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embeddedFontLst>
    <p:embeddedFont>
      <p:font typeface="Roboto"/>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200">
          <p15:clr>
            <a:srgbClr val="A4A3A4"/>
          </p15:clr>
        </p15:guide>
        <p15:guide id="2" orient="horz" pos="3408">
          <p15:clr>
            <a:srgbClr val="A4A3A4"/>
          </p15:clr>
        </p15:guide>
        <p15:guide id="3" pos="6936">
          <p15:clr>
            <a:srgbClr val="A4A3A4"/>
          </p15:clr>
        </p15:guide>
        <p15:guide id="4" pos="744">
          <p15:clr>
            <a:srgbClr val="A4A3A4"/>
          </p15:clr>
        </p15:guide>
      </p15:sldGuideLst>
    </p:ext>
    <p:ext uri="GoogleSlidesCustomDataVersion2">
      <go:slidesCustomData xmlns:go="http://customooxmlschemas.google.com/" r:id="rId29" roundtripDataSignature="AMtx7mh2qj5nBQVZLxITRPPOwmzzWXOH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200" orient="horz"/>
        <p:guide pos="3408" orient="horz"/>
        <p:guide pos="6936"/>
        <p:guide pos="744"/>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bold.fntdata"/><Relationship Id="rId25" Type="http://schemas.openxmlformats.org/officeDocument/2006/relationships/font" Target="fonts/Roboto-regular.fntdata"/><Relationship Id="rId28" Type="http://schemas.openxmlformats.org/officeDocument/2006/relationships/font" Target="fonts/Roboto-boldItalic.fntdata"/><Relationship Id="rId27" Type="http://schemas.openxmlformats.org/officeDocument/2006/relationships/font" Target="fonts/Roboto-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 name="Google Shape;15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0" name="Google Shape;16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8" name="Google Shape;16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5" name="Google Shape;17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 name="Google Shape;18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7" name="Google Shape;19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6" name="Google Shape;23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8" name="Google Shape;24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4" name="Google Shape;25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a0e0bfa2e7_0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2" name="Google Shape;262;g2a0e0bfa2e7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a0e0bfa2e7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0" name="Google Shape;270;g2a0e0bfa2e7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2a0e0bfa2e7_0_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0" name="Google Shape;280;g2a0e0bfa2e7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a0e0bfa2e7_0_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0" name="Google Shape;290;g2a0e0bfa2e7_0_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1" name="Google Shape;30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a0e0bfa2e7_0_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7" name="Google Shape;317;g2a0e0bfa2e7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a0e0bfa2e7_0_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3" name="Google Shape;333;g2a0e0bfa2e7_0_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9" name="Google Shape;34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3" name="Google Shape;36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a0e0bfa2e7_0_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0" name="Google Shape;370;g2a0e0bfa2e7_0_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8"/>
          <p:cNvSpPr/>
          <p:nvPr/>
        </p:nvSpPr>
        <p:spPr>
          <a:xfrm>
            <a:off x="4000500" y="1087403"/>
            <a:ext cx="8191500" cy="5770597"/>
          </a:xfrm>
          <a:custGeom>
            <a:rect b="b" l="l" r="r" t="t"/>
            <a:pathLst>
              <a:path extrusionOk="0" h="5770597" w="8191500">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cxnSp>
        <p:nvCxnSpPr>
          <p:cNvPr id="17" name="Google Shape;17;p18"/>
          <p:cNvCxnSpPr/>
          <p:nvPr/>
        </p:nvCxnSpPr>
        <p:spPr>
          <a:xfrm>
            <a:off x="406241" y="183933"/>
            <a:ext cx="0" cy="1597708"/>
          </a:xfrm>
          <a:prstGeom prst="straightConnector1">
            <a:avLst/>
          </a:prstGeom>
          <a:noFill/>
          <a:ln cap="rnd" cmpd="sng" w="127000">
            <a:solidFill>
              <a:schemeClr val="accent4"/>
            </a:solidFill>
            <a:prstDash val="dash"/>
            <a:miter lim="800000"/>
            <a:headEnd len="sm" w="sm" type="none"/>
            <a:tailEnd len="sm" w="sm" type="none"/>
          </a:ln>
        </p:spPr>
      </p:cxnSp>
      <p:sp>
        <p:nvSpPr>
          <p:cNvPr id="18" name="Google Shape;18;p18"/>
          <p:cNvSpPr/>
          <p:nvPr/>
        </p:nvSpPr>
        <p:spPr>
          <a:xfrm>
            <a:off x="5292348" y="1"/>
            <a:ext cx="2279742" cy="1267785"/>
          </a:xfrm>
          <a:custGeom>
            <a:rect b="b" l="l" r="r" t="t"/>
            <a:pathLst>
              <a:path extrusionOk="0" h="1267785" w="2279742">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9" name="Google Shape;19;p18"/>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0" name="Google Shape;20;p18"/>
          <p:cNvSpPr/>
          <p:nvPr/>
        </p:nvSpPr>
        <p:spPr>
          <a:xfrm>
            <a:off x="1569044" y="514898"/>
            <a:ext cx="2393351" cy="2328423"/>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1" name="Google Shape;21;p18"/>
          <p:cNvSpPr/>
          <p:nvPr/>
        </p:nvSpPr>
        <p:spPr>
          <a:xfrm flipH="1">
            <a:off x="0" y="2949740"/>
            <a:ext cx="1186451" cy="1771650"/>
          </a:xfrm>
          <a:custGeom>
            <a:rect b="b" l="l" r="r" t="t"/>
            <a:pathLst>
              <a:path extrusionOk="0" h="1771650" w="1186451">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2" name="Google Shape;22;p18"/>
          <p:cNvSpPr/>
          <p:nvPr/>
        </p:nvSpPr>
        <p:spPr>
          <a:xfrm rot="-5400000">
            <a:off x="1539683" y="4203427"/>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3" name="Google Shape;23;p18"/>
          <p:cNvSpPr txBox="1"/>
          <p:nvPr>
            <p:ph type="ctrTitle"/>
          </p:nvPr>
        </p:nvSpPr>
        <p:spPr>
          <a:xfrm>
            <a:off x="5093208" y="2743200"/>
            <a:ext cx="6592824" cy="2386584"/>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chemeClr val="lt1"/>
              </a:buClr>
              <a:buSzPts val="6000"/>
              <a:buFont typeface="Twentieth Century"/>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8"/>
          <p:cNvSpPr txBox="1"/>
          <p:nvPr>
            <p:ph idx="1" type="subTitle"/>
          </p:nvPr>
        </p:nvSpPr>
        <p:spPr>
          <a:xfrm>
            <a:off x="5093208" y="5221224"/>
            <a:ext cx="6592824" cy="996696"/>
          </a:xfrm>
          <a:prstGeom prst="rect">
            <a:avLst/>
          </a:prstGeom>
          <a:noFill/>
          <a:ln>
            <a:noFill/>
          </a:ln>
        </p:spPr>
        <p:txBody>
          <a:bodyPr anchorCtr="0" anchor="t" bIns="45700" lIns="91425" spcFirstLastPara="1" rIns="91425" wrap="square" tIns="45700">
            <a:normAutofit/>
          </a:bodyPr>
          <a:lstStyle>
            <a:lvl1pPr lvl="0" algn="r">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mall pictures">
  <p:cSld name="Title and Content 2 small pictures">
    <p:spTree>
      <p:nvGrpSpPr>
        <p:cNvPr id="25" name="Shape 25"/>
        <p:cNvGrpSpPr/>
        <p:nvPr/>
      </p:nvGrpSpPr>
      <p:grpSpPr>
        <a:xfrm>
          <a:off x="0" y="0"/>
          <a:ext cx="0" cy="0"/>
          <a:chOff x="0" y="0"/>
          <a:chExt cx="0" cy="0"/>
        </a:xfrm>
      </p:grpSpPr>
      <p:sp>
        <p:nvSpPr>
          <p:cNvPr id="26" name="Google Shape;26;p19"/>
          <p:cNvSpPr/>
          <p:nvPr>
            <p:ph idx="2" type="pic"/>
          </p:nvPr>
        </p:nvSpPr>
        <p:spPr>
          <a:xfrm>
            <a:off x="7200479" y="1150210"/>
            <a:ext cx="2207046" cy="2204178"/>
          </a:xfrm>
          <a:prstGeom prst="rect">
            <a:avLst/>
          </a:prstGeom>
          <a:noFill/>
          <a:ln>
            <a:noFill/>
          </a:ln>
        </p:spPr>
      </p:sp>
      <p:sp>
        <p:nvSpPr>
          <p:cNvPr id="27" name="Google Shape;27;p19"/>
          <p:cNvSpPr/>
          <p:nvPr>
            <p:ph idx="3" type="pic"/>
          </p:nvPr>
        </p:nvSpPr>
        <p:spPr>
          <a:xfrm>
            <a:off x="8444632" y="2579683"/>
            <a:ext cx="3096807" cy="3096807"/>
          </a:xfrm>
          <a:prstGeom prst="rect">
            <a:avLst/>
          </a:prstGeom>
          <a:noFill/>
          <a:ln>
            <a:noFill/>
          </a:ln>
        </p:spPr>
      </p:sp>
      <p:sp>
        <p:nvSpPr>
          <p:cNvPr id="28" name="Google Shape;28;p19"/>
          <p:cNvSpPr txBox="1"/>
          <p:nvPr>
            <p:ph type="title"/>
          </p:nvPr>
        </p:nvSpPr>
        <p:spPr>
          <a:xfrm>
            <a:off x="539496" y="365124"/>
            <a:ext cx="5806440" cy="13258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9"/>
          <p:cNvSpPr txBox="1"/>
          <p:nvPr>
            <p:ph idx="1" type="body"/>
          </p:nvPr>
        </p:nvSpPr>
        <p:spPr>
          <a:xfrm>
            <a:off x="539496" y="1825625"/>
            <a:ext cx="5806440" cy="4352544"/>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400"/>
              <a:buNone/>
              <a:defRPr sz="2400"/>
            </a:lvl1pPr>
            <a:lvl2pPr indent="-355600" lvl="1" marL="914400" algn="l">
              <a:lnSpc>
                <a:spcPct val="110000"/>
              </a:lnSpc>
              <a:spcBef>
                <a:spcPts val="500"/>
              </a:spcBef>
              <a:spcAft>
                <a:spcPts val="0"/>
              </a:spcAft>
              <a:buClr>
                <a:schemeClr val="dk1"/>
              </a:buClr>
              <a:buSzPts val="2000"/>
              <a:buChar char="•"/>
              <a:defRPr sz="2000"/>
            </a:lvl2pPr>
            <a:lvl3pPr indent="-342900" lvl="2" marL="1371600" algn="l">
              <a:lnSpc>
                <a:spcPct val="110000"/>
              </a:lnSpc>
              <a:spcBef>
                <a:spcPts val="500"/>
              </a:spcBef>
              <a:spcAft>
                <a:spcPts val="0"/>
              </a:spcAft>
              <a:buClr>
                <a:schemeClr val="dk1"/>
              </a:buClr>
              <a:buSzPts val="1800"/>
              <a:buChar char="•"/>
              <a:defRPr sz="1800"/>
            </a:lvl3pPr>
            <a:lvl4pPr indent="-330200" lvl="3" marL="1828800" algn="l">
              <a:lnSpc>
                <a:spcPct val="110000"/>
              </a:lnSpc>
              <a:spcBef>
                <a:spcPts val="500"/>
              </a:spcBef>
              <a:spcAft>
                <a:spcPts val="0"/>
              </a:spcAft>
              <a:buClr>
                <a:schemeClr val="dk1"/>
              </a:buClr>
              <a:buSzPts val="1600"/>
              <a:buChar char="•"/>
              <a:defRPr sz="1600"/>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32" name="Google Shape;32;p19"/>
          <p:cNvSpPr/>
          <p:nvPr/>
        </p:nvSpPr>
        <p:spPr>
          <a:xfrm>
            <a:off x="10249620" y="1555068"/>
            <a:ext cx="819303" cy="79707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3" name="Google Shape;33;p19"/>
          <p:cNvSpPr/>
          <p:nvPr/>
        </p:nvSpPr>
        <p:spPr>
          <a:xfrm>
            <a:off x="7590089" y="4034393"/>
            <a:ext cx="876704" cy="876704"/>
          </a:xfrm>
          <a:prstGeom prst="rect">
            <a:avLst/>
          </a:prstGeom>
          <a:noFill/>
          <a:ln cap="flat" cmpd="sng" w="1270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4" name="Shape 34"/>
        <p:cNvGrpSpPr/>
        <p:nvPr/>
      </p:nvGrpSpPr>
      <p:grpSpPr>
        <a:xfrm>
          <a:off x="0" y="0"/>
          <a:ext cx="0" cy="0"/>
          <a:chOff x="0" y="0"/>
          <a:chExt cx="0" cy="0"/>
        </a:xfrm>
      </p:grpSpPr>
      <p:sp>
        <p:nvSpPr>
          <p:cNvPr id="35" name="Google Shape;35;p20"/>
          <p:cNvSpPr txBox="1"/>
          <p:nvPr>
            <p:ph type="title"/>
          </p:nvPr>
        </p:nvSpPr>
        <p:spPr>
          <a:xfrm>
            <a:off x="539496"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0"/>
          <p:cNvSpPr txBox="1"/>
          <p:nvPr>
            <p:ph idx="1" type="body"/>
          </p:nvPr>
        </p:nvSpPr>
        <p:spPr>
          <a:xfrm>
            <a:off x="1179576" y="1911096"/>
            <a:ext cx="9829800" cy="385974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39" name="Google Shape;39;p20"/>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40" name="Google Shape;40;p20"/>
          <p:cNvSpPr/>
          <p:nvPr/>
        </p:nvSpPr>
        <p:spPr>
          <a:xfrm flipH="1">
            <a:off x="123536"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41" name="Shape 41"/>
        <p:cNvGrpSpPr/>
        <p:nvPr/>
      </p:nvGrpSpPr>
      <p:grpSpPr>
        <a:xfrm>
          <a:off x="0" y="0"/>
          <a:ext cx="0" cy="0"/>
          <a:chOff x="0" y="0"/>
          <a:chExt cx="0" cy="0"/>
        </a:xfrm>
      </p:grpSpPr>
      <p:sp>
        <p:nvSpPr>
          <p:cNvPr id="42" name="Google Shape;42;p21"/>
          <p:cNvSpPr/>
          <p:nvPr/>
        </p:nvSpPr>
        <p:spPr>
          <a:xfrm>
            <a:off x="489189" y="1119031"/>
            <a:ext cx="4619938" cy="461993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43" name="Google Shape;43;p21"/>
          <p:cNvSpPr/>
          <p:nvPr/>
        </p:nvSpPr>
        <p:spPr>
          <a:xfrm rot="-1790889">
            <a:off x="8683720" y="941148"/>
            <a:ext cx="2987899" cy="2987899"/>
          </a:xfrm>
          <a:prstGeom prst="arc">
            <a:avLst>
              <a:gd fmla="val 15817365" name="adj1"/>
              <a:gd fmla="val 178138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44" name="Google Shape;44;p21"/>
          <p:cNvSpPr/>
          <p:nvPr/>
        </p:nvSpPr>
        <p:spPr>
          <a:xfrm>
            <a:off x="910048" y="4780992"/>
            <a:ext cx="546100" cy="546100"/>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45" name="Google Shape;45;p21"/>
          <p:cNvSpPr txBox="1"/>
          <p:nvPr>
            <p:ph type="title"/>
          </p:nvPr>
        </p:nvSpPr>
        <p:spPr>
          <a:xfrm>
            <a:off x="1170432" y="1399032"/>
            <a:ext cx="3236976" cy="406908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400"/>
              <a:buFont typeface="Twentieth Century"/>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1"/>
          <p:cNvSpPr txBox="1"/>
          <p:nvPr>
            <p:ph idx="1" type="body"/>
          </p:nvPr>
        </p:nvSpPr>
        <p:spPr>
          <a:xfrm>
            <a:off x="5788152" y="1527048"/>
            <a:ext cx="5111496" cy="393192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a:lvl1pPr>
            <a:lvl2pPr indent="-381000" lvl="1" marL="914400" algn="l">
              <a:lnSpc>
                <a:spcPct val="90000"/>
              </a:lnSpc>
              <a:spcBef>
                <a:spcPts val="500"/>
              </a:spcBef>
              <a:spcAft>
                <a:spcPts val="0"/>
              </a:spcAft>
              <a:buClr>
                <a:schemeClr val="dk1"/>
              </a:buClr>
              <a:buSzPts val="2400"/>
              <a:buChar char="•"/>
              <a:defRPr/>
            </a:lvl2pPr>
            <a:lvl3pPr indent="-355600" lvl="2" marL="1371600" algn="l">
              <a:lnSpc>
                <a:spcPct val="90000"/>
              </a:lnSpc>
              <a:spcBef>
                <a:spcPts val="500"/>
              </a:spcBef>
              <a:spcAft>
                <a:spcPts val="0"/>
              </a:spcAft>
              <a:buClr>
                <a:schemeClr val="dk1"/>
              </a:buClr>
              <a:buSzPts val="2000"/>
              <a:buChar char="•"/>
              <a:defRPr/>
            </a:lvl3pPr>
            <a:lvl4pPr indent="-228600" lvl="3" marL="1828800" algn="l">
              <a:lnSpc>
                <a:spcPct val="90000"/>
              </a:lnSpc>
              <a:spcBef>
                <a:spcPts val="500"/>
              </a:spcBef>
              <a:spcAft>
                <a:spcPts val="0"/>
              </a:spcAft>
              <a:buClr>
                <a:schemeClr val="dk1"/>
              </a:buClr>
              <a:buSzPts val="1800"/>
              <a:buNone/>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9" name="Shape 49"/>
        <p:cNvGrpSpPr/>
        <p:nvPr/>
      </p:nvGrpSpPr>
      <p:grpSpPr>
        <a:xfrm>
          <a:off x="0" y="0"/>
          <a:ext cx="0" cy="0"/>
          <a:chOff x="0" y="0"/>
          <a:chExt cx="0" cy="0"/>
        </a:xfrm>
      </p:grpSpPr>
      <p:sp>
        <p:nvSpPr>
          <p:cNvPr id="50" name="Google Shape;50;p22"/>
          <p:cNvSpPr/>
          <p:nvPr/>
        </p:nvSpPr>
        <p:spPr>
          <a:xfrm>
            <a:off x="2815929" y="148929"/>
            <a:ext cx="6560142" cy="6560142"/>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51" name="Google Shape;51;p22"/>
          <p:cNvSpPr/>
          <p:nvPr/>
        </p:nvSpPr>
        <p:spPr>
          <a:xfrm flipH="1" rot="-1577571">
            <a:off x="2494119" y="-28502"/>
            <a:ext cx="6816262" cy="6816262"/>
          </a:xfrm>
          <a:prstGeom prst="arc">
            <a:avLst>
              <a:gd fmla="val 16200000" name="adj1"/>
              <a:gd fmla="val 20093138" name="adj2"/>
            </a:avLst>
          </a:prstGeom>
          <a:noFill/>
          <a:ln cap="rnd" cmpd="sng" w="127000">
            <a:solidFill>
              <a:schemeClr val="accent4">
                <a:alpha val="94509"/>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52" name="Google Shape;52;p22"/>
          <p:cNvSpPr/>
          <p:nvPr/>
        </p:nvSpPr>
        <p:spPr>
          <a:xfrm>
            <a:off x="8165417" y="5241988"/>
            <a:ext cx="759403" cy="738802"/>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53" name="Google Shape;53;p22"/>
          <p:cNvSpPr txBox="1"/>
          <p:nvPr>
            <p:ph type="title"/>
          </p:nvPr>
        </p:nvSpPr>
        <p:spPr>
          <a:xfrm>
            <a:off x="3319272" y="1380744"/>
            <a:ext cx="5559552" cy="2514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Twentieth Century"/>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2"/>
          <p:cNvSpPr txBox="1"/>
          <p:nvPr>
            <p:ph idx="1" type="body"/>
          </p:nvPr>
        </p:nvSpPr>
        <p:spPr>
          <a:xfrm>
            <a:off x="3319272" y="4078224"/>
            <a:ext cx="5559552" cy="153619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p:cSld name="Title and Table">
    <p:spTree>
      <p:nvGrpSpPr>
        <p:cNvPr id="55" name="Shape 55"/>
        <p:cNvGrpSpPr/>
        <p:nvPr/>
      </p:nvGrpSpPr>
      <p:grpSpPr>
        <a:xfrm>
          <a:off x="0" y="0"/>
          <a:ext cx="0" cy="0"/>
          <a:chOff x="0" y="0"/>
          <a:chExt cx="0" cy="0"/>
        </a:xfrm>
      </p:grpSpPr>
      <p:sp>
        <p:nvSpPr>
          <p:cNvPr id="56" name="Google Shape;56;p23"/>
          <p:cNvSpPr/>
          <p:nvPr/>
        </p:nvSpPr>
        <p:spPr>
          <a:xfrm>
            <a:off x="9866106" y="0"/>
            <a:ext cx="2325894" cy="2180854"/>
          </a:xfrm>
          <a:custGeom>
            <a:rect b="b" l="l" r="r" t="t"/>
            <a:pathLst>
              <a:path extrusionOk="0" h="2180854" w="232589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sp>
        <p:nvSpPr>
          <p:cNvPr id="57" name="Google Shape;57;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dk1"/>
              </a:buClr>
              <a:buSzPts val="4400"/>
              <a:buFont typeface="Twentieth Century"/>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3"/>
          <p:cNvSpPr txBox="1"/>
          <p:nvPr>
            <p:ph idx="1" type="body"/>
          </p:nvPr>
        </p:nvSpPr>
        <p:spPr>
          <a:xfrm>
            <a:off x="755904" y="2825496"/>
            <a:ext cx="10680192" cy="283464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sz="1800"/>
            </a:lvl1pPr>
            <a:lvl2pPr indent="-330200" lvl="1" marL="914400" algn="l">
              <a:lnSpc>
                <a:spcPct val="90000"/>
              </a:lnSpc>
              <a:spcBef>
                <a:spcPts val="500"/>
              </a:spcBef>
              <a:spcAft>
                <a:spcPts val="0"/>
              </a:spcAft>
              <a:buClr>
                <a:schemeClr val="dk1"/>
              </a:buClr>
              <a:buSzPts val="1600"/>
              <a:buChar char="•"/>
              <a:defRPr sz="1600"/>
            </a:lvl2pPr>
            <a:lvl3pPr indent="-317500" lvl="2" marL="1371600" algn="l">
              <a:lnSpc>
                <a:spcPct val="90000"/>
              </a:lnSpc>
              <a:spcBef>
                <a:spcPts val="500"/>
              </a:spcBef>
              <a:spcAft>
                <a:spcPts val="0"/>
              </a:spcAft>
              <a:buClr>
                <a:schemeClr val="dk1"/>
              </a:buClr>
              <a:buSzPts val="1400"/>
              <a:buChar char="•"/>
              <a:defRPr sz="1400"/>
            </a:lvl3pPr>
            <a:lvl4pPr indent="-304800" lvl="3" marL="1828800" algn="l">
              <a:lnSpc>
                <a:spcPct val="90000"/>
              </a:lnSpc>
              <a:spcBef>
                <a:spcPts val="500"/>
              </a:spcBef>
              <a:spcAft>
                <a:spcPts val="0"/>
              </a:spcAft>
              <a:buClr>
                <a:schemeClr val="dk1"/>
              </a:buClr>
              <a:buSzPts val="1200"/>
              <a:buChar char="•"/>
              <a:defRPr sz="1200"/>
            </a:lvl4pPr>
            <a:lvl5pPr indent="-304800" lvl="4" marL="2286000" algn="l">
              <a:lnSpc>
                <a:spcPct val="90000"/>
              </a:lnSpc>
              <a:spcBef>
                <a:spcPts val="500"/>
              </a:spcBef>
              <a:spcAft>
                <a:spcPts val="0"/>
              </a:spcAft>
              <a:buClr>
                <a:schemeClr val="dk1"/>
              </a:buClr>
              <a:buSzPts val="1200"/>
              <a:buChar char="•"/>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63" name="Google Shape;63;p24"/>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64" name="Google Shape;64;p24"/>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3 column" type="twoTxTwoObj">
  <p:cSld name="TWO_OBJECTS_WITH_TEXT">
    <p:spTree>
      <p:nvGrpSpPr>
        <p:cNvPr id="65" name="Shape 65"/>
        <p:cNvGrpSpPr/>
        <p:nvPr/>
      </p:nvGrpSpPr>
      <p:grpSpPr>
        <a:xfrm>
          <a:off x="0" y="0"/>
          <a:ext cx="0" cy="0"/>
          <a:chOff x="0" y="0"/>
          <a:chExt cx="0" cy="0"/>
        </a:xfrm>
      </p:grpSpPr>
      <p:sp>
        <p:nvSpPr>
          <p:cNvPr id="66" name="Google Shape;66;p2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5"/>
          <p:cNvSpPr txBox="1"/>
          <p:nvPr>
            <p:ph idx="1" type="body"/>
          </p:nvPr>
        </p:nvSpPr>
        <p:spPr>
          <a:xfrm>
            <a:off x="839788" y="1681163"/>
            <a:ext cx="32918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8" name="Google Shape;68;p25"/>
          <p:cNvSpPr txBox="1"/>
          <p:nvPr>
            <p:ph idx="2" type="body"/>
          </p:nvPr>
        </p:nvSpPr>
        <p:spPr>
          <a:xfrm>
            <a:off x="839788" y="2505075"/>
            <a:ext cx="3291840" cy="368458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30200" lvl="2" marL="1371600" algn="l">
              <a:lnSpc>
                <a:spcPct val="90000"/>
              </a:lnSpc>
              <a:spcBef>
                <a:spcPts val="500"/>
              </a:spcBef>
              <a:spcAft>
                <a:spcPts val="0"/>
              </a:spcAft>
              <a:buClr>
                <a:schemeClr val="dk1"/>
              </a:buClr>
              <a:buSzPts val="1600"/>
              <a:buChar char="•"/>
              <a:defRPr sz="1600"/>
            </a:lvl3pPr>
            <a:lvl4pPr indent="-317500" lvl="3" marL="1828800" algn="l">
              <a:lnSpc>
                <a:spcPct val="90000"/>
              </a:lnSpc>
              <a:spcBef>
                <a:spcPts val="500"/>
              </a:spcBef>
              <a:spcAft>
                <a:spcPts val="0"/>
              </a:spcAft>
              <a:buClr>
                <a:schemeClr val="dk1"/>
              </a:buClr>
              <a:buSzPts val="1400"/>
              <a:buChar char="•"/>
              <a:defRPr sz="1400"/>
            </a:lvl4pPr>
            <a:lvl5pPr indent="-317500" lvl="4" marL="2286000" algn="l">
              <a:lnSpc>
                <a:spcPct val="90000"/>
              </a:lnSpc>
              <a:spcBef>
                <a:spcPts val="500"/>
              </a:spcBef>
              <a:spcAft>
                <a:spcPts val="0"/>
              </a:spcAft>
              <a:buClr>
                <a:schemeClr val="dk1"/>
              </a:buClr>
              <a:buSzPts val="140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25"/>
          <p:cNvSpPr txBox="1"/>
          <p:nvPr>
            <p:ph idx="3" type="body"/>
          </p:nvPr>
        </p:nvSpPr>
        <p:spPr>
          <a:xfrm>
            <a:off x="4453128" y="1681163"/>
            <a:ext cx="32918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0" name="Google Shape;70;p25"/>
          <p:cNvSpPr txBox="1"/>
          <p:nvPr>
            <p:ph idx="4" type="body"/>
          </p:nvPr>
        </p:nvSpPr>
        <p:spPr>
          <a:xfrm>
            <a:off x="4453128" y="2505075"/>
            <a:ext cx="3291840" cy="368458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30200" lvl="2" marL="1371600" algn="l">
              <a:lnSpc>
                <a:spcPct val="90000"/>
              </a:lnSpc>
              <a:spcBef>
                <a:spcPts val="500"/>
              </a:spcBef>
              <a:spcAft>
                <a:spcPts val="0"/>
              </a:spcAft>
              <a:buClr>
                <a:schemeClr val="dk1"/>
              </a:buClr>
              <a:buSzPts val="1600"/>
              <a:buChar char="•"/>
              <a:defRPr sz="1600"/>
            </a:lvl3pPr>
            <a:lvl4pPr indent="-317500" lvl="3" marL="1828800" algn="l">
              <a:lnSpc>
                <a:spcPct val="90000"/>
              </a:lnSpc>
              <a:spcBef>
                <a:spcPts val="500"/>
              </a:spcBef>
              <a:spcAft>
                <a:spcPts val="0"/>
              </a:spcAft>
              <a:buClr>
                <a:schemeClr val="dk1"/>
              </a:buClr>
              <a:buSzPts val="1400"/>
              <a:buChar char="•"/>
              <a:defRPr sz="1400"/>
            </a:lvl4pPr>
            <a:lvl5pPr indent="-317500" lvl="4" marL="2286000" algn="l">
              <a:lnSpc>
                <a:spcPct val="90000"/>
              </a:lnSpc>
              <a:spcBef>
                <a:spcPts val="500"/>
              </a:spcBef>
              <a:spcAft>
                <a:spcPts val="0"/>
              </a:spcAft>
              <a:buClr>
                <a:schemeClr val="dk1"/>
              </a:buClr>
              <a:buSzPts val="140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73" name="Google Shape;73;p25"/>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74" name="Google Shape;74;p25"/>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75" name="Google Shape;75;p25"/>
          <p:cNvSpPr txBox="1"/>
          <p:nvPr>
            <p:ph idx="5" type="body"/>
          </p:nvPr>
        </p:nvSpPr>
        <p:spPr>
          <a:xfrm>
            <a:off x="8065008" y="1681163"/>
            <a:ext cx="32918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6" name="Google Shape;76;p25"/>
          <p:cNvSpPr txBox="1"/>
          <p:nvPr>
            <p:ph idx="6" type="body"/>
          </p:nvPr>
        </p:nvSpPr>
        <p:spPr>
          <a:xfrm>
            <a:off x="8065008" y="2505075"/>
            <a:ext cx="3291840" cy="368458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30200" lvl="2" marL="1371600" algn="l">
              <a:lnSpc>
                <a:spcPct val="90000"/>
              </a:lnSpc>
              <a:spcBef>
                <a:spcPts val="500"/>
              </a:spcBef>
              <a:spcAft>
                <a:spcPts val="0"/>
              </a:spcAft>
              <a:buClr>
                <a:schemeClr val="dk1"/>
              </a:buClr>
              <a:buSzPts val="1600"/>
              <a:buChar char="•"/>
              <a:defRPr sz="1600"/>
            </a:lvl3pPr>
            <a:lvl4pPr indent="-317500" lvl="3" marL="1828800" algn="l">
              <a:lnSpc>
                <a:spcPct val="90000"/>
              </a:lnSpc>
              <a:spcBef>
                <a:spcPts val="500"/>
              </a:spcBef>
              <a:spcAft>
                <a:spcPts val="0"/>
              </a:spcAft>
              <a:buClr>
                <a:schemeClr val="dk1"/>
              </a:buClr>
              <a:buSzPts val="1400"/>
              <a:buChar char="•"/>
              <a:defRPr sz="1400"/>
            </a:lvl4pPr>
            <a:lvl5pPr indent="-317500" lvl="4" marL="2286000" algn="l">
              <a:lnSpc>
                <a:spcPct val="90000"/>
              </a:lnSpc>
              <a:spcBef>
                <a:spcPts val="500"/>
              </a:spcBef>
              <a:spcAft>
                <a:spcPts val="0"/>
              </a:spcAft>
              <a:buClr>
                <a:schemeClr val="dk1"/>
              </a:buClr>
              <a:buSzPts val="140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with picture">
  <p:cSld name="Quote slide with picture">
    <p:bg>
      <p:bgPr>
        <a:solidFill>
          <a:schemeClr val="dk1"/>
        </a:solidFill>
      </p:bgPr>
    </p:bg>
    <p:spTree>
      <p:nvGrpSpPr>
        <p:cNvPr id="77" name="Shape 77"/>
        <p:cNvGrpSpPr/>
        <p:nvPr/>
      </p:nvGrpSpPr>
      <p:grpSpPr>
        <a:xfrm>
          <a:off x="0" y="0"/>
          <a:ext cx="0" cy="0"/>
          <a:chOff x="0" y="0"/>
          <a:chExt cx="0" cy="0"/>
        </a:xfrm>
      </p:grpSpPr>
      <p:sp>
        <p:nvSpPr>
          <p:cNvPr id="78" name="Google Shape;78;p26"/>
          <p:cNvSpPr/>
          <p:nvPr>
            <p:ph idx="2" type="pic"/>
          </p:nvPr>
        </p:nvSpPr>
        <p:spPr>
          <a:xfrm>
            <a:off x="0" y="1"/>
            <a:ext cx="12192000" cy="6858000"/>
          </a:xfrm>
          <a:prstGeom prst="rect">
            <a:avLst/>
          </a:prstGeom>
          <a:noFill/>
          <a:ln>
            <a:noFill/>
          </a:ln>
        </p:spPr>
      </p:sp>
      <p:sp>
        <p:nvSpPr>
          <p:cNvPr id="79" name="Google Shape;79;p26"/>
          <p:cNvSpPr txBox="1"/>
          <p:nvPr>
            <p:ph type="title"/>
          </p:nvPr>
        </p:nvSpPr>
        <p:spPr>
          <a:xfrm>
            <a:off x="3111500" y="370600"/>
            <a:ext cx="5923842" cy="5923842"/>
          </a:xfrm>
          <a:prstGeom prst="rect">
            <a:avLst/>
          </a:prstGeom>
          <a:solidFill>
            <a:schemeClr val="lt1">
              <a:alpha val="94509"/>
            </a:schemeClr>
          </a:solidFill>
          <a:ln>
            <a:noFill/>
          </a:ln>
        </p:spPr>
        <p:txBody>
          <a:bodyPr anchorCtr="0" anchor="b" bIns="2331700" lIns="457200" spcFirstLastPara="1" rIns="457200" wrap="square" tIns="45700">
            <a:noAutofit/>
          </a:bodyPr>
          <a:lstStyle>
            <a:lvl1pPr lvl="0" algn="ctr">
              <a:lnSpc>
                <a:spcPct val="90000"/>
              </a:lnSpc>
              <a:spcBef>
                <a:spcPts val="0"/>
              </a:spcBef>
              <a:spcAft>
                <a:spcPts val="0"/>
              </a:spcAft>
              <a:buClr>
                <a:schemeClr val="dk1"/>
              </a:buClr>
              <a:buSzPts val="4000"/>
              <a:buFont typeface="Twentieth Century"/>
              <a:buNone/>
              <a:defRPr sz="4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6"/>
          <p:cNvSpPr txBox="1"/>
          <p:nvPr>
            <p:ph idx="1" type="body"/>
          </p:nvPr>
        </p:nvSpPr>
        <p:spPr>
          <a:xfrm>
            <a:off x="3575304" y="4379976"/>
            <a:ext cx="5038344" cy="71323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1" name="Google Shape;81;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with 2 medium pictures">
  <p:cSld name="Title and Content with 2 medium pictures">
    <p:spTree>
      <p:nvGrpSpPr>
        <p:cNvPr id="83" name="Shape 83"/>
        <p:cNvGrpSpPr/>
        <p:nvPr/>
      </p:nvGrpSpPr>
      <p:grpSpPr>
        <a:xfrm>
          <a:off x="0" y="0"/>
          <a:ext cx="0" cy="0"/>
          <a:chOff x="0" y="0"/>
          <a:chExt cx="0" cy="0"/>
        </a:xfrm>
      </p:grpSpPr>
      <p:sp>
        <p:nvSpPr>
          <p:cNvPr id="84" name="Google Shape;84;p27"/>
          <p:cNvSpPr/>
          <p:nvPr>
            <p:ph idx="2" type="pic"/>
          </p:nvPr>
        </p:nvSpPr>
        <p:spPr>
          <a:xfrm>
            <a:off x="7901259" y="2727729"/>
            <a:ext cx="4290740" cy="4130271"/>
          </a:xfrm>
          <a:prstGeom prst="rect">
            <a:avLst/>
          </a:prstGeom>
          <a:noFill/>
          <a:ln>
            <a:noFill/>
          </a:ln>
        </p:spPr>
      </p:sp>
      <p:sp>
        <p:nvSpPr>
          <p:cNvPr id="85" name="Google Shape;85;p27"/>
          <p:cNvSpPr/>
          <p:nvPr>
            <p:ph idx="3" type="pic"/>
          </p:nvPr>
        </p:nvSpPr>
        <p:spPr>
          <a:xfrm>
            <a:off x="6261609" y="0"/>
            <a:ext cx="3519311" cy="3007909"/>
          </a:xfrm>
          <a:prstGeom prst="rect">
            <a:avLst/>
          </a:prstGeom>
          <a:noFill/>
          <a:ln>
            <a:noFill/>
          </a:ln>
        </p:spPr>
      </p:sp>
      <p:sp>
        <p:nvSpPr>
          <p:cNvPr id="86" name="Google Shape;86;p27"/>
          <p:cNvSpPr/>
          <p:nvPr/>
        </p:nvSpPr>
        <p:spPr>
          <a:xfrm>
            <a:off x="10420569" y="1364732"/>
            <a:ext cx="947488" cy="92178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87" name="Google Shape;87;p27"/>
          <p:cNvSpPr/>
          <p:nvPr/>
        </p:nvSpPr>
        <p:spPr>
          <a:xfrm flipH="1" rot="-6040930">
            <a:off x="6034138" y="-673140"/>
            <a:ext cx="4021193" cy="4021193"/>
          </a:xfrm>
          <a:prstGeom prst="arc">
            <a:avLst>
              <a:gd fmla="val 16200000" name="adj1"/>
              <a:gd fmla="val 20093138"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88" name="Google Shape;88;p27"/>
          <p:cNvSpPr txBox="1"/>
          <p:nvPr>
            <p:ph type="title"/>
          </p:nvPr>
        </p:nvSpPr>
        <p:spPr>
          <a:xfrm>
            <a:off x="841248" y="365760"/>
            <a:ext cx="5120640" cy="13258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91" name="Google Shape;91;p27"/>
          <p:cNvSpPr txBox="1"/>
          <p:nvPr>
            <p:ph idx="1" type="body"/>
          </p:nvPr>
        </p:nvSpPr>
        <p:spPr>
          <a:xfrm>
            <a:off x="841248" y="1828800"/>
            <a:ext cx="5093208" cy="435254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lvl1pPr>
            <a:lvl2pPr indent="-381000" lvl="1" marL="914400" algn="l">
              <a:lnSpc>
                <a:spcPct val="90000"/>
              </a:lnSpc>
              <a:spcBef>
                <a:spcPts val="500"/>
              </a:spcBef>
              <a:spcAft>
                <a:spcPts val="0"/>
              </a:spcAft>
              <a:buClr>
                <a:schemeClr val="dk1"/>
              </a:buClr>
              <a:buSzPts val="2400"/>
              <a:buChar char="•"/>
              <a:defRPr/>
            </a:lvl2pPr>
            <a:lvl3pPr indent="-355600" lvl="2" marL="1371600" algn="l">
              <a:lnSpc>
                <a:spcPct val="90000"/>
              </a:lnSpc>
              <a:spcBef>
                <a:spcPts val="500"/>
              </a:spcBef>
              <a:spcAft>
                <a:spcPts val="0"/>
              </a:spcAft>
              <a:buClr>
                <a:schemeClr val="dk1"/>
              </a:buClr>
              <a:buSzPts val="20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p:cSld name="Closing">
    <p:spTree>
      <p:nvGrpSpPr>
        <p:cNvPr id="92" name="Shape 92"/>
        <p:cNvGrpSpPr/>
        <p:nvPr/>
      </p:nvGrpSpPr>
      <p:grpSpPr>
        <a:xfrm>
          <a:off x="0" y="0"/>
          <a:ext cx="0" cy="0"/>
          <a:chOff x="0" y="0"/>
          <a:chExt cx="0" cy="0"/>
        </a:xfrm>
      </p:grpSpPr>
      <p:sp>
        <p:nvSpPr>
          <p:cNvPr id="93" name="Google Shape;93;p28"/>
          <p:cNvSpPr/>
          <p:nvPr/>
        </p:nvSpPr>
        <p:spPr>
          <a:xfrm>
            <a:off x="707393" y="847600"/>
            <a:ext cx="4619938" cy="461993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94" name="Google Shape;94;p28"/>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95" name="Google Shape;95;p28"/>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96" name="Google Shape;96;p28"/>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97" name="Google Shape;97;p28"/>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98" name="Google Shape;98;p28"/>
          <p:cNvSpPr/>
          <p:nvPr/>
        </p:nvSpPr>
        <p:spPr>
          <a:xfrm flipH="1">
            <a:off x="3405056"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99" name="Google Shape;99;p28"/>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00" name="Google Shape;100;p28"/>
          <p:cNvSpPr txBox="1"/>
          <p:nvPr>
            <p:ph type="title"/>
          </p:nvPr>
        </p:nvSpPr>
        <p:spPr>
          <a:xfrm>
            <a:off x="1389888" y="1234440"/>
            <a:ext cx="3236976" cy="406908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400"/>
              <a:buFont typeface="Twentieth Century"/>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28"/>
          <p:cNvSpPr txBox="1"/>
          <p:nvPr>
            <p:ph idx="11" type="ftr"/>
          </p:nvPr>
        </p:nvSpPr>
        <p:spPr>
          <a:xfrm>
            <a:off x="6099048" y="6356350"/>
            <a:ext cx="411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28"/>
          <p:cNvSpPr txBox="1"/>
          <p:nvPr>
            <p:ph idx="12" type="sldNum"/>
          </p:nvPr>
        </p:nvSpPr>
        <p:spPr>
          <a:xfrm>
            <a:off x="10506456" y="6356350"/>
            <a:ext cx="850392"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03" name="Google Shape;103;p28"/>
          <p:cNvSpPr txBox="1"/>
          <p:nvPr>
            <p:ph idx="1" type="body"/>
          </p:nvPr>
        </p:nvSpPr>
        <p:spPr>
          <a:xfrm>
            <a:off x="6665976" y="2551176"/>
            <a:ext cx="4709160" cy="175564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104" name="Shape 104"/>
        <p:cNvGrpSpPr/>
        <p:nvPr/>
      </p:nvGrpSpPr>
      <p:grpSpPr>
        <a:xfrm>
          <a:off x="0" y="0"/>
          <a:ext cx="0" cy="0"/>
          <a:chOff x="0" y="0"/>
          <a:chExt cx="0" cy="0"/>
        </a:xfrm>
      </p:grpSpPr>
      <p:sp>
        <p:nvSpPr>
          <p:cNvPr id="105" name="Google Shape;105;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08" name="Google Shape;108;p29"/>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09" name="Google Shape;109;p29"/>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10" name="Google Shape;110;p29"/>
          <p:cNvSpPr txBox="1"/>
          <p:nvPr>
            <p:ph idx="1" type="body"/>
          </p:nvPr>
        </p:nvSpPr>
        <p:spPr>
          <a:xfrm>
            <a:off x="838200" y="1911096"/>
            <a:ext cx="10515600" cy="385974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1" name="Shape 111"/>
        <p:cNvGrpSpPr/>
        <p:nvPr/>
      </p:nvGrpSpPr>
      <p:grpSpPr>
        <a:xfrm>
          <a:off x="0" y="0"/>
          <a:ext cx="0" cy="0"/>
          <a:chOff x="0" y="0"/>
          <a:chExt cx="0" cy="0"/>
        </a:xfrm>
      </p:grpSpPr>
      <p:sp>
        <p:nvSpPr>
          <p:cNvPr id="112" name="Google Shape;112;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3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3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17" name="Google Shape;117;p30"/>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18" name="Google Shape;118;p30"/>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119" name="Shape 119"/>
        <p:cNvGrpSpPr/>
        <p:nvPr/>
      </p:nvGrpSpPr>
      <p:grpSpPr>
        <a:xfrm>
          <a:off x="0" y="0"/>
          <a:ext cx="0" cy="0"/>
          <a:chOff x="0" y="0"/>
          <a:chExt cx="0" cy="0"/>
        </a:xfrm>
      </p:grpSpPr>
      <p:sp>
        <p:nvSpPr>
          <p:cNvPr id="120" name="Google Shape;120;p3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3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2" name="Google Shape;122;p3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3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4" name="Google Shape;124;p3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27" name="Google Shape;127;p31"/>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28" name="Google Shape;128;p31"/>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29" name="Shape 129"/>
        <p:cNvGrpSpPr/>
        <p:nvPr/>
      </p:nvGrpSpPr>
      <p:grpSpPr>
        <a:xfrm>
          <a:off x="0" y="0"/>
          <a:ext cx="0" cy="0"/>
          <a:chOff x="0" y="0"/>
          <a:chExt cx="0" cy="0"/>
        </a:xfrm>
      </p:grpSpPr>
      <p:sp>
        <p:nvSpPr>
          <p:cNvPr id="130" name="Google Shape;130;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32" name="Google Shape;132;p32"/>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33" name="Google Shape;133;p32"/>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34" name="Google Shape;134;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5" name="Shape 135"/>
        <p:cNvGrpSpPr/>
        <p:nvPr/>
      </p:nvGrpSpPr>
      <p:grpSpPr>
        <a:xfrm>
          <a:off x="0" y="0"/>
          <a:ext cx="0" cy="0"/>
          <a:chOff x="0" y="0"/>
          <a:chExt cx="0" cy="0"/>
        </a:xfrm>
      </p:grpSpPr>
      <p:sp>
        <p:nvSpPr>
          <p:cNvPr id="136" name="Google Shape;136;p3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wentieth Centur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3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8" name="Google Shape;138;p3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9" name="Google Shape;139;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41" name="Google Shape;141;p33"/>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42" name="Google Shape;142;p33"/>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3" name="Shape 143"/>
        <p:cNvGrpSpPr/>
        <p:nvPr/>
      </p:nvGrpSpPr>
      <p:grpSpPr>
        <a:xfrm>
          <a:off x="0" y="0"/>
          <a:ext cx="0" cy="0"/>
          <a:chOff x="0" y="0"/>
          <a:chExt cx="0" cy="0"/>
        </a:xfrm>
      </p:grpSpPr>
      <p:sp>
        <p:nvSpPr>
          <p:cNvPr id="144" name="Google Shape;144;p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wentieth Centur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34"/>
          <p:cNvSpPr/>
          <p:nvPr>
            <p:ph idx="2" type="pic"/>
          </p:nvPr>
        </p:nvSpPr>
        <p:spPr>
          <a:xfrm>
            <a:off x="5183188" y="987425"/>
            <a:ext cx="6172200" cy="4873625"/>
          </a:xfrm>
          <a:prstGeom prst="rect">
            <a:avLst/>
          </a:prstGeom>
          <a:noFill/>
          <a:ln>
            <a:noFill/>
          </a:ln>
        </p:spPr>
      </p:sp>
      <p:sp>
        <p:nvSpPr>
          <p:cNvPr id="146" name="Google Shape;146;p3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7" name="Google Shape;147;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49" name="Google Shape;149;p34"/>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50" name="Google Shape;150;p34"/>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Twentieth Century"/>
              <a:buNone/>
              <a:defRPr b="0" i="0" sz="4400" u="none" cap="none" strike="noStrike">
                <a:solidFill>
                  <a:schemeClr val="dk1"/>
                </a:solidFill>
                <a:latin typeface="Twentieth Century"/>
                <a:ea typeface="Twentieth Century"/>
                <a:cs typeface="Twentieth Century"/>
                <a:sym typeface="Twentieth Centur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venir"/>
                <a:ea typeface="Avenir"/>
                <a:cs typeface="Avenir"/>
                <a:sym typeface="Avenir"/>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venir"/>
                <a:ea typeface="Avenir"/>
                <a:cs typeface="Avenir"/>
                <a:sym typeface="Avenir"/>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12" name="Google Shape;12;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13" name="Google Shape;13;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14" name="Google Shape;14;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11.jpg"/><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
          <p:cNvSpPr txBox="1"/>
          <p:nvPr>
            <p:ph type="ctrTitle"/>
          </p:nvPr>
        </p:nvSpPr>
        <p:spPr>
          <a:xfrm>
            <a:off x="4640366" y="2743200"/>
            <a:ext cx="7045666" cy="2386584"/>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chemeClr val="accent3"/>
              </a:buClr>
              <a:buSzPts val="6000"/>
              <a:buFont typeface="Twentieth Century"/>
              <a:buNone/>
            </a:pPr>
            <a:r>
              <a:rPr lang="en-US">
                <a:solidFill>
                  <a:schemeClr val="accent3"/>
                </a:solidFill>
              </a:rPr>
              <a:t>Dobbs Elementary </a:t>
            </a:r>
            <a:br>
              <a:rPr lang="en-US">
                <a:solidFill>
                  <a:srgbClr val="FFFFFF"/>
                </a:solidFill>
              </a:rPr>
            </a:br>
            <a:r>
              <a:rPr lang="en-US">
                <a:solidFill>
                  <a:srgbClr val="FFFFFF"/>
                </a:solidFill>
              </a:rPr>
              <a:t>GO Team Meeting </a:t>
            </a:r>
            <a:endParaRPr/>
          </a:p>
        </p:txBody>
      </p:sp>
      <p:sp>
        <p:nvSpPr>
          <p:cNvPr id="156" name="Google Shape;156;p1"/>
          <p:cNvSpPr txBox="1"/>
          <p:nvPr>
            <p:ph idx="1" type="subTitle"/>
          </p:nvPr>
        </p:nvSpPr>
        <p:spPr>
          <a:xfrm>
            <a:off x="5093208" y="5221224"/>
            <a:ext cx="6592824" cy="99669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FFFF"/>
              </a:buClr>
              <a:buSzPts val="2400"/>
              <a:buNone/>
            </a:pPr>
            <a:r>
              <a:rPr lang="en-US">
                <a:solidFill>
                  <a:srgbClr val="FFFFFF"/>
                </a:solidFill>
              </a:rPr>
              <a:t>                       November  30, 2023</a:t>
            </a:r>
            <a:endParaRPr/>
          </a:p>
        </p:txBody>
      </p:sp>
      <p:sp>
        <p:nvSpPr>
          <p:cNvPr id="157" name="Google Shape;157;p1"/>
          <p:cNvSpPr txBox="1"/>
          <p:nvPr/>
        </p:nvSpPr>
        <p:spPr>
          <a:xfrm>
            <a:off x="7169921" y="2127903"/>
            <a:ext cx="18473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2"/>
          <p:cNvPicPr preferRelativeResize="0"/>
          <p:nvPr>
            <p:ph idx="2" type="pic"/>
          </p:nvPr>
        </p:nvPicPr>
        <p:blipFill rotWithShape="1">
          <a:blip r:embed="rId3">
            <a:alphaModFix/>
          </a:blip>
          <a:srcRect b="16710" l="0" r="0" t="16710"/>
          <a:stretch/>
        </p:blipFill>
        <p:spPr>
          <a:xfrm>
            <a:off x="7200479" y="1150210"/>
            <a:ext cx="2207046" cy="2204178"/>
          </a:xfrm>
          <a:prstGeom prst="rect">
            <a:avLst/>
          </a:prstGeom>
          <a:noFill/>
          <a:ln>
            <a:noFill/>
          </a:ln>
        </p:spPr>
      </p:pic>
      <p:pic>
        <p:nvPicPr>
          <p:cNvPr id="163" name="Google Shape;163;p2"/>
          <p:cNvPicPr preferRelativeResize="0"/>
          <p:nvPr>
            <p:ph idx="3" type="pic"/>
          </p:nvPr>
        </p:nvPicPr>
        <p:blipFill rotWithShape="1">
          <a:blip r:embed="rId4">
            <a:alphaModFix/>
          </a:blip>
          <a:srcRect b="0" l="16667" r="16666" t="0"/>
          <a:stretch/>
        </p:blipFill>
        <p:spPr>
          <a:xfrm>
            <a:off x="8444632" y="2579683"/>
            <a:ext cx="3096807" cy="3096807"/>
          </a:xfrm>
          <a:prstGeom prst="rect">
            <a:avLst/>
          </a:prstGeom>
          <a:noFill/>
          <a:ln>
            <a:noFill/>
          </a:ln>
        </p:spPr>
      </p:pic>
      <p:sp>
        <p:nvSpPr>
          <p:cNvPr id="164" name="Google Shape;164;p2"/>
          <p:cNvSpPr txBox="1"/>
          <p:nvPr>
            <p:ph type="title"/>
          </p:nvPr>
        </p:nvSpPr>
        <p:spPr>
          <a:xfrm>
            <a:off x="539496" y="365124"/>
            <a:ext cx="5806440" cy="132588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Twentieth Century"/>
              <a:buNone/>
            </a:pPr>
            <a:r>
              <a:rPr b="1" lang="en-US">
                <a:solidFill>
                  <a:schemeClr val="dk2"/>
                </a:solidFill>
              </a:rPr>
              <a:t>Where We Are</a:t>
            </a:r>
            <a:endParaRPr/>
          </a:p>
        </p:txBody>
      </p:sp>
      <p:sp>
        <p:nvSpPr>
          <p:cNvPr id="165" name="Google Shape;165;p2"/>
          <p:cNvSpPr txBox="1"/>
          <p:nvPr>
            <p:ph idx="1" type="body"/>
          </p:nvPr>
        </p:nvSpPr>
        <p:spPr>
          <a:xfrm>
            <a:off x="539496" y="1825625"/>
            <a:ext cx="5806440" cy="4352544"/>
          </a:xfrm>
          <a:prstGeom prst="rect">
            <a:avLst/>
          </a:prstGeom>
          <a:noFill/>
          <a:ln>
            <a:noFill/>
          </a:ln>
        </p:spPr>
        <p:txBody>
          <a:bodyPr anchorCtr="0" anchor="t" bIns="45700" lIns="91425" spcFirstLastPara="1" rIns="91425" wrap="square" tIns="45700">
            <a:normAutofit/>
          </a:bodyPr>
          <a:lstStyle/>
          <a:p>
            <a:pPr indent="0" lvl="0" marL="0" rtl="0" algn="l">
              <a:lnSpc>
                <a:spcPct val="110000"/>
              </a:lnSpc>
              <a:spcBef>
                <a:spcPts val="0"/>
              </a:spcBef>
              <a:spcAft>
                <a:spcPts val="0"/>
              </a:spcAft>
              <a:buClr>
                <a:schemeClr val="dk1"/>
              </a:buClr>
              <a:buSzPts val="2400"/>
              <a:buNone/>
            </a:pPr>
            <a:r>
              <a:rPr lang="en-US"/>
              <a:t>Our strategic plan is the guide for the work we’re doing in the school.  By monitoring the plan and ranking priorities, we can all work towards the common goals.  Using the priorities in the strategic plan, the school leadership team developed a Continuous Improvement Plan (CIP) for the current school year.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4"/>
          <p:cNvSpPr txBox="1"/>
          <p:nvPr>
            <p:ph type="title"/>
          </p:nvPr>
        </p:nvSpPr>
        <p:spPr>
          <a:xfrm>
            <a:off x="1170432" y="1399032"/>
            <a:ext cx="3236976" cy="40690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5400"/>
              <a:buFont typeface="Twentieth Century"/>
              <a:buNone/>
            </a:pPr>
            <a:r>
              <a:rPr b="1" lang="en-US" sz="5400"/>
              <a:t>Discussion Items</a:t>
            </a:r>
            <a:endParaRPr/>
          </a:p>
        </p:txBody>
      </p:sp>
      <p:sp>
        <p:nvSpPr>
          <p:cNvPr id="171" name="Google Shape;171;p4"/>
          <p:cNvSpPr txBox="1"/>
          <p:nvPr>
            <p:ph idx="1" type="body"/>
          </p:nvPr>
        </p:nvSpPr>
        <p:spPr>
          <a:xfrm>
            <a:off x="5617029" y="1844288"/>
            <a:ext cx="5549319" cy="393192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dk1"/>
              </a:buClr>
              <a:buSzPts val="2800"/>
              <a:buNone/>
            </a:pPr>
            <a:r>
              <a:rPr b="1" lang="en-US"/>
              <a:t>Current Strategic Plan</a:t>
            </a:r>
            <a:endParaRPr/>
          </a:p>
          <a:p>
            <a:pPr indent="0" lvl="0" marL="0" rtl="0" algn="l">
              <a:lnSpc>
                <a:spcPct val="100000"/>
              </a:lnSpc>
              <a:spcBef>
                <a:spcPts val="0"/>
              </a:spcBef>
              <a:spcAft>
                <a:spcPts val="0"/>
              </a:spcAft>
              <a:buClr>
                <a:schemeClr val="dk1"/>
              </a:buClr>
              <a:buSzPts val="2800"/>
              <a:buNone/>
            </a:pPr>
            <a:r>
              <a:t/>
            </a:r>
            <a:endParaRPr/>
          </a:p>
          <a:p>
            <a:pPr indent="0" lvl="0" marL="0" rtl="0" algn="l">
              <a:lnSpc>
                <a:spcPct val="100000"/>
              </a:lnSpc>
              <a:spcBef>
                <a:spcPts val="0"/>
              </a:spcBef>
              <a:spcAft>
                <a:spcPts val="0"/>
              </a:spcAft>
              <a:buClr>
                <a:schemeClr val="dk1"/>
              </a:buClr>
              <a:buSzPts val="2800"/>
              <a:buNone/>
            </a:pPr>
            <a:r>
              <a:rPr b="1" lang="en-US"/>
              <a:t>Continuous Improvement Plan</a:t>
            </a:r>
            <a:endParaRPr/>
          </a:p>
          <a:p>
            <a:pPr indent="0" lvl="0" marL="0" rtl="0" algn="l">
              <a:lnSpc>
                <a:spcPct val="100000"/>
              </a:lnSpc>
              <a:spcBef>
                <a:spcPts val="0"/>
              </a:spcBef>
              <a:spcAft>
                <a:spcPts val="0"/>
              </a:spcAft>
              <a:buClr>
                <a:schemeClr val="dk1"/>
              </a:buClr>
              <a:buSzPts val="2800"/>
              <a:buNone/>
            </a:pPr>
            <a:r>
              <a:rPr lang="en-US"/>
              <a:t>	Needs Assessment</a:t>
            </a:r>
            <a:endParaRPr/>
          </a:p>
          <a:p>
            <a:pPr indent="0" lvl="0" marL="0" rtl="0" algn="l">
              <a:lnSpc>
                <a:spcPct val="100000"/>
              </a:lnSpc>
              <a:spcBef>
                <a:spcPts val="0"/>
              </a:spcBef>
              <a:spcAft>
                <a:spcPts val="0"/>
              </a:spcAft>
              <a:buClr>
                <a:schemeClr val="dk1"/>
              </a:buClr>
              <a:buSzPts val="2800"/>
              <a:buNone/>
            </a:pPr>
            <a:r>
              <a:rPr lang="en-US"/>
              <a:t>	SMART GOALS</a:t>
            </a:r>
            <a:endParaRPr/>
          </a:p>
          <a:p>
            <a:pPr indent="0" lvl="0" marL="0" rtl="0" algn="l">
              <a:lnSpc>
                <a:spcPct val="100000"/>
              </a:lnSpc>
              <a:spcBef>
                <a:spcPts val="0"/>
              </a:spcBef>
              <a:spcAft>
                <a:spcPts val="0"/>
              </a:spcAft>
              <a:buClr>
                <a:schemeClr val="dk1"/>
              </a:buClr>
              <a:buSzPts val="2800"/>
              <a:buNone/>
            </a:pPr>
            <a:r>
              <a:rPr lang="en-US"/>
              <a:t>	Monitoring Measures</a:t>
            </a:r>
            <a:endParaRPr/>
          </a:p>
          <a:p>
            <a:pPr indent="0" lvl="0" marL="0" rtl="0" algn="l">
              <a:lnSpc>
                <a:spcPct val="100000"/>
              </a:lnSpc>
              <a:spcBef>
                <a:spcPts val="0"/>
              </a:spcBef>
              <a:spcAft>
                <a:spcPts val="0"/>
              </a:spcAft>
              <a:buClr>
                <a:schemeClr val="dk1"/>
              </a:buClr>
              <a:buSzPts val="2800"/>
              <a:buNone/>
            </a:pPr>
            <a:r>
              <a:t/>
            </a:r>
            <a:endParaRPr/>
          </a:p>
          <a:p>
            <a:pPr indent="0" lvl="0" marL="0" rtl="0" algn="l">
              <a:lnSpc>
                <a:spcPct val="100000"/>
              </a:lnSpc>
              <a:spcBef>
                <a:spcPts val="0"/>
              </a:spcBef>
              <a:spcAft>
                <a:spcPts val="0"/>
              </a:spcAft>
              <a:buClr>
                <a:schemeClr val="dk1"/>
              </a:buClr>
              <a:buSzPts val="2800"/>
              <a:buNone/>
            </a:pPr>
            <a:r>
              <a:rPr b="1" lang="en-US"/>
              <a:t>MAP Data</a:t>
            </a:r>
            <a:endParaRPr/>
          </a:p>
          <a:p>
            <a:pPr indent="0" lvl="0" marL="0" rtl="0" algn="l">
              <a:lnSpc>
                <a:spcPct val="100000"/>
              </a:lnSpc>
              <a:spcBef>
                <a:spcPts val="0"/>
              </a:spcBef>
              <a:spcAft>
                <a:spcPts val="0"/>
              </a:spcAft>
              <a:buClr>
                <a:schemeClr val="dk1"/>
              </a:buClr>
              <a:buSzPts val="2800"/>
              <a:buNone/>
            </a:pPr>
            <a:r>
              <a:rPr lang="en-US"/>
              <a:t>	Data Protocol</a:t>
            </a:r>
            <a:endParaRPr/>
          </a:p>
        </p:txBody>
      </p:sp>
      <p:sp>
        <p:nvSpPr>
          <p:cNvPr id="172" name="Google Shape;17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5"/>
          <p:cNvSpPr txBox="1"/>
          <p:nvPr>
            <p:ph type="title"/>
          </p:nvPr>
        </p:nvSpPr>
        <p:spPr>
          <a:xfrm>
            <a:off x="3319272" y="1380744"/>
            <a:ext cx="5559552" cy="2514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6000"/>
              <a:buFont typeface="Twentieth Century"/>
              <a:buNone/>
            </a:pPr>
            <a:r>
              <a:rPr lang="en-US">
                <a:solidFill>
                  <a:srgbClr val="FFFFFF"/>
                </a:solidFill>
              </a:rPr>
              <a:t>Current</a:t>
            </a:r>
            <a:br>
              <a:rPr lang="en-US">
                <a:solidFill>
                  <a:srgbClr val="FFFFFF"/>
                </a:solidFill>
              </a:rPr>
            </a:br>
            <a:r>
              <a:rPr lang="en-US">
                <a:solidFill>
                  <a:srgbClr val="FFFFFF"/>
                </a:solidFill>
              </a:rPr>
              <a:t>Strategic Plan</a:t>
            </a:r>
            <a:endParaRPr/>
          </a:p>
        </p:txBody>
      </p:sp>
      <p:sp>
        <p:nvSpPr>
          <p:cNvPr id="178" name="Google Shape;178;p5"/>
          <p:cNvSpPr txBox="1"/>
          <p:nvPr>
            <p:ph idx="1" type="body"/>
          </p:nvPr>
        </p:nvSpPr>
        <p:spPr>
          <a:xfrm>
            <a:off x="3319272" y="4078224"/>
            <a:ext cx="5559552" cy="153619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FF"/>
              </a:buClr>
              <a:buSzPts val="2400"/>
              <a:buNone/>
            </a:pPr>
            <a:r>
              <a:rPr lang="en-US">
                <a:solidFill>
                  <a:srgbClr val="FFFFFF"/>
                </a:solidFill>
              </a:rPr>
              <a:t>2021-2025</a:t>
            </a:r>
            <a:endParaRPr/>
          </a:p>
          <a:p>
            <a:pPr indent="0" lvl="0" marL="0" rtl="0" algn="ctr">
              <a:lnSpc>
                <a:spcPct val="90000"/>
              </a:lnSpc>
              <a:spcBef>
                <a:spcPts val="1000"/>
              </a:spcBef>
              <a:spcAft>
                <a:spcPts val="0"/>
              </a:spcAft>
              <a:buClr>
                <a:schemeClr val="lt1"/>
              </a:buClr>
              <a:buSzPts val="24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6"/>
          <p:cNvSpPr txBox="1"/>
          <p:nvPr>
            <p:ph type="title"/>
          </p:nvPr>
        </p:nvSpPr>
        <p:spPr>
          <a:xfrm>
            <a:off x="518775" y="187325"/>
            <a:ext cx="3932237" cy="16002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dk1"/>
              </a:buClr>
              <a:buSzPts val="3600"/>
              <a:buFont typeface="Twentieth Century"/>
              <a:buNone/>
            </a:pPr>
            <a:r>
              <a:rPr b="1" lang="en-US" sz="3600" cap="none"/>
              <a:t>STRATEGIC PLAN SMART GOALS</a:t>
            </a:r>
            <a:endParaRPr/>
          </a:p>
        </p:txBody>
      </p:sp>
      <p:sp>
        <p:nvSpPr>
          <p:cNvPr id="184" name="Google Shape;184;p6"/>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grpSp>
        <p:nvGrpSpPr>
          <p:cNvPr id="185" name="Google Shape;185;p6"/>
          <p:cNvGrpSpPr/>
          <p:nvPr/>
        </p:nvGrpSpPr>
        <p:grpSpPr>
          <a:xfrm>
            <a:off x="5011825" y="271074"/>
            <a:ext cx="6172200" cy="6360701"/>
            <a:chOff x="0" y="83749"/>
            <a:chExt cx="6172200" cy="6360701"/>
          </a:xfrm>
        </p:grpSpPr>
        <p:sp>
          <p:nvSpPr>
            <p:cNvPr id="186" name="Google Shape;186;p6"/>
            <p:cNvSpPr/>
            <p:nvPr/>
          </p:nvSpPr>
          <p:spPr>
            <a:xfrm>
              <a:off x="0" y="342273"/>
              <a:ext cx="6172199" cy="2034900"/>
            </a:xfrm>
            <a:prstGeom prst="rect">
              <a:avLst/>
            </a:prstGeom>
            <a:solidFill>
              <a:schemeClr val="lt1">
                <a:alpha val="89411"/>
              </a:schemeClr>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6"/>
            <p:cNvSpPr txBox="1"/>
            <p:nvPr/>
          </p:nvSpPr>
          <p:spPr>
            <a:xfrm>
              <a:off x="0" y="342273"/>
              <a:ext cx="6172199" cy="2034900"/>
            </a:xfrm>
            <a:prstGeom prst="rect">
              <a:avLst/>
            </a:prstGeom>
            <a:noFill/>
            <a:ln>
              <a:noFill/>
            </a:ln>
          </p:spPr>
          <p:txBody>
            <a:bodyPr anchorCtr="0" anchor="t" bIns="142225" lIns="479025" spcFirstLastPara="1" rIns="479025" wrap="square" tIns="354075">
              <a:noAutofit/>
            </a:bodyPr>
            <a:lstStyle/>
            <a:p>
              <a:pPr indent="-228600" lvl="1" marL="228600" marR="0" rtl="0" algn="l">
                <a:lnSpc>
                  <a:spcPct val="90000"/>
                </a:lnSpc>
                <a:spcBef>
                  <a:spcPts val="0"/>
                </a:spcBef>
                <a:spcAft>
                  <a:spcPts val="0"/>
                </a:spcAft>
                <a:buClr>
                  <a:schemeClr val="dk1"/>
                </a:buClr>
                <a:buSzPts val="2000"/>
                <a:buFont typeface="Avenir"/>
                <a:buChar char="•"/>
              </a:pPr>
              <a:r>
                <a:rPr b="0" i="0" lang="en-US" sz="2000" u="none" cap="none" strike="noStrike">
                  <a:solidFill>
                    <a:schemeClr val="dk1"/>
                  </a:solidFill>
                  <a:latin typeface="Avenir"/>
                  <a:ea typeface="Avenir"/>
                  <a:cs typeface="Avenir"/>
                  <a:sym typeface="Avenir"/>
                </a:rPr>
                <a:t>Increase literacy proficiency</a:t>
              </a:r>
              <a:endParaRPr b="0" i="0" sz="1400" u="none" cap="none" strike="noStrike">
                <a:solidFill>
                  <a:srgbClr val="000000"/>
                </a:solidFill>
                <a:latin typeface="Arial"/>
                <a:ea typeface="Arial"/>
                <a:cs typeface="Arial"/>
                <a:sym typeface="Arial"/>
              </a:endParaRPr>
            </a:p>
            <a:p>
              <a:pPr indent="-228600" lvl="1" marL="228600" marR="0" rtl="0" algn="l">
                <a:lnSpc>
                  <a:spcPct val="90000"/>
                </a:lnSpc>
                <a:spcBef>
                  <a:spcPts val="300"/>
                </a:spcBef>
                <a:spcAft>
                  <a:spcPts val="0"/>
                </a:spcAft>
                <a:buClr>
                  <a:schemeClr val="dk1"/>
                </a:buClr>
                <a:buSzPts val="2000"/>
                <a:buFont typeface="Avenir"/>
                <a:buChar char="•"/>
              </a:pPr>
              <a:r>
                <a:rPr b="0" i="0" lang="en-US" sz="2000" u="none" cap="none" strike="noStrike">
                  <a:solidFill>
                    <a:schemeClr val="dk1"/>
                  </a:solidFill>
                  <a:latin typeface="Avenir"/>
                  <a:ea typeface="Avenir"/>
                  <a:cs typeface="Avenir"/>
                  <a:sym typeface="Avenir"/>
                </a:rPr>
                <a:t>Increase math/numeracy proficiency</a:t>
              </a:r>
              <a:endParaRPr b="0" i="0" sz="1400" u="none" cap="none" strike="noStrike">
                <a:solidFill>
                  <a:srgbClr val="000000"/>
                </a:solidFill>
                <a:latin typeface="Arial"/>
                <a:ea typeface="Arial"/>
                <a:cs typeface="Arial"/>
                <a:sym typeface="Arial"/>
              </a:endParaRPr>
            </a:p>
            <a:p>
              <a:pPr indent="-228600" lvl="1" marL="228600" marR="0" rtl="0" algn="l">
                <a:lnSpc>
                  <a:spcPct val="90000"/>
                </a:lnSpc>
                <a:spcBef>
                  <a:spcPts val="300"/>
                </a:spcBef>
                <a:spcAft>
                  <a:spcPts val="0"/>
                </a:spcAft>
                <a:buClr>
                  <a:schemeClr val="dk1"/>
                </a:buClr>
                <a:buSzPts val="2000"/>
                <a:buFont typeface="Avenir"/>
                <a:buChar char="•"/>
              </a:pPr>
              <a:r>
                <a:rPr b="0" i="0" lang="en-US" sz="2000" u="none" cap="none" strike="noStrike">
                  <a:solidFill>
                    <a:schemeClr val="dk1"/>
                  </a:solidFill>
                  <a:latin typeface="Avenir"/>
                  <a:ea typeface="Avenir"/>
                  <a:cs typeface="Avenir"/>
                  <a:sym typeface="Avenir"/>
                </a:rPr>
                <a:t>Increase the Average Daily Attendance</a:t>
              </a:r>
              <a:endParaRPr b="0" i="0" sz="1400" u="none" cap="none" strike="noStrike">
                <a:solidFill>
                  <a:srgbClr val="000000"/>
                </a:solidFill>
                <a:latin typeface="Arial"/>
                <a:ea typeface="Arial"/>
                <a:cs typeface="Arial"/>
                <a:sym typeface="Arial"/>
              </a:endParaRPr>
            </a:p>
            <a:p>
              <a:pPr indent="-228600" lvl="1" marL="228600" marR="0" rtl="0" algn="l">
                <a:lnSpc>
                  <a:spcPct val="90000"/>
                </a:lnSpc>
                <a:spcBef>
                  <a:spcPts val="300"/>
                </a:spcBef>
                <a:spcAft>
                  <a:spcPts val="0"/>
                </a:spcAft>
                <a:buClr>
                  <a:schemeClr val="dk1"/>
                </a:buClr>
                <a:buSzPts val="2000"/>
                <a:buFont typeface="Avenir"/>
                <a:buChar char="•"/>
              </a:pPr>
              <a:r>
                <a:rPr b="0" i="0" lang="en-US" sz="2000" u="none" cap="none" strike="noStrike">
                  <a:solidFill>
                    <a:schemeClr val="dk1"/>
                  </a:solidFill>
                  <a:latin typeface="Avenir"/>
                  <a:ea typeface="Avenir"/>
                  <a:cs typeface="Avenir"/>
                  <a:sym typeface="Avenir"/>
                </a:rPr>
                <a:t>Increase STEM integration across all content areas</a:t>
              </a:r>
              <a:endParaRPr b="0" i="0" sz="1400" u="none" cap="none" strike="noStrike">
                <a:solidFill>
                  <a:srgbClr val="000000"/>
                </a:solidFill>
                <a:latin typeface="Arial"/>
                <a:ea typeface="Arial"/>
                <a:cs typeface="Arial"/>
                <a:sym typeface="Arial"/>
              </a:endParaRPr>
            </a:p>
          </p:txBody>
        </p:sp>
        <p:sp>
          <p:nvSpPr>
            <p:cNvPr id="188" name="Google Shape;188;p6"/>
            <p:cNvSpPr/>
            <p:nvPr/>
          </p:nvSpPr>
          <p:spPr>
            <a:xfrm>
              <a:off x="262426" y="83749"/>
              <a:ext cx="4320540" cy="501840"/>
            </a:xfrm>
            <a:prstGeom prst="roundRect">
              <a:avLst>
                <a:gd fmla="val 16667" name="adj"/>
              </a:avLst>
            </a:prstGeom>
            <a:solidFill>
              <a:srgbClr val="F2CE4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6"/>
            <p:cNvSpPr txBox="1"/>
            <p:nvPr/>
          </p:nvSpPr>
          <p:spPr>
            <a:xfrm>
              <a:off x="286924" y="108247"/>
              <a:ext cx="4271544" cy="452844"/>
            </a:xfrm>
            <a:prstGeom prst="rect">
              <a:avLst/>
            </a:prstGeom>
            <a:noFill/>
            <a:ln>
              <a:noFill/>
            </a:ln>
          </p:spPr>
          <p:txBody>
            <a:bodyPr anchorCtr="0" anchor="ctr" bIns="0" lIns="163300" spcFirstLastPara="1" rIns="163300" wrap="square" tIns="0">
              <a:noAutofit/>
            </a:bodyPr>
            <a:lstStyle/>
            <a:p>
              <a:pPr indent="0" lvl="0" marL="0" marR="0" rtl="0" algn="ctr">
                <a:lnSpc>
                  <a:spcPct val="90000"/>
                </a:lnSpc>
                <a:spcBef>
                  <a:spcPts val="0"/>
                </a:spcBef>
                <a:spcAft>
                  <a:spcPts val="0"/>
                </a:spcAft>
                <a:buClr>
                  <a:schemeClr val="lt1"/>
                </a:buClr>
                <a:buSzPts val="4000"/>
                <a:buFont typeface="Avenir"/>
                <a:buNone/>
              </a:pPr>
              <a:r>
                <a:rPr b="1" i="0" lang="en-US" sz="4000" u="none" cap="none" strike="noStrike">
                  <a:solidFill>
                    <a:schemeClr val="lt1"/>
                  </a:solidFill>
                  <a:latin typeface="Avenir"/>
                  <a:ea typeface="Avenir"/>
                  <a:cs typeface="Avenir"/>
                  <a:sym typeface="Avenir"/>
                </a:rPr>
                <a:t>Priorities</a:t>
              </a:r>
              <a:endParaRPr b="0" i="0" sz="1400" u="none" cap="none" strike="noStrike">
                <a:solidFill>
                  <a:srgbClr val="000000"/>
                </a:solidFill>
                <a:latin typeface="Arial"/>
                <a:ea typeface="Arial"/>
                <a:cs typeface="Arial"/>
                <a:sym typeface="Arial"/>
              </a:endParaRPr>
            </a:p>
          </p:txBody>
        </p:sp>
        <p:sp>
          <p:nvSpPr>
            <p:cNvPr id="190" name="Google Shape;190;p6"/>
            <p:cNvSpPr/>
            <p:nvPr/>
          </p:nvSpPr>
          <p:spPr>
            <a:xfrm>
              <a:off x="0" y="2802984"/>
              <a:ext cx="6172199" cy="3641400"/>
            </a:xfrm>
            <a:prstGeom prst="rect">
              <a:avLst/>
            </a:prstGeom>
            <a:solidFill>
              <a:schemeClr val="lt1">
                <a:alpha val="89411"/>
              </a:schemeClr>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6"/>
            <p:cNvSpPr txBox="1"/>
            <p:nvPr/>
          </p:nvSpPr>
          <p:spPr>
            <a:xfrm>
              <a:off x="0" y="2641350"/>
              <a:ext cx="6172200" cy="3803100"/>
            </a:xfrm>
            <a:prstGeom prst="rect">
              <a:avLst/>
            </a:prstGeom>
            <a:noFill/>
            <a:ln>
              <a:noFill/>
            </a:ln>
          </p:spPr>
          <p:txBody>
            <a:bodyPr anchorCtr="0" anchor="t" bIns="120900" lIns="479025" spcFirstLastPara="1" rIns="479025" wrap="square" tIns="354075">
              <a:noAutofit/>
            </a:bodyPr>
            <a:lstStyle/>
            <a:p>
              <a:pPr indent="-171450" lvl="1" marL="171450" marR="0" rtl="0" algn="l">
                <a:lnSpc>
                  <a:spcPct val="90000"/>
                </a:lnSpc>
                <a:spcBef>
                  <a:spcPts val="0"/>
                </a:spcBef>
                <a:spcAft>
                  <a:spcPts val="0"/>
                </a:spcAft>
                <a:buClr>
                  <a:schemeClr val="dk1"/>
                </a:buClr>
                <a:buSzPts val="1700"/>
                <a:buFont typeface="Avenir"/>
                <a:buChar char="•"/>
              </a:pPr>
              <a:r>
                <a:rPr b="0" i="0" lang="en-US" sz="1700" u="none" cap="none" strike="noStrike">
                  <a:solidFill>
                    <a:schemeClr val="dk1"/>
                  </a:solidFill>
                  <a:latin typeface="Avenir"/>
                  <a:ea typeface="Avenir"/>
                  <a:cs typeface="Avenir"/>
                  <a:sym typeface="Avenir"/>
                </a:rPr>
                <a:t>The percentage of students in grades 3-5 scoring proficient or above in reading/ELA will </a:t>
              </a:r>
              <a:r>
                <a:rPr b="1" i="0" lang="en-US" sz="1700" u="none" cap="none" strike="noStrike">
                  <a:solidFill>
                    <a:schemeClr val="dk1"/>
                  </a:solidFill>
                  <a:latin typeface="Avenir"/>
                  <a:ea typeface="Avenir"/>
                  <a:cs typeface="Avenir"/>
                  <a:sym typeface="Avenir"/>
                </a:rPr>
                <a:t>increase from </a:t>
              </a:r>
              <a:r>
                <a:rPr b="1" lang="en-US" sz="1700">
                  <a:solidFill>
                    <a:schemeClr val="dk1"/>
                  </a:solidFill>
                  <a:latin typeface="Avenir"/>
                  <a:ea typeface="Avenir"/>
                  <a:cs typeface="Avenir"/>
                  <a:sym typeface="Avenir"/>
                </a:rPr>
                <a:t>12</a:t>
              </a:r>
              <a:r>
                <a:rPr b="1" i="0" lang="en-US" sz="1700" u="none" cap="none" strike="noStrike">
                  <a:solidFill>
                    <a:schemeClr val="dk1"/>
                  </a:solidFill>
                  <a:latin typeface="Avenir"/>
                  <a:ea typeface="Avenir"/>
                  <a:cs typeface="Avenir"/>
                  <a:sym typeface="Avenir"/>
                </a:rPr>
                <a:t>% to </a:t>
              </a:r>
              <a:r>
                <a:rPr b="1" lang="en-US" sz="1700">
                  <a:solidFill>
                    <a:schemeClr val="dk1"/>
                  </a:solidFill>
                  <a:latin typeface="Avenir"/>
                  <a:ea typeface="Avenir"/>
                  <a:cs typeface="Avenir"/>
                  <a:sym typeface="Avenir"/>
                </a:rPr>
                <a:t>17</a:t>
              </a:r>
              <a:r>
                <a:rPr b="1" i="0" lang="en-US" sz="1700" u="none" cap="none" strike="noStrike">
                  <a:solidFill>
                    <a:schemeClr val="dk1"/>
                  </a:solidFill>
                  <a:latin typeface="Avenir"/>
                  <a:ea typeface="Avenir"/>
                  <a:cs typeface="Avenir"/>
                  <a:sym typeface="Avenir"/>
                </a:rPr>
                <a:t>% </a:t>
              </a:r>
              <a:r>
                <a:rPr b="0" i="0" lang="en-US" sz="1700" u="none" cap="none" strike="noStrike">
                  <a:solidFill>
                    <a:schemeClr val="dk1"/>
                  </a:solidFill>
                  <a:latin typeface="Avenir"/>
                  <a:ea typeface="Avenir"/>
                  <a:cs typeface="Avenir"/>
                  <a:sym typeface="Avenir"/>
                </a:rPr>
                <a:t>and decrease the percentage of students scoring beginning from </a:t>
              </a:r>
              <a:r>
                <a:rPr lang="en-US" sz="1700">
                  <a:solidFill>
                    <a:schemeClr val="dk1"/>
                  </a:solidFill>
                  <a:latin typeface="Avenir"/>
                  <a:ea typeface="Avenir"/>
                  <a:cs typeface="Avenir"/>
                  <a:sym typeface="Avenir"/>
                </a:rPr>
                <a:t>58</a:t>
              </a:r>
              <a:r>
                <a:rPr b="0" i="0" lang="en-US" sz="1700" u="none" cap="none" strike="noStrike">
                  <a:solidFill>
                    <a:schemeClr val="dk1"/>
                  </a:solidFill>
                  <a:latin typeface="Avenir"/>
                  <a:ea typeface="Avenir"/>
                  <a:cs typeface="Avenir"/>
                  <a:sym typeface="Avenir"/>
                </a:rPr>
                <a:t>% to </a:t>
              </a:r>
              <a:r>
                <a:rPr lang="en-US" sz="1700">
                  <a:solidFill>
                    <a:schemeClr val="dk1"/>
                  </a:solidFill>
                  <a:latin typeface="Avenir"/>
                  <a:ea typeface="Avenir"/>
                  <a:cs typeface="Avenir"/>
                  <a:sym typeface="Avenir"/>
                </a:rPr>
                <a:t>53</a:t>
              </a:r>
              <a:r>
                <a:rPr b="0" i="0" lang="en-US" sz="1700" u="none" cap="none" strike="noStrike">
                  <a:solidFill>
                    <a:schemeClr val="dk1"/>
                  </a:solidFill>
                  <a:latin typeface="Avenir"/>
                  <a:ea typeface="Avenir"/>
                  <a:cs typeface="Avenir"/>
                  <a:sym typeface="Avenir"/>
                </a:rPr>
                <a:t>% on the 202</a:t>
              </a:r>
              <a:r>
                <a:rPr lang="en-US" sz="1700">
                  <a:solidFill>
                    <a:schemeClr val="dk1"/>
                  </a:solidFill>
                  <a:latin typeface="Avenir"/>
                  <a:ea typeface="Avenir"/>
                  <a:cs typeface="Avenir"/>
                  <a:sym typeface="Avenir"/>
                </a:rPr>
                <a:t>4</a:t>
              </a:r>
              <a:r>
                <a:rPr b="0" i="0" lang="en-US" sz="1700" u="none" cap="none" strike="noStrike">
                  <a:solidFill>
                    <a:schemeClr val="dk1"/>
                  </a:solidFill>
                  <a:latin typeface="Avenir"/>
                  <a:ea typeface="Avenir"/>
                  <a:cs typeface="Avenir"/>
                  <a:sym typeface="Avenir"/>
                </a:rPr>
                <a:t> GMAS.</a:t>
              </a:r>
              <a:endParaRPr b="0" i="0" sz="1700" u="none" cap="none" strike="noStrike">
                <a:solidFill>
                  <a:schemeClr val="dk1"/>
                </a:solidFill>
                <a:latin typeface="Avenir"/>
                <a:ea typeface="Avenir"/>
                <a:cs typeface="Avenir"/>
                <a:sym typeface="Avenir"/>
              </a:endParaRPr>
            </a:p>
            <a:p>
              <a:pPr indent="0" lvl="0" marL="914400" marR="0" rtl="0" algn="l">
                <a:lnSpc>
                  <a:spcPct val="90000"/>
                </a:lnSpc>
                <a:spcBef>
                  <a:spcPts val="0"/>
                </a:spcBef>
                <a:spcAft>
                  <a:spcPts val="0"/>
                </a:spcAft>
                <a:buNone/>
              </a:pPr>
              <a:r>
                <a:t/>
              </a:r>
              <a:endParaRPr sz="1700">
                <a:solidFill>
                  <a:schemeClr val="dk1"/>
                </a:solidFill>
                <a:latin typeface="Avenir"/>
                <a:ea typeface="Avenir"/>
                <a:cs typeface="Avenir"/>
                <a:sym typeface="Avenir"/>
              </a:endParaRPr>
            </a:p>
            <a:p>
              <a:pPr indent="-171450" lvl="1" marL="171450" marR="0" rtl="0" algn="l">
                <a:lnSpc>
                  <a:spcPct val="90000"/>
                </a:lnSpc>
                <a:spcBef>
                  <a:spcPts val="255"/>
                </a:spcBef>
                <a:spcAft>
                  <a:spcPts val="0"/>
                </a:spcAft>
                <a:buClr>
                  <a:schemeClr val="dk1"/>
                </a:buClr>
                <a:buSzPts val="1700"/>
                <a:buFont typeface="Avenir"/>
                <a:buChar char="•"/>
              </a:pPr>
              <a:r>
                <a:rPr b="0" i="0" lang="en-US" sz="1700" u="none" cap="none" strike="noStrike">
                  <a:solidFill>
                    <a:schemeClr val="dk1"/>
                  </a:solidFill>
                  <a:latin typeface="Avenir"/>
                  <a:ea typeface="Avenir"/>
                  <a:cs typeface="Avenir"/>
                  <a:sym typeface="Avenir"/>
                </a:rPr>
                <a:t>The percentage of students in grades 3-5 scoring proficient or above in Math will increase from </a:t>
              </a:r>
              <a:r>
                <a:rPr lang="en-US" sz="1700">
                  <a:solidFill>
                    <a:schemeClr val="dk1"/>
                  </a:solidFill>
                  <a:latin typeface="Avenir"/>
                  <a:ea typeface="Avenir"/>
                  <a:cs typeface="Avenir"/>
                  <a:sym typeface="Avenir"/>
                </a:rPr>
                <a:t>10</a:t>
              </a:r>
              <a:r>
                <a:rPr b="0" i="0" lang="en-US" sz="1700" u="none" cap="none" strike="noStrike">
                  <a:solidFill>
                    <a:schemeClr val="dk1"/>
                  </a:solidFill>
                  <a:latin typeface="Avenir"/>
                  <a:ea typeface="Avenir"/>
                  <a:cs typeface="Avenir"/>
                  <a:sym typeface="Avenir"/>
                </a:rPr>
                <a:t>% to 1</a:t>
              </a:r>
              <a:r>
                <a:rPr lang="en-US" sz="1700">
                  <a:solidFill>
                    <a:schemeClr val="dk1"/>
                  </a:solidFill>
                  <a:latin typeface="Avenir"/>
                  <a:ea typeface="Avenir"/>
                  <a:cs typeface="Avenir"/>
                  <a:sym typeface="Avenir"/>
                </a:rPr>
                <a:t>5</a:t>
              </a:r>
              <a:r>
                <a:rPr b="0" i="0" lang="en-US" sz="1700" u="none" cap="none" strike="noStrike">
                  <a:solidFill>
                    <a:schemeClr val="dk1"/>
                  </a:solidFill>
                  <a:latin typeface="Avenir"/>
                  <a:ea typeface="Avenir"/>
                  <a:cs typeface="Avenir"/>
                  <a:sym typeface="Avenir"/>
                </a:rPr>
                <a:t>% and decrease the percentage of students scoring beginning from 6</a:t>
              </a:r>
              <a:r>
                <a:rPr lang="en-US" sz="1700">
                  <a:solidFill>
                    <a:schemeClr val="dk1"/>
                  </a:solidFill>
                  <a:latin typeface="Avenir"/>
                  <a:ea typeface="Avenir"/>
                  <a:cs typeface="Avenir"/>
                  <a:sym typeface="Avenir"/>
                </a:rPr>
                <a:t>1</a:t>
              </a:r>
              <a:r>
                <a:rPr b="0" i="0" lang="en-US" sz="1700" u="none" cap="none" strike="noStrike">
                  <a:solidFill>
                    <a:schemeClr val="dk1"/>
                  </a:solidFill>
                  <a:latin typeface="Avenir"/>
                  <a:ea typeface="Avenir"/>
                  <a:cs typeface="Avenir"/>
                  <a:sym typeface="Avenir"/>
                </a:rPr>
                <a:t>% to 5</a:t>
              </a:r>
              <a:r>
                <a:rPr lang="en-US" sz="1700">
                  <a:solidFill>
                    <a:schemeClr val="dk1"/>
                  </a:solidFill>
                  <a:latin typeface="Avenir"/>
                  <a:ea typeface="Avenir"/>
                  <a:cs typeface="Avenir"/>
                  <a:sym typeface="Avenir"/>
                </a:rPr>
                <a:t>6</a:t>
              </a:r>
              <a:r>
                <a:rPr b="0" i="0" lang="en-US" sz="1700" u="none" cap="none" strike="noStrike">
                  <a:solidFill>
                    <a:schemeClr val="dk1"/>
                  </a:solidFill>
                  <a:latin typeface="Avenir"/>
                  <a:ea typeface="Avenir"/>
                  <a:cs typeface="Avenir"/>
                  <a:sym typeface="Avenir"/>
                </a:rPr>
                <a:t>% on the 202</a:t>
              </a:r>
              <a:r>
                <a:rPr lang="en-US" sz="1700">
                  <a:solidFill>
                    <a:schemeClr val="dk1"/>
                  </a:solidFill>
                  <a:latin typeface="Avenir"/>
                  <a:ea typeface="Avenir"/>
                  <a:cs typeface="Avenir"/>
                  <a:sym typeface="Avenir"/>
                </a:rPr>
                <a:t>4</a:t>
              </a:r>
              <a:r>
                <a:rPr b="0" i="0" lang="en-US" sz="1700" u="none" cap="none" strike="noStrike">
                  <a:solidFill>
                    <a:schemeClr val="dk1"/>
                  </a:solidFill>
                  <a:latin typeface="Avenir"/>
                  <a:ea typeface="Avenir"/>
                  <a:cs typeface="Avenir"/>
                  <a:sym typeface="Avenir"/>
                </a:rPr>
                <a:t> GMAS.</a:t>
              </a:r>
              <a:endParaRPr b="0" i="0" sz="1700" u="none" cap="none" strike="noStrike">
                <a:solidFill>
                  <a:schemeClr val="dk1"/>
                </a:solidFill>
                <a:latin typeface="Avenir"/>
                <a:ea typeface="Avenir"/>
                <a:cs typeface="Avenir"/>
                <a:sym typeface="Avenir"/>
              </a:endParaRPr>
            </a:p>
            <a:p>
              <a:pPr indent="0" lvl="0" marL="914400" marR="0" rtl="0" algn="l">
                <a:lnSpc>
                  <a:spcPct val="90000"/>
                </a:lnSpc>
                <a:spcBef>
                  <a:spcPts val="255"/>
                </a:spcBef>
                <a:spcAft>
                  <a:spcPts val="0"/>
                </a:spcAft>
                <a:buNone/>
              </a:pPr>
              <a:r>
                <a:t/>
              </a:r>
              <a:endParaRPr sz="1700">
                <a:solidFill>
                  <a:schemeClr val="dk1"/>
                </a:solidFill>
                <a:latin typeface="Avenir"/>
                <a:ea typeface="Avenir"/>
                <a:cs typeface="Avenir"/>
                <a:sym typeface="Avenir"/>
              </a:endParaRPr>
            </a:p>
            <a:p>
              <a:pPr indent="-171450" lvl="1" marL="171450" marR="0" rtl="0" algn="l">
                <a:lnSpc>
                  <a:spcPct val="90000"/>
                </a:lnSpc>
                <a:spcBef>
                  <a:spcPts val="255"/>
                </a:spcBef>
                <a:spcAft>
                  <a:spcPts val="0"/>
                </a:spcAft>
                <a:buClr>
                  <a:schemeClr val="dk1"/>
                </a:buClr>
                <a:buSzPts val="1700"/>
                <a:buFont typeface="Avenir"/>
                <a:buChar char="•"/>
              </a:pPr>
              <a:r>
                <a:rPr b="0" i="0" lang="en-US" sz="1700" u="none" cap="none" strike="noStrike">
                  <a:solidFill>
                    <a:schemeClr val="dk1"/>
                  </a:solidFill>
                  <a:latin typeface="Avenir"/>
                  <a:ea typeface="Avenir"/>
                  <a:cs typeface="Avenir"/>
                  <a:sym typeface="Avenir"/>
                </a:rPr>
                <a:t>The Average Daily Attendance rate will increase</a:t>
              </a:r>
              <a:r>
                <a:rPr lang="en-US" sz="1700">
                  <a:solidFill>
                    <a:schemeClr val="dk1"/>
                  </a:solidFill>
                  <a:latin typeface="Avenir"/>
                  <a:ea typeface="Avenir"/>
                  <a:cs typeface="Avenir"/>
                  <a:sym typeface="Avenir"/>
                </a:rPr>
                <a:t> to</a:t>
              </a:r>
              <a:r>
                <a:rPr b="0" i="0" lang="en-US" sz="1700" u="none" cap="none" strike="noStrike">
                  <a:solidFill>
                    <a:schemeClr val="dk1"/>
                  </a:solidFill>
                  <a:latin typeface="Avenir"/>
                  <a:ea typeface="Avenir"/>
                  <a:cs typeface="Avenir"/>
                  <a:sym typeface="Avenir"/>
                </a:rPr>
                <a:t>  94% during the 202</a:t>
              </a:r>
              <a:r>
                <a:rPr lang="en-US" sz="1700">
                  <a:solidFill>
                    <a:schemeClr val="dk1"/>
                  </a:solidFill>
                  <a:latin typeface="Avenir"/>
                  <a:ea typeface="Avenir"/>
                  <a:cs typeface="Avenir"/>
                  <a:sym typeface="Avenir"/>
                </a:rPr>
                <a:t>3</a:t>
              </a:r>
              <a:r>
                <a:rPr b="0" i="0" lang="en-US" sz="1700" u="none" cap="none" strike="noStrike">
                  <a:solidFill>
                    <a:schemeClr val="dk1"/>
                  </a:solidFill>
                  <a:latin typeface="Avenir"/>
                  <a:ea typeface="Avenir"/>
                  <a:cs typeface="Avenir"/>
                  <a:sym typeface="Avenir"/>
                </a:rPr>
                <a:t>-2024 school year. </a:t>
              </a:r>
              <a:endParaRPr b="0" i="0" sz="1400" u="none" cap="none" strike="noStrike">
                <a:solidFill>
                  <a:srgbClr val="000000"/>
                </a:solidFill>
                <a:latin typeface="Arial"/>
                <a:ea typeface="Arial"/>
                <a:cs typeface="Arial"/>
                <a:sym typeface="Arial"/>
              </a:endParaRPr>
            </a:p>
          </p:txBody>
        </p:sp>
        <p:sp>
          <p:nvSpPr>
            <p:cNvPr id="192" name="Google Shape;192;p6"/>
            <p:cNvSpPr/>
            <p:nvPr/>
          </p:nvSpPr>
          <p:spPr>
            <a:xfrm>
              <a:off x="308610" y="2464842"/>
              <a:ext cx="4320540" cy="501840"/>
            </a:xfrm>
            <a:prstGeom prst="roundRect">
              <a:avLst>
                <a:gd fmla="val 16667" name="adj"/>
              </a:avLst>
            </a:prstGeom>
            <a:solidFill>
              <a:srgbClr val="F2CE4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6"/>
            <p:cNvSpPr txBox="1"/>
            <p:nvPr/>
          </p:nvSpPr>
          <p:spPr>
            <a:xfrm>
              <a:off x="333108" y="2489340"/>
              <a:ext cx="4271544" cy="452844"/>
            </a:xfrm>
            <a:prstGeom prst="rect">
              <a:avLst/>
            </a:prstGeom>
            <a:noFill/>
            <a:ln>
              <a:noFill/>
            </a:ln>
          </p:spPr>
          <p:txBody>
            <a:bodyPr anchorCtr="0" anchor="ctr" bIns="0" lIns="163300" spcFirstLastPara="1" rIns="163300" wrap="square" tIns="0">
              <a:noAutofit/>
            </a:bodyPr>
            <a:lstStyle/>
            <a:p>
              <a:pPr indent="0" lvl="0" marL="0" marR="0" rtl="0" algn="l">
                <a:lnSpc>
                  <a:spcPct val="90000"/>
                </a:lnSpc>
                <a:spcBef>
                  <a:spcPts val="0"/>
                </a:spcBef>
                <a:spcAft>
                  <a:spcPts val="0"/>
                </a:spcAft>
                <a:buClr>
                  <a:schemeClr val="lt1"/>
                </a:buClr>
                <a:buSzPts val="4000"/>
                <a:buFont typeface="Avenir"/>
                <a:buNone/>
              </a:pPr>
              <a:r>
                <a:rPr b="1" i="0" lang="en-US" sz="4000" u="none" cap="none" strike="noStrike">
                  <a:solidFill>
                    <a:schemeClr val="lt1"/>
                  </a:solidFill>
                  <a:latin typeface="Avenir"/>
                  <a:ea typeface="Avenir"/>
                  <a:cs typeface="Avenir"/>
                  <a:sym typeface="Avenir"/>
                </a:rPr>
                <a:t>SMART GOALS</a:t>
              </a:r>
              <a:endParaRPr b="0" i="0" sz="1400" u="none" cap="none" strike="noStrike">
                <a:solidFill>
                  <a:srgbClr val="000000"/>
                </a:solidFill>
                <a:latin typeface="Arial"/>
                <a:ea typeface="Arial"/>
                <a:cs typeface="Arial"/>
                <a:sym typeface="Arial"/>
              </a:endParaRPr>
            </a:p>
          </p:txBody>
        </p:sp>
      </p:grpSp>
      <p:pic>
        <p:nvPicPr>
          <p:cNvPr descr="Diagram&#10;&#10;Description automatically generated" id="194" name="Google Shape;194;p6"/>
          <p:cNvPicPr preferRelativeResize="0"/>
          <p:nvPr/>
        </p:nvPicPr>
        <p:blipFill rotWithShape="1">
          <a:blip r:embed="rId3">
            <a:alphaModFix/>
          </a:blip>
          <a:srcRect b="0" l="0" r="0" t="0"/>
          <a:stretch/>
        </p:blipFill>
        <p:spPr>
          <a:xfrm>
            <a:off x="703601" y="2048125"/>
            <a:ext cx="3390476" cy="4000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7"/>
          <p:cNvSpPr txBox="1"/>
          <p:nvPr/>
        </p:nvSpPr>
        <p:spPr>
          <a:xfrm>
            <a:off x="1632000" y="1873123"/>
            <a:ext cx="1620520" cy="391795"/>
          </a:xfrm>
          <a:prstGeom prst="rect">
            <a:avLst/>
          </a:prstGeom>
          <a:noFill/>
          <a:ln>
            <a:noFill/>
          </a:ln>
        </p:spPr>
        <p:txBody>
          <a:bodyPr anchorCtr="0" anchor="t" bIns="0" lIns="0" spcFirstLastPara="1" rIns="0" wrap="square" tIns="12700">
            <a:spAutoFit/>
          </a:bodyPr>
          <a:lstStyle/>
          <a:p>
            <a:pPr indent="-483870" lvl="0" marL="495934" marR="5080" rtl="0" algn="l">
              <a:lnSpc>
                <a:spcPct val="100000"/>
              </a:lnSpc>
              <a:spcBef>
                <a:spcPts val="0"/>
              </a:spcBef>
              <a:spcAft>
                <a:spcPts val="0"/>
              </a:spcAft>
              <a:buClr>
                <a:srgbClr val="000000"/>
              </a:buClr>
              <a:buSzPts val="1200"/>
              <a:buFont typeface="Arial"/>
              <a:buNone/>
            </a:pPr>
            <a:r>
              <a:rPr b="1" i="1" lang="en-US" sz="1200" u="none" cap="none" strike="noStrike">
                <a:solidFill>
                  <a:srgbClr val="151515"/>
                </a:solidFill>
                <a:latin typeface="Calibri"/>
                <a:ea typeface="Calibri"/>
                <a:cs typeface="Calibri"/>
                <a:sym typeface="Calibri"/>
              </a:rPr>
              <a:t>APS Strategic Priorities &amp;  Initiatives</a:t>
            </a:r>
            <a:endParaRPr b="0" i="0" sz="1200" u="none" cap="none" strike="noStrike">
              <a:solidFill>
                <a:schemeClr val="dk1"/>
              </a:solidFill>
              <a:latin typeface="Calibri"/>
              <a:ea typeface="Calibri"/>
              <a:cs typeface="Calibri"/>
              <a:sym typeface="Calibri"/>
            </a:endParaRPr>
          </a:p>
        </p:txBody>
      </p:sp>
      <p:sp>
        <p:nvSpPr>
          <p:cNvPr id="200" name="Google Shape;200;p7"/>
          <p:cNvSpPr txBox="1"/>
          <p:nvPr/>
        </p:nvSpPr>
        <p:spPr>
          <a:xfrm>
            <a:off x="6182868" y="2327148"/>
            <a:ext cx="4003800" cy="962100"/>
          </a:xfrm>
          <a:prstGeom prst="rect">
            <a:avLst/>
          </a:prstGeom>
          <a:solidFill>
            <a:srgbClr val="F1F1F1"/>
          </a:solidFill>
          <a:ln>
            <a:noFill/>
          </a:ln>
        </p:spPr>
        <p:txBody>
          <a:bodyPr anchorCtr="0" anchor="t" bIns="0" lIns="0" spcFirstLastPara="1" rIns="0" wrap="square" tIns="39350">
            <a:spAutoFit/>
          </a:bodyPr>
          <a:lstStyle/>
          <a:p>
            <a:pPr indent="0" lvl="0" marL="92710" marR="0" rtl="0" algn="l">
              <a:lnSpc>
                <a:spcPct val="100000"/>
              </a:lnSpc>
              <a:spcBef>
                <a:spcPts val="0"/>
              </a:spcBef>
              <a:spcAft>
                <a:spcPts val="0"/>
              </a:spcAft>
              <a:buClr>
                <a:srgbClr val="000000"/>
              </a:buClr>
              <a:buSzPts val="1000"/>
              <a:buFont typeface="Arial"/>
              <a:buNone/>
            </a:pPr>
            <a:r>
              <a:rPr lang="en-US" sz="1000">
                <a:solidFill>
                  <a:srgbClr val="0000FF"/>
                </a:solidFill>
                <a:latin typeface="Calibri"/>
                <a:ea typeface="Calibri"/>
                <a:cs typeface="Calibri"/>
                <a:sym typeface="Calibri"/>
              </a:rPr>
              <a:t>1A. Monitor the delivery of Tier 1 Instruction to include Rollins </a:t>
            </a:r>
            <a:endParaRPr sz="1000">
              <a:solidFill>
                <a:srgbClr val="0000FF"/>
              </a:solidFill>
              <a:latin typeface="Calibri"/>
              <a:ea typeface="Calibri"/>
              <a:cs typeface="Calibri"/>
              <a:sym typeface="Calibri"/>
            </a:endParaRPr>
          </a:p>
          <a:p>
            <a:pPr indent="0" lvl="0" marL="92710" marR="0" rtl="0" algn="l">
              <a:lnSpc>
                <a:spcPct val="100000"/>
              </a:lnSpc>
              <a:spcBef>
                <a:spcPts val="0"/>
              </a:spcBef>
              <a:spcAft>
                <a:spcPts val="0"/>
              </a:spcAft>
              <a:buClr>
                <a:srgbClr val="000000"/>
              </a:buClr>
              <a:buSzPts val="1000"/>
              <a:buFont typeface="Arial"/>
              <a:buNone/>
            </a:pPr>
            <a:r>
              <a:rPr lang="en-US" sz="1000">
                <a:solidFill>
                  <a:srgbClr val="0000FF"/>
                </a:solidFill>
                <a:latin typeface="Calibri"/>
                <a:ea typeface="Calibri"/>
                <a:cs typeface="Calibri"/>
                <a:sym typeface="Calibri"/>
              </a:rPr>
              <a:t>1B. Monitor the Data Analysis Assessments weekly &amp; monthly</a:t>
            </a:r>
            <a:endParaRPr sz="1000">
              <a:solidFill>
                <a:srgbClr val="0000FF"/>
              </a:solidFill>
              <a:latin typeface="Calibri"/>
              <a:ea typeface="Calibri"/>
              <a:cs typeface="Calibri"/>
              <a:sym typeface="Calibri"/>
            </a:endParaRPr>
          </a:p>
          <a:p>
            <a:pPr indent="0" lvl="0" marL="92710" marR="0" rtl="0" algn="l">
              <a:lnSpc>
                <a:spcPct val="100000"/>
              </a:lnSpc>
              <a:spcBef>
                <a:spcPts val="0"/>
              </a:spcBef>
              <a:spcAft>
                <a:spcPts val="0"/>
              </a:spcAft>
              <a:buClr>
                <a:srgbClr val="000000"/>
              </a:buClr>
              <a:buSzPts val="1000"/>
              <a:buFont typeface="Arial"/>
              <a:buNone/>
            </a:pPr>
            <a:r>
              <a:rPr i="0" lang="en-US" sz="1000" u="none" cap="none" strike="noStrike">
                <a:solidFill>
                  <a:srgbClr val="0000FF"/>
                </a:solidFill>
                <a:latin typeface="Calibri"/>
                <a:ea typeface="Calibri"/>
                <a:cs typeface="Calibri"/>
                <a:sym typeface="Calibri"/>
              </a:rPr>
              <a:t>1</a:t>
            </a:r>
            <a:r>
              <a:rPr lang="en-US" sz="1000">
                <a:solidFill>
                  <a:srgbClr val="0000FF"/>
                </a:solidFill>
                <a:latin typeface="Calibri"/>
                <a:ea typeface="Calibri"/>
                <a:cs typeface="Calibri"/>
                <a:sym typeface="Calibri"/>
              </a:rPr>
              <a:t>B. </a:t>
            </a:r>
            <a:r>
              <a:rPr i="0" lang="en-US" sz="1000" u="none" cap="none" strike="noStrike">
                <a:solidFill>
                  <a:srgbClr val="0000FF"/>
                </a:solidFill>
                <a:latin typeface="Calibri"/>
                <a:ea typeface="Calibri"/>
                <a:cs typeface="Calibri"/>
                <a:sym typeface="Calibri"/>
              </a:rPr>
              <a:t> </a:t>
            </a:r>
            <a:r>
              <a:rPr lang="en-US" sz="1000">
                <a:solidFill>
                  <a:srgbClr val="0000FF"/>
                </a:solidFill>
                <a:latin typeface="Calibri"/>
                <a:ea typeface="Calibri"/>
                <a:cs typeface="Calibri"/>
                <a:sym typeface="Calibri"/>
              </a:rPr>
              <a:t>Monitor the  delivery of Small Group Instruction</a:t>
            </a:r>
            <a:endParaRPr i="0" sz="1000" u="none" cap="none" strike="noStrike">
              <a:solidFill>
                <a:srgbClr val="0000FF"/>
              </a:solidFill>
              <a:latin typeface="Calibri"/>
              <a:ea typeface="Calibri"/>
              <a:cs typeface="Calibri"/>
              <a:sym typeface="Calibri"/>
            </a:endParaRPr>
          </a:p>
          <a:p>
            <a:pPr indent="0" lvl="0" marL="92710" marR="0" rtl="0" algn="l">
              <a:lnSpc>
                <a:spcPct val="100000"/>
              </a:lnSpc>
              <a:spcBef>
                <a:spcPts val="605"/>
              </a:spcBef>
              <a:spcAft>
                <a:spcPts val="0"/>
              </a:spcAft>
              <a:buClr>
                <a:srgbClr val="000000"/>
              </a:buClr>
              <a:buSzPts val="1000"/>
              <a:buFont typeface="Arial"/>
              <a:buNone/>
            </a:pPr>
            <a:r>
              <a:rPr i="0" lang="en-US" sz="1000" u="none" cap="none" strike="noStrike">
                <a:solidFill>
                  <a:srgbClr val="0000FF"/>
                </a:solidFill>
                <a:latin typeface="Calibri"/>
                <a:ea typeface="Calibri"/>
                <a:cs typeface="Calibri"/>
                <a:sym typeface="Calibri"/>
              </a:rPr>
              <a:t>1B. Utilize small group instruction to provide individualized instruction</a:t>
            </a:r>
            <a:endParaRPr i="0" sz="1000" u="none" cap="none" strike="noStrike">
              <a:solidFill>
                <a:srgbClr val="0000FF"/>
              </a:solidFill>
              <a:latin typeface="Calibri"/>
              <a:ea typeface="Calibri"/>
              <a:cs typeface="Calibri"/>
              <a:sym typeface="Calibri"/>
            </a:endParaRPr>
          </a:p>
          <a:p>
            <a:pPr indent="0" lvl="0" marL="92710" marR="0" rtl="0" algn="l">
              <a:lnSpc>
                <a:spcPct val="100000"/>
              </a:lnSpc>
              <a:spcBef>
                <a:spcPts val="585"/>
              </a:spcBef>
              <a:spcAft>
                <a:spcPts val="0"/>
              </a:spcAft>
              <a:buClr>
                <a:srgbClr val="000000"/>
              </a:buClr>
              <a:buSzPts val="1000"/>
              <a:buFont typeface="Arial"/>
              <a:buNone/>
            </a:pPr>
            <a:r>
              <a:t/>
            </a:r>
            <a:endParaRPr i="0" sz="1000" u="none" cap="none" strike="noStrike">
              <a:solidFill>
                <a:srgbClr val="0000FF"/>
              </a:solidFill>
              <a:latin typeface="Calibri"/>
              <a:ea typeface="Calibri"/>
              <a:cs typeface="Calibri"/>
              <a:sym typeface="Calibri"/>
            </a:endParaRPr>
          </a:p>
        </p:txBody>
      </p:sp>
      <p:sp>
        <p:nvSpPr>
          <p:cNvPr id="201" name="Google Shape;201;p7"/>
          <p:cNvSpPr/>
          <p:nvPr/>
        </p:nvSpPr>
        <p:spPr>
          <a:xfrm>
            <a:off x="6241575" y="4200302"/>
            <a:ext cx="3853537" cy="391566"/>
          </a:xfrm>
          <a:custGeom>
            <a:rect b="b" l="l" r="r" t="t"/>
            <a:pathLst>
              <a:path extrusionOk="0" h="477520" w="4003675">
                <a:moveTo>
                  <a:pt x="4003547" y="0"/>
                </a:moveTo>
                <a:lnTo>
                  <a:pt x="0" y="0"/>
                </a:lnTo>
                <a:lnTo>
                  <a:pt x="0" y="477011"/>
                </a:lnTo>
                <a:lnTo>
                  <a:pt x="4003547" y="477011"/>
                </a:lnTo>
                <a:lnTo>
                  <a:pt x="4003547" y="0"/>
                </a:lnTo>
                <a:close/>
              </a:path>
            </a:pathLst>
          </a:custGeom>
          <a:solidFill>
            <a:srgbClr val="DDEAF6"/>
          </a:solidFill>
          <a:ln>
            <a:noFill/>
          </a:ln>
        </p:spPr>
        <p:txBody>
          <a:bodyPr anchorCtr="0" anchor="t" bIns="0" lIns="0" spcFirstLastPara="1" rIns="0" wrap="square" tIns="0">
            <a:noAutofit/>
          </a:bodyPr>
          <a:lstStyle/>
          <a:p>
            <a:pPr indent="0" lvl="0" marL="92710" marR="0" rtl="0" algn="l">
              <a:lnSpc>
                <a:spcPct val="100000"/>
              </a:lnSpc>
              <a:spcBef>
                <a:spcPts val="320"/>
              </a:spcBef>
              <a:spcAft>
                <a:spcPts val="0"/>
              </a:spcAft>
              <a:buClr>
                <a:schemeClr val="dk1"/>
              </a:buClr>
              <a:buSzPts val="1000"/>
              <a:buFont typeface="Arial"/>
              <a:buNone/>
            </a:pPr>
            <a:r>
              <a:rPr b="1" i="0" lang="en-US" sz="1000" u="none" cap="none" strike="noStrike">
                <a:solidFill>
                  <a:srgbClr val="0000FF"/>
                </a:solidFill>
                <a:latin typeface="Calibri"/>
                <a:ea typeface="Calibri"/>
                <a:cs typeface="Calibri"/>
                <a:sym typeface="Calibri"/>
              </a:rPr>
              <a:t>3. </a:t>
            </a:r>
            <a:r>
              <a:rPr lang="en-US" sz="1000">
                <a:solidFill>
                  <a:srgbClr val="0000FF"/>
                </a:solidFill>
                <a:latin typeface="Calibri"/>
                <a:ea typeface="Calibri"/>
                <a:cs typeface="Calibri"/>
                <a:sym typeface="Calibri"/>
              </a:rPr>
              <a:t>Monitor the Collaborative Planning Process to include analyzing standards and data </a:t>
            </a:r>
            <a:endParaRPr sz="1000">
              <a:solidFill>
                <a:srgbClr val="0000FF"/>
              </a:solidFill>
              <a:latin typeface="Calibri"/>
              <a:ea typeface="Calibri"/>
              <a:cs typeface="Calibri"/>
              <a:sym typeface="Calibri"/>
            </a:endParaRPr>
          </a:p>
          <a:p>
            <a:pPr indent="0" lvl="0" marL="92710" marR="0" rtl="0" algn="l">
              <a:lnSpc>
                <a:spcPct val="100000"/>
              </a:lnSpc>
              <a:spcBef>
                <a:spcPts val="320"/>
              </a:spcBef>
              <a:spcAft>
                <a:spcPts val="0"/>
              </a:spcAft>
              <a:buClr>
                <a:schemeClr val="dk1"/>
              </a:buClr>
              <a:buSzPts val="1000"/>
              <a:buFont typeface="Arial"/>
              <a:buNone/>
            </a:pPr>
            <a:r>
              <a:rPr b="1" lang="en-US" sz="1000">
                <a:solidFill>
                  <a:schemeClr val="dk1"/>
                </a:solidFill>
                <a:latin typeface="Calibri"/>
                <a:ea typeface="Calibri"/>
                <a:cs typeface="Calibri"/>
                <a:sym typeface="Calibri"/>
              </a:rPr>
              <a:t> </a:t>
            </a:r>
            <a:endParaRPr b="1" sz="1000">
              <a:solidFill>
                <a:schemeClr val="dk1"/>
              </a:solidFill>
              <a:latin typeface="Calibri"/>
              <a:ea typeface="Calibri"/>
              <a:cs typeface="Calibri"/>
              <a:sym typeface="Calibri"/>
            </a:endParaRPr>
          </a:p>
          <a:p>
            <a:pPr indent="0" lvl="0" marL="92710" marR="0" rtl="0" algn="l">
              <a:lnSpc>
                <a:spcPct val="100000"/>
              </a:lnSpc>
              <a:spcBef>
                <a:spcPts val="320"/>
              </a:spcBef>
              <a:spcAft>
                <a:spcPts val="0"/>
              </a:spcAft>
              <a:buClr>
                <a:schemeClr val="dk1"/>
              </a:buClr>
              <a:buSzPts val="1000"/>
              <a:buFont typeface="Arial"/>
              <a:buNone/>
            </a:pPr>
            <a:r>
              <a:t/>
            </a:r>
            <a:endParaRPr b="1" sz="1000">
              <a:solidFill>
                <a:schemeClr val="dk1"/>
              </a:solidFill>
              <a:latin typeface="Calibri"/>
              <a:ea typeface="Calibri"/>
              <a:cs typeface="Calibri"/>
              <a:sym typeface="Calibri"/>
            </a:endParaRPr>
          </a:p>
          <a:p>
            <a:pPr indent="0" lvl="0" marL="92710" marR="0" rtl="0" algn="l">
              <a:lnSpc>
                <a:spcPct val="100000"/>
              </a:lnSpc>
              <a:spcBef>
                <a:spcPts val="32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p:txBody>
      </p:sp>
      <p:sp>
        <p:nvSpPr>
          <p:cNvPr id="202" name="Google Shape;202;p7"/>
          <p:cNvSpPr txBox="1"/>
          <p:nvPr/>
        </p:nvSpPr>
        <p:spPr>
          <a:xfrm>
            <a:off x="6237325" y="3163275"/>
            <a:ext cx="3851400" cy="859500"/>
          </a:xfrm>
          <a:prstGeom prst="rect">
            <a:avLst/>
          </a:prstGeom>
          <a:noFill/>
          <a:ln>
            <a:noFill/>
          </a:ln>
        </p:spPr>
        <p:txBody>
          <a:bodyPr anchorCtr="0" anchor="t" bIns="0" lIns="0" spcFirstLastPara="1" rIns="0" wrap="square" tIns="88900">
            <a:spAutoFit/>
          </a:bodyPr>
          <a:lstStyle/>
          <a:p>
            <a:pPr indent="0" lvl="0" marL="1270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Calibri"/>
                <a:ea typeface="Calibri"/>
                <a:cs typeface="Calibri"/>
                <a:sym typeface="Calibri"/>
              </a:rPr>
              <a:t>2A.</a:t>
            </a:r>
            <a:r>
              <a:rPr b="1" lang="en-US" sz="1000">
                <a:solidFill>
                  <a:schemeClr val="dk1"/>
                </a:solidFill>
                <a:latin typeface="Calibri"/>
                <a:ea typeface="Calibri"/>
                <a:cs typeface="Calibri"/>
                <a:sym typeface="Calibri"/>
              </a:rPr>
              <a:t> </a:t>
            </a:r>
            <a:r>
              <a:rPr b="1" i="0" lang="en-US" sz="1000" u="none" cap="none" strike="noStrike">
                <a:solidFill>
                  <a:schemeClr val="dk1"/>
                </a:solidFill>
                <a:latin typeface="Calibri"/>
                <a:ea typeface="Calibri"/>
                <a:cs typeface="Calibri"/>
                <a:sym typeface="Calibri"/>
              </a:rPr>
              <a:t>: </a:t>
            </a:r>
            <a:r>
              <a:rPr b="1" lang="en-US" sz="1000">
                <a:solidFill>
                  <a:schemeClr val="dk1"/>
                </a:solidFill>
                <a:latin typeface="Calibri"/>
                <a:ea typeface="Calibri"/>
                <a:cs typeface="Calibri"/>
                <a:sym typeface="Calibri"/>
              </a:rPr>
              <a:t>Utilize t</a:t>
            </a:r>
            <a:r>
              <a:rPr lang="en-US" sz="1000">
                <a:solidFill>
                  <a:schemeClr val="dk1"/>
                </a:solidFill>
                <a:latin typeface="Calibri"/>
                <a:ea typeface="Calibri"/>
                <a:cs typeface="Calibri"/>
                <a:sym typeface="Calibri"/>
              </a:rPr>
              <a:t>he Whole Child Intervention Team </a:t>
            </a:r>
            <a:r>
              <a:rPr i="0" lang="en-US" sz="1000" u="none" cap="none" strike="noStrike">
                <a:solidFill>
                  <a:schemeClr val="dk1"/>
                </a:solidFill>
                <a:latin typeface="Calibri"/>
                <a:ea typeface="Calibri"/>
                <a:cs typeface="Calibri"/>
                <a:sym typeface="Calibri"/>
              </a:rPr>
              <a:t> to </a:t>
            </a:r>
            <a:r>
              <a:rPr lang="en-US" sz="1000">
                <a:solidFill>
                  <a:schemeClr val="dk1"/>
                </a:solidFill>
                <a:latin typeface="Calibri"/>
                <a:ea typeface="Calibri"/>
                <a:cs typeface="Calibri"/>
                <a:sym typeface="Calibri"/>
              </a:rPr>
              <a:t>track students’ absences</a:t>
            </a:r>
            <a:endParaRPr i="0" sz="1000" u="none" cap="none" strike="noStrike">
              <a:solidFill>
                <a:schemeClr val="dk1"/>
              </a:solidFill>
              <a:latin typeface="Calibri"/>
              <a:ea typeface="Calibri"/>
              <a:cs typeface="Calibri"/>
              <a:sym typeface="Calibri"/>
            </a:endParaRPr>
          </a:p>
          <a:p>
            <a:pPr indent="0" lvl="0" marL="12700" marR="0" rtl="0" algn="l">
              <a:lnSpc>
                <a:spcPct val="100000"/>
              </a:lnSpc>
              <a:spcBef>
                <a:spcPts val="0"/>
              </a:spcBef>
              <a:spcAft>
                <a:spcPts val="0"/>
              </a:spcAft>
              <a:buClr>
                <a:srgbClr val="000000"/>
              </a:buClr>
              <a:buSzPts val="1000"/>
              <a:buFont typeface="Arial"/>
              <a:buNone/>
            </a:pPr>
            <a:r>
              <a:rPr lang="en-US" sz="1000">
                <a:solidFill>
                  <a:schemeClr val="dk1"/>
                </a:solidFill>
                <a:latin typeface="Calibri"/>
                <a:ea typeface="Calibri"/>
                <a:cs typeface="Calibri"/>
                <a:sym typeface="Calibri"/>
              </a:rPr>
              <a:t>2B. Monitor the reduction of chronically absent students as evidenced by the CARE TEAM</a:t>
            </a:r>
            <a:endParaRPr sz="1000">
              <a:solidFill>
                <a:schemeClr val="dk1"/>
              </a:solidFill>
              <a:latin typeface="Calibri"/>
              <a:ea typeface="Calibri"/>
              <a:cs typeface="Calibri"/>
              <a:sym typeface="Calibri"/>
            </a:endParaRPr>
          </a:p>
          <a:p>
            <a:pPr indent="0" lvl="0" marL="12700" marR="0" rtl="0" algn="l">
              <a:lnSpc>
                <a:spcPct val="100000"/>
              </a:lnSpc>
              <a:spcBef>
                <a:spcPts val="0"/>
              </a:spcBef>
              <a:spcAft>
                <a:spcPts val="0"/>
              </a:spcAft>
              <a:buClr>
                <a:srgbClr val="000000"/>
              </a:buClr>
              <a:buSzPts val="1000"/>
              <a:buFont typeface="Arial"/>
              <a:buNone/>
            </a:pPr>
            <a:r>
              <a:rPr i="0" lang="en-US" sz="1000" u="none" cap="none" strike="noStrike">
                <a:solidFill>
                  <a:schemeClr val="dk1"/>
                </a:solidFill>
                <a:latin typeface="Calibri"/>
                <a:ea typeface="Calibri"/>
                <a:cs typeface="Calibri"/>
                <a:sym typeface="Calibri"/>
              </a:rPr>
              <a:t>2B.  Implement attendance incentive program</a:t>
            </a:r>
            <a:endParaRPr i="0" sz="1000" u="none" cap="none" strike="noStrike">
              <a:solidFill>
                <a:schemeClr val="dk1"/>
              </a:solidFill>
              <a:latin typeface="Calibri"/>
              <a:ea typeface="Calibri"/>
              <a:cs typeface="Calibri"/>
              <a:sym typeface="Calibri"/>
            </a:endParaRPr>
          </a:p>
        </p:txBody>
      </p:sp>
      <p:sp>
        <p:nvSpPr>
          <p:cNvPr id="203" name="Google Shape;203;p7"/>
          <p:cNvSpPr txBox="1"/>
          <p:nvPr/>
        </p:nvSpPr>
        <p:spPr>
          <a:xfrm>
            <a:off x="6182875" y="4703075"/>
            <a:ext cx="4216200" cy="1357800"/>
          </a:xfrm>
          <a:prstGeom prst="rect">
            <a:avLst/>
          </a:prstGeom>
          <a:solidFill>
            <a:srgbClr val="FAE3D3"/>
          </a:solidFill>
          <a:ln>
            <a:noFill/>
          </a:ln>
        </p:spPr>
        <p:txBody>
          <a:bodyPr anchorCtr="0" anchor="t" bIns="0" lIns="0" spcFirstLastPara="1" rIns="0" wrap="square" tIns="40625">
            <a:spAutoFit/>
          </a:bodyPr>
          <a:lstStyle/>
          <a:p>
            <a:pPr indent="0" lvl="0" marL="92710" marR="0" rtl="0" algn="l">
              <a:lnSpc>
                <a:spcPct val="100000"/>
              </a:lnSpc>
              <a:spcBef>
                <a:spcPts val="0"/>
              </a:spcBef>
              <a:spcAft>
                <a:spcPts val="0"/>
              </a:spcAft>
              <a:buClr>
                <a:srgbClr val="000000"/>
              </a:buClr>
              <a:buSzPts val="1000"/>
              <a:buFont typeface="Arial"/>
              <a:buNone/>
            </a:pPr>
            <a:r>
              <a:rPr i="0" lang="en-US" sz="1000" u="none" cap="none" strike="noStrike">
                <a:solidFill>
                  <a:schemeClr val="dk1"/>
                </a:solidFill>
                <a:latin typeface="Calibri"/>
                <a:ea typeface="Calibri"/>
                <a:cs typeface="Calibri"/>
                <a:sym typeface="Calibri"/>
              </a:rPr>
              <a:t>4A: Staff engagement in </a:t>
            </a:r>
            <a:r>
              <a:rPr lang="en-US" sz="1000">
                <a:solidFill>
                  <a:schemeClr val="dk1"/>
                </a:solidFill>
                <a:latin typeface="Calibri"/>
                <a:ea typeface="Calibri"/>
                <a:cs typeface="Calibri"/>
                <a:sym typeface="Calibri"/>
              </a:rPr>
              <a:t>weekly</a:t>
            </a:r>
            <a:r>
              <a:rPr i="0" lang="en-US" sz="1000" u="none" cap="none" strike="noStrike">
                <a:solidFill>
                  <a:schemeClr val="dk1"/>
                </a:solidFill>
                <a:latin typeface="Calibri"/>
                <a:ea typeface="Calibri"/>
                <a:cs typeface="Calibri"/>
                <a:sym typeface="Calibri"/>
              </a:rPr>
              <a:t> data meetings</a:t>
            </a:r>
            <a:endParaRPr i="0" sz="1400" u="none" cap="none" strike="noStrike">
              <a:solidFill>
                <a:srgbClr val="000000"/>
              </a:solidFill>
            </a:endParaRPr>
          </a:p>
          <a:p>
            <a:pPr indent="0" lvl="0" marL="92710" marR="0" rtl="0" algn="l">
              <a:lnSpc>
                <a:spcPct val="100000"/>
              </a:lnSpc>
              <a:spcBef>
                <a:spcPts val="320"/>
              </a:spcBef>
              <a:spcAft>
                <a:spcPts val="0"/>
              </a:spcAft>
              <a:buClr>
                <a:srgbClr val="000000"/>
              </a:buClr>
              <a:buSzPts val="1000"/>
              <a:buFont typeface="Arial"/>
              <a:buNone/>
            </a:pPr>
            <a:r>
              <a:rPr i="0" lang="en-US" sz="1000" u="none" cap="none" strike="noStrike">
                <a:solidFill>
                  <a:schemeClr val="dk1"/>
                </a:solidFill>
                <a:latin typeface="Calibri"/>
                <a:ea typeface="Calibri"/>
                <a:cs typeface="Calibri"/>
                <a:sym typeface="Calibri"/>
              </a:rPr>
              <a:t>4B: </a:t>
            </a:r>
            <a:r>
              <a:rPr lang="en-US" sz="1000">
                <a:solidFill>
                  <a:schemeClr val="dk1"/>
                </a:solidFill>
                <a:latin typeface="Calibri"/>
                <a:ea typeface="Calibri"/>
                <a:cs typeface="Calibri"/>
                <a:sym typeface="Calibri"/>
              </a:rPr>
              <a:t>Implement Weekly and Unit Common Assessments to address gaps in Standards </a:t>
            </a:r>
            <a:endParaRPr i="0" sz="1000" u="none" cap="none" strike="noStrike">
              <a:solidFill>
                <a:schemeClr val="dk1"/>
              </a:solidFill>
              <a:latin typeface="Calibri"/>
              <a:ea typeface="Calibri"/>
              <a:cs typeface="Calibri"/>
              <a:sym typeface="Calibri"/>
            </a:endParaRPr>
          </a:p>
          <a:p>
            <a:pPr indent="0" lvl="0" marL="92710" marR="0" rtl="0" algn="l">
              <a:lnSpc>
                <a:spcPct val="100000"/>
              </a:lnSpc>
              <a:spcBef>
                <a:spcPts val="320"/>
              </a:spcBef>
              <a:spcAft>
                <a:spcPts val="0"/>
              </a:spcAft>
              <a:buClr>
                <a:srgbClr val="000000"/>
              </a:buClr>
              <a:buSzPts val="1000"/>
              <a:buFont typeface="Arial"/>
              <a:buNone/>
            </a:pPr>
            <a:r>
              <a:t/>
            </a:r>
            <a:endParaRPr sz="1000">
              <a:solidFill>
                <a:schemeClr val="dk1"/>
              </a:solidFill>
              <a:latin typeface="Calibri"/>
              <a:ea typeface="Calibri"/>
              <a:cs typeface="Calibri"/>
              <a:sym typeface="Calibri"/>
            </a:endParaRPr>
          </a:p>
          <a:p>
            <a:pPr indent="0" lvl="0" marL="92710" marR="0" rtl="0" algn="l">
              <a:lnSpc>
                <a:spcPct val="100000"/>
              </a:lnSpc>
              <a:spcBef>
                <a:spcPts val="320"/>
              </a:spcBef>
              <a:spcAft>
                <a:spcPts val="0"/>
              </a:spcAft>
              <a:buClr>
                <a:srgbClr val="000000"/>
              </a:buClr>
              <a:buSzPts val="1000"/>
              <a:buFont typeface="Arial"/>
              <a:buNone/>
            </a:pPr>
            <a:r>
              <a:t/>
            </a:r>
            <a:endParaRPr sz="1000">
              <a:solidFill>
                <a:schemeClr val="dk1"/>
              </a:solidFill>
              <a:latin typeface="Calibri"/>
              <a:ea typeface="Calibri"/>
              <a:cs typeface="Calibri"/>
              <a:sym typeface="Calibri"/>
            </a:endParaRPr>
          </a:p>
          <a:p>
            <a:pPr indent="0" lvl="0" marL="92710" marR="0" rtl="0" algn="l">
              <a:lnSpc>
                <a:spcPct val="100000"/>
              </a:lnSpc>
              <a:spcBef>
                <a:spcPts val="585"/>
              </a:spcBef>
              <a:spcAft>
                <a:spcPts val="0"/>
              </a:spcAft>
              <a:buClr>
                <a:schemeClr val="dk1"/>
              </a:buClr>
              <a:buSzPts val="1000"/>
              <a:buFont typeface="Arial"/>
              <a:buNone/>
            </a:pPr>
            <a:r>
              <a:rPr i="0" lang="en-US" sz="1000" u="none" cap="none" strike="noStrike">
                <a:solidFill>
                  <a:srgbClr val="0000FF"/>
                </a:solidFill>
                <a:latin typeface="Calibri"/>
                <a:ea typeface="Calibri"/>
                <a:cs typeface="Calibri"/>
                <a:sym typeface="Calibri"/>
              </a:rPr>
              <a:t>5. </a:t>
            </a:r>
            <a:r>
              <a:rPr lang="en-US" sz="1000">
                <a:solidFill>
                  <a:srgbClr val="0000FF"/>
                </a:solidFill>
                <a:latin typeface="Calibri"/>
                <a:ea typeface="Calibri"/>
                <a:cs typeface="Calibri"/>
                <a:sym typeface="Calibri"/>
              </a:rPr>
              <a:t>Implement  &amp; utilize the STEM learning profiles across the content areas</a:t>
            </a:r>
            <a:endParaRPr i="0" sz="1000" u="none" cap="none" strike="noStrike">
              <a:solidFill>
                <a:srgbClr val="0000FF"/>
              </a:solidFill>
              <a:latin typeface="Calibri"/>
              <a:ea typeface="Calibri"/>
              <a:cs typeface="Calibri"/>
              <a:sym typeface="Calibri"/>
            </a:endParaRPr>
          </a:p>
          <a:p>
            <a:pPr indent="0" lvl="0" marL="92710" marR="0" rtl="0" algn="l">
              <a:lnSpc>
                <a:spcPct val="100000"/>
              </a:lnSpc>
              <a:spcBef>
                <a:spcPts val="320"/>
              </a:spcBef>
              <a:spcAft>
                <a:spcPts val="0"/>
              </a:spcAft>
              <a:buClr>
                <a:srgbClr val="000000"/>
              </a:buClr>
              <a:buSzPts val="1000"/>
              <a:buFont typeface="Arial"/>
              <a:buNone/>
            </a:pPr>
            <a:r>
              <a:t/>
            </a:r>
            <a:endParaRPr b="1" i="0" sz="1000" u="none" cap="none" strike="noStrike">
              <a:solidFill>
                <a:schemeClr val="dk1"/>
              </a:solidFill>
              <a:latin typeface="Calibri"/>
              <a:ea typeface="Calibri"/>
              <a:cs typeface="Calibri"/>
              <a:sym typeface="Calibri"/>
            </a:endParaRPr>
          </a:p>
        </p:txBody>
      </p:sp>
      <p:sp>
        <p:nvSpPr>
          <p:cNvPr id="204" name="Google Shape;204;p7"/>
          <p:cNvSpPr txBox="1"/>
          <p:nvPr/>
        </p:nvSpPr>
        <p:spPr>
          <a:xfrm>
            <a:off x="4204531" y="23240"/>
            <a:ext cx="2760291" cy="228268"/>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400"/>
              <a:buFont typeface="Arial"/>
              <a:buNone/>
            </a:pPr>
            <a:r>
              <a:rPr b="1" i="0" lang="en-US" sz="1400" u="none" cap="none" strike="noStrike">
                <a:solidFill>
                  <a:srgbClr val="151515"/>
                </a:solidFill>
                <a:latin typeface="Calibri"/>
                <a:ea typeface="Calibri"/>
                <a:cs typeface="Calibri"/>
                <a:sym typeface="Calibri"/>
              </a:rPr>
              <a:t>Dobbs Elementary</a:t>
            </a:r>
            <a:endParaRPr b="0" i="0" sz="1400" u="none" cap="none" strike="noStrike">
              <a:solidFill>
                <a:schemeClr val="dk1"/>
              </a:solidFill>
              <a:latin typeface="Calibri"/>
              <a:ea typeface="Calibri"/>
              <a:cs typeface="Calibri"/>
              <a:sym typeface="Calibri"/>
            </a:endParaRPr>
          </a:p>
        </p:txBody>
      </p:sp>
      <p:sp>
        <p:nvSpPr>
          <p:cNvPr id="205" name="Google Shape;205;p7"/>
          <p:cNvSpPr txBox="1"/>
          <p:nvPr/>
        </p:nvSpPr>
        <p:spPr>
          <a:xfrm>
            <a:off x="1595730" y="675894"/>
            <a:ext cx="875665" cy="19749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200"/>
              <a:buFont typeface="Arial"/>
              <a:buNone/>
            </a:pPr>
            <a:r>
              <a:rPr b="1" i="1" lang="en-US" sz="1200" u="none" cap="none" strike="noStrike">
                <a:solidFill>
                  <a:srgbClr val="151515"/>
                </a:solidFill>
                <a:latin typeface="Calibri"/>
                <a:ea typeface="Calibri"/>
                <a:cs typeface="Calibri"/>
                <a:sym typeface="Calibri"/>
              </a:rPr>
              <a:t>SMART Goals</a:t>
            </a:r>
            <a:endParaRPr b="0" i="0" sz="1200" u="none" cap="none" strike="noStrike">
              <a:solidFill>
                <a:schemeClr val="dk1"/>
              </a:solidFill>
              <a:latin typeface="Calibri"/>
              <a:ea typeface="Calibri"/>
              <a:cs typeface="Calibri"/>
              <a:sym typeface="Calibri"/>
            </a:endParaRPr>
          </a:p>
        </p:txBody>
      </p:sp>
      <p:sp>
        <p:nvSpPr>
          <p:cNvPr id="206" name="Google Shape;206;p7"/>
          <p:cNvSpPr txBox="1"/>
          <p:nvPr/>
        </p:nvSpPr>
        <p:spPr>
          <a:xfrm>
            <a:off x="6175376" y="2002028"/>
            <a:ext cx="1116965" cy="19749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200"/>
              <a:buFont typeface="Arial"/>
              <a:buNone/>
            </a:pPr>
            <a:r>
              <a:rPr b="1" i="1" lang="en-US" sz="1200" u="none" cap="none" strike="noStrike">
                <a:solidFill>
                  <a:srgbClr val="151515"/>
                </a:solidFill>
                <a:latin typeface="Calibri"/>
                <a:ea typeface="Calibri"/>
                <a:cs typeface="Calibri"/>
                <a:sym typeface="Calibri"/>
              </a:rPr>
              <a:t>School Strategies</a:t>
            </a:r>
            <a:endParaRPr b="0" i="0" sz="1200" u="none" cap="none" strike="noStrike">
              <a:solidFill>
                <a:schemeClr val="dk1"/>
              </a:solidFill>
              <a:latin typeface="Calibri"/>
              <a:ea typeface="Calibri"/>
              <a:cs typeface="Calibri"/>
              <a:sym typeface="Calibri"/>
            </a:endParaRPr>
          </a:p>
        </p:txBody>
      </p:sp>
      <p:sp>
        <p:nvSpPr>
          <p:cNvPr id="207" name="Google Shape;207;p7"/>
          <p:cNvSpPr txBox="1"/>
          <p:nvPr/>
        </p:nvSpPr>
        <p:spPr>
          <a:xfrm>
            <a:off x="2540154" y="839387"/>
            <a:ext cx="2890500" cy="1031400"/>
          </a:xfrm>
          <a:prstGeom prst="rect">
            <a:avLst/>
          </a:prstGeom>
          <a:noFill/>
          <a:ln cap="flat" cmpd="sng" w="12700">
            <a:solidFill>
              <a:srgbClr val="A4A4A4"/>
            </a:solidFill>
            <a:prstDash val="solid"/>
            <a:round/>
            <a:headEnd len="sm" w="sm" type="none"/>
            <a:tailEnd len="sm" w="sm" type="none"/>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lang="en-US" sz="1100">
                <a:solidFill>
                  <a:schemeClr val="dk1"/>
                </a:solidFill>
                <a:latin typeface="Calibri"/>
                <a:ea typeface="Calibri"/>
                <a:cs typeface="Calibri"/>
                <a:sym typeface="Calibri"/>
              </a:rPr>
              <a:t>The percentage of students in grades 3-5 scoring proficient or above in reading/ELA will </a:t>
            </a:r>
            <a:r>
              <a:rPr b="1" lang="en-US" sz="1100">
                <a:solidFill>
                  <a:schemeClr val="dk1"/>
                </a:solidFill>
                <a:latin typeface="Calibri"/>
                <a:ea typeface="Calibri"/>
                <a:cs typeface="Calibri"/>
                <a:sym typeface="Calibri"/>
              </a:rPr>
              <a:t>increase from 12% to 17% </a:t>
            </a:r>
            <a:r>
              <a:rPr lang="en-US" sz="1100">
                <a:solidFill>
                  <a:schemeClr val="dk1"/>
                </a:solidFill>
                <a:latin typeface="Calibri"/>
                <a:ea typeface="Calibri"/>
                <a:cs typeface="Calibri"/>
                <a:sym typeface="Calibri"/>
              </a:rPr>
              <a:t>and decrease the percentage of students scoring beginning from 58% to 53% on the 2024 GMAS.</a:t>
            </a:r>
            <a:endParaRPr sz="11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t/>
            </a:r>
            <a:endParaRPr sz="1200">
              <a:solidFill>
                <a:schemeClr val="dk1"/>
              </a:solidFill>
              <a:latin typeface="Calibri"/>
              <a:ea typeface="Calibri"/>
              <a:cs typeface="Calibri"/>
              <a:sym typeface="Calibri"/>
            </a:endParaRPr>
          </a:p>
        </p:txBody>
      </p:sp>
      <p:sp>
        <p:nvSpPr>
          <p:cNvPr id="208" name="Google Shape;208;p7"/>
          <p:cNvSpPr txBox="1"/>
          <p:nvPr/>
        </p:nvSpPr>
        <p:spPr>
          <a:xfrm>
            <a:off x="5604073" y="859912"/>
            <a:ext cx="3161100" cy="1015800"/>
          </a:xfrm>
          <a:prstGeom prst="rect">
            <a:avLst/>
          </a:prstGeom>
          <a:noFill/>
          <a:ln cap="flat" cmpd="sng" w="12700">
            <a:solidFill>
              <a:srgbClr val="A4A4A4"/>
            </a:solidFill>
            <a:prstDash val="solid"/>
            <a:round/>
            <a:headEnd len="sm" w="sm" type="none"/>
            <a:tailEnd len="sm" w="sm" type="none"/>
          </a:ln>
        </p:spPr>
        <p:txBody>
          <a:bodyPr anchorCtr="0" anchor="t" bIns="0" lIns="0" spcFirstLastPara="1" rIns="0" wrap="square" tIns="0">
            <a:spAutoFit/>
          </a:bodyPr>
          <a:lstStyle/>
          <a:p>
            <a:pPr indent="0" lvl="0" marL="0" rtl="0" algn="l">
              <a:lnSpc>
                <a:spcPct val="90000"/>
              </a:lnSpc>
              <a:spcBef>
                <a:spcPts val="255"/>
              </a:spcBef>
              <a:spcAft>
                <a:spcPts val="0"/>
              </a:spcAft>
              <a:buNone/>
            </a:pPr>
            <a:r>
              <a:rPr lang="en-US" sz="1200">
                <a:solidFill>
                  <a:schemeClr val="dk1"/>
                </a:solidFill>
                <a:latin typeface="Calibri"/>
                <a:ea typeface="Calibri"/>
                <a:cs typeface="Calibri"/>
                <a:sym typeface="Calibri"/>
              </a:rPr>
              <a:t>The percentage of students in grades 3-5 scoring proficient or above in Math will increase from 10% to 15% and decrease the percentage of students scoring beginning from 61% to 56% on the 2024 GMAS.</a:t>
            </a:r>
            <a:endParaRPr sz="12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00"/>
              <a:buFont typeface="Arial"/>
              <a:buNone/>
            </a:pPr>
            <a:r>
              <a:t/>
            </a:r>
            <a:endParaRPr sz="1200">
              <a:solidFill>
                <a:schemeClr val="dk1"/>
              </a:solidFill>
              <a:latin typeface="Calibri"/>
              <a:ea typeface="Calibri"/>
              <a:cs typeface="Calibri"/>
              <a:sym typeface="Calibri"/>
            </a:endParaRPr>
          </a:p>
        </p:txBody>
      </p:sp>
      <p:sp>
        <p:nvSpPr>
          <p:cNvPr id="209" name="Google Shape;209;p7"/>
          <p:cNvSpPr txBox="1"/>
          <p:nvPr/>
        </p:nvSpPr>
        <p:spPr>
          <a:xfrm>
            <a:off x="9051004" y="863478"/>
            <a:ext cx="2485200" cy="1037700"/>
          </a:xfrm>
          <a:prstGeom prst="rect">
            <a:avLst/>
          </a:prstGeom>
          <a:noFill/>
          <a:ln cap="flat" cmpd="sng" w="12700">
            <a:solidFill>
              <a:srgbClr val="A4A4A4"/>
            </a:solidFill>
            <a:prstDash val="solid"/>
            <a:round/>
            <a:headEnd len="sm" w="sm" type="none"/>
            <a:tailEnd len="sm" w="sm" type="none"/>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Calibri"/>
              <a:ea typeface="Calibri"/>
              <a:cs typeface="Calibri"/>
              <a:sym typeface="Calibri"/>
            </a:endParaRPr>
          </a:p>
          <a:p>
            <a:pPr indent="0" lvl="0" marL="0" rtl="0" algn="l">
              <a:lnSpc>
                <a:spcPct val="90000"/>
              </a:lnSpc>
              <a:spcBef>
                <a:spcPts val="255"/>
              </a:spcBef>
              <a:spcAft>
                <a:spcPts val="0"/>
              </a:spcAft>
              <a:buNone/>
            </a:pPr>
            <a:r>
              <a:rPr lang="en-US" sz="1200">
                <a:solidFill>
                  <a:schemeClr val="dk1"/>
                </a:solidFill>
                <a:latin typeface="Calibri"/>
                <a:ea typeface="Calibri"/>
                <a:cs typeface="Calibri"/>
                <a:sym typeface="Calibri"/>
              </a:rPr>
              <a:t>The Average Daily Attendance rate will increase to  94% during the 2023-2024 school year. </a:t>
            </a:r>
            <a:endParaRPr sz="900">
              <a:solidFill>
                <a:schemeClr val="dk1"/>
              </a:solidFill>
              <a:latin typeface="Calibri"/>
              <a:ea typeface="Calibri"/>
              <a:cs typeface="Calibri"/>
              <a:sym typeface="Calibri"/>
            </a:endParaRPr>
          </a:p>
          <a:p>
            <a:pPr indent="0" lvl="0" marL="0" marR="0" rtl="0" algn="ctr">
              <a:lnSpc>
                <a:spcPct val="100000"/>
              </a:lnSpc>
              <a:spcBef>
                <a:spcPts val="894"/>
              </a:spcBef>
              <a:spcAft>
                <a:spcPts val="0"/>
              </a:spcAft>
              <a:buClr>
                <a:srgbClr val="000000"/>
              </a:buClr>
              <a:buSzPts val="1200"/>
              <a:buFont typeface="Arial"/>
              <a:buNone/>
            </a:pPr>
            <a:r>
              <a:t/>
            </a:r>
            <a:endParaRPr sz="700">
              <a:solidFill>
                <a:schemeClr val="dk1"/>
              </a:solidFill>
              <a:latin typeface="Calibri"/>
              <a:ea typeface="Calibri"/>
              <a:cs typeface="Calibri"/>
              <a:sym typeface="Calibri"/>
            </a:endParaRPr>
          </a:p>
          <a:p>
            <a:pPr indent="0" lvl="0" marL="0" marR="0" rtl="0" algn="ctr">
              <a:lnSpc>
                <a:spcPct val="100000"/>
              </a:lnSpc>
              <a:spcBef>
                <a:spcPts val="894"/>
              </a:spcBef>
              <a:spcAft>
                <a:spcPts val="0"/>
              </a:spcAft>
              <a:buClr>
                <a:srgbClr val="000000"/>
              </a:buClr>
              <a:buSzPts val="300"/>
              <a:buFont typeface="Arial"/>
              <a:buNone/>
            </a:pPr>
            <a:r>
              <a:t/>
            </a:r>
            <a:endParaRPr b="0" i="0" sz="300" u="none" cap="none" strike="noStrike">
              <a:solidFill>
                <a:schemeClr val="dk1"/>
              </a:solidFill>
              <a:latin typeface="Calibri"/>
              <a:ea typeface="Calibri"/>
              <a:cs typeface="Calibri"/>
              <a:sym typeface="Calibri"/>
            </a:endParaRPr>
          </a:p>
        </p:txBody>
      </p:sp>
      <p:sp>
        <p:nvSpPr>
          <p:cNvPr id="210" name="Google Shape;210;p7"/>
          <p:cNvSpPr txBox="1"/>
          <p:nvPr/>
        </p:nvSpPr>
        <p:spPr>
          <a:xfrm>
            <a:off x="10341992" y="6637732"/>
            <a:ext cx="187325" cy="166071"/>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Verdana"/>
                <a:ea typeface="Verdana"/>
                <a:cs typeface="Verdana"/>
                <a:sym typeface="Verdana"/>
              </a:rPr>
              <a:t>14</a:t>
            </a:r>
            <a:endParaRPr b="0" i="0" sz="1000" u="none" cap="none" strike="noStrike">
              <a:solidFill>
                <a:schemeClr val="dk1"/>
              </a:solidFill>
              <a:latin typeface="Verdana"/>
              <a:ea typeface="Verdana"/>
              <a:cs typeface="Verdana"/>
              <a:sym typeface="Verdana"/>
            </a:endParaRPr>
          </a:p>
        </p:txBody>
      </p:sp>
      <p:sp>
        <p:nvSpPr>
          <p:cNvPr id="211" name="Google Shape;211;p7"/>
          <p:cNvSpPr txBox="1"/>
          <p:nvPr/>
        </p:nvSpPr>
        <p:spPr>
          <a:xfrm>
            <a:off x="3668648" y="1965705"/>
            <a:ext cx="1649730" cy="19749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200"/>
              <a:buFont typeface="Arial"/>
              <a:buNone/>
            </a:pPr>
            <a:r>
              <a:rPr b="1" i="1" lang="en-US" sz="1200" u="none" cap="none" strike="noStrike">
                <a:solidFill>
                  <a:srgbClr val="151515"/>
                </a:solidFill>
                <a:latin typeface="Calibri"/>
                <a:ea typeface="Calibri"/>
                <a:cs typeface="Calibri"/>
                <a:sym typeface="Calibri"/>
              </a:rPr>
              <a:t>School Strategic Priorities</a:t>
            </a:r>
            <a:endParaRPr b="0" i="0" sz="1200" u="none" cap="none" strike="noStrike">
              <a:solidFill>
                <a:schemeClr val="dk1"/>
              </a:solidFill>
              <a:latin typeface="Calibri"/>
              <a:ea typeface="Calibri"/>
              <a:cs typeface="Calibri"/>
              <a:sym typeface="Calibri"/>
            </a:endParaRPr>
          </a:p>
        </p:txBody>
      </p:sp>
      <p:sp>
        <p:nvSpPr>
          <p:cNvPr id="212" name="Google Shape;212;p7"/>
          <p:cNvSpPr txBox="1"/>
          <p:nvPr/>
        </p:nvSpPr>
        <p:spPr>
          <a:xfrm>
            <a:off x="1595730" y="189738"/>
            <a:ext cx="513600" cy="1974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200"/>
              <a:buFont typeface="Arial"/>
              <a:buNone/>
            </a:pPr>
            <a:r>
              <a:rPr b="1" i="1" lang="en-US" sz="1200" u="none" cap="none" strike="noStrike">
                <a:solidFill>
                  <a:srgbClr val="151515"/>
                </a:solidFill>
                <a:latin typeface="Calibri"/>
                <a:ea typeface="Calibri"/>
                <a:cs typeface="Calibri"/>
                <a:sym typeface="Calibri"/>
              </a:rPr>
              <a:t>Mission</a:t>
            </a:r>
            <a:endParaRPr b="0" i="0" sz="1200" u="none" cap="none" strike="noStrike">
              <a:solidFill>
                <a:schemeClr val="dk1"/>
              </a:solidFill>
              <a:latin typeface="Calibri"/>
              <a:ea typeface="Calibri"/>
              <a:cs typeface="Calibri"/>
              <a:sym typeface="Calibri"/>
            </a:endParaRPr>
          </a:p>
        </p:txBody>
      </p:sp>
      <p:sp>
        <p:nvSpPr>
          <p:cNvPr id="213" name="Google Shape;213;p7"/>
          <p:cNvSpPr txBox="1"/>
          <p:nvPr/>
        </p:nvSpPr>
        <p:spPr>
          <a:xfrm>
            <a:off x="6898894" y="226567"/>
            <a:ext cx="411480" cy="19749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200"/>
              <a:buFont typeface="Arial"/>
              <a:buNone/>
            </a:pPr>
            <a:r>
              <a:rPr b="1" i="1" lang="en-US" sz="1200" u="none" cap="none" strike="noStrike">
                <a:solidFill>
                  <a:srgbClr val="151515"/>
                </a:solidFill>
                <a:latin typeface="Calibri"/>
                <a:ea typeface="Calibri"/>
                <a:cs typeface="Calibri"/>
                <a:sym typeface="Calibri"/>
              </a:rPr>
              <a:t>Vision</a:t>
            </a:r>
            <a:endParaRPr b="0" i="0" sz="1200" u="none" cap="none" strike="noStrike">
              <a:solidFill>
                <a:schemeClr val="dk1"/>
              </a:solidFill>
              <a:latin typeface="Calibri"/>
              <a:ea typeface="Calibri"/>
              <a:cs typeface="Calibri"/>
              <a:sym typeface="Calibri"/>
            </a:endParaRPr>
          </a:p>
        </p:txBody>
      </p:sp>
      <p:grpSp>
        <p:nvGrpSpPr>
          <p:cNvPr id="214" name="Google Shape;214;p7"/>
          <p:cNvGrpSpPr/>
          <p:nvPr/>
        </p:nvGrpSpPr>
        <p:grpSpPr>
          <a:xfrm>
            <a:off x="1578102" y="2402586"/>
            <a:ext cx="1838325" cy="939165"/>
            <a:chOff x="54101" y="2402585"/>
            <a:chExt cx="1838325" cy="939165"/>
          </a:xfrm>
        </p:grpSpPr>
        <p:sp>
          <p:nvSpPr>
            <p:cNvPr id="215" name="Google Shape;215;p7"/>
            <p:cNvSpPr/>
            <p:nvPr/>
          </p:nvSpPr>
          <p:spPr>
            <a:xfrm>
              <a:off x="54101" y="2402585"/>
              <a:ext cx="1838325" cy="939165"/>
            </a:xfrm>
            <a:custGeom>
              <a:rect b="b" l="l" r="r" t="t"/>
              <a:pathLst>
                <a:path extrusionOk="0" h="939164" w="1838325">
                  <a:moveTo>
                    <a:pt x="1837944" y="0"/>
                  </a:moveTo>
                  <a:lnTo>
                    <a:pt x="0" y="0"/>
                  </a:lnTo>
                  <a:lnTo>
                    <a:pt x="0" y="938784"/>
                  </a:lnTo>
                  <a:lnTo>
                    <a:pt x="1837944" y="938784"/>
                  </a:lnTo>
                  <a:lnTo>
                    <a:pt x="1837944" y="0"/>
                  </a:lnTo>
                  <a:close/>
                </a:path>
              </a:pathLst>
            </a:custGeom>
            <a:solidFill>
              <a:srgbClr val="6A6A6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sp>
          <p:nvSpPr>
            <p:cNvPr id="216" name="Google Shape;216;p7"/>
            <p:cNvSpPr/>
            <p:nvPr/>
          </p:nvSpPr>
          <p:spPr>
            <a:xfrm>
              <a:off x="54101" y="2402585"/>
              <a:ext cx="1838325" cy="939165"/>
            </a:xfrm>
            <a:custGeom>
              <a:rect b="b" l="l" r="r" t="t"/>
              <a:pathLst>
                <a:path extrusionOk="0" h="939164" w="1838325">
                  <a:moveTo>
                    <a:pt x="0" y="938784"/>
                  </a:moveTo>
                  <a:lnTo>
                    <a:pt x="1837944" y="938784"/>
                  </a:lnTo>
                  <a:lnTo>
                    <a:pt x="1837944" y="0"/>
                  </a:lnTo>
                  <a:lnTo>
                    <a:pt x="0" y="0"/>
                  </a:lnTo>
                  <a:lnTo>
                    <a:pt x="0" y="938784"/>
                  </a:lnTo>
                  <a:close/>
                </a:path>
              </a:pathLst>
            </a:custGeom>
            <a:noFill/>
            <a:ln cap="flat" cmpd="sng" w="508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grpSp>
      <p:sp>
        <p:nvSpPr>
          <p:cNvPr id="217" name="Google Shape;217;p7"/>
          <p:cNvSpPr txBox="1"/>
          <p:nvPr/>
        </p:nvSpPr>
        <p:spPr>
          <a:xfrm>
            <a:off x="1909063" y="2471421"/>
            <a:ext cx="1172210" cy="774065"/>
          </a:xfrm>
          <a:prstGeom prst="rect">
            <a:avLst/>
          </a:prstGeom>
          <a:noFill/>
          <a:ln>
            <a:noFill/>
          </a:ln>
        </p:spPr>
        <p:txBody>
          <a:bodyPr anchorCtr="0" anchor="t" bIns="0" lIns="0" spcFirstLastPara="1" rIns="0" wrap="square" tIns="13325">
            <a:spAutoFit/>
          </a:bodyPr>
          <a:lstStyle/>
          <a:p>
            <a:pPr indent="0" lvl="0" marL="17145" marR="10795" rtl="0" algn="ctr">
              <a:lnSpc>
                <a:spcPct val="100000"/>
              </a:lnSpc>
              <a:spcBef>
                <a:spcPts val="0"/>
              </a:spcBef>
              <a:spcAft>
                <a:spcPts val="0"/>
              </a:spcAft>
              <a:buClr>
                <a:srgbClr val="000000"/>
              </a:buClr>
              <a:buSzPts val="1100"/>
              <a:buFont typeface="Arial"/>
              <a:buNone/>
            </a:pPr>
            <a:r>
              <a:rPr b="1" i="0" lang="en-US" sz="1100" u="none" cap="none" strike="noStrike">
                <a:solidFill>
                  <a:srgbClr val="FFFFFF"/>
                </a:solidFill>
                <a:latin typeface="Calibri"/>
                <a:ea typeface="Calibri"/>
                <a:cs typeface="Calibri"/>
                <a:sym typeface="Calibri"/>
              </a:rPr>
              <a:t>Fostering Academic  Excellence for All  </a:t>
            </a:r>
            <a:r>
              <a:rPr b="0" i="0" lang="en-US" sz="900" u="none" cap="none" strike="noStrike">
                <a:solidFill>
                  <a:srgbClr val="FFFFFF"/>
                </a:solidFill>
                <a:latin typeface="Calibri"/>
                <a:ea typeface="Calibri"/>
                <a:cs typeface="Calibri"/>
                <a:sym typeface="Calibri"/>
              </a:rPr>
              <a:t>Data</a:t>
            </a:r>
            <a:endParaRPr b="0" i="0" sz="900" u="none" cap="none" strike="noStrike">
              <a:solidFill>
                <a:schemeClr val="dk1"/>
              </a:solidFill>
              <a:latin typeface="Calibri"/>
              <a:ea typeface="Calibri"/>
              <a:cs typeface="Calibri"/>
              <a:sym typeface="Calibri"/>
            </a:endParaRPr>
          </a:p>
          <a:p>
            <a:pPr indent="0" lvl="0" marL="12700" marR="5080" rtl="0" algn="ctr">
              <a:lnSpc>
                <a:spcPct val="100000"/>
              </a:lnSpc>
              <a:spcBef>
                <a:spcPts val="5"/>
              </a:spcBef>
              <a:spcAft>
                <a:spcPts val="0"/>
              </a:spcAft>
              <a:buClr>
                <a:srgbClr val="000000"/>
              </a:buClr>
              <a:buSzPts val="900"/>
              <a:buFont typeface="Arial"/>
              <a:buNone/>
            </a:pPr>
            <a:r>
              <a:rPr b="0" i="0" lang="en-US" sz="900" u="none" cap="none" strike="noStrike">
                <a:solidFill>
                  <a:srgbClr val="FFFFFF"/>
                </a:solidFill>
                <a:latin typeface="Calibri"/>
                <a:ea typeface="Calibri"/>
                <a:cs typeface="Calibri"/>
                <a:sym typeface="Calibri"/>
              </a:rPr>
              <a:t>Curriculum &amp; Instruction  Signature Program</a:t>
            </a:r>
            <a:endParaRPr b="0" i="0" sz="900" u="none" cap="none" strike="noStrike">
              <a:solidFill>
                <a:schemeClr val="dk1"/>
              </a:solidFill>
              <a:latin typeface="Calibri"/>
              <a:ea typeface="Calibri"/>
              <a:cs typeface="Calibri"/>
              <a:sym typeface="Calibri"/>
            </a:endParaRPr>
          </a:p>
        </p:txBody>
      </p:sp>
      <p:grpSp>
        <p:nvGrpSpPr>
          <p:cNvPr id="218" name="Google Shape;218;p7"/>
          <p:cNvGrpSpPr/>
          <p:nvPr/>
        </p:nvGrpSpPr>
        <p:grpSpPr>
          <a:xfrm>
            <a:off x="1578102" y="3617215"/>
            <a:ext cx="1838325" cy="780415"/>
            <a:chOff x="54101" y="3617214"/>
            <a:chExt cx="1838325" cy="780415"/>
          </a:xfrm>
        </p:grpSpPr>
        <p:sp>
          <p:nvSpPr>
            <p:cNvPr id="219" name="Google Shape;219;p7"/>
            <p:cNvSpPr/>
            <p:nvPr/>
          </p:nvSpPr>
          <p:spPr>
            <a:xfrm>
              <a:off x="54101" y="3617214"/>
              <a:ext cx="1838325" cy="780415"/>
            </a:xfrm>
            <a:custGeom>
              <a:rect b="b" l="l" r="r" t="t"/>
              <a:pathLst>
                <a:path extrusionOk="0" h="780414" w="1838325">
                  <a:moveTo>
                    <a:pt x="1837944" y="0"/>
                  </a:moveTo>
                  <a:lnTo>
                    <a:pt x="0" y="0"/>
                  </a:lnTo>
                  <a:lnTo>
                    <a:pt x="0" y="780288"/>
                  </a:lnTo>
                  <a:lnTo>
                    <a:pt x="1837944" y="780288"/>
                  </a:lnTo>
                  <a:lnTo>
                    <a:pt x="1837944" y="0"/>
                  </a:lnTo>
                  <a:close/>
                </a:path>
              </a:pathLst>
            </a:custGeom>
            <a:solidFill>
              <a:srgbClr val="006EA9"/>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sp>
          <p:nvSpPr>
            <p:cNvPr id="220" name="Google Shape;220;p7"/>
            <p:cNvSpPr/>
            <p:nvPr/>
          </p:nvSpPr>
          <p:spPr>
            <a:xfrm>
              <a:off x="54101" y="3617214"/>
              <a:ext cx="1838325" cy="780415"/>
            </a:xfrm>
            <a:custGeom>
              <a:rect b="b" l="l" r="r" t="t"/>
              <a:pathLst>
                <a:path extrusionOk="0" h="780414" w="1838325">
                  <a:moveTo>
                    <a:pt x="0" y="780288"/>
                  </a:moveTo>
                  <a:lnTo>
                    <a:pt x="1837944" y="780288"/>
                  </a:lnTo>
                  <a:lnTo>
                    <a:pt x="1837944" y="0"/>
                  </a:lnTo>
                  <a:lnTo>
                    <a:pt x="0" y="0"/>
                  </a:lnTo>
                  <a:lnTo>
                    <a:pt x="0" y="780288"/>
                  </a:lnTo>
                  <a:close/>
                </a:path>
              </a:pathLst>
            </a:custGeom>
            <a:noFill/>
            <a:ln cap="flat" cmpd="sng" w="508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grpSp>
      <p:sp>
        <p:nvSpPr>
          <p:cNvPr id="221" name="Google Shape;221;p7"/>
          <p:cNvSpPr txBox="1"/>
          <p:nvPr/>
        </p:nvSpPr>
        <p:spPr>
          <a:xfrm>
            <a:off x="1832864" y="3686683"/>
            <a:ext cx="1321435" cy="667385"/>
          </a:xfrm>
          <a:prstGeom prst="rect">
            <a:avLst/>
          </a:prstGeom>
          <a:noFill/>
          <a:ln>
            <a:noFill/>
          </a:ln>
        </p:spPr>
        <p:txBody>
          <a:bodyPr anchorCtr="0" anchor="t" bIns="0" lIns="0" spcFirstLastPara="1" rIns="0" wrap="square" tIns="12700">
            <a:spAutoFit/>
          </a:bodyPr>
          <a:lstStyle/>
          <a:p>
            <a:pPr indent="-128270" lvl="0" marL="140335" marR="5080" rtl="0" algn="l">
              <a:lnSpc>
                <a:spcPct val="100000"/>
              </a:lnSpc>
              <a:spcBef>
                <a:spcPts val="0"/>
              </a:spcBef>
              <a:spcAft>
                <a:spcPts val="0"/>
              </a:spcAft>
              <a:buClr>
                <a:srgbClr val="000000"/>
              </a:buClr>
              <a:buSzPts val="1200"/>
              <a:buFont typeface="Arial"/>
              <a:buNone/>
            </a:pPr>
            <a:r>
              <a:rPr b="1" i="0" lang="en-US" sz="1200" u="none" cap="none" strike="noStrike">
                <a:solidFill>
                  <a:srgbClr val="FFFFFF"/>
                </a:solidFill>
                <a:latin typeface="Calibri"/>
                <a:ea typeface="Calibri"/>
                <a:cs typeface="Calibri"/>
                <a:sym typeface="Calibri"/>
              </a:rPr>
              <a:t>Building a Culture of  Student Support</a:t>
            </a:r>
            <a:endParaRPr b="0" i="0" sz="1200" u="none" cap="none" strike="noStrike">
              <a:solidFill>
                <a:schemeClr val="dk1"/>
              </a:solidFill>
              <a:latin typeface="Calibri"/>
              <a:ea typeface="Calibri"/>
              <a:cs typeface="Calibri"/>
              <a:sym typeface="Calibri"/>
            </a:endParaRPr>
          </a:p>
          <a:p>
            <a:pPr indent="-128270" lvl="0" marL="155575" marR="15875" rtl="0" algn="l">
              <a:lnSpc>
                <a:spcPct val="100000"/>
              </a:lnSpc>
              <a:spcBef>
                <a:spcPts val="10"/>
              </a:spcBef>
              <a:spcAft>
                <a:spcPts val="0"/>
              </a:spcAft>
              <a:buClr>
                <a:srgbClr val="000000"/>
              </a:buClr>
              <a:buSzPts val="900"/>
              <a:buFont typeface="Arial"/>
              <a:buNone/>
            </a:pPr>
            <a:r>
              <a:rPr b="0" i="0" lang="en-US" sz="900" u="none" cap="none" strike="noStrike">
                <a:solidFill>
                  <a:srgbClr val="FFFFFF"/>
                </a:solidFill>
                <a:latin typeface="Calibri"/>
                <a:ea typeface="Calibri"/>
                <a:cs typeface="Calibri"/>
                <a:sym typeface="Calibri"/>
              </a:rPr>
              <a:t>Whole Child &amp; Intervention  Personalized Learning</a:t>
            </a:r>
            <a:endParaRPr b="0" i="0" sz="900" u="none" cap="none" strike="noStrike">
              <a:solidFill>
                <a:schemeClr val="dk1"/>
              </a:solidFill>
              <a:latin typeface="Calibri"/>
              <a:ea typeface="Calibri"/>
              <a:cs typeface="Calibri"/>
              <a:sym typeface="Calibri"/>
            </a:endParaRPr>
          </a:p>
        </p:txBody>
      </p:sp>
      <p:grpSp>
        <p:nvGrpSpPr>
          <p:cNvPr id="222" name="Google Shape;222;p7"/>
          <p:cNvGrpSpPr/>
          <p:nvPr/>
        </p:nvGrpSpPr>
        <p:grpSpPr>
          <a:xfrm>
            <a:off x="1578102" y="4644391"/>
            <a:ext cx="1838325" cy="780415"/>
            <a:chOff x="54101" y="4644390"/>
            <a:chExt cx="1838325" cy="780415"/>
          </a:xfrm>
        </p:grpSpPr>
        <p:sp>
          <p:nvSpPr>
            <p:cNvPr id="223" name="Google Shape;223;p7"/>
            <p:cNvSpPr/>
            <p:nvPr/>
          </p:nvSpPr>
          <p:spPr>
            <a:xfrm>
              <a:off x="54101" y="4644390"/>
              <a:ext cx="1838325" cy="780415"/>
            </a:xfrm>
            <a:custGeom>
              <a:rect b="b" l="l" r="r" t="t"/>
              <a:pathLst>
                <a:path extrusionOk="0" h="780414" w="1838325">
                  <a:moveTo>
                    <a:pt x="1837944" y="0"/>
                  </a:moveTo>
                  <a:lnTo>
                    <a:pt x="0" y="0"/>
                  </a:lnTo>
                  <a:lnTo>
                    <a:pt x="0" y="780288"/>
                  </a:lnTo>
                  <a:lnTo>
                    <a:pt x="1837944" y="780288"/>
                  </a:lnTo>
                  <a:lnTo>
                    <a:pt x="1837944" y="0"/>
                  </a:lnTo>
                  <a:close/>
                </a:path>
              </a:pathLst>
            </a:custGeom>
            <a:solidFill>
              <a:srgbClr val="DF6A35"/>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sp>
          <p:nvSpPr>
            <p:cNvPr id="224" name="Google Shape;224;p7"/>
            <p:cNvSpPr/>
            <p:nvPr/>
          </p:nvSpPr>
          <p:spPr>
            <a:xfrm>
              <a:off x="54101" y="4644390"/>
              <a:ext cx="1838325" cy="780415"/>
            </a:xfrm>
            <a:custGeom>
              <a:rect b="b" l="l" r="r" t="t"/>
              <a:pathLst>
                <a:path extrusionOk="0" h="780414" w="1838325">
                  <a:moveTo>
                    <a:pt x="0" y="780288"/>
                  </a:moveTo>
                  <a:lnTo>
                    <a:pt x="1837944" y="780288"/>
                  </a:lnTo>
                  <a:lnTo>
                    <a:pt x="1837944" y="0"/>
                  </a:lnTo>
                  <a:lnTo>
                    <a:pt x="0" y="0"/>
                  </a:lnTo>
                  <a:lnTo>
                    <a:pt x="0" y="780288"/>
                  </a:lnTo>
                  <a:close/>
                </a:path>
              </a:pathLst>
            </a:custGeom>
            <a:noFill/>
            <a:ln cap="flat" cmpd="sng" w="5077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grpSp>
      <p:sp>
        <p:nvSpPr>
          <p:cNvPr id="225" name="Google Shape;225;p7"/>
          <p:cNvSpPr txBox="1"/>
          <p:nvPr/>
        </p:nvSpPr>
        <p:spPr>
          <a:xfrm>
            <a:off x="1675892" y="4714495"/>
            <a:ext cx="1638300" cy="667385"/>
          </a:xfrm>
          <a:prstGeom prst="rect">
            <a:avLst/>
          </a:prstGeom>
          <a:noFill/>
          <a:ln>
            <a:noFill/>
          </a:ln>
        </p:spPr>
        <p:txBody>
          <a:bodyPr anchorCtr="0" anchor="t" bIns="0" lIns="0" spcFirstLastPara="1" rIns="0" wrap="square" tIns="12700">
            <a:spAutoFit/>
          </a:bodyPr>
          <a:lstStyle/>
          <a:p>
            <a:pPr indent="-325119" lvl="0" marL="337185" marR="5080" rtl="0" algn="l">
              <a:lnSpc>
                <a:spcPct val="100000"/>
              </a:lnSpc>
              <a:spcBef>
                <a:spcPts val="0"/>
              </a:spcBef>
              <a:spcAft>
                <a:spcPts val="0"/>
              </a:spcAft>
              <a:buClr>
                <a:srgbClr val="000000"/>
              </a:buClr>
              <a:buSzPts val="1200"/>
              <a:buFont typeface="Arial"/>
              <a:buNone/>
            </a:pPr>
            <a:r>
              <a:rPr b="1" i="0" lang="en-US" sz="1200" u="none" cap="none" strike="noStrike">
                <a:solidFill>
                  <a:srgbClr val="FFFFFF"/>
                </a:solidFill>
                <a:latin typeface="Calibri"/>
                <a:ea typeface="Calibri"/>
                <a:cs typeface="Calibri"/>
                <a:sym typeface="Calibri"/>
              </a:rPr>
              <a:t>Equipping &amp; Empowering  Leaders &amp; Staff</a:t>
            </a:r>
            <a:endParaRPr b="0" i="0" sz="1200" u="none" cap="none" strike="noStrike">
              <a:solidFill>
                <a:schemeClr val="dk1"/>
              </a:solidFill>
              <a:latin typeface="Calibri"/>
              <a:ea typeface="Calibri"/>
              <a:cs typeface="Calibri"/>
              <a:sym typeface="Calibri"/>
            </a:endParaRPr>
          </a:p>
          <a:p>
            <a:pPr indent="172084" lvl="0" marL="212090" marR="32384" rtl="0" algn="l">
              <a:lnSpc>
                <a:spcPct val="100000"/>
              </a:lnSpc>
              <a:spcBef>
                <a:spcPts val="10"/>
              </a:spcBef>
              <a:spcAft>
                <a:spcPts val="0"/>
              </a:spcAft>
              <a:buClr>
                <a:srgbClr val="000000"/>
              </a:buClr>
              <a:buSzPts val="900"/>
              <a:buFont typeface="Arial"/>
              <a:buNone/>
            </a:pPr>
            <a:r>
              <a:rPr b="0" i="0" lang="en-US" sz="900" u="none" cap="none" strike="noStrike">
                <a:solidFill>
                  <a:srgbClr val="FFFFFF"/>
                </a:solidFill>
                <a:latin typeface="Calibri"/>
                <a:ea typeface="Calibri"/>
                <a:cs typeface="Calibri"/>
                <a:sym typeface="Calibri"/>
              </a:rPr>
              <a:t>Strategic Staff Support  Equitable Resource Allocation</a:t>
            </a:r>
            <a:endParaRPr b="0" i="0" sz="900" u="none" cap="none" strike="noStrike">
              <a:solidFill>
                <a:schemeClr val="dk1"/>
              </a:solidFill>
              <a:latin typeface="Calibri"/>
              <a:ea typeface="Calibri"/>
              <a:cs typeface="Calibri"/>
              <a:sym typeface="Calibri"/>
            </a:endParaRPr>
          </a:p>
        </p:txBody>
      </p:sp>
      <p:grpSp>
        <p:nvGrpSpPr>
          <p:cNvPr id="226" name="Google Shape;226;p7"/>
          <p:cNvGrpSpPr/>
          <p:nvPr/>
        </p:nvGrpSpPr>
        <p:grpSpPr>
          <a:xfrm>
            <a:off x="1578102" y="5680710"/>
            <a:ext cx="1838325" cy="780415"/>
            <a:chOff x="54101" y="5680709"/>
            <a:chExt cx="1838325" cy="780415"/>
          </a:xfrm>
        </p:grpSpPr>
        <p:sp>
          <p:nvSpPr>
            <p:cNvPr id="227" name="Google Shape;227;p7"/>
            <p:cNvSpPr/>
            <p:nvPr/>
          </p:nvSpPr>
          <p:spPr>
            <a:xfrm>
              <a:off x="54101" y="5680709"/>
              <a:ext cx="1838325" cy="780415"/>
            </a:xfrm>
            <a:custGeom>
              <a:rect b="b" l="l" r="r" t="t"/>
              <a:pathLst>
                <a:path extrusionOk="0" h="780414" w="1838325">
                  <a:moveTo>
                    <a:pt x="1837944" y="0"/>
                  </a:moveTo>
                  <a:lnTo>
                    <a:pt x="0" y="0"/>
                  </a:lnTo>
                  <a:lnTo>
                    <a:pt x="0" y="780287"/>
                  </a:lnTo>
                  <a:lnTo>
                    <a:pt x="1837944" y="780287"/>
                  </a:lnTo>
                  <a:lnTo>
                    <a:pt x="1837944" y="0"/>
                  </a:lnTo>
                  <a:close/>
                </a:path>
              </a:pathLst>
            </a:custGeom>
            <a:solidFill>
              <a:srgbClr val="BE9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sp>
          <p:nvSpPr>
            <p:cNvPr id="228" name="Google Shape;228;p7"/>
            <p:cNvSpPr/>
            <p:nvPr/>
          </p:nvSpPr>
          <p:spPr>
            <a:xfrm>
              <a:off x="54101" y="5680709"/>
              <a:ext cx="1838325" cy="780415"/>
            </a:xfrm>
            <a:custGeom>
              <a:rect b="b" l="l" r="r" t="t"/>
              <a:pathLst>
                <a:path extrusionOk="0" h="780414" w="1838325">
                  <a:moveTo>
                    <a:pt x="0" y="780287"/>
                  </a:moveTo>
                  <a:lnTo>
                    <a:pt x="1837944" y="780287"/>
                  </a:lnTo>
                  <a:lnTo>
                    <a:pt x="1837944" y="0"/>
                  </a:lnTo>
                  <a:lnTo>
                    <a:pt x="0" y="0"/>
                  </a:lnTo>
                  <a:lnTo>
                    <a:pt x="0" y="780287"/>
                  </a:lnTo>
                  <a:close/>
                </a:path>
              </a:pathLst>
            </a:custGeom>
            <a:noFill/>
            <a:ln cap="flat" cmpd="sng" w="508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grpSp>
      <p:sp>
        <p:nvSpPr>
          <p:cNvPr id="229" name="Google Shape;229;p7"/>
          <p:cNvSpPr txBox="1"/>
          <p:nvPr/>
        </p:nvSpPr>
        <p:spPr>
          <a:xfrm>
            <a:off x="1832863" y="5751678"/>
            <a:ext cx="1454150" cy="667385"/>
          </a:xfrm>
          <a:prstGeom prst="rect">
            <a:avLst/>
          </a:prstGeom>
          <a:noFill/>
          <a:ln>
            <a:noFill/>
          </a:ln>
        </p:spPr>
        <p:txBody>
          <a:bodyPr anchorCtr="0" anchor="t" bIns="0" lIns="0" spcFirstLastPara="1" rIns="0" wrap="square" tIns="12700">
            <a:spAutoFit/>
          </a:bodyPr>
          <a:lstStyle/>
          <a:p>
            <a:pPr indent="-167640" lvl="0" marL="180340" marR="136525" rtl="0" algn="l">
              <a:lnSpc>
                <a:spcPct val="100000"/>
              </a:lnSpc>
              <a:spcBef>
                <a:spcPts val="0"/>
              </a:spcBef>
              <a:spcAft>
                <a:spcPts val="0"/>
              </a:spcAft>
              <a:buClr>
                <a:srgbClr val="000000"/>
              </a:buClr>
              <a:buSzPts val="1200"/>
              <a:buFont typeface="Arial"/>
              <a:buNone/>
            </a:pPr>
            <a:r>
              <a:rPr b="1" i="0" lang="en-US" sz="1200" u="none" cap="none" strike="noStrike">
                <a:solidFill>
                  <a:srgbClr val="FFFFFF"/>
                </a:solidFill>
                <a:latin typeface="Calibri"/>
                <a:ea typeface="Calibri"/>
                <a:cs typeface="Calibri"/>
                <a:sym typeface="Calibri"/>
              </a:rPr>
              <a:t>Creating a System of  School Support</a:t>
            </a:r>
            <a:endParaRPr b="0" i="0" sz="1200" u="none" cap="none" strike="noStrike">
              <a:solidFill>
                <a:schemeClr val="dk1"/>
              </a:solidFill>
              <a:latin typeface="Calibri"/>
              <a:ea typeface="Calibri"/>
              <a:cs typeface="Calibri"/>
              <a:sym typeface="Calibri"/>
            </a:endParaRPr>
          </a:p>
          <a:p>
            <a:pPr indent="0" lvl="0" marL="43815" marR="0" rtl="0" algn="ctr">
              <a:lnSpc>
                <a:spcPct val="100000"/>
              </a:lnSpc>
              <a:spcBef>
                <a:spcPts val="10"/>
              </a:spcBef>
              <a:spcAft>
                <a:spcPts val="0"/>
              </a:spcAft>
              <a:buClr>
                <a:srgbClr val="000000"/>
              </a:buClr>
              <a:buSzPts val="900"/>
              <a:buFont typeface="Arial"/>
              <a:buNone/>
            </a:pPr>
            <a:r>
              <a:rPr b="0" i="0" lang="en-US" sz="900" u="none" cap="none" strike="noStrike">
                <a:solidFill>
                  <a:srgbClr val="FFFFFF"/>
                </a:solidFill>
                <a:latin typeface="Calibri"/>
                <a:ea typeface="Calibri"/>
                <a:cs typeface="Calibri"/>
                <a:sym typeface="Calibri"/>
              </a:rPr>
              <a:t>Strategic Staff Support</a:t>
            </a:r>
            <a:endParaRPr b="0" i="0" sz="900" u="none" cap="none" strike="noStrike">
              <a:solidFill>
                <a:schemeClr val="dk1"/>
              </a:solidFill>
              <a:latin typeface="Calibri"/>
              <a:ea typeface="Calibri"/>
              <a:cs typeface="Calibri"/>
              <a:sym typeface="Calibri"/>
            </a:endParaRPr>
          </a:p>
          <a:p>
            <a:pPr indent="0" lvl="0" marL="42545" marR="0" rtl="0" algn="ctr">
              <a:lnSpc>
                <a:spcPct val="100000"/>
              </a:lnSpc>
              <a:spcBef>
                <a:spcPts val="0"/>
              </a:spcBef>
              <a:spcAft>
                <a:spcPts val="0"/>
              </a:spcAft>
              <a:buClr>
                <a:srgbClr val="000000"/>
              </a:buClr>
              <a:buSzPts val="900"/>
              <a:buFont typeface="Arial"/>
              <a:buNone/>
            </a:pPr>
            <a:r>
              <a:rPr b="0" i="0" lang="en-US" sz="900" u="none" cap="none" strike="noStrike">
                <a:solidFill>
                  <a:srgbClr val="FFFFFF"/>
                </a:solidFill>
                <a:latin typeface="Calibri"/>
                <a:ea typeface="Calibri"/>
                <a:cs typeface="Calibri"/>
                <a:sym typeface="Calibri"/>
              </a:rPr>
              <a:t>Equitable Resource Allocation</a:t>
            </a:r>
            <a:endParaRPr b="0" i="0" sz="900" u="none" cap="none" strike="noStrike">
              <a:solidFill>
                <a:schemeClr val="dk1"/>
              </a:solidFill>
              <a:latin typeface="Calibri"/>
              <a:ea typeface="Calibri"/>
              <a:cs typeface="Calibri"/>
              <a:sym typeface="Calibri"/>
            </a:endParaRPr>
          </a:p>
        </p:txBody>
      </p:sp>
      <p:sp>
        <p:nvSpPr>
          <p:cNvPr id="230" name="Google Shape;230;p7"/>
          <p:cNvSpPr txBox="1"/>
          <p:nvPr/>
        </p:nvSpPr>
        <p:spPr>
          <a:xfrm>
            <a:off x="3727301" y="2450323"/>
            <a:ext cx="2367900" cy="3694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US" sz="1100">
                <a:solidFill>
                  <a:schemeClr val="dk1"/>
                </a:solidFill>
                <a:latin typeface="Avenir"/>
                <a:ea typeface="Avenir"/>
                <a:cs typeface="Avenir"/>
                <a:sym typeface="Avenir"/>
              </a:rPr>
              <a:t>1. </a:t>
            </a:r>
            <a:r>
              <a:rPr b="0" i="0" lang="en-US" sz="1100" u="none" cap="none" strike="noStrike">
                <a:solidFill>
                  <a:schemeClr val="dk1"/>
                </a:solidFill>
                <a:latin typeface="Avenir"/>
                <a:ea typeface="Avenir"/>
                <a:cs typeface="Avenir"/>
                <a:sym typeface="Avenir"/>
              </a:rPr>
              <a:t>Increase proficiency in literacy and mathematics</a:t>
            </a:r>
            <a:endParaRPr b="0" i="0" sz="800" u="none" cap="none" strike="noStrike">
              <a:solidFill>
                <a:schemeClr val="dk1"/>
              </a:solidFill>
              <a:latin typeface="Avenir"/>
              <a:ea typeface="Avenir"/>
              <a:cs typeface="Avenir"/>
              <a:sym typeface="Avenir"/>
            </a:endParaRPr>
          </a:p>
          <a:p>
            <a:pPr indent="-177800" lvl="0" marL="228600" marR="0" rtl="0" algn="l">
              <a:lnSpc>
                <a:spcPct val="100000"/>
              </a:lnSpc>
              <a:spcBef>
                <a:spcPts val="0"/>
              </a:spcBef>
              <a:spcAft>
                <a:spcPts val="0"/>
              </a:spcAft>
              <a:buClr>
                <a:schemeClr val="dk1"/>
              </a:buClr>
              <a:buSzPts val="800"/>
              <a:buFont typeface="Twentieth Century"/>
              <a:buNone/>
            </a:pPr>
            <a:r>
              <a:t/>
            </a:r>
            <a:endParaRPr b="0" i="0" sz="800" u="none" cap="none" strike="noStrike">
              <a:solidFill>
                <a:schemeClr val="dk1"/>
              </a:solidFill>
              <a:latin typeface="Avenir"/>
              <a:ea typeface="Avenir"/>
              <a:cs typeface="Avenir"/>
              <a:sym typeface="Avenir"/>
            </a:endParaRPr>
          </a:p>
          <a:p>
            <a:pPr indent="-177800" lvl="0" marL="228600" marR="0" rtl="0" algn="l">
              <a:lnSpc>
                <a:spcPct val="100000"/>
              </a:lnSpc>
              <a:spcBef>
                <a:spcPts val="0"/>
              </a:spcBef>
              <a:spcAft>
                <a:spcPts val="0"/>
              </a:spcAft>
              <a:buClr>
                <a:schemeClr val="dk1"/>
              </a:buClr>
              <a:buSzPts val="800"/>
              <a:buFont typeface="Twentieth Century"/>
              <a:buNone/>
            </a:pPr>
            <a:r>
              <a:t/>
            </a:r>
            <a:endParaRPr b="0" i="0" sz="800" u="none" cap="none" strike="noStrike">
              <a:solidFill>
                <a:schemeClr val="dk1"/>
              </a:solidFill>
              <a:latin typeface="Avenir"/>
              <a:ea typeface="Avenir"/>
              <a:cs typeface="Avenir"/>
              <a:sym typeface="Avenir"/>
            </a:endParaRPr>
          </a:p>
          <a:p>
            <a:pPr indent="-177800" lvl="0" marL="228600" marR="0" rtl="0" algn="l">
              <a:lnSpc>
                <a:spcPct val="100000"/>
              </a:lnSpc>
              <a:spcBef>
                <a:spcPts val="0"/>
              </a:spcBef>
              <a:spcAft>
                <a:spcPts val="0"/>
              </a:spcAft>
              <a:buClr>
                <a:schemeClr val="dk1"/>
              </a:buClr>
              <a:buSzPts val="800"/>
              <a:buFont typeface="Twentieth Century"/>
              <a:buNone/>
            </a:pPr>
            <a:r>
              <a:t/>
            </a:r>
            <a:endParaRPr b="0" i="0" sz="8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None/>
            </a:pPr>
            <a:r>
              <a:rPr lang="en-US" sz="1100">
                <a:solidFill>
                  <a:schemeClr val="dk1"/>
                </a:solidFill>
                <a:latin typeface="Avenir"/>
                <a:ea typeface="Avenir"/>
                <a:cs typeface="Avenir"/>
                <a:sym typeface="Avenir"/>
              </a:rPr>
              <a:t>2.   </a:t>
            </a:r>
            <a:r>
              <a:rPr b="0" i="0" lang="en-US" sz="1100" u="none" cap="none" strike="noStrike">
                <a:solidFill>
                  <a:schemeClr val="dk1"/>
                </a:solidFill>
                <a:latin typeface="Avenir"/>
                <a:ea typeface="Avenir"/>
                <a:cs typeface="Avenir"/>
                <a:sym typeface="Avenir"/>
              </a:rPr>
              <a:t>Increase daily average attendance rate</a:t>
            </a:r>
            <a:endParaRPr b="0" i="0" sz="1400" u="none" cap="none" strike="noStrike">
              <a:solidFill>
                <a:srgbClr val="000000"/>
              </a:solidFill>
              <a:latin typeface="Arial"/>
              <a:ea typeface="Arial"/>
              <a:cs typeface="Arial"/>
              <a:sym typeface="Arial"/>
            </a:endParaRPr>
          </a:p>
          <a:p>
            <a:pPr indent="-177800" lvl="0" marL="228600" marR="0" rtl="0" algn="l">
              <a:lnSpc>
                <a:spcPct val="100000"/>
              </a:lnSpc>
              <a:spcBef>
                <a:spcPts val="0"/>
              </a:spcBef>
              <a:spcAft>
                <a:spcPts val="0"/>
              </a:spcAft>
              <a:buClr>
                <a:schemeClr val="dk1"/>
              </a:buClr>
              <a:buSzPts val="800"/>
              <a:buFont typeface="Twentieth Century"/>
              <a:buNone/>
            </a:pPr>
            <a:r>
              <a:t/>
            </a:r>
            <a:endParaRPr b="0" i="0" sz="800" u="none" cap="none" strike="noStrike">
              <a:solidFill>
                <a:schemeClr val="dk1"/>
              </a:solidFill>
              <a:latin typeface="Avenir"/>
              <a:ea typeface="Avenir"/>
              <a:cs typeface="Avenir"/>
              <a:sym typeface="Avenir"/>
            </a:endParaRPr>
          </a:p>
          <a:p>
            <a:pPr indent="-177800" lvl="0" marL="228600" marR="0" rtl="0" algn="l">
              <a:lnSpc>
                <a:spcPct val="100000"/>
              </a:lnSpc>
              <a:spcBef>
                <a:spcPts val="0"/>
              </a:spcBef>
              <a:spcAft>
                <a:spcPts val="0"/>
              </a:spcAft>
              <a:buClr>
                <a:schemeClr val="dk1"/>
              </a:buClr>
              <a:buSzPts val="800"/>
              <a:buFont typeface="Twentieth Century"/>
              <a:buNone/>
            </a:pPr>
            <a:r>
              <a:t/>
            </a:r>
            <a:endParaRPr b="0" i="0" sz="800" u="none" cap="none" strike="noStrike">
              <a:solidFill>
                <a:schemeClr val="dk1"/>
              </a:solidFill>
              <a:latin typeface="Avenir"/>
              <a:ea typeface="Avenir"/>
              <a:cs typeface="Avenir"/>
              <a:sym typeface="Avenir"/>
            </a:endParaRPr>
          </a:p>
          <a:p>
            <a:pPr indent="-177800" lvl="0" marL="228600" marR="0" rtl="0" algn="l">
              <a:lnSpc>
                <a:spcPct val="100000"/>
              </a:lnSpc>
              <a:spcBef>
                <a:spcPts val="0"/>
              </a:spcBef>
              <a:spcAft>
                <a:spcPts val="0"/>
              </a:spcAft>
              <a:buClr>
                <a:schemeClr val="dk1"/>
              </a:buClr>
              <a:buSzPts val="800"/>
              <a:buFont typeface="Twentieth Century"/>
              <a:buNone/>
            </a:pPr>
            <a:r>
              <a:t/>
            </a:r>
            <a:endParaRPr b="0" i="0" sz="8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None/>
            </a:pPr>
            <a:r>
              <a:t/>
            </a:r>
            <a:endParaRPr sz="1100">
              <a:solidFill>
                <a:schemeClr val="dk1"/>
              </a:solidFill>
              <a:latin typeface="Avenir"/>
              <a:ea typeface="Avenir"/>
              <a:cs typeface="Avenir"/>
              <a:sym typeface="Avenir"/>
            </a:endParaRPr>
          </a:p>
          <a:p>
            <a:pPr indent="0" lvl="0" marL="0" marR="0" rtl="0" algn="l">
              <a:lnSpc>
                <a:spcPct val="100000"/>
              </a:lnSpc>
              <a:spcBef>
                <a:spcPts val="0"/>
              </a:spcBef>
              <a:spcAft>
                <a:spcPts val="0"/>
              </a:spcAft>
              <a:buNone/>
            </a:pPr>
            <a:r>
              <a:rPr lang="en-US" sz="1100">
                <a:solidFill>
                  <a:schemeClr val="dk1"/>
                </a:solidFill>
                <a:latin typeface="Avenir"/>
                <a:ea typeface="Avenir"/>
                <a:cs typeface="Avenir"/>
                <a:sym typeface="Avenir"/>
              </a:rPr>
              <a:t>3.  </a:t>
            </a:r>
            <a:r>
              <a:rPr b="0" i="0" lang="en-US" sz="1100" u="none" cap="none" strike="noStrike">
                <a:solidFill>
                  <a:schemeClr val="dk1"/>
                </a:solidFill>
                <a:latin typeface="Avenir"/>
                <a:ea typeface="Avenir"/>
                <a:cs typeface="Avenir"/>
                <a:sym typeface="Avenir"/>
              </a:rPr>
              <a:t>Increase staff capacity in literacy instruction</a:t>
            </a:r>
            <a:endParaRPr b="0" i="0" sz="1100" u="none" cap="none" strike="noStrike">
              <a:solidFill>
                <a:schemeClr val="dk1"/>
              </a:solidFill>
              <a:latin typeface="Avenir"/>
              <a:ea typeface="Avenir"/>
              <a:cs typeface="Avenir"/>
              <a:sym typeface="Avenir"/>
            </a:endParaRPr>
          </a:p>
          <a:p>
            <a:pPr indent="-177800" lvl="0" marL="228600" marR="0" rtl="0" algn="l">
              <a:lnSpc>
                <a:spcPct val="100000"/>
              </a:lnSpc>
              <a:spcBef>
                <a:spcPts val="0"/>
              </a:spcBef>
              <a:spcAft>
                <a:spcPts val="0"/>
              </a:spcAft>
              <a:buClr>
                <a:schemeClr val="dk1"/>
              </a:buClr>
              <a:buSzPts val="800"/>
              <a:buFont typeface="Twentieth Century"/>
              <a:buNone/>
            </a:pPr>
            <a:r>
              <a:t/>
            </a:r>
            <a:endParaRPr b="0" i="0" sz="800" u="none" cap="none" strike="noStrike">
              <a:solidFill>
                <a:schemeClr val="dk1"/>
              </a:solidFill>
              <a:latin typeface="Avenir"/>
              <a:ea typeface="Avenir"/>
              <a:cs typeface="Avenir"/>
              <a:sym typeface="Avenir"/>
            </a:endParaRPr>
          </a:p>
          <a:p>
            <a:pPr indent="-177800" lvl="0" marL="228600" marR="0" rtl="0" algn="l">
              <a:lnSpc>
                <a:spcPct val="100000"/>
              </a:lnSpc>
              <a:spcBef>
                <a:spcPts val="0"/>
              </a:spcBef>
              <a:spcAft>
                <a:spcPts val="0"/>
              </a:spcAft>
              <a:buClr>
                <a:schemeClr val="dk1"/>
              </a:buClr>
              <a:buSzPts val="800"/>
              <a:buFont typeface="Twentieth Century"/>
              <a:buNone/>
            </a:pPr>
            <a:r>
              <a:t/>
            </a:r>
            <a:endParaRPr b="0" i="0" sz="800" u="none" cap="none" strike="noStrike">
              <a:solidFill>
                <a:schemeClr val="dk1"/>
              </a:solidFill>
              <a:latin typeface="Avenir"/>
              <a:ea typeface="Avenir"/>
              <a:cs typeface="Avenir"/>
              <a:sym typeface="Avenir"/>
            </a:endParaRPr>
          </a:p>
          <a:p>
            <a:pPr indent="-177800" lvl="0" marL="228600" marR="0" rtl="0" algn="l">
              <a:lnSpc>
                <a:spcPct val="100000"/>
              </a:lnSpc>
              <a:spcBef>
                <a:spcPts val="0"/>
              </a:spcBef>
              <a:spcAft>
                <a:spcPts val="0"/>
              </a:spcAft>
              <a:buClr>
                <a:schemeClr val="dk1"/>
              </a:buClr>
              <a:buSzPts val="800"/>
              <a:buFont typeface="Twentieth Century"/>
              <a:buNone/>
            </a:pPr>
            <a:r>
              <a:t/>
            </a:r>
            <a:endParaRPr b="0" i="0" sz="800" u="none" cap="none" strike="noStrike">
              <a:solidFill>
                <a:schemeClr val="dk1"/>
              </a:solidFill>
              <a:latin typeface="Avenir"/>
              <a:ea typeface="Avenir"/>
              <a:cs typeface="Avenir"/>
              <a:sym typeface="Avenir"/>
            </a:endParaRPr>
          </a:p>
          <a:p>
            <a:pPr indent="-177800" lvl="0" marL="228600" marR="0" rtl="0" algn="l">
              <a:lnSpc>
                <a:spcPct val="100000"/>
              </a:lnSpc>
              <a:spcBef>
                <a:spcPts val="0"/>
              </a:spcBef>
              <a:spcAft>
                <a:spcPts val="0"/>
              </a:spcAft>
              <a:buClr>
                <a:schemeClr val="dk1"/>
              </a:buClr>
              <a:buSzPts val="800"/>
              <a:buFont typeface="Twentieth Century"/>
              <a:buNone/>
            </a:pPr>
            <a:r>
              <a:t/>
            </a:r>
            <a:endParaRPr b="0" i="0" sz="8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None/>
            </a:pPr>
            <a:r>
              <a:rPr lang="en-US" sz="1100">
                <a:solidFill>
                  <a:schemeClr val="dk1"/>
                </a:solidFill>
                <a:latin typeface="Avenir"/>
                <a:ea typeface="Avenir"/>
                <a:cs typeface="Avenir"/>
                <a:sym typeface="Avenir"/>
              </a:rPr>
              <a:t>4. </a:t>
            </a:r>
            <a:r>
              <a:rPr b="0" i="0" lang="en-US" sz="1100" u="none" cap="none" strike="noStrike">
                <a:solidFill>
                  <a:schemeClr val="dk1"/>
                </a:solidFill>
                <a:latin typeface="Avenir"/>
                <a:ea typeface="Avenir"/>
                <a:cs typeface="Avenir"/>
                <a:sym typeface="Avenir"/>
              </a:rPr>
              <a:t>Increase staff capacity in data analysis and usage for instructional decision-making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None/>
            </a:pPr>
            <a:r>
              <a:rPr lang="en-US" sz="1100">
                <a:solidFill>
                  <a:schemeClr val="dk1"/>
                </a:solidFill>
                <a:latin typeface="Avenir"/>
                <a:ea typeface="Avenir"/>
                <a:cs typeface="Avenir"/>
                <a:sym typeface="Avenir"/>
              </a:rPr>
              <a:t>5. </a:t>
            </a:r>
            <a:r>
              <a:rPr b="0" i="0" lang="en-US" sz="1100" u="none" cap="none" strike="noStrike">
                <a:solidFill>
                  <a:schemeClr val="dk1"/>
                </a:solidFill>
                <a:latin typeface="Avenir"/>
                <a:ea typeface="Avenir"/>
                <a:cs typeface="Avenir"/>
                <a:sym typeface="Avenir"/>
              </a:rPr>
              <a:t>Increase STEM integration</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venir"/>
              <a:ea typeface="Avenir"/>
              <a:cs typeface="Avenir"/>
              <a:sym typeface="Avenir"/>
            </a:endParaRPr>
          </a:p>
        </p:txBody>
      </p:sp>
      <p:sp>
        <p:nvSpPr>
          <p:cNvPr id="231" name="Google Shape;231;p7"/>
          <p:cNvSpPr txBox="1"/>
          <p:nvPr/>
        </p:nvSpPr>
        <p:spPr>
          <a:xfrm>
            <a:off x="2168275" y="96775"/>
            <a:ext cx="3435900" cy="69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dk1"/>
                </a:solidFill>
                <a:latin typeface="Calibri"/>
                <a:ea typeface="Calibri"/>
                <a:cs typeface="Calibri"/>
                <a:sym typeface="Calibri"/>
              </a:rPr>
              <a:t>To foster a 21</a:t>
            </a:r>
            <a:r>
              <a:rPr b="1" baseline="30000" i="0" lang="en-US" sz="1500" u="none" cap="none" strike="noStrike">
                <a:solidFill>
                  <a:schemeClr val="dk1"/>
                </a:solidFill>
                <a:latin typeface="Calibri"/>
                <a:ea typeface="Calibri"/>
                <a:cs typeface="Calibri"/>
                <a:sym typeface="Calibri"/>
              </a:rPr>
              <a:t>st</a:t>
            </a:r>
            <a:r>
              <a:rPr b="1" i="0" lang="en-US" sz="900" u="none" cap="none" strike="noStrike">
                <a:solidFill>
                  <a:schemeClr val="dk1"/>
                </a:solidFill>
                <a:latin typeface="Calibri"/>
                <a:ea typeface="Calibri"/>
                <a:cs typeface="Calibri"/>
                <a:sym typeface="Calibri"/>
              </a:rPr>
              <a:t> century learning environment that integrates the community and school through a culture of mutual respect, high academic standards , and technology innovation.</a:t>
            </a:r>
            <a:r>
              <a:rPr b="0" i="0" lang="en-US" sz="9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venir"/>
              <a:ea typeface="Avenir"/>
              <a:cs typeface="Avenir"/>
              <a:sym typeface="Avenir"/>
            </a:endParaRPr>
          </a:p>
        </p:txBody>
      </p:sp>
      <p:sp>
        <p:nvSpPr>
          <p:cNvPr id="232" name="Google Shape;232;p7"/>
          <p:cNvSpPr txBox="1"/>
          <p:nvPr/>
        </p:nvSpPr>
        <p:spPr>
          <a:xfrm>
            <a:off x="7398800" y="96775"/>
            <a:ext cx="26898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151515"/>
                </a:solidFill>
                <a:latin typeface="Calibri"/>
                <a:ea typeface="Calibri"/>
                <a:cs typeface="Calibri"/>
                <a:sym typeface="Calibri"/>
              </a:rPr>
              <a:t>To </a:t>
            </a:r>
            <a:r>
              <a:rPr b="1" i="0" lang="en-US" sz="900" u="none" cap="none" strike="noStrike">
                <a:solidFill>
                  <a:schemeClr val="dk1"/>
                </a:solidFill>
                <a:latin typeface="Calibri"/>
                <a:ea typeface="Calibri"/>
                <a:cs typeface="Calibri"/>
                <a:sym typeface="Calibri"/>
              </a:rPr>
              <a:t>provide rigorous, innovative, and engaging learning experiences through diverse partnerships designed to cultivate fiscally responsible citizens who are college and career ready..</a:t>
            </a:r>
            <a:endParaRPr b="1" i="0" sz="1400" u="none" cap="none" strike="noStrike">
              <a:solidFill>
                <a:srgbClr val="000000"/>
              </a:solidFill>
              <a:latin typeface="Avenir"/>
              <a:ea typeface="Avenir"/>
              <a:cs typeface="Avenir"/>
              <a:sym typeface="Avenir"/>
            </a:endParaRPr>
          </a:p>
        </p:txBody>
      </p:sp>
      <p:sp>
        <p:nvSpPr>
          <p:cNvPr id="233" name="Google Shape;233;p7"/>
          <p:cNvSpPr txBox="1"/>
          <p:nvPr/>
        </p:nvSpPr>
        <p:spPr>
          <a:xfrm>
            <a:off x="3727300" y="6304675"/>
            <a:ext cx="5040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Twentieth Century"/>
              <a:buNone/>
            </a:pPr>
            <a:r>
              <a:rPr b="1" lang="en-US">
                <a:solidFill>
                  <a:schemeClr val="dk2"/>
                </a:solidFill>
              </a:rPr>
              <a:t>Our Current</a:t>
            </a:r>
            <a:br>
              <a:rPr b="1" lang="en-US">
                <a:solidFill>
                  <a:schemeClr val="dk2"/>
                </a:solidFill>
              </a:rPr>
            </a:br>
            <a:r>
              <a:rPr b="1" lang="en-US">
                <a:solidFill>
                  <a:schemeClr val="dk2"/>
                </a:solidFill>
              </a:rPr>
              <a:t>Progress Monitoring Measures </a:t>
            </a:r>
            <a:endParaRPr/>
          </a:p>
        </p:txBody>
      </p:sp>
      <p:sp>
        <p:nvSpPr>
          <p:cNvPr id="239" name="Google Shape;239;p10"/>
          <p:cNvSpPr txBox="1"/>
          <p:nvPr>
            <p:ph idx="1" type="body"/>
          </p:nvPr>
        </p:nvSpPr>
        <p:spPr>
          <a:xfrm>
            <a:off x="839788" y="1681163"/>
            <a:ext cx="3291840" cy="8239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2"/>
              </a:buClr>
              <a:buSzPts val="2400"/>
              <a:buNone/>
            </a:pPr>
            <a:r>
              <a:rPr lang="en-US">
                <a:solidFill>
                  <a:schemeClr val="accent2"/>
                </a:solidFill>
              </a:rPr>
              <a:t>Literacy</a:t>
            </a:r>
            <a:endParaRPr/>
          </a:p>
        </p:txBody>
      </p:sp>
      <p:sp>
        <p:nvSpPr>
          <p:cNvPr id="240" name="Google Shape;240;p10"/>
          <p:cNvSpPr txBox="1"/>
          <p:nvPr>
            <p:ph idx="2" type="body"/>
          </p:nvPr>
        </p:nvSpPr>
        <p:spPr>
          <a:xfrm>
            <a:off x="839788" y="2505075"/>
            <a:ext cx="3291840" cy="368458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600"/>
              <a:buChar char="•"/>
            </a:pPr>
            <a:r>
              <a:rPr lang="en-US" sz="1600"/>
              <a:t>Weekly Assessments</a:t>
            </a:r>
            <a:endParaRPr sz="1600"/>
          </a:p>
          <a:p>
            <a:pPr indent="0" lvl="0" marL="457200" rtl="0" algn="l">
              <a:lnSpc>
                <a:spcPct val="90000"/>
              </a:lnSpc>
              <a:spcBef>
                <a:spcPts val="0"/>
              </a:spcBef>
              <a:spcAft>
                <a:spcPts val="0"/>
              </a:spcAft>
              <a:buNone/>
            </a:pPr>
            <a:r>
              <a:t/>
            </a:r>
            <a:endParaRPr sz="1600"/>
          </a:p>
          <a:p>
            <a:pPr indent="-228600" lvl="0" marL="228600" rtl="0" algn="l">
              <a:lnSpc>
                <a:spcPct val="90000"/>
              </a:lnSpc>
              <a:spcBef>
                <a:spcPts val="0"/>
              </a:spcBef>
              <a:spcAft>
                <a:spcPts val="0"/>
              </a:spcAft>
              <a:buSzPts val="1600"/>
              <a:buChar char="•"/>
            </a:pPr>
            <a:r>
              <a:rPr lang="en-US" sz="1600"/>
              <a:t>Unit Assessments</a:t>
            </a:r>
            <a:endParaRPr sz="1600"/>
          </a:p>
          <a:p>
            <a:pPr indent="0" lvl="0" marL="457200" rtl="0" algn="l">
              <a:lnSpc>
                <a:spcPct val="90000"/>
              </a:lnSpc>
              <a:spcBef>
                <a:spcPts val="0"/>
              </a:spcBef>
              <a:spcAft>
                <a:spcPts val="0"/>
              </a:spcAft>
              <a:buNone/>
            </a:pPr>
            <a:r>
              <a:t/>
            </a:r>
            <a:endParaRPr sz="1600"/>
          </a:p>
          <a:p>
            <a:pPr indent="-228600" lvl="0" marL="228600" rtl="0" algn="l">
              <a:lnSpc>
                <a:spcPct val="90000"/>
              </a:lnSpc>
              <a:spcBef>
                <a:spcPts val="0"/>
              </a:spcBef>
              <a:spcAft>
                <a:spcPts val="0"/>
              </a:spcAft>
              <a:buSzPts val="1600"/>
              <a:buChar char="•"/>
            </a:pPr>
            <a:r>
              <a:rPr lang="en-US" sz="1600"/>
              <a:t>Common Formative Assessments</a:t>
            </a:r>
            <a:endParaRPr sz="1600"/>
          </a:p>
          <a:p>
            <a:pPr indent="0" lvl="0" marL="457200" rtl="0" algn="l">
              <a:lnSpc>
                <a:spcPct val="90000"/>
              </a:lnSpc>
              <a:spcBef>
                <a:spcPts val="0"/>
              </a:spcBef>
              <a:spcAft>
                <a:spcPts val="0"/>
              </a:spcAft>
              <a:buNone/>
            </a:pPr>
            <a:r>
              <a:t/>
            </a:r>
            <a:endParaRPr sz="1600"/>
          </a:p>
          <a:p>
            <a:pPr indent="-228600" lvl="0" marL="228600" rtl="0" algn="l">
              <a:lnSpc>
                <a:spcPct val="90000"/>
              </a:lnSpc>
              <a:spcBef>
                <a:spcPts val="0"/>
              </a:spcBef>
              <a:spcAft>
                <a:spcPts val="0"/>
              </a:spcAft>
              <a:buClr>
                <a:schemeClr val="dk1"/>
              </a:buClr>
              <a:buSzPts val="1600"/>
              <a:buChar char="•"/>
            </a:pPr>
            <a:r>
              <a:rPr lang="en-US" sz="1600"/>
              <a:t>Fall MAP Assessment </a:t>
            </a:r>
            <a:endParaRPr/>
          </a:p>
          <a:p>
            <a:pPr indent="-228600" lvl="0" marL="228600" rtl="0" algn="l">
              <a:lnSpc>
                <a:spcPct val="90000"/>
              </a:lnSpc>
              <a:spcBef>
                <a:spcPts val="1000"/>
              </a:spcBef>
              <a:spcAft>
                <a:spcPts val="0"/>
              </a:spcAft>
              <a:buClr>
                <a:schemeClr val="dk1"/>
              </a:buClr>
              <a:buSzPts val="1600"/>
              <a:buChar char="•"/>
            </a:pPr>
            <a:r>
              <a:rPr lang="en-US" sz="1600"/>
              <a:t> Winter MAP Assessment</a:t>
            </a:r>
            <a:endParaRPr/>
          </a:p>
          <a:p>
            <a:pPr indent="-228600" lvl="0" marL="228600" rtl="0" algn="l">
              <a:lnSpc>
                <a:spcPct val="90000"/>
              </a:lnSpc>
              <a:spcBef>
                <a:spcPts val="1000"/>
              </a:spcBef>
              <a:spcAft>
                <a:spcPts val="0"/>
              </a:spcAft>
              <a:buClr>
                <a:schemeClr val="dk1"/>
              </a:buClr>
              <a:buSzPts val="1600"/>
              <a:buChar char="•"/>
            </a:pPr>
            <a:r>
              <a:rPr lang="en-US" sz="1600"/>
              <a:t>Spring MAP Assessment</a:t>
            </a:r>
            <a:endParaRPr/>
          </a:p>
          <a:p>
            <a:pPr indent="-101600" lvl="0" marL="228600" rtl="0" algn="l">
              <a:lnSpc>
                <a:spcPct val="90000"/>
              </a:lnSpc>
              <a:spcBef>
                <a:spcPts val="1000"/>
              </a:spcBef>
              <a:spcAft>
                <a:spcPts val="0"/>
              </a:spcAft>
              <a:buClr>
                <a:schemeClr val="dk1"/>
              </a:buClr>
              <a:buSzPts val="2000"/>
              <a:buNone/>
            </a:pPr>
            <a:r>
              <a:t/>
            </a:r>
            <a:endParaRPr/>
          </a:p>
        </p:txBody>
      </p:sp>
      <p:sp>
        <p:nvSpPr>
          <p:cNvPr id="241" name="Google Shape;241;p10"/>
          <p:cNvSpPr txBox="1"/>
          <p:nvPr>
            <p:ph idx="3" type="body"/>
          </p:nvPr>
        </p:nvSpPr>
        <p:spPr>
          <a:xfrm>
            <a:off x="4453128" y="1681163"/>
            <a:ext cx="3291840" cy="8239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6"/>
              </a:buClr>
              <a:buSzPts val="2400"/>
              <a:buNone/>
            </a:pPr>
            <a:r>
              <a:rPr lang="en-US">
                <a:solidFill>
                  <a:schemeClr val="accent6"/>
                </a:solidFill>
              </a:rPr>
              <a:t>Numeracy</a:t>
            </a:r>
            <a:endParaRPr/>
          </a:p>
        </p:txBody>
      </p:sp>
      <p:sp>
        <p:nvSpPr>
          <p:cNvPr id="242" name="Google Shape;242;p10"/>
          <p:cNvSpPr txBox="1"/>
          <p:nvPr>
            <p:ph idx="4" type="body"/>
          </p:nvPr>
        </p:nvSpPr>
        <p:spPr>
          <a:xfrm>
            <a:off x="4453128" y="2435551"/>
            <a:ext cx="3084263" cy="375411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t> </a:t>
            </a:r>
            <a:r>
              <a:rPr lang="en-US" sz="1600"/>
              <a:t>Weekly Assessments</a:t>
            </a:r>
            <a:endParaRPr sz="1600"/>
          </a:p>
          <a:p>
            <a:pPr indent="0" lvl="0" marL="457200" rtl="0" algn="l">
              <a:lnSpc>
                <a:spcPct val="90000"/>
              </a:lnSpc>
              <a:spcBef>
                <a:spcPts val="0"/>
              </a:spcBef>
              <a:spcAft>
                <a:spcPts val="0"/>
              </a:spcAft>
              <a:buNone/>
            </a:pPr>
            <a:r>
              <a:t/>
            </a:r>
            <a:endParaRPr sz="1600"/>
          </a:p>
          <a:p>
            <a:pPr indent="-330200" lvl="0" marL="457200" rtl="0" algn="l">
              <a:spcBef>
                <a:spcPts val="0"/>
              </a:spcBef>
              <a:spcAft>
                <a:spcPts val="0"/>
              </a:spcAft>
              <a:buSzPts val="1600"/>
              <a:buChar char="•"/>
            </a:pPr>
            <a:r>
              <a:rPr lang="en-US" sz="1600"/>
              <a:t>Unit Assessments</a:t>
            </a:r>
            <a:endParaRPr sz="1600"/>
          </a:p>
          <a:p>
            <a:pPr indent="0" lvl="0" marL="457200" rtl="0" algn="l">
              <a:spcBef>
                <a:spcPts val="0"/>
              </a:spcBef>
              <a:spcAft>
                <a:spcPts val="0"/>
              </a:spcAft>
              <a:buNone/>
            </a:pPr>
            <a:r>
              <a:t/>
            </a:r>
            <a:endParaRPr sz="1600"/>
          </a:p>
          <a:p>
            <a:pPr indent="-330200" lvl="0" marL="457200" rtl="0" algn="l">
              <a:spcBef>
                <a:spcPts val="0"/>
              </a:spcBef>
              <a:spcAft>
                <a:spcPts val="0"/>
              </a:spcAft>
              <a:buSzPts val="1600"/>
              <a:buChar char="•"/>
            </a:pPr>
            <a:r>
              <a:rPr lang="en-US" sz="1600"/>
              <a:t>Common Formative Assessments</a:t>
            </a:r>
            <a:endParaRPr sz="1600"/>
          </a:p>
          <a:p>
            <a:pPr indent="0" lvl="0" marL="457200" rtl="0" algn="l">
              <a:spcBef>
                <a:spcPts val="0"/>
              </a:spcBef>
              <a:spcAft>
                <a:spcPts val="0"/>
              </a:spcAft>
              <a:buNone/>
            </a:pPr>
            <a:r>
              <a:t/>
            </a:r>
            <a:endParaRPr sz="1600"/>
          </a:p>
          <a:p>
            <a:pPr indent="-228600" lvl="0" marL="228600" rtl="0" algn="l">
              <a:lnSpc>
                <a:spcPct val="90000"/>
              </a:lnSpc>
              <a:spcBef>
                <a:spcPts val="0"/>
              </a:spcBef>
              <a:spcAft>
                <a:spcPts val="0"/>
              </a:spcAft>
              <a:buClr>
                <a:schemeClr val="dk1"/>
              </a:buClr>
              <a:buSzPts val="2000"/>
              <a:buChar char="•"/>
            </a:pPr>
            <a:r>
              <a:rPr lang="en-US" sz="1600"/>
              <a:t>Fall MAP Assessment </a:t>
            </a:r>
            <a:endParaRPr/>
          </a:p>
          <a:p>
            <a:pPr indent="-228600" lvl="0" marL="228600" rtl="0" algn="l">
              <a:lnSpc>
                <a:spcPct val="90000"/>
              </a:lnSpc>
              <a:spcBef>
                <a:spcPts val="1000"/>
              </a:spcBef>
              <a:spcAft>
                <a:spcPts val="0"/>
              </a:spcAft>
              <a:buClr>
                <a:schemeClr val="dk1"/>
              </a:buClr>
              <a:buSzPts val="1600"/>
              <a:buChar char="•"/>
            </a:pPr>
            <a:r>
              <a:rPr lang="en-US" sz="1600"/>
              <a:t> Winter MAP Assessment</a:t>
            </a:r>
            <a:endParaRPr/>
          </a:p>
          <a:p>
            <a:pPr indent="-228600" lvl="0" marL="228600" rtl="0" algn="l">
              <a:lnSpc>
                <a:spcPct val="90000"/>
              </a:lnSpc>
              <a:spcBef>
                <a:spcPts val="1000"/>
              </a:spcBef>
              <a:spcAft>
                <a:spcPts val="0"/>
              </a:spcAft>
              <a:buClr>
                <a:schemeClr val="dk1"/>
              </a:buClr>
              <a:buSzPts val="1600"/>
              <a:buChar char="•"/>
            </a:pPr>
            <a:r>
              <a:rPr lang="en-US" sz="1600"/>
              <a:t>Spring MAP Assessment</a:t>
            </a:r>
            <a:endParaRPr/>
          </a:p>
          <a:p>
            <a:pPr indent="-101600" lvl="0" marL="228600" rtl="0" algn="l">
              <a:lnSpc>
                <a:spcPct val="90000"/>
              </a:lnSpc>
              <a:spcBef>
                <a:spcPts val="1000"/>
              </a:spcBef>
              <a:spcAft>
                <a:spcPts val="0"/>
              </a:spcAft>
              <a:buClr>
                <a:schemeClr val="dk1"/>
              </a:buClr>
              <a:buSzPts val="2000"/>
              <a:buNone/>
            </a:pPr>
            <a:r>
              <a:t/>
            </a:r>
            <a:endParaRPr sz="2000"/>
          </a:p>
          <a:p>
            <a:pPr indent="-101600" lvl="0" marL="228600" rtl="0" algn="l">
              <a:lnSpc>
                <a:spcPct val="90000"/>
              </a:lnSpc>
              <a:spcBef>
                <a:spcPts val="1000"/>
              </a:spcBef>
              <a:spcAft>
                <a:spcPts val="0"/>
              </a:spcAft>
              <a:buClr>
                <a:schemeClr val="dk1"/>
              </a:buClr>
              <a:buSzPts val="2000"/>
              <a:buNone/>
            </a:pPr>
            <a:r>
              <a:t/>
            </a:r>
            <a:endParaRPr/>
          </a:p>
        </p:txBody>
      </p:sp>
      <p:sp>
        <p:nvSpPr>
          <p:cNvPr id="243" name="Google Shape;243;p10"/>
          <p:cNvSpPr txBox="1"/>
          <p:nvPr>
            <p:ph idx="5" type="body"/>
          </p:nvPr>
        </p:nvSpPr>
        <p:spPr>
          <a:xfrm>
            <a:off x="8065008" y="1681163"/>
            <a:ext cx="3291840" cy="8239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3"/>
              </a:buClr>
              <a:buSzPts val="2400"/>
              <a:buNone/>
            </a:pPr>
            <a:r>
              <a:rPr lang="en-US">
                <a:solidFill>
                  <a:schemeClr val="accent3"/>
                </a:solidFill>
              </a:rPr>
              <a:t>Whole Child</a:t>
            </a:r>
            <a:endParaRPr/>
          </a:p>
        </p:txBody>
      </p:sp>
      <p:sp>
        <p:nvSpPr>
          <p:cNvPr id="244" name="Google Shape;244;p10"/>
          <p:cNvSpPr txBox="1"/>
          <p:nvPr>
            <p:ph idx="6" type="body"/>
          </p:nvPr>
        </p:nvSpPr>
        <p:spPr>
          <a:xfrm>
            <a:off x="7858891" y="2505075"/>
            <a:ext cx="3583928" cy="368458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t> </a:t>
            </a:r>
            <a:r>
              <a:rPr lang="en-US" sz="1400"/>
              <a:t>SEL – Morning Announcements </a:t>
            </a:r>
            <a:endParaRPr/>
          </a:p>
          <a:p>
            <a:pPr indent="-228600" lvl="0" marL="228600" rtl="0" algn="l">
              <a:lnSpc>
                <a:spcPct val="90000"/>
              </a:lnSpc>
              <a:spcBef>
                <a:spcPts val="1000"/>
              </a:spcBef>
              <a:spcAft>
                <a:spcPts val="0"/>
              </a:spcAft>
              <a:buClr>
                <a:schemeClr val="dk1"/>
              </a:buClr>
              <a:buSzPts val="1400"/>
              <a:buChar char="•"/>
            </a:pPr>
            <a:r>
              <a:rPr lang="en-US" sz="1400"/>
              <a:t>BASC Assessment – Fall &amp; Spring</a:t>
            </a:r>
            <a:endParaRPr/>
          </a:p>
          <a:p>
            <a:pPr indent="-228600" lvl="0" marL="228600" rtl="0" algn="l">
              <a:lnSpc>
                <a:spcPct val="90000"/>
              </a:lnSpc>
              <a:spcBef>
                <a:spcPts val="1000"/>
              </a:spcBef>
              <a:spcAft>
                <a:spcPts val="0"/>
              </a:spcAft>
              <a:buClr>
                <a:schemeClr val="dk1"/>
              </a:buClr>
              <a:buSzPts val="1400"/>
              <a:buChar char="•"/>
            </a:pPr>
            <a:r>
              <a:rPr lang="en-US" sz="1400"/>
              <a:t>Attendance – Weekly</a:t>
            </a:r>
            <a:endParaRPr/>
          </a:p>
          <a:p>
            <a:pPr indent="0" lvl="0" marL="0" rtl="0" algn="ctr">
              <a:lnSpc>
                <a:spcPct val="90000"/>
              </a:lnSpc>
              <a:spcBef>
                <a:spcPts val="1000"/>
              </a:spcBef>
              <a:spcAft>
                <a:spcPts val="0"/>
              </a:spcAft>
              <a:buClr>
                <a:schemeClr val="dk1"/>
              </a:buClr>
              <a:buSzPts val="1400"/>
              <a:buNone/>
            </a:pPr>
            <a:r>
              <a:rPr lang="en-US" sz="1400"/>
              <a:t>(Care Team/Student Attendance Committee)</a:t>
            </a:r>
            <a:endParaRPr/>
          </a:p>
          <a:p>
            <a:pPr indent="-228600" lvl="0" marL="228600" rtl="0" algn="l">
              <a:lnSpc>
                <a:spcPct val="90000"/>
              </a:lnSpc>
              <a:spcBef>
                <a:spcPts val="1000"/>
              </a:spcBef>
              <a:spcAft>
                <a:spcPts val="0"/>
              </a:spcAft>
              <a:buClr>
                <a:schemeClr val="dk1"/>
              </a:buClr>
              <a:buSzPts val="1600"/>
              <a:buChar char="•"/>
            </a:pPr>
            <a:r>
              <a:rPr lang="en-US" sz="1600"/>
              <a:t>Counselor &amp; SW Supports</a:t>
            </a:r>
            <a:endParaRPr/>
          </a:p>
          <a:p>
            <a:pPr indent="-228600" lvl="1" marL="685800" rtl="0" algn="l">
              <a:lnSpc>
                <a:spcPct val="90000"/>
              </a:lnSpc>
              <a:spcBef>
                <a:spcPts val="500"/>
              </a:spcBef>
              <a:spcAft>
                <a:spcPts val="0"/>
              </a:spcAft>
              <a:buClr>
                <a:schemeClr val="dk1"/>
              </a:buClr>
              <a:buSzPts val="1400"/>
              <a:buChar char="•"/>
            </a:pPr>
            <a:r>
              <a:rPr lang="en-US" sz="1400"/>
              <a:t>HAZEL – Virtual FREE clinic</a:t>
            </a:r>
            <a:endParaRPr/>
          </a:p>
          <a:p>
            <a:pPr indent="-228600" lvl="1" marL="685800" rtl="0" algn="l">
              <a:lnSpc>
                <a:spcPct val="90000"/>
              </a:lnSpc>
              <a:spcBef>
                <a:spcPts val="500"/>
              </a:spcBef>
              <a:spcAft>
                <a:spcPts val="0"/>
              </a:spcAft>
              <a:buClr>
                <a:schemeClr val="dk1"/>
              </a:buClr>
              <a:buSzPts val="1400"/>
              <a:buChar char="•"/>
            </a:pPr>
            <a:r>
              <a:rPr lang="en-US" sz="1400"/>
              <a:t>SW Assistance (Parents/scholars)</a:t>
            </a:r>
            <a:endParaRPr/>
          </a:p>
          <a:p>
            <a:pPr indent="-228600" lvl="1" marL="685800" rtl="0" algn="l">
              <a:lnSpc>
                <a:spcPct val="90000"/>
              </a:lnSpc>
              <a:spcBef>
                <a:spcPts val="500"/>
              </a:spcBef>
              <a:spcAft>
                <a:spcPts val="0"/>
              </a:spcAft>
              <a:buClr>
                <a:schemeClr val="dk1"/>
              </a:buClr>
              <a:buSzPts val="1400"/>
              <a:buChar char="•"/>
            </a:pPr>
            <a:r>
              <a:rPr lang="en-US" sz="1400"/>
              <a:t>Counseling Groups</a:t>
            </a:r>
            <a:endParaRPr/>
          </a:p>
          <a:p>
            <a:pPr indent="-101600" lvl="0" marL="228600" rtl="0" algn="l">
              <a:lnSpc>
                <a:spcPct val="90000"/>
              </a:lnSpc>
              <a:spcBef>
                <a:spcPts val="1000"/>
              </a:spcBef>
              <a:spcAft>
                <a:spcPts val="0"/>
              </a:spcAft>
              <a:buClr>
                <a:schemeClr val="dk1"/>
              </a:buClr>
              <a:buSzPts val="2000"/>
              <a:buNone/>
            </a:pPr>
            <a:r>
              <a:t/>
            </a:r>
            <a:endParaRPr/>
          </a:p>
        </p:txBody>
      </p:sp>
      <p:sp>
        <p:nvSpPr>
          <p:cNvPr id="245" name="Google Shape;245;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11"/>
          <p:cNvSpPr txBox="1"/>
          <p:nvPr>
            <p:ph type="title"/>
          </p:nvPr>
        </p:nvSpPr>
        <p:spPr>
          <a:xfrm>
            <a:off x="3319272" y="1380744"/>
            <a:ext cx="5559552" cy="2514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6000"/>
              <a:buFont typeface="Twentieth Century"/>
              <a:buNone/>
            </a:pPr>
            <a:r>
              <a:rPr lang="en-US">
                <a:solidFill>
                  <a:srgbClr val="FFFFFF"/>
                </a:solidFill>
              </a:rPr>
              <a:t>MAPS Data</a:t>
            </a:r>
            <a:endParaRPr/>
          </a:p>
        </p:txBody>
      </p:sp>
      <p:sp>
        <p:nvSpPr>
          <p:cNvPr id="251" name="Google Shape;251;p11"/>
          <p:cNvSpPr txBox="1"/>
          <p:nvPr>
            <p:ph idx="1" type="body"/>
          </p:nvPr>
        </p:nvSpPr>
        <p:spPr>
          <a:xfrm>
            <a:off x="3319272" y="4078224"/>
            <a:ext cx="5559552" cy="153619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FF"/>
              </a:buClr>
              <a:buSzPts val="2400"/>
              <a:buNone/>
            </a:pPr>
            <a:r>
              <a:rPr lang="en-US">
                <a:solidFill>
                  <a:srgbClr val="FFFFFF"/>
                </a:solidFill>
              </a:rPr>
              <a:t>1</a:t>
            </a:r>
            <a:r>
              <a:rPr baseline="30000" lang="en-US">
                <a:solidFill>
                  <a:srgbClr val="FFFFFF"/>
                </a:solidFill>
              </a:rPr>
              <a:t>st</a:t>
            </a:r>
            <a:r>
              <a:rPr lang="en-US">
                <a:solidFill>
                  <a:srgbClr val="FFFFFF"/>
                </a:solidFill>
              </a:rPr>
              <a:t> Administration</a:t>
            </a:r>
            <a:endParaRPr/>
          </a:p>
          <a:p>
            <a:pPr indent="0" lvl="0" marL="0" rtl="0" algn="ctr">
              <a:lnSpc>
                <a:spcPct val="90000"/>
              </a:lnSpc>
              <a:spcBef>
                <a:spcPts val="1000"/>
              </a:spcBef>
              <a:spcAft>
                <a:spcPts val="0"/>
              </a:spcAft>
              <a:buClr>
                <a:schemeClr val="lt1"/>
              </a:buClr>
              <a:buSzPts val="24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12"/>
          <p:cNvSpPr txBox="1"/>
          <p:nvPr>
            <p:ph type="title"/>
          </p:nvPr>
        </p:nvSpPr>
        <p:spPr>
          <a:xfrm>
            <a:off x="1699224" y="344625"/>
            <a:ext cx="7713000" cy="13257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1100"/>
              <a:buFont typeface="Arial"/>
              <a:buNone/>
            </a:pPr>
            <a:r>
              <a:rPr b="1" lang="en-US" sz="2800">
                <a:solidFill>
                  <a:srgbClr val="2A3990"/>
                </a:solidFill>
                <a:latin typeface="Roboto"/>
                <a:ea typeface="Roboto"/>
                <a:cs typeface="Roboto"/>
                <a:sym typeface="Roboto"/>
              </a:rPr>
              <a:t>MAP Growth </a:t>
            </a:r>
            <a:r>
              <a:rPr b="1" lang="en-US" sz="2800">
                <a:solidFill>
                  <a:schemeClr val="accent6"/>
                </a:solidFill>
                <a:latin typeface="Roboto"/>
                <a:ea typeface="Roboto"/>
                <a:cs typeface="Roboto"/>
                <a:sym typeface="Roboto"/>
              </a:rPr>
              <a:t>Reading</a:t>
            </a:r>
            <a:r>
              <a:rPr b="1" lang="en-US" sz="2800">
                <a:solidFill>
                  <a:srgbClr val="2A3990"/>
                </a:solidFill>
                <a:latin typeface="Roboto"/>
                <a:ea typeface="Roboto"/>
                <a:cs typeface="Roboto"/>
                <a:sym typeface="Roboto"/>
              </a:rPr>
              <a:t> Data</a:t>
            </a:r>
            <a:endParaRPr b="1" sz="2800">
              <a:solidFill>
                <a:srgbClr val="2A3990"/>
              </a:solidFill>
              <a:latin typeface="Roboto"/>
              <a:ea typeface="Roboto"/>
              <a:cs typeface="Roboto"/>
              <a:sym typeface="Roboto"/>
            </a:endParaRPr>
          </a:p>
          <a:p>
            <a:pPr indent="0" lvl="0" marL="0" rtl="0" algn="ctr">
              <a:lnSpc>
                <a:spcPct val="90000"/>
              </a:lnSpc>
              <a:spcBef>
                <a:spcPts val="0"/>
              </a:spcBef>
              <a:spcAft>
                <a:spcPts val="0"/>
              </a:spcAft>
              <a:buClr>
                <a:schemeClr val="dk1"/>
              </a:buClr>
              <a:buSzPts val="4400"/>
              <a:buFont typeface="Twentieth Century"/>
              <a:buNone/>
            </a:pPr>
            <a:r>
              <a:rPr b="1" lang="en-US" sz="2800">
                <a:solidFill>
                  <a:srgbClr val="2A3990"/>
                </a:solidFill>
                <a:latin typeface="Roboto"/>
                <a:ea typeface="Roboto"/>
                <a:cs typeface="Roboto"/>
                <a:sym typeface="Roboto"/>
              </a:rPr>
              <a:t>Spring 2023 to Fall 2023</a:t>
            </a:r>
            <a:endParaRPr b="1"/>
          </a:p>
        </p:txBody>
      </p:sp>
      <p:sp>
        <p:nvSpPr>
          <p:cNvPr id="257" name="Google Shape;257;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258" name="Google Shape;258;p12"/>
          <p:cNvSpPr txBox="1"/>
          <p:nvPr/>
        </p:nvSpPr>
        <p:spPr>
          <a:xfrm>
            <a:off x="1943450" y="1577125"/>
            <a:ext cx="8872800" cy="37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1"/>
              </a:solidFill>
              <a:latin typeface="Avenir"/>
              <a:ea typeface="Avenir"/>
              <a:cs typeface="Avenir"/>
              <a:sym typeface="Avenir"/>
            </a:endParaRPr>
          </a:p>
        </p:txBody>
      </p:sp>
      <p:pic>
        <p:nvPicPr>
          <p:cNvPr id="259" name="Google Shape;259;p12"/>
          <p:cNvPicPr preferRelativeResize="0"/>
          <p:nvPr/>
        </p:nvPicPr>
        <p:blipFill>
          <a:blip r:embed="rId3">
            <a:alphaModFix/>
          </a:blip>
          <a:stretch>
            <a:fillRect/>
          </a:stretch>
        </p:blipFill>
        <p:spPr>
          <a:xfrm>
            <a:off x="641025" y="1905000"/>
            <a:ext cx="10907274" cy="34470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2a0e0bfa2e7_0_3"/>
          <p:cNvSpPr txBox="1"/>
          <p:nvPr>
            <p:ph type="title"/>
          </p:nvPr>
        </p:nvSpPr>
        <p:spPr>
          <a:xfrm>
            <a:off x="1699224" y="344625"/>
            <a:ext cx="7713000" cy="13257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1100"/>
              <a:buFont typeface="Arial"/>
              <a:buNone/>
            </a:pPr>
            <a:r>
              <a:rPr b="1" lang="en-US" sz="2800">
                <a:solidFill>
                  <a:srgbClr val="2A3990"/>
                </a:solidFill>
                <a:latin typeface="Roboto"/>
                <a:ea typeface="Roboto"/>
                <a:cs typeface="Roboto"/>
                <a:sym typeface="Roboto"/>
              </a:rPr>
              <a:t>MAP Growth </a:t>
            </a:r>
            <a:r>
              <a:rPr b="1" lang="en-US" sz="2800">
                <a:solidFill>
                  <a:schemeClr val="accent6"/>
                </a:solidFill>
                <a:latin typeface="Roboto"/>
                <a:ea typeface="Roboto"/>
                <a:cs typeface="Roboto"/>
                <a:sym typeface="Roboto"/>
              </a:rPr>
              <a:t>MATH</a:t>
            </a:r>
            <a:r>
              <a:rPr b="1" lang="en-US" sz="2800">
                <a:solidFill>
                  <a:srgbClr val="2A3990"/>
                </a:solidFill>
                <a:latin typeface="Roboto"/>
                <a:ea typeface="Roboto"/>
                <a:cs typeface="Roboto"/>
                <a:sym typeface="Roboto"/>
              </a:rPr>
              <a:t> Data</a:t>
            </a:r>
            <a:endParaRPr b="1" sz="2800">
              <a:solidFill>
                <a:srgbClr val="2A3990"/>
              </a:solidFill>
              <a:latin typeface="Roboto"/>
              <a:ea typeface="Roboto"/>
              <a:cs typeface="Roboto"/>
              <a:sym typeface="Roboto"/>
            </a:endParaRPr>
          </a:p>
          <a:p>
            <a:pPr indent="0" lvl="0" marL="0" rtl="0" algn="ctr">
              <a:lnSpc>
                <a:spcPct val="90000"/>
              </a:lnSpc>
              <a:spcBef>
                <a:spcPts val="0"/>
              </a:spcBef>
              <a:spcAft>
                <a:spcPts val="0"/>
              </a:spcAft>
              <a:buClr>
                <a:schemeClr val="dk1"/>
              </a:buClr>
              <a:buSzPts val="4400"/>
              <a:buFont typeface="Twentieth Century"/>
              <a:buNone/>
            </a:pPr>
            <a:r>
              <a:rPr b="1" lang="en-US" sz="2800">
                <a:solidFill>
                  <a:srgbClr val="2A3990"/>
                </a:solidFill>
                <a:latin typeface="Roboto"/>
                <a:ea typeface="Roboto"/>
                <a:cs typeface="Roboto"/>
                <a:sym typeface="Roboto"/>
              </a:rPr>
              <a:t>Spring 2023 to Fall 2023</a:t>
            </a:r>
            <a:endParaRPr b="1"/>
          </a:p>
        </p:txBody>
      </p:sp>
      <p:sp>
        <p:nvSpPr>
          <p:cNvPr id="265" name="Google Shape;265;g2a0e0bfa2e7_0_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266" name="Google Shape;266;g2a0e0bfa2e7_0_3"/>
          <p:cNvSpPr txBox="1"/>
          <p:nvPr/>
        </p:nvSpPr>
        <p:spPr>
          <a:xfrm>
            <a:off x="1943450" y="1577125"/>
            <a:ext cx="8872800" cy="37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1"/>
              </a:solidFill>
              <a:latin typeface="Avenir"/>
              <a:ea typeface="Avenir"/>
              <a:cs typeface="Avenir"/>
              <a:sym typeface="Avenir"/>
            </a:endParaRPr>
          </a:p>
        </p:txBody>
      </p:sp>
      <p:pic>
        <p:nvPicPr>
          <p:cNvPr id="267" name="Google Shape;267;g2a0e0bfa2e7_0_3"/>
          <p:cNvPicPr preferRelativeResize="0"/>
          <p:nvPr/>
        </p:nvPicPr>
        <p:blipFill>
          <a:blip r:embed="rId3">
            <a:alphaModFix/>
          </a:blip>
          <a:stretch>
            <a:fillRect/>
          </a:stretch>
        </p:blipFill>
        <p:spPr>
          <a:xfrm>
            <a:off x="559625" y="1947100"/>
            <a:ext cx="11061124" cy="36408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2a0e0bfa2e7_0_12"/>
          <p:cNvSpPr txBox="1"/>
          <p:nvPr>
            <p:ph type="title"/>
          </p:nvPr>
        </p:nvSpPr>
        <p:spPr>
          <a:xfrm>
            <a:off x="1699224" y="344625"/>
            <a:ext cx="7713000" cy="13257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1100"/>
              <a:buFont typeface="Arial"/>
              <a:buNone/>
            </a:pPr>
            <a:r>
              <a:rPr b="1" lang="en-US" sz="2800">
                <a:solidFill>
                  <a:srgbClr val="2A3990"/>
                </a:solidFill>
                <a:latin typeface="Roboto"/>
                <a:ea typeface="Roboto"/>
                <a:cs typeface="Roboto"/>
                <a:sym typeface="Roboto"/>
              </a:rPr>
              <a:t>MAP Growth </a:t>
            </a:r>
            <a:r>
              <a:rPr b="1" lang="en-US" sz="2800">
                <a:solidFill>
                  <a:schemeClr val="accent6"/>
                </a:solidFill>
                <a:latin typeface="Roboto"/>
                <a:ea typeface="Roboto"/>
                <a:cs typeface="Roboto"/>
                <a:sym typeface="Roboto"/>
              </a:rPr>
              <a:t>FLUENCY</a:t>
            </a:r>
            <a:r>
              <a:rPr b="1" lang="en-US" sz="2800">
                <a:solidFill>
                  <a:srgbClr val="2A3990"/>
                </a:solidFill>
                <a:latin typeface="Roboto"/>
                <a:ea typeface="Roboto"/>
                <a:cs typeface="Roboto"/>
                <a:sym typeface="Roboto"/>
              </a:rPr>
              <a:t> Data</a:t>
            </a:r>
            <a:endParaRPr b="1" sz="2800">
              <a:solidFill>
                <a:srgbClr val="2A3990"/>
              </a:solidFill>
              <a:latin typeface="Roboto"/>
              <a:ea typeface="Roboto"/>
              <a:cs typeface="Roboto"/>
              <a:sym typeface="Roboto"/>
            </a:endParaRPr>
          </a:p>
          <a:p>
            <a:pPr indent="0" lvl="0" marL="0" rtl="0" algn="ctr">
              <a:lnSpc>
                <a:spcPct val="90000"/>
              </a:lnSpc>
              <a:spcBef>
                <a:spcPts val="0"/>
              </a:spcBef>
              <a:spcAft>
                <a:spcPts val="0"/>
              </a:spcAft>
              <a:buClr>
                <a:schemeClr val="dk1"/>
              </a:buClr>
              <a:buSzPts val="4400"/>
              <a:buFont typeface="Twentieth Century"/>
              <a:buNone/>
            </a:pPr>
            <a:r>
              <a:rPr b="1" lang="en-US" sz="2800">
                <a:solidFill>
                  <a:srgbClr val="2A3990"/>
                </a:solidFill>
                <a:latin typeface="Roboto"/>
                <a:ea typeface="Roboto"/>
                <a:cs typeface="Roboto"/>
                <a:sym typeface="Roboto"/>
              </a:rPr>
              <a:t>Spring 2023 to Fall 2023</a:t>
            </a:r>
            <a:endParaRPr b="1"/>
          </a:p>
        </p:txBody>
      </p:sp>
      <p:sp>
        <p:nvSpPr>
          <p:cNvPr id="273" name="Google Shape;273;g2a0e0bfa2e7_0_1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274" name="Google Shape;274;g2a0e0bfa2e7_0_12"/>
          <p:cNvSpPr txBox="1"/>
          <p:nvPr/>
        </p:nvSpPr>
        <p:spPr>
          <a:xfrm>
            <a:off x="1943450" y="1577125"/>
            <a:ext cx="8872800" cy="37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1"/>
              </a:solidFill>
              <a:latin typeface="Avenir"/>
              <a:ea typeface="Avenir"/>
              <a:cs typeface="Avenir"/>
              <a:sym typeface="Avenir"/>
            </a:endParaRPr>
          </a:p>
        </p:txBody>
      </p:sp>
      <p:pic>
        <p:nvPicPr>
          <p:cNvPr id="275" name="Google Shape;275;g2a0e0bfa2e7_0_12"/>
          <p:cNvPicPr preferRelativeResize="0"/>
          <p:nvPr/>
        </p:nvPicPr>
        <p:blipFill>
          <a:blip r:embed="rId3">
            <a:alphaModFix/>
          </a:blip>
          <a:stretch>
            <a:fillRect/>
          </a:stretch>
        </p:blipFill>
        <p:spPr>
          <a:xfrm>
            <a:off x="594023" y="2350425"/>
            <a:ext cx="10883453" cy="4209925"/>
          </a:xfrm>
          <a:prstGeom prst="rect">
            <a:avLst/>
          </a:prstGeom>
          <a:noFill/>
          <a:ln>
            <a:noFill/>
          </a:ln>
        </p:spPr>
      </p:pic>
      <p:sp>
        <p:nvSpPr>
          <p:cNvPr id="276" name="Google Shape;276;g2a0e0bfa2e7_0_12"/>
          <p:cNvSpPr txBox="1"/>
          <p:nvPr/>
        </p:nvSpPr>
        <p:spPr>
          <a:xfrm>
            <a:off x="9096525" y="895400"/>
            <a:ext cx="2257200" cy="82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1"/>
              </a:solidFill>
              <a:latin typeface="Avenir"/>
              <a:ea typeface="Avenir"/>
              <a:cs typeface="Avenir"/>
              <a:sym typeface="Avenir"/>
            </a:endParaRPr>
          </a:p>
        </p:txBody>
      </p:sp>
      <p:pic>
        <p:nvPicPr>
          <p:cNvPr id="277" name="Google Shape;277;g2a0e0bfa2e7_0_12"/>
          <p:cNvPicPr preferRelativeResize="0"/>
          <p:nvPr/>
        </p:nvPicPr>
        <p:blipFill>
          <a:blip r:embed="rId4">
            <a:alphaModFix/>
          </a:blip>
          <a:stretch>
            <a:fillRect/>
          </a:stretch>
        </p:blipFill>
        <p:spPr>
          <a:xfrm>
            <a:off x="7979638" y="626750"/>
            <a:ext cx="3762375" cy="1676400"/>
          </a:xfrm>
          <a:prstGeom prst="rect">
            <a:avLst/>
          </a:prstGeom>
          <a:noFill/>
          <a:ln cap="flat" cmpd="sng" w="9525">
            <a:solidFill>
              <a:srgbClr val="0000FF"/>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g2a0e0bfa2e7_0_22"/>
          <p:cNvSpPr txBox="1"/>
          <p:nvPr>
            <p:ph type="title"/>
          </p:nvPr>
        </p:nvSpPr>
        <p:spPr>
          <a:xfrm>
            <a:off x="1699224" y="344625"/>
            <a:ext cx="77130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Twentieth Century"/>
              <a:buNone/>
            </a:pPr>
            <a:r>
              <a:t/>
            </a:r>
            <a:endParaRPr b="1"/>
          </a:p>
        </p:txBody>
      </p:sp>
      <p:sp>
        <p:nvSpPr>
          <p:cNvPr id="283" name="Google Shape;283;g2a0e0bfa2e7_0_2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284" name="Google Shape;284;g2a0e0bfa2e7_0_22"/>
          <p:cNvSpPr txBox="1"/>
          <p:nvPr/>
        </p:nvSpPr>
        <p:spPr>
          <a:xfrm>
            <a:off x="1943450" y="1577125"/>
            <a:ext cx="8872800" cy="37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1"/>
              </a:solidFill>
              <a:latin typeface="Avenir"/>
              <a:ea typeface="Avenir"/>
              <a:cs typeface="Avenir"/>
              <a:sym typeface="Avenir"/>
            </a:endParaRPr>
          </a:p>
        </p:txBody>
      </p:sp>
      <p:sp>
        <p:nvSpPr>
          <p:cNvPr id="285" name="Google Shape;285;g2a0e0bfa2e7_0_22"/>
          <p:cNvSpPr txBox="1"/>
          <p:nvPr/>
        </p:nvSpPr>
        <p:spPr>
          <a:xfrm>
            <a:off x="9096525" y="895400"/>
            <a:ext cx="2257200" cy="82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1"/>
              </a:solidFill>
              <a:latin typeface="Avenir"/>
              <a:ea typeface="Avenir"/>
              <a:cs typeface="Avenir"/>
              <a:sym typeface="Avenir"/>
            </a:endParaRPr>
          </a:p>
        </p:txBody>
      </p:sp>
      <p:pic>
        <p:nvPicPr>
          <p:cNvPr id="286" name="Google Shape;286;g2a0e0bfa2e7_0_22"/>
          <p:cNvPicPr preferRelativeResize="0"/>
          <p:nvPr/>
        </p:nvPicPr>
        <p:blipFill>
          <a:blip r:embed="rId3">
            <a:alphaModFix/>
          </a:blip>
          <a:stretch>
            <a:fillRect/>
          </a:stretch>
        </p:blipFill>
        <p:spPr>
          <a:xfrm>
            <a:off x="434123" y="244200"/>
            <a:ext cx="11399476" cy="6412200"/>
          </a:xfrm>
          <a:prstGeom prst="rect">
            <a:avLst/>
          </a:prstGeom>
          <a:noFill/>
          <a:ln>
            <a:noFill/>
          </a:ln>
        </p:spPr>
      </p:pic>
      <p:sp>
        <p:nvSpPr>
          <p:cNvPr id="287" name="Google Shape;287;g2a0e0bfa2e7_0_22"/>
          <p:cNvSpPr/>
          <p:nvPr/>
        </p:nvSpPr>
        <p:spPr>
          <a:xfrm>
            <a:off x="9625625" y="6247500"/>
            <a:ext cx="1566900" cy="264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nir"/>
              <a:ea typeface="Avenir"/>
              <a:cs typeface="Avenir"/>
              <a:sym typeface="Aveni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g2a0e0bfa2e7_0_33"/>
          <p:cNvSpPr txBox="1"/>
          <p:nvPr>
            <p:ph type="title"/>
          </p:nvPr>
        </p:nvSpPr>
        <p:spPr>
          <a:xfrm>
            <a:off x="1699224" y="344625"/>
            <a:ext cx="77130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Twentieth Century"/>
              <a:buNone/>
            </a:pPr>
            <a:r>
              <a:t/>
            </a:r>
            <a:endParaRPr b="1"/>
          </a:p>
        </p:txBody>
      </p:sp>
      <p:sp>
        <p:nvSpPr>
          <p:cNvPr id="293" name="Google Shape;293;g2a0e0bfa2e7_0_33"/>
          <p:cNvSpPr txBox="1"/>
          <p:nvPr>
            <p:ph idx="12" type="sldNum"/>
          </p:nvPr>
        </p:nvSpPr>
        <p:spPr>
          <a:xfrm>
            <a:off x="8610525" y="5776375"/>
            <a:ext cx="27432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294" name="Google Shape;294;g2a0e0bfa2e7_0_33"/>
          <p:cNvSpPr txBox="1"/>
          <p:nvPr/>
        </p:nvSpPr>
        <p:spPr>
          <a:xfrm>
            <a:off x="1943450" y="1577125"/>
            <a:ext cx="8872800" cy="377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1"/>
              </a:solidFill>
              <a:latin typeface="Avenir"/>
              <a:ea typeface="Avenir"/>
              <a:cs typeface="Avenir"/>
              <a:sym typeface="Avenir"/>
            </a:endParaRPr>
          </a:p>
        </p:txBody>
      </p:sp>
      <p:sp>
        <p:nvSpPr>
          <p:cNvPr id="295" name="Google Shape;295;g2a0e0bfa2e7_0_33"/>
          <p:cNvSpPr txBox="1"/>
          <p:nvPr/>
        </p:nvSpPr>
        <p:spPr>
          <a:xfrm>
            <a:off x="9096525" y="895400"/>
            <a:ext cx="2257200" cy="82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1"/>
              </a:solidFill>
              <a:latin typeface="Avenir"/>
              <a:ea typeface="Avenir"/>
              <a:cs typeface="Avenir"/>
              <a:sym typeface="Avenir"/>
            </a:endParaRPr>
          </a:p>
        </p:txBody>
      </p:sp>
      <p:sp>
        <p:nvSpPr>
          <p:cNvPr id="296" name="Google Shape;296;g2a0e0bfa2e7_0_33"/>
          <p:cNvSpPr/>
          <p:nvPr/>
        </p:nvSpPr>
        <p:spPr>
          <a:xfrm>
            <a:off x="8933725" y="4731400"/>
            <a:ext cx="1566900" cy="264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nir"/>
              <a:ea typeface="Avenir"/>
              <a:cs typeface="Avenir"/>
              <a:sym typeface="Avenir"/>
            </a:endParaRPr>
          </a:p>
        </p:txBody>
      </p:sp>
      <p:pic>
        <p:nvPicPr>
          <p:cNvPr id="297" name="Google Shape;297;g2a0e0bfa2e7_0_33"/>
          <p:cNvPicPr preferRelativeResize="0"/>
          <p:nvPr/>
        </p:nvPicPr>
        <p:blipFill>
          <a:blip r:embed="rId3">
            <a:alphaModFix/>
          </a:blip>
          <a:stretch>
            <a:fillRect/>
          </a:stretch>
        </p:blipFill>
        <p:spPr>
          <a:xfrm>
            <a:off x="753525" y="0"/>
            <a:ext cx="11052400" cy="6216975"/>
          </a:xfrm>
          <a:prstGeom prst="rect">
            <a:avLst/>
          </a:prstGeom>
          <a:noFill/>
          <a:ln>
            <a:noFill/>
          </a:ln>
        </p:spPr>
      </p:pic>
      <p:sp>
        <p:nvSpPr>
          <p:cNvPr id="298" name="Google Shape;298;g2a0e0bfa2e7_0_33"/>
          <p:cNvSpPr/>
          <p:nvPr/>
        </p:nvSpPr>
        <p:spPr>
          <a:xfrm>
            <a:off x="9686675" y="5776375"/>
            <a:ext cx="1994400" cy="365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nir"/>
              <a:ea typeface="Avenir"/>
              <a:cs typeface="Avenir"/>
              <a:sym typeface="Aveni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2" name="Shape 302"/>
        <p:cNvGrpSpPr/>
        <p:nvPr/>
      </p:nvGrpSpPr>
      <p:grpSpPr>
        <a:xfrm>
          <a:off x="0" y="0"/>
          <a:ext cx="0" cy="0"/>
          <a:chOff x="0" y="0"/>
          <a:chExt cx="0" cy="0"/>
        </a:xfrm>
      </p:grpSpPr>
      <p:sp>
        <p:nvSpPr>
          <p:cNvPr id="303" name="Google Shape;303;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04" name="Google Shape;304;p13"/>
          <p:cNvSpPr txBox="1"/>
          <p:nvPr>
            <p:ph type="title"/>
          </p:nvPr>
        </p:nvSpPr>
        <p:spPr>
          <a:xfrm>
            <a:off x="838200" y="365125"/>
            <a:ext cx="539336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Twentieth Century"/>
              <a:buNone/>
            </a:pPr>
            <a:r>
              <a:rPr b="1" lang="en-US">
                <a:solidFill>
                  <a:schemeClr val="dk2"/>
                </a:solidFill>
                <a:latin typeface="Twentieth Century"/>
                <a:ea typeface="Twentieth Century"/>
                <a:cs typeface="Twentieth Century"/>
                <a:sym typeface="Twentieth Century"/>
              </a:rPr>
              <a:t>GO Team Discussion:</a:t>
            </a:r>
            <a:br>
              <a:rPr b="1" lang="en-US">
                <a:solidFill>
                  <a:schemeClr val="dk2"/>
                </a:solidFill>
                <a:latin typeface="Twentieth Century"/>
                <a:ea typeface="Twentieth Century"/>
                <a:cs typeface="Twentieth Century"/>
                <a:sym typeface="Twentieth Century"/>
              </a:rPr>
            </a:br>
            <a:r>
              <a:rPr b="1" lang="en-US">
                <a:solidFill>
                  <a:schemeClr val="dk2"/>
                </a:solidFill>
                <a:latin typeface="Twentieth Century"/>
                <a:ea typeface="Twentieth Century"/>
                <a:cs typeface="Twentieth Century"/>
                <a:sym typeface="Twentieth Century"/>
              </a:rPr>
              <a:t>Data Protocol</a:t>
            </a:r>
            <a:endParaRPr/>
          </a:p>
        </p:txBody>
      </p:sp>
      <p:sp>
        <p:nvSpPr>
          <p:cNvPr id="305" name="Google Shape;305;p13"/>
          <p:cNvSpPr/>
          <p:nvPr/>
        </p:nvSpPr>
        <p:spPr>
          <a:xfrm>
            <a:off x="10198657" y="1"/>
            <a:ext cx="1155142" cy="625027"/>
          </a:xfrm>
          <a:custGeom>
            <a:rect b="b" l="l" r="r" t="t"/>
            <a:pathLst>
              <a:path extrusionOk="0" h="625027" w="1155142">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45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06" name="Google Shape;306;p13"/>
          <p:cNvSpPr txBox="1"/>
          <p:nvPr/>
        </p:nvSpPr>
        <p:spPr>
          <a:xfrm>
            <a:off x="832725" y="2055813"/>
            <a:ext cx="5393361" cy="4351338"/>
          </a:xfrm>
          <a:prstGeom prst="rect">
            <a:avLst/>
          </a:prstGeom>
          <a:noFill/>
          <a:ln>
            <a:noFill/>
          </a:ln>
        </p:spPr>
        <p:txBody>
          <a:bodyPr anchorCtr="0" anchor="t" bIns="45700" lIns="91425" spcFirstLastPara="1" rIns="91425" wrap="square" tIns="45700">
            <a:normAutofit/>
          </a:bodyPr>
          <a:lstStyle/>
          <a:p>
            <a:pPr indent="-228600" lvl="0" marL="285750" marR="0" rtl="0" algn="l">
              <a:lnSpc>
                <a:spcPct val="90000"/>
              </a:lnSpc>
              <a:spcBef>
                <a:spcPts val="0"/>
              </a:spcBef>
              <a:spcAft>
                <a:spcPts val="0"/>
              </a:spcAft>
              <a:buClr>
                <a:schemeClr val="dk1"/>
              </a:buClr>
              <a:buSzPts val="3200"/>
              <a:buFont typeface="Arial"/>
              <a:buChar char="•"/>
            </a:pPr>
            <a:r>
              <a:rPr b="0" i="0" lang="en-US" sz="3200" u="none" cap="none" strike="noStrike">
                <a:solidFill>
                  <a:schemeClr val="dk1"/>
                </a:solidFill>
                <a:latin typeface="Avenir"/>
                <a:ea typeface="Avenir"/>
                <a:cs typeface="Avenir"/>
                <a:sym typeface="Avenir"/>
              </a:rPr>
              <a:t>What do you notice?</a:t>
            </a:r>
            <a:endParaRPr b="0" i="0" sz="1400" u="none" cap="none" strike="noStrike">
              <a:solidFill>
                <a:srgbClr val="000000"/>
              </a:solidFill>
              <a:latin typeface="Arial"/>
              <a:ea typeface="Arial"/>
              <a:cs typeface="Arial"/>
              <a:sym typeface="Arial"/>
            </a:endParaRPr>
          </a:p>
          <a:p>
            <a:pPr indent="-25400" lvl="0" marL="285750" marR="0" rtl="0" algn="l">
              <a:lnSpc>
                <a:spcPct val="90000"/>
              </a:lnSpc>
              <a:spcBef>
                <a:spcPts val="1200"/>
              </a:spcBef>
              <a:spcAft>
                <a:spcPts val="0"/>
              </a:spcAft>
              <a:buClr>
                <a:schemeClr val="dk1"/>
              </a:buClr>
              <a:buSzPts val="3200"/>
              <a:buFont typeface="Arial"/>
              <a:buNone/>
            </a:pPr>
            <a:r>
              <a:t/>
            </a:r>
            <a:endParaRPr b="0" i="0" sz="3200" u="none" cap="none" strike="noStrike">
              <a:solidFill>
                <a:schemeClr val="dk1"/>
              </a:solidFill>
              <a:latin typeface="Avenir"/>
              <a:ea typeface="Avenir"/>
              <a:cs typeface="Avenir"/>
              <a:sym typeface="Avenir"/>
            </a:endParaRPr>
          </a:p>
          <a:p>
            <a:pPr indent="-228600" lvl="0" marL="285750" marR="0" rtl="0" algn="l">
              <a:lnSpc>
                <a:spcPct val="90000"/>
              </a:lnSpc>
              <a:spcBef>
                <a:spcPts val="1200"/>
              </a:spcBef>
              <a:spcAft>
                <a:spcPts val="0"/>
              </a:spcAft>
              <a:buClr>
                <a:schemeClr val="dk1"/>
              </a:buClr>
              <a:buSzPts val="3200"/>
              <a:buFont typeface="Arial"/>
              <a:buChar char="•"/>
            </a:pPr>
            <a:r>
              <a:rPr b="0" i="0" lang="en-US" sz="3200" u="none" cap="none" strike="noStrike">
                <a:solidFill>
                  <a:schemeClr val="dk1"/>
                </a:solidFill>
                <a:latin typeface="Avenir"/>
                <a:ea typeface="Avenir"/>
                <a:cs typeface="Avenir"/>
                <a:sym typeface="Avenir"/>
              </a:rPr>
              <a:t>What are your wonderings?</a:t>
            </a:r>
            <a:endParaRPr b="0" i="0" sz="1400" u="none" cap="none" strike="noStrike">
              <a:solidFill>
                <a:srgbClr val="000000"/>
              </a:solidFill>
              <a:latin typeface="Arial"/>
              <a:ea typeface="Arial"/>
              <a:cs typeface="Arial"/>
              <a:sym typeface="Arial"/>
            </a:endParaRPr>
          </a:p>
          <a:p>
            <a:pPr indent="-25400" lvl="0" marL="285750" marR="0" rtl="0" algn="l">
              <a:lnSpc>
                <a:spcPct val="90000"/>
              </a:lnSpc>
              <a:spcBef>
                <a:spcPts val="1200"/>
              </a:spcBef>
              <a:spcAft>
                <a:spcPts val="0"/>
              </a:spcAft>
              <a:buClr>
                <a:schemeClr val="dk1"/>
              </a:buClr>
              <a:buSzPts val="3200"/>
              <a:buFont typeface="Arial"/>
              <a:buNone/>
            </a:pPr>
            <a:r>
              <a:t/>
            </a:r>
            <a:endParaRPr b="0" i="0" sz="3200" u="none" cap="none" strike="noStrike">
              <a:solidFill>
                <a:schemeClr val="dk1"/>
              </a:solidFill>
              <a:latin typeface="Avenir"/>
              <a:ea typeface="Avenir"/>
              <a:cs typeface="Avenir"/>
              <a:sym typeface="Avenir"/>
            </a:endParaRPr>
          </a:p>
          <a:p>
            <a:pPr indent="-228600" lvl="0" marL="285750" marR="0" rtl="0" algn="l">
              <a:lnSpc>
                <a:spcPct val="90000"/>
              </a:lnSpc>
              <a:spcBef>
                <a:spcPts val="1200"/>
              </a:spcBef>
              <a:spcAft>
                <a:spcPts val="0"/>
              </a:spcAft>
              <a:buClr>
                <a:schemeClr val="dk1"/>
              </a:buClr>
              <a:buSzPts val="3200"/>
              <a:buFont typeface="Arial"/>
              <a:buChar char="•"/>
            </a:pPr>
            <a:r>
              <a:rPr b="0" i="0" lang="en-US" sz="3200" u="none" cap="none" strike="noStrike">
                <a:solidFill>
                  <a:schemeClr val="dk1"/>
                </a:solidFill>
                <a:latin typeface="Avenir"/>
                <a:ea typeface="Avenir"/>
                <a:cs typeface="Avenir"/>
                <a:sym typeface="Avenir"/>
              </a:rPr>
              <a:t>What additional questions do you have?</a:t>
            </a:r>
            <a:endParaRPr b="0" i="0" sz="1400" u="none" cap="none" strike="noStrike">
              <a:solidFill>
                <a:srgbClr val="000000"/>
              </a:solidFill>
              <a:latin typeface="Arial"/>
              <a:ea typeface="Arial"/>
              <a:cs typeface="Arial"/>
              <a:sym typeface="Arial"/>
            </a:endParaRPr>
          </a:p>
        </p:txBody>
      </p:sp>
      <p:sp>
        <p:nvSpPr>
          <p:cNvPr id="307" name="Google Shape;307;p13"/>
          <p:cNvSpPr/>
          <p:nvPr/>
        </p:nvSpPr>
        <p:spPr>
          <a:xfrm>
            <a:off x="6808185" y="3423959"/>
            <a:ext cx="540822" cy="540822"/>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pic>
        <p:nvPicPr>
          <p:cNvPr descr="Help" id="308" name="Google Shape;308;p13"/>
          <p:cNvPicPr preferRelativeResize="0"/>
          <p:nvPr/>
        </p:nvPicPr>
        <p:blipFill rotWithShape="1">
          <a:blip r:embed="rId3">
            <a:alphaModFix/>
          </a:blip>
          <a:srcRect b="0" l="0" r="0" t="0"/>
          <a:stretch/>
        </p:blipFill>
        <p:spPr>
          <a:xfrm>
            <a:off x="7887184" y="1216485"/>
            <a:ext cx="3781051" cy="3781051"/>
          </a:xfrm>
          <a:custGeom>
            <a:rect b="b" l="l" r="r" t="t"/>
            <a:pathLst>
              <a:path extrusionOk="0" h="5712488" w="4114800">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ln>
            <a:noFill/>
          </a:ln>
        </p:spPr>
      </p:pic>
      <p:sp>
        <p:nvSpPr>
          <p:cNvPr id="309" name="Google Shape;309;p13"/>
          <p:cNvSpPr/>
          <p:nvPr/>
        </p:nvSpPr>
        <p:spPr>
          <a:xfrm>
            <a:off x="6749602" y="1"/>
            <a:ext cx="2066948" cy="1621879"/>
          </a:xfrm>
          <a:custGeom>
            <a:rect b="b" l="l" r="r" t="t"/>
            <a:pathLst>
              <a:path extrusionOk="0" h="1621879" w="2066948">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cxnSp>
        <p:nvCxnSpPr>
          <p:cNvPr id="310" name="Google Shape;310;p13"/>
          <p:cNvCxnSpPr/>
          <p:nvPr/>
        </p:nvCxnSpPr>
        <p:spPr>
          <a:xfrm>
            <a:off x="12138745" y="1027906"/>
            <a:ext cx="0" cy="1597708"/>
          </a:xfrm>
          <a:prstGeom prst="straightConnector1">
            <a:avLst/>
          </a:prstGeom>
          <a:noFill/>
          <a:ln cap="rnd" cmpd="sng" w="127000">
            <a:solidFill>
              <a:schemeClr val="accent4"/>
            </a:solidFill>
            <a:prstDash val="dash"/>
            <a:miter lim="800000"/>
            <a:headEnd len="sm" w="sm" type="none"/>
            <a:tailEnd len="sm" w="sm" type="none"/>
          </a:ln>
        </p:spPr>
      </p:cxnSp>
      <p:sp>
        <p:nvSpPr>
          <p:cNvPr id="311" name="Google Shape;311;p13"/>
          <p:cNvSpPr/>
          <p:nvPr/>
        </p:nvSpPr>
        <p:spPr>
          <a:xfrm rot="-1136562">
            <a:off x="7456580" y="5166682"/>
            <a:ext cx="1835725" cy="2024785"/>
          </a:xfrm>
          <a:custGeom>
            <a:rect b="b" l="l" r="r" t="t"/>
            <a:pathLst>
              <a:path extrusionOk="0" h="2024785" w="183572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312" name="Google Shape;312;p13"/>
          <p:cNvSpPr/>
          <p:nvPr/>
        </p:nvSpPr>
        <p:spPr>
          <a:xfrm>
            <a:off x="6809527"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13" name="Google Shape;313;p13"/>
          <p:cNvSpPr txBox="1"/>
          <p:nvPr>
            <p:ph idx="12" type="sldNum"/>
          </p:nvPr>
        </p:nvSpPr>
        <p:spPr>
          <a:xfrm>
            <a:off x="10030244" y="6356350"/>
            <a:ext cx="1323555" cy="365125"/>
          </a:xfrm>
          <a:prstGeom prst="rect">
            <a:avLst/>
          </a:prstGeom>
          <a:no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200"/>
              <a:buNone/>
            </a:pPr>
            <a:fld id="{00000000-1234-1234-1234-123412341234}" type="slidenum">
              <a:rPr lang="en-US">
                <a:solidFill>
                  <a:srgbClr val="888888"/>
                </a:solidFill>
              </a:rPr>
              <a:t>‹#›</a:t>
            </a:fld>
            <a:endParaRPr>
              <a:solidFill>
                <a:srgbClr val="888888"/>
              </a:solidFill>
            </a:endParaRPr>
          </a:p>
        </p:txBody>
      </p:sp>
      <p:sp>
        <p:nvSpPr>
          <p:cNvPr id="314" name="Google Shape;314;p13"/>
          <p:cNvSpPr/>
          <p:nvPr/>
        </p:nvSpPr>
        <p:spPr>
          <a:xfrm>
            <a:off x="10851696" y="5519196"/>
            <a:ext cx="1340305" cy="1338805"/>
          </a:xfrm>
          <a:custGeom>
            <a:rect b="b" l="l" r="r" t="t"/>
            <a:pathLst>
              <a:path extrusionOk="0" h="1338805" w="13403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8" name="Shape 318"/>
        <p:cNvGrpSpPr/>
        <p:nvPr/>
      </p:nvGrpSpPr>
      <p:grpSpPr>
        <a:xfrm>
          <a:off x="0" y="0"/>
          <a:ext cx="0" cy="0"/>
          <a:chOff x="0" y="0"/>
          <a:chExt cx="0" cy="0"/>
        </a:xfrm>
      </p:grpSpPr>
      <p:sp>
        <p:nvSpPr>
          <p:cNvPr id="319" name="Google Shape;319;g2a0e0bfa2e7_0_4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20" name="Google Shape;320;g2a0e0bfa2e7_0_44"/>
          <p:cNvSpPr txBox="1"/>
          <p:nvPr>
            <p:ph type="title"/>
          </p:nvPr>
        </p:nvSpPr>
        <p:spPr>
          <a:xfrm>
            <a:off x="838200" y="365125"/>
            <a:ext cx="53934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Twentieth Century"/>
              <a:buNone/>
            </a:pPr>
            <a:r>
              <a:rPr b="1" lang="en-US">
                <a:solidFill>
                  <a:schemeClr val="dk2"/>
                </a:solidFill>
              </a:rPr>
              <a:t>ROLLINS’ Implementation</a:t>
            </a:r>
            <a:endParaRPr/>
          </a:p>
        </p:txBody>
      </p:sp>
      <p:sp>
        <p:nvSpPr>
          <p:cNvPr id="321" name="Google Shape;321;g2a0e0bfa2e7_0_44"/>
          <p:cNvSpPr/>
          <p:nvPr/>
        </p:nvSpPr>
        <p:spPr>
          <a:xfrm>
            <a:off x="10198657" y="1"/>
            <a:ext cx="1155142" cy="625027"/>
          </a:xfrm>
          <a:custGeom>
            <a:rect b="b" l="l" r="r" t="t"/>
            <a:pathLst>
              <a:path extrusionOk="0" h="625027" w="1155142">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45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22" name="Google Shape;322;g2a0e0bfa2e7_0_44"/>
          <p:cNvSpPr txBox="1"/>
          <p:nvPr/>
        </p:nvSpPr>
        <p:spPr>
          <a:xfrm>
            <a:off x="651200" y="1760301"/>
            <a:ext cx="5574900" cy="4646700"/>
          </a:xfrm>
          <a:prstGeom prst="rect">
            <a:avLst/>
          </a:prstGeom>
          <a:noFill/>
          <a:ln>
            <a:noFill/>
          </a:ln>
        </p:spPr>
        <p:txBody>
          <a:bodyPr anchorCtr="0" anchor="t" bIns="45700" lIns="91425" spcFirstLastPara="1" rIns="91425" wrap="square" tIns="45700">
            <a:noAutofit/>
          </a:bodyPr>
          <a:lstStyle/>
          <a:p>
            <a:pPr indent="-279400" lvl="0" marL="285750" marR="0" rtl="0" algn="l">
              <a:lnSpc>
                <a:spcPct val="90000"/>
              </a:lnSpc>
              <a:spcBef>
                <a:spcPts val="0"/>
              </a:spcBef>
              <a:spcAft>
                <a:spcPts val="0"/>
              </a:spcAft>
              <a:buClr>
                <a:schemeClr val="accent3"/>
              </a:buClr>
              <a:buSzPts val="4000"/>
              <a:buChar char="•"/>
            </a:pPr>
            <a:r>
              <a:rPr b="1" lang="en-US" sz="2200">
                <a:solidFill>
                  <a:schemeClr val="accent3"/>
                </a:solidFill>
              </a:rPr>
              <a:t>Cox Campus modules for teachers and staff</a:t>
            </a:r>
            <a:endParaRPr b="1" sz="2200">
              <a:solidFill>
                <a:schemeClr val="accent3"/>
              </a:solidFill>
            </a:endParaRPr>
          </a:p>
          <a:p>
            <a:pPr indent="0" lvl="0" marL="457200" marR="0" rtl="0" algn="l">
              <a:lnSpc>
                <a:spcPct val="90000"/>
              </a:lnSpc>
              <a:spcBef>
                <a:spcPts val="0"/>
              </a:spcBef>
              <a:spcAft>
                <a:spcPts val="0"/>
              </a:spcAft>
              <a:buNone/>
            </a:pPr>
            <a:r>
              <a:t/>
            </a:r>
            <a:endParaRPr b="1" sz="2200">
              <a:solidFill>
                <a:schemeClr val="accent3"/>
              </a:solidFill>
            </a:endParaRPr>
          </a:p>
          <a:p>
            <a:pPr indent="-279400" lvl="0" marL="285750" marR="0" rtl="0" algn="l">
              <a:lnSpc>
                <a:spcPct val="90000"/>
              </a:lnSpc>
              <a:spcBef>
                <a:spcPts val="0"/>
              </a:spcBef>
              <a:spcAft>
                <a:spcPts val="0"/>
              </a:spcAft>
              <a:buClr>
                <a:schemeClr val="accent3"/>
              </a:buClr>
              <a:buSzPts val="4000"/>
              <a:buChar char="•"/>
            </a:pPr>
            <a:r>
              <a:rPr b="1" lang="en-US" sz="2200">
                <a:solidFill>
                  <a:schemeClr val="accent3"/>
                </a:solidFill>
              </a:rPr>
              <a:t>ORAL LANGUAGE - Accountable Talk Schoolwide</a:t>
            </a:r>
            <a:endParaRPr b="1" sz="2200">
              <a:solidFill>
                <a:schemeClr val="accent3"/>
              </a:solidFill>
            </a:endParaRPr>
          </a:p>
          <a:p>
            <a:pPr indent="-279400" lvl="0" marL="285750" marR="0" rtl="0" algn="l">
              <a:lnSpc>
                <a:spcPct val="90000"/>
              </a:lnSpc>
              <a:spcBef>
                <a:spcPts val="1200"/>
              </a:spcBef>
              <a:spcAft>
                <a:spcPts val="0"/>
              </a:spcAft>
              <a:buClr>
                <a:schemeClr val="accent3"/>
              </a:buClr>
              <a:buSzPts val="4000"/>
              <a:buChar char="•"/>
            </a:pPr>
            <a:r>
              <a:rPr b="1" lang="en-US" sz="2200">
                <a:solidFill>
                  <a:schemeClr val="accent3"/>
                </a:solidFill>
              </a:rPr>
              <a:t>Early Literacy Implementation</a:t>
            </a:r>
            <a:endParaRPr b="1" sz="2200">
              <a:solidFill>
                <a:schemeClr val="accent3"/>
              </a:solidFill>
            </a:endParaRPr>
          </a:p>
          <a:p>
            <a:pPr indent="-279400" lvl="0" marL="285750" marR="0" rtl="0" algn="l">
              <a:lnSpc>
                <a:spcPct val="90000"/>
              </a:lnSpc>
              <a:spcBef>
                <a:spcPts val="1200"/>
              </a:spcBef>
              <a:spcAft>
                <a:spcPts val="0"/>
              </a:spcAft>
              <a:buClr>
                <a:schemeClr val="accent3"/>
              </a:buClr>
              <a:buSzPts val="4000"/>
              <a:buChar char="•"/>
            </a:pPr>
            <a:r>
              <a:rPr b="1" lang="en-US" sz="2200">
                <a:solidFill>
                  <a:schemeClr val="accent3"/>
                </a:solidFill>
              </a:rPr>
              <a:t>Coach went to training in Columbus, GA</a:t>
            </a:r>
            <a:endParaRPr b="1" sz="2200">
              <a:solidFill>
                <a:schemeClr val="accent3"/>
              </a:solidFill>
            </a:endParaRPr>
          </a:p>
          <a:p>
            <a:pPr indent="-279400" lvl="0" marL="285750" marR="0" rtl="0" algn="l">
              <a:lnSpc>
                <a:spcPct val="90000"/>
              </a:lnSpc>
              <a:spcBef>
                <a:spcPts val="1200"/>
              </a:spcBef>
              <a:spcAft>
                <a:spcPts val="0"/>
              </a:spcAft>
              <a:buClr>
                <a:schemeClr val="accent3"/>
              </a:buClr>
              <a:buSzPts val="4000"/>
              <a:buChar char="•"/>
            </a:pPr>
            <a:r>
              <a:rPr b="1" lang="en-US" sz="2200">
                <a:solidFill>
                  <a:schemeClr val="accent3"/>
                </a:solidFill>
              </a:rPr>
              <a:t>Upcoming - Shadowing a Rollins School in Marietta</a:t>
            </a:r>
            <a:endParaRPr b="1" sz="2200">
              <a:solidFill>
                <a:schemeClr val="accent3"/>
              </a:solidFill>
            </a:endParaRPr>
          </a:p>
        </p:txBody>
      </p:sp>
      <p:sp>
        <p:nvSpPr>
          <p:cNvPr id="323" name="Google Shape;323;g2a0e0bfa2e7_0_44"/>
          <p:cNvSpPr/>
          <p:nvPr/>
        </p:nvSpPr>
        <p:spPr>
          <a:xfrm>
            <a:off x="6808185" y="3423959"/>
            <a:ext cx="540900" cy="540900"/>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pic>
        <p:nvPicPr>
          <p:cNvPr descr="Help" id="324" name="Google Shape;324;g2a0e0bfa2e7_0_44"/>
          <p:cNvPicPr preferRelativeResize="0"/>
          <p:nvPr/>
        </p:nvPicPr>
        <p:blipFill rotWithShape="1">
          <a:blip r:embed="rId3">
            <a:alphaModFix/>
          </a:blip>
          <a:srcRect b="0" l="0" r="0" t="0"/>
          <a:stretch/>
        </p:blipFill>
        <p:spPr>
          <a:xfrm>
            <a:off x="7887184" y="1216485"/>
            <a:ext cx="3785616" cy="3784523"/>
          </a:xfrm>
          <a:custGeom>
            <a:rect b="b" l="l" r="r" t="t"/>
            <a:pathLst>
              <a:path extrusionOk="0" h="5712488" w="4114800">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ln>
            <a:noFill/>
          </a:ln>
        </p:spPr>
      </p:pic>
      <p:sp>
        <p:nvSpPr>
          <p:cNvPr id="325" name="Google Shape;325;g2a0e0bfa2e7_0_44"/>
          <p:cNvSpPr/>
          <p:nvPr/>
        </p:nvSpPr>
        <p:spPr>
          <a:xfrm>
            <a:off x="6749602" y="1"/>
            <a:ext cx="2066948" cy="1621879"/>
          </a:xfrm>
          <a:custGeom>
            <a:rect b="b" l="l" r="r" t="t"/>
            <a:pathLst>
              <a:path extrusionOk="0" h="1621879" w="2066948">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cxnSp>
        <p:nvCxnSpPr>
          <p:cNvPr id="326" name="Google Shape;326;g2a0e0bfa2e7_0_44"/>
          <p:cNvCxnSpPr/>
          <p:nvPr/>
        </p:nvCxnSpPr>
        <p:spPr>
          <a:xfrm>
            <a:off x="12138745" y="1027906"/>
            <a:ext cx="0" cy="1597800"/>
          </a:xfrm>
          <a:prstGeom prst="straightConnector1">
            <a:avLst/>
          </a:prstGeom>
          <a:noFill/>
          <a:ln cap="rnd" cmpd="sng" w="127000">
            <a:solidFill>
              <a:schemeClr val="accent4"/>
            </a:solidFill>
            <a:prstDash val="dash"/>
            <a:miter lim="800000"/>
            <a:headEnd len="sm" w="sm" type="none"/>
            <a:tailEnd len="sm" w="sm" type="none"/>
          </a:ln>
        </p:spPr>
      </p:cxnSp>
      <p:sp>
        <p:nvSpPr>
          <p:cNvPr id="327" name="Google Shape;327;g2a0e0bfa2e7_0_44"/>
          <p:cNvSpPr/>
          <p:nvPr/>
        </p:nvSpPr>
        <p:spPr>
          <a:xfrm rot="-1138733">
            <a:off x="7456808" y="5166165"/>
            <a:ext cx="1834485" cy="2023418"/>
          </a:xfrm>
          <a:custGeom>
            <a:rect b="b" l="l" r="r" t="t"/>
            <a:pathLst>
              <a:path extrusionOk="0" h="2024785" w="183572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328" name="Google Shape;328;g2a0e0bfa2e7_0_44"/>
          <p:cNvSpPr/>
          <p:nvPr/>
        </p:nvSpPr>
        <p:spPr>
          <a:xfrm>
            <a:off x="6809527"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29" name="Google Shape;329;g2a0e0bfa2e7_0_44"/>
          <p:cNvSpPr txBox="1"/>
          <p:nvPr>
            <p:ph idx="12" type="sldNum"/>
          </p:nvPr>
        </p:nvSpPr>
        <p:spPr>
          <a:xfrm>
            <a:off x="10030244" y="6356350"/>
            <a:ext cx="1323600" cy="365100"/>
          </a:xfrm>
          <a:prstGeom prst="rect">
            <a:avLst/>
          </a:prstGeom>
          <a:no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200"/>
              <a:buNone/>
            </a:pPr>
            <a:fld id="{00000000-1234-1234-1234-123412341234}" type="slidenum">
              <a:rPr lang="en-US">
                <a:solidFill>
                  <a:srgbClr val="888888"/>
                </a:solidFill>
              </a:rPr>
              <a:t>‹#›</a:t>
            </a:fld>
            <a:endParaRPr>
              <a:solidFill>
                <a:srgbClr val="888888"/>
              </a:solidFill>
            </a:endParaRPr>
          </a:p>
        </p:txBody>
      </p:sp>
      <p:sp>
        <p:nvSpPr>
          <p:cNvPr id="330" name="Google Shape;330;g2a0e0bfa2e7_0_44"/>
          <p:cNvSpPr/>
          <p:nvPr/>
        </p:nvSpPr>
        <p:spPr>
          <a:xfrm>
            <a:off x="10851696" y="5519196"/>
            <a:ext cx="1340305" cy="1338805"/>
          </a:xfrm>
          <a:custGeom>
            <a:rect b="b" l="l" r="r" t="t"/>
            <a:pathLst>
              <a:path extrusionOk="0" h="1338805" w="13403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334" name="Shape 334"/>
        <p:cNvGrpSpPr/>
        <p:nvPr/>
      </p:nvGrpSpPr>
      <p:grpSpPr>
        <a:xfrm>
          <a:off x="0" y="0"/>
          <a:ext cx="0" cy="0"/>
          <a:chOff x="0" y="0"/>
          <a:chExt cx="0" cy="0"/>
        </a:xfrm>
      </p:grpSpPr>
      <p:sp>
        <p:nvSpPr>
          <p:cNvPr id="335" name="Google Shape;335;g2a0e0bfa2e7_0_5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36" name="Google Shape;336;g2a0e0bfa2e7_0_59"/>
          <p:cNvSpPr txBox="1"/>
          <p:nvPr>
            <p:ph type="title"/>
          </p:nvPr>
        </p:nvSpPr>
        <p:spPr>
          <a:xfrm>
            <a:off x="838200" y="365125"/>
            <a:ext cx="53934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Twentieth Century"/>
              <a:buNone/>
            </a:pPr>
            <a:r>
              <a:rPr b="1" lang="en-US">
                <a:solidFill>
                  <a:schemeClr val="dk2"/>
                </a:solidFill>
              </a:rPr>
              <a:t>Enrollment &amp; Leveling</a:t>
            </a:r>
            <a:endParaRPr/>
          </a:p>
        </p:txBody>
      </p:sp>
      <p:sp>
        <p:nvSpPr>
          <p:cNvPr id="337" name="Google Shape;337;g2a0e0bfa2e7_0_59"/>
          <p:cNvSpPr/>
          <p:nvPr/>
        </p:nvSpPr>
        <p:spPr>
          <a:xfrm>
            <a:off x="10198657" y="1"/>
            <a:ext cx="1155142" cy="625027"/>
          </a:xfrm>
          <a:custGeom>
            <a:rect b="b" l="l" r="r" t="t"/>
            <a:pathLst>
              <a:path extrusionOk="0" h="625027" w="1155142">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45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38" name="Google Shape;338;g2a0e0bfa2e7_0_59"/>
          <p:cNvSpPr txBox="1"/>
          <p:nvPr/>
        </p:nvSpPr>
        <p:spPr>
          <a:xfrm>
            <a:off x="651200" y="1760301"/>
            <a:ext cx="5574900" cy="4646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1" lang="en-US" sz="3500">
                <a:solidFill>
                  <a:schemeClr val="accent3"/>
                </a:solidFill>
              </a:rPr>
              <a:t>As of August 1, 2023 </a:t>
            </a:r>
            <a:endParaRPr b="1" sz="3500">
              <a:solidFill>
                <a:schemeClr val="accent3"/>
              </a:solidFill>
            </a:endParaRPr>
          </a:p>
          <a:p>
            <a:pPr indent="0" lvl="0" marL="0" marR="0" rtl="0" algn="l">
              <a:lnSpc>
                <a:spcPct val="90000"/>
              </a:lnSpc>
              <a:spcBef>
                <a:spcPts val="0"/>
              </a:spcBef>
              <a:spcAft>
                <a:spcPts val="0"/>
              </a:spcAft>
              <a:buNone/>
            </a:pPr>
            <a:r>
              <a:rPr b="1" lang="en-US" sz="3500">
                <a:solidFill>
                  <a:schemeClr val="accent6"/>
                </a:solidFill>
              </a:rPr>
              <a:t>251 Students</a:t>
            </a:r>
            <a:endParaRPr b="1" sz="3500">
              <a:solidFill>
                <a:schemeClr val="accent6"/>
              </a:solidFill>
            </a:endParaRPr>
          </a:p>
          <a:p>
            <a:pPr indent="0" lvl="0" marL="457200" marR="0" rtl="0" algn="l">
              <a:lnSpc>
                <a:spcPct val="90000"/>
              </a:lnSpc>
              <a:spcBef>
                <a:spcPts val="0"/>
              </a:spcBef>
              <a:spcAft>
                <a:spcPts val="0"/>
              </a:spcAft>
              <a:buNone/>
            </a:pPr>
            <a:r>
              <a:t/>
            </a:r>
            <a:endParaRPr b="1" sz="3500">
              <a:solidFill>
                <a:schemeClr val="accent3"/>
              </a:solidFill>
            </a:endParaRPr>
          </a:p>
          <a:p>
            <a:pPr indent="0" lvl="0" marL="0" marR="0" rtl="0" algn="l">
              <a:lnSpc>
                <a:spcPct val="90000"/>
              </a:lnSpc>
              <a:spcBef>
                <a:spcPts val="0"/>
              </a:spcBef>
              <a:spcAft>
                <a:spcPts val="0"/>
              </a:spcAft>
              <a:buNone/>
            </a:pPr>
            <a:r>
              <a:rPr b="1" lang="en-US" sz="3500">
                <a:solidFill>
                  <a:schemeClr val="accent3"/>
                </a:solidFill>
              </a:rPr>
              <a:t>As of November 30, 2023 </a:t>
            </a:r>
            <a:r>
              <a:rPr b="1" lang="en-US" sz="3500">
                <a:solidFill>
                  <a:schemeClr val="accent6"/>
                </a:solidFill>
              </a:rPr>
              <a:t>315 Students</a:t>
            </a:r>
            <a:endParaRPr b="1" sz="3500">
              <a:solidFill>
                <a:schemeClr val="accent6"/>
              </a:solidFill>
            </a:endParaRPr>
          </a:p>
          <a:p>
            <a:pPr indent="0" lvl="0" marL="0" marR="0" rtl="0" algn="l">
              <a:lnSpc>
                <a:spcPct val="90000"/>
              </a:lnSpc>
              <a:spcBef>
                <a:spcPts val="0"/>
              </a:spcBef>
              <a:spcAft>
                <a:spcPts val="0"/>
              </a:spcAft>
              <a:buNone/>
            </a:pPr>
            <a:r>
              <a:t/>
            </a:r>
            <a:endParaRPr b="1" sz="3500">
              <a:solidFill>
                <a:schemeClr val="accent6"/>
              </a:solidFill>
            </a:endParaRPr>
          </a:p>
          <a:p>
            <a:pPr indent="0" lvl="0" marL="0" marR="0" rtl="0" algn="l">
              <a:lnSpc>
                <a:spcPct val="90000"/>
              </a:lnSpc>
              <a:spcBef>
                <a:spcPts val="0"/>
              </a:spcBef>
              <a:spcAft>
                <a:spcPts val="0"/>
              </a:spcAft>
              <a:buNone/>
            </a:pPr>
            <a:r>
              <a:rPr b="1" lang="en-US" sz="2100">
                <a:solidFill>
                  <a:schemeClr val="dk2"/>
                </a:solidFill>
              </a:rPr>
              <a:t>Due to enrollment being under projection (318), we lost $32,134.</a:t>
            </a:r>
            <a:endParaRPr b="1" sz="2100">
              <a:solidFill>
                <a:schemeClr val="dk2"/>
              </a:solidFill>
            </a:endParaRPr>
          </a:p>
          <a:p>
            <a:pPr indent="0" lvl="0" marL="0" marR="0" rtl="0" algn="l">
              <a:lnSpc>
                <a:spcPct val="90000"/>
              </a:lnSpc>
              <a:spcBef>
                <a:spcPts val="0"/>
              </a:spcBef>
              <a:spcAft>
                <a:spcPts val="0"/>
              </a:spcAft>
              <a:buNone/>
            </a:pPr>
            <a:r>
              <a:t/>
            </a:r>
            <a:endParaRPr b="1" sz="2600">
              <a:solidFill>
                <a:schemeClr val="dk2"/>
              </a:solidFill>
            </a:endParaRPr>
          </a:p>
          <a:p>
            <a:pPr indent="0" lvl="0" marL="0" marR="0" rtl="0" algn="l">
              <a:lnSpc>
                <a:spcPct val="90000"/>
              </a:lnSpc>
              <a:spcBef>
                <a:spcPts val="0"/>
              </a:spcBef>
              <a:spcAft>
                <a:spcPts val="0"/>
              </a:spcAft>
              <a:buNone/>
            </a:pPr>
            <a:r>
              <a:rPr b="1" lang="en-US" sz="1900">
                <a:solidFill>
                  <a:schemeClr val="accent3"/>
                </a:solidFill>
              </a:rPr>
              <a:t>Leveling </a:t>
            </a:r>
            <a:r>
              <a:rPr b="1" lang="en-US" sz="1900">
                <a:solidFill>
                  <a:schemeClr val="dk2"/>
                </a:solidFill>
              </a:rPr>
              <a:t>- Instead of losing a teacher, i requested that the vacant non-instructional para position be removed.  </a:t>
            </a:r>
            <a:endParaRPr b="1" sz="1900">
              <a:solidFill>
                <a:schemeClr val="dk2"/>
              </a:solidFill>
            </a:endParaRPr>
          </a:p>
        </p:txBody>
      </p:sp>
      <p:sp>
        <p:nvSpPr>
          <p:cNvPr id="339" name="Google Shape;339;g2a0e0bfa2e7_0_59"/>
          <p:cNvSpPr/>
          <p:nvPr/>
        </p:nvSpPr>
        <p:spPr>
          <a:xfrm>
            <a:off x="6808185" y="3423959"/>
            <a:ext cx="540900" cy="540900"/>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pic>
        <p:nvPicPr>
          <p:cNvPr descr="Help" id="340" name="Google Shape;340;g2a0e0bfa2e7_0_59"/>
          <p:cNvPicPr preferRelativeResize="0"/>
          <p:nvPr/>
        </p:nvPicPr>
        <p:blipFill rotWithShape="1">
          <a:blip r:embed="rId3">
            <a:alphaModFix/>
          </a:blip>
          <a:srcRect b="0" l="0" r="0" t="0"/>
          <a:stretch/>
        </p:blipFill>
        <p:spPr>
          <a:xfrm>
            <a:off x="7887184" y="1216485"/>
            <a:ext cx="3785616" cy="3784523"/>
          </a:xfrm>
          <a:custGeom>
            <a:rect b="b" l="l" r="r" t="t"/>
            <a:pathLst>
              <a:path extrusionOk="0" h="5712488" w="4114800">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ln>
            <a:noFill/>
          </a:ln>
        </p:spPr>
      </p:pic>
      <p:sp>
        <p:nvSpPr>
          <p:cNvPr id="341" name="Google Shape;341;g2a0e0bfa2e7_0_59"/>
          <p:cNvSpPr/>
          <p:nvPr/>
        </p:nvSpPr>
        <p:spPr>
          <a:xfrm>
            <a:off x="6749602" y="1"/>
            <a:ext cx="2066948" cy="1621879"/>
          </a:xfrm>
          <a:custGeom>
            <a:rect b="b" l="l" r="r" t="t"/>
            <a:pathLst>
              <a:path extrusionOk="0" h="1621879" w="2066948">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cxnSp>
        <p:nvCxnSpPr>
          <p:cNvPr id="342" name="Google Shape;342;g2a0e0bfa2e7_0_59"/>
          <p:cNvCxnSpPr/>
          <p:nvPr/>
        </p:nvCxnSpPr>
        <p:spPr>
          <a:xfrm>
            <a:off x="12138745" y="1027906"/>
            <a:ext cx="0" cy="1597800"/>
          </a:xfrm>
          <a:prstGeom prst="straightConnector1">
            <a:avLst/>
          </a:prstGeom>
          <a:noFill/>
          <a:ln cap="rnd" cmpd="sng" w="127000">
            <a:solidFill>
              <a:schemeClr val="accent4"/>
            </a:solidFill>
            <a:prstDash val="dash"/>
            <a:miter lim="800000"/>
            <a:headEnd len="sm" w="sm" type="none"/>
            <a:tailEnd len="sm" w="sm" type="none"/>
          </a:ln>
        </p:spPr>
      </p:cxnSp>
      <p:sp>
        <p:nvSpPr>
          <p:cNvPr id="343" name="Google Shape;343;g2a0e0bfa2e7_0_59"/>
          <p:cNvSpPr/>
          <p:nvPr/>
        </p:nvSpPr>
        <p:spPr>
          <a:xfrm rot="-1138733">
            <a:off x="7456808" y="5166165"/>
            <a:ext cx="1834485" cy="2023418"/>
          </a:xfrm>
          <a:custGeom>
            <a:rect b="b" l="l" r="r" t="t"/>
            <a:pathLst>
              <a:path extrusionOk="0" h="2024785" w="183572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344" name="Google Shape;344;g2a0e0bfa2e7_0_59"/>
          <p:cNvSpPr/>
          <p:nvPr/>
        </p:nvSpPr>
        <p:spPr>
          <a:xfrm>
            <a:off x="6809527"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45" name="Google Shape;345;g2a0e0bfa2e7_0_59"/>
          <p:cNvSpPr txBox="1"/>
          <p:nvPr>
            <p:ph idx="12" type="sldNum"/>
          </p:nvPr>
        </p:nvSpPr>
        <p:spPr>
          <a:xfrm>
            <a:off x="10030244" y="6356350"/>
            <a:ext cx="1323600" cy="365100"/>
          </a:xfrm>
          <a:prstGeom prst="rect">
            <a:avLst/>
          </a:prstGeom>
          <a:no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200"/>
              <a:buNone/>
            </a:pPr>
            <a:fld id="{00000000-1234-1234-1234-123412341234}" type="slidenum">
              <a:rPr lang="en-US">
                <a:solidFill>
                  <a:srgbClr val="888888"/>
                </a:solidFill>
              </a:rPr>
              <a:t>‹#›</a:t>
            </a:fld>
            <a:endParaRPr>
              <a:solidFill>
                <a:srgbClr val="888888"/>
              </a:solidFill>
            </a:endParaRPr>
          </a:p>
        </p:txBody>
      </p:sp>
      <p:sp>
        <p:nvSpPr>
          <p:cNvPr id="346" name="Google Shape;346;g2a0e0bfa2e7_0_59"/>
          <p:cNvSpPr/>
          <p:nvPr/>
        </p:nvSpPr>
        <p:spPr>
          <a:xfrm>
            <a:off x="10851696" y="5519196"/>
            <a:ext cx="1340305" cy="1338805"/>
          </a:xfrm>
          <a:custGeom>
            <a:rect b="b" l="l" r="r" t="t"/>
            <a:pathLst>
              <a:path extrusionOk="0" h="1338805" w="13403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0" name="Shape 350"/>
        <p:cNvGrpSpPr/>
        <p:nvPr/>
      </p:nvGrpSpPr>
      <p:grpSpPr>
        <a:xfrm>
          <a:off x="0" y="0"/>
          <a:ext cx="0" cy="0"/>
          <a:chOff x="0" y="0"/>
          <a:chExt cx="0" cy="0"/>
        </a:xfrm>
      </p:grpSpPr>
      <p:sp>
        <p:nvSpPr>
          <p:cNvPr id="351" name="Google Shape;351;p15"/>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52" name="Google Shape;352;p15"/>
          <p:cNvSpPr/>
          <p:nvPr/>
        </p:nvSpPr>
        <p:spPr>
          <a:xfrm flipH="1">
            <a:off x="123536"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353" name="Google Shape;353;p1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54" name="Google Shape;354;p15"/>
          <p:cNvSpPr txBox="1"/>
          <p:nvPr>
            <p:ph type="title"/>
          </p:nvPr>
        </p:nvSpPr>
        <p:spPr>
          <a:xfrm>
            <a:off x="838201" y="367075"/>
            <a:ext cx="512056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Twentieth Century"/>
              <a:buNone/>
            </a:pPr>
            <a:r>
              <a:rPr b="1" lang="en-US">
                <a:solidFill>
                  <a:schemeClr val="dk2"/>
                </a:solidFill>
                <a:latin typeface="Twentieth Century"/>
                <a:ea typeface="Twentieth Century"/>
                <a:cs typeface="Twentieth Century"/>
                <a:sym typeface="Twentieth Century"/>
              </a:rPr>
              <a:t>Where we’re going</a:t>
            </a:r>
            <a:endParaRPr/>
          </a:p>
        </p:txBody>
      </p:sp>
      <p:sp>
        <p:nvSpPr>
          <p:cNvPr id="355" name="Google Shape;355;p15"/>
          <p:cNvSpPr txBox="1"/>
          <p:nvPr>
            <p:ph idx="1" type="body"/>
          </p:nvPr>
        </p:nvSpPr>
        <p:spPr>
          <a:xfrm>
            <a:off x="838201" y="1825625"/>
            <a:ext cx="5092194"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a:t>At our next meeting(s) we will discuss how our data is aligning to our strategic plan and determine if we need to make any adjustments. </a:t>
            </a:r>
            <a:endParaRPr/>
          </a:p>
          <a:p>
            <a:pPr indent="0" lvl="0" marL="0" rtl="0" algn="l">
              <a:lnSpc>
                <a:spcPct val="90000"/>
              </a:lnSpc>
              <a:spcBef>
                <a:spcPts val="1000"/>
              </a:spcBef>
              <a:spcAft>
                <a:spcPts val="0"/>
              </a:spcAft>
              <a:buClr>
                <a:schemeClr val="dk1"/>
              </a:buClr>
              <a:buSzPts val="2400"/>
              <a:buNone/>
            </a:pPr>
            <a:r>
              <a:rPr lang="en-US"/>
              <a:t>Before the end of Fall Semester, we will take </a:t>
            </a:r>
            <a:r>
              <a:rPr b="1" lang="en-US"/>
              <a:t>Action</a:t>
            </a:r>
            <a:r>
              <a:rPr lang="en-US"/>
              <a:t> (vote) on ranking our strategic priorities.</a:t>
            </a:r>
            <a:endParaRPr/>
          </a:p>
          <a:p>
            <a:pPr indent="152400" lvl="0" marL="0" rtl="0" algn="l">
              <a:lnSpc>
                <a:spcPct val="90000"/>
              </a:lnSpc>
              <a:spcBef>
                <a:spcPts val="1000"/>
              </a:spcBef>
              <a:spcAft>
                <a:spcPts val="0"/>
              </a:spcAft>
              <a:buClr>
                <a:schemeClr val="dk1"/>
              </a:buClr>
              <a:buSzPts val="2400"/>
              <a:buFont typeface="Arial"/>
              <a:buNone/>
            </a:pPr>
            <a:r>
              <a:t/>
            </a:r>
            <a:endParaRPr/>
          </a:p>
        </p:txBody>
      </p:sp>
      <p:sp>
        <p:nvSpPr>
          <p:cNvPr id="356" name="Google Shape;356;p15"/>
          <p:cNvSpPr/>
          <p:nvPr/>
        </p:nvSpPr>
        <p:spPr>
          <a:xfrm>
            <a:off x="10420569" y="1364732"/>
            <a:ext cx="947488" cy="92178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pic>
        <p:nvPicPr>
          <p:cNvPr id="357" name="Google Shape;357;p15"/>
          <p:cNvPicPr preferRelativeResize="0"/>
          <p:nvPr>
            <p:ph idx="2" type="pic"/>
          </p:nvPr>
        </p:nvPicPr>
        <p:blipFill rotWithShape="1">
          <a:blip r:embed="rId3">
            <a:alphaModFix/>
          </a:blip>
          <a:srcRect b="17913" l="0" r="0" t="17913"/>
          <a:stretch/>
        </p:blipFill>
        <p:spPr>
          <a:xfrm>
            <a:off x="7901259" y="2727729"/>
            <a:ext cx="4290740" cy="4130271"/>
          </a:xfrm>
          <a:prstGeom prst="rect">
            <a:avLst/>
          </a:prstGeom>
          <a:noFill/>
          <a:ln>
            <a:noFill/>
          </a:ln>
        </p:spPr>
      </p:pic>
      <p:sp>
        <p:nvSpPr>
          <p:cNvPr id="358" name="Google Shape;358;p15"/>
          <p:cNvSpPr/>
          <p:nvPr/>
        </p:nvSpPr>
        <p:spPr>
          <a:xfrm flipH="1" rot="-6040930">
            <a:off x="6034138" y="-673140"/>
            <a:ext cx="4021193" cy="4021193"/>
          </a:xfrm>
          <a:prstGeom prst="arc">
            <a:avLst>
              <a:gd fmla="val 16200000" name="adj1"/>
              <a:gd fmla="val 20093138"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pic>
        <p:nvPicPr>
          <p:cNvPr id="359" name="Google Shape;359;p15"/>
          <p:cNvPicPr preferRelativeResize="0"/>
          <p:nvPr>
            <p:ph idx="3" type="pic"/>
          </p:nvPr>
        </p:nvPicPr>
        <p:blipFill rotWithShape="1">
          <a:blip r:embed="rId4">
            <a:alphaModFix/>
          </a:blip>
          <a:srcRect b="4" l="21900" r="2" t="0"/>
          <a:stretch/>
        </p:blipFill>
        <p:spPr>
          <a:xfrm>
            <a:off x="6261609" y="0"/>
            <a:ext cx="3519311" cy="3007909"/>
          </a:xfrm>
          <a:prstGeom prst="rect">
            <a:avLst/>
          </a:prstGeom>
          <a:noFill/>
          <a:ln>
            <a:noFill/>
          </a:ln>
        </p:spPr>
      </p:pic>
      <p:sp>
        <p:nvSpPr>
          <p:cNvPr id="360" name="Google Shape;36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FFFFFF"/>
              </a:buClr>
              <a:buSzPts val="1200"/>
              <a:buFont typeface="Avenir"/>
              <a:buNone/>
            </a:pPr>
            <a:fld id="{00000000-1234-1234-1234-123412341234}" type="slidenum">
              <a:rPr b="0" i="0" lang="en-US" u="none" strike="noStrike">
                <a:solidFill>
                  <a:srgbClr val="FFFFFF"/>
                </a:solidFill>
              </a:rPr>
              <a:t>‹#›</a:t>
            </a:fld>
            <a:endParaRPr b="0" i="0" u="none" strike="noStrike">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16"/>
          <p:cNvSpPr txBox="1"/>
          <p:nvPr>
            <p:ph type="title"/>
          </p:nvPr>
        </p:nvSpPr>
        <p:spPr>
          <a:xfrm>
            <a:off x="508749" y="1214100"/>
            <a:ext cx="5118000" cy="406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Twentieth Century"/>
              <a:buNone/>
            </a:pPr>
            <a:r>
              <a:rPr b="1" lang="en-US">
                <a:solidFill>
                  <a:schemeClr val="dk1"/>
                </a:solidFill>
              </a:rPr>
              <a:t>October</a:t>
            </a:r>
            <a:r>
              <a:rPr b="1" lang="en-US">
                <a:solidFill>
                  <a:schemeClr val="dk1"/>
                </a:solidFill>
              </a:rPr>
              <a:t>/November Events</a:t>
            </a:r>
            <a:endParaRPr b="1">
              <a:solidFill>
                <a:schemeClr val="dk1"/>
              </a:solidFill>
            </a:endParaRPr>
          </a:p>
        </p:txBody>
      </p:sp>
      <p:sp>
        <p:nvSpPr>
          <p:cNvPr id="366" name="Google Shape;366;p16"/>
          <p:cNvSpPr txBox="1"/>
          <p:nvPr>
            <p:ph idx="12" type="sldNum"/>
          </p:nvPr>
        </p:nvSpPr>
        <p:spPr>
          <a:xfrm>
            <a:off x="10506456" y="6356350"/>
            <a:ext cx="850392"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367" name="Google Shape;367;p16"/>
          <p:cNvSpPr txBox="1"/>
          <p:nvPr/>
        </p:nvSpPr>
        <p:spPr>
          <a:xfrm>
            <a:off x="6308550" y="661375"/>
            <a:ext cx="5606400" cy="4853400"/>
          </a:xfrm>
          <a:prstGeom prst="rect">
            <a:avLst/>
          </a:prstGeom>
          <a:noFill/>
          <a:ln>
            <a:noFill/>
          </a:ln>
        </p:spPr>
        <p:txBody>
          <a:bodyPr anchorCtr="0" anchor="t" bIns="91425" lIns="91425" spcFirstLastPara="1" rIns="91425" wrap="square" tIns="91425">
            <a:noAutofit/>
          </a:bodyPr>
          <a:lstStyle/>
          <a:p>
            <a:pPr indent="-387350" lvl="0" marL="457200" rtl="0" algn="l">
              <a:spcBef>
                <a:spcPts val="0"/>
              </a:spcBef>
              <a:spcAft>
                <a:spcPts val="0"/>
              </a:spcAft>
              <a:buClr>
                <a:schemeClr val="dk1"/>
              </a:buClr>
              <a:buSzPts val="2500"/>
              <a:buFont typeface="Avenir"/>
              <a:buChar char="●"/>
            </a:pPr>
            <a:r>
              <a:rPr lang="en-US" sz="2500">
                <a:solidFill>
                  <a:schemeClr val="dk1"/>
                </a:solidFill>
                <a:latin typeface="Avenir"/>
                <a:ea typeface="Avenir"/>
                <a:cs typeface="Avenir"/>
                <a:sym typeface="Avenir"/>
              </a:rPr>
              <a:t>Fall Festival/Trunk or Treat</a:t>
            </a:r>
            <a:endParaRPr sz="2500">
              <a:solidFill>
                <a:schemeClr val="dk1"/>
              </a:solidFill>
              <a:latin typeface="Avenir"/>
              <a:ea typeface="Avenir"/>
              <a:cs typeface="Avenir"/>
              <a:sym typeface="Avenir"/>
            </a:endParaRPr>
          </a:p>
          <a:p>
            <a:pPr indent="-387350" lvl="0" marL="457200" rtl="0" algn="l">
              <a:spcBef>
                <a:spcPts val="0"/>
              </a:spcBef>
              <a:spcAft>
                <a:spcPts val="0"/>
              </a:spcAft>
              <a:buClr>
                <a:schemeClr val="dk1"/>
              </a:buClr>
              <a:buSzPts val="2500"/>
              <a:buFont typeface="Avenir"/>
              <a:buChar char="●"/>
            </a:pPr>
            <a:r>
              <a:rPr lang="en-US" sz="2500">
                <a:solidFill>
                  <a:schemeClr val="dk1"/>
                </a:solidFill>
                <a:latin typeface="Avenir"/>
                <a:ea typeface="Avenir"/>
                <a:cs typeface="Avenir"/>
                <a:sym typeface="Avenir"/>
              </a:rPr>
              <a:t>Literacy Pumpkin Contest</a:t>
            </a:r>
            <a:endParaRPr sz="2500">
              <a:solidFill>
                <a:schemeClr val="dk1"/>
              </a:solidFill>
              <a:latin typeface="Avenir"/>
              <a:ea typeface="Avenir"/>
              <a:cs typeface="Avenir"/>
              <a:sym typeface="Avenir"/>
            </a:endParaRPr>
          </a:p>
          <a:p>
            <a:pPr indent="-387350" lvl="0" marL="457200" rtl="0" algn="l">
              <a:spcBef>
                <a:spcPts val="0"/>
              </a:spcBef>
              <a:spcAft>
                <a:spcPts val="0"/>
              </a:spcAft>
              <a:buClr>
                <a:schemeClr val="dk1"/>
              </a:buClr>
              <a:buSzPts val="2500"/>
              <a:buFont typeface="Avenir"/>
              <a:buChar char="●"/>
            </a:pPr>
            <a:r>
              <a:rPr lang="en-US" sz="2500">
                <a:solidFill>
                  <a:schemeClr val="dk1"/>
                </a:solidFill>
                <a:latin typeface="Avenir"/>
                <a:ea typeface="Avenir"/>
                <a:cs typeface="Avenir"/>
                <a:sym typeface="Avenir"/>
              </a:rPr>
              <a:t>Character Parade</a:t>
            </a:r>
            <a:endParaRPr sz="2500">
              <a:solidFill>
                <a:schemeClr val="dk1"/>
              </a:solidFill>
              <a:latin typeface="Avenir"/>
              <a:ea typeface="Avenir"/>
              <a:cs typeface="Avenir"/>
              <a:sym typeface="Avenir"/>
            </a:endParaRPr>
          </a:p>
          <a:p>
            <a:pPr indent="-387350" lvl="0" marL="457200" rtl="0" algn="l">
              <a:spcBef>
                <a:spcPts val="0"/>
              </a:spcBef>
              <a:spcAft>
                <a:spcPts val="0"/>
              </a:spcAft>
              <a:buClr>
                <a:schemeClr val="dk1"/>
              </a:buClr>
              <a:buSzPts val="2500"/>
              <a:buFont typeface="Avenir"/>
              <a:buChar char="●"/>
            </a:pPr>
            <a:r>
              <a:rPr lang="en-US" sz="2500">
                <a:solidFill>
                  <a:schemeClr val="dk1"/>
                </a:solidFill>
                <a:latin typeface="Avenir"/>
                <a:ea typeface="Avenir"/>
                <a:cs typeface="Avenir"/>
                <a:sym typeface="Avenir"/>
              </a:rPr>
              <a:t>Jump 4 Books Give Away</a:t>
            </a:r>
            <a:endParaRPr sz="2500">
              <a:solidFill>
                <a:schemeClr val="dk1"/>
              </a:solidFill>
              <a:latin typeface="Avenir"/>
              <a:ea typeface="Avenir"/>
              <a:cs typeface="Avenir"/>
              <a:sym typeface="Avenir"/>
            </a:endParaRPr>
          </a:p>
          <a:p>
            <a:pPr indent="-387350" lvl="0" marL="457200" rtl="0" algn="l">
              <a:spcBef>
                <a:spcPts val="0"/>
              </a:spcBef>
              <a:spcAft>
                <a:spcPts val="0"/>
              </a:spcAft>
              <a:buClr>
                <a:schemeClr val="dk1"/>
              </a:buClr>
              <a:buSzPts val="2500"/>
              <a:buFont typeface="Avenir"/>
              <a:buChar char="●"/>
            </a:pPr>
            <a:r>
              <a:rPr lang="en-US" sz="2500">
                <a:solidFill>
                  <a:schemeClr val="dk1"/>
                </a:solidFill>
                <a:latin typeface="Avenir"/>
                <a:ea typeface="Avenir"/>
                <a:cs typeface="Avenir"/>
                <a:sym typeface="Avenir"/>
              </a:rPr>
              <a:t>Red Ribbon Week</a:t>
            </a:r>
            <a:endParaRPr sz="2500">
              <a:solidFill>
                <a:schemeClr val="dk1"/>
              </a:solidFill>
              <a:latin typeface="Avenir"/>
              <a:ea typeface="Avenir"/>
              <a:cs typeface="Avenir"/>
              <a:sym typeface="Avenir"/>
            </a:endParaRPr>
          </a:p>
          <a:p>
            <a:pPr indent="-387350" lvl="0" marL="457200" rtl="0" algn="l">
              <a:spcBef>
                <a:spcPts val="0"/>
              </a:spcBef>
              <a:spcAft>
                <a:spcPts val="0"/>
              </a:spcAft>
              <a:buClr>
                <a:schemeClr val="dk1"/>
              </a:buClr>
              <a:buSzPts val="2500"/>
              <a:buFont typeface="Avenir"/>
              <a:buChar char="●"/>
            </a:pPr>
            <a:r>
              <a:rPr lang="en-US" sz="2500">
                <a:solidFill>
                  <a:schemeClr val="dk1"/>
                </a:solidFill>
                <a:latin typeface="Avenir"/>
                <a:ea typeface="Avenir"/>
                <a:cs typeface="Avenir"/>
                <a:sym typeface="Avenir"/>
              </a:rPr>
              <a:t>Thanksgiving Luncheon w/ Parents</a:t>
            </a:r>
            <a:endParaRPr sz="2500">
              <a:solidFill>
                <a:schemeClr val="dk1"/>
              </a:solidFill>
              <a:latin typeface="Avenir"/>
              <a:ea typeface="Avenir"/>
              <a:cs typeface="Avenir"/>
              <a:sym typeface="Avenir"/>
            </a:endParaRPr>
          </a:p>
          <a:p>
            <a:pPr indent="-387350" lvl="0" marL="457200" rtl="0" algn="l">
              <a:spcBef>
                <a:spcPts val="0"/>
              </a:spcBef>
              <a:spcAft>
                <a:spcPts val="0"/>
              </a:spcAft>
              <a:buClr>
                <a:schemeClr val="dk1"/>
              </a:buClr>
              <a:buSzPts val="2500"/>
              <a:buFont typeface="Avenir"/>
              <a:buChar char="●"/>
            </a:pPr>
            <a:r>
              <a:rPr lang="en-US" sz="2500">
                <a:solidFill>
                  <a:schemeClr val="dk1"/>
                </a:solidFill>
                <a:latin typeface="Avenir"/>
                <a:ea typeface="Avenir"/>
                <a:cs typeface="Avenir"/>
                <a:sym typeface="Avenir"/>
              </a:rPr>
              <a:t>Cluster Parent Meeting </a:t>
            </a:r>
            <a:endParaRPr sz="2500">
              <a:solidFill>
                <a:schemeClr val="dk1"/>
              </a:solidFill>
              <a:latin typeface="Avenir"/>
              <a:ea typeface="Avenir"/>
              <a:cs typeface="Avenir"/>
              <a:sym typeface="Avenir"/>
            </a:endParaRPr>
          </a:p>
          <a:p>
            <a:pPr indent="-387350" lvl="0" marL="457200" rtl="0" algn="l">
              <a:spcBef>
                <a:spcPts val="0"/>
              </a:spcBef>
              <a:spcAft>
                <a:spcPts val="0"/>
              </a:spcAft>
              <a:buClr>
                <a:schemeClr val="dk1"/>
              </a:buClr>
              <a:buSzPts val="2500"/>
              <a:buFont typeface="Avenir"/>
              <a:buChar char="●"/>
            </a:pPr>
            <a:r>
              <a:rPr lang="en-US" sz="2500">
                <a:solidFill>
                  <a:schemeClr val="dk1"/>
                </a:solidFill>
                <a:latin typeface="Avenir"/>
                <a:ea typeface="Avenir"/>
                <a:cs typeface="Avenir"/>
                <a:sym typeface="Avenir"/>
              </a:rPr>
              <a:t>Superintendent’s Community Mtg. </a:t>
            </a:r>
            <a:endParaRPr sz="2500">
              <a:solidFill>
                <a:schemeClr val="dk1"/>
              </a:solidFill>
              <a:latin typeface="Avenir"/>
              <a:ea typeface="Avenir"/>
              <a:cs typeface="Avenir"/>
              <a:sym typeface="Avenir"/>
            </a:endParaRPr>
          </a:p>
          <a:p>
            <a:pPr indent="-387350" lvl="0" marL="457200" rtl="0" algn="l">
              <a:spcBef>
                <a:spcPts val="0"/>
              </a:spcBef>
              <a:spcAft>
                <a:spcPts val="0"/>
              </a:spcAft>
              <a:buClr>
                <a:schemeClr val="dk1"/>
              </a:buClr>
              <a:buSzPts val="2500"/>
              <a:buFont typeface="Avenir"/>
              <a:buChar char="●"/>
            </a:pPr>
            <a:r>
              <a:rPr lang="en-US" sz="2500">
                <a:solidFill>
                  <a:schemeClr val="dk1"/>
                </a:solidFill>
                <a:latin typeface="Avenir"/>
                <a:ea typeface="Avenir"/>
                <a:cs typeface="Avenir"/>
                <a:sym typeface="Avenir"/>
              </a:rPr>
              <a:t>Town Hall Meeting</a:t>
            </a:r>
            <a:endParaRPr sz="2500">
              <a:solidFill>
                <a:schemeClr val="dk1"/>
              </a:solidFill>
              <a:latin typeface="Avenir"/>
              <a:ea typeface="Avenir"/>
              <a:cs typeface="Avenir"/>
              <a:sym typeface="Avenir"/>
            </a:endParaRPr>
          </a:p>
          <a:p>
            <a:pPr indent="-368300" lvl="1" marL="914400" rtl="0" algn="l">
              <a:spcBef>
                <a:spcPts val="0"/>
              </a:spcBef>
              <a:spcAft>
                <a:spcPts val="0"/>
              </a:spcAft>
              <a:buClr>
                <a:schemeClr val="dk1"/>
              </a:buClr>
              <a:buSzPts val="2200"/>
              <a:buFont typeface="Avenir"/>
              <a:buChar char="○"/>
            </a:pPr>
            <a:r>
              <a:rPr lang="en-US" sz="2200">
                <a:solidFill>
                  <a:schemeClr val="dk1"/>
                </a:solidFill>
                <a:latin typeface="Avenir"/>
                <a:ea typeface="Avenir"/>
                <a:cs typeface="Avenir"/>
                <a:sym typeface="Avenir"/>
              </a:rPr>
              <a:t>Academic Celebration</a:t>
            </a:r>
            <a:endParaRPr sz="2200">
              <a:solidFill>
                <a:schemeClr val="dk1"/>
              </a:solidFill>
              <a:latin typeface="Avenir"/>
              <a:ea typeface="Avenir"/>
              <a:cs typeface="Avenir"/>
              <a:sym typeface="Avenir"/>
            </a:endParaRPr>
          </a:p>
          <a:p>
            <a:pPr indent="-368300" lvl="1" marL="914400" rtl="0" algn="l">
              <a:spcBef>
                <a:spcPts val="0"/>
              </a:spcBef>
              <a:spcAft>
                <a:spcPts val="0"/>
              </a:spcAft>
              <a:buClr>
                <a:schemeClr val="dk1"/>
              </a:buClr>
              <a:buSzPts val="2200"/>
              <a:buFont typeface="Avenir"/>
              <a:buChar char="○"/>
            </a:pPr>
            <a:r>
              <a:rPr lang="en-US" sz="2200">
                <a:solidFill>
                  <a:schemeClr val="dk1"/>
                </a:solidFill>
                <a:latin typeface="Avenir"/>
                <a:ea typeface="Avenir"/>
                <a:cs typeface="Avenir"/>
                <a:sym typeface="Avenir"/>
              </a:rPr>
              <a:t>Attendance Celebration</a:t>
            </a:r>
            <a:endParaRPr sz="2200">
              <a:solidFill>
                <a:schemeClr val="dk1"/>
              </a:solidFill>
              <a:latin typeface="Avenir"/>
              <a:ea typeface="Avenir"/>
              <a:cs typeface="Avenir"/>
              <a:sym typeface="Avenir"/>
            </a:endParaRPr>
          </a:p>
          <a:p>
            <a:pPr indent="-368300" lvl="1" marL="914400" rtl="0" algn="l">
              <a:spcBef>
                <a:spcPts val="0"/>
              </a:spcBef>
              <a:spcAft>
                <a:spcPts val="0"/>
              </a:spcAft>
              <a:buClr>
                <a:schemeClr val="dk1"/>
              </a:buClr>
              <a:buSzPts val="2200"/>
              <a:buFont typeface="Avenir"/>
              <a:buChar char="○"/>
            </a:pPr>
            <a:r>
              <a:rPr lang="en-US" sz="2200">
                <a:solidFill>
                  <a:schemeClr val="dk1"/>
                </a:solidFill>
                <a:latin typeface="Avenir"/>
                <a:ea typeface="Avenir"/>
                <a:cs typeface="Avenir"/>
                <a:sym typeface="Avenir"/>
              </a:rPr>
              <a:t>Behavior Celebration </a:t>
            </a:r>
            <a:endParaRPr sz="2200">
              <a:solidFill>
                <a:schemeClr val="dk1"/>
              </a:solidFill>
              <a:latin typeface="Avenir"/>
              <a:ea typeface="Avenir"/>
              <a:cs typeface="Avenir"/>
              <a:sym typeface="Avenir"/>
            </a:endParaRPr>
          </a:p>
          <a:p>
            <a:pPr indent="-368300" lvl="1" marL="914400" rtl="0" algn="l">
              <a:spcBef>
                <a:spcPts val="0"/>
              </a:spcBef>
              <a:spcAft>
                <a:spcPts val="0"/>
              </a:spcAft>
              <a:buClr>
                <a:schemeClr val="dk1"/>
              </a:buClr>
              <a:buSzPts val="2200"/>
              <a:buFont typeface="Avenir"/>
              <a:buChar char="○"/>
            </a:pPr>
            <a:r>
              <a:rPr lang="en-US" sz="2200">
                <a:solidFill>
                  <a:schemeClr val="dk1"/>
                </a:solidFill>
                <a:latin typeface="Avenir"/>
                <a:ea typeface="Avenir"/>
                <a:cs typeface="Avenir"/>
                <a:sym typeface="Avenir"/>
              </a:rPr>
              <a:t>SEL </a:t>
            </a:r>
            <a:endParaRPr sz="2200">
              <a:solidFill>
                <a:schemeClr val="dk1"/>
              </a:solidFill>
              <a:latin typeface="Avenir"/>
              <a:ea typeface="Avenir"/>
              <a:cs typeface="Avenir"/>
              <a:sym typeface="Avenir"/>
            </a:endParaRPr>
          </a:p>
          <a:p>
            <a:pPr indent="-387350" lvl="0" marL="457200" rtl="0" algn="l">
              <a:spcBef>
                <a:spcPts val="0"/>
              </a:spcBef>
              <a:spcAft>
                <a:spcPts val="0"/>
              </a:spcAft>
              <a:buClr>
                <a:schemeClr val="dk1"/>
              </a:buClr>
              <a:buSzPts val="2500"/>
              <a:buFont typeface="Avenir"/>
              <a:buChar char="●"/>
            </a:pPr>
            <a:r>
              <a:rPr lang="en-US" sz="2500">
                <a:solidFill>
                  <a:schemeClr val="dk1"/>
                </a:solidFill>
                <a:latin typeface="Avenir"/>
                <a:ea typeface="Avenir"/>
                <a:cs typeface="Avenir"/>
                <a:sym typeface="Avenir"/>
              </a:rPr>
              <a:t>Inclusive Schools Week</a:t>
            </a:r>
            <a:endParaRPr sz="2500">
              <a:solidFill>
                <a:schemeClr val="dk1"/>
              </a:solidFill>
              <a:latin typeface="Avenir"/>
              <a:ea typeface="Avenir"/>
              <a:cs typeface="Avenir"/>
              <a:sym typeface="Avenir"/>
            </a:endParaRPr>
          </a:p>
          <a:p>
            <a:pPr indent="-387350" lvl="0" marL="457200" rtl="0" algn="l">
              <a:spcBef>
                <a:spcPts val="0"/>
              </a:spcBef>
              <a:spcAft>
                <a:spcPts val="0"/>
              </a:spcAft>
              <a:buClr>
                <a:schemeClr val="dk1"/>
              </a:buClr>
              <a:buSzPts val="2500"/>
              <a:buFont typeface="Avenir"/>
              <a:buChar char="●"/>
            </a:pPr>
            <a:r>
              <a:rPr lang="en-US" sz="2500">
                <a:solidFill>
                  <a:schemeClr val="dk1"/>
                </a:solidFill>
                <a:latin typeface="Avenir"/>
                <a:ea typeface="Avenir"/>
                <a:cs typeface="Avenir"/>
                <a:sym typeface="Avenir"/>
              </a:rPr>
              <a:t>Behavior Incentive Field Trip </a:t>
            </a:r>
            <a:endParaRPr sz="2500">
              <a:solidFill>
                <a:schemeClr val="dk1"/>
              </a:solidFill>
              <a:latin typeface="Avenir"/>
              <a:ea typeface="Avenir"/>
              <a:cs typeface="Avenir"/>
              <a:sym typeface="Avenir"/>
            </a:endParaRPr>
          </a:p>
          <a:p>
            <a:pPr indent="0" lvl="0" marL="457200" rtl="0" algn="l">
              <a:spcBef>
                <a:spcPts val="0"/>
              </a:spcBef>
              <a:spcAft>
                <a:spcPts val="0"/>
              </a:spcAft>
              <a:buNone/>
            </a:pPr>
            <a:r>
              <a:t/>
            </a:r>
            <a:endParaRPr sz="2500">
              <a:solidFill>
                <a:schemeClr val="dk1"/>
              </a:solidFill>
              <a:latin typeface="Avenir"/>
              <a:ea typeface="Avenir"/>
              <a:cs typeface="Avenir"/>
              <a:sym typeface="Aveni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g2a0e0bfa2e7_0_75"/>
          <p:cNvSpPr txBox="1"/>
          <p:nvPr>
            <p:ph type="title"/>
          </p:nvPr>
        </p:nvSpPr>
        <p:spPr>
          <a:xfrm>
            <a:off x="1389888" y="1234440"/>
            <a:ext cx="3237000" cy="406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Twentieth Century"/>
              <a:buNone/>
            </a:pPr>
            <a:r>
              <a:rPr lang="en-US"/>
              <a:t>Thank you</a:t>
            </a:r>
            <a:endParaRPr/>
          </a:p>
        </p:txBody>
      </p:sp>
      <p:sp>
        <p:nvSpPr>
          <p:cNvPr id="373" name="Google Shape;373;g2a0e0bfa2e7_0_75"/>
          <p:cNvSpPr txBox="1"/>
          <p:nvPr>
            <p:ph idx="12" type="sldNum"/>
          </p:nvPr>
        </p:nvSpPr>
        <p:spPr>
          <a:xfrm>
            <a:off x="10506456" y="6356350"/>
            <a:ext cx="8505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hapesVTI">
  <a:themeElements>
    <a:clrScheme name="APS 5">
      <a:dk1>
        <a:srgbClr val="000000"/>
      </a:dk1>
      <a:lt1>
        <a:srgbClr val="FFFFFF"/>
      </a:lt1>
      <a:dk2>
        <a:srgbClr val="0083A9"/>
      </a:dk2>
      <a:lt2>
        <a:srgbClr val="E7E6E6"/>
      </a:lt2>
      <a:accent1>
        <a:srgbClr val="F3CF45"/>
      </a:accent1>
      <a:accent2>
        <a:srgbClr val="D47B22"/>
      </a:accent2>
      <a:accent3>
        <a:srgbClr val="A92A91"/>
      </a:accent3>
      <a:accent4>
        <a:srgbClr val="0083A9"/>
      </a:accent4>
      <a:accent5>
        <a:srgbClr val="A92A91"/>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2022-09-07T14:53:24Z</dcterms:created>
  <dc:creator>Jacobi, Diane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