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8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9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0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1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2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13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  <p:sldMasterId id="2147483684" r:id="rId3"/>
    <p:sldMasterId id="2147483696" r:id="rId4"/>
    <p:sldMasterId id="2147483709" r:id="rId5"/>
    <p:sldMasterId id="2147483722" r:id="rId6"/>
    <p:sldMasterId id="2147483735" r:id="rId7"/>
    <p:sldMasterId id="2147483748" r:id="rId8"/>
    <p:sldMasterId id="2147483760" r:id="rId9"/>
    <p:sldMasterId id="2147483772" r:id="rId10"/>
    <p:sldMasterId id="2147483784" r:id="rId11"/>
    <p:sldMasterId id="2147483797" r:id="rId12"/>
    <p:sldMasterId id="2147483809" r:id="rId13"/>
    <p:sldMasterId id="2147483821" r:id="rId14"/>
  </p:sldMasterIdLst>
  <p:notesMasterIdLst>
    <p:notesMasterId r:id="rId23"/>
  </p:notesMasterIdLst>
  <p:handoutMasterIdLst>
    <p:handoutMasterId r:id="rId24"/>
  </p:handoutMasterIdLst>
  <p:sldIdLst>
    <p:sldId id="446" r:id="rId15"/>
    <p:sldId id="478" r:id="rId16"/>
    <p:sldId id="464" r:id="rId17"/>
    <p:sldId id="470" r:id="rId18"/>
    <p:sldId id="466" r:id="rId19"/>
    <p:sldId id="473" r:id="rId20"/>
    <p:sldId id="479" r:id="rId21"/>
    <p:sldId id="477" r:id="rId22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FF00"/>
    <a:srgbClr val="33CCFF"/>
    <a:srgbClr val="F5ECDB"/>
    <a:srgbClr val="F1E4CB"/>
    <a:srgbClr val="009999"/>
    <a:srgbClr val="C49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5" autoAdjust="0"/>
    <p:restoredTop sz="92491" autoAdjust="0"/>
  </p:normalViewPr>
  <p:slideViewPr>
    <p:cSldViewPr snapToGrid="0" snapToObjects="1">
      <p:cViewPr varScale="1">
        <p:scale>
          <a:sx n="76" d="100"/>
          <a:sy n="76" d="100"/>
        </p:scale>
        <p:origin x="1140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7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6" y="5"/>
            <a:ext cx="3038649" cy="466725"/>
          </a:xfrm>
          <a:prstGeom prst="rect">
            <a:avLst/>
          </a:prstGeom>
        </p:spPr>
        <p:txBody>
          <a:bodyPr vert="horz" lIns="92373" tIns="46186" rIns="92373" bIns="4618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141" y="5"/>
            <a:ext cx="3038648" cy="466725"/>
          </a:xfrm>
          <a:prstGeom prst="rect">
            <a:avLst/>
          </a:prstGeom>
        </p:spPr>
        <p:txBody>
          <a:bodyPr vert="horz" lIns="92373" tIns="46186" rIns="92373" bIns="46186" rtlCol="0"/>
          <a:lstStyle>
            <a:lvl1pPr algn="r">
              <a:defRPr sz="1200"/>
            </a:lvl1pPr>
          </a:lstStyle>
          <a:p>
            <a:fld id="{059F52E2-F1DE-46D3-BACC-78119557B962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6" y="8829677"/>
            <a:ext cx="3038649" cy="466725"/>
          </a:xfrm>
          <a:prstGeom prst="rect">
            <a:avLst/>
          </a:prstGeom>
        </p:spPr>
        <p:txBody>
          <a:bodyPr vert="horz" lIns="92373" tIns="46186" rIns="92373" bIns="4618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141" y="8829677"/>
            <a:ext cx="3038648" cy="466725"/>
          </a:xfrm>
          <a:prstGeom prst="rect">
            <a:avLst/>
          </a:prstGeom>
        </p:spPr>
        <p:txBody>
          <a:bodyPr vert="horz" lIns="92373" tIns="46186" rIns="92373" bIns="46186" rtlCol="0" anchor="b"/>
          <a:lstStyle>
            <a:lvl1pPr algn="r">
              <a:defRPr sz="1200"/>
            </a:lvl1pPr>
          </a:lstStyle>
          <a:p>
            <a:fld id="{4FE15C78-6CC8-4FB4-9DD6-3BEF9917CD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3470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37840" cy="466434"/>
          </a:xfrm>
          <a:prstGeom prst="rect">
            <a:avLst/>
          </a:prstGeom>
        </p:spPr>
        <p:txBody>
          <a:bodyPr vert="horz" lIns="93389" tIns="46694" rIns="93389" bIns="4669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6434"/>
          </a:xfrm>
          <a:prstGeom prst="rect">
            <a:avLst/>
          </a:prstGeom>
        </p:spPr>
        <p:txBody>
          <a:bodyPr vert="horz" lIns="93389" tIns="46694" rIns="93389" bIns="46694" rtlCol="0"/>
          <a:lstStyle>
            <a:lvl1pPr algn="r">
              <a:defRPr sz="1200"/>
            </a:lvl1pPr>
          </a:lstStyle>
          <a:p>
            <a:fld id="{7B299F97-F58F-4790-8A4D-46307B570D7F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3638"/>
            <a:ext cx="4181475" cy="31353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89" tIns="46694" rIns="93389" bIns="4669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73892"/>
            <a:ext cx="5608320" cy="3660458"/>
          </a:xfrm>
          <a:prstGeom prst="rect">
            <a:avLst/>
          </a:prstGeom>
        </p:spPr>
        <p:txBody>
          <a:bodyPr vert="horz" lIns="93389" tIns="46694" rIns="93389" bIns="4669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7" y="8829972"/>
            <a:ext cx="3037840" cy="466433"/>
          </a:xfrm>
          <a:prstGeom prst="rect">
            <a:avLst/>
          </a:prstGeom>
        </p:spPr>
        <p:txBody>
          <a:bodyPr vert="horz" lIns="93389" tIns="46694" rIns="93389" bIns="4669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72"/>
            <a:ext cx="3037840" cy="466433"/>
          </a:xfrm>
          <a:prstGeom prst="rect">
            <a:avLst/>
          </a:prstGeom>
        </p:spPr>
        <p:txBody>
          <a:bodyPr vert="horz" lIns="93389" tIns="46694" rIns="93389" bIns="46694" rtlCol="0" anchor="b"/>
          <a:lstStyle>
            <a:lvl1pPr algn="r">
              <a:defRPr sz="1200"/>
            </a:lvl1pPr>
          </a:lstStyle>
          <a:p>
            <a:fld id="{06FECA5B-CB69-434F-96AB-1E7E18E86F8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22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3727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FECA5B-CB69-434F-96AB-1E7E18E86F8F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94080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FECA5B-CB69-434F-96AB-1E7E18E86F8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7502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3727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FECA5B-CB69-434F-96AB-1E7E18E86F8F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8383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3727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FECA5B-CB69-434F-96AB-1E7E18E86F8F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1409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3727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FECA5B-CB69-434F-96AB-1E7E18E86F8F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8589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3727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FECA5B-CB69-434F-96AB-1E7E18E86F8F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3737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3727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FECA5B-CB69-434F-96AB-1E7E18E86F8F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8692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322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038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965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772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624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748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841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612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718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935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6216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DDD31-84B6-6E40-B7CB-9EBB1DB33AE8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0A0C-BB77-FD4A-8FA4-D4334D01E3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8223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DDD31-84B6-6E40-B7CB-9EBB1DB33AE8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0A0C-BB77-FD4A-8FA4-D4334D01E3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6287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DDD31-84B6-6E40-B7CB-9EBB1DB33AE8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0A0C-BB77-FD4A-8FA4-D4334D01E3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2204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DDD31-84B6-6E40-B7CB-9EBB1DB33AE8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0A0C-BB77-FD4A-8FA4-D4334D01E3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2393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DDD31-84B6-6E40-B7CB-9EBB1DB33AE8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0A0C-BB77-FD4A-8FA4-D4334D01E3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8925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DDD31-84B6-6E40-B7CB-9EBB1DB33AE8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0A0C-BB77-FD4A-8FA4-D4334D01E3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53385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DDD31-84B6-6E40-B7CB-9EBB1DB33AE8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0A0C-BB77-FD4A-8FA4-D4334D01E3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7742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DDD31-84B6-6E40-B7CB-9EBB1DB33AE8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0A0C-BB77-FD4A-8FA4-D4334D01E3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5160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DDD31-84B6-6E40-B7CB-9EBB1DB33AE8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0A0C-BB77-FD4A-8FA4-D4334D01E3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1935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DDD31-84B6-6E40-B7CB-9EBB1DB33AE8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0A0C-BB77-FD4A-8FA4-D4334D01E3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2237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DDD31-84B6-6E40-B7CB-9EBB1DB33AE8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0A0C-BB77-FD4A-8FA4-D4334D01E3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2831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FF1645-6838-D74A-8A89-D890E926B26A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1453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FF1645-6838-D74A-8A89-D890E926B26A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112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FF1645-6838-D74A-8A89-D890E926B26A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88151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FF1645-6838-D74A-8A89-D890E926B26A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9917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FF1645-6838-D74A-8A89-D890E926B26A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7941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FF1645-6838-D74A-8A89-D890E926B26A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94795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FF1645-6838-D74A-8A89-D890E926B26A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0132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FF1645-6838-D74A-8A89-D890E926B26A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3465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FF1645-6838-D74A-8A89-D890E926B26A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6179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FF1645-6838-D74A-8A89-D890E926B26A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32325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FF1645-6838-D74A-8A89-D890E926B26A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6868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FF1645-6838-D74A-8A89-D890E926B2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7526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FF1645-6838-D74A-8A89-D890E926B2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65345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FF1645-6838-D74A-8A89-D890E926B2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8455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FF1645-6838-D74A-8A89-D890E926B2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16881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FF1645-6838-D74A-8A89-D890E926B2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42705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FF1645-6838-D74A-8A89-D890E926B2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149515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FF1645-6838-D74A-8A89-D890E926B2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6286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FF1645-6838-D74A-8A89-D890E926B2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22293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FF1645-6838-D74A-8A89-D890E926B2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46324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FF1645-6838-D74A-8A89-D890E926B2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4612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FF1645-6838-D74A-8A89-D890E926B2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41125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843DBAE-D4AC-413E-9772-FD0630CDC8C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09177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F290B0E-8142-4E9C-82AD-578D5B474E7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32489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C1E7FAB-3306-4064-8F7D-03ADBCBA7EB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775165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647D705-7DDB-40F6-949B-F7FBFFEB810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49765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46F5EE5-803C-44EB-B235-FE6806D5A6E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5055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830AD28-1462-4D94-BCCC-87C3B958012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18234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02583AD-EC1F-433A-9711-443DB0EC93D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925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CFE9B62-5665-4DBD-94CD-F3AC7CF3181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017037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0135E1E-B415-4338-95EE-C6D60A9A00A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42477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2D537D-E005-42B8-BA13-3EC3BE9471D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60670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8E3E547-E4A5-4FA4-A52F-4D45F2A9AC2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85350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15816" y="620688"/>
            <a:ext cx="5770984" cy="288032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small" baseline="0">
                <a:solidFill>
                  <a:srgbClr val="1D263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en-US" dirty="0"/>
          </a:p>
        </p:txBody>
      </p:sp>
      <p:sp>
        <p:nvSpPr>
          <p:cNvPr id="7" name="Espace réservé du titre 1"/>
          <p:cNvSpPr>
            <a:spLocks noGrp="1"/>
          </p:cNvSpPr>
          <p:nvPr>
            <p:ph type="title"/>
          </p:nvPr>
        </p:nvSpPr>
        <p:spPr>
          <a:xfrm>
            <a:off x="2915816" y="3076"/>
            <a:ext cx="5770984" cy="6176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9266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63142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042930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59800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94242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42340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94571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9133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17511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0935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95432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00771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15816" y="620688"/>
            <a:ext cx="5770984" cy="288032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small" baseline="0">
                <a:solidFill>
                  <a:srgbClr val="1D263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en-US" dirty="0"/>
          </a:p>
        </p:txBody>
      </p:sp>
      <p:sp>
        <p:nvSpPr>
          <p:cNvPr id="7" name="Espace réservé du titre 1"/>
          <p:cNvSpPr>
            <a:spLocks noGrp="1"/>
          </p:cNvSpPr>
          <p:nvPr>
            <p:ph type="title"/>
          </p:nvPr>
        </p:nvSpPr>
        <p:spPr>
          <a:xfrm>
            <a:off x="2915816" y="3076"/>
            <a:ext cx="5770984" cy="6176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4070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561733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17379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51802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56855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09277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50743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93531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81719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562260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2499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80401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15816" y="620688"/>
            <a:ext cx="5770984" cy="288032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small" baseline="0">
                <a:solidFill>
                  <a:srgbClr val="1D263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en-US" dirty="0"/>
          </a:p>
        </p:txBody>
      </p:sp>
      <p:sp>
        <p:nvSpPr>
          <p:cNvPr id="7" name="Espace réservé du titre 1"/>
          <p:cNvSpPr>
            <a:spLocks noGrp="1"/>
          </p:cNvSpPr>
          <p:nvPr>
            <p:ph type="title"/>
          </p:nvPr>
        </p:nvSpPr>
        <p:spPr>
          <a:xfrm>
            <a:off x="2915816" y="3076"/>
            <a:ext cx="5770984" cy="6176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817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F9321AA-A377-4061-AF50-C5E84330E9E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86833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B0AA0AA-FBB7-4037-8538-552AFFE1673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21089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02332F3-C7A1-4053-BB19-53F02CC7BA7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4536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11B7BC9-C400-47F3-B455-B66352431E0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70911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F436E16-5C4F-4213-9748-6C9A2FB1D49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16042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627FE93-FE48-4BD3-9E9C-7472184B120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31465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AAB1408-4076-4618-AFAD-E1D37A2BA9C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0508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73D3B5B-C0DB-4E93-BC7E-A8CEAEA16DC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92813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05A48A-EE8B-474E-8D7D-6E7A00FE249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21346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55784CB-EFDE-44D9-8CEC-1DFAEAF97BC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84134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7F5EC09-9645-4A3D-B56F-0BFBADC63F4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25193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3A90DD-A2EE-43A5-B880-645500C3B41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963202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E7D18B-E782-45F6-95D5-615C6DAC740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06148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8B2E4D0-C4B3-43D4-BA3B-3FD775A8A6A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1451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BEB3A05-A673-4CE1-BA53-F128A23D810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43845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9613EB5-7791-4819-A134-2A86E09F364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16065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77844E3-E90D-43E0-AD87-CA6A5E9CC8D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69194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DB620DA-C532-4CA4-AC2D-975E4BFE6C5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5736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F7E3CA7-11B8-4118-B3F8-C34786C3861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8522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D9EFD06-B0BC-4C89-881B-42AEC2CD035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39980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BAA0D4-A0A4-4F1E-87F4-FFC84D7989B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89164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A573F-8807-4CC0-9991-0671F74433A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30261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65407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41361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247592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93329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14795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87096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959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83106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69467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2582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04099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68222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45939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142157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17449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33828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45428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6723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66228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618256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67302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530314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udience Particip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228600" y="1447800"/>
            <a:ext cx="8686800" cy="47244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2238" y="234950"/>
            <a:ext cx="8869362" cy="369332"/>
          </a:xfrm>
        </p:spPr>
        <p:txBody>
          <a:bodyPr/>
          <a:lstStyle>
            <a:lvl1pPr>
              <a:defRPr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76200" y="609600"/>
            <a:ext cx="891540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8474219"/>
      </p:ext>
    </p:extLst>
  </p:cSld>
  <p:clrMapOvr>
    <a:masterClrMapping/>
  </p:clrMapOvr>
  <p:transition>
    <p:wipe dir="d"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193453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56532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62121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87457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172532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114182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58263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45425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576746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707070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69956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6" title="Page Number Shape"/>
          <p:cNvSpPr/>
          <p:nvPr/>
        </p:nvSpPr>
        <p:spPr bwMode="auto">
          <a:xfrm>
            <a:off x="8736012" y="118920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6685" y="1143294"/>
            <a:ext cx="5275772" cy="4268965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58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6685" y="5537926"/>
            <a:ext cx="5275772" cy="706355"/>
          </a:xfrm>
        </p:spPr>
        <p:txBody>
          <a:bodyPr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sz="1800" b="0" i="1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6685" y="6314441"/>
            <a:ext cx="1197467" cy="365125"/>
          </a:xfrm>
        </p:spPr>
        <p:txBody>
          <a:bodyPr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BA083766-4B91-814D-B095-CD901C088ED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50444" y="6314441"/>
            <a:ext cx="3842012" cy="365125"/>
          </a:xfrm>
        </p:spPr>
        <p:txBody>
          <a:bodyPr/>
          <a:lstStyle>
            <a:lvl1pPr algn="l">
              <a:defRPr b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1416217"/>
            <a:ext cx="407987" cy="365125"/>
          </a:xfrm>
        </p:spPr>
        <p:txBody>
          <a:bodyPr/>
          <a:lstStyle>
            <a:lvl1pPr algn="r"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580391" y="1257300"/>
            <a:ext cx="0" cy="560070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80391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46315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orient="horz" pos="792">
          <p15:clr>
            <a:srgbClr val="FBAE40"/>
          </p15:clr>
        </p15:guide>
      </p15:sldGuideLst>
    </p:ext>
  </p:extLs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83766-4B91-814D-B095-CD901C088ED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605845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 title="Page Number Shape"/>
          <p:cNvSpPr/>
          <p:nvPr/>
        </p:nvSpPr>
        <p:spPr bwMode="auto">
          <a:xfrm>
            <a:off x="8736012" y="1393748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0755" y="2571723"/>
            <a:ext cx="6222491" cy="3286153"/>
          </a:xfrm>
        </p:spPr>
        <p:txBody>
          <a:bodyPr anchor="t">
            <a:normAutofit/>
          </a:bodyPr>
          <a:lstStyle>
            <a:lvl1pPr>
              <a:lnSpc>
                <a:spcPct val="85000"/>
              </a:lnSpc>
              <a:defRPr sz="5800" cap="all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0755" y="1393748"/>
            <a:ext cx="6301072" cy="819150"/>
          </a:xfrm>
        </p:spPr>
        <p:txBody>
          <a:bodyPr anchor="ctr">
            <a:normAutofit/>
          </a:bodyPr>
          <a:lstStyle>
            <a:lvl1pPr marL="0" indent="0" algn="r">
              <a:lnSpc>
                <a:spcPct val="113000"/>
              </a:lnSpc>
              <a:spcBef>
                <a:spcPts val="0"/>
              </a:spcBef>
              <a:buNone/>
              <a:defRPr sz="18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7216" y="6314440"/>
            <a:ext cx="1197467" cy="365125"/>
          </a:xfrm>
        </p:spPr>
        <p:txBody>
          <a:bodyPr/>
          <a:lstStyle>
            <a:lvl1pPr>
              <a:defRPr sz="9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BA083766-4B91-814D-B095-CD901C088ED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60755" y="6314441"/>
            <a:ext cx="4860170" cy="365125"/>
          </a:xfrm>
        </p:spPr>
        <p:txBody>
          <a:bodyPr/>
          <a:lstStyle>
            <a:lvl1pPr>
              <a:defRPr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1620761"/>
            <a:ext cx="407987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1" y="6178167"/>
            <a:ext cx="7683245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" y="6178167"/>
            <a:ext cx="7683245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592131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  <p15:guide id="2" pos="4842">
          <p15:clr>
            <a:srgbClr val="FBAE40"/>
          </p15:clr>
        </p15:guide>
      </p15:sldGuideLst>
    </p:ext>
  </p:extLs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86200" y="540628"/>
            <a:ext cx="4686300" cy="248894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0" y="3712467"/>
            <a:ext cx="4686300" cy="248222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83766-4B91-814D-B095-CD901C088ED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28093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557784"/>
            <a:ext cx="2873502" cy="49560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558065"/>
            <a:ext cx="4690872" cy="913212"/>
          </a:xfrm>
        </p:spPr>
        <p:txBody>
          <a:bodyPr anchor="b"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0" y="1526122"/>
            <a:ext cx="4690872" cy="17515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6200" y="3700828"/>
            <a:ext cx="4690872" cy="913759"/>
          </a:xfrm>
        </p:spPr>
        <p:txBody>
          <a:bodyPr anchor="b">
            <a:normAutofit/>
          </a:bodyPr>
          <a:lstStyle>
            <a:lvl1pPr marL="0" indent="0"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86200" y="4669432"/>
            <a:ext cx="4690872" cy="1752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83766-4B91-814D-B095-CD901C088ED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092065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83766-4B91-814D-B095-CD901C088ED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989261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83766-4B91-814D-B095-CD901C088ED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121376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555479"/>
            <a:ext cx="2879082" cy="1921022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564147"/>
            <a:ext cx="4686300" cy="5622644"/>
          </a:xfrm>
        </p:spPr>
        <p:txBody>
          <a:bodyPr/>
          <a:lstStyle>
            <a:lvl1pPr>
              <a:lnSpc>
                <a:spcPct val="112000"/>
              </a:lnSpc>
              <a:defRPr sz="2000"/>
            </a:lvl1pPr>
            <a:lvl2pPr>
              <a:lnSpc>
                <a:spcPct val="112000"/>
              </a:lnSpc>
              <a:defRPr sz="1800"/>
            </a:lvl2pPr>
            <a:lvl3pPr>
              <a:lnSpc>
                <a:spcPct val="112000"/>
              </a:lnSpc>
              <a:defRPr sz="1600"/>
            </a:lvl3pPr>
            <a:lvl4pPr>
              <a:lnSpc>
                <a:spcPct val="112000"/>
              </a:lnSpc>
              <a:defRPr sz="1400"/>
            </a:lvl4pPr>
            <a:lvl5pPr>
              <a:lnSpc>
                <a:spcPct val="112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2621513"/>
            <a:ext cx="2879082" cy="3239537"/>
          </a:xfrm>
        </p:spPr>
        <p:txBody>
          <a:bodyPr>
            <a:normAutofit/>
          </a:bodyPr>
          <a:lstStyle>
            <a:lvl1pPr marL="0" indent="0" algn="r">
              <a:lnSpc>
                <a:spcPct val="125000"/>
              </a:lnSpc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83766-4B91-814D-B095-CD901C088ED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605204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1" y="557262"/>
            <a:ext cx="2882528" cy="1919239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30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43350" y="1"/>
            <a:ext cx="4629150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1" y="2621512"/>
            <a:ext cx="2882528" cy="3236976"/>
          </a:xfrm>
        </p:spPr>
        <p:txBody>
          <a:bodyPr>
            <a:normAutofit/>
          </a:bodyPr>
          <a:lstStyle>
            <a:lvl1pPr marL="0" indent="0" algn="r">
              <a:lnSpc>
                <a:spcPct val="125000"/>
              </a:lnSpc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83766-4B91-814D-B095-CD901C088ED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118770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86200" y="640080"/>
            <a:ext cx="4686299" cy="558414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83766-4B91-814D-B095-CD901C088ED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74476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Page Number Shape"/>
          <p:cNvSpPr/>
          <p:nvPr/>
        </p:nvSpPr>
        <p:spPr bwMode="auto">
          <a:xfrm>
            <a:off x="8736012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93074" y="642931"/>
            <a:ext cx="1835003" cy="467810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642933"/>
            <a:ext cx="5303009" cy="46781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2140" y="5927132"/>
            <a:ext cx="2861142" cy="365125"/>
          </a:xfrm>
        </p:spPr>
        <p:txBody>
          <a:bodyPr/>
          <a:lstStyle/>
          <a:p>
            <a:fld id="{BA083766-4B91-814D-B095-CD901C088ED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02140" y="6315950"/>
            <a:ext cx="286114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5607593"/>
            <a:ext cx="407987" cy="365125"/>
          </a:xfrm>
        </p:spPr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1" y="6199730"/>
            <a:ext cx="7695008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" y="6199730"/>
            <a:ext cx="7695008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520179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  <p15:guide id="2" pos="4842">
          <p15:clr>
            <a:srgbClr val="FBAE40"/>
          </p15:clr>
        </p15:guide>
      </p15:sldGuideLst>
    </p:ext>
  </p:extLs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6" title="Page Number Shape"/>
          <p:cNvSpPr/>
          <p:nvPr/>
        </p:nvSpPr>
        <p:spPr bwMode="auto">
          <a:xfrm>
            <a:off x="8736012" y="118920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6685" y="1143296"/>
            <a:ext cx="5275772" cy="4268965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435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6685" y="5537928"/>
            <a:ext cx="5275772" cy="706355"/>
          </a:xfrm>
        </p:spPr>
        <p:txBody>
          <a:bodyPr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sz="1350" b="0" i="1" baseline="0">
                <a:solidFill>
                  <a:schemeClr val="tx2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6686" y="6314443"/>
            <a:ext cx="1197467" cy="365125"/>
          </a:xfrm>
        </p:spPr>
        <p:txBody>
          <a:bodyPr/>
          <a:lstStyle>
            <a:lvl1pPr algn="l">
              <a:defRPr sz="675">
                <a:solidFill>
                  <a:schemeClr val="tx2"/>
                </a:solidFill>
              </a:defRPr>
            </a:lvl1pPr>
          </a:lstStyle>
          <a:p>
            <a:fld id="{BA083766-4B91-814D-B095-CD901C088ED5}" type="datetimeFigureOut">
              <a:rPr lang="en-US" smtClean="0">
                <a:solidFill>
                  <a:srgbClr val="F5F5F5"/>
                </a:solidFill>
              </a:rPr>
              <a:pPr/>
              <a:t>3/3/2017</a:t>
            </a:fld>
            <a:endParaRPr lang="en-US" dirty="0">
              <a:solidFill>
                <a:srgbClr val="F5F5F5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50445" y="6314443"/>
            <a:ext cx="3842012" cy="365125"/>
          </a:xfrm>
        </p:spPr>
        <p:txBody>
          <a:bodyPr/>
          <a:lstStyle>
            <a:lvl1pPr algn="l">
              <a:defRPr b="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5F5F5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3" y="1416219"/>
            <a:ext cx="407987" cy="365125"/>
          </a:xfrm>
        </p:spPr>
        <p:txBody>
          <a:bodyPr/>
          <a:lstStyle>
            <a:lvl1pPr algn="r"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3D6C3DC6-EF6E-8948-BFE6-808D46D584D8}" type="slidenum">
              <a:rPr lang="en-US" smtClean="0">
                <a:solidFill>
                  <a:srgbClr val="645135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645135">
                  <a:lumMod val="50000"/>
                </a:srgbClr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580391" y="1257300"/>
            <a:ext cx="0" cy="560070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80391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94601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orient="horz" pos="792">
          <p15:clr>
            <a:srgbClr val="FBAE40"/>
          </p15:clr>
        </p15:guide>
      </p15:sldGuideLst>
    </p:ext>
  </p:extLs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023173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 title="Page Number Shape"/>
          <p:cNvSpPr/>
          <p:nvPr/>
        </p:nvSpPr>
        <p:spPr bwMode="auto">
          <a:xfrm>
            <a:off x="8736012" y="1393748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0756" y="2571725"/>
            <a:ext cx="6222491" cy="3286153"/>
          </a:xfrm>
        </p:spPr>
        <p:txBody>
          <a:bodyPr anchor="t">
            <a:normAutofit/>
          </a:bodyPr>
          <a:lstStyle>
            <a:lvl1pPr>
              <a:lnSpc>
                <a:spcPct val="85000"/>
              </a:lnSpc>
              <a:defRPr sz="4350" cap="all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0755" y="1393748"/>
            <a:ext cx="6301072" cy="819150"/>
          </a:xfrm>
        </p:spPr>
        <p:txBody>
          <a:bodyPr anchor="ctr">
            <a:normAutofit/>
          </a:bodyPr>
          <a:lstStyle>
            <a:lvl1pPr marL="0" indent="0" algn="r">
              <a:lnSpc>
                <a:spcPct val="113000"/>
              </a:lnSpc>
              <a:spcBef>
                <a:spcPts val="0"/>
              </a:spcBef>
              <a:buNone/>
              <a:defRPr sz="135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7217" y="6314442"/>
            <a:ext cx="1197467" cy="365125"/>
          </a:xfrm>
        </p:spPr>
        <p:txBody>
          <a:bodyPr/>
          <a:lstStyle>
            <a:lvl1pPr>
              <a:defRPr sz="675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BA083766-4B91-814D-B095-CD901C088ED5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60755" y="6314443"/>
            <a:ext cx="4860170" cy="365125"/>
          </a:xfrm>
        </p:spPr>
        <p:txBody>
          <a:bodyPr/>
          <a:lstStyle>
            <a:lvl1pPr>
              <a:defRPr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3" y="1620763"/>
            <a:ext cx="407987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D6C3DC6-EF6E-8948-BFE6-808D46D584D8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2" y="6178167"/>
            <a:ext cx="7683245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2" y="6178167"/>
            <a:ext cx="7683245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844694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  <p15:guide id="2" pos="4842">
          <p15:clr>
            <a:srgbClr val="FBAE40"/>
          </p15:clr>
        </p15:guide>
      </p15:sldGuideLst>
    </p:ext>
  </p:extLs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86200" y="540628"/>
            <a:ext cx="4686300" cy="248894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0" y="3712467"/>
            <a:ext cx="4686300" cy="248222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741474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557784"/>
            <a:ext cx="2873502" cy="49560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558065"/>
            <a:ext cx="4690872" cy="913212"/>
          </a:xfrm>
        </p:spPr>
        <p:txBody>
          <a:bodyPr anchor="b"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buNone/>
              <a:defRPr sz="18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0" y="1526124"/>
            <a:ext cx="4690872" cy="17515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6200" y="3700830"/>
            <a:ext cx="4690872" cy="913759"/>
          </a:xfrm>
        </p:spPr>
        <p:txBody>
          <a:bodyPr anchor="b">
            <a:normAutofit/>
          </a:bodyPr>
          <a:lstStyle>
            <a:lvl1pPr marL="0" indent="0">
              <a:buNone/>
              <a:defRPr sz="18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86200" y="4669432"/>
            <a:ext cx="4690872" cy="1752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2993598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726493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9278480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555479"/>
            <a:ext cx="2879082" cy="1921022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225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564147"/>
            <a:ext cx="4686300" cy="5622644"/>
          </a:xfrm>
        </p:spPr>
        <p:txBody>
          <a:bodyPr/>
          <a:lstStyle>
            <a:lvl1pPr>
              <a:lnSpc>
                <a:spcPct val="112000"/>
              </a:lnSpc>
              <a:defRPr sz="1500"/>
            </a:lvl1pPr>
            <a:lvl2pPr>
              <a:lnSpc>
                <a:spcPct val="112000"/>
              </a:lnSpc>
              <a:defRPr sz="1350"/>
            </a:lvl2pPr>
            <a:lvl3pPr>
              <a:lnSpc>
                <a:spcPct val="112000"/>
              </a:lnSpc>
              <a:defRPr sz="1200"/>
            </a:lvl3pPr>
            <a:lvl4pPr>
              <a:lnSpc>
                <a:spcPct val="112000"/>
              </a:lnSpc>
              <a:defRPr sz="1050"/>
            </a:lvl4pPr>
            <a:lvl5pPr>
              <a:lnSpc>
                <a:spcPct val="112000"/>
              </a:lnSpc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2621515"/>
            <a:ext cx="2879082" cy="3239537"/>
          </a:xfrm>
        </p:spPr>
        <p:txBody>
          <a:bodyPr>
            <a:normAutofit/>
          </a:bodyPr>
          <a:lstStyle>
            <a:lvl1pPr marL="0" indent="0" algn="r">
              <a:lnSpc>
                <a:spcPct val="125000"/>
              </a:lnSpc>
              <a:spcBef>
                <a:spcPts val="900"/>
              </a:spcBef>
              <a:buNone/>
              <a:defRPr sz="105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420258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1" y="557264"/>
            <a:ext cx="2882528" cy="1919239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22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43350" y="3"/>
            <a:ext cx="4629150" cy="6857999"/>
          </a:xfrm>
        </p:spPr>
        <p:txBody>
          <a:bodyPr anchor="t"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1" y="2621512"/>
            <a:ext cx="2882528" cy="3236976"/>
          </a:xfrm>
        </p:spPr>
        <p:txBody>
          <a:bodyPr>
            <a:normAutofit/>
          </a:bodyPr>
          <a:lstStyle>
            <a:lvl1pPr marL="0" indent="0" algn="r">
              <a:lnSpc>
                <a:spcPct val="125000"/>
              </a:lnSpc>
              <a:spcBef>
                <a:spcPts val="900"/>
              </a:spcBef>
              <a:buNone/>
              <a:defRPr sz="105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017258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86201" y="640080"/>
            <a:ext cx="4686299" cy="558414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080707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Page Number Shape"/>
          <p:cNvSpPr/>
          <p:nvPr/>
        </p:nvSpPr>
        <p:spPr bwMode="auto">
          <a:xfrm>
            <a:off x="8736012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93075" y="642931"/>
            <a:ext cx="1835003" cy="467810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642935"/>
            <a:ext cx="5303009" cy="46781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2140" y="5927134"/>
            <a:ext cx="2861142" cy="365125"/>
          </a:xfr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02140" y="6315952"/>
            <a:ext cx="2861142" cy="365125"/>
          </a:xfrm>
        </p:spPr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3" y="5607595"/>
            <a:ext cx="407987" cy="365125"/>
          </a:xfr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1" y="6199730"/>
            <a:ext cx="7695008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" y="6199730"/>
            <a:ext cx="7695008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293648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  <p15:guide id="2" pos="484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4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image" Target="../media/image4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07.xml"/><Relationship Id="rId10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20.xml"/><Relationship Id="rId12" Type="http://schemas.openxmlformats.org/officeDocument/2006/relationships/slideLayout" Target="../slideLayouts/slideLayout125.xml"/><Relationship Id="rId2" Type="http://schemas.openxmlformats.org/officeDocument/2006/relationships/slideLayout" Target="../slideLayouts/slideLayout115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5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Relationship Id="rId14" Type="http://schemas.openxmlformats.org/officeDocument/2006/relationships/image" Target="../media/image5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128.xml"/><Relationship Id="rId7" Type="http://schemas.openxmlformats.org/officeDocument/2006/relationships/slideLayout" Target="../slideLayouts/slideLayout132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5" Type="http://schemas.openxmlformats.org/officeDocument/2006/relationships/slideLayout" Target="../slideLayouts/slideLayout130.xml"/><Relationship Id="rId10" Type="http://schemas.openxmlformats.org/officeDocument/2006/relationships/slideLayout" Target="../slideLayouts/slideLayout135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9.xml"/><Relationship Id="rId7" Type="http://schemas.openxmlformats.org/officeDocument/2006/relationships/slideLayout" Target="../slideLayouts/slideLayout143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8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0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0.xml"/><Relationship Id="rId7" Type="http://schemas.openxmlformats.org/officeDocument/2006/relationships/slideLayout" Target="../slideLayouts/slideLayout154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9.xml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8.xml"/><Relationship Id="rId5" Type="http://schemas.openxmlformats.org/officeDocument/2006/relationships/slideLayout" Target="../slideLayouts/slideLayout152.xml"/><Relationship Id="rId10" Type="http://schemas.openxmlformats.org/officeDocument/2006/relationships/slideLayout" Target="../slideLayouts/slideLayout157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__strategic plan template-03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976" y="6356350"/>
            <a:ext cx="690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chemeClr val="bg1"/>
                </a:solidFill>
              </a:defRPr>
            </a:lvl1pPr>
          </a:lstStyle>
          <a:p>
            <a:fld id="{AEC10A0C-BB77-FD4A-8FA4-D4334D01E3A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7270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8DDD31-84B6-6E40-B7CB-9EBB1DB33AE8}" type="datetimeFigureOut">
              <a:rPr lang="en-US" smtClean="0"/>
              <a:t>3/3/2017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211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__strategic plan template-04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7270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8DDD31-84B6-6E40-B7CB-9EBB1DB33AE8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976" y="6356350"/>
            <a:ext cx="690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chemeClr val="bg1"/>
                </a:solidFill>
              </a:defRPr>
            </a:lvl1pPr>
          </a:lstStyle>
          <a:p>
            <a:fld id="{AEC10A0C-BB77-FD4A-8FA4-D4334D01E3A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338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__strategic plan template-05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976" y="6356350"/>
            <a:ext cx="690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chemeClr val="bg1"/>
                </a:solidFill>
              </a:defRPr>
            </a:lvl1pPr>
          </a:lstStyle>
          <a:p>
            <a:fld id="{AEC10A0C-BB77-FD4A-8FA4-D4334D01E3A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7270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8DDD31-84B6-6E40-B7CB-9EBB1DB33AE8}" type="datetimeFigureOut">
              <a:rPr lang="en-US" smtClean="0"/>
              <a:t>3/3/2017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794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__strategic plan template-05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976" y="6356350"/>
            <a:ext cx="690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chemeClr val="bg1"/>
                </a:solidFill>
              </a:defRPr>
            </a:lvl1pPr>
          </a:lstStyle>
          <a:p>
            <a:fld id="{AEC10A0C-BB77-FD4A-8FA4-D4334D01E3A4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7270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8DDD31-84B6-6E40-B7CB-9EBB1DB33AE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54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__strategic plan template-03.png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976" y="6356350"/>
            <a:ext cx="690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chemeClr val="bg1"/>
                </a:solidFill>
              </a:defRPr>
            </a:lvl1pPr>
          </a:lstStyle>
          <a:p>
            <a:fld id="{AEC10A0C-BB77-FD4A-8FA4-D4334D01E3A4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7270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7C53DC-AD11-4CC4-AFE4-C5A866BDE2C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091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__strategic plan template-03.png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976" y="6356350"/>
            <a:ext cx="690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chemeClr val="bg1"/>
                </a:solidFill>
              </a:defRPr>
            </a:lvl1pPr>
          </a:lstStyle>
          <a:p>
            <a:fld id="{AEC10A0C-BB77-FD4A-8FA4-D4334D01E3A4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7270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8DDD31-84B6-6E40-B7CB-9EBB1DB33AE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463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__strategic plan template-03.png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976" y="6356350"/>
            <a:ext cx="690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chemeClr val="bg1"/>
                </a:solidFill>
              </a:defRPr>
            </a:lvl1pPr>
          </a:lstStyle>
          <a:p>
            <a:fld id="{AEC10A0C-BB77-FD4A-8FA4-D4334D01E3A4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7270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8DDD31-84B6-6E40-B7CB-9EBB1DB33AE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109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__strategic plan template-05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976" y="6356350"/>
            <a:ext cx="690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chemeClr val="bg1"/>
                </a:solidFill>
              </a:defRPr>
            </a:lvl1pPr>
          </a:lstStyle>
          <a:p>
            <a:fld id="{AEC10A0C-BB77-FD4A-8FA4-D4334D01E3A4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7270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6EC01-3EE1-4290-89D6-91489E367EA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683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__strategic plan template-03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976" y="6356350"/>
            <a:ext cx="690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chemeClr val="bg1"/>
                </a:solidFill>
              </a:defRPr>
            </a:lvl1pPr>
          </a:lstStyle>
          <a:p>
            <a:fld id="{AEC10A0C-BB77-FD4A-8FA4-D4334D01E3A4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7270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ABDE51-86A4-44D9-BF50-3667D73DB60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504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__strategic plan template-03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976" y="6356350"/>
            <a:ext cx="690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chemeClr val="bg1"/>
                </a:solidFill>
              </a:defRPr>
            </a:lvl1pPr>
          </a:lstStyle>
          <a:p>
            <a:fld id="{AEC10A0C-BB77-FD4A-8FA4-D4334D01E3A4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7270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8DDD31-84B6-6E40-B7CB-9EBB1DB33AE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1206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__strategic plan template-03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976" y="6356350"/>
            <a:ext cx="690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chemeClr val="bg1"/>
                </a:solidFill>
              </a:defRPr>
            </a:lvl1pPr>
          </a:lstStyle>
          <a:p>
            <a:fld id="{AEC10A0C-BB77-FD4A-8FA4-D4334D01E3A4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7270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8DDD31-84B6-6E40-B7CB-9EBB1DB33AE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839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__strategic plan template-03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976" y="6356350"/>
            <a:ext cx="690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chemeClr val="bg1"/>
                </a:solidFill>
              </a:defRPr>
            </a:lvl1pPr>
          </a:lstStyle>
          <a:p>
            <a:fld id="{AEC10A0C-BB77-FD4A-8FA4-D4334D01E3A4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7270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8DDD31-84B6-6E40-B7CB-9EBB1DB33AE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785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8736012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" y="559678"/>
            <a:ext cx="2875430" cy="49524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569066"/>
            <a:ext cx="4686299" cy="5655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1" y="5930061"/>
            <a:ext cx="286114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50" b="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1A8DDD31-84B6-6E40-B7CB-9EBB1DB33AE8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1501" y="6314441"/>
            <a:ext cx="286114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 b="1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6012" y="5607593"/>
            <a:ext cx="4079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1" baseline="0">
                <a:solidFill>
                  <a:schemeClr val="bg2"/>
                </a:solidFill>
                <a:latin typeface="+mj-lt"/>
              </a:defRPr>
            </a:lvl1pPr>
          </a:lstStyle>
          <a:p>
            <a:fld id="{AEC10A0C-BB77-FD4A-8FA4-D4334D01E3A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99730"/>
            <a:ext cx="337185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0" y="6199730"/>
            <a:ext cx="337185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PowerPoint__strategic plan template-03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058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</p:sldLayoutIdLst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3800" b="0" i="1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20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83464" algn="l" defTabSz="6858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8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6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83464" algn="l" defTabSz="6858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4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83464" algn="l" defTabSz="685800" rtl="0" eaLnBrk="1" latinLnBrk="0" hangingPunct="1">
        <a:lnSpc>
          <a:spcPct val="112000"/>
        </a:lnSpc>
        <a:spcBef>
          <a:spcPts val="975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971800" indent="-283464" algn="l" defTabSz="685800" rtl="0" eaLnBrk="1" latinLnBrk="0" hangingPunct="1">
        <a:lnSpc>
          <a:spcPct val="112000"/>
        </a:lnSpc>
        <a:spcBef>
          <a:spcPts val="975"/>
        </a:spcBef>
        <a:buFont typeface="Arial" panose="020B0604020202020204" pitchFamily="34" charset="0"/>
        <a:buChar char="•"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3429000" indent="-283464" algn="l" defTabSz="685800" rtl="0" eaLnBrk="1" latinLnBrk="0" hangingPunct="1">
        <a:lnSpc>
          <a:spcPct val="112000"/>
        </a:lnSpc>
        <a:spcBef>
          <a:spcPts val="975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886200" indent="-212598" algn="l" defTabSz="685800" rtl="0" eaLnBrk="1" latinLnBrk="0" hangingPunct="1">
        <a:lnSpc>
          <a:spcPct val="112000"/>
        </a:lnSpc>
        <a:spcBef>
          <a:spcPts val="975"/>
        </a:spcBef>
        <a:buFont typeface="Arial" panose="020B0604020202020204" pitchFamily="34" charset="0"/>
        <a:buChar char="•"/>
        <a:defRPr sz="105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832">
          <p15:clr>
            <a:srgbClr val="F26B43"/>
          </p15:clr>
        </p15:guide>
        <p15:guide id="2" pos="480">
          <p15:clr>
            <a:srgbClr val="F26B43"/>
          </p15:clr>
        </p15:guide>
        <p15:guide id="3" pos="7200">
          <p15:clr>
            <a:srgbClr val="F26B43"/>
          </p15:clr>
        </p15:guide>
        <p15:guide id="4" pos="3264">
          <p15:clr>
            <a:srgbClr val="F26B43"/>
          </p15:clr>
        </p15:guide>
        <p15:guide id="5" pos="2124">
          <p15:clr>
            <a:srgbClr val="F26B43"/>
          </p15:clr>
        </p15:guide>
        <p15:guide id="6" pos="360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pos="5400">
          <p15:clr>
            <a:srgbClr val="F26B43"/>
          </p15:clr>
        </p15:guide>
        <p15:guide id="9" pos="2448">
          <p15:clr>
            <a:srgbClr val="F26B43"/>
          </p15:clr>
        </p15:guide>
      </p15:sldGuideLst>
    </p:ext>
  </p:extLst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8736012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1" y="559678"/>
            <a:ext cx="2875430" cy="49524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1" y="569066"/>
            <a:ext cx="4686299" cy="5655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1" y="5930063"/>
            <a:ext cx="286114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563" b="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1A8DDD31-84B6-6E40-B7CB-9EBB1DB33AE8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3/3/2017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1501" y="6314443"/>
            <a:ext cx="286114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825" b="1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6013" y="5607595"/>
            <a:ext cx="4079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 b="0" i="1" baseline="0">
                <a:solidFill>
                  <a:schemeClr val="bg2"/>
                </a:solidFill>
                <a:latin typeface="+mj-lt"/>
              </a:defRPr>
            </a:lvl1pPr>
          </a:lstStyle>
          <a:p>
            <a:fld id="{AEC10A0C-BB77-FD4A-8FA4-D4334D01E3A4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99730"/>
            <a:ext cx="337185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0" y="6199730"/>
            <a:ext cx="337185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PowerPoint__strategic plan template-03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426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</p:sldLayoutIdLst>
  <p:txStyles>
    <p:titleStyle>
      <a:lvl1pPr algn="r" defTabSz="514350" rtl="0" eaLnBrk="1" latinLnBrk="0" hangingPunct="1">
        <a:lnSpc>
          <a:spcPct val="90000"/>
        </a:lnSpc>
        <a:spcBef>
          <a:spcPct val="0"/>
        </a:spcBef>
        <a:buNone/>
        <a:defRPr sz="2850" b="0" i="1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12598" indent="-212598" algn="l" defTabSz="514350" rtl="0" eaLnBrk="1" latinLnBrk="0" hangingPunct="1">
        <a:lnSpc>
          <a:spcPct val="112000"/>
        </a:lnSpc>
        <a:spcBef>
          <a:spcPts val="675"/>
        </a:spcBef>
        <a:buFont typeface="Arial" panose="020B0604020202020204" pitchFamily="34" charset="0"/>
        <a:buChar char="•"/>
        <a:defRPr sz="15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514350" indent="-212598" algn="l" defTabSz="514350" rtl="0" eaLnBrk="1" latinLnBrk="0" hangingPunct="1">
        <a:lnSpc>
          <a:spcPct val="112000"/>
        </a:lnSpc>
        <a:spcBef>
          <a:spcPts val="675"/>
        </a:spcBef>
        <a:buFont typeface="Corbel" panose="020B0503020204020204" pitchFamily="34" charset="0"/>
        <a:buChar char="–"/>
        <a:defRPr sz="135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857250" indent="-212598" algn="l" defTabSz="514350" rtl="0" eaLnBrk="1" latinLnBrk="0" hangingPunct="1">
        <a:lnSpc>
          <a:spcPct val="112000"/>
        </a:lnSpc>
        <a:spcBef>
          <a:spcPts val="675"/>
        </a:spcBef>
        <a:buFont typeface="Arial" panose="020B0604020202020204" pitchFamily="34" charset="0"/>
        <a:buChar char="•"/>
        <a:defRPr sz="12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200150" indent="-212598" algn="l" defTabSz="514350" rtl="0" eaLnBrk="1" latinLnBrk="0" hangingPunct="1">
        <a:lnSpc>
          <a:spcPct val="112000"/>
        </a:lnSpc>
        <a:spcBef>
          <a:spcPts val="675"/>
        </a:spcBef>
        <a:buFont typeface="Corbel" panose="020B0503020204020204" pitchFamily="34" charset="0"/>
        <a:buChar char="–"/>
        <a:defRPr sz="105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543050" indent="-212598" algn="l" defTabSz="514350" rtl="0" eaLnBrk="1" latinLnBrk="0" hangingPunct="1">
        <a:lnSpc>
          <a:spcPct val="112000"/>
        </a:lnSpc>
        <a:spcBef>
          <a:spcPts val="675"/>
        </a:spcBef>
        <a:buFont typeface="Arial" panose="020B0604020202020204" pitchFamily="34" charset="0"/>
        <a:buChar char="•"/>
        <a:defRPr sz="105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885950" indent="-212598" algn="l" defTabSz="514350" rtl="0" eaLnBrk="1" latinLnBrk="0" hangingPunct="1">
        <a:lnSpc>
          <a:spcPct val="112000"/>
        </a:lnSpc>
        <a:spcBef>
          <a:spcPts val="731"/>
        </a:spcBef>
        <a:buFont typeface="Corbel" panose="020B0503020204020204" pitchFamily="34" charset="0"/>
        <a:buChar char="–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228850" indent="-212598" algn="l" defTabSz="514350" rtl="0" eaLnBrk="1" latinLnBrk="0" hangingPunct="1">
        <a:lnSpc>
          <a:spcPct val="112000"/>
        </a:lnSpc>
        <a:spcBef>
          <a:spcPts val="731"/>
        </a:spcBef>
        <a:buFont typeface="Arial" panose="020B0604020202020204" pitchFamily="34" charset="0"/>
        <a:buChar char="•"/>
        <a:defRPr sz="105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571750" indent="-212598" algn="l" defTabSz="514350" rtl="0" eaLnBrk="1" latinLnBrk="0" hangingPunct="1">
        <a:lnSpc>
          <a:spcPct val="112000"/>
        </a:lnSpc>
        <a:spcBef>
          <a:spcPts val="731"/>
        </a:spcBef>
        <a:buFont typeface="Corbel" panose="020B0503020204020204" pitchFamily="34" charset="0"/>
        <a:buChar char="–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914650" indent="-159449" algn="l" defTabSz="514350" rtl="0" eaLnBrk="1" latinLnBrk="0" hangingPunct="1">
        <a:lnSpc>
          <a:spcPct val="112000"/>
        </a:lnSpc>
        <a:spcBef>
          <a:spcPts val="731"/>
        </a:spcBef>
        <a:buFont typeface="Arial" panose="020B0604020202020204" pitchFamily="34" charset="0"/>
        <a:buChar char="•"/>
        <a:defRPr sz="788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832">
          <p15:clr>
            <a:srgbClr val="F26B43"/>
          </p15:clr>
        </p15:guide>
        <p15:guide id="2" pos="480">
          <p15:clr>
            <a:srgbClr val="F26B43"/>
          </p15:clr>
        </p15:guide>
        <p15:guide id="3" pos="7200">
          <p15:clr>
            <a:srgbClr val="F26B43"/>
          </p15:clr>
        </p15:guide>
        <p15:guide id="4" pos="3264">
          <p15:clr>
            <a:srgbClr val="F26B43"/>
          </p15:clr>
        </p15:guide>
        <p15:guide id="5" pos="2124">
          <p15:clr>
            <a:srgbClr val="F26B43"/>
          </p15:clr>
        </p15:guide>
        <p15:guide id="6" pos="360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pos="5400">
          <p15:clr>
            <a:srgbClr val="F26B43"/>
          </p15:clr>
        </p15:guide>
        <p15:guide id="9" pos="24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8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950" y="0"/>
            <a:ext cx="8382000" cy="6858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866900" y="2257425"/>
            <a:ext cx="58388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Hope-Hill ES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968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ight Arrow 66"/>
          <p:cNvSpPr/>
          <p:nvPr/>
        </p:nvSpPr>
        <p:spPr>
          <a:xfrm>
            <a:off x="6822106" y="4597768"/>
            <a:ext cx="575474" cy="257661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rgbClr val="FF7C8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" name="Right Arrow 62"/>
          <p:cNvSpPr/>
          <p:nvPr/>
        </p:nvSpPr>
        <p:spPr>
          <a:xfrm>
            <a:off x="6804423" y="2936813"/>
            <a:ext cx="575474" cy="257661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" name="Right Arrow 52"/>
          <p:cNvSpPr/>
          <p:nvPr/>
        </p:nvSpPr>
        <p:spPr>
          <a:xfrm>
            <a:off x="6754257" y="6195952"/>
            <a:ext cx="643324" cy="254168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Right Arrow 43"/>
          <p:cNvSpPr/>
          <p:nvPr/>
        </p:nvSpPr>
        <p:spPr>
          <a:xfrm>
            <a:off x="6754257" y="5393704"/>
            <a:ext cx="643324" cy="254168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chemeClr val="accent6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" name="Right Arrow 42"/>
          <p:cNvSpPr/>
          <p:nvPr/>
        </p:nvSpPr>
        <p:spPr>
          <a:xfrm>
            <a:off x="3003681" y="6195952"/>
            <a:ext cx="643324" cy="254168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" name="Right Arrow 58"/>
          <p:cNvSpPr/>
          <p:nvPr/>
        </p:nvSpPr>
        <p:spPr>
          <a:xfrm>
            <a:off x="3101103" y="4597768"/>
            <a:ext cx="575474" cy="257661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rgbClr val="FF7C8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" name="Right Arrow 53"/>
          <p:cNvSpPr/>
          <p:nvPr/>
        </p:nvSpPr>
        <p:spPr>
          <a:xfrm>
            <a:off x="3093084" y="2936813"/>
            <a:ext cx="575474" cy="257661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" name="Right Arrow 55"/>
          <p:cNvSpPr/>
          <p:nvPr/>
        </p:nvSpPr>
        <p:spPr>
          <a:xfrm>
            <a:off x="3003681" y="5389200"/>
            <a:ext cx="643324" cy="254168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chemeClr val="accent6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6550"/>
            <a:ext cx="9144000" cy="276999"/>
          </a:xfrm>
          <a:prstGeom prst="rect">
            <a:avLst/>
          </a:prstGeom>
          <a:solidFill>
            <a:srgbClr val="0066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smtClean="0">
                <a:solidFill>
                  <a:schemeClr val="bg1"/>
                </a:solidFill>
                <a:latin typeface="Arial"/>
                <a:cs typeface="Arial"/>
              </a:rPr>
              <a:t>Hope-Hill ES 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(Grady </a:t>
            </a:r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Cluster)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764899" y="4283714"/>
            <a:ext cx="2672311" cy="2417062"/>
            <a:chOff x="1362917" y="4138289"/>
            <a:chExt cx="2662379" cy="4412600"/>
          </a:xfrm>
        </p:grpSpPr>
        <p:sp>
          <p:nvSpPr>
            <p:cNvPr id="38" name="Rounded Rectangle 37"/>
            <p:cNvSpPr/>
            <p:nvPr/>
          </p:nvSpPr>
          <p:spPr>
            <a:xfrm>
              <a:off x="1392623" y="4138289"/>
              <a:ext cx="2632673" cy="1541588"/>
            </a:xfrm>
            <a:prstGeom prst="rect">
              <a:avLst/>
            </a:prstGeom>
            <a:solidFill>
              <a:srgbClr val="FFD5D5"/>
            </a:solidFill>
            <a:ln w="25400" cap="flat" cmpd="sng" algn="ctr">
              <a:solidFill>
                <a:srgbClr val="E3A3A3"/>
              </a:solidFill>
              <a:prstDash val="solid"/>
            </a:ln>
            <a:effectLst/>
          </p:spPr>
          <p:txBody>
            <a:bodyPr vert="horz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225"/>
                </a:spcAft>
              </a:pPr>
              <a:endParaRPr lang="en-US" sz="750" dirty="0">
                <a:solidFill>
                  <a:srgbClr val="000000"/>
                </a:solidFill>
                <a:latin typeface="Arial"/>
                <a:cs typeface="Arial"/>
              </a:endParaRPr>
            </a:p>
            <a:p>
              <a:pPr marL="228600" indent="-228600">
                <a:buAutoNum type="arabicParenR" startAt="6"/>
                <a:defRPr/>
              </a:pPr>
              <a:r>
                <a:rPr lang="en-US" sz="750" dirty="0" smtClean="0">
                  <a:solidFill>
                    <a:prstClr val="black"/>
                  </a:solidFill>
                  <a:latin typeface="Arial"/>
                  <a:cs typeface="Arial"/>
                </a:rPr>
                <a:t>Improve teacher efficacy in Literacy Development and Mathematics.</a:t>
              </a:r>
            </a:p>
            <a:p>
              <a:pPr marL="228600" indent="-228600">
                <a:buAutoNum type="arabicParenR" startAt="6"/>
                <a:defRPr/>
              </a:pPr>
              <a:endParaRPr lang="en-US" sz="750" dirty="0">
                <a:solidFill>
                  <a:prstClr val="black"/>
                </a:solidFill>
                <a:latin typeface="Arial"/>
                <a:cs typeface="Arial"/>
              </a:endParaRPr>
            </a:p>
            <a:p>
              <a:pPr marL="228600" indent="-228600">
                <a:buAutoNum type="arabicParenR" startAt="6"/>
                <a:defRPr/>
              </a:pPr>
              <a:r>
                <a:rPr lang="en-US" sz="750" dirty="0" smtClean="0">
                  <a:solidFill>
                    <a:prstClr val="black"/>
                  </a:solidFill>
                  <a:latin typeface="Arial"/>
                  <a:cs typeface="Arial"/>
                </a:rPr>
                <a:t>Build teacher capacity in the ability to meet the diverse social and academic needs of all students. </a:t>
              </a:r>
            </a:p>
            <a:p>
              <a:pPr>
                <a:defRPr/>
              </a:pPr>
              <a:endParaRPr lang="en-US" sz="750" b="1" dirty="0">
                <a:solidFill>
                  <a:prstClr val="black"/>
                </a:solidFill>
                <a:latin typeface="Arial"/>
                <a:cs typeface="Arial"/>
              </a:endParaRPr>
            </a:p>
            <a:p>
              <a:pPr>
                <a:defRPr/>
              </a:pPr>
              <a:endParaRPr lang="en-US" sz="750" b="1" dirty="0">
                <a:solidFill>
                  <a:prstClr val="black"/>
                </a:solidFill>
                <a:latin typeface="Arial"/>
                <a:cs typeface="Arial"/>
              </a:endParaRPr>
            </a:p>
          </p:txBody>
        </p:sp>
        <p:sp>
          <p:nvSpPr>
            <p:cNvPr id="39" name="Rounded Rectangle 38"/>
            <p:cNvSpPr/>
            <p:nvPr/>
          </p:nvSpPr>
          <p:spPr>
            <a:xfrm>
              <a:off x="1378722" y="5797874"/>
              <a:ext cx="2632673" cy="130056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 cmpd="sng" algn="ctr">
              <a:solidFill>
                <a:schemeClr val="accent6">
                  <a:lumMod val="75000"/>
                </a:schemeClr>
              </a:solidFill>
              <a:prstDash val="solid"/>
            </a:ln>
            <a:effectLst/>
          </p:spPr>
          <p:txBody>
            <a:bodyPr vert="horz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225"/>
                </a:spcAft>
              </a:pPr>
              <a:r>
                <a:rPr lang="en-US" sz="750" dirty="0" smtClean="0">
                  <a:solidFill>
                    <a:schemeClr val="tx1"/>
                  </a:solidFill>
                  <a:latin typeface="Arial"/>
                  <a:cs typeface="Arial"/>
                </a:rPr>
                <a:t>8) Maximize the use of all internal and external resources in order to promote the social and academic growth of all students.  </a:t>
              </a:r>
            </a:p>
            <a:p>
              <a:pPr>
                <a:spcAft>
                  <a:spcPts val="225"/>
                </a:spcAft>
              </a:pPr>
              <a:endParaRPr lang="en-US" sz="750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40" name="Rounded Rectangle 39"/>
            <p:cNvSpPr/>
            <p:nvPr/>
          </p:nvSpPr>
          <p:spPr>
            <a:xfrm>
              <a:off x="1362917" y="7216434"/>
              <a:ext cx="2632673" cy="133445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 cap="flat" cmpd="sng" algn="ctr">
              <a:solidFill>
                <a:schemeClr val="bg1">
                  <a:lumMod val="50000"/>
                </a:schemeClr>
              </a:solidFill>
              <a:prstDash val="solid"/>
            </a:ln>
            <a:effectLst/>
          </p:spPr>
          <p:txBody>
            <a:bodyPr vert="vert270" rtlCol="0"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750" b="1" dirty="0">
                <a:solidFill>
                  <a:prstClr val="black"/>
                </a:solidFill>
                <a:latin typeface="Calibri"/>
              </a:endParaRPr>
            </a:p>
            <a:p>
              <a:pPr marL="160727" indent="-160727">
                <a:buFont typeface="Arial" pitchFamily="34" charset="0"/>
                <a:buChar char="•"/>
                <a:defRPr/>
              </a:pPr>
              <a:endParaRPr lang="en-US" sz="750" b="1" dirty="0">
                <a:solidFill>
                  <a:prstClr val="black"/>
                </a:solidFill>
                <a:latin typeface="Calibri"/>
              </a:endParaRPr>
            </a:p>
            <a:p>
              <a:pPr>
                <a:defRPr/>
              </a:pPr>
              <a:endParaRPr lang="en-US" sz="750" b="1" dirty="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4" name="Rectangle 33"/>
          <p:cNvSpPr/>
          <p:nvPr/>
        </p:nvSpPr>
        <p:spPr>
          <a:xfrm>
            <a:off x="1585038" y="1870652"/>
            <a:ext cx="1023036" cy="2192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School Priorities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750445" y="5188328"/>
            <a:ext cx="3421247" cy="71436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 cap="flat" cmpd="sng" algn="ctr">
            <a:solidFill>
              <a:schemeClr val="accent6"/>
            </a:solidFill>
            <a:prstDash val="solid"/>
          </a:ln>
          <a:effectLst/>
        </p:spPr>
        <p:txBody>
          <a:bodyPr vert="horz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700" dirty="0" smtClean="0">
                <a:solidFill>
                  <a:sysClr val="windowText" lastClr="000000"/>
                </a:solidFill>
              </a:rPr>
              <a:t>8A Hold an annual Partner Summit to update the community on the state of Hope-Hill ES and its specific needs</a:t>
            </a:r>
          </a:p>
          <a:p>
            <a:pPr lvl="0"/>
            <a:r>
              <a:rPr lang="en-US" sz="700" dirty="0" smtClean="0">
                <a:solidFill>
                  <a:sysClr val="windowText" lastClr="000000"/>
                </a:solidFill>
              </a:rPr>
              <a:t>8B Increase the number of consistent academic mentors school-wide</a:t>
            </a:r>
          </a:p>
          <a:p>
            <a:pPr lvl="0"/>
            <a:r>
              <a:rPr lang="en-US" sz="700" dirty="0" smtClean="0">
                <a:solidFill>
                  <a:sysClr val="windowText" lastClr="000000"/>
                </a:solidFill>
              </a:rPr>
              <a:t>8C Partner with the Hope-Hill Foundation to create a positive brand for HHES</a:t>
            </a:r>
            <a:endParaRPr lang="en-US" sz="700" dirty="0">
              <a:solidFill>
                <a:sysClr val="windowText" lastClr="000000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3740248" y="4281227"/>
            <a:ext cx="3431444" cy="844426"/>
          </a:xfrm>
          <a:prstGeom prst="rect">
            <a:avLst/>
          </a:prstGeom>
          <a:solidFill>
            <a:srgbClr val="FFEAEC"/>
          </a:solidFill>
          <a:ln w="25400" cap="flat" cmpd="sng" algn="ctr">
            <a:solidFill>
              <a:srgbClr val="E3A3A3"/>
            </a:solidFill>
            <a:prstDash val="solid"/>
          </a:ln>
          <a:effectLst/>
        </p:spPr>
        <p:txBody>
          <a:bodyPr vert="horz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700" dirty="0" smtClean="0">
                <a:solidFill>
                  <a:sysClr val="windowText" lastClr="000000"/>
                </a:solidFill>
                <a:latin typeface="Arial"/>
                <a:cs typeface="Arial"/>
              </a:rPr>
              <a:t>6A Provide targeted professional learning for all teachers to improve early literacy instruction and assessment for remediation </a:t>
            </a:r>
          </a:p>
          <a:p>
            <a:pPr lvl="0"/>
            <a:r>
              <a:rPr lang="en-US" sz="700" dirty="0" smtClean="0">
                <a:solidFill>
                  <a:sysClr val="windowText" lastClr="000000"/>
                </a:solidFill>
                <a:latin typeface="Arial"/>
                <a:cs typeface="Arial"/>
              </a:rPr>
              <a:t>6B Provide targeted professional learning for all teachers to develop their capacity of the core content areas. </a:t>
            </a:r>
          </a:p>
          <a:p>
            <a:pPr lvl="0"/>
            <a:r>
              <a:rPr lang="en-US" sz="700" dirty="0" smtClean="0">
                <a:solidFill>
                  <a:sysClr val="windowText" lastClr="000000"/>
                </a:solidFill>
                <a:latin typeface="Arial"/>
                <a:cs typeface="Arial"/>
              </a:rPr>
              <a:t>7A Meet with teachers weekly to unpack and study the APS Instructional Units. </a:t>
            </a:r>
          </a:p>
          <a:p>
            <a:pPr lvl="0"/>
            <a:r>
              <a:rPr lang="en-US" sz="700" dirty="0">
                <a:solidFill>
                  <a:sysClr val="windowText" lastClr="000000"/>
                </a:solidFill>
                <a:latin typeface="Arial"/>
                <a:cs typeface="Arial"/>
              </a:rPr>
              <a:t>6</a:t>
            </a:r>
            <a:r>
              <a:rPr lang="en-US" sz="700" dirty="0" smtClean="0">
                <a:solidFill>
                  <a:sysClr val="windowText" lastClr="000000"/>
                </a:solidFill>
                <a:latin typeface="Arial"/>
                <a:cs typeface="Arial"/>
              </a:rPr>
              <a:t> &amp; 7B  Provide targeted professional learning for all teachers to understand and implement the APS Great Eight Instructional Practices. </a:t>
            </a:r>
          </a:p>
          <a:p>
            <a:pPr lvl="0"/>
            <a:r>
              <a:rPr lang="en-US" sz="700" dirty="0" smtClean="0">
                <a:solidFill>
                  <a:sysClr val="windowText" lastClr="000000"/>
                </a:solidFill>
                <a:latin typeface="Arial"/>
                <a:cs typeface="Arial"/>
              </a:rPr>
              <a:t>7C Provide ongoing SEL training and coaching for all staff members</a:t>
            </a:r>
          </a:p>
          <a:p>
            <a:pPr lvl="0"/>
            <a:endParaRPr lang="en-US" sz="700" dirty="0" smtClea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lvl="0"/>
            <a:endParaRPr lang="en-US" sz="70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80961" y="2105793"/>
            <a:ext cx="2642494" cy="2086915"/>
          </a:xfrm>
          <a:prstGeom prst="rect">
            <a:avLst/>
          </a:prstGeom>
          <a:solidFill>
            <a:srgbClr val="FFE98B"/>
          </a:solidFill>
          <a:ln w="25400" cap="flat" cmpd="sng" algn="ctr">
            <a:solidFill>
              <a:srgbClr val="FFC000"/>
            </a:solidFill>
            <a:prstDash val="solid"/>
          </a:ln>
          <a:effectLst/>
        </p:spPr>
        <p:txBody>
          <a:bodyPr vert="horz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225"/>
              </a:spcAft>
            </a:pPr>
            <a:endParaRPr lang="en-US" sz="750" b="1" dirty="0">
              <a:solidFill>
                <a:srgbClr val="000000"/>
              </a:solidFill>
              <a:latin typeface="Arial"/>
              <a:cs typeface="Arial"/>
            </a:endParaRPr>
          </a:p>
          <a:p>
            <a:pPr marL="228600" indent="-228600">
              <a:spcAft>
                <a:spcPts val="225"/>
              </a:spcAft>
              <a:buAutoNum type="arabicParenR"/>
            </a:pPr>
            <a:r>
              <a:rPr lang="en-US" sz="750" dirty="0" smtClean="0">
                <a:solidFill>
                  <a:srgbClr val="000000"/>
                </a:solidFill>
                <a:latin typeface="Arial"/>
                <a:cs typeface="Arial"/>
              </a:rPr>
              <a:t>Strengthen Early  Literacy Program in grades PK-2</a:t>
            </a:r>
          </a:p>
          <a:p>
            <a:pPr marL="228600" indent="-228600">
              <a:spcAft>
                <a:spcPts val="225"/>
              </a:spcAft>
              <a:buAutoNum type="arabicParenR"/>
            </a:pPr>
            <a:endParaRPr lang="en-US" sz="75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228600" indent="-228600">
              <a:spcAft>
                <a:spcPts val="225"/>
              </a:spcAft>
              <a:buAutoNum type="arabicParenR"/>
            </a:pPr>
            <a:r>
              <a:rPr lang="en-US" sz="750" dirty="0" smtClean="0">
                <a:solidFill>
                  <a:srgbClr val="000000"/>
                </a:solidFill>
                <a:latin typeface="Arial"/>
                <a:cs typeface="Arial"/>
              </a:rPr>
              <a:t>Increase Lexile levels for 3</a:t>
            </a:r>
            <a:r>
              <a:rPr lang="en-US" sz="750" baseline="30000" dirty="0" smtClean="0">
                <a:solidFill>
                  <a:srgbClr val="000000"/>
                </a:solidFill>
                <a:latin typeface="Arial"/>
                <a:cs typeface="Arial"/>
              </a:rPr>
              <a:t>rd</a:t>
            </a:r>
            <a:r>
              <a:rPr lang="en-US" sz="750" dirty="0" smtClean="0">
                <a:solidFill>
                  <a:srgbClr val="000000"/>
                </a:solidFill>
                <a:latin typeface="Arial"/>
                <a:cs typeface="Arial"/>
              </a:rPr>
              <a:t> – 5</a:t>
            </a:r>
            <a:r>
              <a:rPr lang="en-US" sz="750" baseline="30000" dirty="0" smtClean="0">
                <a:solidFill>
                  <a:srgbClr val="000000"/>
                </a:solidFill>
                <a:latin typeface="Arial"/>
                <a:cs typeface="Arial"/>
              </a:rPr>
              <a:t>th</a:t>
            </a:r>
            <a:r>
              <a:rPr lang="en-US" sz="750" dirty="0" smtClean="0">
                <a:solidFill>
                  <a:srgbClr val="000000"/>
                </a:solidFill>
                <a:latin typeface="Arial"/>
                <a:cs typeface="Arial"/>
              </a:rPr>
              <a:t> grade students</a:t>
            </a:r>
          </a:p>
          <a:p>
            <a:pPr marL="228600" indent="-228600">
              <a:spcAft>
                <a:spcPts val="225"/>
              </a:spcAft>
              <a:buAutoNum type="arabicParenR"/>
            </a:pPr>
            <a:endParaRPr lang="en-US" sz="75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228600" indent="-228600">
              <a:spcAft>
                <a:spcPts val="225"/>
              </a:spcAft>
              <a:buAutoNum type="arabicParenR"/>
            </a:pPr>
            <a:r>
              <a:rPr lang="en-US" sz="750" dirty="0" smtClean="0">
                <a:solidFill>
                  <a:srgbClr val="000000"/>
                </a:solidFill>
                <a:latin typeface="Arial"/>
                <a:cs typeface="Arial"/>
              </a:rPr>
              <a:t>Implement the APS Great Eight Instructional Practices</a:t>
            </a:r>
          </a:p>
          <a:p>
            <a:pPr marL="228600" indent="-228600">
              <a:spcAft>
                <a:spcPts val="225"/>
              </a:spcAft>
              <a:buAutoNum type="arabicParenR"/>
            </a:pPr>
            <a:endParaRPr lang="en-US" sz="75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228600" indent="-228600">
              <a:spcAft>
                <a:spcPts val="225"/>
              </a:spcAft>
              <a:buAutoNum type="arabicParenR"/>
            </a:pPr>
            <a:r>
              <a:rPr lang="en-US" sz="750" dirty="0" smtClean="0">
                <a:solidFill>
                  <a:srgbClr val="000000"/>
                </a:solidFill>
                <a:latin typeface="Arial"/>
                <a:cs typeface="Arial"/>
              </a:rPr>
              <a:t>Improve student mastery of the core content areas in grades 3 – 5.  </a:t>
            </a:r>
          </a:p>
          <a:p>
            <a:pPr marL="228600" indent="-228600">
              <a:spcAft>
                <a:spcPts val="225"/>
              </a:spcAft>
              <a:buAutoNum type="arabicParenR"/>
            </a:pPr>
            <a:endParaRPr lang="en-US" sz="75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228600" indent="-228600">
              <a:spcAft>
                <a:spcPts val="225"/>
              </a:spcAft>
              <a:buAutoNum type="arabicParenR"/>
            </a:pPr>
            <a:r>
              <a:rPr lang="en-US" sz="750" dirty="0" smtClean="0">
                <a:solidFill>
                  <a:srgbClr val="000000"/>
                </a:solidFill>
                <a:latin typeface="Arial"/>
                <a:cs typeface="Arial"/>
              </a:rPr>
              <a:t>Increase technology integration school-wide</a:t>
            </a:r>
            <a:endParaRPr lang="en-US" sz="75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4929209" y="1911048"/>
            <a:ext cx="1077539" cy="3577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25" b="1" dirty="0">
                <a:latin typeface="Arial"/>
                <a:cs typeface="Arial"/>
              </a:rPr>
              <a:t>School Strategies</a:t>
            </a:r>
          </a:p>
          <a:p>
            <a:endParaRPr lang="en-US" sz="900" b="1" dirty="0"/>
          </a:p>
        </p:txBody>
      </p:sp>
      <p:sp>
        <p:nvSpPr>
          <p:cNvPr id="61" name="Rectangle 60"/>
          <p:cNvSpPr/>
          <p:nvPr/>
        </p:nvSpPr>
        <p:spPr>
          <a:xfrm>
            <a:off x="3760735" y="5923021"/>
            <a:ext cx="3410957" cy="77775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</a:ln>
          <a:effectLst/>
        </p:spPr>
        <p:txBody>
          <a:bodyPr vert="horz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700" dirty="0" smtClean="0">
                <a:solidFill>
                  <a:sysClr val="windowText" lastClr="000000"/>
                </a:solidFill>
                <a:latin typeface="Arial"/>
                <a:cs typeface="Arial"/>
              </a:rPr>
              <a:t>9A Implement student attendance initiatives</a:t>
            </a:r>
          </a:p>
          <a:p>
            <a:pPr lvl="0"/>
            <a:r>
              <a:rPr lang="en-US" sz="700" dirty="0" smtClean="0">
                <a:solidFill>
                  <a:sysClr val="windowText" lastClr="000000"/>
                </a:solidFill>
                <a:latin typeface="Arial"/>
                <a:cs typeface="Arial"/>
              </a:rPr>
              <a:t>8B Implement Social and Emotional Learning (SEL) for school staff</a:t>
            </a:r>
          </a:p>
          <a:p>
            <a:pPr lvl="0"/>
            <a:r>
              <a:rPr lang="en-US" sz="700" dirty="0" smtClean="0">
                <a:solidFill>
                  <a:sysClr val="windowText" lastClr="000000"/>
                </a:solidFill>
                <a:latin typeface="Arial"/>
                <a:cs typeface="Arial"/>
              </a:rPr>
              <a:t>8C Enhance internal and external communication strategies</a:t>
            </a:r>
          </a:p>
          <a:p>
            <a:pPr lvl="0"/>
            <a:r>
              <a:rPr lang="en-US" sz="700" dirty="0" smtClean="0">
                <a:solidFill>
                  <a:sysClr val="windowText" lastClr="000000"/>
                </a:solidFill>
                <a:latin typeface="Arial"/>
                <a:cs typeface="Arial"/>
              </a:rPr>
              <a:t>8D Develop a school culture that focuses on staff strengths in order to maximize talent</a:t>
            </a:r>
            <a:endParaRPr lang="en-US" sz="70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752258" y="2100903"/>
            <a:ext cx="3407424" cy="2091805"/>
          </a:xfrm>
          <a:prstGeom prst="rect">
            <a:avLst/>
          </a:prstGeom>
          <a:solidFill>
            <a:srgbClr val="FFF5C9"/>
          </a:solidFill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1A Provide Bright from the Start Pre-K program </a:t>
            </a:r>
          </a:p>
          <a:p>
            <a:pPr lvl="0"/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1B Implement Tiered Interventions and support for struggling students</a:t>
            </a:r>
          </a:p>
          <a:p>
            <a:pPr lvl="0"/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1C Focus on Accelerated Reader Individual Student Goals</a:t>
            </a:r>
          </a:p>
          <a:p>
            <a:pPr lvl="0"/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2A Diagnose </a:t>
            </a:r>
            <a:r>
              <a:rPr lang="en-US" sz="700" dirty="0" err="1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Lexiles</a:t>
            </a:r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three times annually using the STAR assessment</a:t>
            </a:r>
          </a:p>
          <a:p>
            <a:pPr lvl="0"/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2B Intervene and remediate as appropriate utilizing STAR data</a:t>
            </a:r>
          </a:p>
          <a:p>
            <a:pPr lvl="0"/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2C Hold student Lexile conferences quarterly to review the STAR assessment data and set individual student goals.</a:t>
            </a:r>
          </a:p>
          <a:p>
            <a:pPr lvl="0"/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2D Implement the Accelerated Reader program with fidelity and set quarterly incentives for students.</a:t>
            </a:r>
          </a:p>
          <a:p>
            <a:pPr lvl="0"/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2E Increase integration of content and project –based learning</a:t>
            </a:r>
          </a:p>
          <a:p>
            <a:pPr lvl="0"/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3A Increase RIGOR in all content areas by implementing the APS Great Eight Instructional Practices as required</a:t>
            </a:r>
          </a:p>
          <a:p>
            <a:pPr lvl="0"/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4A Meet with teachers weekly to unpack and study the APS Instructional Units. </a:t>
            </a:r>
          </a:p>
          <a:p>
            <a:pPr lvl="0"/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5A Purchase 3 Chrome book carts.</a:t>
            </a:r>
          </a:p>
          <a:p>
            <a:pPr lvl="0"/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5B Begin offering technology as a specialist class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90373" y="509775"/>
            <a:ext cx="2625038" cy="906347"/>
          </a:xfrm>
          <a:prstGeom prst="roundRect">
            <a:avLst/>
          </a:prstGeom>
          <a:solidFill>
            <a:schemeClr val="accent5">
              <a:lumMod val="20000"/>
              <a:lumOff val="80000"/>
              <a:alpha val="40000"/>
            </a:schemeClr>
          </a:solidFill>
          <a:ln>
            <a:solidFill>
              <a:srgbClr val="00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10000"/>
              </a:lnSpc>
              <a:defRPr/>
            </a:pPr>
            <a:r>
              <a:rPr lang="en-US" sz="8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800" dirty="0" smtClean="0">
                <a:solidFill>
                  <a:schemeClr val="tx1"/>
                </a:solidFill>
                <a:latin typeface="Arial"/>
                <a:cs typeface="Arial"/>
              </a:rPr>
              <a:t>With a caring culture of trust and collaboration, every student will graduate ready for college and career. </a:t>
            </a:r>
          </a:p>
          <a:p>
            <a:pPr lvl="0" algn="ctr">
              <a:lnSpc>
                <a:spcPct val="110000"/>
              </a:lnSpc>
              <a:defRPr/>
            </a:pPr>
            <a:endParaRPr lang="en-US" sz="800" dirty="0">
              <a:solidFill>
                <a:schemeClr val="tx1"/>
              </a:solidFill>
              <a:latin typeface="Arial"/>
              <a:cs typeface="Arial"/>
            </a:endParaRPr>
          </a:p>
          <a:p>
            <a:pPr lvl="0" algn="ctr">
              <a:lnSpc>
                <a:spcPct val="110000"/>
              </a:lnSpc>
              <a:defRPr/>
            </a:pPr>
            <a:r>
              <a:rPr lang="en-US" sz="800" dirty="0" smtClean="0">
                <a:solidFill>
                  <a:schemeClr val="tx1"/>
                </a:solidFill>
                <a:latin typeface="Arial"/>
                <a:cs typeface="Arial"/>
              </a:rPr>
              <a:t>A high-performing school district where students love to learn, educators inspire, families engage, and the community trusts the system. </a:t>
            </a:r>
            <a:endParaRPr lang="en-US" sz="8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199922" y="5250109"/>
            <a:ext cx="367706" cy="327084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backgroundMark x1="23242" y1="35352" x2="23242" y2="35352"/>
                        <a14:backgroundMark x1="81641" y1="38672" x2="81641" y2="38672"/>
                        <a14:backgroundMark x1="69336" y1="88477" x2="69336" y2="884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531" y="4292575"/>
            <a:ext cx="468279" cy="468279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075" y="6063203"/>
            <a:ext cx="248330" cy="265496"/>
          </a:xfrm>
          <a:prstGeom prst="rect">
            <a:avLst/>
          </a:prstGeom>
        </p:spPr>
      </p:pic>
      <p:pic>
        <p:nvPicPr>
          <p:cNvPr id="46" name="Picture 14" descr="http://www.iconsplace.com/icons/preview/orange/graduation-cap-256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2226" y="2652319"/>
            <a:ext cx="442513" cy="442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Rectangle 46"/>
          <p:cNvSpPr/>
          <p:nvPr/>
        </p:nvSpPr>
        <p:spPr>
          <a:xfrm>
            <a:off x="49640" y="3024553"/>
            <a:ext cx="715259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Academic </a:t>
            </a:r>
          </a:p>
          <a:p>
            <a:pPr algn="ctr"/>
            <a:r>
              <a:rPr lang="en-US" sz="825" b="1" dirty="0">
                <a:latin typeface="Arial"/>
                <a:cs typeface="Arial"/>
              </a:rPr>
              <a:t>Program</a:t>
            </a:r>
          </a:p>
        </p:txBody>
      </p:sp>
      <p:sp>
        <p:nvSpPr>
          <p:cNvPr id="48" name="Rectangle 47"/>
          <p:cNvSpPr/>
          <p:nvPr/>
        </p:nvSpPr>
        <p:spPr>
          <a:xfrm>
            <a:off x="-17838" y="4664514"/>
            <a:ext cx="832279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Talent </a:t>
            </a:r>
          </a:p>
          <a:p>
            <a:pPr algn="ctr"/>
            <a:r>
              <a:rPr lang="en-US" sz="825" b="1" dirty="0">
                <a:latin typeface="Arial"/>
                <a:cs typeface="Arial"/>
              </a:rPr>
              <a:t>Management</a:t>
            </a:r>
          </a:p>
        </p:txBody>
      </p:sp>
      <p:sp>
        <p:nvSpPr>
          <p:cNvPr id="52" name="Rectangle 51"/>
          <p:cNvSpPr/>
          <p:nvPr/>
        </p:nvSpPr>
        <p:spPr>
          <a:xfrm>
            <a:off x="9699" y="5540735"/>
            <a:ext cx="728084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Systems &amp;</a:t>
            </a:r>
          </a:p>
          <a:p>
            <a:pPr algn="ctr"/>
            <a:r>
              <a:rPr lang="en-US" sz="825" b="1" dirty="0">
                <a:latin typeface="Arial"/>
                <a:cs typeface="Arial"/>
              </a:rPr>
              <a:t>Resources</a:t>
            </a:r>
          </a:p>
        </p:txBody>
      </p:sp>
      <p:sp>
        <p:nvSpPr>
          <p:cNvPr id="55" name="Rectangle 54"/>
          <p:cNvSpPr/>
          <p:nvPr/>
        </p:nvSpPr>
        <p:spPr>
          <a:xfrm>
            <a:off x="89779" y="6328699"/>
            <a:ext cx="554960" cy="2192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Culture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62187" y="314759"/>
            <a:ext cx="1422184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District Mission &amp; Vision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3206866" y="510719"/>
            <a:ext cx="2625038" cy="905404"/>
          </a:xfrm>
          <a:prstGeom prst="roundRect">
            <a:avLst/>
          </a:prstGeom>
          <a:solidFill>
            <a:schemeClr val="accent5">
              <a:lumMod val="20000"/>
              <a:lumOff val="80000"/>
              <a:alpha val="40000"/>
            </a:schemeClr>
          </a:solidFill>
          <a:ln>
            <a:solidFill>
              <a:srgbClr val="00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10000"/>
              </a:lnSpc>
              <a:defRPr/>
            </a:pPr>
            <a:r>
              <a:rPr lang="en-US" sz="8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800" dirty="0" smtClean="0">
                <a:solidFill>
                  <a:schemeClr val="tx1"/>
                </a:solidFill>
                <a:latin typeface="Arial"/>
                <a:cs typeface="Arial"/>
              </a:rPr>
              <a:t>Every student will graduate ready for college and career.</a:t>
            </a:r>
          </a:p>
          <a:p>
            <a:pPr lvl="0" algn="ctr">
              <a:lnSpc>
                <a:spcPct val="110000"/>
              </a:lnSpc>
              <a:defRPr/>
            </a:pPr>
            <a:endParaRPr lang="en-US" sz="800" dirty="0">
              <a:solidFill>
                <a:schemeClr val="tx1"/>
              </a:solidFill>
              <a:latin typeface="Arial"/>
              <a:cs typeface="Arial"/>
            </a:endParaRPr>
          </a:p>
          <a:p>
            <a:pPr lvl="0" algn="ctr">
              <a:lnSpc>
                <a:spcPct val="110000"/>
              </a:lnSpc>
              <a:defRPr/>
            </a:pPr>
            <a:r>
              <a:rPr lang="en-US" sz="800" dirty="0" smtClean="0">
                <a:solidFill>
                  <a:schemeClr val="tx1"/>
                </a:solidFill>
                <a:latin typeface="Arial"/>
                <a:cs typeface="Arial"/>
              </a:rPr>
              <a:t>A high performing cluster where educators inspire, families engage, and students love to learn. </a:t>
            </a:r>
            <a:endParaRPr lang="en-US" sz="8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803865" y="308684"/>
            <a:ext cx="1422184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Cluster Mission &amp; Vision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6222741" y="512021"/>
            <a:ext cx="2625038" cy="904101"/>
          </a:xfrm>
          <a:prstGeom prst="roundRect">
            <a:avLst/>
          </a:prstGeom>
          <a:solidFill>
            <a:schemeClr val="accent5">
              <a:lumMod val="20000"/>
              <a:lumOff val="80000"/>
              <a:alpha val="40000"/>
            </a:schemeClr>
          </a:solidFill>
          <a:ln>
            <a:solidFill>
              <a:srgbClr val="00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10000"/>
              </a:lnSpc>
              <a:defRPr/>
            </a:pPr>
            <a:r>
              <a:rPr lang="en-US" sz="8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800" dirty="0" smtClean="0">
                <a:solidFill>
                  <a:schemeClr val="tx1"/>
                </a:solidFill>
                <a:latin typeface="Arial"/>
                <a:cs typeface="Arial"/>
              </a:rPr>
              <a:t>Build a foundation that successfully transition students to middle school with an emphasis on college and career readiness. </a:t>
            </a:r>
            <a:endParaRPr lang="en-US" sz="800" dirty="0">
              <a:solidFill>
                <a:schemeClr val="tx1"/>
              </a:solidFill>
              <a:latin typeface="Arial"/>
              <a:cs typeface="Arial"/>
            </a:endParaRPr>
          </a:p>
          <a:p>
            <a:pPr lvl="0" algn="ctr">
              <a:lnSpc>
                <a:spcPct val="110000"/>
              </a:lnSpc>
              <a:defRPr/>
            </a:pPr>
            <a:r>
              <a:rPr lang="en-US" sz="800" dirty="0" smtClean="0">
                <a:solidFill>
                  <a:schemeClr val="tx1"/>
                </a:solidFill>
                <a:latin typeface="Arial"/>
                <a:cs typeface="Arial"/>
              </a:rPr>
              <a:t>A school of choice where educators, families, and community stakeholders work strategically to engage and inspire a love for learning among students.  </a:t>
            </a:r>
            <a:endParaRPr lang="en-US" sz="8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801150" y="317006"/>
            <a:ext cx="1407758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School Mission &amp; Vision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7716873" y="1759543"/>
            <a:ext cx="1087157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Key Performance </a:t>
            </a:r>
          </a:p>
          <a:p>
            <a:pPr algn="ctr"/>
            <a:r>
              <a:rPr lang="en-US" sz="825" b="1" dirty="0">
                <a:latin typeface="Arial"/>
                <a:cs typeface="Arial"/>
              </a:rPr>
              <a:t>Measures</a:t>
            </a:r>
          </a:p>
        </p:txBody>
      </p:sp>
      <p:sp>
        <p:nvSpPr>
          <p:cNvPr id="75" name="Rectangle 74"/>
          <p:cNvSpPr/>
          <p:nvPr/>
        </p:nvSpPr>
        <p:spPr>
          <a:xfrm>
            <a:off x="7462162" y="2093883"/>
            <a:ext cx="1596578" cy="4646781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GMAS: 75% of all students will score in level 2 or above in any content and grade tested.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GMAS: At </a:t>
            </a:r>
            <a:r>
              <a:rPr lang="en-US" sz="10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least 10% of all students will score level 4 in all tested subject areas and grades.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GMAS: 75% of all 3</a:t>
            </a:r>
            <a:r>
              <a:rPr lang="en-US" sz="1000" baseline="300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sz="10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5</a:t>
            </a:r>
            <a:r>
              <a:rPr lang="en-US" sz="1000" baseline="300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10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grade students will attain a Lexile score of 650 and 850 respectively.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Maintain Student Attendance &gt;95%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Maintain Suspension Rate &lt;5%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Maintain Staff and Parent satisfaction survey data &gt; 80%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sz="10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3080265" y="1507129"/>
            <a:ext cx="2725425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Signature Program: </a:t>
            </a:r>
            <a:r>
              <a:rPr lang="en-US" sz="825" b="1" dirty="0" smtClean="0">
                <a:latin typeface="Arial"/>
                <a:cs typeface="Arial"/>
              </a:rPr>
              <a:t>College and Career Readiness</a:t>
            </a:r>
            <a:endParaRPr lang="en-US" sz="825" b="1" dirty="0">
              <a:latin typeface="Arial"/>
              <a:cs typeface="Arial"/>
            </a:endParaRPr>
          </a:p>
        </p:txBody>
      </p:sp>
      <p:sp>
        <p:nvSpPr>
          <p:cNvPr id="81" name="Right Arrow 80"/>
          <p:cNvSpPr/>
          <p:nvPr/>
        </p:nvSpPr>
        <p:spPr>
          <a:xfrm rot="16200000">
            <a:off x="8134243" y="1495424"/>
            <a:ext cx="252415" cy="257661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" name="Right Arrow 81"/>
          <p:cNvSpPr/>
          <p:nvPr/>
        </p:nvSpPr>
        <p:spPr>
          <a:xfrm rot="10800000">
            <a:off x="5878774" y="770393"/>
            <a:ext cx="252415" cy="257661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chemeClr val="accent5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" name="Right Arrow 82"/>
          <p:cNvSpPr/>
          <p:nvPr/>
        </p:nvSpPr>
        <p:spPr>
          <a:xfrm rot="10800000">
            <a:off x="2886152" y="768215"/>
            <a:ext cx="252415" cy="257661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chemeClr val="accent5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14441" y="6101602"/>
            <a:ext cx="256638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" dirty="0" smtClean="0">
                <a:latin typeface="Arial" panose="020B0604020202020204" pitchFamily="34" charset="0"/>
                <a:cs typeface="Arial" panose="020B0604020202020204" pitchFamily="34" charset="0"/>
              </a:rPr>
              <a:t>9) Develop a positive, informed, and engaged school culture. </a:t>
            </a:r>
          </a:p>
        </p:txBody>
      </p:sp>
    </p:spTree>
    <p:extLst>
      <p:ext uri="{BB962C8B-B14F-4D97-AF65-F5344CB8AC3E}">
        <p14:creationId xmlns:p14="http://schemas.microsoft.com/office/powerpoint/2010/main" val="2257980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17725" y="709358"/>
            <a:ext cx="8406158" cy="1587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7271" y="6219824"/>
            <a:ext cx="1160412" cy="52387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80716" y="76243"/>
            <a:ext cx="81669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+mj-lt"/>
              </a:rPr>
              <a:t>FY18 Funding Rationale</a:t>
            </a:r>
            <a:endParaRPr lang="en-US" sz="3600" b="1" dirty="0">
              <a:latin typeface="+mj-lt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8954442"/>
              </p:ext>
            </p:extLst>
          </p:nvPr>
        </p:nvGraphicFramePr>
        <p:xfrm>
          <a:off x="994298" y="1189610"/>
          <a:ext cx="7723574" cy="4953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1787"/>
                <a:gridCol w="3861787"/>
              </a:tblGrid>
              <a:tr h="825623">
                <a:tc>
                  <a:txBody>
                    <a:bodyPr/>
                    <a:lstStyle/>
                    <a:p>
                      <a:pPr algn="ctr"/>
                      <a:endParaRPr lang="en-US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FY’ 18 Funded</a:t>
                      </a: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School Priority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Rationale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82562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Strengthen Early</a:t>
                      </a:r>
                      <a:r>
                        <a:rPr lang="en-US" baseline="0" dirty="0" smtClean="0"/>
                        <a:t> Literacy Program in K-2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 order to prepare 3</a:t>
                      </a:r>
                      <a:r>
                        <a:rPr lang="en-US" baseline="30000" dirty="0" smtClean="0"/>
                        <a:t>rd</a:t>
                      </a:r>
                      <a:r>
                        <a:rPr lang="en-US" dirty="0" smtClean="0"/>
                        <a:t> grade students to read with a 450 Lexile</a:t>
                      </a:r>
                      <a:endParaRPr lang="en-US" dirty="0"/>
                    </a:p>
                  </a:txBody>
                  <a:tcPr/>
                </a:tc>
              </a:tr>
              <a:tr h="82562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Increase Lexile levels</a:t>
                      </a:r>
                      <a:r>
                        <a:rPr lang="en-US" baseline="0" dirty="0" smtClean="0"/>
                        <a:t> for 3</a:t>
                      </a:r>
                      <a:r>
                        <a:rPr lang="en-US" baseline="30000" dirty="0" smtClean="0"/>
                        <a:t>rd</a:t>
                      </a:r>
                      <a:r>
                        <a:rPr lang="en-US" baseline="0" dirty="0" smtClean="0"/>
                        <a:t> – 5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baseline="0" dirty="0" smtClean="0"/>
                        <a:t> grade students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 order to meet or exceed the expectations for the CCRPI and GMAS</a:t>
                      </a:r>
                      <a:endParaRPr lang="en-US" dirty="0"/>
                    </a:p>
                  </a:txBody>
                  <a:tcPr/>
                </a:tc>
              </a:tr>
              <a:tr h="82562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Improve</a:t>
                      </a:r>
                      <a:r>
                        <a:rPr lang="en-US" baseline="0" dirty="0" smtClean="0"/>
                        <a:t> student mastery of the core content areas in grades 3-5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In order to meet or exceed the expectations for the CCRPI and GMAS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82562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Improve</a:t>
                      </a:r>
                      <a:r>
                        <a:rPr lang="en-US" baseline="0" dirty="0" smtClean="0"/>
                        <a:t> teacher efficacy in Literacy Development and Math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 order to build a solid</a:t>
                      </a:r>
                      <a:r>
                        <a:rPr lang="en-US" baseline="0" dirty="0" smtClean="0"/>
                        <a:t> academic foundation for all students</a:t>
                      </a:r>
                      <a:endParaRPr lang="en-US" dirty="0"/>
                    </a:p>
                  </a:txBody>
                  <a:tcPr/>
                </a:tc>
              </a:tr>
              <a:tr h="82562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Build teacher capacity</a:t>
                      </a:r>
                      <a:r>
                        <a:rPr lang="en-US" baseline="0" dirty="0" smtClean="0"/>
                        <a:t> in the ability to meet the diverse social needs of all students.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 order to increase</a:t>
                      </a:r>
                      <a:r>
                        <a:rPr lang="en-US" baseline="0" dirty="0" smtClean="0"/>
                        <a:t> attendance, reduce suspension rates, and improve school climate. 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1026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17725" y="709358"/>
            <a:ext cx="8406158" cy="1587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7271" y="6219824"/>
            <a:ext cx="1160412" cy="52387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80716" y="76243"/>
            <a:ext cx="81669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+mj-lt"/>
              </a:rPr>
              <a:t>FY18 Funding Rationale (cont’d.)</a:t>
            </a:r>
            <a:endParaRPr lang="en-US" sz="3600" b="1" dirty="0">
              <a:latin typeface="+mj-lt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7358814"/>
              </p:ext>
            </p:extLst>
          </p:nvPr>
        </p:nvGraphicFramePr>
        <p:xfrm>
          <a:off x="994298" y="1189610"/>
          <a:ext cx="7723574" cy="49302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1787"/>
                <a:gridCol w="3861787"/>
              </a:tblGrid>
              <a:tr h="825623">
                <a:tc>
                  <a:txBody>
                    <a:bodyPr/>
                    <a:lstStyle/>
                    <a:p>
                      <a:pPr algn="ctr"/>
                      <a:endParaRPr lang="en-US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FY’ 18 Funded</a:t>
                      </a: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School Priority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Rationale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80210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Maximize the use of all internal</a:t>
                      </a:r>
                      <a:r>
                        <a:rPr lang="en-US" baseline="0" dirty="0" smtClean="0"/>
                        <a:t> and external resources in order to promote the social and academic growth of all students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 order to promote</a:t>
                      </a:r>
                      <a:r>
                        <a:rPr lang="en-US" baseline="0" dirty="0" smtClean="0"/>
                        <a:t> a safe and positive school climate.</a:t>
                      </a:r>
                      <a:endParaRPr lang="en-US" dirty="0"/>
                    </a:p>
                  </a:txBody>
                  <a:tcPr/>
                </a:tc>
              </a:tr>
              <a:tr h="82562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Develop a positive,</a:t>
                      </a:r>
                      <a:r>
                        <a:rPr lang="en-US" baseline="0" dirty="0" smtClean="0"/>
                        <a:t> informed, and engaged school culture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 order to promote a safe and positive school culture.</a:t>
                      </a:r>
                      <a:endParaRPr lang="en-US" dirty="0"/>
                    </a:p>
                  </a:txBody>
                  <a:tcPr/>
                </a:tc>
              </a:tr>
              <a:tr h="825623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825623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82562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3605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17725" y="709358"/>
            <a:ext cx="8406158" cy="1587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7271" y="6219824"/>
            <a:ext cx="1160412" cy="52387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17726" y="76243"/>
            <a:ext cx="83299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+mj-lt"/>
              </a:rPr>
              <a:t>Description of Strategy Categories</a:t>
            </a:r>
            <a:endParaRPr lang="en-US" sz="3200" b="1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8786" y="1078326"/>
            <a:ext cx="8085658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000" b="1" dirty="0" smtClean="0">
                <a:latin typeface="Calibri" panose="020F0502020204030204" pitchFamily="34" charset="0"/>
              </a:rPr>
              <a:t>Priorities</a:t>
            </a:r>
            <a:r>
              <a:rPr lang="en-US" sz="3000" dirty="0" smtClean="0">
                <a:latin typeface="Calibri" panose="020F0502020204030204" pitchFamily="34" charset="0"/>
              </a:rPr>
              <a:t> – FY18 funding </a:t>
            </a:r>
            <a:r>
              <a:rPr lang="en-US" sz="2800" dirty="0" smtClean="0">
                <a:latin typeface="Calibri" panose="020F0502020204030204" pitchFamily="34" charset="0"/>
              </a:rPr>
              <a:t>priorities from the school’s 3-5 year strategic plan.</a:t>
            </a:r>
          </a:p>
          <a:p>
            <a:pPr marL="742950" indent="-742950">
              <a:buFont typeface="+mj-lt"/>
              <a:buAutoNum type="arabicPeriod"/>
            </a:pPr>
            <a:endParaRPr lang="en-US" sz="1500" dirty="0">
              <a:latin typeface="Calibri" panose="020F0502020204030204" pitchFamily="34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3000" b="1" dirty="0" smtClean="0">
                <a:latin typeface="Calibri" panose="020F0502020204030204" pitchFamily="34" charset="0"/>
              </a:rPr>
              <a:t>Strategies </a:t>
            </a:r>
            <a:r>
              <a:rPr lang="en-US" sz="3000" dirty="0">
                <a:latin typeface="Calibri" panose="020F0502020204030204" pitchFamily="34" charset="0"/>
              </a:rPr>
              <a:t>–</a:t>
            </a:r>
            <a:r>
              <a:rPr lang="en-US" sz="3000" dirty="0" smtClean="0">
                <a:latin typeface="Calibri" panose="020F0502020204030204" pitchFamily="34" charset="0"/>
              </a:rPr>
              <a:t> </a:t>
            </a:r>
            <a:r>
              <a:rPr lang="en-US" sz="3000" b="1" dirty="0" smtClean="0">
                <a:latin typeface="Calibri" panose="020F0502020204030204" pitchFamily="34" charset="0"/>
              </a:rPr>
              <a:t> </a:t>
            </a:r>
            <a:r>
              <a:rPr lang="en-US" sz="2800" dirty="0" smtClean="0">
                <a:latin typeface="Calibri" panose="020F0502020204030204" pitchFamily="34" charset="0"/>
              </a:rPr>
              <a:t>Lays out specific objectives for schools improvement</a:t>
            </a:r>
          </a:p>
          <a:p>
            <a:pPr marL="742950" indent="-742950">
              <a:buFont typeface="+mj-lt"/>
              <a:buAutoNum type="arabicPeriod"/>
            </a:pPr>
            <a:endParaRPr lang="en-US" sz="1500" b="1" dirty="0">
              <a:latin typeface="Calibri" panose="020F0502020204030204" pitchFamily="34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3000" b="1" dirty="0" smtClean="0">
                <a:latin typeface="Calibri" panose="020F0502020204030204" pitchFamily="34" charset="0"/>
              </a:rPr>
              <a:t>Request</a:t>
            </a:r>
            <a:r>
              <a:rPr lang="en-US" sz="3000" dirty="0" smtClean="0">
                <a:latin typeface="Calibri" panose="020F0502020204030204" pitchFamily="34" charset="0"/>
              </a:rPr>
              <a:t> – </a:t>
            </a:r>
            <a:r>
              <a:rPr lang="en-US" sz="2800" dirty="0" smtClean="0">
                <a:latin typeface="Calibri" panose="020F0502020204030204" pitchFamily="34" charset="0"/>
              </a:rPr>
              <a:t>“The Ask”.  What needs to be funded in order to support the strategy?  </a:t>
            </a:r>
          </a:p>
          <a:p>
            <a:pPr marL="742950" indent="-742950">
              <a:buFont typeface="+mj-lt"/>
              <a:buAutoNum type="arabicPeriod"/>
            </a:pPr>
            <a:endParaRPr lang="en-US" sz="1500" dirty="0">
              <a:latin typeface="Calibri" panose="020F0502020204030204" pitchFamily="34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3000" b="1" dirty="0" smtClean="0">
                <a:latin typeface="Calibri" panose="020F0502020204030204" pitchFamily="34" charset="0"/>
              </a:rPr>
              <a:t>Funding Source </a:t>
            </a:r>
            <a:r>
              <a:rPr lang="en-US" sz="3000" dirty="0">
                <a:latin typeface="Calibri" panose="020F0502020204030204" pitchFamily="34" charset="0"/>
              </a:rPr>
              <a:t>–  </a:t>
            </a:r>
            <a:r>
              <a:rPr lang="en-US" sz="2800" dirty="0" smtClean="0">
                <a:latin typeface="Calibri" panose="020F0502020204030204" pitchFamily="34" charset="0"/>
              </a:rPr>
              <a:t>What source of funds will finance the request (i.e. general, cluster, signature, Title I) </a:t>
            </a:r>
          </a:p>
          <a:p>
            <a:pPr marL="742950" indent="-742950">
              <a:buFont typeface="+mj-lt"/>
              <a:buAutoNum type="arabicPeriod"/>
            </a:pPr>
            <a:endParaRPr lang="en-US" sz="40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9372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1013931" y="2259673"/>
          <a:ext cx="7886700" cy="30613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6289"/>
                <a:gridCol w="5930411"/>
              </a:tblGrid>
              <a:tr h="226662"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Strategic</a:t>
                      </a:r>
                      <a:r>
                        <a:rPr lang="en-US" sz="800" baseline="0" dirty="0" smtClean="0"/>
                        <a:t> Plan Categories</a:t>
                      </a:r>
                      <a:endParaRPr lang="en-US" sz="8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District</a:t>
                      </a:r>
                      <a:r>
                        <a:rPr lang="en-US" sz="800" baseline="0" dirty="0" smtClean="0"/>
                        <a:t> Descriptions of Categories</a:t>
                      </a:r>
                      <a:endParaRPr lang="en-US" sz="800" dirty="0"/>
                    </a:p>
                  </a:txBody>
                  <a:tcPr marL="68580" marR="68580" marT="34290" marB="34290"/>
                </a:tc>
              </a:tr>
              <a:tr h="480060"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Academic</a:t>
                      </a:r>
                      <a:r>
                        <a:rPr lang="en-US" sz="800" baseline="0" dirty="0" smtClean="0"/>
                        <a:t> Program</a:t>
                      </a:r>
                      <a:endParaRPr lang="en-US" sz="8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Our students will be well-rounded individuals who possess the necessary</a:t>
                      </a:r>
                    </a:p>
                    <a:p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academic skills and knowledge and are excited about learning.</a:t>
                      </a:r>
                      <a:endParaRPr lang="en-US" sz="800" dirty="0"/>
                    </a:p>
                  </a:txBody>
                  <a:tcPr marL="68580" marR="68580" marT="34290" marB="34290"/>
                </a:tc>
              </a:tr>
              <a:tr h="480060"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Talent</a:t>
                      </a:r>
                      <a:r>
                        <a:rPr lang="en-US" sz="800" baseline="0" dirty="0" smtClean="0"/>
                        <a:t> Management</a:t>
                      </a:r>
                      <a:endParaRPr lang="en-US" sz="8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We will retain an energized and inspired team of employees who are capable of advancing ever-increasing levels of achievement for students of all backgrounds.</a:t>
                      </a:r>
                      <a:endParaRPr lang="en-US" sz="800" dirty="0"/>
                    </a:p>
                  </a:txBody>
                  <a:tcPr marL="68580" marR="68580" marT="34290" marB="34290"/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Systems</a:t>
                      </a:r>
                      <a:r>
                        <a:rPr lang="en-US" sz="800" baseline="0" dirty="0" smtClean="0"/>
                        <a:t> &amp; Resources</a:t>
                      </a:r>
                      <a:endParaRPr lang="en-US" sz="8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We will improve efficiency (productivity, cost, etc.) while also making decisions (including resource allocations) that are grounded in a strategic academic direction and data.</a:t>
                      </a:r>
                      <a:endParaRPr lang="en-US" sz="800" dirty="0"/>
                    </a:p>
                  </a:txBody>
                  <a:tcPr marL="68580" marR="68580" marT="34290" marB="34290"/>
                </a:tc>
              </a:tr>
              <a:tr h="891540"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Culture</a:t>
                      </a:r>
                      <a:endParaRPr lang="en-US" sz="8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We will build trust with the community, and we will have engaged stakeholders</a:t>
                      </a:r>
                    </a:p>
                    <a:p>
                      <a:r>
                        <a:rPr lang="en-US" sz="14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(employees, students, parents, community members, partners, etc.) 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who are invested in the mission and vision and who support the creation of student-centered learning communities.</a:t>
                      </a:r>
                      <a:endParaRPr lang="en-US" sz="800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013931" y="1161916"/>
            <a:ext cx="7886700" cy="596891"/>
          </a:xfrm>
        </p:spPr>
        <p:txBody>
          <a:bodyPr/>
          <a:lstStyle/>
          <a:p>
            <a:pPr algn="ctr"/>
            <a:r>
              <a:rPr lang="en-US" dirty="0" smtClean="0"/>
              <a:t>Focus Area Descriptors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456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681294" y="1389268"/>
            <a:ext cx="6304619" cy="11906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 dirty="0">
              <a:solidFill>
                <a:prstClr val="black"/>
              </a:solidFill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8353339"/>
              </p:ext>
            </p:extLst>
          </p:nvPr>
        </p:nvGraphicFramePr>
        <p:xfrm>
          <a:off x="1864519" y="1693071"/>
          <a:ext cx="5857875" cy="375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8866"/>
                <a:gridCol w="1088690"/>
                <a:gridCol w="1088690"/>
                <a:gridCol w="994189"/>
                <a:gridCol w="853720"/>
                <a:gridCol w="853720"/>
              </a:tblGrid>
              <a:tr h="56213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Priorities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Focus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 Area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Strategies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n-US" sz="1400" b="1" kern="1200" dirty="0" smtClean="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Requests</a:t>
                      </a:r>
                      <a:endParaRPr lang="en-US" sz="1400" b="1" kern="1200" dirty="0">
                        <a:solidFill>
                          <a:schemeClr val="lt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Funding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 Sources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Amount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</a:tr>
              <a:tr h="325684">
                <a:tc>
                  <a:txBody>
                    <a:bodyPr/>
                    <a:lstStyle/>
                    <a:p>
                      <a:pPr algn="ctr"/>
                      <a:r>
                        <a:rPr lang="en-US" sz="1000" b="1" i="1" dirty="0" smtClean="0">
                          <a:solidFill>
                            <a:schemeClr val="tx1"/>
                          </a:solidFill>
                        </a:rPr>
                        <a:t> 1,2,4,5</a:t>
                      </a:r>
                      <a:endParaRPr lang="en-US" sz="1000" b="1" i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n-US" sz="1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Academic</a:t>
                      </a:r>
                      <a:endParaRPr lang="en-US" sz="1000" b="1" i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n-US" sz="1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ALL</a:t>
                      </a:r>
                      <a:endParaRPr lang="en-US" sz="1000" b="1" i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n-US" sz="1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 Instructional Coaches</a:t>
                      </a:r>
                    </a:p>
                    <a:p>
                      <a:pPr marL="0" algn="ctr" defTabSz="685800" rtl="0" eaLnBrk="1" latinLnBrk="0" hangingPunct="1"/>
                      <a:r>
                        <a:rPr lang="en-US" sz="1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Hourly </a:t>
                      </a:r>
                      <a:r>
                        <a:rPr lang="en-US" sz="1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parapros</a:t>
                      </a:r>
                      <a:r>
                        <a:rPr lang="en-US" sz="1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in</a:t>
                      </a:r>
                      <a:r>
                        <a:rPr lang="en-US" sz="1000" b="1" i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every 1</a:t>
                      </a:r>
                      <a:r>
                        <a:rPr lang="en-US" sz="1000" b="1" i="1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</a:t>
                      </a:r>
                      <a:r>
                        <a:rPr lang="en-US" sz="1000" b="1" i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&amp; 2</a:t>
                      </a:r>
                      <a:r>
                        <a:rPr lang="en-US" sz="1000" b="1" i="1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nd</a:t>
                      </a:r>
                      <a:r>
                        <a:rPr lang="en-US" sz="1000" b="1" i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grade class and</a:t>
                      </a:r>
                      <a:endParaRPr lang="en-US" sz="1000" b="1" i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n-US" sz="1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General  and Signature</a:t>
                      </a:r>
                      <a:endParaRPr lang="en-US" sz="1000" b="1" i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n-US" sz="1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$276,210.00</a:t>
                      </a:r>
                      <a:endParaRPr lang="en-US" sz="1000" b="1" i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</a:tr>
              <a:tr h="325684">
                <a:tc>
                  <a:txBody>
                    <a:bodyPr/>
                    <a:lstStyle/>
                    <a:p>
                      <a:pPr algn="ctr"/>
                      <a:r>
                        <a:rPr lang="en-US" sz="1000" b="1" i="1" dirty="0" smtClean="0"/>
                        <a:t>6,7</a:t>
                      </a:r>
                      <a:endParaRPr lang="en-US" sz="1000" b="1" i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i="1" dirty="0" smtClean="0"/>
                        <a:t>Talent Management</a:t>
                      </a:r>
                      <a:endParaRPr lang="en-US" sz="1000" b="1" i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i="1" dirty="0" smtClean="0"/>
                        <a:t>ALL</a:t>
                      </a:r>
                      <a:endParaRPr lang="en-US" sz="1000" b="1" i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i="1" dirty="0" smtClean="0"/>
                        <a:t>2 Instructional Coaches</a:t>
                      </a:r>
                      <a:endParaRPr lang="en-US" sz="1000" b="1" i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i="1" dirty="0" smtClean="0"/>
                        <a:t>General</a:t>
                      </a:r>
                      <a:endParaRPr lang="en-US" sz="1000" b="1" i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i="1" dirty="0" smtClean="0"/>
                        <a:t>$185,210.00</a:t>
                      </a:r>
                      <a:endParaRPr lang="en-US" sz="1000" b="1" i="1" dirty="0"/>
                    </a:p>
                  </a:txBody>
                  <a:tcPr marL="68580" marR="68580" marT="34290" marB="34290" anchor="ctr"/>
                </a:tc>
              </a:tr>
              <a:tr h="325684">
                <a:tc>
                  <a:txBody>
                    <a:bodyPr/>
                    <a:lstStyle/>
                    <a:p>
                      <a:pPr algn="ctr"/>
                      <a:r>
                        <a:rPr lang="en-US" sz="1000" b="1" i="1" dirty="0" smtClean="0"/>
                        <a:t>6,7</a:t>
                      </a:r>
                      <a:endParaRPr lang="en-US" sz="1000" b="1" i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i="1" dirty="0" smtClean="0"/>
                        <a:t>Talent Management</a:t>
                      </a:r>
                      <a:endParaRPr lang="en-US" sz="1000" b="1" i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i="1" dirty="0" smtClean="0"/>
                        <a:t>ALL</a:t>
                      </a:r>
                      <a:endParaRPr lang="en-US" sz="1000" b="1" i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i="1" dirty="0" smtClean="0"/>
                        <a:t>P21 Membership Fees</a:t>
                      </a:r>
                    </a:p>
                    <a:p>
                      <a:pPr algn="ctr"/>
                      <a:r>
                        <a:rPr lang="en-US" sz="1000" b="1" i="1" dirty="0" smtClean="0"/>
                        <a:t>P21Conference Registration</a:t>
                      </a:r>
                      <a:endParaRPr lang="en-US" sz="1000" b="1" i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i="1" dirty="0" smtClean="0"/>
                        <a:t>Signature</a:t>
                      </a:r>
                      <a:endParaRPr lang="en-US" sz="1000" b="1" i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i="1" dirty="0" smtClean="0"/>
                        <a:t>$12,000.00</a:t>
                      </a:r>
                      <a:endParaRPr lang="en-US" sz="1000" b="1" i="1" dirty="0"/>
                    </a:p>
                  </a:txBody>
                  <a:tcPr marL="68580" marR="68580" marT="34290" marB="34290" anchor="ctr"/>
                </a:tc>
              </a:tr>
              <a:tr h="325684">
                <a:tc>
                  <a:txBody>
                    <a:bodyPr/>
                    <a:lstStyle/>
                    <a:p>
                      <a:pPr algn="ctr"/>
                      <a:r>
                        <a:rPr lang="en-US" sz="1000" b="1" i="1" dirty="0" smtClean="0"/>
                        <a:t>8,9</a:t>
                      </a:r>
                      <a:endParaRPr lang="en-US" sz="1000" b="1" i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i="1" dirty="0" smtClean="0"/>
                        <a:t>Systems</a:t>
                      </a:r>
                      <a:r>
                        <a:rPr lang="en-US" sz="1000" b="1" i="1" baseline="0" dirty="0" smtClean="0"/>
                        <a:t> &amp; Resources</a:t>
                      </a:r>
                    </a:p>
                    <a:p>
                      <a:pPr algn="ctr"/>
                      <a:r>
                        <a:rPr lang="en-US" sz="1000" b="1" i="1" baseline="0" dirty="0" smtClean="0"/>
                        <a:t>Culture</a:t>
                      </a:r>
                      <a:endParaRPr lang="en-US" sz="1000" b="1" i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i="1" dirty="0" smtClean="0"/>
                        <a:t>ALL</a:t>
                      </a:r>
                      <a:endParaRPr lang="en-US" sz="1000" b="1" i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i="1" dirty="0" smtClean="0"/>
                        <a:t>2 Counselors (K-2 &amp; 3-5)</a:t>
                      </a:r>
                    </a:p>
                    <a:p>
                      <a:pPr algn="ctr"/>
                      <a:r>
                        <a:rPr lang="en-US" sz="1000" b="1" i="1" dirty="0" smtClean="0"/>
                        <a:t>.20 Social</a:t>
                      </a:r>
                      <a:r>
                        <a:rPr lang="en-US" sz="1000" b="1" i="1" baseline="0" dirty="0" smtClean="0"/>
                        <a:t> Worker</a:t>
                      </a:r>
                      <a:endParaRPr lang="en-US" sz="1000" b="1" i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i="1" dirty="0" smtClean="0"/>
                        <a:t>General and Signature</a:t>
                      </a:r>
                      <a:endParaRPr lang="en-US" sz="1000" b="1" i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i="1" dirty="0" smtClean="0"/>
                        <a:t>$211,501.00</a:t>
                      </a:r>
                      <a:endParaRPr lang="en-US" sz="1000" b="1" i="1" dirty="0"/>
                    </a:p>
                  </a:txBody>
                  <a:tcPr marL="68580" marR="68580" marT="34290" marB="34290" anchor="ctr"/>
                </a:tc>
              </a:tr>
              <a:tr h="325684">
                <a:tc>
                  <a:txBody>
                    <a:bodyPr/>
                    <a:lstStyle/>
                    <a:p>
                      <a:pPr algn="ctr"/>
                      <a:r>
                        <a:rPr lang="en-US" sz="800" b="1" i="1" dirty="0" smtClean="0"/>
                        <a:t>5</a:t>
                      </a:r>
                      <a:endParaRPr lang="en-US" sz="800" b="1" i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i="1" dirty="0" smtClean="0"/>
                        <a:t>Academic</a:t>
                      </a:r>
                      <a:endParaRPr lang="en-US" sz="800" b="1" i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i="1" dirty="0" smtClean="0"/>
                        <a:t>5B</a:t>
                      </a:r>
                      <a:endParaRPr lang="en-US" sz="800" b="1" i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i="1" dirty="0" smtClean="0"/>
                        <a:t>Technology </a:t>
                      </a:r>
                      <a:r>
                        <a:rPr lang="en-US" sz="800" b="1" i="1" dirty="0" err="1" smtClean="0"/>
                        <a:t>Parapro</a:t>
                      </a:r>
                      <a:endParaRPr lang="en-US" sz="800" b="1" i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i="1" dirty="0" smtClean="0"/>
                        <a:t>Signature</a:t>
                      </a:r>
                      <a:endParaRPr lang="en-US" sz="800" b="1" i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i="1" dirty="0" smtClean="0"/>
                        <a:t>$39,407</a:t>
                      </a:r>
                      <a:endParaRPr lang="en-US" sz="800" b="1" i="1" dirty="0"/>
                    </a:p>
                  </a:txBody>
                  <a:tcPr marL="68580" marR="68580" marT="34290" marB="34290" anchor="ctr"/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681295" y="928752"/>
            <a:ext cx="623779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>
                <a:solidFill>
                  <a:prstClr val="black"/>
                </a:solidFill>
                <a:latin typeface="Century Schoolbook" panose="02040604050505020304"/>
              </a:rPr>
              <a:t>FY18 Strategic Plan </a:t>
            </a:r>
            <a:r>
              <a:rPr lang="en-US" sz="2100" b="1" dirty="0" smtClean="0">
                <a:solidFill>
                  <a:prstClr val="black"/>
                </a:solidFill>
                <a:latin typeface="Century Schoolbook" panose="02040604050505020304"/>
              </a:rPr>
              <a:t>Break-out</a:t>
            </a:r>
            <a:endParaRPr lang="en-US" sz="2100" b="1" dirty="0">
              <a:solidFill>
                <a:prstClr val="black"/>
              </a:solidFill>
              <a:latin typeface="Century Schoolbook" panose="02040604050505020304"/>
            </a:endParaRPr>
          </a:p>
        </p:txBody>
      </p:sp>
    </p:spTree>
    <p:extLst>
      <p:ext uri="{BB962C8B-B14F-4D97-AF65-F5344CB8AC3E}">
        <p14:creationId xmlns:p14="http://schemas.microsoft.com/office/powerpoint/2010/main" val="2985107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17725" y="709358"/>
            <a:ext cx="8406158" cy="1587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7271" y="6219824"/>
            <a:ext cx="1160412" cy="52387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14042" y="2466748"/>
            <a:ext cx="83299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+mj-lt"/>
              </a:rPr>
              <a:t>Discussion of Budget Summary</a:t>
            </a:r>
          </a:p>
          <a:p>
            <a:pPr algn="ctr"/>
            <a:endParaRPr lang="en-US" sz="3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01899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6_Custom Design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5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7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8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9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1.xml><?xml version="1.0" encoding="utf-8"?>
<a:theme xmlns:a="http://schemas.openxmlformats.org/drawingml/2006/main" name="10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2.xml><?xml version="1.0" encoding="utf-8"?>
<a:theme xmlns:a="http://schemas.openxmlformats.org/drawingml/2006/main" name="1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3.xml><?xml version="1.0" encoding="utf-8"?>
<a:theme xmlns:a="http://schemas.openxmlformats.org/drawingml/2006/main" name="Headlines">
  <a:themeElements>
    <a:clrScheme name="Headlines">
      <a:dk1>
        <a:sysClr val="windowText" lastClr="000000"/>
      </a:dk1>
      <a:lt1>
        <a:sysClr val="window" lastClr="FFFFFF"/>
      </a:lt1>
      <a:dk2>
        <a:srgbClr val="1D1A1D"/>
      </a:dk2>
      <a:lt2>
        <a:srgbClr val="F5F5F5"/>
      </a:lt2>
      <a:accent1>
        <a:srgbClr val="439EB7"/>
      </a:accent1>
      <a:accent2>
        <a:srgbClr val="E28B55"/>
      </a:accent2>
      <a:accent3>
        <a:srgbClr val="DCB64D"/>
      </a:accent3>
      <a:accent4>
        <a:srgbClr val="4CA198"/>
      </a:accent4>
      <a:accent5>
        <a:srgbClr val="835B82"/>
      </a:accent5>
      <a:accent6>
        <a:srgbClr val="645135"/>
      </a:accent6>
      <a:hlink>
        <a:srgbClr val="439EB7"/>
      </a:hlink>
      <a:folHlink>
        <a:srgbClr val="835B82"/>
      </a:folHlink>
    </a:clrScheme>
    <a:fontScheme name="Headlines">
      <a:majorFont>
        <a:latin typeface="Century Schoolbook" panose="020406040505050203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eadlines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100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88900" dist="25400" dir="10800000">
              <a:srgbClr val="000000">
                <a:alpha val="25000"/>
              </a:srgbClr>
            </a:innerShdw>
            <a:outerShdw blurRad="25400" dist="25400" dir="5400000" algn="ctr" rotWithShape="0">
              <a:srgbClr val="FFFFFF">
                <a:alpha val="1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adlines" id="{3841520A-25F2-4EB8-BE4C-611DB5ABEED9}" vid="{ECD25A4C-D97E-4C12-84B1-63580BFFAEEB}"/>
    </a:ext>
  </a:extLst>
</a:theme>
</file>

<file path=ppt/theme/theme14.xml><?xml version="1.0" encoding="utf-8"?>
<a:theme xmlns:a="http://schemas.openxmlformats.org/drawingml/2006/main" name="1_Headlines">
  <a:themeElements>
    <a:clrScheme name="Headlines">
      <a:dk1>
        <a:sysClr val="windowText" lastClr="000000"/>
      </a:dk1>
      <a:lt1>
        <a:sysClr val="window" lastClr="FFFFFF"/>
      </a:lt1>
      <a:dk2>
        <a:srgbClr val="1D1A1D"/>
      </a:dk2>
      <a:lt2>
        <a:srgbClr val="F5F5F5"/>
      </a:lt2>
      <a:accent1>
        <a:srgbClr val="439EB7"/>
      </a:accent1>
      <a:accent2>
        <a:srgbClr val="E28B55"/>
      </a:accent2>
      <a:accent3>
        <a:srgbClr val="DCB64D"/>
      </a:accent3>
      <a:accent4>
        <a:srgbClr val="4CA198"/>
      </a:accent4>
      <a:accent5>
        <a:srgbClr val="835B82"/>
      </a:accent5>
      <a:accent6>
        <a:srgbClr val="645135"/>
      </a:accent6>
      <a:hlink>
        <a:srgbClr val="439EB7"/>
      </a:hlink>
      <a:folHlink>
        <a:srgbClr val="835B82"/>
      </a:folHlink>
    </a:clrScheme>
    <a:fontScheme name="Headlines">
      <a:majorFont>
        <a:latin typeface="Century Schoolbook" panose="020406040505050203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eadlines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100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88900" dist="25400" dir="10800000">
              <a:srgbClr val="000000">
                <a:alpha val="25000"/>
              </a:srgbClr>
            </a:innerShdw>
            <a:outerShdw blurRad="25400" dist="25400" dir="5400000" algn="ctr" rotWithShape="0">
              <a:srgbClr val="FFFFFF">
                <a:alpha val="1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adlines" id="{3841520A-25F2-4EB8-BE4C-611DB5ABEED9}" vid="{ECD25A4C-D97E-4C12-84B1-63580BFFAEEB}"/>
    </a:ext>
  </a:extLst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9359</TotalTime>
  <Words>1139</Words>
  <Application>Microsoft Office PowerPoint</Application>
  <PresentationFormat>On-screen Show (4:3)</PresentationFormat>
  <Paragraphs>166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14</vt:i4>
      </vt:variant>
      <vt:variant>
        <vt:lpstr>Slide Titles</vt:lpstr>
      </vt:variant>
      <vt:variant>
        <vt:i4>8</vt:i4>
      </vt:variant>
    </vt:vector>
  </HeadingPairs>
  <TitlesOfParts>
    <vt:vector size="26" baseType="lpstr">
      <vt:lpstr>Arial</vt:lpstr>
      <vt:lpstr>Calibri</vt:lpstr>
      <vt:lpstr>Century Schoolbook</vt:lpstr>
      <vt:lpstr>Corbel</vt:lpstr>
      <vt:lpstr>Custom Design</vt:lpstr>
      <vt:lpstr>1_Custom Design</vt:lpstr>
      <vt:lpstr>2_Custom Design</vt:lpstr>
      <vt:lpstr>3_Custom Design</vt:lpstr>
      <vt:lpstr>6_Custom Design</vt:lpstr>
      <vt:lpstr>5_Custom Design</vt:lpstr>
      <vt:lpstr>4_Custom Design</vt:lpstr>
      <vt:lpstr>7_Custom Design</vt:lpstr>
      <vt:lpstr>8_Custom Design</vt:lpstr>
      <vt:lpstr>9_Custom Design</vt:lpstr>
      <vt:lpstr>10_Custom Design</vt:lpstr>
      <vt:lpstr>11_Custom Design</vt:lpstr>
      <vt:lpstr>Headlines</vt:lpstr>
      <vt:lpstr>1_Headlines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Focus Area Descriptors</vt:lpstr>
      <vt:lpstr>PowerPoint Presentation</vt:lpstr>
      <vt:lpstr>PowerPoint Presentation</vt:lpstr>
    </vt:vector>
  </TitlesOfParts>
  <Company>Atlanta Public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Graphics Designer Office of Communications</dc:creator>
  <cp:lastModifiedBy>TIGUE, CHRISTINE</cp:lastModifiedBy>
  <cp:revision>281</cp:revision>
  <cp:lastPrinted>2017-02-01T20:05:44Z</cp:lastPrinted>
  <dcterms:created xsi:type="dcterms:W3CDTF">2014-12-15T21:46:52Z</dcterms:created>
  <dcterms:modified xsi:type="dcterms:W3CDTF">2017-03-03T16:50:23Z</dcterms:modified>
</cp:coreProperties>
</file>