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696" r:id="rId5"/>
    <p:sldMasterId id="2147483718" r:id="rId6"/>
  </p:sldMasterIdLst>
  <p:notesMasterIdLst>
    <p:notesMasterId r:id="rId25"/>
  </p:notesMasterIdLst>
  <p:handoutMasterIdLst>
    <p:handoutMasterId r:id="rId26"/>
  </p:handoutMasterIdLst>
  <p:sldIdLst>
    <p:sldId id="350" r:id="rId7"/>
    <p:sldId id="495" r:id="rId8"/>
    <p:sldId id="3855" r:id="rId9"/>
    <p:sldId id="366" r:id="rId10"/>
    <p:sldId id="3854" r:id="rId11"/>
    <p:sldId id="368" r:id="rId12"/>
    <p:sldId id="3858" r:id="rId13"/>
    <p:sldId id="3851" r:id="rId14"/>
    <p:sldId id="371" r:id="rId15"/>
    <p:sldId id="370" r:id="rId16"/>
    <p:sldId id="367" r:id="rId17"/>
    <p:sldId id="369" r:id="rId18"/>
    <p:sldId id="372" r:id="rId19"/>
    <p:sldId id="375" r:id="rId20"/>
    <p:sldId id="373" r:id="rId21"/>
    <p:sldId id="374" r:id="rId22"/>
    <p:sldId id="3853" r:id="rId23"/>
    <p:sldId id="34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26" autoAdjust="0"/>
  </p:normalViewPr>
  <p:slideViewPr>
    <p:cSldViewPr snapToGrid="0">
      <p:cViewPr varScale="1">
        <p:scale>
          <a:sx n="69" d="100"/>
          <a:sy n="69" d="100"/>
        </p:scale>
        <p:origin x="726" y="7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5_2" csCatId="accent5" phldr="1"/>
      <dgm:spPr/>
    </dgm:pt>
    <dgm:pt modelId="{F8924C73-4D86-4725-8FB1-57E56105EE84}">
      <dgm:prSet phldrT="[Text]" custT="1"/>
      <dgm:spPr>
        <a:xfrm>
          <a:off x="232937" y="1711750"/>
          <a:ext cx="862241" cy="755805"/>
        </a:xfrm>
        <a:prstGeom prst="rect">
          <a:avLst/>
        </a:prstGeom>
      </dgm:spPr>
      <dgm:t>
        <a:bodyPr/>
        <a:lstStyle/>
        <a:p>
          <a:pPr>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a:xfrm>
          <a:off x="5483391" y="356719"/>
          <a:ext cx="1093994" cy="755805"/>
        </a:xfrm>
        <a:prstGeom prst="rect">
          <a:avLst/>
        </a:prstGeom>
      </dgm:spPr>
      <dgm:t>
        <a:bodyPr/>
        <a:lstStyle/>
        <a:p>
          <a:pPr>
            <a:buNone/>
          </a:pPr>
          <a:r>
            <a:rPr lang="en-US" sz="1600" b="1" dirty="0">
              <a:solidFill>
                <a:schemeClr val="bg2"/>
              </a:solidFill>
              <a:latin typeface="Tenorite"/>
              <a:ea typeface="+mn-ea"/>
              <a:cs typeface="+mn-cs"/>
            </a:rPr>
            <a:t>Step 6               </a:t>
          </a:r>
          <a:r>
            <a:rPr lang="en-US" sz="1400" b="0" dirty="0">
              <a:solidFill>
                <a:schemeClr val="bg2"/>
              </a:solidFill>
              <a:latin typeface="Tenorite"/>
              <a:ea typeface="+mn-ea"/>
              <a:cs typeface="+mn-cs"/>
            </a:rPr>
            <a:t>Principals:</a:t>
          </a:r>
          <a:r>
            <a:rPr lang="en-US" sz="1600" b="1" dirty="0">
              <a:solidFill>
                <a:schemeClr val="bg2"/>
              </a:solidFill>
              <a:latin typeface="Tenorite"/>
              <a:ea typeface="+mn-ea"/>
              <a:cs typeface="+mn-cs"/>
            </a:rPr>
            <a:t> </a:t>
          </a:r>
          <a:r>
            <a:rPr lang="en-US" sz="1400" b="0" dirty="0">
              <a:solidFill>
                <a:schemeClr val="bg2"/>
              </a:solidFill>
              <a:latin typeface="Tenorite"/>
              <a:ea typeface="+mn-ea"/>
              <a:cs typeface="+mn-cs"/>
            </a:rPr>
            <a:t>HR Staffing Conferences Begin</a:t>
          </a:r>
        </a:p>
        <a:p>
          <a:pPr>
            <a:buNone/>
          </a:pPr>
          <a:r>
            <a:rPr lang="en-US" sz="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dirty="0">
            <a:solidFill>
              <a:srgbClr val="FF0000"/>
            </a:solidFill>
            <a:latin typeface="Tenorite"/>
            <a:ea typeface="+mn-ea"/>
            <a:cs typeface="+mn-cs"/>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a:xfrm>
          <a:off x="2276027" y="1189355"/>
          <a:ext cx="998268"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3              </a:t>
          </a:r>
          <a:r>
            <a:rPr lang="en-US" sz="1400" dirty="0">
              <a:solidFill>
                <a:schemeClr val="bg2"/>
              </a:solidFill>
              <a:latin typeface="Tenorite"/>
              <a:ea typeface="+mn-ea"/>
              <a:cs typeface="+mn-cs"/>
            </a:rPr>
            <a:t>GO Team Initial Budget Session: Allocation</a:t>
          </a:r>
        </a:p>
        <a:p>
          <a:pPr rtl="0">
            <a:lnSpc>
              <a:spcPct val="90000"/>
            </a:lnSpc>
            <a:spcAft>
              <a:spcPct val="35000"/>
            </a:spcAft>
            <a:buNone/>
          </a:pPr>
          <a:r>
            <a:rPr lang="en-US" sz="1200" dirty="0">
              <a:solidFill>
                <a:srgbClr val="FF0000"/>
              </a:solidFill>
              <a:latin typeface="Tenorite"/>
              <a:ea typeface="+mn-ea"/>
              <a:cs typeface="+mn-cs"/>
            </a:rPr>
            <a:t>January 24 – </a:t>
          </a:r>
          <a:r>
            <a:rPr lang="en-US" sz="1200" dirty="0">
              <a:solidFill>
                <a:srgbClr val="FF0000"/>
              </a:solidFill>
              <a:latin typeface="Calibri"/>
              <a:ea typeface="+mn-ea"/>
              <a:cs typeface="+mn-cs"/>
            </a:rPr>
            <a:t>early February </a:t>
          </a:r>
          <a:endParaRPr lang="en-US" sz="1200" dirty="0">
            <a:solidFill>
              <a:srgbClr val="FF0000"/>
            </a:solidFill>
            <a:latin typeface="Tenorite"/>
            <a:ea typeface="+mn-ea"/>
            <a:cs typeface="+mn-cs"/>
          </a:endParaRP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a:xfrm>
          <a:off x="6556247" y="114703"/>
          <a:ext cx="862241"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7      </a:t>
          </a:r>
          <a:r>
            <a:rPr lang="en-US" sz="1400" dirty="0">
              <a:solidFill>
                <a:schemeClr val="bg2"/>
              </a:solidFill>
              <a:latin typeface="Tenorite"/>
              <a:ea typeface="+mn-ea"/>
              <a:cs typeface="+mn-cs"/>
            </a:rPr>
            <a:t>GO Team Final Budget Approval Meeting</a:t>
          </a:r>
        </a:p>
        <a:p>
          <a:pPr>
            <a:lnSpc>
              <a:spcPct val="90000"/>
            </a:lnSpc>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Budgets Approved by  March 17 </a:t>
          </a:r>
          <a:endParaRPr lang="en-US" sz="1200" b="1" dirty="0">
            <a:solidFill>
              <a:srgbClr val="FF0000"/>
            </a:solidFill>
            <a:latin typeface="Tenorite"/>
            <a:ea typeface="+mn-ea"/>
            <a:cs typeface="+mn-cs"/>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a:xfrm>
          <a:off x="4450827" y="641369"/>
          <a:ext cx="1093537" cy="755805"/>
        </a:xfrm>
        <a:prstGeom prst="rect">
          <a:avLst/>
        </a:prstGeom>
      </dgm:spPr>
      <dgm:t>
        <a:bodyPr/>
        <a:lstStyle/>
        <a:p>
          <a:pPr>
            <a:lnSpc>
              <a:spcPct val="100000"/>
            </a:lnSpc>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a:lnSpc>
              <a:spcPct val="100000"/>
            </a:lnSpc>
            <a:spcAft>
              <a:spcPts val="0"/>
            </a:spcAft>
            <a:buNone/>
          </a:pPr>
          <a:r>
            <a:rPr lang="en-US" sz="1400" kern="1200" dirty="0">
              <a:solidFill>
                <a:srgbClr val="44546A"/>
              </a:solidFill>
              <a:latin typeface="Tenorite"/>
              <a:ea typeface="+mn-ea"/>
              <a:cs typeface="+mn-cs"/>
            </a:rPr>
            <a:t>GO Team Feedback Session: Draft Budget Presented &amp; Discussed </a:t>
          </a:r>
        </a:p>
        <a:p>
          <a:pPr>
            <a:lnSpc>
              <a:spcPct val="100000"/>
            </a:lnSpc>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a:xfrm>
          <a:off x="3349076" y="888840"/>
          <a:ext cx="1151773" cy="852669"/>
        </a:xfrm>
        <a:prstGeom prst="rect">
          <a:avLst/>
        </a:prstGeom>
      </dgm:spPr>
      <dgm:t>
        <a:bodyPr/>
        <a:lstStyle/>
        <a:p>
          <a:pPr>
            <a:spcAft>
              <a:spcPct val="35000"/>
            </a:spcAft>
            <a:buNone/>
          </a:pPr>
          <a:r>
            <a:rPr lang="en-US" sz="1600" b="1" dirty="0">
              <a:solidFill>
                <a:schemeClr val="bg2"/>
              </a:solidFill>
              <a:latin typeface="Tenorite"/>
              <a:ea typeface="+mn-ea"/>
              <a:cs typeface="+mn-cs"/>
            </a:rPr>
            <a:t>Step 4         </a:t>
          </a:r>
          <a:r>
            <a:rPr lang="en-US" sz="1400" dirty="0">
              <a:solidFill>
                <a:schemeClr val="bg2"/>
              </a:solidFill>
              <a:latin typeface="Tenorite"/>
              <a:ea typeface="+mn-ea"/>
              <a:cs typeface="+mn-cs"/>
            </a:rPr>
            <a:t> Principals: Associate Supt. Discussions and Review</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dirty="0">
              <a:solidFill>
                <a:schemeClr val="bg2"/>
              </a:solidFill>
              <a:latin typeface="Calibri" panose="020F0502020204030204" pitchFamily="34" charset="0"/>
              <a:ea typeface="+mn-ea"/>
              <a:cs typeface="Times New Roman" panose="02020603050405020304" pitchFamily="18" charset="0"/>
            </a:rPr>
            <a:t>)</a:t>
          </a:r>
          <a:endParaRPr lang="en-US" sz="1200" dirty="0">
            <a:solidFill>
              <a:schemeClr val="bg2"/>
            </a:solidFill>
            <a:latin typeface="Tenorite"/>
            <a:ea typeface="+mn-ea"/>
            <a:cs typeface="+mn-cs"/>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a:xfrm>
          <a:off x="1230150" y="1450552"/>
          <a:ext cx="978919" cy="755805"/>
        </a:xfrm>
        <a:prstGeom prst="rect">
          <a:avLst/>
        </a:prstGeom>
      </dgm:spPr>
      <dgm:t>
        <a:bodyPr/>
        <a:lstStyle/>
        <a:p>
          <a:pPr>
            <a:spcAft>
              <a:spcPct val="35000"/>
            </a:spcAft>
            <a:buNone/>
          </a:pPr>
          <a:r>
            <a:rPr lang="en-US" sz="1600" b="1" dirty="0">
              <a:solidFill>
                <a:schemeClr val="bg2"/>
              </a:solidFill>
              <a:latin typeface="Tenorite"/>
              <a:ea typeface="+mn-ea"/>
              <a:cs typeface="+mn-cs"/>
            </a:rPr>
            <a:t>Step 2 </a:t>
          </a:r>
          <a:r>
            <a:rPr lang="en-US" sz="1400" b="0" dirty="0">
              <a:solidFill>
                <a:schemeClr val="bg2"/>
              </a:solidFill>
              <a:latin typeface="Tenorite"/>
              <a:ea typeface="+mn-ea"/>
              <a:cs typeface="+mn-cs"/>
            </a:rPr>
            <a:t>Pri</a:t>
          </a:r>
          <a:r>
            <a:rPr lang="en-US" sz="1400" dirty="0">
              <a:solidFill>
                <a:schemeClr val="bg2"/>
              </a:solidFill>
              <a:latin typeface="Tenorite"/>
              <a:ea typeface="+mn-ea"/>
              <a:cs typeface="+mn-cs"/>
            </a:rPr>
            <a:t>ncipals: Workshop   FY 24 Budget</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January 24, 2023</a:t>
          </a:r>
          <a:endParaRPr lang="en-US" sz="1200" dirty="0">
            <a:solidFill>
              <a:srgbClr val="FF0000"/>
            </a:solidFill>
            <a:latin typeface="Tenorite"/>
            <a:ea typeface="+mn-ea"/>
            <a:cs typeface="+mn-cs"/>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a:xfrm rot="5400000">
          <a:off x="328746" y="1426390"/>
          <a:ext cx="573967" cy="955068"/>
        </a:xfrm>
        <a:prstGeom prst="corner">
          <a:avLst>
            <a:gd name="adj1" fmla="val 16120"/>
            <a:gd name="adj2" fmla="val 16110"/>
          </a:avLst>
        </a:prstGeom>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a:xfrm>
          <a:off x="932491" y="1356077"/>
          <a:ext cx="162687" cy="162687"/>
        </a:xfrm>
        <a:prstGeom prst="triangle">
          <a:avLst>
            <a:gd name="adj" fmla="val 100000"/>
          </a:avLst>
        </a:prstGeom>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a:xfrm rot="5400000">
          <a:off x="1384298" y="1165192"/>
          <a:ext cx="573967" cy="955068"/>
        </a:xfrm>
        <a:prstGeom prst="corner">
          <a:avLst>
            <a:gd name="adj1" fmla="val 16120"/>
            <a:gd name="adj2" fmla="val 16110"/>
          </a:avLst>
        </a:prstGeom>
      </dgm:spPr>
    </dgm:pt>
    <dgm:pt modelId="{E8B40589-00D1-4838-8AD8-123CD845CC3A}" type="pres">
      <dgm:prSet presAssocID="{CBFAD42E-BC13-4677-A698-C8417C853277}" presName="ParentText" presStyleLbl="revTx" presStyleIdx="1" presStyleCnt="7" custScaleX="113532" custLinFactNeighborX="4923">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a:xfrm>
          <a:off x="1988043" y="1094879"/>
          <a:ext cx="162687" cy="162687"/>
        </a:xfrm>
        <a:prstGeom prst="triangle">
          <a:avLst>
            <a:gd name="adj" fmla="val 100000"/>
          </a:avLst>
        </a:prstGeom>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a:xfrm rot="5400000">
          <a:off x="2439850" y="903995"/>
          <a:ext cx="573967" cy="955068"/>
        </a:xfrm>
        <a:prstGeom prst="corner">
          <a:avLst>
            <a:gd name="adj1" fmla="val 16120"/>
            <a:gd name="adj2" fmla="val 16110"/>
          </a:avLst>
        </a:prstGeom>
      </dgm:spPr>
    </dgm:pt>
    <dgm:pt modelId="{A01F39AB-3E94-413F-B395-2CF4CF9063BE}" type="pres">
      <dgm:prSet presAssocID="{CC1B2A00-68A2-416B-8F3C-D16E0AA80116}" presName="ParentText" presStyleLbl="revTx" presStyleIdx="2" presStyleCnt="7" custScaleX="115776" custLinFactNeighborX="7736" custLinFactNeighborY="802">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a:xfrm>
          <a:off x="3043595" y="833682"/>
          <a:ext cx="162687" cy="162687"/>
        </a:xfrm>
        <a:prstGeom prst="triangle">
          <a:avLst>
            <a:gd name="adj" fmla="val 100000"/>
          </a:avLst>
        </a:prstGeom>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a:xfrm rot="5400000">
          <a:off x="3545427" y="594366"/>
          <a:ext cx="573967" cy="955068"/>
        </a:xfrm>
        <a:prstGeom prst="corner">
          <a:avLst>
            <a:gd name="adj1" fmla="val 16120"/>
            <a:gd name="adj2" fmla="val 16110"/>
          </a:avLst>
        </a:prstGeom>
      </dgm:spPr>
    </dgm:pt>
    <dgm:pt modelId="{7607999D-1219-4E19-B4D8-80FBD9B53FC0}" type="pres">
      <dgm:prSet presAssocID="{9BB649CE-74CD-4483-9383-CCF688F359CC}" presName="ParentText" presStyleLbl="revTx" presStyleIdx="3" presStyleCnt="7" custScaleX="107092" custScaleY="112816" custLinFactNeighborX="7919" custLinFactNeighborY="6812">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a:xfrm>
          <a:off x="4149172" y="524052"/>
          <a:ext cx="162687" cy="162687"/>
        </a:xfrm>
        <a:prstGeom prst="triangle">
          <a:avLst>
            <a:gd name="adj" fmla="val 100000"/>
          </a:avLst>
        </a:prstGeom>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a:xfrm rot="5400000">
          <a:off x="4571861" y="333168"/>
          <a:ext cx="573967" cy="955068"/>
        </a:xfrm>
        <a:prstGeom prst="corner">
          <a:avLst>
            <a:gd name="adj1" fmla="val 16120"/>
            <a:gd name="adj2" fmla="val 16110"/>
          </a:avLst>
        </a:prstGeom>
      </dgm:spPr>
    </dgm:pt>
    <dgm:pt modelId="{206A2E6F-C869-44E6-99A4-DF2204F37ADC}" type="pres">
      <dgm:prSet presAssocID="{C8D17AA3-A208-483B-8C96-381C095C31D7}" presName="ParentText" presStyleLbl="revTx" presStyleIdx="4" presStyleCnt="7" custScaleX="105828" custLinFactNeighborX="6267" custLinFactNeighborY="141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a:xfrm>
          <a:off x="5175606" y="262855"/>
          <a:ext cx="162687" cy="162687"/>
        </a:xfrm>
        <a:prstGeom prst="triangle">
          <a:avLst>
            <a:gd name="adj" fmla="val 100000"/>
          </a:avLst>
        </a:prstGeom>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a:xfrm rot="5400000">
          <a:off x="5627642" y="71971"/>
          <a:ext cx="573967" cy="955068"/>
        </a:xfrm>
        <a:prstGeom prst="corner">
          <a:avLst>
            <a:gd name="adj1" fmla="val 16120"/>
            <a:gd name="adj2" fmla="val 16110"/>
          </a:avLst>
        </a:prstGeom>
      </dgm:spPr>
    </dgm:pt>
    <dgm:pt modelId="{4815C9C2-7172-49B5-AAA4-580ECA3DFE29}" type="pres">
      <dgm:prSet presAssocID="{6C3A5691-9935-4850-A7F8-C5616876CEF5}" presName="ParentText" presStyleLbl="revTx" presStyleIdx="5" presStyleCnt="7" custScaleX="106771"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a:xfrm>
          <a:off x="6231387" y="1658"/>
          <a:ext cx="162687" cy="162687"/>
        </a:xfrm>
        <a:prstGeom prst="triangle">
          <a:avLst>
            <a:gd name="adj" fmla="val 100000"/>
          </a:avLst>
        </a:prstGeom>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a:xfrm rot="5400000">
          <a:off x="6662058" y="-189225"/>
          <a:ext cx="573967" cy="955068"/>
        </a:xfrm>
        <a:prstGeom prst="corner">
          <a:avLst>
            <a:gd name="adj1" fmla="val 16120"/>
            <a:gd name="adj2" fmla="val 16110"/>
          </a:avLst>
        </a:prstGeom>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71452" y="2120695"/>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136420" y="2522875"/>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sp:txBody>
      <dsp:txXfrm>
        <a:off x="136420" y="2522875"/>
        <a:ext cx="1215226" cy="1065217"/>
      </dsp:txXfrm>
    </dsp:sp>
    <dsp:sp modelId="{BF36F651-9306-4FAE-98A3-35BD65F0CE8C}">
      <dsp:nvSpPr>
        <dsp:cNvPr id="0" name=""/>
        <dsp:cNvSpPr/>
      </dsp:nvSpPr>
      <dsp:spPr>
        <a:xfrm>
          <a:off x="1122358" y="2021596"/>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759127" y="1752568"/>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601698" y="2154749"/>
          <a:ext cx="1379671"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2 </a:t>
          </a:r>
          <a:r>
            <a:rPr lang="en-US" sz="1400" b="0" kern="1200" dirty="0">
              <a:solidFill>
                <a:schemeClr val="bg2"/>
              </a:solidFill>
              <a:latin typeface="Tenorite"/>
              <a:ea typeface="+mn-ea"/>
              <a:cs typeface="+mn-cs"/>
            </a:rPr>
            <a:t>Pri</a:t>
          </a:r>
          <a:r>
            <a:rPr lang="en-US" sz="1400" kern="1200" dirty="0">
              <a:solidFill>
                <a:schemeClr val="bg2"/>
              </a:solidFill>
              <a:latin typeface="Tenorite"/>
              <a:ea typeface="+mn-ea"/>
              <a:cs typeface="+mn-cs"/>
            </a:rPr>
            <a:t>ncipals: Workshop   FY 24 Budget</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January 24, 2023</a:t>
          </a:r>
          <a:endParaRPr lang="en-US" sz="1200" kern="1200" dirty="0">
            <a:solidFill>
              <a:srgbClr val="FF0000"/>
            </a:solidFill>
            <a:latin typeface="Tenorite"/>
            <a:ea typeface="+mn-ea"/>
            <a:cs typeface="+mn-cs"/>
          </a:endParaRPr>
        </a:p>
      </dsp:txBody>
      <dsp:txXfrm>
        <a:off x="1601698" y="2154749"/>
        <a:ext cx="1379671" cy="1065217"/>
      </dsp:txXfrm>
    </dsp:sp>
    <dsp:sp modelId="{CF777F59-7D55-4DCB-9264-A6427EA7C9F7}">
      <dsp:nvSpPr>
        <dsp:cNvPr id="0" name=""/>
        <dsp:cNvSpPr/>
      </dsp:nvSpPr>
      <dsp:spPr>
        <a:xfrm>
          <a:off x="2610033" y="1653470"/>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3246802" y="1384441"/>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3109922" y="1795165"/>
          <a:ext cx="140694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3              </a:t>
          </a:r>
          <a:r>
            <a:rPr lang="en-US" sz="1400" kern="1200" dirty="0">
              <a:solidFill>
                <a:schemeClr val="bg2"/>
              </a:solidFill>
              <a:latin typeface="Tenorite"/>
              <a:ea typeface="+mn-ea"/>
              <a:cs typeface="+mn-cs"/>
            </a:rPr>
            <a:t>GO Team Initial Budget Session: Allocation</a:t>
          </a:r>
        </a:p>
        <a:p>
          <a:pPr marL="0" lvl="0" indent="0" algn="l" defTabSz="711200" rtl="0">
            <a:lnSpc>
              <a:spcPct val="90000"/>
            </a:lnSpc>
            <a:spcBef>
              <a:spcPct val="0"/>
            </a:spcBef>
            <a:spcAft>
              <a:spcPct val="35000"/>
            </a:spcAft>
            <a:buNone/>
          </a:pPr>
          <a:r>
            <a:rPr lang="en-US" sz="1200" kern="1200" dirty="0">
              <a:solidFill>
                <a:srgbClr val="FF0000"/>
              </a:solidFill>
              <a:latin typeface="Tenorite"/>
              <a:ea typeface="+mn-ea"/>
              <a:cs typeface="+mn-cs"/>
            </a:rPr>
            <a:t>January 24 – </a:t>
          </a:r>
          <a:r>
            <a:rPr lang="en-US" sz="1200" kern="1200" dirty="0">
              <a:solidFill>
                <a:srgbClr val="FF0000"/>
              </a:solidFill>
              <a:latin typeface="Calibri"/>
              <a:ea typeface="+mn-ea"/>
              <a:cs typeface="+mn-cs"/>
            </a:rPr>
            <a:t>early February </a:t>
          </a:r>
          <a:endParaRPr lang="en-US" sz="1200" kern="1200" dirty="0">
            <a:solidFill>
              <a:srgbClr val="FF0000"/>
            </a:solidFill>
            <a:latin typeface="Tenorite"/>
            <a:ea typeface="+mn-ea"/>
            <a:cs typeface="+mn-cs"/>
          </a:endParaRPr>
        </a:p>
      </dsp:txBody>
      <dsp:txXfrm>
        <a:off x="3109922" y="1795165"/>
        <a:ext cx="1406940" cy="1065217"/>
      </dsp:txXfrm>
    </dsp:sp>
    <dsp:sp modelId="{0B6A4153-48F2-495A-8F36-EF367C3A1F65}">
      <dsp:nvSpPr>
        <dsp:cNvPr id="0" name=""/>
        <dsp:cNvSpPr/>
      </dsp:nvSpPr>
      <dsp:spPr>
        <a:xfrm>
          <a:off x="4097708" y="1285343"/>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4734476" y="948056"/>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4652586" y="1354540"/>
          <a:ext cx="1301410" cy="1201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4         </a:t>
          </a:r>
          <a:r>
            <a:rPr lang="en-US" sz="1400" kern="1200" dirty="0">
              <a:solidFill>
                <a:schemeClr val="bg2"/>
              </a:solidFill>
              <a:latin typeface="Tenorite"/>
              <a:ea typeface="+mn-ea"/>
              <a:cs typeface="+mn-cs"/>
            </a:rPr>
            <a:t> Principals: Associate Supt. Discussions and Review</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kern="1200" dirty="0">
              <a:solidFill>
                <a:schemeClr val="bg2"/>
              </a:solidFill>
              <a:latin typeface="Calibri" panose="020F0502020204030204" pitchFamily="34" charset="0"/>
              <a:ea typeface="+mn-ea"/>
              <a:cs typeface="Times New Roman" panose="02020603050405020304" pitchFamily="18" charset="0"/>
            </a:rPr>
            <a:t>)</a:t>
          </a:r>
          <a:endParaRPr lang="en-US" sz="1200" kern="1200" dirty="0">
            <a:solidFill>
              <a:schemeClr val="bg2"/>
            </a:solidFill>
            <a:latin typeface="Tenorite"/>
            <a:ea typeface="+mn-ea"/>
            <a:cs typeface="+mn-cs"/>
          </a:endParaRPr>
        </a:p>
      </dsp:txBody>
      <dsp:txXfrm>
        <a:off x="4652586" y="1354540"/>
        <a:ext cx="1301410" cy="1201735"/>
      </dsp:txXfrm>
    </dsp:sp>
    <dsp:sp modelId="{14D6D005-BE49-4BAB-95C3-4B8C975E012F}">
      <dsp:nvSpPr>
        <dsp:cNvPr id="0" name=""/>
        <dsp:cNvSpPr/>
      </dsp:nvSpPr>
      <dsp:spPr>
        <a:xfrm>
          <a:off x="5585383" y="848957"/>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6222151" y="579929"/>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6127866" y="997204"/>
          <a:ext cx="128605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marL="0" lvl="0" indent="0" algn="l" defTabSz="711200">
            <a:lnSpc>
              <a:spcPct val="100000"/>
            </a:lnSpc>
            <a:spcBef>
              <a:spcPct val="0"/>
            </a:spcBef>
            <a:spcAft>
              <a:spcPts val="0"/>
            </a:spcAft>
            <a:buNone/>
          </a:pPr>
          <a:r>
            <a:rPr lang="en-US" sz="1400" kern="1200" dirty="0">
              <a:solidFill>
                <a:srgbClr val="44546A"/>
              </a:solidFill>
              <a:latin typeface="Tenorite"/>
              <a:ea typeface="+mn-ea"/>
              <a:cs typeface="+mn-cs"/>
            </a:rPr>
            <a:t>GO Team Feedback Session: Draft Budget Presented &amp; Discussed </a:t>
          </a:r>
        </a:p>
        <a:p>
          <a:pPr marL="0" lvl="0" indent="0" algn="l" defTabSz="711200">
            <a:lnSpc>
              <a:spcPct val="100000"/>
            </a:lnSpc>
            <a:spcBef>
              <a:spcPct val="0"/>
            </a:spcBef>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sp:txBody>
      <dsp:txXfrm>
        <a:off x="6127866" y="997204"/>
        <a:ext cx="1286050" cy="1065217"/>
      </dsp:txXfrm>
    </dsp:sp>
    <dsp:sp modelId="{83CE1626-AB3F-41DF-AF17-CD304E816755}">
      <dsp:nvSpPr>
        <dsp:cNvPr id="0" name=""/>
        <dsp:cNvSpPr/>
      </dsp:nvSpPr>
      <dsp:spPr>
        <a:xfrm>
          <a:off x="7073058" y="480831"/>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7709826" y="211802"/>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7628696" y="613120"/>
          <a:ext cx="1297509"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6               </a:t>
          </a:r>
          <a:r>
            <a:rPr lang="en-US" sz="1400" b="0" kern="1200" dirty="0">
              <a:solidFill>
                <a:schemeClr val="bg2"/>
              </a:solidFill>
              <a:latin typeface="Tenorite"/>
              <a:ea typeface="+mn-ea"/>
              <a:cs typeface="+mn-cs"/>
            </a:rPr>
            <a:t>Principals:</a:t>
          </a:r>
          <a:r>
            <a:rPr lang="en-US" sz="1600" b="1" kern="1200" dirty="0">
              <a:solidFill>
                <a:schemeClr val="bg2"/>
              </a:solidFill>
              <a:latin typeface="Tenorite"/>
              <a:ea typeface="+mn-ea"/>
              <a:cs typeface="+mn-cs"/>
            </a:rPr>
            <a:t> </a:t>
          </a:r>
          <a:r>
            <a:rPr lang="en-US" sz="1400" b="0" kern="1200" dirty="0">
              <a:solidFill>
                <a:schemeClr val="bg2"/>
              </a:solidFill>
              <a:latin typeface="Tenorite"/>
              <a:ea typeface="+mn-ea"/>
              <a:cs typeface="+mn-cs"/>
            </a:rPr>
            <a:t>HR Staffing Conferences Begin</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kern="1200" dirty="0">
            <a:solidFill>
              <a:srgbClr val="FF0000"/>
            </a:solidFill>
            <a:latin typeface="Tenorite"/>
            <a:ea typeface="+mn-ea"/>
            <a:cs typeface="+mn-cs"/>
          </a:endParaRPr>
        </a:p>
      </dsp:txBody>
      <dsp:txXfrm>
        <a:off x="7628696" y="613120"/>
        <a:ext cx="1297509" cy="1065217"/>
      </dsp:txXfrm>
    </dsp:sp>
    <dsp:sp modelId="{8A8BDF46-5CD7-4385-AD19-1595B30DFB05}">
      <dsp:nvSpPr>
        <dsp:cNvPr id="0" name=""/>
        <dsp:cNvSpPr/>
      </dsp:nvSpPr>
      <dsp:spPr>
        <a:xfrm>
          <a:off x="8560733" y="112704"/>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9197501" y="-156323"/>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9048372" y="272029"/>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7      </a:t>
          </a:r>
          <a:r>
            <a:rPr lang="en-US" sz="1400" kern="1200" dirty="0">
              <a:solidFill>
                <a:schemeClr val="bg2"/>
              </a:solidFill>
              <a:latin typeface="Tenorite"/>
              <a:ea typeface="+mn-ea"/>
              <a:cs typeface="+mn-cs"/>
            </a:rPr>
            <a:t>GO Team Final Budget Approval Meeting</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Budgets Approved by  March 17 </a:t>
          </a:r>
          <a:endParaRPr lang="en-US" sz="1200" b="1" kern="1200" dirty="0">
            <a:solidFill>
              <a:srgbClr val="FF0000"/>
            </a:solidFill>
            <a:latin typeface="Tenorite"/>
            <a:ea typeface="+mn-ea"/>
            <a:cs typeface="+mn-cs"/>
          </a:endParaRPr>
        </a:p>
      </dsp:txBody>
      <dsp:txXfrm>
        <a:off x="9048372" y="272029"/>
        <a:ext cx="1215226" cy="106521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D13E5-4CEC-3A4A-8E5D-AFCEE7512EEC}" type="slidenum">
              <a:t>‹#›</a:t>
            </a:fld>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3/28/2023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Feel free to copy this slide if you have more than 3 priorities to account for.</a:t>
            </a:r>
          </a:p>
          <a:p>
            <a:pPr defTabSz="925190">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6562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Feel free to copy this slide if you have more than 3 priorities to account for.</a:t>
            </a:r>
          </a:p>
          <a:p>
            <a:pPr defTabSz="925190">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5999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2388221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384799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137880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103258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09306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406490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6069267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52915707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2777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28828292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4983223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6923246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97063100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301050474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89516410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201290"/>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35915469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281793848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7626849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18358367"/>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377428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1407667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847151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86056881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4528412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7403572"/>
      </p:ext>
    </p:extLst>
  </p:cSld>
  <p:clrMapOvr>
    <a:masterClrMapping/>
  </p:clrMapOvr>
  <p:transition spd="slow">
    <p:checke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5102720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10421587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3325733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23884316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3917288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9449914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761787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8925945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0846738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1091443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0497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7389024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72816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5" r:id="rId2"/>
    <p:sldLayoutId id="2147483693" r:id="rId3"/>
    <p:sldLayoutId id="2147483671" r:id="rId4"/>
    <p:sldLayoutId id="2147483672" r:id="rId5"/>
    <p:sldLayoutId id="2147483673" r:id="rId6"/>
    <p:sldLayoutId id="2147483684" r:id="rId7"/>
    <p:sldLayoutId id="2147483675" r:id="rId8"/>
    <p:sldLayoutId id="2147483676" r:id="rId9"/>
    <p:sldLayoutId id="2147483677" r:id="rId10"/>
    <p:sldLayoutId id="2147483685" r:id="rId11"/>
    <p:sldLayoutId id="2147483688" r:id="rId12"/>
    <p:sldLayoutId id="2147483692" r:id="rId13"/>
    <p:sldLayoutId id="2147483682" r:id="rId14"/>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37399731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94912440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2.xml"/><Relationship Id="rId7" Type="http://schemas.openxmlformats.org/officeDocument/2006/relationships/image" Target="../media/image18.png"/><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6.tmp"/><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2116182"/>
            <a:ext cx="5491571" cy="1514019"/>
          </a:xfrm>
        </p:spPr>
        <p:txBody>
          <a:bodyPr/>
          <a:lstStyle/>
          <a:p>
            <a:r>
              <a:rPr lang="en-US" dirty="0"/>
              <a:t>FY24 Budget Approval Meeting</a:t>
            </a:r>
          </a:p>
        </p:txBody>
      </p:sp>
      <p:pic>
        <p:nvPicPr>
          <p:cNvPr id="7" name="Picture 6" descr="Logo, company name&#10;&#10;Description automatically generated">
            <a:extLst>
              <a:ext uri="{FF2B5EF4-FFF2-40B4-BE49-F238E27FC236}">
                <a16:creationId xmlns:a16="http://schemas.microsoft.com/office/drawing/2014/main" id="{0D519ED8-8D42-61A4-59B0-74E735F5F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5" y="150161"/>
            <a:ext cx="3366392" cy="1669556"/>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1063036" y="1279818"/>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Agenda</a:t>
            </a:r>
          </a:p>
        </p:txBody>
      </p:sp>
      <p:sp>
        <p:nvSpPr>
          <p:cNvPr id="6" name="TextBox 5">
            <a:extLst>
              <a:ext uri="{FF2B5EF4-FFF2-40B4-BE49-F238E27FC236}">
                <a16:creationId xmlns:a16="http://schemas.microsoft.com/office/drawing/2014/main" id="{06CDADEB-00EE-40BA-40D7-28F77329FAB7}"/>
              </a:ext>
            </a:extLst>
          </p:cNvPr>
          <p:cNvSpPr txBox="1"/>
          <p:nvPr/>
        </p:nvSpPr>
        <p:spPr>
          <a:xfrm>
            <a:off x="1576610" y="2238998"/>
            <a:ext cx="7528845" cy="3339184"/>
          </a:xfrm>
          <a:prstGeom prst="rect">
            <a:avLst/>
          </a:prstGeom>
          <a:noFill/>
        </p:spPr>
        <p:txBody>
          <a:bodyPr wrap="square" rtlCol="0">
            <a:spAutoFit/>
          </a:bodyPr>
          <a:lstStyle/>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Action Items </a:t>
            </a:r>
            <a:r>
              <a:rPr lang="en-US" i="1" dirty="0">
                <a:solidFill>
                  <a:schemeClr val="tx2"/>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Approval of Agenda</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Budget </a:t>
            </a:r>
            <a:r>
              <a:rPr lang="en-US" b="1" dirty="0">
                <a:solidFill>
                  <a:schemeClr val="bg2"/>
                </a:solidFill>
                <a:latin typeface="Calibri" panose="020F0502020204030204" pitchFamily="34" charset="0"/>
                <a:ea typeface="Calibri" panose="020F0502020204030204" pitchFamily="34" charset="0"/>
                <a:cs typeface="Arial" panose="020B0604020202020204" pitchFamily="34" charset="0"/>
              </a:rPr>
              <a:t>Approval Presentation</a:t>
            </a:r>
            <a:endPar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Budget Approval (</a:t>
            </a:r>
            <a:r>
              <a:rPr lang="en-US" i="1" dirty="0">
                <a:solidFill>
                  <a:schemeClr val="bg2"/>
                </a:solidFill>
                <a:effectLst/>
                <a:latin typeface="Calibri" panose="020F0502020204030204" pitchFamily="34" charset="0"/>
                <a:ea typeface="Calibri" panose="020F0502020204030204" pitchFamily="34" charset="0"/>
                <a:cs typeface="Arial" panose="020B0604020202020204" pitchFamily="34" charset="0"/>
              </a:rPr>
              <a:t>after final presentation/review and discussion</a:t>
            </a: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Discussion Items </a:t>
            </a:r>
            <a:r>
              <a:rPr lang="en-US" i="1" dirty="0">
                <a:solidFill>
                  <a:schemeClr val="tx2"/>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Presentation of the final budget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Information Items </a:t>
            </a:r>
            <a:r>
              <a:rPr lang="en-US" i="1" dirty="0">
                <a:solidFill>
                  <a:schemeClr val="tx2"/>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Principal’s Report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mj-lt"/>
              <a:buAutoNum type="romanL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BASC-3 Results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Announcements</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176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9DD71D-7B60-5589-FEAD-C3CE0EAF572B}"/>
              </a:ext>
            </a:extLst>
          </p:cNvPr>
          <p:cNvSpPr>
            <a:spLocks noGrp="1"/>
          </p:cNvSpPr>
          <p:nvPr>
            <p:ph type="sldNum" sz="quarter" idx="16"/>
          </p:nvPr>
        </p:nvSpPr>
        <p:spPr/>
        <p:txBody>
          <a:bodyPr/>
          <a:lstStyle/>
          <a:p>
            <a:fld id="{294A09A9-5501-47C1-A89A-A340965A2BE2}" type="slidenum">
              <a:rPr lang="en-US" smtClean="0"/>
              <a:pPr/>
              <a:t>4</a:t>
            </a:fld>
            <a:endParaRPr lang="en-US" dirty="0">
              <a:latin typeface="+mn-lt"/>
            </a:endParaRPr>
          </a:p>
        </p:txBody>
      </p:sp>
      <p:graphicFrame>
        <p:nvGraphicFramePr>
          <p:cNvPr id="6" name="Diagram 5">
            <a:extLst>
              <a:ext uri="{FF2B5EF4-FFF2-40B4-BE49-F238E27FC236}">
                <a16:creationId xmlns:a16="http://schemas.microsoft.com/office/drawing/2014/main" id="{1A7A9B56-DE59-41C8-AEB9-4693CDB25467}"/>
              </a:ext>
            </a:extLst>
          </p:cNvPr>
          <p:cNvGraphicFramePr/>
          <p:nvPr>
            <p:extLst>
              <p:ext uri="{D42A27DB-BD31-4B8C-83A1-F6EECF244321}">
                <p14:modId xmlns:p14="http://schemas.microsoft.com/office/powerpoint/2010/main" val="48419433"/>
              </p:ext>
            </p:extLst>
          </p:nvPr>
        </p:nvGraphicFramePr>
        <p:xfrm>
          <a:off x="692211" y="1578836"/>
          <a:ext cx="10280590" cy="3700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27B7B7F2-D019-81C3-0227-6C82BF1E753A}"/>
              </a:ext>
            </a:extLst>
          </p:cNvPr>
          <p:cNvSpPr txBox="1">
            <a:spLocks/>
          </p:cNvSpPr>
          <p:nvPr/>
        </p:nvSpPr>
        <p:spPr>
          <a:xfrm>
            <a:off x="2297399" y="46310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prstClr val="black"/>
                </a:solidFill>
                <a:latin typeface="Trebuchet MS" panose="020B0603020202020204" pitchFamily="34" charset="0"/>
              </a:rPr>
              <a:t>Overview of FY ‘24 GO Team Budget Process</a:t>
            </a:r>
          </a:p>
        </p:txBody>
      </p:sp>
      <p:pic>
        <p:nvPicPr>
          <p:cNvPr id="8" name="Picture 4" descr="Image result for you are here">
            <a:extLst>
              <a:ext uri="{FF2B5EF4-FFF2-40B4-BE49-F238E27FC236}">
                <a16:creationId xmlns:a16="http://schemas.microsoft.com/office/drawing/2014/main" id="{98052085-6CA2-5B2D-012D-2A2B327044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19118" y="290557"/>
            <a:ext cx="925153" cy="134957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96E25E6-62C7-D1BC-4526-C73110DAE8E4}"/>
              </a:ext>
            </a:extLst>
          </p:cNvPr>
          <p:cNvSpPr/>
          <p:nvPr/>
        </p:nvSpPr>
        <p:spPr>
          <a:xfrm>
            <a:off x="3574990" y="5563319"/>
            <a:ext cx="5042019" cy="584775"/>
          </a:xfrm>
          <a:prstGeom prst="rect">
            <a:avLst/>
          </a:prstGeom>
          <a:ln w="38100">
            <a:solidFill>
              <a:schemeClr val="accent1"/>
            </a:solidFill>
          </a:ln>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rPr>
              <a:t>GO Teams are encouraged to have ongoing conversations about the school’s budget.</a:t>
            </a:r>
          </a:p>
        </p:txBody>
      </p:sp>
      <p:pic>
        <p:nvPicPr>
          <p:cNvPr id="11" name="Picture 10">
            <a:extLst>
              <a:ext uri="{FF2B5EF4-FFF2-40B4-BE49-F238E27FC236}">
                <a16:creationId xmlns:a16="http://schemas.microsoft.com/office/drawing/2014/main" id="{AACD9CEE-6340-9D01-3D77-10E478F2ADE1}"/>
              </a:ext>
            </a:extLst>
          </p:cNvPr>
          <p:cNvPicPr>
            <a:picLocks noChangeAspect="1"/>
          </p:cNvPicPr>
          <p:nvPr/>
        </p:nvPicPr>
        <p:blipFill>
          <a:blip r:embed="rId8">
            <a:duotone>
              <a:schemeClr val="accent3">
                <a:shade val="45000"/>
                <a:satMod val="135000"/>
              </a:schemeClr>
              <a:prstClr val="white"/>
            </a:duotone>
          </a:blip>
          <a:stretch>
            <a:fillRect/>
          </a:stretch>
        </p:blipFill>
        <p:spPr>
          <a:xfrm>
            <a:off x="767664" y="970918"/>
            <a:ext cx="1828797" cy="2235596"/>
          </a:xfrm>
          <a:prstGeom prst="rect">
            <a:avLst/>
          </a:prstGeom>
        </p:spPr>
      </p:pic>
    </p:spTree>
    <p:extLst>
      <p:ext uri="{BB962C8B-B14F-4D97-AF65-F5344CB8AC3E}">
        <p14:creationId xmlns:p14="http://schemas.microsoft.com/office/powerpoint/2010/main" val="326531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fld id="{294A09A9-5501-47C1-A89A-A340965A2BE2}" type="slidenum">
              <a:rPr lang="en-US" smtClean="0"/>
              <a:pPr/>
              <a:t>5</a:t>
            </a:fld>
            <a:endParaRPr lang="en-US" dirty="0">
              <a:latin typeface="+mn-lt"/>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a:ln>
                  <a:noFill/>
                </a:ln>
                <a:solidFill>
                  <a:sysClr val="windowText" lastClr="000000"/>
                </a:solidFill>
                <a:effectLst/>
                <a:uLnTx/>
                <a:uFillTx/>
                <a:latin typeface="Trebuchet MS"/>
                <a:sym typeface="Trebuchet MS"/>
              </a:rPr>
              <a:t>Approval </a:t>
            </a:r>
            <a:r>
              <a:rPr kumimoji="0" lang="en-US" sz="4200" b="1" i="0" u="sng" strike="noStrike" kern="0" cap="none" spc="0" normalizeH="0" baseline="0" noProof="0">
                <a:ln>
                  <a:noFill/>
                </a:ln>
                <a:solidFill>
                  <a:sysClr val="windowText" lastClr="000000"/>
                </a:solidFill>
                <a:effectLst/>
                <a:uLnTx/>
                <a:uFillTx/>
                <a:latin typeface="Trebuchet MS"/>
                <a:sym typeface="Calibri"/>
              </a:rPr>
              <a:t>Meeting</a:t>
            </a:r>
            <a:endParaRPr kumimoji="0" lang="en-US" sz="4200" b="1" i="0" u="sng" strike="noStrike" kern="0" cap="none" spc="0" normalizeH="0" baseline="0" noProof="0" dirty="0">
              <a:ln>
                <a:noFill/>
              </a:ln>
              <a:solidFill>
                <a:sysClr val="windowText" lastClr="000000"/>
              </a:solidFill>
              <a:effectLst/>
              <a:uLnTx/>
              <a:uFillTx/>
              <a:latin typeface="Trebuchet MS"/>
              <a:sym typeface="Calibri"/>
            </a:endParaRP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the budget, which should be updated based on feedback from the staffing conference, Associate Superintendents, and key leaders. After review, GO Teams will need to </a:t>
            </a:r>
            <a:r>
              <a:rPr kumimoji="0" lang="en-US" sz="2400" b="1" i="0" u="none" strike="noStrike" kern="0" cap="none" spc="0" normalizeH="0" baseline="0" noProof="0" dirty="0">
                <a:ln>
                  <a:noFill/>
                </a:ln>
                <a:solidFill>
                  <a:srgbClr val="DA7B22"/>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FY24 Budget.  </a:t>
            </a: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When</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rgbClr val="FF0000"/>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rgbClr val="FF0000"/>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rgbClr val="FF0000"/>
                </a:solidFill>
                <a:effectLst/>
                <a:uLnTx/>
                <a:uFillTx/>
                <a:latin typeface="Trebuchet MS"/>
                <a:sym typeface="Trebuchet MS"/>
              </a:rPr>
              <a:t>March 17</a:t>
            </a:r>
            <a:r>
              <a:rPr kumimoji="0" lang="en-US" sz="2400" b="1" i="0" u="none" strike="noStrike" kern="0" cap="none" spc="0" normalizeH="0" baseline="30000" noProof="0" dirty="0">
                <a:ln>
                  <a:noFill/>
                </a:ln>
                <a:solidFill>
                  <a:srgbClr val="FF0000"/>
                </a:solidFill>
                <a:effectLst/>
                <a:uLnTx/>
                <a:uFillTx/>
                <a:latin typeface="Trebuchet MS"/>
                <a:sym typeface="Trebuchet MS"/>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buSzPct val="25000"/>
            </a:pPr>
            <a:endParaRPr lang="en-US" sz="12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2298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Review</a:t>
            </a:r>
          </a:p>
        </p:txBody>
      </p:sp>
      <p:sp>
        <p:nvSpPr>
          <p:cNvPr id="4" name="TextBox 3">
            <a:extLst>
              <a:ext uri="{FF2B5EF4-FFF2-40B4-BE49-F238E27FC236}">
                <a16:creationId xmlns:a16="http://schemas.microsoft.com/office/drawing/2014/main" id="{739B643D-D2E0-6C80-3859-C6CD93624CA9}"/>
              </a:ext>
            </a:extLst>
          </p:cNvPr>
          <p:cNvSpPr txBox="1"/>
          <p:nvPr/>
        </p:nvSpPr>
        <p:spPr>
          <a:xfrm>
            <a:off x="3048712" y="3246470"/>
            <a:ext cx="6097424"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273691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latin typeface="Tenorit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defRPr/>
            </a:pPr>
            <a:r>
              <a:rPr lang="en-US" sz="4000" b="1" i="1">
                <a:solidFill>
                  <a:prstClr val="black"/>
                </a:solidFill>
                <a:latin typeface="Tenorite"/>
              </a:rPr>
              <a:t>FY24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560890650"/>
              </p:ext>
            </p:extLst>
          </p:nvPr>
        </p:nvGraphicFramePr>
        <p:xfrm>
          <a:off x="2241724" y="997201"/>
          <a:ext cx="7877636" cy="4890099"/>
        </p:xfrm>
        <a:graphic>
          <a:graphicData uri="http://schemas.openxmlformats.org/drawingml/2006/table">
            <a:tbl>
              <a:tblPr firstRow="1" bandRow="1">
                <a:tableStyleId>{5C22544A-7EE6-4342-B048-85BDC9FD1C3A}</a:tableStyleId>
              </a:tblPr>
              <a:tblGrid>
                <a:gridCol w="3938818">
                  <a:extLst>
                    <a:ext uri="{9D8B030D-6E8A-4147-A177-3AD203B41FA5}">
                      <a16:colId xmlns:a16="http://schemas.microsoft.com/office/drawing/2014/main" val="20000"/>
                    </a:ext>
                  </a:extLst>
                </a:gridCol>
                <a:gridCol w="3938818">
                  <a:extLst>
                    <a:ext uri="{9D8B030D-6E8A-4147-A177-3AD203B41FA5}">
                      <a16:colId xmlns:a16="http://schemas.microsoft.com/office/drawing/2014/main" val="20001"/>
                    </a:ext>
                  </a:extLst>
                </a:gridCol>
              </a:tblGrid>
              <a:tr h="543902">
                <a:tc>
                  <a:txBody>
                    <a:bodyPr/>
                    <a:lstStyle/>
                    <a:p>
                      <a:pPr algn="ctr" rtl="0" fontAlgn="t">
                        <a:spcBef>
                          <a:spcPts val="0"/>
                        </a:spcBef>
                        <a:spcAft>
                          <a:spcPts val="0"/>
                        </a:spcAft>
                      </a:pPr>
                      <a:br>
                        <a:rPr lang="en-US">
                          <a:effectLst/>
                        </a:rPr>
                      </a:br>
                      <a:r>
                        <a:rPr lang="en-US" sz="1750" b="1" i="0" u="none" strike="noStrike">
                          <a:solidFill>
                            <a:srgbClr val="FFFFFF"/>
                          </a:solidFill>
                          <a:effectLst/>
                          <a:latin typeface="Arial" panose="020B0604020202020204" pitchFamily="34" charset="0"/>
                        </a:rPr>
                        <a:t>FY24 School Priorities</a:t>
                      </a:r>
                      <a:endParaRPr lang="en-US">
                        <a:effectLst/>
                      </a:endParaRPr>
                    </a:p>
                  </a:txBody>
                  <a:tcPr marL="95250" marR="95250" marT="47625" marB="47625"/>
                </a:tc>
                <a:tc>
                  <a:txBody>
                    <a:bodyPr/>
                    <a:lstStyle/>
                    <a:p>
                      <a:pPr algn="ctr" rtl="0" fontAlgn="t">
                        <a:spcBef>
                          <a:spcPts val="0"/>
                        </a:spcBef>
                        <a:spcAft>
                          <a:spcPts val="0"/>
                        </a:spcAft>
                      </a:pPr>
                      <a:br>
                        <a:rPr lang="en-US">
                          <a:effectLst/>
                        </a:rPr>
                      </a:br>
                      <a:r>
                        <a:rPr lang="en-US" sz="1750" b="1" i="0" u="none" strike="noStrike">
                          <a:solidFill>
                            <a:srgbClr val="FFFFFF"/>
                          </a:solidFill>
                          <a:effectLst/>
                          <a:latin typeface="Arial" panose="020B0604020202020204" pitchFamily="34" charset="0"/>
                        </a:rPr>
                        <a:t>Rationale</a:t>
                      </a:r>
                      <a:endParaRPr lang="en-US">
                        <a:effectLst/>
                      </a:endParaRPr>
                    </a:p>
                  </a:txBody>
                  <a:tcPr marL="95250" marR="95250" marT="47625" marB="47625"/>
                </a:tc>
                <a:extLst>
                  <a:ext uri="{0D108BD9-81ED-4DB2-BD59-A6C34878D82A}">
                    <a16:rowId xmlns:a16="http://schemas.microsoft.com/office/drawing/2014/main" val="10000"/>
                  </a:ext>
                </a:extLst>
              </a:tr>
              <a:tr h="1240360">
                <a:tc>
                  <a:txBody>
                    <a:bodyPr/>
                    <a:lstStyle/>
                    <a:p>
                      <a:pPr algn="ctr" rtl="0" fontAlgn="t">
                        <a:spcBef>
                          <a:spcPts val="0"/>
                        </a:spcBef>
                        <a:spcAft>
                          <a:spcPts val="0"/>
                        </a:spcAft>
                      </a:pPr>
                      <a:r>
                        <a:rPr lang="en-US" sz="1750" b="0" i="0" u="none" strike="noStrike">
                          <a:solidFill>
                            <a:srgbClr val="000000"/>
                          </a:solidFill>
                          <a:effectLst/>
                          <a:latin typeface="Tenorite" panose="00000500000000000000" pitchFamily="2" charset="0"/>
                        </a:rPr>
                        <a:t>Increase STUDENT proficiency in Literacy and Mathematics </a:t>
                      </a:r>
                      <a:endParaRPr lang="en-US">
                        <a:effectLst/>
                      </a:endParaRPr>
                    </a:p>
                  </a:txBody>
                  <a:tcPr marL="95250" marR="95250" marT="47625" marB="47625"/>
                </a:tc>
                <a:tc>
                  <a:txBody>
                    <a:bodyPr/>
                    <a:lstStyle/>
                    <a:p>
                      <a:pPr algn="ctr" rtl="0" fontAlgn="t">
                        <a:spcBef>
                          <a:spcPts val="0"/>
                        </a:spcBef>
                        <a:spcAft>
                          <a:spcPts val="0"/>
                        </a:spcAft>
                      </a:pPr>
                      <a:r>
                        <a:rPr lang="en-US" sz="1750" b="0" i="0" u="none" strike="noStrike">
                          <a:solidFill>
                            <a:srgbClr val="000000"/>
                          </a:solidFill>
                          <a:effectLst/>
                          <a:latin typeface="Tenorite" panose="00000500000000000000" pitchFamily="2" charset="0"/>
                        </a:rPr>
                        <a:t> Strategic Plan Goals</a:t>
                      </a:r>
                      <a:endParaRPr lang="en-US">
                        <a:effectLst/>
                      </a:endParaRPr>
                    </a:p>
                    <a:p>
                      <a:pPr algn="ctr" rtl="0" fontAlgn="t">
                        <a:spcBef>
                          <a:spcPts val="0"/>
                        </a:spcBef>
                        <a:spcAft>
                          <a:spcPts val="0"/>
                        </a:spcAft>
                      </a:pPr>
                      <a:r>
                        <a:rPr lang="en-US" sz="1750" b="0" i="0" u="none" strike="noStrike">
                          <a:solidFill>
                            <a:srgbClr val="000000"/>
                          </a:solidFill>
                          <a:effectLst/>
                          <a:latin typeface="Tenorite" panose="00000500000000000000" pitchFamily="2" charset="0"/>
                        </a:rPr>
                        <a:t>Increase the # of Teachers for Targeted, small group  Instruction</a:t>
                      </a:r>
                      <a:endParaRPr lang="en-US">
                        <a:effectLst/>
                      </a:endParaRPr>
                    </a:p>
                  </a:txBody>
                  <a:tcPr marL="95250" marR="95250" marT="47625" marB="47625"/>
                </a:tc>
                <a:extLst>
                  <a:ext uri="{0D108BD9-81ED-4DB2-BD59-A6C34878D82A}">
                    <a16:rowId xmlns:a16="http://schemas.microsoft.com/office/drawing/2014/main" val="10001"/>
                  </a:ext>
                </a:extLst>
              </a:tr>
              <a:tr h="1064029">
                <a:tc>
                  <a:txBody>
                    <a:bodyPr/>
                    <a:lstStyle/>
                    <a:p>
                      <a:pPr algn="ctr" rtl="0" fontAlgn="t">
                        <a:spcBef>
                          <a:spcPts val="0"/>
                        </a:spcBef>
                        <a:spcAft>
                          <a:spcPts val="0"/>
                        </a:spcAft>
                      </a:pPr>
                      <a:r>
                        <a:rPr lang="en-US" sz="1750" b="0" i="0" u="none" strike="noStrike">
                          <a:solidFill>
                            <a:srgbClr val="000000"/>
                          </a:solidFill>
                          <a:effectLst/>
                          <a:latin typeface="Tenorite" panose="00000500000000000000" pitchFamily="2" charset="0"/>
                        </a:rPr>
                        <a:t>Increase STAFF capacity in literacy instruction. </a:t>
                      </a:r>
                      <a:endParaRPr lang="en-US">
                        <a:effectLst/>
                      </a:endParaRPr>
                    </a:p>
                  </a:txBody>
                  <a:tcPr marL="95250" marR="95250" marT="47625" marB="47625"/>
                </a:tc>
                <a:tc>
                  <a:txBody>
                    <a:bodyPr/>
                    <a:lstStyle/>
                    <a:p>
                      <a:pPr algn="ctr" rtl="0" fontAlgn="t">
                        <a:spcBef>
                          <a:spcPts val="0"/>
                        </a:spcBef>
                        <a:spcAft>
                          <a:spcPts val="0"/>
                        </a:spcAft>
                      </a:pPr>
                      <a:r>
                        <a:rPr lang="en-US" sz="1750" b="0" i="0" u="none" strike="noStrike" dirty="0">
                          <a:solidFill>
                            <a:srgbClr val="000000"/>
                          </a:solidFill>
                          <a:effectLst/>
                          <a:latin typeface="Tenorite" panose="00000500000000000000" pitchFamily="2" charset="0"/>
                        </a:rPr>
                        <a:t>Increase # of support staff supporting teachers</a:t>
                      </a:r>
                      <a:endParaRPr lang="en-US" dirty="0">
                        <a:effectLst/>
                      </a:endParaRPr>
                    </a:p>
                    <a:p>
                      <a:pPr algn="ctr" rtl="0" fontAlgn="t">
                        <a:spcBef>
                          <a:spcPts val="0"/>
                        </a:spcBef>
                        <a:spcAft>
                          <a:spcPts val="0"/>
                        </a:spcAft>
                      </a:pPr>
                      <a:r>
                        <a:rPr lang="en-US" sz="1750" b="0" i="0" u="none" strike="noStrike" dirty="0">
                          <a:solidFill>
                            <a:srgbClr val="000000"/>
                          </a:solidFill>
                          <a:effectLst/>
                          <a:latin typeface="Tenorite" panose="00000500000000000000" pitchFamily="2" charset="0"/>
                        </a:rPr>
                        <a:t>Increase Principal Support to free up time for Instructional Focus</a:t>
                      </a:r>
                      <a:endParaRPr lang="en-US" dirty="0">
                        <a:effectLst/>
                      </a:endParaRPr>
                    </a:p>
                  </a:txBody>
                  <a:tcPr marL="95250" marR="95250" marT="47625" marB="47625"/>
                </a:tc>
                <a:extLst>
                  <a:ext uri="{0D108BD9-81ED-4DB2-BD59-A6C34878D82A}">
                    <a16:rowId xmlns:a16="http://schemas.microsoft.com/office/drawing/2014/main" val="10002"/>
                  </a:ext>
                </a:extLst>
              </a:tr>
              <a:tr h="1064029">
                <a:tc>
                  <a:txBody>
                    <a:bodyPr/>
                    <a:lstStyle/>
                    <a:p>
                      <a:pPr algn="ctr" rtl="0" fontAlgn="t">
                        <a:spcBef>
                          <a:spcPts val="0"/>
                        </a:spcBef>
                        <a:spcAft>
                          <a:spcPts val="0"/>
                        </a:spcAft>
                      </a:pPr>
                      <a:r>
                        <a:rPr lang="en-US" sz="1750" b="0" i="0" u="none" strike="noStrike">
                          <a:solidFill>
                            <a:srgbClr val="000000"/>
                          </a:solidFill>
                          <a:effectLst/>
                          <a:latin typeface="Tenorite" panose="00000500000000000000" pitchFamily="2" charset="0"/>
                        </a:rPr>
                        <a:t>Increase Staff capacity in data analysis and usage for instructional decision making. </a:t>
                      </a:r>
                      <a:endParaRPr lang="en-US">
                        <a:effectLst/>
                      </a:endParaRPr>
                    </a:p>
                  </a:txBody>
                  <a:tcPr marL="95250" marR="95250" marT="47625" marB="47625"/>
                </a:tc>
                <a:tc>
                  <a:txBody>
                    <a:bodyPr/>
                    <a:lstStyle/>
                    <a:p>
                      <a:pPr algn="ctr" rtl="0" fontAlgn="t">
                        <a:spcBef>
                          <a:spcPts val="0"/>
                        </a:spcBef>
                        <a:spcAft>
                          <a:spcPts val="0"/>
                        </a:spcAft>
                      </a:pPr>
                      <a:r>
                        <a:rPr lang="en-US" sz="1750" b="0" i="0" u="none" strike="noStrike" dirty="0">
                          <a:solidFill>
                            <a:srgbClr val="000000"/>
                          </a:solidFill>
                          <a:effectLst/>
                          <a:latin typeface="Tenorite" panose="00000500000000000000" pitchFamily="2" charset="0"/>
                        </a:rPr>
                        <a:t>There is a need for enhanced teacher support to be able to assist teachers with data analysis that will impact student learning  </a:t>
                      </a:r>
                      <a:endParaRPr lang="en-US" dirty="0">
                        <a:effectLst/>
                      </a:endParaRPr>
                    </a:p>
                  </a:txBody>
                  <a:tcPr marL="95250" marR="95250" marT="47625" marB="47625"/>
                </a:tc>
                <a:extLst>
                  <a:ext uri="{0D108BD9-81ED-4DB2-BD59-A6C34878D82A}">
                    <a16:rowId xmlns:a16="http://schemas.microsoft.com/office/drawing/2014/main" val="3820674288"/>
                  </a:ext>
                </a:extLst>
              </a:tr>
              <a:tr h="75794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AEC10A0C-BB77-FD4A-8FA4-D4334D01E3A4}" type="slidenum">
              <a:rPr lang="en-US">
                <a:solidFill>
                  <a:srgbClr val="159839"/>
                </a:solidFill>
              </a:rPr>
              <a:pPr>
                <a:defRPr/>
              </a:pPr>
              <a:t>7</a:t>
            </a:fld>
            <a:endParaRPr lang="en-US">
              <a:solidFill>
                <a:srgbClr val="159839"/>
              </a:solidFill>
            </a:endParaRPr>
          </a:p>
        </p:txBody>
      </p:sp>
    </p:spTree>
    <p:extLst>
      <p:ext uri="{BB962C8B-B14F-4D97-AF65-F5344CB8AC3E}">
        <p14:creationId xmlns:p14="http://schemas.microsoft.com/office/powerpoint/2010/main" val="2890683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latin typeface="Tenorit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defRPr/>
            </a:pPr>
            <a:r>
              <a:rPr lang="en-US" sz="4000" b="1" i="1">
                <a:solidFill>
                  <a:prstClr val="black"/>
                </a:solidFill>
                <a:latin typeface="Tenorite"/>
              </a:rPr>
              <a:t>FY24 Budget Parameters</a:t>
            </a:r>
          </a:p>
        </p:txBody>
      </p:sp>
      <p:graphicFrame>
        <p:nvGraphicFramePr>
          <p:cNvPr id="4" name="Table 3"/>
          <p:cNvGraphicFramePr>
            <a:graphicFrameLocks noGrp="1"/>
          </p:cNvGraphicFramePr>
          <p:nvPr/>
        </p:nvGraphicFramePr>
        <p:xfrm>
          <a:off x="2933322" y="1305450"/>
          <a:ext cx="7540368" cy="4732791"/>
        </p:xfrm>
        <a:graphic>
          <a:graphicData uri="http://schemas.openxmlformats.org/drawingml/2006/table">
            <a:tbl>
              <a:tblPr firstRow="1" bandRow="1">
                <a:tableStyleId>{5C22544A-7EE6-4342-B048-85BDC9FD1C3A}</a:tableStyleId>
              </a:tblPr>
              <a:tblGrid>
                <a:gridCol w="3770184">
                  <a:extLst>
                    <a:ext uri="{9D8B030D-6E8A-4147-A177-3AD203B41FA5}">
                      <a16:colId xmlns:a16="http://schemas.microsoft.com/office/drawing/2014/main" val="20000"/>
                    </a:ext>
                  </a:extLst>
                </a:gridCol>
                <a:gridCol w="3770184">
                  <a:extLst>
                    <a:ext uri="{9D8B030D-6E8A-4147-A177-3AD203B41FA5}">
                      <a16:colId xmlns:a16="http://schemas.microsoft.com/office/drawing/2014/main" val="20001"/>
                    </a:ext>
                  </a:extLst>
                </a:gridCol>
              </a:tblGrid>
              <a:tr h="563204">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a:t>
                      </a:r>
                      <a:r>
                        <a:rPr lang="en-US" sz="1750" dirty="0" err="1">
                          <a:latin typeface="Arial" panose="020B0604020202020204" pitchFamily="34" charset="0"/>
                          <a:cs typeface="Arial" panose="020B0604020202020204" pitchFamily="34" charset="0"/>
                        </a:rPr>
                        <a:t>Prioriies</a:t>
                      </a:r>
                      <a:endParaRPr lang="en-US" sz="1750" dirty="0">
                        <a:latin typeface="Arial" panose="020B0604020202020204" pitchFamily="34" charset="0"/>
                        <a:cs typeface="Arial" panose="020B0604020202020204" pitchFamily="34" charset="0"/>
                      </a:endParaRP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284379">
                <a:tc>
                  <a:txBody>
                    <a:bodyPr/>
                    <a:lstStyle/>
                    <a:p>
                      <a:pPr algn="ctr"/>
                      <a:r>
                        <a:rPr lang="en-US" sz="1750" dirty="0"/>
                        <a:t>Maintain lower class sizes in the primary ears by funding </a:t>
                      </a:r>
                      <a:r>
                        <a:rPr lang="en-US" sz="1750" dirty="0" err="1"/>
                        <a:t>parapros</a:t>
                      </a:r>
                      <a:r>
                        <a:rPr lang="en-US" sz="1750" dirty="0"/>
                        <a:t> in 1</a:t>
                      </a:r>
                      <a:r>
                        <a:rPr lang="en-US" sz="1750" baseline="30000" dirty="0"/>
                        <a:t>st</a:t>
                      </a:r>
                      <a:r>
                        <a:rPr lang="en-US" sz="1750" dirty="0"/>
                        <a:t> and second grade</a:t>
                      </a:r>
                    </a:p>
                  </a:txBody>
                  <a:tcPr/>
                </a:tc>
                <a:tc>
                  <a:txBody>
                    <a:bodyPr/>
                    <a:lstStyle/>
                    <a:p>
                      <a:pPr algn="ctr"/>
                      <a:r>
                        <a:rPr lang="en-US" sz="1750" dirty="0"/>
                        <a:t>47%</a:t>
                      </a:r>
                      <a:r>
                        <a:rPr lang="en-US" sz="1750" baseline="0" dirty="0"/>
                        <a:t> mobility rate requires a great deal of teacher attention to students who enter our school throughout the year – many of which are below level. </a:t>
                      </a:r>
                      <a:endParaRPr lang="en-US" sz="1750" dirty="0"/>
                    </a:p>
                  </a:txBody>
                  <a:tcPr/>
                </a:tc>
                <a:extLst>
                  <a:ext uri="{0D108BD9-81ED-4DB2-BD59-A6C34878D82A}">
                    <a16:rowId xmlns:a16="http://schemas.microsoft.com/office/drawing/2014/main" val="10001"/>
                  </a:ext>
                </a:extLst>
              </a:tr>
              <a:tr h="1043987">
                <a:tc>
                  <a:txBody>
                    <a:bodyPr/>
                    <a:lstStyle/>
                    <a:p>
                      <a:pPr algn="ctr"/>
                      <a:r>
                        <a:rPr lang="en-US" sz="1750" dirty="0"/>
                        <a:t>Maximize wrap around services </a:t>
                      </a:r>
                      <a:r>
                        <a:rPr lang="en-US" sz="1750" dirty="0" err="1"/>
                        <a:t>ie</a:t>
                      </a:r>
                      <a:r>
                        <a:rPr lang="en-US" sz="1750" dirty="0"/>
                        <a:t>: Nurse, SSW, Counseling</a:t>
                      </a:r>
                    </a:p>
                  </a:txBody>
                  <a:tcPr/>
                </a:tc>
                <a:tc>
                  <a:txBody>
                    <a:bodyPr/>
                    <a:lstStyle/>
                    <a:p>
                      <a:pPr algn="ctr"/>
                      <a:r>
                        <a:rPr lang="en-US" sz="1750" dirty="0"/>
                        <a:t>This continues to be a need for our students, but we need to look closely at maximizing our budget to make this work. </a:t>
                      </a:r>
                    </a:p>
                  </a:txBody>
                  <a:tcPr/>
                </a:tc>
                <a:extLst>
                  <a:ext uri="{0D108BD9-81ED-4DB2-BD59-A6C34878D82A}">
                    <a16:rowId xmlns:a16="http://schemas.microsoft.com/office/drawing/2014/main" val="10002"/>
                  </a:ext>
                </a:extLst>
              </a:tr>
              <a:tr h="1524771">
                <a:tc>
                  <a:txBody>
                    <a:bodyPr/>
                    <a:lstStyle/>
                    <a:p>
                      <a:pPr algn="ctr"/>
                      <a:r>
                        <a:rPr lang="en-US" sz="1750" dirty="0"/>
                        <a:t>Increase</a:t>
                      </a:r>
                      <a:r>
                        <a:rPr lang="en-US" sz="1750" baseline="0" dirty="0"/>
                        <a:t> Reading/</a:t>
                      </a:r>
                      <a:r>
                        <a:rPr lang="en-US" sz="1750" baseline="0" dirty="0" err="1"/>
                        <a:t>Lexiles</a:t>
                      </a:r>
                      <a:r>
                        <a:rPr lang="en-US" sz="1750" baseline="0" dirty="0"/>
                        <a:t> and writing of 3</a:t>
                      </a:r>
                      <a:r>
                        <a:rPr lang="en-US" sz="1750" baseline="30000" dirty="0"/>
                        <a:t>rd</a:t>
                      </a:r>
                      <a:r>
                        <a:rPr lang="en-US" sz="1750" baseline="0" dirty="0"/>
                        <a:t> – 5</a:t>
                      </a:r>
                      <a:r>
                        <a:rPr lang="en-US" sz="1750" baseline="30000" dirty="0"/>
                        <a:t>th</a:t>
                      </a:r>
                      <a:r>
                        <a:rPr lang="en-US" sz="1750" baseline="0" dirty="0"/>
                        <a:t> grade students.  How can we restructure our program to achieve this? </a:t>
                      </a:r>
                      <a:endParaRPr lang="en-US" sz="1750" dirty="0"/>
                    </a:p>
                  </a:txBody>
                  <a:tcPr/>
                </a:tc>
                <a:tc>
                  <a:txBody>
                    <a:bodyPr/>
                    <a:lstStyle/>
                    <a:p>
                      <a:pPr algn="ctr"/>
                      <a:r>
                        <a:rPr lang="en-US" sz="1750" dirty="0"/>
                        <a:t>Data indicates that students who have been with us for more than one year have greater</a:t>
                      </a:r>
                      <a:r>
                        <a:rPr lang="en-US" sz="1750" baseline="0" dirty="0"/>
                        <a:t> performance levels than students who are transient.  With 47% of our students</a:t>
                      </a:r>
                      <a:endParaRPr lang="en-US" sz="1750" dirty="0"/>
                    </a:p>
                  </a:txBody>
                  <a:tcPr/>
                </a:tc>
                <a:extLst>
                  <a:ext uri="{0D108BD9-81ED-4DB2-BD59-A6C34878D82A}">
                    <a16:rowId xmlns:a16="http://schemas.microsoft.com/office/drawing/2014/main" val="10003"/>
                  </a:ext>
                </a:extLst>
              </a:tr>
            </a:tbl>
          </a:graphicData>
        </a:graphic>
      </p:graphicFrame>
      <p:sp>
        <p:nvSpPr>
          <p:cNvPr id="7" name="TextBox 6"/>
          <p:cNvSpPr txBox="1"/>
          <p:nvPr/>
        </p:nvSpPr>
        <p:spPr>
          <a:xfrm rot="20090449">
            <a:off x="4459836" y="2575511"/>
            <a:ext cx="3969939" cy="1015663"/>
          </a:xfrm>
          <a:prstGeom prst="rect">
            <a:avLst/>
          </a:prstGeom>
          <a:noFill/>
        </p:spPr>
        <p:txBody>
          <a:bodyPr wrap="square" rtlCol="0">
            <a:spAutoFit/>
          </a:bodyPr>
          <a:lstStyle/>
          <a:p>
            <a:pPr>
              <a:defRPr/>
            </a:pPr>
            <a:r>
              <a:rPr lang="en-US" sz="6000" b="1" dirty="0">
                <a:ln w="22225">
                  <a:solidFill>
                    <a:srgbClr val="D47B22"/>
                  </a:solidFill>
                  <a:prstDash val="solid"/>
                </a:ln>
                <a:solidFill>
                  <a:srgbClr val="D47B22"/>
                </a:solidFill>
                <a:latin typeface="Tenorite"/>
              </a:rPr>
              <a:t>Example</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AEC10A0C-BB77-FD4A-8FA4-D4334D01E3A4}" type="slidenum">
              <a:rPr lang="en-US">
                <a:solidFill>
                  <a:srgbClr val="159839"/>
                </a:solidFill>
              </a:rPr>
              <a:pPr>
                <a:defRPr/>
              </a:pPr>
              <a:t>8</a:t>
            </a:fld>
            <a:endParaRPr lang="en-US">
              <a:solidFill>
                <a:srgbClr val="159839"/>
              </a:solidFill>
            </a:endParaRPr>
          </a:p>
        </p:txBody>
      </p:sp>
      <p:sp>
        <p:nvSpPr>
          <p:cNvPr id="9" name="TextBox 8">
            <a:extLst>
              <a:ext uri="{FF2B5EF4-FFF2-40B4-BE49-F238E27FC236}">
                <a16:creationId xmlns:a16="http://schemas.microsoft.com/office/drawing/2014/main" id="{81A04C65-FB1F-755E-D09F-FE485128F165}"/>
              </a:ext>
            </a:extLst>
          </p:cNvPr>
          <p:cNvSpPr txBox="1"/>
          <p:nvPr/>
        </p:nvSpPr>
        <p:spPr>
          <a:xfrm>
            <a:off x="3048755" y="3233017"/>
            <a:ext cx="6097508" cy="369332"/>
          </a:xfrm>
          <a:prstGeom prst="rect">
            <a:avLst/>
          </a:prstGeom>
          <a:noFill/>
        </p:spPr>
        <p:txBody>
          <a:bodyPr wrap="square">
            <a:spAutoFit/>
          </a:bodyPr>
          <a:lstStyle/>
          <a:p>
            <a:r>
              <a:rPr lang="en-US" b="0" dirty="0">
                <a:effectLst/>
              </a:rPr>
              <a:t> </a:t>
            </a:r>
            <a:endParaRPr lang="en-US" dirty="0"/>
          </a:p>
        </p:txBody>
      </p:sp>
      <p:sp>
        <p:nvSpPr>
          <p:cNvPr id="11" name="TextBox 10">
            <a:extLst>
              <a:ext uri="{FF2B5EF4-FFF2-40B4-BE49-F238E27FC236}">
                <a16:creationId xmlns:a16="http://schemas.microsoft.com/office/drawing/2014/main" id="{CF1FA5E7-1545-D1CF-413C-2E9D329B3348}"/>
              </a:ext>
            </a:extLst>
          </p:cNvPr>
          <p:cNvSpPr txBox="1"/>
          <p:nvPr/>
        </p:nvSpPr>
        <p:spPr>
          <a:xfrm>
            <a:off x="3048755" y="3233017"/>
            <a:ext cx="6097508" cy="369332"/>
          </a:xfrm>
          <a:prstGeom prst="rect">
            <a:avLst/>
          </a:prstGeom>
          <a:noFill/>
        </p:spPr>
        <p:txBody>
          <a:bodyPr wrap="square">
            <a:spAutoFit/>
          </a:bodyPr>
          <a:lstStyle/>
          <a:p>
            <a:r>
              <a:rPr lang="en-US" b="0" dirty="0">
                <a:effectLst/>
              </a:rPr>
              <a:t> </a:t>
            </a:r>
            <a:endParaRPr lang="en-US" dirty="0"/>
          </a:p>
        </p:txBody>
      </p:sp>
      <p:graphicFrame>
        <p:nvGraphicFramePr>
          <p:cNvPr id="14" name="Table 13">
            <a:extLst>
              <a:ext uri="{FF2B5EF4-FFF2-40B4-BE49-F238E27FC236}">
                <a16:creationId xmlns:a16="http://schemas.microsoft.com/office/drawing/2014/main" id="{7FF28E2F-6E3D-93D8-19B3-E4E1171478A2}"/>
              </a:ext>
            </a:extLst>
          </p:cNvPr>
          <p:cNvGraphicFramePr>
            <a:graphicFrameLocks noGrp="1"/>
          </p:cNvGraphicFramePr>
          <p:nvPr/>
        </p:nvGraphicFramePr>
        <p:xfrm>
          <a:off x="2791066" y="983677"/>
          <a:ext cx="7682624" cy="5054563"/>
        </p:xfrm>
        <a:graphic>
          <a:graphicData uri="http://schemas.openxmlformats.org/drawingml/2006/table">
            <a:tbl>
              <a:tblPr/>
              <a:tblGrid>
                <a:gridCol w="3841312">
                  <a:extLst>
                    <a:ext uri="{9D8B030D-6E8A-4147-A177-3AD203B41FA5}">
                      <a16:colId xmlns:a16="http://schemas.microsoft.com/office/drawing/2014/main" val="308829045"/>
                    </a:ext>
                  </a:extLst>
                </a:gridCol>
                <a:gridCol w="3841312">
                  <a:extLst>
                    <a:ext uri="{9D8B030D-6E8A-4147-A177-3AD203B41FA5}">
                      <a16:colId xmlns:a16="http://schemas.microsoft.com/office/drawing/2014/main" val="2341165372"/>
                    </a:ext>
                  </a:extLst>
                </a:gridCol>
              </a:tblGrid>
              <a:tr h="786734">
                <a:tc>
                  <a:txBody>
                    <a:bodyPr/>
                    <a:lstStyle/>
                    <a:p>
                      <a:pPr algn="ctr" rtl="0" fontAlgn="t">
                        <a:spcBef>
                          <a:spcPts val="0"/>
                        </a:spcBef>
                        <a:spcAft>
                          <a:spcPts val="0"/>
                        </a:spcAft>
                      </a:pPr>
                      <a:br>
                        <a:rPr lang="en-US">
                          <a:effectLst/>
                        </a:rPr>
                      </a:br>
                      <a:r>
                        <a:rPr lang="en-US" sz="1750" b="1" i="0" u="none" strike="noStrike">
                          <a:solidFill>
                            <a:srgbClr val="FFFFFF"/>
                          </a:solidFill>
                          <a:effectLst/>
                          <a:latin typeface="Arial" panose="020B0604020202020204" pitchFamily="34" charset="0"/>
                        </a:rPr>
                        <a:t>FY24 School Priorities</a:t>
                      </a:r>
                      <a:endParaRPr lang="en-US">
                        <a:effectLst/>
                      </a:endParaRP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3CF45"/>
                    </a:solidFill>
                  </a:tcPr>
                </a:tc>
                <a:tc>
                  <a:txBody>
                    <a:bodyPr/>
                    <a:lstStyle/>
                    <a:p>
                      <a:pPr algn="ctr" rtl="0" fontAlgn="t">
                        <a:spcBef>
                          <a:spcPts val="0"/>
                        </a:spcBef>
                        <a:spcAft>
                          <a:spcPts val="0"/>
                        </a:spcAft>
                      </a:pPr>
                      <a:br>
                        <a:rPr lang="en-US" dirty="0">
                          <a:effectLst/>
                        </a:rPr>
                      </a:br>
                      <a:r>
                        <a:rPr lang="en-US" sz="1750" b="1" i="0" u="none" strike="noStrike" dirty="0">
                          <a:solidFill>
                            <a:srgbClr val="FFFFFF"/>
                          </a:solidFill>
                          <a:effectLst/>
                          <a:latin typeface="Arial" panose="020B0604020202020204" pitchFamily="34" charset="0"/>
                        </a:rPr>
                        <a:t>Rationale</a:t>
                      </a:r>
                      <a:endParaRPr lang="en-US" dirty="0">
                        <a:effectLst/>
                      </a:endParaRP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3CF45"/>
                    </a:solidFill>
                  </a:tcPr>
                </a:tc>
                <a:extLst>
                  <a:ext uri="{0D108BD9-81ED-4DB2-BD59-A6C34878D82A}">
                    <a16:rowId xmlns:a16="http://schemas.microsoft.com/office/drawing/2014/main" val="4242416677"/>
                  </a:ext>
                </a:extLst>
              </a:tr>
              <a:tr h="1806114">
                <a:tc>
                  <a:txBody>
                    <a:bodyPr/>
                    <a:lstStyle/>
                    <a:p>
                      <a:pPr algn="ctr" rtl="0" fontAlgn="t">
                        <a:spcBef>
                          <a:spcPts val="0"/>
                        </a:spcBef>
                        <a:spcAft>
                          <a:spcPts val="0"/>
                        </a:spcAft>
                      </a:pPr>
                      <a:r>
                        <a:rPr lang="en-US" sz="2000" b="0" i="0" u="none" strike="noStrike">
                          <a:solidFill>
                            <a:srgbClr val="000000"/>
                          </a:solidFill>
                          <a:effectLst/>
                          <a:latin typeface="Tenorite" panose="00000500000000000000" pitchFamily="2" charset="0"/>
                        </a:rPr>
                        <a:t>Utilize data to meet the individual needs of students.  </a:t>
                      </a:r>
                      <a:endParaRPr lang="en-US">
                        <a:effectLst/>
                      </a:endParaRP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AEDCE"/>
                    </a:solidFill>
                  </a:tcPr>
                </a:tc>
                <a:tc>
                  <a:txBody>
                    <a:bodyPr/>
                    <a:lstStyle/>
                    <a:p>
                      <a:pPr algn="ctr" rtl="0" fontAlgn="t">
                        <a:spcBef>
                          <a:spcPts val="0"/>
                        </a:spcBef>
                        <a:spcAft>
                          <a:spcPts val="0"/>
                        </a:spcAft>
                      </a:pPr>
                      <a:r>
                        <a:rPr lang="en-US" sz="2000" b="0" i="0" u="none" strike="noStrike" dirty="0">
                          <a:solidFill>
                            <a:srgbClr val="000000"/>
                          </a:solidFill>
                          <a:effectLst/>
                          <a:latin typeface="Tenorite" panose="00000500000000000000" pitchFamily="2" charset="0"/>
                        </a:rPr>
                        <a:t>Ensure that students are receiving maximized opportunities for achievement and remediation daily.</a:t>
                      </a:r>
                      <a:endParaRPr lang="en-US" dirty="0">
                        <a:effectLst/>
                      </a:endParaRP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AEDCE"/>
                    </a:solidFill>
                  </a:tcPr>
                </a:tc>
                <a:extLst>
                  <a:ext uri="{0D108BD9-81ED-4DB2-BD59-A6C34878D82A}">
                    <a16:rowId xmlns:a16="http://schemas.microsoft.com/office/drawing/2014/main" val="57085192"/>
                  </a:ext>
                </a:extLst>
              </a:tr>
              <a:tr h="1357750">
                <a:tc>
                  <a:txBody>
                    <a:bodyPr/>
                    <a:lstStyle/>
                    <a:p>
                      <a:pPr algn="ctr" rtl="0" fontAlgn="t">
                        <a:spcBef>
                          <a:spcPts val="0"/>
                        </a:spcBef>
                        <a:spcAft>
                          <a:spcPts val="0"/>
                        </a:spcAft>
                      </a:pPr>
                      <a:r>
                        <a:rPr lang="en-US" sz="2000" b="0" i="0" u="none" strike="noStrike">
                          <a:solidFill>
                            <a:srgbClr val="000000"/>
                          </a:solidFill>
                          <a:effectLst/>
                          <a:latin typeface="Tenorite" panose="00000500000000000000" pitchFamily="2" charset="0"/>
                        </a:rPr>
                        <a:t>Monitor the communication to parents of students chronically absent. </a:t>
                      </a:r>
                      <a:endParaRPr lang="en-US">
                        <a:effectLst/>
                      </a:endParaRP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DF6E8"/>
                    </a:solidFill>
                  </a:tcPr>
                </a:tc>
                <a:tc>
                  <a:txBody>
                    <a:bodyPr/>
                    <a:lstStyle/>
                    <a:p>
                      <a:pPr algn="ctr" rtl="0" fontAlgn="t">
                        <a:spcBef>
                          <a:spcPts val="0"/>
                        </a:spcBef>
                        <a:spcAft>
                          <a:spcPts val="0"/>
                        </a:spcAft>
                      </a:pPr>
                      <a:r>
                        <a:rPr lang="en-US" sz="2000" b="0" i="0" u="none" strike="noStrike" dirty="0">
                          <a:solidFill>
                            <a:srgbClr val="000000"/>
                          </a:solidFill>
                          <a:effectLst/>
                          <a:latin typeface="Tenorite" panose="00000500000000000000" pitchFamily="2" charset="0"/>
                        </a:rPr>
                        <a:t>Absent students affect the CCRPI score and adversely impact achievement. </a:t>
                      </a:r>
                      <a:endParaRPr lang="en-US" dirty="0">
                        <a:effectLst/>
                      </a:endParaRP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DF6E8"/>
                    </a:solidFill>
                  </a:tcPr>
                </a:tc>
                <a:extLst>
                  <a:ext uri="{0D108BD9-81ED-4DB2-BD59-A6C34878D82A}">
                    <a16:rowId xmlns:a16="http://schemas.microsoft.com/office/drawing/2014/main" val="2399611512"/>
                  </a:ext>
                </a:extLst>
              </a:tr>
              <a:tr h="1103965">
                <a:tc>
                  <a:txBody>
                    <a:bodyPr/>
                    <a:lstStyle/>
                    <a:p>
                      <a:pPr fontAlgn="t"/>
                      <a:r>
                        <a:rPr lang="en-US" dirty="0">
                          <a:effectLst/>
                        </a:rPr>
                        <a:t> </a:t>
                      </a: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AEDCE"/>
                    </a:solidFill>
                  </a:tcPr>
                </a:tc>
                <a:tc>
                  <a:txBody>
                    <a:bodyPr/>
                    <a:lstStyle/>
                    <a:p>
                      <a:pPr fontAlgn="t"/>
                      <a:r>
                        <a:rPr lang="en-US" dirty="0">
                          <a:effectLst/>
                        </a:rPr>
                        <a:t> </a:t>
                      </a:r>
                    </a:p>
                  </a:txBody>
                  <a:tcPr marL="95250" marR="95250" marT="47625" marB="47625">
                    <a:lnL w="12697" cap="flat" cmpd="sng" algn="ctr">
                      <a:solidFill>
                        <a:srgbClr val="FFFFFF"/>
                      </a:solidFill>
                      <a:prstDash val="solid"/>
                      <a:round/>
                      <a:headEnd type="none" w="med" len="med"/>
                      <a:tailEnd type="none" w="med" len="med"/>
                    </a:lnL>
                    <a:lnR w="12697" cap="flat" cmpd="sng" algn="ctr">
                      <a:solidFill>
                        <a:srgbClr val="FFFFFF"/>
                      </a:solidFill>
                      <a:prstDash val="solid"/>
                      <a:round/>
                      <a:headEnd type="none" w="med" len="med"/>
                      <a:tailEnd type="none" w="med" len="med"/>
                    </a:lnR>
                    <a:lnT w="12697" cap="flat" cmpd="sng" algn="ctr">
                      <a:solidFill>
                        <a:srgbClr val="FFFFFF"/>
                      </a:solidFill>
                      <a:prstDash val="solid"/>
                      <a:round/>
                      <a:headEnd type="none" w="med" len="med"/>
                      <a:tailEnd type="none" w="med" len="med"/>
                    </a:lnT>
                    <a:lnB w="12697" cap="flat" cmpd="sng" algn="ctr">
                      <a:solidFill>
                        <a:srgbClr val="FFFFFF"/>
                      </a:solidFill>
                      <a:prstDash val="solid"/>
                      <a:round/>
                      <a:headEnd type="none" w="med" len="med"/>
                      <a:tailEnd type="none" w="med" len="med"/>
                    </a:lnB>
                    <a:solidFill>
                      <a:srgbClr val="FAEDCE"/>
                    </a:solidFill>
                  </a:tcPr>
                </a:tc>
                <a:extLst>
                  <a:ext uri="{0D108BD9-81ED-4DB2-BD59-A6C34878D82A}">
                    <a16:rowId xmlns:a16="http://schemas.microsoft.com/office/drawing/2014/main" val="629308922"/>
                  </a:ext>
                </a:extLst>
              </a:tr>
            </a:tbl>
          </a:graphicData>
        </a:graphic>
      </p:graphicFrame>
      <p:sp>
        <p:nvSpPr>
          <p:cNvPr id="15" name="Rectangle 1">
            <a:extLst>
              <a:ext uri="{FF2B5EF4-FFF2-40B4-BE49-F238E27FC236}">
                <a16:creationId xmlns:a16="http://schemas.microsoft.com/office/drawing/2014/main" id="{96C1BB08-0BE8-C0CA-2245-7CF71E21C0AF}"/>
              </a:ext>
            </a:extLst>
          </p:cNvPr>
          <p:cNvSpPr>
            <a:spLocks noChangeArrowheads="1"/>
          </p:cNvSpPr>
          <p:nvPr/>
        </p:nvSpPr>
        <p:spPr bwMode="auto">
          <a:xfrm>
            <a:off x="2076450" y="21256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90103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normAutofit fontScale="90000"/>
          </a:bodyPr>
          <a:lstStyle/>
          <a:p>
            <a:r>
              <a:rPr lang="en-US"/>
              <a:t>Staffing Conference Changes</a:t>
            </a:r>
            <a:endParaRPr lang="en-US" dirty="0"/>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952499" y="2289362"/>
            <a:ext cx="4572001" cy="2846659"/>
          </a:xfrm>
        </p:spPr>
        <p:txBody>
          <a:bodyPr/>
          <a:lstStyle/>
          <a:p>
            <a:r>
              <a:rPr lang="en-US" sz="2400" dirty="0"/>
              <a:t>There </a:t>
            </a:r>
            <a:r>
              <a:rPr lang="en-US" sz="2400" dirty="0">
                <a:highlight>
                  <a:srgbClr val="FFFF00"/>
                </a:highlight>
              </a:rPr>
              <a:t>were </a:t>
            </a:r>
            <a:r>
              <a:rPr lang="en-US" sz="2400" dirty="0"/>
              <a:t>any changes made to the draft budget we discussed at our last meeting. </a:t>
            </a:r>
          </a:p>
          <a:p>
            <a:r>
              <a:rPr lang="en-US" sz="2400" dirty="0"/>
              <a:t>These changes reflect an allocation change of </a:t>
            </a:r>
            <a:r>
              <a:rPr lang="en-US" sz="2400" dirty="0">
                <a:highlight>
                  <a:srgbClr val="FFFF00"/>
                </a:highlight>
              </a:rPr>
              <a:t>+$132,970. </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fld id="{294A09A9-5501-47C1-A89A-A340965A2BE2}" type="slidenum">
              <a:rPr lang="en-US" smtClean="0"/>
              <a:pPr/>
              <a:t>9</a:t>
            </a:fld>
            <a:endParaRPr lang="en-US" dirty="0"/>
          </a:p>
        </p:txBody>
      </p:sp>
      <p:pic>
        <p:nvPicPr>
          <p:cNvPr id="53" name="Picture Placeholder 52">
            <a:extLst>
              <a:ext uri="{FF2B5EF4-FFF2-40B4-BE49-F238E27FC236}">
                <a16:creationId xmlns:a16="http://schemas.microsoft.com/office/drawing/2014/main" id="{CAC9EF15-08A3-406D-9236-76A5454D5F8A}"/>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p:pic>
      <p:sp>
        <p:nvSpPr>
          <p:cNvPr id="2" name="TextBox 1">
            <a:extLst>
              <a:ext uri="{FF2B5EF4-FFF2-40B4-BE49-F238E27FC236}">
                <a16:creationId xmlns:a16="http://schemas.microsoft.com/office/drawing/2014/main" id="{70252EB7-4C52-E872-4D62-6A1FB8E3A791}"/>
              </a:ext>
            </a:extLst>
          </p:cNvPr>
          <p:cNvSpPr txBox="1"/>
          <p:nvPr/>
        </p:nvSpPr>
        <p:spPr>
          <a:xfrm>
            <a:off x="6511895" y="452927"/>
            <a:ext cx="3349952" cy="3139321"/>
          </a:xfrm>
          <a:prstGeom prst="rect">
            <a:avLst/>
          </a:prstGeom>
          <a:solidFill>
            <a:schemeClr val="accent5"/>
          </a:solidFill>
          <a:ln w="57150">
            <a:solidFill>
              <a:schemeClr val="accent1"/>
            </a:solidFill>
          </a:ln>
        </p:spPr>
        <p:txBody>
          <a:bodyPr wrap="square" rtlCol="0">
            <a:spAutoFit/>
          </a:bodyPr>
          <a:lstStyle/>
          <a:p>
            <a:r>
              <a:rPr lang="en-US" b="1" u="sng" dirty="0"/>
              <a:t>Principals</a:t>
            </a:r>
            <a:r>
              <a:rPr lang="en-US" i="1" dirty="0"/>
              <a:t> –indicate on this slide if there were any changes made to your budget proposal at your staffing conference.  If there were no changes, please just cover the </a:t>
            </a:r>
            <a:r>
              <a:rPr lang="en-US" b="1" dirty="0"/>
              <a:t>Budget by Function</a:t>
            </a:r>
            <a:r>
              <a:rPr lang="en-US" dirty="0"/>
              <a:t> </a:t>
            </a:r>
            <a:r>
              <a:rPr lang="en-US" i="1" dirty="0"/>
              <a:t>on slides 7 &amp; 8 as a quick summary for your GO Team.  If there were changes, please summarize for your team and then discuss the </a:t>
            </a:r>
            <a:r>
              <a:rPr lang="en-US" b="1" dirty="0">
                <a:solidFill>
                  <a:schemeClr val="accent4"/>
                </a:solidFill>
              </a:rPr>
              <a:t>NEW</a:t>
            </a:r>
            <a:r>
              <a:rPr lang="en-US" i="1" dirty="0"/>
              <a:t> </a:t>
            </a:r>
            <a:r>
              <a:rPr lang="en-US" b="1" dirty="0"/>
              <a:t>Budget by Function</a:t>
            </a:r>
            <a:r>
              <a:rPr lang="en-US" dirty="0"/>
              <a:t> </a:t>
            </a:r>
            <a:r>
              <a:rPr lang="en-US" i="1" dirty="0"/>
              <a:t>values</a:t>
            </a:r>
            <a:r>
              <a:rPr lang="en-US" dirty="0"/>
              <a:t>.</a:t>
            </a:r>
            <a:endParaRPr lang="en-US" i="1" dirty="0"/>
          </a:p>
        </p:txBody>
      </p:sp>
    </p:spTree>
    <p:extLst>
      <p:ext uri="{BB962C8B-B14F-4D97-AF65-F5344CB8AC3E}">
        <p14:creationId xmlns:p14="http://schemas.microsoft.com/office/powerpoint/2010/main" val="301200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2DF8-59D4-D94D-8ED9-F2F319899DBF}"/>
              </a:ext>
            </a:extLst>
          </p:cNvPr>
          <p:cNvSpPr>
            <a:spLocks noGrp="1"/>
          </p:cNvSpPr>
          <p:nvPr>
            <p:ph type="title"/>
          </p:nvPr>
        </p:nvSpPr>
        <p:spPr>
          <a:xfrm>
            <a:off x="486159" y="412939"/>
            <a:ext cx="8555992" cy="610863"/>
          </a:xfrm>
        </p:spPr>
        <p:txBody>
          <a:bodyPr>
            <a:normAutofit/>
          </a:bodyPr>
          <a:lstStyle/>
          <a:p>
            <a:r>
              <a:rPr lang="en-US" dirty="0">
                <a:solidFill>
                  <a:schemeClr val="tx2"/>
                </a:solidFill>
              </a:rPr>
              <a:t>Summary of Changes</a:t>
            </a:r>
          </a:p>
        </p:txBody>
      </p:sp>
      <p:sp>
        <p:nvSpPr>
          <p:cNvPr id="5" name="Slide Number Placeholder 4">
            <a:extLst>
              <a:ext uri="{FF2B5EF4-FFF2-40B4-BE49-F238E27FC236}">
                <a16:creationId xmlns:a16="http://schemas.microsoft.com/office/drawing/2014/main" id="{AB744071-0CE2-7746-9315-22EC28A0F462}"/>
              </a:ext>
            </a:extLst>
          </p:cNvPr>
          <p:cNvSpPr>
            <a:spLocks noGrp="1"/>
          </p:cNvSpPr>
          <p:nvPr>
            <p:ph type="sldNum" sz="quarter" idx="23"/>
          </p:nvPr>
        </p:nvSpPr>
        <p:spPr>
          <a:xfrm>
            <a:off x="971550" y="6332220"/>
            <a:ext cx="523240" cy="247651"/>
          </a:xfrm>
        </p:spPr>
        <p:txBody>
          <a:bodyPr/>
          <a:lstStyle/>
          <a:p>
            <a:fld id="{294A09A9-5501-47C1-A89A-A340965A2BE2}" type="slidenum">
              <a:rPr lang="en-US" smtClean="0"/>
              <a:pPr/>
              <a:t>10</a:t>
            </a:fld>
            <a:endParaRPr lang="en-US" dirty="0"/>
          </a:p>
        </p:txBody>
      </p:sp>
      <p:sp>
        <p:nvSpPr>
          <p:cNvPr id="3" name="Date Placeholder 2">
            <a:extLst>
              <a:ext uri="{FF2B5EF4-FFF2-40B4-BE49-F238E27FC236}">
                <a16:creationId xmlns:a16="http://schemas.microsoft.com/office/drawing/2014/main" id="{4D5B7634-ADBA-124F-B8CA-431F07F18D44}"/>
              </a:ext>
            </a:extLst>
          </p:cNvPr>
          <p:cNvSpPr>
            <a:spLocks noGrp="1"/>
          </p:cNvSpPr>
          <p:nvPr>
            <p:ph type="dt" sz="half" idx="4294967295"/>
          </p:nvPr>
        </p:nvSpPr>
        <p:spPr>
          <a:xfrm>
            <a:off x="2992120" y="6332220"/>
            <a:ext cx="1313180" cy="247651"/>
          </a:xfrm>
          <a:prstGeom prst="rect">
            <a:avLst/>
          </a:prstGeom>
        </p:spPr>
        <p:txBody>
          <a:bodyPr/>
          <a:lstStyle/>
          <a:p>
            <a:fld id="{6FCA8E82-58CD-E045-8B98-B7A85B79B752}" type="datetime4">
              <a:rPr lang="en-US" smtClean="0"/>
              <a:pPr/>
              <a:t>March 28, 2023</a:t>
            </a:fld>
            <a:endParaRPr lang="en-US" dirty="0"/>
          </a:p>
        </p:txBody>
      </p:sp>
      <p:graphicFrame>
        <p:nvGraphicFramePr>
          <p:cNvPr id="26" name="Table 26">
            <a:extLst>
              <a:ext uri="{FF2B5EF4-FFF2-40B4-BE49-F238E27FC236}">
                <a16:creationId xmlns:a16="http://schemas.microsoft.com/office/drawing/2014/main" id="{B96184F6-836E-6E70-0F9E-86E879C57E15}"/>
              </a:ext>
            </a:extLst>
          </p:cNvPr>
          <p:cNvGraphicFramePr>
            <a:graphicFrameLocks noGrp="1"/>
          </p:cNvGraphicFramePr>
          <p:nvPr>
            <p:extLst>
              <p:ext uri="{D42A27DB-BD31-4B8C-83A1-F6EECF244321}">
                <p14:modId xmlns:p14="http://schemas.microsoft.com/office/powerpoint/2010/main" val="1994434562"/>
              </p:ext>
            </p:extLst>
          </p:nvPr>
        </p:nvGraphicFramePr>
        <p:xfrm>
          <a:off x="675118" y="1367327"/>
          <a:ext cx="10348957" cy="4315640"/>
        </p:xfrm>
        <a:graphic>
          <a:graphicData uri="http://schemas.openxmlformats.org/drawingml/2006/table">
            <a:tbl>
              <a:tblPr firstRow="1" bandRow="1">
                <a:tableStyleId>{073A0DAA-6AF3-43AB-8588-CEC1D06C72B9}</a:tableStyleId>
              </a:tblPr>
              <a:tblGrid>
                <a:gridCol w="6869724">
                  <a:extLst>
                    <a:ext uri="{9D8B030D-6E8A-4147-A177-3AD203B41FA5}">
                      <a16:colId xmlns:a16="http://schemas.microsoft.com/office/drawing/2014/main" val="315162181"/>
                    </a:ext>
                  </a:extLst>
                </a:gridCol>
                <a:gridCol w="3479233">
                  <a:extLst>
                    <a:ext uri="{9D8B030D-6E8A-4147-A177-3AD203B41FA5}">
                      <a16:colId xmlns:a16="http://schemas.microsoft.com/office/drawing/2014/main" val="2319497927"/>
                    </a:ext>
                  </a:extLst>
                </a:gridCol>
              </a:tblGrid>
              <a:tr h="522361">
                <a:tc>
                  <a:txBody>
                    <a:bodyPr/>
                    <a:lstStyle/>
                    <a:p>
                      <a:pPr algn="ctr"/>
                      <a:r>
                        <a:rPr lang="en-US" sz="2000" dirty="0"/>
                        <a:t>Change at Staffing Conference</a:t>
                      </a:r>
                    </a:p>
                  </a:txBody>
                  <a:tcPr anchor="ctr"/>
                </a:tc>
                <a:tc>
                  <a:txBody>
                    <a:bodyPr/>
                    <a:lstStyle/>
                    <a:p>
                      <a:pPr algn="ctr"/>
                      <a:r>
                        <a:rPr lang="en-US" sz="2000" dirty="0"/>
                        <a:t>Impact to Proposed Budget</a:t>
                      </a:r>
                    </a:p>
                  </a:txBody>
                  <a:tcPr anchor="ctr"/>
                </a:tc>
                <a:extLst>
                  <a:ext uri="{0D108BD9-81ED-4DB2-BD59-A6C34878D82A}">
                    <a16:rowId xmlns:a16="http://schemas.microsoft.com/office/drawing/2014/main" val="1636317800"/>
                  </a:ext>
                </a:extLst>
              </a:tr>
              <a:tr h="974461">
                <a:tc>
                  <a:txBody>
                    <a:bodyPr/>
                    <a:lstStyle/>
                    <a:p>
                      <a:r>
                        <a:rPr lang="en-US" dirty="0">
                          <a:solidFill>
                            <a:srgbClr val="000000"/>
                          </a:solidFill>
                        </a:rPr>
                        <a:t>Positions increased in Special Education to match the district FTE allocation. (District Allocated)</a:t>
                      </a:r>
                    </a:p>
                    <a:p>
                      <a:endParaRPr lang="en-US" dirty="0">
                        <a:solidFill>
                          <a:srgbClr val="000000"/>
                        </a:solidFill>
                      </a:endParaRPr>
                    </a:p>
                  </a:txBody>
                  <a:tcPr/>
                </a:tc>
                <a:tc>
                  <a:txBody>
                    <a:bodyPr/>
                    <a:lstStyle/>
                    <a:p>
                      <a:r>
                        <a:rPr lang="en-US" dirty="0">
                          <a:solidFill>
                            <a:srgbClr val="000000"/>
                          </a:solidFill>
                        </a:rPr>
                        <a:t>- Change in FTE on 1000 line</a:t>
                      </a:r>
                    </a:p>
                    <a:p>
                      <a:r>
                        <a:rPr lang="en-US" dirty="0">
                          <a:solidFill>
                            <a:srgbClr val="000000"/>
                          </a:solidFill>
                        </a:rPr>
                        <a:t>- Increased the amount budgeted</a:t>
                      </a:r>
                    </a:p>
                  </a:txBody>
                  <a:tcPr/>
                </a:tc>
                <a:extLst>
                  <a:ext uri="{0D108BD9-81ED-4DB2-BD59-A6C34878D82A}">
                    <a16:rowId xmlns:a16="http://schemas.microsoft.com/office/drawing/2014/main" val="400216019"/>
                  </a:ext>
                </a:extLst>
              </a:tr>
              <a:tr h="974461">
                <a:tc>
                  <a:txBody>
                    <a:bodyPr/>
                    <a:lstStyle/>
                    <a:p>
                      <a:r>
                        <a:rPr lang="en-US" dirty="0">
                          <a:solidFill>
                            <a:srgbClr val="000000"/>
                          </a:solidFill>
                        </a:rPr>
                        <a:t>2100 Change in Pupil Services – Psychologist FTE reduced </a:t>
                      </a:r>
                    </a:p>
                    <a:p>
                      <a:r>
                        <a:rPr lang="en-US" dirty="0">
                          <a:solidFill>
                            <a:srgbClr val="000000"/>
                          </a:solidFill>
                        </a:rPr>
                        <a:t>(District Allocated)  </a:t>
                      </a:r>
                    </a:p>
                    <a:p>
                      <a:endParaRPr lang="en-US" dirty="0">
                        <a:solidFill>
                          <a:srgbClr val="0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 Change in FTE on 2100 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 Increased the amount budgeted</a:t>
                      </a:r>
                    </a:p>
                    <a:p>
                      <a:endParaRPr lang="en-US" dirty="0">
                        <a:solidFill>
                          <a:srgbClr val="000000"/>
                        </a:solidFill>
                      </a:endParaRPr>
                    </a:p>
                  </a:txBody>
                  <a:tcPr/>
                </a:tc>
                <a:extLst>
                  <a:ext uri="{0D108BD9-81ED-4DB2-BD59-A6C34878D82A}">
                    <a16:rowId xmlns:a16="http://schemas.microsoft.com/office/drawing/2014/main" val="382406536"/>
                  </a:ext>
                </a:extLst>
              </a:tr>
              <a:tr h="655637">
                <a:tc>
                  <a:txBody>
                    <a:bodyPr/>
                    <a:lstStyle/>
                    <a:p>
                      <a:r>
                        <a:rPr lang="en-US" dirty="0">
                          <a:solidFill>
                            <a:srgbClr val="000000"/>
                          </a:solidFill>
                        </a:rPr>
                        <a:t> Abolished Master Teacher Leader Positions (2.5 FTE) </a:t>
                      </a:r>
                    </a:p>
                  </a:txBody>
                  <a:tcPr/>
                </a:tc>
                <a:tc>
                  <a:txBody>
                    <a:bodyPr/>
                    <a:lstStyle/>
                    <a:p>
                      <a:pPr marL="0" indent="0">
                        <a:buFontTx/>
                        <a:buNone/>
                      </a:pPr>
                      <a:r>
                        <a:rPr lang="en-US" dirty="0">
                          <a:solidFill>
                            <a:srgbClr val="000000"/>
                          </a:solidFill>
                        </a:rPr>
                        <a:t>- Ability to have STEM teacher </a:t>
                      </a:r>
                    </a:p>
                    <a:p>
                      <a:pPr marL="0" indent="0">
                        <a:buFontTx/>
                        <a:buNone/>
                      </a:pPr>
                      <a:r>
                        <a:rPr lang="en-US" dirty="0">
                          <a:solidFill>
                            <a:srgbClr val="000000"/>
                          </a:solidFill>
                        </a:rPr>
                        <a:t>- Full Time Music</a:t>
                      </a:r>
                    </a:p>
                  </a:txBody>
                  <a:tcPr/>
                </a:tc>
                <a:extLst>
                  <a:ext uri="{0D108BD9-81ED-4DB2-BD59-A6C34878D82A}">
                    <a16:rowId xmlns:a16="http://schemas.microsoft.com/office/drawing/2014/main" val="957636386"/>
                  </a:ext>
                </a:extLst>
              </a:tr>
              <a:tr h="1043788">
                <a:tc>
                  <a:txBody>
                    <a:bodyPr/>
                    <a:lstStyle/>
                    <a:p>
                      <a:r>
                        <a:rPr lang="en-US" dirty="0">
                          <a:solidFill>
                            <a:srgbClr val="000000"/>
                          </a:solidFill>
                        </a:rPr>
                        <a:t>Added Instructional Support Staff Positions</a:t>
                      </a:r>
                    </a:p>
                    <a:p>
                      <a:pPr marL="285750" indent="-285750">
                        <a:buFontTx/>
                        <a:buChar char="-"/>
                      </a:pPr>
                      <a:r>
                        <a:rPr lang="en-US" dirty="0">
                          <a:solidFill>
                            <a:srgbClr val="000000"/>
                          </a:solidFill>
                        </a:rPr>
                        <a:t>Turnaround Instructional Coach</a:t>
                      </a:r>
                    </a:p>
                    <a:p>
                      <a:pPr marL="285750" indent="-285750">
                        <a:buFontTx/>
                        <a:buChar char="-"/>
                      </a:pPr>
                      <a:r>
                        <a:rPr lang="en-US" dirty="0">
                          <a:solidFill>
                            <a:srgbClr val="000000"/>
                          </a:solidFill>
                        </a:rPr>
                        <a:t>Business Manager</a:t>
                      </a:r>
                    </a:p>
                    <a:p>
                      <a:pPr marL="285750" indent="-285750">
                        <a:buFontTx/>
                        <a:buChar char="-"/>
                      </a:pPr>
                      <a:r>
                        <a:rPr lang="en-US" dirty="0">
                          <a:solidFill>
                            <a:srgbClr val="000000"/>
                          </a:solidFill>
                        </a:rPr>
                        <a:t>Turnaround Reading/Math Teachers</a:t>
                      </a:r>
                    </a:p>
                  </a:txBody>
                  <a:tcPr/>
                </a:tc>
                <a:tc>
                  <a:txBody>
                    <a:bodyPr/>
                    <a:lstStyle/>
                    <a:p>
                      <a:r>
                        <a:rPr lang="en-US" dirty="0">
                          <a:solidFill>
                            <a:srgbClr val="000000"/>
                          </a:solidFill>
                        </a:rPr>
                        <a:t>NA</a:t>
                      </a:r>
                    </a:p>
                  </a:txBody>
                  <a:tcPr/>
                </a:tc>
                <a:extLst>
                  <a:ext uri="{0D108BD9-81ED-4DB2-BD59-A6C34878D82A}">
                    <a16:rowId xmlns:a16="http://schemas.microsoft.com/office/drawing/2014/main" val="999313731"/>
                  </a:ext>
                </a:extLst>
              </a:tr>
            </a:tbl>
          </a:graphicData>
        </a:graphic>
      </p:graphicFrame>
    </p:spTree>
    <p:extLst>
      <p:ext uri="{BB962C8B-B14F-4D97-AF65-F5344CB8AC3E}">
        <p14:creationId xmlns:p14="http://schemas.microsoft.com/office/powerpoint/2010/main" val="1664250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32DA7872-4A8F-005E-ECC6-9AEEC1D8EAED}"/>
              </a:ext>
            </a:extLst>
          </p:cNvPr>
          <p:cNvSpPr txBox="1">
            <a:spLocks/>
          </p:cNvSpPr>
          <p:nvPr/>
        </p:nvSpPr>
        <p:spPr>
          <a:xfrm>
            <a:off x="1981200" y="209419"/>
            <a:ext cx="8229600" cy="809756"/>
          </a:xfrm>
          <a:prstGeom prst="rect">
            <a:avLst/>
          </a:prstGeom>
        </p:spPr>
        <p:txBody>
          <a:bodyPr vert="horz" lIns="91440" tIns="45720" rIns="91440" bIns="45720" rtlCol="0" anchor="ct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400" b="0" i="1" u="none" strike="noStrike" kern="1200" cap="none" spc="0" normalizeH="0" baseline="0" noProof="0" dirty="0">
                <a:ln>
                  <a:noFill/>
                </a:ln>
                <a:solidFill>
                  <a:sysClr val="windowText" lastClr="000000"/>
                </a:solidFill>
                <a:effectLst/>
                <a:uLnTx/>
                <a:uFillTx/>
                <a:latin typeface="Calibri"/>
                <a:ea typeface="+mj-ea"/>
                <a:cs typeface="+mj-cs"/>
              </a:rPr>
              <a:t>*Based on Current Allocation of School Budget</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pic>
        <p:nvPicPr>
          <p:cNvPr id="3" name="Picture 2" descr="Table&#10;&#10;Description automatically generated">
            <a:extLst>
              <a:ext uri="{FF2B5EF4-FFF2-40B4-BE49-F238E27FC236}">
                <a16:creationId xmlns:a16="http://schemas.microsoft.com/office/drawing/2014/main" id="{811D28FE-CA30-5B1D-A65C-E2BB96DAA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492898"/>
            <a:ext cx="7952509" cy="4254759"/>
          </a:xfrm>
          <a:prstGeom prst="rect">
            <a:avLst/>
          </a:prstGeom>
        </p:spPr>
      </p:pic>
    </p:spTree>
    <p:extLst>
      <p:ext uri="{BB962C8B-B14F-4D97-AF65-F5344CB8AC3E}">
        <p14:creationId xmlns:p14="http://schemas.microsoft.com/office/powerpoint/2010/main" val="1199750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8FFD8E1-3F10-FA5A-EF5F-755AA6BE4902}"/>
              </a:ext>
            </a:extLst>
          </p:cNvPr>
          <p:cNvSpPr>
            <a:spLocks noGrp="1"/>
          </p:cNvSpPr>
          <p:nvPr>
            <p:ph type="sldNum" sz="quarter" idx="16"/>
          </p:nvPr>
        </p:nvSpPr>
        <p:spPr/>
        <p:txBody>
          <a:bodyPr/>
          <a:lstStyle/>
          <a:p>
            <a:fld id="{294A09A9-5501-47C1-A89A-A340965A2BE2}" type="slidenum">
              <a:rPr lang="en-US" smtClean="0"/>
              <a:pPr/>
              <a:t>12</a:t>
            </a:fld>
            <a:endParaRPr lang="en-US" dirty="0">
              <a:latin typeface="+mn-lt"/>
            </a:endParaRPr>
          </a:p>
        </p:txBody>
      </p:sp>
      <p:sp>
        <p:nvSpPr>
          <p:cNvPr id="8" name="Title 1">
            <a:extLst>
              <a:ext uri="{FF2B5EF4-FFF2-40B4-BE49-F238E27FC236}">
                <a16:creationId xmlns:a16="http://schemas.microsoft.com/office/drawing/2014/main" id="{D435A632-1786-C77A-185A-F8975B228EC3}"/>
              </a:ext>
            </a:extLst>
          </p:cNvPr>
          <p:cNvSpPr txBox="1">
            <a:spLocks/>
          </p:cNvSpPr>
          <p:nvPr/>
        </p:nvSpPr>
        <p:spPr>
          <a:xfrm>
            <a:off x="1952625" y="338269"/>
            <a:ext cx="8229600" cy="719891"/>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1" u="none" strike="noStrike" kern="1200" cap="none" spc="0" normalizeH="0" baseline="0" noProof="0">
                <a:ln>
                  <a:noFill/>
                </a:ln>
                <a:solidFill>
                  <a:sysClr val="windowText" lastClr="000000"/>
                </a:solidFill>
                <a:effectLst/>
                <a:uLnTx/>
                <a:uFillTx/>
                <a:latin typeface="Calibri"/>
                <a:ea typeface="+mj-ea"/>
                <a:cs typeface="+mj-cs"/>
              </a:rPr>
              <a:t>*Based on Current Allocation of School Budget</a:t>
            </a:r>
          </a:p>
        </p:txBody>
      </p:sp>
      <p:pic>
        <p:nvPicPr>
          <p:cNvPr id="9" name="Picture 8" descr="Chart, pie chart&#10;&#10;Description automatically generated">
            <a:extLst>
              <a:ext uri="{FF2B5EF4-FFF2-40B4-BE49-F238E27FC236}">
                <a16:creationId xmlns:a16="http://schemas.microsoft.com/office/drawing/2014/main" id="{F3174769-DE02-E819-9185-7D5472C6E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486" y="1371313"/>
            <a:ext cx="8593494" cy="4777560"/>
          </a:xfrm>
          <a:prstGeom prst="rect">
            <a:avLst/>
          </a:prstGeom>
        </p:spPr>
      </p:pic>
    </p:spTree>
    <p:extLst>
      <p:ext uri="{BB962C8B-B14F-4D97-AF65-F5344CB8AC3E}">
        <p14:creationId xmlns:p14="http://schemas.microsoft.com/office/powerpoint/2010/main" val="1252646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2294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28DC-195E-4A4E-AEBA-5E0D1DB03B76}"/>
              </a:ext>
            </a:extLst>
          </p:cNvPr>
          <p:cNvSpPr>
            <a:spLocks noGrp="1"/>
          </p:cNvSpPr>
          <p:nvPr>
            <p:ph type="title"/>
          </p:nvPr>
        </p:nvSpPr>
        <p:spPr>
          <a:xfrm>
            <a:off x="1587865" y="1980844"/>
            <a:ext cx="5829885" cy="3289971"/>
          </a:xfrm>
        </p:spPr>
        <p:txBody>
          <a:bodyPr>
            <a:noAutofit/>
          </a:bodyPr>
          <a:lstStyle/>
          <a:p>
            <a:r>
              <a:rPr lang="en-US" sz="3000" dirty="0">
                <a:solidFill>
                  <a:schemeClr val="bg2"/>
                </a:solidFill>
                <a:latin typeface="Tenorite" panose="00000500000000000000" pitchFamily="2" charset="0"/>
              </a:rPr>
              <a:t>The GO Team needs to </a:t>
            </a:r>
            <a:r>
              <a:rPr lang="en-US" sz="3000" b="1" dirty="0">
                <a:solidFill>
                  <a:schemeClr val="accent3"/>
                </a:solidFill>
                <a:latin typeface="Tenorite" panose="00000500000000000000" pitchFamily="2" charset="0"/>
              </a:rPr>
              <a:t>TAKE ACTION (vote)</a:t>
            </a:r>
            <a:r>
              <a:rPr lang="en-US" sz="3000" dirty="0">
                <a:solidFill>
                  <a:schemeClr val="bg2"/>
                </a:solidFill>
                <a:latin typeface="Tenorite" panose="00000500000000000000" pitchFamily="2" charset="0"/>
              </a:rPr>
              <a:t> on the presented budget. After the motion and a second, the GO Team may have additional discussion. Once discussion is concluded, the GO Team will vote.</a:t>
            </a:r>
          </a:p>
        </p:txBody>
      </p:sp>
      <p:sp>
        <p:nvSpPr>
          <p:cNvPr id="4" name="Title 1">
            <a:extLst>
              <a:ext uri="{FF2B5EF4-FFF2-40B4-BE49-F238E27FC236}">
                <a16:creationId xmlns:a16="http://schemas.microsoft.com/office/drawing/2014/main" id="{DC362551-B8E5-F415-BE86-46FB0F12D33B}"/>
              </a:ext>
            </a:extLst>
          </p:cNvPr>
          <p:cNvSpPr txBox="1">
            <a:spLocks/>
          </p:cNvSpPr>
          <p:nvPr/>
        </p:nvSpPr>
        <p:spPr>
          <a:xfrm>
            <a:off x="486159" y="412939"/>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Action on the Budget</a:t>
            </a:r>
          </a:p>
        </p:txBody>
      </p:sp>
    </p:spTree>
    <p:extLst>
      <p:ext uri="{BB962C8B-B14F-4D97-AF65-F5344CB8AC3E}">
        <p14:creationId xmlns:p14="http://schemas.microsoft.com/office/powerpoint/2010/main" val="2607273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881986" y="2173658"/>
            <a:ext cx="3390059" cy="610863"/>
          </a:xfrm>
        </p:spPr>
        <p:txBody>
          <a:bodyPr/>
          <a:lstStyle/>
          <a:p>
            <a:r>
              <a:rPr lang="en-US" dirty="0"/>
              <a:t>BASC-3 Data</a:t>
            </a:r>
          </a:p>
        </p:txBody>
      </p:sp>
      <p:pic>
        <p:nvPicPr>
          <p:cNvPr id="13" name="Picture Placeholder 12">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667" r="16667"/>
          <a:stretch/>
        </p:blipFill>
        <p:spPr/>
      </p:pic>
    </p:spTree>
    <p:extLst>
      <p:ext uri="{BB962C8B-B14F-4D97-AF65-F5344CB8AC3E}">
        <p14:creationId xmlns:p14="http://schemas.microsoft.com/office/powerpoint/2010/main" val="186284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9315B-8AAE-A946-ABBF-894F2E4B1338}"/>
              </a:ext>
            </a:extLst>
          </p:cNvPr>
          <p:cNvSpPr>
            <a:spLocks noGrp="1"/>
          </p:cNvSpPr>
          <p:nvPr>
            <p:ph type="title"/>
          </p:nvPr>
        </p:nvSpPr>
        <p:spPr>
          <a:xfrm>
            <a:off x="964023" y="879063"/>
            <a:ext cx="8081654" cy="610863"/>
          </a:xfrm>
        </p:spPr>
        <p:txBody>
          <a:bodyPr>
            <a:normAutofit/>
          </a:bodyPr>
          <a:lstStyle/>
          <a:p>
            <a:endParaRPr lang="en-US" sz="2000" i="1" dirty="0"/>
          </a:p>
        </p:txBody>
      </p:sp>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3"/>
          </p:nvPr>
        </p:nvSpPr>
        <p:spPr>
          <a:xfrm>
            <a:off x="971550" y="6332220"/>
            <a:ext cx="523240" cy="247651"/>
          </a:xfrm>
        </p:spPr>
        <p:txBody>
          <a:bodyPr/>
          <a:lstStyle/>
          <a:p>
            <a:fld id="{294A09A9-5501-47C1-A89A-A340965A2BE2}" type="slidenum">
              <a:rPr lang="en-US" smtClean="0"/>
              <a:pPr/>
              <a:t>16</a:t>
            </a:fld>
            <a:endParaRPr lang="en-US" dirty="0"/>
          </a:p>
        </p:txBody>
      </p:sp>
      <p:sp>
        <p:nvSpPr>
          <p:cNvPr id="5" name="Footer Placeholder 4">
            <a:extLst>
              <a:ext uri="{FF2B5EF4-FFF2-40B4-BE49-F238E27FC236}">
                <a16:creationId xmlns:a16="http://schemas.microsoft.com/office/drawing/2014/main" id="{234E9584-EA07-9B45-9700-4AD3524B82A0}"/>
              </a:ext>
            </a:extLst>
          </p:cNvPr>
          <p:cNvSpPr>
            <a:spLocks noGrp="1"/>
          </p:cNvSpPr>
          <p:nvPr>
            <p:ph type="ftr" sz="quarter" idx="4294967295"/>
          </p:nvPr>
        </p:nvSpPr>
        <p:spPr>
          <a:xfrm>
            <a:off x="1494790" y="6332220"/>
            <a:ext cx="1497330" cy="247651"/>
          </a:xfrm>
          <a:prstGeom prst="rect">
            <a:avLst/>
          </a:prstGeom>
        </p:spPr>
        <p:txBody>
          <a:bodyPr/>
          <a:lstStyle/>
          <a:p>
            <a:r>
              <a:rPr lang="en-US" dirty="0"/>
              <a:t>Annual Review</a:t>
            </a:r>
          </a:p>
        </p:txBody>
      </p:sp>
      <p:sp>
        <p:nvSpPr>
          <p:cNvPr id="4" name="Date Placeholder 3">
            <a:extLst>
              <a:ext uri="{FF2B5EF4-FFF2-40B4-BE49-F238E27FC236}">
                <a16:creationId xmlns:a16="http://schemas.microsoft.com/office/drawing/2014/main" id="{B9865729-8F7C-E34E-AA31-9352CF6D9EB9}"/>
              </a:ext>
            </a:extLst>
          </p:cNvPr>
          <p:cNvSpPr>
            <a:spLocks noGrp="1"/>
          </p:cNvSpPr>
          <p:nvPr>
            <p:ph type="dt" sz="half" idx="4294967295"/>
          </p:nvPr>
        </p:nvSpPr>
        <p:spPr>
          <a:xfrm>
            <a:off x="2992120" y="6332220"/>
            <a:ext cx="1313180" cy="247651"/>
          </a:xfrm>
          <a:prstGeom prst="rect">
            <a:avLst/>
          </a:prstGeom>
        </p:spPr>
        <p:txBody>
          <a:bodyPr/>
          <a:lstStyle/>
          <a:p>
            <a:fld id="{6FCA8E82-58CD-E045-8B98-B7A85B79B752}" type="datetime4">
              <a:rPr lang="en-US" smtClean="0"/>
              <a:pPr/>
              <a:t>March 28, 2023</a:t>
            </a:fld>
            <a:endParaRPr lang="en-US" dirty="0"/>
          </a:p>
        </p:txBody>
      </p:sp>
      <p:pic>
        <p:nvPicPr>
          <p:cNvPr id="8" name="Picture 7" descr="Chart, pie chart&#10;&#10;Description automatically generated">
            <a:extLst>
              <a:ext uri="{FF2B5EF4-FFF2-40B4-BE49-F238E27FC236}">
                <a16:creationId xmlns:a16="http://schemas.microsoft.com/office/drawing/2014/main" id="{D383A800-3C82-12A3-7D4D-0E6E4C5BB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13934"/>
            <a:ext cx="5085184" cy="3915470"/>
          </a:xfrm>
          <a:prstGeom prst="rect">
            <a:avLst/>
          </a:prstGeom>
        </p:spPr>
      </p:pic>
      <p:pic>
        <p:nvPicPr>
          <p:cNvPr id="10" name="Picture 9" descr="Graphical user interface, chart&#10;&#10;Description automatically generated">
            <a:extLst>
              <a:ext uri="{FF2B5EF4-FFF2-40B4-BE49-F238E27FC236}">
                <a16:creationId xmlns:a16="http://schemas.microsoft.com/office/drawing/2014/main" id="{2CC40BB6-9FEE-4432-16B9-FF789E843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3730" y="449856"/>
            <a:ext cx="5564248" cy="3720927"/>
          </a:xfrm>
          <a:prstGeom prst="rect">
            <a:avLst/>
          </a:prstGeom>
        </p:spPr>
      </p:pic>
      <p:sp>
        <p:nvSpPr>
          <p:cNvPr id="12" name="TextBox 11">
            <a:extLst>
              <a:ext uri="{FF2B5EF4-FFF2-40B4-BE49-F238E27FC236}">
                <a16:creationId xmlns:a16="http://schemas.microsoft.com/office/drawing/2014/main" id="{9935F104-E812-3504-0E98-A11CA14ECB31}"/>
              </a:ext>
            </a:extLst>
          </p:cNvPr>
          <p:cNvSpPr txBox="1"/>
          <p:nvPr/>
        </p:nvSpPr>
        <p:spPr>
          <a:xfrm>
            <a:off x="2350093" y="4785645"/>
            <a:ext cx="6849787" cy="369332"/>
          </a:xfrm>
          <a:prstGeom prst="rect">
            <a:avLst/>
          </a:prstGeom>
          <a:noFill/>
        </p:spPr>
        <p:txBody>
          <a:bodyPr wrap="square" rtlCol="0">
            <a:spAutoFit/>
          </a:bodyPr>
          <a:lstStyle/>
          <a:p>
            <a:r>
              <a:rPr lang="en-US" dirty="0"/>
              <a:t>R-</a:t>
            </a:r>
            <a:r>
              <a:rPr lang="en-US" dirty="0" err="1"/>
              <a:t>esdadfffadaCarCare</a:t>
            </a:r>
            <a:endParaRPr lang="en-US" dirty="0"/>
          </a:p>
        </p:txBody>
      </p:sp>
    </p:spTree>
    <p:extLst>
      <p:ext uri="{BB962C8B-B14F-4D97-AF65-F5344CB8AC3E}">
        <p14:creationId xmlns:p14="http://schemas.microsoft.com/office/powerpoint/2010/main" val="1418110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7731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a:lstStyle/>
          <a:p>
            <a:r>
              <a:rPr lang="en-US" dirty="0"/>
              <a:t>Thank you</a:t>
            </a:r>
          </a:p>
        </p:txBody>
      </p:sp>
      <p:pic>
        <p:nvPicPr>
          <p:cNvPr id="13" name="Picture Placeholder 12" descr="Long and short pencils">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2676" r="22676"/>
          <a:stretch/>
        </p:blipFill>
        <p:spPr>
          <a:xfrm>
            <a:off x="0" y="0"/>
            <a:ext cx="5640224" cy="6880786"/>
          </a:xfrm>
        </p:spPr>
      </p:pic>
    </p:spTree>
    <p:extLst>
      <p:ext uri="{BB962C8B-B14F-4D97-AF65-F5344CB8AC3E}">
        <p14:creationId xmlns:p14="http://schemas.microsoft.com/office/powerpoint/2010/main" val="2336677316"/>
      </p:ext>
    </p:extLst>
  </p:cSld>
  <p:clrMapOvr>
    <a:masterClrMapping/>
  </p:clrMapOvr>
</p:sld>
</file>

<file path=ppt/theme/theme1.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2.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Barnett, Carolyn</DisplayName>
        <AccountId>14</AccountId>
        <AccountType/>
      </UserInfo>
      <UserInfo>
        <DisplayName>Jacobi, Diane</DisplayName>
        <AccountId>12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 ds:uri="d37e30bb-5f32-4411-a640-0b4044b692bf"/>
    <ds:schemaRef ds:uri="ffb952a0-74d9-4848-89d6-000c4b1b707a"/>
  </ds:schemaRefs>
</ds:datastoreItem>
</file>

<file path=customXml/itemProps2.xml><?xml version="1.0" encoding="utf-8"?>
<ds:datastoreItem xmlns:ds="http://schemas.openxmlformats.org/officeDocument/2006/customXml" ds:itemID="{B4724E4A-3425-4633-8E47-28FF6C28C5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Geometric annual presentation</Template>
  <TotalTime>963</TotalTime>
  <Words>1001</Words>
  <Application>Microsoft Office PowerPoint</Application>
  <PresentationFormat>Widescreen</PresentationFormat>
  <Paragraphs>130</Paragraphs>
  <Slides>18</Slides>
  <Notes>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18</vt:i4>
      </vt:variant>
    </vt:vector>
  </HeadingPairs>
  <TitlesOfParts>
    <vt:vector size="31" baseType="lpstr">
      <vt:lpstr>Arial</vt:lpstr>
      <vt:lpstr>Arial Black</vt:lpstr>
      <vt:lpstr>Calibri</vt:lpstr>
      <vt:lpstr>Franklin Gothic Book</vt:lpstr>
      <vt:lpstr>Franklin Gothic Demi</vt:lpstr>
      <vt:lpstr>Noto Sans Symbols</vt:lpstr>
      <vt:lpstr>Sabon Next LT</vt:lpstr>
      <vt:lpstr>Tenorite</vt:lpstr>
      <vt:lpstr>Trebuchet MS</vt:lpstr>
      <vt:lpstr>Wingdings</vt:lpstr>
      <vt:lpstr>Theme1</vt:lpstr>
      <vt:lpstr>2022 Principal's Report Template - Mtg 1</vt:lpstr>
      <vt:lpstr>Office Theme</vt:lpstr>
      <vt:lpstr>FY24 Budget Approval Meeting</vt:lpstr>
      <vt:lpstr>Norms</vt:lpstr>
      <vt:lpstr>PowerPoint Presentation</vt:lpstr>
      <vt:lpstr>PowerPoint Presentation</vt:lpstr>
      <vt:lpstr>PowerPoint Presentation</vt:lpstr>
      <vt:lpstr>Budget Review</vt:lpstr>
      <vt:lpstr>PowerPoint Presentation</vt:lpstr>
      <vt:lpstr>PowerPoint Presentation</vt:lpstr>
      <vt:lpstr>Staffing Conference Changes</vt:lpstr>
      <vt:lpstr>Summary of Changes</vt:lpstr>
      <vt:lpstr>PowerPoint Presentation</vt:lpstr>
      <vt:lpstr>PowerPoint Presentation</vt:lpstr>
      <vt:lpstr>Questions?</vt:lpstr>
      <vt:lpstr>The GO Team needs to TAKE ACTION (vote) on the presented budget. After the motion and a second, the GO Team may have additional discussion. Once discussion is concluded, the GO Team will vote.</vt:lpstr>
      <vt:lpstr>BASC-3 Data</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Review</dc:title>
  <dc:creator>Jacobi, Diane</dc:creator>
  <cp:lastModifiedBy>Ragin, Tiffany</cp:lastModifiedBy>
  <cp:revision>5</cp:revision>
  <dcterms:created xsi:type="dcterms:W3CDTF">2023-02-16T23:34:41Z</dcterms:created>
  <dcterms:modified xsi:type="dcterms:W3CDTF">2023-03-28T12:45:03Z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