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0" roundtripDataSignature="AMtx7mhkrsa8s2/X6DuTre7BxYXvUand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A4AA516-3EA0-42E8-9F74-D84AF32618EE}">
  <a:tblStyle styleId="{1A4AA516-3EA0-42E8-9F74-D84AF32618EE}" styleName="Table_0">
    <a:wholeTbl>
      <a:tcTxStyle b="off" i="off">
        <a:font>
          <a:latin typeface="Tenorite"/>
          <a:ea typeface="Tenorite"/>
          <a:cs typeface="Tenorite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DF6E8"/>
          </a:solidFill>
        </a:fill>
      </a:tcStyle>
    </a:wholeTbl>
    <a:band1H>
      <a:tcTxStyle/>
      <a:tcStyle>
        <a:fill>
          <a:solidFill>
            <a:srgbClr val="FAEDCE"/>
          </a:solidFill>
        </a:fill>
      </a:tcStyle>
    </a:band1H>
    <a:band2H>
      <a:tcTxStyle/>
    </a:band2H>
    <a:band1V>
      <a:tcTxStyle/>
      <a:tcStyle>
        <a:fill>
          <a:solidFill>
            <a:srgbClr val="FAEDCE"/>
          </a:solidFill>
        </a:fill>
      </a:tcStyle>
    </a:band1V>
    <a:band2V>
      <a:tcTxStyle/>
    </a:band2V>
    <a:lastCol>
      <a:tcTxStyle b="on" i="off">
        <a:font>
          <a:latin typeface="Tenorite"/>
          <a:ea typeface="Tenorite"/>
          <a:cs typeface="Tenorite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enorite"/>
          <a:ea typeface="Tenorite"/>
          <a:cs typeface="Tenorite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enorite"/>
          <a:ea typeface="Tenorite"/>
          <a:cs typeface="Tenorite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enorite"/>
          <a:ea typeface="Tenorite"/>
          <a:cs typeface="Tenorite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5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5"/>
          <p:cNvSpPr txBox="1"/>
          <p:nvPr>
            <p:ph idx="1" type="subTitle"/>
          </p:nvPr>
        </p:nvSpPr>
        <p:spPr>
          <a:xfrm>
            <a:off x="1167493" y="3602038"/>
            <a:ext cx="9500507" cy="80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5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5"/>
          <p:cNvSpPr/>
          <p:nvPr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dk2"/>
          </a:solidFill>
          <a:ln cap="flat" cmpd="sng" w="12700">
            <a:solidFill>
              <a:srgbClr val="B197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5"/>
          <p:cNvSpPr/>
          <p:nvPr/>
        </p:nvSpPr>
        <p:spPr>
          <a:xfrm>
            <a:off x="1" y="4571999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5"/>
          <p:cNvSpPr/>
          <p:nvPr/>
        </p:nvSpPr>
        <p:spPr>
          <a:xfrm>
            <a:off x="1" y="5739492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" name="Google Shape;20;p25"/>
          <p:cNvGrpSpPr/>
          <p:nvPr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21" name="Google Shape;21;p25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5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5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5"/>
          <p:cNvSpPr/>
          <p:nvPr/>
        </p:nvSpPr>
        <p:spPr>
          <a:xfrm>
            <a:off x="11024507" y="4580708"/>
            <a:ext cx="1167493" cy="2277292"/>
          </a:xfrm>
          <a:custGeom>
            <a:rect b="b" l="l" r="r" t="t"/>
            <a:pathLst>
              <a:path extrusionOk="0" h="2272167" w="1167493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5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6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6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6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31;p26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32" name="Google Shape;32;p26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6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6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" type="body"/>
          </p:nvPr>
        </p:nvSpPr>
        <p:spPr>
          <a:xfrm>
            <a:off x="1167491" y="2526318"/>
            <a:ext cx="3218688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7"/>
          <p:cNvSpPr/>
          <p:nvPr/>
        </p:nvSpPr>
        <p:spPr>
          <a:xfrm rot="5400000">
            <a:off x="8580896" y="0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7"/>
          <p:cNvSpPr/>
          <p:nvPr/>
        </p:nvSpPr>
        <p:spPr>
          <a:xfrm>
            <a:off x="-2364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7"/>
          <p:cNvSpPr/>
          <p:nvPr/>
        </p:nvSpPr>
        <p:spPr>
          <a:xfrm flipH="1" rot="5400000">
            <a:off x="11258144" y="5924144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" name="Google Shape;41;p27"/>
          <p:cNvGrpSpPr/>
          <p:nvPr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42" name="Google Shape;42;p27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7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27"/>
          <p:cNvSpPr txBox="1"/>
          <p:nvPr>
            <p:ph idx="2" type="body"/>
          </p:nvPr>
        </p:nvSpPr>
        <p:spPr>
          <a:xfrm>
            <a:off x="4683787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7"/>
          <p:cNvSpPr txBox="1"/>
          <p:nvPr>
            <p:ph idx="3" type="body"/>
          </p:nvPr>
        </p:nvSpPr>
        <p:spPr>
          <a:xfrm>
            <a:off x="116749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4" type="body"/>
          </p:nvPr>
        </p:nvSpPr>
        <p:spPr>
          <a:xfrm>
            <a:off x="4683788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5" type="body"/>
          </p:nvPr>
        </p:nvSpPr>
        <p:spPr>
          <a:xfrm>
            <a:off x="8200082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6" type="body"/>
          </p:nvPr>
        </p:nvSpPr>
        <p:spPr>
          <a:xfrm>
            <a:off x="820008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/>
          <p:nvPr/>
        </p:nvSpPr>
        <p:spPr>
          <a:xfrm>
            <a:off x="0" y="2285998"/>
            <a:ext cx="12208822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8"/>
          <p:cNvSpPr/>
          <p:nvPr/>
        </p:nvSpPr>
        <p:spPr>
          <a:xfrm flipH="1">
            <a:off x="8597718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8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8"/>
          <p:cNvSpPr/>
          <p:nvPr/>
        </p:nvSpPr>
        <p:spPr>
          <a:xfrm rot="-5400000">
            <a:off x="10344100" y="438098"/>
            <a:ext cx="2285999" cy="1409801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8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" type="body"/>
          </p:nvPr>
        </p:nvSpPr>
        <p:spPr>
          <a:xfrm>
            <a:off x="1167492" y="2653167"/>
            <a:ext cx="9779183" cy="343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p28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2">
  <p:cSld name="Chart 2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29"/>
          <p:cNvGrpSpPr/>
          <p:nvPr/>
        </p:nvGrpSpPr>
        <p:grpSpPr>
          <a:xfrm rot="-54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60" name="Google Shape;60;p29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9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" name="Google Shape;62;p29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 txBox="1"/>
          <p:nvPr>
            <p:ph idx="1" type="body"/>
          </p:nvPr>
        </p:nvSpPr>
        <p:spPr>
          <a:xfrm>
            <a:off x="1167493" y="2087563"/>
            <a:ext cx="9779182" cy="3366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/>
          <p:nvPr/>
        </p:nvSpPr>
        <p:spPr>
          <a:xfrm>
            <a:off x="0" y="0"/>
            <a:ext cx="8025490" cy="6858000"/>
          </a:xfrm>
          <a:custGeom>
            <a:rect b="b" l="l" r="r" t="t"/>
            <a:pathLst>
              <a:path extrusionOk="0" h="6858000" w="802549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0"/>
          <p:cNvSpPr txBox="1"/>
          <p:nvPr>
            <p:ph type="ctrTitle"/>
          </p:nvPr>
        </p:nvSpPr>
        <p:spPr>
          <a:xfrm>
            <a:off x="1167494" y="10594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" type="subTitle"/>
          </p:nvPr>
        </p:nvSpPr>
        <p:spPr>
          <a:xfrm>
            <a:off x="1167494" y="3539075"/>
            <a:ext cx="6245912" cy="140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69" name="Google Shape;69;p30"/>
          <p:cNvGrpSpPr/>
          <p:nvPr/>
        </p:nvGrpSpPr>
        <p:grpSpPr>
          <a:xfrm rot="-54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70" name="Google Shape;70;p30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0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30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0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">
  <p:cSld name="Graph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1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1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1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2"/>
          <p:cNvSpPr txBox="1"/>
          <p:nvPr>
            <p:ph type="ctrTitle"/>
          </p:nvPr>
        </p:nvSpPr>
        <p:spPr>
          <a:xfrm>
            <a:off x="1167494" y="1122363"/>
            <a:ext cx="622027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" type="subTitle"/>
          </p:nvPr>
        </p:nvSpPr>
        <p:spPr>
          <a:xfrm>
            <a:off x="1167493" y="3602038"/>
            <a:ext cx="6220277" cy="2247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3" name="Google Shape;83;p32"/>
          <p:cNvSpPr/>
          <p:nvPr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" name="Google Shape;84;p32"/>
          <p:cNvGrpSpPr/>
          <p:nvPr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85" name="Google Shape;85;p32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2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87;p32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2"/>
          <p:cNvSpPr/>
          <p:nvPr/>
        </p:nvSpPr>
        <p:spPr>
          <a:xfrm>
            <a:off x="10228214" y="-1"/>
            <a:ext cx="1963787" cy="3178856"/>
          </a:xfrm>
          <a:custGeom>
            <a:rect b="b" l="l" r="r" t="t"/>
            <a:pathLst>
              <a:path extrusionOk="0" h="3178856" w="1963787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">
  <p:cSld name="Team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3"/>
          <p:cNvSpPr/>
          <p:nvPr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3"/>
          <p:cNvSpPr txBox="1"/>
          <p:nvPr>
            <p:ph type="title"/>
          </p:nvPr>
        </p:nvSpPr>
        <p:spPr>
          <a:xfrm>
            <a:off x="750430" y="381000"/>
            <a:ext cx="84016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3"/>
          <p:cNvSpPr/>
          <p:nvPr>
            <p:ph idx="2" type="pic"/>
          </p:nvPr>
        </p:nvSpPr>
        <p:spPr>
          <a:xfrm>
            <a:off x="750429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33"/>
          <p:cNvSpPr txBox="1"/>
          <p:nvPr>
            <p:ph idx="1" type="body"/>
          </p:nvPr>
        </p:nvSpPr>
        <p:spPr>
          <a:xfrm>
            <a:off x="2123351" y="2426400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33"/>
          <p:cNvSpPr txBox="1"/>
          <p:nvPr>
            <p:ph idx="3" type="body"/>
          </p:nvPr>
        </p:nvSpPr>
        <p:spPr>
          <a:xfrm>
            <a:off x="2123350" y="2811646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33"/>
          <p:cNvSpPr/>
          <p:nvPr>
            <p:ph idx="4" type="pic"/>
          </p:nvPr>
        </p:nvSpPr>
        <p:spPr>
          <a:xfrm>
            <a:off x="5495813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33"/>
          <p:cNvSpPr txBox="1"/>
          <p:nvPr>
            <p:ph idx="5" type="body"/>
          </p:nvPr>
        </p:nvSpPr>
        <p:spPr>
          <a:xfrm>
            <a:off x="6870817" y="242256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33"/>
          <p:cNvSpPr txBox="1"/>
          <p:nvPr>
            <p:ph idx="6" type="body"/>
          </p:nvPr>
        </p:nvSpPr>
        <p:spPr>
          <a:xfrm>
            <a:off x="6870816" y="280781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33"/>
          <p:cNvSpPr/>
          <p:nvPr>
            <p:ph idx="7" type="pic"/>
          </p:nvPr>
        </p:nvSpPr>
        <p:spPr>
          <a:xfrm>
            <a:off x="750429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3"/>
          <p:cNvSpPr txBox="1"/>
          <p:nvPr>
            <p:ph idx="8" type="body"/>
          </p:nvPr>
        </p:nvSpPr>
        <p:spPr>
          <a:xfrm>
            <a:off x="2123351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33"/>
          <p:cNvSpPr txBox="1"/>
          <p:nvPr>
            <p:ph idx="9" type="body"/>
          </p:nvPr>
        </p:nvSpPr>
        <p:spPr>
          <a:xfrm>
            <a:off x="2123350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33"/>
          <p:cNvSpPr/>
          <p:nvPr>
            <p:ph idx="13" type="pic"/>
          </p:nvPr>
        </p:nvSpPr>
        <p:spPr>
          <a:xfrm>
            <a:off x="5495813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33"/>
          <p:cNvSpPr txBox="1"/>
          <p:nvPr>
            <p:ph idx="14" type="body"/>
          </p:nvPr>
        </p:nvSpPr>
        <p:spPr>
          <a:xfrm>
            <a:off x="6870817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3"/>
          <p:cNvSpPr txBox="1"/>
          <p:nvPr>
            <p:ph idx="15" type="body"/>
          </p:nvPr>
        </p:nvSpPr>
        <p:spPr>
          <a:xfrm>
            <a:off x="6870816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33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33"/>
          <p:cNvSpPr/>
          <p:nvPr/>
        </p:nvSpPr>
        <p:spPr>
          <a:xfrm flipH="1" rot="5400000">
            <a:off x="9499940" y="355410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3"/>
          <p:cNvSpPr/>
          <p:nvPr/>
        </p:nvSpPr>
        <p:spPr>
          <a:xfrm flipH="1">
            <a:off x="10866436" y="1879977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3"/>
          <p:cNvSpPr/>
          <p:nvPr/>
        </p:nvSpPr>
        <p:spPr>
          <a:xfrm>
            <a:off x="11024507" y="-1664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3"/>
          <p:cNvSpPr/>
          <p:nvPr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3"/>
          <p:cNvSpPr/>
          <p:nvPr/>
        </p:nvSpPr>
        <p:spPr>
          <a:xfrm flipH="1" rot="-5400000">
            <a:off x="10667432" y="5333432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3"/>
          <p:cNvSpPr/>
          <p:nvPr/>
        </p:nvSpPr>
        <p:spPr>
          <a:xfrm flipH="1" rot="10800000">
            <a:off x="9857012" y="3651505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3"/>
          <p:cNvSpPr/>
          <p:nvPr/>
        </p:nvSpPr>
        <p:spPr>
          <a:xfrm rot="10800000">
            <a:off x="9857013" y="4976359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7"/>
          <p:cNvSpPr txBox="1"/>
          <p:nvPr>
            <p:ph type="title"/>
          </p:nvPr>
        </p:nvSpPr>
        <p:spPr>
          <a:xfrm>
            <a:off x="1798721" y="1684338"/>
            <a:ext cx="8594558" cy="2810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37"/>
          <p:cNvSpPr txBox="1"/>
          <p:nvPr>
            <p:ph idx="1" type="body"/>
          </p:nvPr>
        </p:nvSpPr>
        <p:spPr>
          <a:xfrm>
            <a:off x="381000" y="519405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7"/>
          <p:cNvSpPr txBox="1"/>
          <p:nvPr>
            <p:ph idx="2" type="body"/>
          </p:nvPr>
        </p:nvSpPr>
        <p:spPr>
          <a:xfrm>
            <a:off x="6881813" y="4494213"/>
            <a:ext cx="35115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7"/>
          <p:cNvSpPr txBox="1"/>
          <p:nvPr>
            <p:ph idx="3" type="body"/>
          </p:nvPr>
        </p:nvSpPr>
        <p:spPr>
          <a:xfrm>
            <a:off x="10609104" y="3399692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3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ole team">
  <p:cSld name="Whole team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8"/>
          <p:cNvSpPr txBox="1"/>
          <p:nvPr>
            <p:ph type="title"/>
          </p:nvPr>
        </p:nvSpPr>
        <p:spPr>
          <a:xfrm>
            <a:off x="750430" y="381000"/>
            <a:ext cx="1067814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8"/>
          <p:cNvSpPr/>
          <p:nvPr>
            <p:ph idx="2" type="pic"/>
          </p:nvPr>
        </p:nvSpPr>
        <p:spPr>
          <a:xfrm>
            <a:off x="750429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38"/>
          <p:cNvSpPr txBox="1"/>
          <p:nvPr>
            <p:ph idx="1" type="body"/>
          </p:nvPr>
        </p:nvSpPr>
        <p:spPr>
          <a:xfrm>
            <a:off x="750430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38"/>
          <p:cNvSpPr txBox="1"/>
          <p:nvPr>
            <p:ph idx="3" type="body"/>
          </p:nvPr>
        </p:nvSpPr>
        <p:spPr>
          <a:xfrm>
            <a:off x="750429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8"/>
          <p:cNvSpPr/>
          <p:nvPr>
            <p:ph idx="4" type="pic"/>
          </p:nvPr>
        </p:nvSpPr>
        <p:spPr>
          <a:xfrm>
            <a:off x="354939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38"/>
          <p:cNvSpPr txBox="1"/>
          <p:nvPr>
            <p:ph idx="5" type="body"/>
          </p:nvPr>
        </p:nvSpPr>
        <p:spPr>
          <a:xfrm>
            <a:off x="354939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8"/>
          <p:cNvSpPr txBox="1"/>
          <p:nvPr>
            <p:ph idx="6" type="body"/>
          </p:nvPr>
        </p:nvSpPr>
        <p:spPr>
          <a:xfrm>
            <a:off x="354939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38"/>
          <p:cNvSpPr/>
          <p:nvPr>
            <p:ph idx="7" type="pic"/>
          </p:nvPr>
        </p:nvSpPr>
        <p:spPr>
          <a:xfrm>
            <a:off x="634836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38"/>
          <p:cNvSpPr txBox="1"/>
          <p:nvPr>
            <p:ph idx="8" type="body"/>
          </p:nvPr>
        </p:nvSpPr>
        <p:spPr>
          <a:xfrm>
            <a:off x="634836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38"/>
          <p:cNvSpPr txBox="1"/>
          <p:nvPr>
            <p:ph idx="9" type="body"/>
          </p:nvPr>
        </p:nvSpPr>
        <p:spPr>
          <a:xfrm>
            <a:off x="634836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38"/>
          <p:cNvSpPr/>
          <p:nvPr>
            <p:ph idx="13" type="pic"/>
          </p:nvPr>
        </p:nvSpPr>
        <p:spPr>
          <a:xfrm>
            <a:off x="9147335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38"/>
          <p:cNvSpPr txBox="1"/>
          <p:nvPr>
            <p:ph idx="14" type="body"/>
          </p:nvPr>
        </p:nvSpPr>
        <p:spPr>
          <a:xfrm>
            <a:off x="9147336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38"/>
          <p:cNvSpPr txBox="1"/>
          <p:nvPr>
            <p:ph idx="15" type="body"/>
          </p:nvPr>
        </p:nvSpPr>
        <p:spPr>
          <a:xfrm>
            <a:off x="9147335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38"/>
          <p:cNvSpPr/>
          <p:nvPr>
            <p:ph idx="16" type="pic"/>
          </p:nvPr>
        </p:nvSpPr>
        <p:spPr>
          <a:xfrm>
            <a:off x="750429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38"/>
          <p:cNvSpPr txBox="1"/>
          <p:nvPr>
            <p:ph idx="17" type="body"/>
          </p:nvPr>
        </p:nvSpPr>
        <p:spPr>
          <a:xfrm>
            <a:off x="750430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38"/>
          <p:cNvSpPr txBox="1"/>
          <p:nvPr>
            <p:ph idx="18" type="body"/>
          </p:nvPr>
        </p:nvSpPr>
        <p:spPr>
          <a:xfrm>
            <a:off x="750429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38"/>
          <p:cNvSpPr/>
          <p:nvPr>
            <p:ph idx="19" type="pic"/>
          </p:nvPr>
        </p:nvSpPr>
        <p:spPr>
          <a:xfrm>
            <a:off x="354939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38"/>
          <p:cNvSpPr txBox="1"/>
          <p:nvPr>
            <p:ph idx="20" type="body"/>
          </p:nvPr>
        </p:nvSpPr>
        <p:spPr>
          <a:xfrm>
            <a:off x="354939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8"/>
          <p:cNvSpPr txBox="1"/>
          <p:nvPr>
            <p:ph idx="21" type="body"/>
          </p:nvPr>
        </p:nvSpPr>
        <p:spPr>
          <a:xfrm>
            <a:off x="354939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38"/>
          <p:cNvSpPr/>
          <p:nvPr>
            <p:ph idx="22" type="pic"/>
          </p:nvPr>
        </p:nvSpPr>
        <p:spPr>
          <a:xfrm>
            <a:off x="634836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8"/>
          <p:cNvSpPr txBox="1"/>
          <p:nvPr>
            <p:ph idx="23" type="body"/>
          </p:nvPr>
        </p:nvSpPr>
        <p:spPr>
          <a:xfrm>
            <a:off x="634836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38"/>
          <p:cNvSpPr txBox="1"/>
          <p:nvPr>
            <p:ph idx="24" type="body"/>
          </p:nvPr>
        </p:nvSpPr>
        <p:spPr>
          <a:xfrm>
            <a:off x="634836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38"/>
          <p:cNvSpPr/>
          <p:nvPr>
            <p:ph idx="25" type="pic"/>
          </p:nvPr>
        </p:nvSpPr>
        <p:spPr>
          <a:xfrm>
            <a:off x="9147335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38"/>
          <p:cNvSpPr txBox="1"/>
          <p:nvPr>
            <p:ph idx="26" type="body"/>
          </p:nvPr>
        </p:nvSpPr>
        <p:spPr>
          <a:xfrm>
            <a:off x="9147336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38"/>
          <p:cNvSpPr txBox="1"/>
          <p:nvPr>
            <p:ph idx="27" type="body"/>
          </p:nvPr>
        </p:nvSpPr>
        <p:spPr>
          <a:xfrm>
            <a:off x="9147335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38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9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9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9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9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9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itle and Content">
  <p:cSld name="2 Title and Conten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0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0"/>
          <p:cNvSpPr txBox="1"/>
          <p:nvPr>
            <p:ph idx="1" type="body"/>
          </p:nvPr>
        </p:nvSpPr>
        <p:spPr>
          <a:xfrm>
            <a:off x="1167493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40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0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0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40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58" name="Google Shape;158;p40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0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40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40"/>
          <p:cNvSpPr txBox="1"/>
          <p:nvPr>
            <p:ph idx="2" type="body"/>
          </p:nvPr>
        </p:nvSpPr>
        <p:spPr>
          <a:xfrm>
            <a:off x="6283235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40"/>
          <p:cNvSpPr txBox="1"/>
          <p:nvPr>
            <p:ph idx="3" type="body"/>
          </p:nvPr>
        </p:nvSpPr>
        <p:spPr>
          <a:xfrm>
            <a:off x="1167493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40"/>
          <p:cNvSpPr txBox="1"/>
          <p:nvPr>
            <p:ph idx="4" type="body"/>
          </p:nvPr>
        </p:nvSpPr>
        <p:spPr>
          <a:xfrm>
            <a:off x="6283235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with 2 medium pictures">
  <p:cSld name="Title and Content with 2 medium pictures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/>
          <p:nvPr>
            <p:ph idx="2" type="pic"/>
          </p:nvPr>
        </p:nvSpPr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5"/>
          <p:cNvSpPr/>
          <p:nvPr>
            <p:ph idx="3" type="pic"/>
          </p:nvPr>
        </p:nvSpPr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p35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5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5"/>
          <p:cNvSpPr txBox="1"/>
          <p:nvPr>
            <p:ph type="title"/>
          </p:nvPr>
        </p:nvSpPr>
        <p:spPr>
          <a:xfrm>
            <a:off x="841248" y="365760"/>
            <a:ext cx="51206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35"/>
          <p:cNvSpPr txBox="1"/>
          <p:nvPr>
            <p:ph idx="1" type="body"/>
          </p:nvPr>
        </p:nvSpPr>
        <p:spPr>
          <a:xfrm>
            <a:off x="841248" y="1828800"/>
            <a:ext cx="5093208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/>
          <p:nvPr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6"/>
          <p:cNvSpPr/>
          <p:nvPr/>
        </p:nvSpPr>
        <p:spPr>
          <a:xfrm flipH="1">
            <a:off x="530529" y="0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6"/>
          <p:cNvSpPr/>
          <p:nvPr/>
        </p:nvSpPr>
        <p:spPr>
          <a:xfrm flipH="1">
            <a:off x="3961511" y="-1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6"/>
          <p:cNvSpPr/>
          <p:nvPr/>
        </p:nvSpPr>
        <p:spPr>
          <a:xfrm flipH="1">
            <a:off x="0" y="2936831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6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6"/>
          <p:cNvSpPr/>
          <p:nvPr/>
        </p:nvSpPr>
        <p:spPr>
          <a:xfrm flipH="1">
            <a:off x="340505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6"/>
          <p:cNvSpPr/>
          <p:nvPr/>
        </p:nvSpPr>
        <p:spPr>
          <a:xfrm flipH="1">
            <a:off x="4132972" y="6258755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6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6"/>
          <p:cNvSpPr txBox="1"/>
          <p:nvPr>
            <p:ph idx="11" type="ftr"/>
          </p:nvPr>
        </p:nvSpPr>
        <p:spPr>
          <a:xfrm>
            <a:off x="609904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6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0" name="Google Shape;190;p36"/>
          <p:cNvSpPr txBox="1"/>
          <p:nvPr>
            <p:ph idx="1" type="body"/>
          </p:nvPr>
        </p:nvSpPr>
        <p:spPr>
          <a:xfrm>
            <a:off x="6665976" y="2551176"/>
            <a:ext cx="4709160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1"/>
          <p:cNvSpPr/>
          <p:nvPr/>
        </p:nvSpPr>
        <p:spPr>
          <a:xfrm>
            <a:off x="4000500" y="1087403"/>
            <a:ext cx="8191500" cy="5770597"/>
          </a:xfrm>
          <a:custGeom>
            <a:rect b="b" l="l" r="r" t="t"/>
            <a:pathLst>
              <a:path extrusionOk="0" h="5770597" w="819150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3" name="Google Shape;193;p41"/>
          <p:cNvCxnSpPr/>
          <p:nvPr/>
        </p:nvCxnSpPr>
        <p:spPr>
          <a:xfrm>
            <a:off x="406241" y="183933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94" name="Google Shape;194;p41"/>
          <p:cNvSpPr/>
          <p:nvPr/>
        </p:nvSpPr>
        <p:spPr>
          <a:xfrm>
            <a:off x="5292348" y="1"/>
            <a:ext cx="2279742" cy="1267785"/>
          </a:xfrm>
          <a:custGeom>
            <a:rect b="b" l="l" r="r" t="t"/>
            <a:pathLst>
              <a:path extrusionOk="0" h="1267785" w="2279742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1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1"/>
          <p:cNvSpPr/>
          <p:nvPr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1"/>
          <p:cNvSpPr/>
          <p:nvPr/>
        </p:nvSpPr>
        <p:spPr>
          <a:xfrm flipH="1">
            <a:off x="0" y="2949740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1"/>
          <p:cNvSpPr/>
          <p:nvPr/>
        </p:nvSpPr>
        <p:spPr>
          <a:xfrm rot="-5400000">
            <a:off x="1539683" y="4203427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1"/>
          <p:cNvSpPr txBox="1"/>
          <p:nvPr>
            <p:ph type="ctrTitle"/>
          </p:nvPr>
        </p:nvSpPr>
        <p:spPr>
          <a:xfrm>
            <a:off x="5093208" y="2743200"/>
            <a:ext cx="6592824" cy="2386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41"/>
          <p:cNvSpPr txBox="1"/>
          <p:nvPr>
            <p:ph idx="1" type="subTitle"/>
          </p:nvPr>
        </p:nvSpPr>
        <p:spPr>
          <a:xfrm>
            <a:off x="5093208" y="5221224"/>
            <a:ext cx="6592824" cy="996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type="obj">
  <p:cSld name="OBJEC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2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2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2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2"/>
          <p:cNvSpPr txBox="1"/>
          <p:nvPr>
            <p:ph type="title"/>
          </p:nvPr>
        </p:nvSpPr>
        <p:spPr>
          <a:xfrm>
            <a:off x="1170432" y="1399032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42"/>
          <p:cNvSpPr txBox="1"/>
          <p:nvPr>
            <p:ph idx="1" type="body"/>
          </p:nvPr>
        </p:nvSpPr>
        <p:spPr>
          <a:xfrm>
            <a:off x="5788152" y="1527048"/>
            <a:ext cx="5111496" cy="393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3"/>
          <p:cNvSpPr/>
          <p:nvPr>
            <p:ph idx="2" type="pic"/>
          </p:nvPr>
        </p:nvSpPr>
        <p:spPr>
          <a:xfrm>
            <a:off x="7200479" y="1150210"/>
            <a:ext cx="2207046" cy="2204178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43"/>
          <p:cNvSpPr/>
          <p:nvPr>
            <p:ph idx="3" type="pic"/>
          </p:nvPr>
        </p:nvSpPr>
        <p:spPr>
          <a:xfrm>
            <a:off x="8444632" y="2579683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212" name="Google Shape;212;p43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43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4" name="Google Shape;214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43"/>
          <p:cNvSpPr/>
          <p:nvPr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43"/>
          <p:cNvSpPr/>
          <p:nvPr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cap="flat" cmpd="sng" w="1270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4"/>
          <p:cNvSpPr/>
          <p:nvPr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44"/>
          <p:cNvSpPr/>
          <p:nvPr/>
        </p:nvSpPr>
        <p:spPr>
          <a:xfrm flipH="1" rot="-1577571">
            <a:off x="2494119" y="-28502"/>
            <a:ext cx="6816262" cy="6816262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>
                <a:alpha val="94901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44"/>
          <p:cNvSpPr/>
          <p:nvPr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44"/>
          <p:cNvSpPr txBox="1"/>
          <p:nvPr>
            <p:ph type="title"/>
          </p:nvPr>
        </p:nvSpPr>
        <p:spPr>
          <a:xfrm>
            <a:off x="3319272" y="1380744"/>
            <a:ext cx="555955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44"/>
          <p:cNvSpPr txBox="1"/>
          <p:nvPr>
            <p:ph idx="1" type="body"/>
          </p:nvPr>
        </p:nvSpPr>
        <p:spPr>
          <a:xfrm>
            <a:off x="3319272" y="4078224"/>
            <a:ext cx="5559552" cy="1536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5"/>
          <p:cNvSpPr txBox="1"/>
          <p:nvPr>
            <p:ph type="title"/>
          </p:nvPr>
        </p:nvSpPr>
        <p:spPr>
          <a:xfrm>
            <a:off x="53949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45"/>
          <p:cNvSpPr txBox="1"/>
          <p:nvPr>
            <p:ph idx="1" type="body"/>
          </p:nvPr>
        </p:nvSpPr>
        <p:spPr>
          <a:xfrm>
            <a:off x="1179576" y="1911096"/>
            <a:ext cx="98298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7" name="Google Shape;22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45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45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5" name="Google Shape;235;p46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6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6"/>
          <p:cNvSpPr txBox="1"/>
          <p:nvPr>
            <p:ph idx="1" type="body"/>
          </p:nvPr>
        </p:nvSpPr>
        <p:spPr>
          <a:xfrm>
            <a:off x="838200" y="1911096"/>
            <a:ext cx="105156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with picture">
  <p:cSld name="Quote slide with picture"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7"/>
          <p:cNvSpPr/>
          <p:nvPr>
            <p:ph idx="2" type="pic"/>
          </p:nvPr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47"/>
          <p:cNvSpPr txBox="1"/>
          <p:nvPr>
            <p:ph type="title"/>
          </p:nvPr>
        </p:nvSpPr>
        <p:spPr>
          <a:xfrm>
            <a:off x="3111500" y="370600"/>
            <a:ext cx="5923842" cy="5923842"/>
          </a:xfrm>
          <a:prstGeom prst="rect">
            <a:avLst/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anchorCtr="0" anchor="b" bIns="2331700" lIns="457200" spcFirstLastPara="1" rIns="4572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47"/>
          <p:cNvSpPr txBox="1"/>
          <p:nvPr>
            <p:ph idx="1" type="body"/>
          </p:nvPr>
        </p:nvSpPr>
        <p:spPr>
          <a:xfrm>
            <a:off x="3575304" y="4379976"/>
            <a:ext cx="5038344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2" name="Google Shape;242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4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4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8" name="Google Shape;248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0" name="Google Shape;250;p4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4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5" name="Google Shape;255;p4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6" name="Google Shape;256;p4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57" name="Google Shape;257;p4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8" name="Google Shape;258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0" name="Google Shape;260;p49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49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3 column">
  <p:cSld name="Comparison 3 column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50"/>
          <p:cNvSpPr txBox="1"/>
          <p:nvPr>
            <p:ph idx="1" type="body"/>
          </p:nvPr>
        </p:nvSpPr>
        <p:spPr>
          <a:xfrm>
            <a:off x="83978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5" name="Google Shape;265;p50"/>
          <p:cNvSpPr txBox="1"/>
          <p:nvPr>
            <p:ph idx="2" type="body"/>
          </p:nvPr>
        </p:nvSpPr>
        <p:spPr>
          <a:xfrm>
            <a:off x="83978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50"/>
          <p:cNvSpPr txBox="1"/>
          <p:nvPr>
            <p:ph idx="3" type="body"/>
          </p:nvPr>
        </p:nvSpPr>
        <p:spPr>
          <a:xfrm>
            <a:off x="445312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7" name="Google Shape;267;p50"/>
          <p:cNvSpPr txBox="1"/>
          <p:nvPr>
            <p:ph idx="4" type="body"/>
          </p:nvPr>
        </p:nvSpPr>
        <p:spPr>
          <a:xfrm>
            <a:off x="445312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0" name="Google Shape;270;p50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50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50"/>
          <p:cNvSpPr txBox="1"/>
          <p:nvPr>
            <p:ph idx="5" type="body"/>
          </p:nvPr>
        </p:nvSpPr>
        <p:spPr>
          <a:xfrm>
            <a:off x="806500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3" name="Google Shape;273;p50"/>
          <p:cNvSpPr txBox="1"/>
          <p:nvPr>
            <p:ph idx="6" type="body"/>
          </p:nvPr>
        </p:nvSpPr>
        <p:spPr>
          <a:xfrm>
            <a:off x="806500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7" name="Google Shape;277;p51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51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2" name="Google Shape;282;p52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52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5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88" name="Google Shape;288;p5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9" name="Google Shape;289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1" name="Google Shape;291;p53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53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5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5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97" name="Google Shape;297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9" name="Google Shape;299;p54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54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4"/>
          <p:cNvSpPr txBox="1"/>
          <p:nvPr>
            <p:ph idx="1" type="body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4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b="0" i="0" sz="4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6" name="Google Shape;166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67" name="Google Shape;16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68" name="Google Shape;16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69" name="Google Shape;16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4.png"/><Relationship Id="rId8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45 Day Check-in</a:t>
            </a:r>
            <a:endParaRPr/>
          </a:p>
        </p:txBody>
      </p:sp>
      <p:sp>
        <p:nvSpPr>
          <p:cNvPr id="306" name="Google Shape;306;p1"/>
          <p:cNvSpPr txBox="1"/>
          <p:nvPr>
            <p:ph idx="1" type="subTitle"/>
          </p:nvPr>
        </p:nvSpPr>
        <p:spPr>
          <a:xfrm>
            <a:off x="1167493" y="3602038"/>
            <a:ext cx="9500507" cy="13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GO Team Meeting #3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December 14, 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312" name="Google Shape;312;p2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CIP-45 Day Check-in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School Strategic Plan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Discussion on Strategic Plan and progress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Updates for Strategic Plan (</a:t>
            </a:r>
            <a:r>
              <a:rPr i="1" lang="en-US"/>
              <a:t>as necessary</a:t>
            </a:r>
            <a:r>
              <a:rPr lang="en-US"/>
              <a:t>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Preparing for the Budget Development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</a:t>
            </a:r>
            <a:r>
              <a:rPr i="1" lang="en-US" sz="2400"/>
              <a:t>Rank Strategic Priorities</a:t>
            </a:r>
            <a:endParaRPr/>
          </a:p>
        </p:txBody>
      </p:sp>
      <p:sp>
        <p:nvSpPr>
          <p:cNvPr id="313" name="Google Shape;313;p2"/>
          <p:cNvSpPr txBox="1"/>
          <p:nvPr>
            <p:ph idx="4294967295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"/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19" name="Google Shape;319;p3"/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20" name="Google Shape;320;p3"/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21" name="Google Shape;321;p3"/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22" name="Google Shape;322;p3"/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23" name="Google Shape;323;p3"/>
          <p:cNvSpPr txBox="1"/>
          <p:nvPr>
            <p:ph type="title"/>
          </p:nvPr>
        </p:nvSpPr>
        <p:spPr>
          <a:xfrm>
            <a:off x="172491" y="199336"/>
            <a:ext cx="629667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Timeline for GO Teams</a:t>
            </a:r>
            <a:endParaRPr/>
          </a:p>
        </p:txBody>
      </p:sp>
      <p:sp>
        <p:nvSpPr>
          <p:cNvPr id="324" name="Google Shape;324;p3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25" name="Google Shape;325;p3"/>
          <p:cNvGrpSpPr/>
          <p:nvPr/>
        </p:nvGrpSpPr>
        <p:grpSpPr>
          <a:xfrm>
            <a:off x="1001704" y="2340738"/>
            <a:ext cx="10188590" cy="2650626"/>
            <a:chOff x="3484" y="517200"/>
            <a:chExt cx="10188590" cy="2650626"/>
          </a:xfrm>
        </p:grpSpPr>
        <p:sp>
          <p:nvSpPr>
            <p:cNvPr id="326" name="Google Shape;326;p3"/>
            <p:cNvSpPr/>
            <p:nvPr/>
          </p:nvSpPr>
          <p:spPr>
            <a:xfrm>
              <a:off x="3484" y="517200"/>
              <a:ext cx="1886775" cy="2641486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"/>
            <p:cNvSpPr txBox="1"/>
            <p:nvPr/>
          </p:nvSpPr>
          <p:spPr>
            <a:xfrm>
              <a:off x="3484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b="0" i="0" sz="11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50649" y="781349"/>
              <a:ext cx="792445" cy="792445"/>
            </a:xfrm>
            <a:prstGeom prst="ellipse">
              <a:avLst/>
            </a:prstGeom>
            <a:solidFill>
              <a:srgbClr val="F3CF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"/>
            <p:cNvSpPr txBox="1"/>
            <p:nvPr/>
          </p:nvSpPr>
          <p:spPr>
            <a:xfrm>
              <a:off x="666700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3484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F3CF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2078938" y="517200"/>
              <a:ext cx="1886775" cy="2641486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"/>
            <p:cNvSpPr txBox="1"/>
            <p:nvPr/>
          </p:nvSpPr>
          <p:spPr>
            <a:xfrm>
              <a:off x="2078938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Summer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2626103" y="781349"/>
              <a:ext cx="792445" cy="792445"/>
            </a:xfrm>
            <a:prstGeom prst="ellipse">
              <a:avLst/>
            </a:prstGeom>
            <a:solidFill>
              <a:srgbClr val="D47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"/>
            <p:cNvSpPr txBox="1"/>
            <p:nvPr/>
          </p:nvSpPr>
          <p:spPr>
            <a:xfrm>
              <a:off x="2742154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2078938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D47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4154392" y="517200"/>
              <a:ext cx="1886775" cy="2641486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"/>
            <p:cNvSpPr txBox="1"/>
            <p:nvPr/>
          </p:nvSpPr>
          <p:spPr>
            <a:xfrm>
              <a:off x="4154392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August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4701557" y="781349"/>
              <a:ext cx="792445" cy="792445"/>
            </a:xfrm>
            <a:prstGeom prst="ellipse">
              <a:avLst/>
            </a:prstGeom>
            <a:solidFill>
              <a:srgbClr val="0083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"/>
            <p:cNvSpPr txBox="1"/>
            <p:nvPr/>
          </p:nvSpPr>
          <p:spPr>
            <a:xfrm>
              <a:off x="4817608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4154392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6212751" y="526340"/>
              <a:ext cx="1886775" cy="2641486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"/>
            <p:cNvSpPr txBox="1"/>
            <p:nvPr/>
          </p:nvSpPr>
          <p:spPr>
            <a:xfrm>
              <a:off x="6212751" y="153010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Sept. – Dec.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Utilizing current data, the </a:t>
              </a:r>
              <a:r>
                <a:rPr b="1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review &amp; possibly update the school strategic priorities and plan </a:t>
              </a: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6777010" y="781349"/>
              <a:ext cx="792445" cy="792445"/>
            </a:xfrm>
            <a:prstGeom prst="ellipse">
              <a:avLst/>
            </a:prstGeom>
            <a:solidFill>
              <a:srgbClr val="A92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"/>
            <p:cNvSpPr txBox="1"/>
            <p:nvPr/>
          </p:nvSpPr>
          <p:spPr>
            <a:xfrm>
              <a:off x="6893061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6229845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A92A9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8305299" y="517200"/>
              <a:ext cx="1886775" cy="2641486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"/>
            <p:cNvSpPr txBox="1"/>
            <p:nvPr/>
          </p:nvSpPr>
          <p:spPr>
            <a:xfrm>
              <a:off x="8305299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school’s strategic plan and vote on the ranked strategic plan priorities for SY23-24 budget discussions.</a:t>
              </a: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8852464" y="781349"/>
              <a:ext cx="792445" cy="792445"/>
            </a:xfrm>
            <a:prstGeom prst="ellipse">
              <a:avLst/>
            </a:prstGeom>
            <a:solidFill>
              <a:srgbClr val="1598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"/>
            <p:cNvSpPr txBox="1"/>
            <p:nvPr/>
          </p:nvSpPr>
          <p:spPr>
            <a:xfrm>
              <a:off x="8968515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8305299" y="3158615"/>
              <a:ext cx="1886775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" name="Google Shape;351;p3"/>
          <p:cNvSpPr/>
          <p:nvPr/>
        </p:nvSpPr>
        <p:spPr>
          <a:xfrm>
            <a:off x="7847545" y="1089488"/>
            <a:ext cx="731378" cy="121350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92A91"/>
          </a:solidFill>
          <a:ln cap="flat" cmpd="sng" w="12700">
            <a:solidFill>
              <a:srgbClr val="7B1E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7379919" y="677451"/>
            <a:ext cx="1666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 are </a:t>
            </a:r>
            <a:r>
              <a:rPr b="1" i="0" lang="en-US" sz="1800" u="none" cap="none" strike="noStrike">
                <a:solidFill>
                  <a:srgbClr val="A92A91"/>
                </a:solidFill>
                <a:latin typeface="Avenir"/>
                <a:ea typeface="Avenir"/>
                <a:cs typeface="Avenir"/>
                <a:sym typeface="Avenir"/>
              </a:rPr>
              <a:t>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"/>
          <p:cNvSpPr txBox="1"/>
          <p:nvPr>
            <p:ph type="title"/>
          </p:nvPr>
        </p:nvSpPr>
        <p:spPr>
          <a:xfrm>
            <a:off x="1048620" y="76442"/>
            <a:ext cx="9779183" cy="8144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Arial"/>
              <a:buNone/>
            </a:pPr>
            <a:r>
              <a:rPr lang="en-US">
                <a:solidFill>
                  <a:schemeClr val="accent2"/>
                </a:solidFill>
              </a:rPr>
              <a:t>Quarterly CIP Check-in</a:t>
            </a:r>
            <a:endParaRPr/>
          </a:p>
        </p:txBody>
      </p:sp>
      <p:sp>
        <p:nvSpPr>
          <p:cNvPr id="358" name="Google Shape;358;p4"/>
          <p:cNvSpPr txBox="1"/>
          <p:nvPr>
            <p:ph idx="1" type="body"/>
          </p:nvPr>
        </p:nvSpPr>
        <p:spPr>
          <a:xfrm>
            <a:off x="1167492" y="2386585"/>
            <a:ext cx="9779183" cy="37030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b="1" lang="en-US" sz="3200" u="sng">
                <a:solidFill>
                  <a:srgbClr val="3F3F3F"/>
                </a:solidFill>
              </a:rPr>
              <a:t>Questions to Consider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3F3F3F"/>
                </a:solidFill>
              </a:rPr>
              <a:t>Based on our year long CIP plan, what are the actions that the school has already completed?​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3F3F3F"/>
                </a:solidFill>
              </a:rPr>
              <a:t>What data supports the completion of an action step and success criteria (both implementation and student achievement)? </a:t>
            </a:r>
            <a:endParaRPr/>
          </a:p>
        </p:txBody>
      </p:sp>
      <p:sp>
        <p:nvSpPr>
          <p:cNvPr id="359" name="Google Shape;359;p4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0" name="Google Shape;360;p4"/>
          <p:cNvSpPr txBox="1"/>
          <p:nvPr/>
        </p:nvSpPr>
        <p:spPr>
          <a:xfrm>
            <a:off x="1364197" y="890893"/>
            <a:ext cx="842162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part of the Continuous Improvement process, all APS schools are completing a quarterly check-in for the Continuous Improvement Plans.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Graphical user interface, text, application, email&#10;&#10;Description automatically generated" id="366" name="Google Shape;36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246" y="471034"/>
            <a:ext cx="11739754" cy="6158366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"/>
          <p:cNvSpPr txBox="1"/>
          <p:nvPr>
            <p:ph type="title"/>
          </p:nvPr>
        </p:nvSpPr>
        <p:spPr>
          <a:xfrm flipH="1">
            <a:off x="10946675" y="1606609"/>
            <a:ext cx="45719" cy="999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"/>
          <p:cNvSpPr txBox="1"/>
          <p:nvPr>
            <p:ph type="ctrTitle"/>
          </p:nvPr>
        </p:nvSpPr>
        <p:spPr>
          <a:xfrm>
            <a:off x="1085316" y="1059400"/>
            <a:ext cx="6328090" cy="8035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CIP Check-In </a:t>
            </a:r>
            <a:endParaRPr/>
          </a:p>
        </p:txBody>
      </p:sp>
      <p:sp>
        <p:nvSpPr>
          <p:cNvPr id="373" name="Google Shape;373;p6"/>
          <p:cNvSpPr txBox="1"/>
          <p:nvPr>
            <p:ph idx="1" type="subTitle"/>
          </p:nvPr>
        </p:nvSpPr>
        <p:spPr>
          <a:xfrm>
            <a:off x="623843" y="2256091"/>
            <a:ext cx="8041593" cy="26890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</a:pPr>
            <a:r>
              <a:rPr b="1" lang="en-US" u="sng">
                <a:solidFill>
                  <a:schemeClr val="accent3"/>
                </a:solidFill>
              </a:rPr>
              <a:t>Goals #1 &amp; 2 – Literacy and Math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Holding bi-weekly data meetings to analyze teacher and student data.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Implementing small group instruction with extended literacy block.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Monitoring the implementation of Fundations.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Providing intervention in Reading and Math to all students using HMH. 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"/>
          <p:cNvSpPr txBox="1"/>
          <p:nvPr>
            <p:ph type="ctrTitle"/>
          </p:nvPr>
        </p:nvSpPr>
        <p:spPr>
          <a:xfrm>
            <a:off x="1085316" y="1059400"/>
            <a:ext cx="6328090" cy="8035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CIP Check-In </a:t>
            </a:r>
            <a:endParaRPr/>
          </a:p>
        </p:txBody>
      </p:sp>
      <p:sp>
        <p:nvSpPr>
          <p:cNvPr id="379" name="Google Shape;379;p7"/>
          <p:cNvSpPr txBox="1"/>
          <p:nvPr>
            <p:ph idx="1" type="subTitle"/>
          </p:nvPr>
        </p:nvSpPr>
        <p:spPr>
          <a:xfrm>
            <a:off x="623843" y="2256091"/>
            <a:ext cx="8041593" cy="26890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</a:pPr>
            <a:r>
              <a:rPr b="1" lang="en-US" u="sng">
                <a:solidFill>
                  <a:schemeClr val="accent3"/>
                </a:solidFill>
              </a:rPr>
              <a:t>Goal 3 – Attendance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Providing monthly incentives for students and classes with perfect attendance.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Meeting with the CARE TEAM and SAC to identify students with attendance concerns.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❑"/>
            </a:pPr>
            <a:r>
              <a:rPr lang="en-US" sz="1800">
                <a:solidFill>
                  <a:schemeClr val="accent3"/>
                </a:solidFill>
              </a:rPr>
              <a:t>Holding family engagement activities and providing incentives to communicate attendance expectations. 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accent3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8"/>
          <p:cNvSpPr txBox="1"/>
          <p:nvPr>
            <p:ph type="ctrTitle"/>
          </p:nvPr>
        </p:nvSpPr>
        <p:spPr>
          <a:xfrm>
            <a:off x="928212" y="22352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Strategic Plan Progress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9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90" name="Google Shape;390;p9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91" name="Google Shape;391;p9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2" name="Google Shape;392;p9"/>
          <p:cNvSpPr txBox="1"/>
          <p:nvPr/>
        </p:nvSpPr>
        <p:spPr>
          <a:xfrm>
            <a:off x="3048712" y="3246470"/>
            <a:ext cx="60974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9"/>
          <p:cNvSpPr txBox="1"/>
          <p:nvPr/>
        </p:nvSpPr>
        <p:spPr>
          <a:xfrm>
            <a:off x="3048712" y="3246470"/>
            <a:ext cx="60974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94" name="Google Shape;394;p9"/>
          <p:cNvSpPr txBox="1"/>
          <p:nvPr/>
        </p:nvSpPr>
        <p:spPr>
          <a:xfrm>
            <a:off x="3048712" y="3246470"/>
            <a:ext cx="60974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0"/>
          <p:cNvSpPr txBox="1"/>
          <p:nvPr>
            <p:ph type="ctrTitle"/>
          </p:nvPr>
        </p:nvSpPr>
        <p:spPr>
          <a:xfrm>
            <a:off x="928212" y="931492"/>
            <a:ext cx="5558046" cy="19313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accent3"/>
                </a:solidFill>
              </a:rPr>
              <a:t>GADOE</a:t>
            </a:r>
            <a:br>
              <a:rPr lang="en-US" sz="3600"/>
            </a:br>
            <a:r>
              <a:rPr lang="en-US" sz="3600"/>
              <a:t>Comprehensive Support &amp; Improvement (CSI)</a:t>
            </a:r>
            <a:endParaRPr/>
          </a:p>
        </p:txBody>
      </p:sp>
      <p:sp>
        <p:nvSpPr>
          <p:cNvPr id="400" name="Google Shape;400;p10"/>
          <p:cNvSpPr txBox="1"/>
          <p:nvPr/>
        </p:nvSpPr>
        <p:spPr>
          <a:xfrm>
            <a:off x="786214" y="3298677"/>
            <a:ext cx="690399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Average Ranking from the last 3 CCRPI Data Reports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Results from SY 2018, 2019, 2022 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Content Mastery (Proficiency)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1"/>
          <p:cNvSpPr txBox="1"/>
          <p:nvPr>
            <p:ph type="title"/>
          </p:nvPr>
        </p:nvSpPr>
        <p:spPr>
          <a:xfrm>
            <a:off x="1167492" y="381000"/>
            <a:ext cx="9779183" cy="41226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Winter MAP DATA </a:t>
            </a:r>
            <a:endParaRPr/>
          </a:p>
        </p:txBody>
      </p:sp>
      <p:sp>
        <p:nvSpPr>
          <p:cNvPr id="406" name="Google Shape;406;p11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2"/>
          <p:cNvSpPr txBox="1"/>
          <p:nvPr>
            <p:ph type="title"/>
          </p:nvPr>
        </p:nvSpPr>
        <p:spPr>
          <a:xfrm>
            <a:off x="1167492" y="381000"/>
            <a:ext cx="9779183" cy="17002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</a:t>
            </a:r>
            <a:endParaRPr sz="96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2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13" name="Google Shape;41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7656" y="3419473"/>
            <a:ext cx="1876687" cy="19053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2"/>
          <p:cNvSpPr txBox="1"/>
          <p:nvPr/>
        </p:nvSpPr>
        <p:spPr>
          <a:xfrm>
            <a:off x="1333144" y="287692"/>
            <a:ext cx="717846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 Star Incentives – We’re Growing!! </a:t>
            </a:r>
            <a:endParaRPr/>
          </a:p>
        </p:txBody>
      </p:sp>
      <p:graphicFrame>
        <p:nvGraphicFramePr>
          <p:cNvPr id="415" name="Google Shape;415;p12"/>
          <p:cNvGraphicFramePr/>
          <p:nvPr/>
        </p:nvGraphicFramePr>
        <p:xfrm>
          <a:off x="880217" y="14356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{1A4AA516-3EA0-42E8-9F74-D84AF32618EE}</a:tableStyleId>
              </a:tblPr>
              <a:tblGrid>
                <a:gridCol w="1703000"/>
                <a:gridCol w="1140100"/>
                <a:gridCol w="2422900"/>
                <a:gridCol w="1545975"/>
                <a:gridCol w="1703000"/>
              </a:tblGrid>
              <a:tr h="686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Growth %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  Star Posted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Represents ONE Class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Subject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/>
                        <a:t>% of students that met or exceeded in that class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284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50- 59% Growth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4</a:t>
                      </a:r>
                      <a:r>
                        <a:rPr baseline="30000" lang="en-US" sz="1600" u="none" cap="none" strike="noStrike"/>
                        <a:t>th</a:t>
                      </a:r>
                      <a:r>
                        <a:rPr lang="en-US" sz="1600" u="none" cap="none" strike="noStrike"/>
                        <a:t> Grade Class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4</a:t>
                      </a:r>
                      <a:r>
                        <a:rPr baseline="30000" lang="en-US" sz="1600" u="none" cap="none" strike="noStrike"/>
                        <a:t>th</a:t>
                      </a:r>
                      <a:r>
                        <a:rPr lang="en-US" sz="1600" u="none" cap="none" strike="noStrike"/>
                        <a:t> Grade Class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3</a:t>
                      </a:r>
                      <a:r>
                        <a:rPr baseline="30000" lang="en-US" sz="1600" u="none" cap="none" strike="noStrike"/>
                        <a:t>rd</a:t>
                      </a:r>
                      <a:r>
                        <a:rPr lang="en-US" sz="1600" u="none" cap="none" strike="noStrike"/>
                        <a:t> Grade Class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</a:t>
                      </a:r>
                      <a:r>
                        <a:rPr baseline="30000" lang="en-US" sz="1600" u="none" cap="none" strike="noStrike"/>
                        <a:t>th</a:t>
                      </a:r>
                      <a:r>
                        <a:rPr lang="en-US" sz="1600" u="none" cap="none" strike="noStrike"/>
                        <a:t> Grade Class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54%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55%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51%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59%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187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60- 69% Growth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1</a:t>
                      </a:r>
                      <a:r>
                        <a:rPr baseline="30000" lang="en-US" sz="1600" u="none" cap="none" strike="noStrike"/>
                        <a:t>st</a:t>
                      </a:r>
                      <a:r>
                        <a:rPr lang="en-US" sz="1600" u="none" cap="none" strike="noStrike"/>
                        <a:t> Grade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1</a:t>
                      </a:r>
                      <a:r>
                        <a:rPr baseline="30000" lang="en-US" sz="1600" u="none" cap="none" strike="noStrike"/>
                        <a:t>st</a:t>
                      </a:r>
                      <a:r>
                        <a:rPr lang="en-US" sz="1600" u="none" cap="none" strike="noStrike"/>
                        <a:t> Grade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aseline="30000" lang="en-US" sz="1600" u="none" cap="none" strike="noStrike"/>
                        <a:t>4th </a:t>
                      </a:r>
                      <a:r>
                        <a:rPr lang="en-US" sz="1600" u="none" cap="none" strike="noStrike"/>
                        <a:t> Grade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5</a:t>
                      </a:r>
                      <a:r>
                        <a:rPr baseline="30000" lang="en-US" sz="1600" u="none" cap="none" strike="noStrike"/>
                        <a:t>th</a:t>
                      </a:r>
                      <a:r>
                        <a:rPr lang="en-US" sz="1600" u="none" cap="none" strike="noStrike"/>
                        <a:t> Grade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69%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69%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60%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67%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61%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60%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67%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96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70-79% Growth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78%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70%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274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80- 89% Growth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90% and above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Kinder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Math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Reading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83%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100%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416" name="Google Shape;41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6788" y="2371762"/>
            <a:ext cx="590550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4888" y="3878892"/>
            <a:ext cx="5143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39041" y="5652704"/>
            <a:ext cx="479454" cy="48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44917" y="6354942"/>
            <a:ext cx="5143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40573" y="6946172"/>
            <a:ext cx="876389" cy="482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3"/>
          <p:cNvSpPr txBox="1"/>
          <p:nvPr/>
        </p:nvSpPr>
        <p:spPr>
          <a:xfrm>
            <a:off x="4195985" y="80473"/>
            <a:ext cx="6939185" cy="1231727"/>
          </a:xfrm>
          <a:prstGeom prst="rect">
            <a:avLst/>
          </a:prstGeom>
          <a:solidFill>
            <a:srgbClr val="C3F6D1"/>
          </a:solidFill>
          <a:ln cap="flat" cmpd="sng" w="508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Calibri"/>
              <a:buNone/>
            </a:pPr>
            <a:r>
              <a:rPr b="0" i="0" lang="en-US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Review the priorities and goals in your </a:t>
            </a:r>
            <a:r>
              <a:rPr b="1" i="0" lang="en-US" sz="1867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strategic plan </a:t>
            </a:r>
            <a:r>
              <a:rPr b="0" i="0" lang="en-US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reflect on if the expected progress is being made. These guiding questions will help you determine what, if any, updates are needed for your school’s strategic plan.</a:t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3"/>
          <p:cNvSpPr txBox="1"/>
          <p:nvPr>
            <p:ph type="title"/>
          </p:nvPr>
        </p:nvSpPr>
        <p:spPr>
          <a:xfrm>
            <a:off x="529839" y="87832"/>
            <a:ext cx="3623417" cy="1231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Activity &amp; Discussion</a:t>
            </a:r>
            <a:endParaRPr/>
          </a:p>
        </p:txBody>
      </p:sp>
      <p:grpSp>
        <p:nvGrpSpPr>
          <p:cNvPr id="427" name="Google Shape;427;p13"/>
          <p:cNvGrpSpPr/>
          <p:nvPr/>
        </p:nvGrpSpPr>
        <p:grpSpPr>
          <a:xfrm>
            <a:off x="1119527" y="1625995"/>
            <a:ext cx="9880562" cy="4695596"/>
            <a:chOff x="135079" y="2295"/>
            <a:chExt cx="9880562" cy="4695596"/>
          </a:xfrm>
        </p:grpSpPr>
        <p:sp>
          <p:nvSpPr>
            <p:cNvPr id="428" name="Google Shape;428;p13"/>
            <p:cNvSpPr/>
            <p:nvPr/>
          </p:nvSpPr>
          <p:spPr>
            <a:xfrm rot="5400000">
              <a:off x="6093156" y="-2488581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FD6CB">
                <a:alpha val="89803"/>
              </a:srgbClr>
            </a:solidFill>
            <a:ln cap="flat" cmpd="sng" w="12700">
              <a:solidFill>
                <a:srgbClr val="EFD6C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3"/>
            <p:cNvSpPr txBox="1"/>
            <p:nvPr/>
          </p:nvSpPr>
          <p:spPr>
            <a:xfrm>
              <a:off x="3450808" y="212921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Yes, all goals are reflected in the plan.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Missing – More frequent Checkpoints and Monitoring</a:t>
              </a:r>
              <a:endParaRPr/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135079" y="2295"/>
              <a:ext cx="3315729" cy="1514708"/>
            </a:xfrm>
            <a:prstGeom prst="roundRect">
              <a:avLst>
                <a:gd fmla="val 16667" name="adj"/>
              </a:avLst>
            </a:prstGeom>
            <a:solidFill>
              <a:srgbClr val="D4781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3"/>
            <p:cNvSpPr txBox="1"/>
            <p:nvPr/>
          </p:nvSpPr>
          <p:spPr>
            <a:xfrm>
              <a:off x="209021" y="76237"/>
              <a:ext cx="3167845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Are </a:t>
              </a:r>
              <a:r>
                <a:rPr b="1" lang="en-US" sz="1800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all</a:t>
              </a: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CIP Goals reflected in our Strategic Plan Priorities? If not, which CIP Goal(s) are missing and should be added to the Strategic Plan?</a:t>
              </a:r>
              <a:endParaRPr/>
            </a:p>
          </p:txBody>
        </p:sp>
        <p:sp>
          <p:nvSpPr>
            <p:cNvPr id="432" name="Google Shape;432;p13"/>
            <p:cNvSpPr/>
            <p:nvPr/>
          </p:nvSpPr>
          <p:spPr>
            <a:xfrm rot="5400000">
              <a:off x="6076091" y="-898137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9D7E1">
                <a:alpha val="89803"/>
              </a:srgbClr>
            </a:solidFill>
            <a:ln cap="flat" cmpd="sng" w="12700">
              <a:solidFill>
                <a:srgbClr val="C9D7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3"/>
            <p:cNvSpPr txBox="1"/>
            <p:nvPr/>
          </p:nvSpPr>
          <p:spPr>
            <a:xfrm>
              <a:off x="3433743" y="1803365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Staff is fully engaged in data meetings and small group strategies to improve literacy and math. 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Teacher Growth Data</a:t>
              </a: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135079" y="1592739"/>
              <a:ext cx="3298663" cy="1514708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3"/>
            <p:cNvSpPr txBox="1"/>
            <p:nvPr/>
          </p:nvSpPr>
          <p:spPr>
            <a:xfrm>
              <a:off x="209021" y="1666681"/>
              <a:ext cx="3150779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What progress has been made towards the priorities identified in our Strategic Plan? What evidence/data do we have?</a:t>
              </a: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 rot="5400000">
              <a:off x="6161527" y="692306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1CBDB">
                <a:alpha val="89803"/>
              </a:srgbClr>
            </a:solidFill>
            <a:ln cap="flat" cmpd="sng" w="12700">
              <a:solidFill>
                <a:srgbClr val="E1CBD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3"/>
            <p:cNvSpPr txBox="1"/>
            <p:nvPr/>
          </p:nvSpPr>
          <p:spPr>
            <a:xfrm>
              <a:off x="3519179" y="3393808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3825" lIns="247650" spcFirstLastPara="1" rIns="247650" wrap="square" tIns="1238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Continuous Writing Workshops with students and teacher.</a:t>
              </a:r>
              <a:endParaRPr/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Continuous check-ins, monitoring, and feedback. </a:t>
              </a: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135079" y="3183183"/>
              <a:ext cx="3384100" cy="1514708"/>
            </a:xfrm>
            <a:prstGeom prst="roundRect">
              <a:avLst>
                <a:gd fmla="val 16667" name="adj"/>
              </a:avLst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3"/>
            <p:cNvSpPr txBox="1"/>
            <p:nvPr/>
          </p:nvSpPr>
          <p:spPr>
            <a:xfrm>
              <a:off x="209021" y="3257125"/>
              <a:ext cx="3236216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Based upon available data, are there any other adjustments we need to make to the Strategic Plan?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4"/>
          <p:cNvSpPr txBox="1"/>
          <p:nvPr/>
        </p:nvSpPr>
        <p:spPr>
          <a:xfrm>
            <a:off x="68365" y="76912"/>
            <a:ext cx="8289421" cy="17006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Updates to the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</p:txBody>
      </p:sp>
      <p:sp>
        <p:nvSpPr>
          <p:cNvPr id="445" name="Google Shape;445;p14"/>
          <p:cNvSpPr txBox="1"/>
          <p:nvPr/>
        </p:nvSpPr>
        <p:spPr>
          <a:xfrm>
            <a:off x="470017" y="2144995"/>
            <a:ext cx="748611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all changes/updates to your plan – be sure to include accountability measures, as appropriate.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5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1" name="Google Shape;451;p15"/>
          <p:cNvSpPr txBox="1"/>
          <p:nvPr/>
        </p:nvSpPr>
        <p:spPr>
          <a:xfrm>
            <a:off x="504202" y="523428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452" name="Google Shape;452;p15"/>
          <p:cNvSpPr txBox="1"/>
          <p:nvPr/>
        </p:nvSpPr>
        <p:spPr>
          <a:xfrm>
            <a:off x="1853013" y="2560443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Wonderings?</a:t>
            </a:r>
            <a:endParaRPr/>
          </a:p>
        </p:txBody>
      </p:sp>
      <p:sp>
        <p:nvSpPr>
          <p:cNvPr id="453" name="Google Shape;453;p15"/>
          <p:cNvSpPr txBox="1"/>
          <p:nvPr/>
        </p:nvSpPr>
        <p:spPr>
          <a:xfrm>
            <a:off x="4174713" y="4597458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Comments?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6"/>
          <p:cNvSpPr txBox="1"/>
          <p:nvPr>
            <p:ph type="ctrTitle"/>
          </p:nvPr>
        </p:nvSpPr>
        <p:spPr>
          <a:xfrm>
            <a:off x="210312" y="2235200"/>
            <a:ext cx="723290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Preparing for</a:t>
            </a:r>
            <a:br>
              <a:rPr lang="en-US"/>
            </a:br>
            <a:r>
              <a:rPr lang="en-US"/>
              <a:t>Budget Development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7"/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64" name="Google Shape;464;p17"/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65" name="Google Shape;465;p17"/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66" name="Google Shape;466;p17"/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67" name="Google Shape;467;p17"/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468" name="Google Shape;468;p17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D47B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9" name="Google Shape;469;p17"/>
          <p:cNvGrpSpPr/>
          <p:nvPr/>
        </p:nvGrpSpPr>
        <p:grpSpPr>
          <a:xfrm>
            <a:off x="521432" y="1862086"/>
            <a:ext cx="10822411" cy="2815518"/>
            <a:chOff x="3701" y="518854"/>
            <a:chExt cx="10822411" cy="2815518"/>
          </a:xfrm>
        </p:grpSpPr>
        <p:sp>
          <p:nvSpPr>
            <p:cNvPr id="470" name="Google Shape;470;p17"/>
            <p:cNvSpPr/>
            <p:nvPr/>
          </p:nvSpPr>
          <p:spPr>
            <a:xfrm>
              <a:off x="3701" y="518854"/>
              <a:ext cx="2004150" cy="2805810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7"/>
            <p:cNvSpPr txBox="1"/>
            <p:nvPr/>
          </p:nvSpPr>
          <p:spPr>
            <a:xfrm>
              <a:off x="3701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sz="1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472" name="Google Shape;472;p17"/>
            <p:cNvSpPr/>
            <p:nvPr/>
          </p:nvSpPr>
          <p:spPr>
            <a:xfrm>
              <a:off x="584905" y="799435"/>
              <a:ext cx="841743" cy="841743"/>
            </a:xfrm>
            <a:prstGeom prst="ellipse">
              <a:avLst/>
            </a:prstGeom>
            <a:solidFill>
              <a:srgbClr val="F3CF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7"/>
            <p:cNvSpPr txBox="1"/>
            <p:nvPr/>
          </p:nvSpPr>
          <p:spPr>
            <a:xfrm>
              <a:off x="708175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474" name="Google Shape;474;p17"/>
            <p:cNvSpPr/>
            <p:nvPr/>
          </p:nvSpPr>
          <p:spPr>
            <a:xfrm>
              <a:off x="3701" y="3324593"/>
              <a:ext cx="2004150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F3CF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2208266" y="518854"/>
              <a:ext cx="2004150" cy="2805810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7"/>
            <p:cNvSpPr txBox="1"/>
            <p:nvPr/>
          </p:nvSpPr>
          <p:spPr>
            <a:xfrm>
              <a:off x="2208266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Summer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477" name="Google Shape;477;p17"/>
            <p:cNvSpPr/>
            <p:nvPr/>
          </p:nvSpPr>
          <p:spPr>
            <a:xfrm>
              <a:off x="2789470" y="799435"/>
              <a:ext cx="841743" cy="841743"/>
            </a:xfrm>
            <a:prstGeom prst="ellipse">
              <a:avLst/>
            </a:prstGeom>
            <a:solidFill>
              <a:srgbClr val="D47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7"/>
            <p:cNvSpPr txBox="1"/>
            <p:nvPr/>
          </p:nvSpPr>
          <p:spPr>
            <a:xfrm>
              <a:off x="2912740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479" name="Google Shape;479;p17"/>
            <p:cNvSpPr/>
            <p:nvPr/>
          </p:nvSpPr>
          <p:spPr>
            <a:xfrm>
              <a:off x="2208266" y="3324593"/>
              <a:ext cx="2004150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D47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7"/>
            <p:cNvSpPr/>
            <p:nvPr/>
          </p:nvSpPr>
          <p:spPr>
            <a:xfrm>
              <a:off x="4412831" y="518854"/>
              <a:ext cx="2004150" cy="2805810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7"/>
            <p:cNvSpPr txBox="1"/>
            <p:nvPr/>
          </p:nvSpPr>
          <p:spPr>
            <a:xfrm>
              <a:off x="4412831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August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482" name="Google Shape;482;p17"/>
            <p:cNvSpPr/>
            <p:nvPr/>
          </p:nvSpPr>
          <p:spPr>
            <a:xfrm>
              <a:off x="4994035" y="799435"/>
              <a:ext cx="841743" cy="841743"/>
            </a:xfrm>
            <a:prstGeom prst="ellipse">
              <a:avLst/>
            </a:prstGeom>
            <a:solidFill>
              <a:srgbClr val="0083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7"/>
            <p:cNvSpPr txBox="1"/>
            <p:nvPr/>
          </p:nvSpPr>
          <p:spPr>
            <a:xfrm>
              <a:off x="5117305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484" name="Google Shape;484;p17"/>
            <p:cNvSpPr/>
            <p:nvPr/>
          </p:nvSpPr>
          <p:spPr>
            <a:xfrm>
              <a:off x="4412831" y="3324593"/>
              <a:ext cx="2004150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7"/>
            <p:cNvSpPr/>
            <p:nvPr/>
          </p:nvSpPr>
          <p:spPr>
            <a:xfrm>
              <a:off x="6599239" y="528562"/>
              <a:ext cx="2004150" cy="2805810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7"/>
            <p:cNvSpPr txBox="1"/>
            <p:nvPr/>
          </p:nvSpPr>
          <p:spPr>
            <a:xfrm>
              <a:off x="6599239" y="1594770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Sept. – Dec.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Utilizing current data, the </a:t>
              </a:r>
              <a:r>
                <a:rPr b="1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review &amp; update the school strategic priorities and plan, as needed</a:t>
              </a:r>
              <a:endParaRPr/>
            </a:p>
          </p:txBody>
        </p:sp>
        <p:sp>
          <p:nvSpPr>
            <p:cNvPr id="487" name="Google Shape;487;p17"/>
            <p:cNvSpPr/>
            <p:nvPr/>
          </p:nvSpPr>
          <p:spPr>
            <a:xfrm>
              <a:off x="7198600" y="799435"/>
              <a:ext cx="841743" cy="841743"/>
            </a:xfrm>
            <a:prstGeom prst="ellipse">
              <a:avLst/>
            </a:prstGeom>
            <a:solidFill>
              <a:srgbClr val="A92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7"/>
            <p:cNvSpPr txBox="1"/>
            <p:nvPr/>
          </p:nvSpPr>
          <p:spPr>
            <a:xfrm>
              <a:off x="7321870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489" name="Google Shape;489;p17"/>
            <p:cNvSpPr/>
            <p:nvPr/>
          </p:nvSpPr>
          <p:spPr>
            <a:xfrm>
              <a:off x="6617397" y="3324593"/>
              <a:ext cx="2004150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A92A9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7"/>
            <p:cNvSpPr/>
            <p:nvPr/>
          </p:nvSpPr>
          <p:spPr>
            <a:xfrm>
              <a:off x="8821962" y="518854"/>
              <a:ext cx="2004150" cy="2805810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7"/>
            <p:cNvSpPr txBox="1"/>
            <p:nvPr/>
          </p:nvSpPr>
          <p:spPr>
            <a:xfrm>
              <a:off x="8821962" y="1585062"/>
              <a:ext cx="2004150" cy="1683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56250" spcFirstLastPara="1" rIns="15625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school’s strategic plan and vote on the ranked strategic plan priorities for SY23-24 budget discussions.</a:t>
              </a:r>
              <a:endParaRPr/>
            </a:p>
          </p:txBody>
        </p:sp>
        <p:sp>
          <p:nvSpPr>
            <p:cNvPr id="492" name="Google Shape;492;p17"/>
            <p:cNvSpPr/>
            <p:nvPr/>
          </p:nvSpPr>
          <p:spPr>
            <a:xfrm>
              <a:off x="9403165" y="799435"/>
              <a:ext cx="841743" cy="841743"/>
            </a:xfrm>
            <a:prstGeom prst="ellipse">
              <a:avLst/>
            </a:prstGeom>
            <a:solidFill>
              <a:srgbClr val="1598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7"/>
            <p:cNvSpPr txBox="1"/>
            <p:nvPr/>
          </p:nvSpPr>
          <p:spPr>
            <a:xfrm>
              <a:off x="9526435" y="922705"/>
              <a:ext cx="595203" cy="59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5625" spcFirstLastPara="1" rIns="6562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100"/>
                <a:buFont typeface="Avenir"/>
                <a:buNone/>
              </a:pPr>
              <a:r>
                <a:rPr lang="en-US" sz="41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494" name="Google Shape;494;p17"/>
            <p:cNvSpPr/>
            <p:nvPr/>
          </p:nvSpPr>
          <p:spPr>
            <a:xfrm>
              <a:off x="8821962" y="3324593"/>
              <a:ext cx="2004150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5" name="Google Shape;495;p17"/>
          <p:cNvSpPr/>
          <p:nvPr/>
        </p:nvSpPr>
        <p:spPr>
          <a:xfrm>
            <a:off x="9931623" y="808861"/>
            <a:ext cx="731378" cy="98336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86EFA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96" name="Google Shape;496;p17"/>
          <p:cNvSpPr txBox="1"/>
          <p:nvPr/>
        </p:nvSpPr>
        <p:spPr>
          <a:xfrm>
            <a:off x="8862861" y="439529"/>
            <a:ext cx="25808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 are </a:t>
            </a:r>
            <a:r>
              <a:rPr b="1" i="0" lang="en-US" sz="1800" u="none" cap="none" strike="noStrike">
                <a:solidFill>
                  <a:srgbClr val="159839"/>
                </a:solidFill>
                <a:latin typeface="Avenir"/>
                <a:ea typeface="Avenir"/>
                <a:cs typeface="Avenir"/>
                <a:sym typeface="Avenir"/>
              </a:rPr>
              <a:t>HERE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8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Action on the Updated Strategic Plan</a:t>
            </a:r>
            <a:endParaRPr/>
          </a:p>
        </p:txBody>
      </p:sp>
      <p:sp>
        <p:nvSpPr>
          <p:cNvPr id="502" name="Google Shape;502;p18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8"/>
          <p:cNvSpPr txBox="1"/>
          <p:nvPr>
            <p:ph idx="1" type="body"/>
          </p:nvPr>
        </p:nvSpPr>
        <p:spPr>
          <a:xfrm>
            <a:off x="1167492" y="2478025"/>
            <a:ext cx="8387988" cy="3703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>
                <a:solidFill>
                  <a:srgbClr val="3F3F3F"/>
                </a:solidFill>
              </a:rPr>
              <a:t>The GO Team needs to </a:t>
            </a:r>
            <a:r>
              <a:rPr b="1" lang="en-US" sz="3200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on its updated Strategic Plan. After the motion and a second, the GO Team may have additional discussion. Once discussion is concluded, the GO Team will vote.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9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19"/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Arial"/>
              <a:buNone/>
            </a:pPr>
            <a:r>
              <a:rPr b="1" i="0" lang="en-US" sz="72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Discussion</a:t>
            </a:r>
            <a:endParaRPr/>
          </a:p>
        </p:txBody>
      </p:sp>
      <p:sp>
        <p:nvSpPr>
          <p:cNvPr id="510" name="Google Shape;510;p19"/>
          <p:cNvSpPr txBox="1"/>
          <p:nvPr/>
        </p:nvSpPr>
        <p:spPr>
          <a:xfrm>
            <a:off x="960120" y="1474619"/>
            <a:ext cx="785469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Strategic Plan Priority Ranking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 preparation for the 2023-2024 Budget Development (January–March 2023), the GO Team needs to rank its Strategic Plan Priorities. Use the next slide to capture the priority ranking.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0"/>
          <p:cNvSpPr txBox="1"/>
          <p:nvPr/>
        </p:nvSpPr>
        <p:spPr>
          <a:xfrm>
            <a:off x="68365" y="76912"/>
            <a:ext cx="8289421" cy="1700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D47B22"/>
                </a:solidFill>
                <a:latin typeface="Arial"/>
                <a:ea typeface="Arial"/>
                <a:cs typeface="Arial"/>
                <a:sym typeface="Arial"/>
              </a:rPr>
              <a:t>Priority Ranking</a:t>
            </a:r>
            <a:endParaRPr/>
          </a:p>
        </p:txBody>
      </p:sp>
      <p:sp>
        <p:nvSpPr>
          <p:cNvPr id="516" name="Google Shape;516;p20"/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0"/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the school’s priorities from Higher to Lower</a:t>
            </a:r>
            <a:endParaRPr/>
          </a:p>
        </p:txBody>
      </p:sp>
      <p:sp>
        <p:nvSpPr>
          <p:cNvPr id="518" name="Google Shape;518;p20"/>
          <p:cNvSpPr txBox="1"/>
          <p:nvPr/>
        </p:nvSpPr>
        <p:spPr>
          <a:xfrm>
            <a:off x="1143649" y="2512465"/>
            <a:ext cx="69923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519" name="Google Shape;519;p20"/>
          <p:cNvSpPr/>
          <p:nvPr/>
        </p:nvSpPr>
        <p:spPr>
          <a:xfrm>
            <a:off x="392649" y="2587752"/>
            <a:ext cx="502920" cy="353872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414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0"/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Higher</a:t>
            </a:r>
            <a:endParaRPr/>
          </a:p>
        </p:txBody>
      </p:sp>
      <p:sp>
        <p:nvSpPr>
          <p:cNvPr id="521" name="Google Shape;521;p20"/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Lower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1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Action on the Strategic Plan Priorities</a:t>
            </a:r>
            <a:endParaRPr/>
          </a:p>
        </p:txBody>
      </p:sp>
      <p:sp>
        <p:nvSpPr>
          <p:cNvPr id="527" name="Google Shape;527;p21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1"/>
          <p:cNvSpPr txBox="1"/>
          <p:nvPr>
            <p:ph idx="1" type="body"/>
          </p:nvPr>
        </p:nvSpPr>
        <p:spPr>
          <a:xfrm>
            <a:off x="1167492" y="2478025"/>
            <a:ext cx="8387988" cy="3703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>
                <a:solidFill>
                  <a:srgbClr val="3F3F3F"/>
                </a:solidFill>
              </a:rPr>
              <a:t>The GO Team needs to </a:t>
            </a:r>
            <a:r>
              <a:rPr b="1" lang="en-US" sz="3200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on its ranked Strategic Plan Priorities. After the motion and a second, the GO Team may have additional discussion. Once discussion is concluded, the GO Team will vote.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2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2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2"/>
          <p:cNvSpPr txBox="1"/>
          <p:nvPr>
            <p:ph type="title"/>
          </p:nvPr>
        </p:nvSpPr>
        <p:spPr>
          <a:xfrm>
            <a:off x="838201" y="367075"/>
            <a:ext cx="512056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</a:pPr>
            <a:r>
              <a:rPr b="1" lang="en-US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Where we’re going</a:t>
            </a:r>
            <a:endParaRPr/>
          </a:p>
        </p:txBody>
      </p:sp>
      <p:sp>
        <p:nvSpPr>
          <p:cNvPr id="537" name="Google Shape;537;p22"/>
          <p:cNvSpPr txBox="1"/>
          <p:nvPr>
            <p:ph idx="1" type="body"/>
          </p:nvPr>
        </p:nvSpPr>
        <p:spPr>
          <a:xfrm>
            <a:off x="838201" y="1825625"/>
            <a:ext cx="509219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At our next meeting(s) we will begin the discussion of the 2023-2024 budget.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Let me or the Chair know of any additional information you need for our future discussion.</a:t>
            </a:r>
            <a:endParaRPr/>
          </a:p>
          <a:p>
            <a:pPr indent="1524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38" name="Google Shape;538;p22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9" name="Google Shape;539;p2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913" l="0" r="0" t="17913"/>
          <a:stretch/>
        </p:blipFill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2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22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4" l="21900" r="3" t="0"/>
          <a:stretch/>
        </p:blipFill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venir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3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548" name="Google Shape;548;p23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venir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49" name="Google Shape;549;p23"/>
          <p:cNvSpPr txBox="1"/>
          <p:nvPr/>
        </p:nvSpPr>
        <p:spPr>
          <a:xfrm>
            <a:off x="3048712" y="3246470"/>
            <a:ext cx="60974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 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4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apesVTI">
  <a:themeElements>
    <a:clrScheme name="APS 5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2022-10-04T15:06:30Z</dcterms:created>
  <dc:creator>Jacobi, Diane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