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09" r:id="rId14"/>
    <p:sldMasterId id="2147483821" r:id="rId15"/>
  </p:sldMasterIdLst>
  <p:notesMasterIdLst>
    <p:notesMasterId r:id="rId42"/>
  </p:notesMasterIdLst>
  <p:handoutMasterIdLst>
    <p:handoutMasterId r:id="rId43"/>
  </p:handoutMasterIdLst>
  <p:sldIdLst>
    <p:sldId id="446" r:id="rId16"/>
    <p:sldId id="495" r:id="rId17"/>
    <p:sldId id="478" r:id="rId18"/>
    <p:sldId id="480" r:id="rId19"/>
    <p:sldId id="501" r:id="rId20"/>
    <p:sldId id="502" r:id="rId21"/>
    <p:sldId id="510" r:id="rId22"/>
    <p:sldId id="505" r:id="rId23"/>
    <p:sldId id="477" r:id="rId24"/>
    <p:sldId id="483" r:id="rId25"/>
    <p:sldId id="507" r:id="rId26"/>
    <p:sldId id="508" r:id="rId27"/>
    <p:sldId id="488" r:id="rId28"/>
    <p:sldId id="489" r:id="rId29"/>
    <p:sldId id="486" r:id="rId30"/>
    <p:sldId id="493" r:id="rId31"/>
    <p:sldId id="500" r:id="rId32"/>
    <p:sldId id="466" r:id="rId33"/>
    <p:sldId id="503" r:id="rId34"/>
    <p:sldId id="504" r:id="rId35"/>
    <p:sldId id="474" r:id="rId36"/>
    <p:sldId id="484" r:id="rId37"/>
    <p:sldId id="506" r:id="rId38"/>
    <p:sldId id="496" r:id="rId39"/>
    <p:sldId id="509" r:id="rId40"/>
    <p:sldId id="485" r:id="rId41"/>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78548" autoAdjust="0"/>
  </p:normalViewPr>
  <p:slideViewPr>
    <p:cSldViewPr snapToGrid="0" snapToObjects="1">
      <p:cViewPr varScale="1">
        <p:scale>
          <a:sx n="90" d="100"/>
          <a:sy n="90" d="100"/>
        </p:scale>
        <p:origin x="2580"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handoutMaster" Target="handoutMasters/handoutMaster1.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i, Diane" userId="343db2ce-cd81-4e6f-9c74-2345e7813f6d" providerId="ADAL" clId="{F1C251C1-8DFA-44E3-87BA-F38E693F0471}"/>
    <pc:docChg chg="modSld">
      <pc:chgData name="Jacobi, Diane" userId="343db2ce-cd81-4e6f-9c74-2345e7813f6d" providerId="ADAL" clId="{F1C251C1-8DFA-44E3-87BA-F38E693F0471}" dt="2022-01-19T18:22:19.576" v="0" actId="20577"/>
      <pc:docMkLst>
        <pc:docMk/>
      </pc:docMkLst>
      <pc:sldChg chg="modSp mod">
        <pc:chgData name="Jacobi, Diane" userId="343db2ce-cd81-4e6f-9c74-2345e7813f6d" providerId="ADAL" clId="{F1C251C1-8DFA-44E3-87BA-F38E693F0471}" dt="2022-01-19T18:22:19.576" v="0" actId="20577"/>
        <pc:sldMkLst>
          <pc:docMk/>
          <pc:sldMk cId="1303640015" sldId="483"/>
        </pc:sldMkLst>
        <pc:spChg chg="mod">
          <ac:chgData name="Jacobi, Diane" userId="343db2ce-cd81-4e6f-9c74-2345e7813f6d" providerId="ADAL" clId="{F1C251C1-8DFA-44E3-87BA-F38E693F0471}" dt="2022-01-19T18:22:19.576" v="0" actId="20577"/>
          <ac:spMkLst>
            <pc:docMk/>
            <pc:sldMk cId="1303640015" sldId="483"/>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a:latin typeface="Calibri" panose="020F0502020204030204" pitchFamily="34" charset="0"/>
              <a:cs typeface="Calibri" panose="020F0502020204030204" pitchFamily="34" charset="0"/>
            </a:rPr>
            <a:t>Step 3: Budget Parameters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t>
        <a:bodyPr/>
        <a:lstStyle/>
        <a:p>
          <a:endParaRPr lang="en-US"/>
        </a:p>
      </dgm:t>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t>
        <a:bodyPr/>
        <a:lstStyle/>
        <a:p>
          <a:endParaRPr lang="en-US"/>
        </a:p>
      </dgm:t>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t>
        <a:bodyPr/>
        <a:lstStyle/>
        <a:p>
          <a:endParaRPr lang="en-US"/>
        </a:p>
      </dgm:t>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t>
        <a:bodyPr/>
        <a:lstStyle/>
        <a:p>
          <a:endParaRPr lang="en-US"/>
        </a:p>
      </dgm:t>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dgm:presLayoutVars>
          <dgm:bulletEnabled val="1"/>
        </dgm:presLayoutVars>
      </dgm:prSet>
      <dgm:spPr/>
      <dgm:t>
        <a:bodyPr/>
        <a:lstStyle/>
        <a:p>
          <a:endParaRPr lang="en-US"/>
        </a:p>
      </dgm:t>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t>
        <a:bodyPr/>
        <a:lstStyle/>
        <a:p>
          <a:endParaRPr lang="en-US"/>
        </a:p>
      </dgm:t>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F5854797-1E85-48C8-B7B5-D0481EF3BE54}" srcId="{E432792C-4683-460B-8C2C-E3684166E464}" destId="{A9FE6BEA-BBFC-4D82-BFF8-16CA57ADEB27}" srcOrd="1" destOrd="0" parTransId="{3D7774BA-4780-49A7-BFAD-BD025F952648}" sibTransId="{0524CFC9-0D50-4F79-8898-EE592AD3289A}"/>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85C5BE70-23F4-4577-90B6-102FA0E03392}" type="presOf" srcId="{E6BC8EA5-EB83-422B-B458-DFB17713B422}" destId="{5A4A04A5-4D00-4442-97C2-694047FE6AAC}" srcOrd="0" destOrd="0" presId="urn:microsoft.com/office/officeart/2008/layout/VerticalCurvedList"/>
    <dgm:cxn modelId="{D5F21B4D-D4C8-474D-9D58-154ADD817668}" type="presOf" srcId="{60B14AE1-BE8B-48F5-B9E4-627E3E3910A2}" destId="{E536B88F-8FC2-4CA7-958C-821C131E4CDF}" srcOrd="0" destOrd="0" presId="urn:microsoft.com/office/officeart/2008/layout/VerticalCurvedList"/>
    <dgm:cxn modelId="{B76E3621-0090-411E-A61A-31D717923D34}" type="presOf" srcId="{3BC74C00-D5AA-4C59-BBD7-8DB4C360FB0A}" destId="{620A8DB8-0569-4BF8-8AB9-63BF087919CF}"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B547E197-3BAF-4F88-8DF3-8B3042EACD5D}" type="presOf" srcId="{A9FE6BEA-BBFC-4D82-BFF8-16CA57ADEB27}" destId="{975311A0-1439-46E2-8E1D-CB01AD834F95}" srcOrd="0" destOrd="0" presId="urn:microsoft.com/office/officeart/2008/layout/VerticalCurvedList"/>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1: Data Review</a:t>
          </a: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2: Strategic Plan Review</a:t>
          </a: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3: Budget Parameters</a:t>
          </a: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4: Budget Choices</a:t>
          </a: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1/20/2022</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1/20/2022</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4</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You should have a copy of our updated strategic plan </a:t>
            </a:r>
            <a:r>
              <a:rPr lang="en-US" b="1" u="sng" dirty="0"/>
              <a:t>(please make copies to be distributed to team). </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662790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300760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a:t> </a:t>
            </a:r>
          </a:p>
          <a:p>
            <a:pPr lvl="0" eaLnBrk="0" hangingPunct="0"/>
            <a:r>
              <a:rPr lang="en-US" dirty="0"/>
              <a:t>Grade Level –</a:t>
            </a:r>
          </a:p>
          <a:p>
            <a:pPr lvl="1" eaLnBrk="0" hangingPunct="0"/>
            <a:r>
              <a:rPr lang="en-US" dirty="0"/>
              <a:t>K-12</a:t>
            </a:r>
          </a:p>
          <a:p>
            <a:pPr lvl="0" eaLnBrk="0" hangingPunct="0"/>
            <a:r>
              <a:rPr lang="en-US" dirty="0"/>
              <a:t>Poverty – Weighted for all Direct Certification enrolled students.</a:t>
            </a:r>
          </a:p>
          <a:p>
            <a:pPr lvl="0" eaLnBrk="0" hangingPunct="0"/>
            <a:r>
              <a:rPr lang="en-US" dirty="0"/>
              <a:t>Beginning Performance – Weighted Middle School and High School students entering with beginner’s performance on milestones.</a:t>
            </a:r>
          </a:p>
          <a:p>
            <a:pPr lvl="0" eaLnBrk="0" hangingPunct="0"/>
            <a:r>
              <a:rPr lang="en-US" dirty="0"/>
              <a:t>ESOL – Weighted for all ESOL designated students in order to supplement due to ESOL staff being locked.</a:t>
            </a:r>
          </a:p>
          <a:p>
            <a:pPr lvl="0" eaLnBrk="0" hangingPunct="0"/>
            <a:r>
              <a:rPr lang="en-US" dirty="0"/>
              <a:t>Special Education - Weighted for all Special Education students.</a:t>
            </a:r>
          </a:p>
          <a:p>
            <a:pPr lvl="0" eaLnBrk="0" hangingPunct="0"/>
            <a:r>
              <a:rPr lang="en-US" dirty="0"/>
              <a:t>Gifted – Weighted and measured by number of students in the Gifted Program</a:t>
            </a:r>
          </a:p>
          <a:p>
            <a:pPr lvl="0" eaLnBrk="0" hangingPunct="0"/>
            <a:r>
              <a:rPr lang="en-US" dirty="0"/>
              <a:t>Small School Supplement – Weighted for low enrollment schools</a:t>
            </a:r>
          </a:p>
          <a:p>
            <a:pPr lvl="1" eaLnBrk="0" hangingPunct="0"/>
            <a:r>
              <a:rPr lang="en-US" dirty="0"/>
              <a:t>ES – 500</a:t>
            </a:r>
          </a:p>
          <a:p>
            <a:pPr lvl="1" eaLnBrk="0" hangingPunct="0"/>
            <a:r>
              <a:rPr lang="en-US" dirty="0"/>
              <a:t>MS – 600</a:t>
            </a:r>
          </a:p>
          <a:p>
            <a:pPr lvl="1" eaLnBrk="0" hangingPunct="0"/>
            <a:r>
              <a:rPr lang="en-US" dirty="0"/>
              <a:t>HS – 700</a:t>
            </a:r>
          </a:p>
          <a:p>
            <a:r>
              <a:rPr lang="en-US" dirty="0"/>
              <a:t> </a:t>
            </a:r>
          </a:p>
          <a:p>
            <a:r>
              <a:rPr lang="en-US" dirty="0"/>
              <a:t>As you can see, our projected enrollment for FY23 is _______, we increased/decreased by __________ from last year.</a:t>
            </a:r>
          </a:p>
          <a:p>
            <a:endParaRPr lang="en-US" dirty="0"/>
          </a:p>
          <a:p>
            <a:r>
              <a:rPr lang="en-US" dirty="0"/>
              <a:t>We received the following weights for our student characteristics: </a:t>
            </a:r>
            <a:r>
              <a:rPr lang="en-US" b="1" i="1" dirty="0"/>
              <a:t>(Below is just for the script, principals need to insert their school’s characteristics)</a:t>
            </a:r>
            <a:endParaRPr lang="en-US" sz="1400" dirty="0"/>
          </a:p>
          <a:p>
            <a:r>
              <a:rPr lang="en-US" dirty="0"/>
              <a:t> </a:t>
            </a:r>
            <a:endParaRPr lang="en-US" sz="1400" dirty="0"/>
          </a:p>
          <a:p>
            <a:r>
              <a:rPr lang="en-US" dirty="0"/>
              <a:t>Grade Level</a:t>
            </a:r>
            <a:endParaRPr lang="en-US" sz="1400" dirty="0"/>
          </a:p>
          <a:p>
            <a:r>
              <a:rPr lang="en-US" dirty="0"/>
              <a:t>Poverty</a:t>
            </a:r>
            <a:endParaRPr lang="en-US" sz="1400" dirty="0"/>
          </a:p>
          <a:p>
            <a:r>
              <a:rPr lang="en-US" dirty="0"/>
              <a:t>Special Education</a:t>
            </a:r>
            <a:endParaRPr lang="en-US" sz="1400" dirty="0"/>
          </a:p>
          <a:p>
            <a:r>
              <a:rPr lang="en-US" dirty="0"/>
              <a:t>Gifted</a:t>
            </a:r>
            <a:endParaRPr lang="en-US" sz="1400" dirty="0"/>
          </a:p>
          <a:p>
            <a:r>
              <a:rPr lang="en-US" dirty="0"/>
              <a:t>Gifted Supplement</a:t>
            </a:r>
            <a:endParaRPr lang="en-US" sz="1400" dirty="0"/>
          </a:p>
          <a:p>
            <a:r>
              <a:rPr lang="en-US" dirty="0"/>
              <a:t>ELL</a:t>
            </a:r>
            <a:endParaRPr lang="en-US" sz="1400" dirty="0"/>
          </a:p>
          <a:p>
            <a:r>
              <a:rPr lang="en-US" dirty="0"/>
              <a:t>Small School Supplement</a:t>
            </a:r>
            <a:endParaRPr lang="en-US" sz="1400"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12658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we received money for signature programming, turnaround</a:t>
            </a:r>
            <a:r>
              <a:rPr lang="en-US" baseline="0" dirty="0"/>
              <a:t>, Title I and FTE Allotments. </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1135714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passing out the definitions for these funding categories. You will see what makes up each category. Although the total amount will not change, allocation per function may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3781396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Explain the pie chart and allocations</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2401720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In</a:t>
            </a:r>
            <a:r>
              <a:rPr lang="en-US" baseline="0" dirty="0"/>
              <a:t> February, we will meet again to discuss</a:t>
            </a:r>
            <a:r>
              <a:rPr lang="en-US" dirty="0"/>
              <a:t> how the school’s budget has been allocated to support the programmatic needs and FY23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24</a:t>
            </a:r>
            <a:r>
              <a:rPr lang="en-US" baseline="30000" dirty="0"/>
              <a:t>th</a:t>
            </a:r>
            <a:r>
              <a:rPr lang="en-US" dirty="0"/>
              <a:t> -March 2</a:t>
            </a:r>
            <a:r>
              <a:rPr lang="en-US" baseline="30000" dirty="0"/>
              <a:t>nd</a:t>
            </a:r>
            <a:r>
              <a:rPr lang="en-US" dirty="0"/>
              <a:t> ,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YOUR TEAM IS READY TO APPROVE THE </a:t>
            </a:r>
            <a:r>
              <a:rPr lang="en-US" u="sng" dirty="0"/>
              <a:t>DRAFT</a:t>
            </a:r>
            <a:r>
              <a:rPr lang="en-US" dirty="0"/>
              <a:t> BUDGET, PLEASE DO SO. PLEASE REMIND THEM THAT YOU MAY NEED TO MEET WITH THEM AGAIN, IF THERE ARE CHANGES FROM YOUR MEETINGS WITH DISTRICT LEADERSHIP. LET THEM KNOW YOU WILL KEEP THEM INFORMED!!</a:t>
            </a:r>
          </a:p>
          <a:p>
            <a:r>
              <a:rPr lang="en-US" dirty="0"/>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dirty="0"/>
          </a:p>
        </p:txBody>
      </p:sp>
    </p:spTree>
    <p:extLst>
      <p:ext uri="{BB962C8B-B14F-4D97-AF65-F5344CB8AC3E}">
        <p14:creationId xmlns:p14="http://schemas.microsoft.com/office/powerpoint/2010/main" val="862570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8078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779444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070934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23</a:t>
            </a:fld>
            <a:endParaRPr lang="en-US" dirty="0"/>
          </a:p>
        </p:txBody>
      </p:sp>
    </p:spTree>
    <p:extLst>
      <p:ext uri="{BB962C8B-B14F-4D97-AF65-F5344CB8AC3E}">
        <p14:creationId xmlns:p14="http://schemas.microsoft.com/office/powerpoint/2010/main" val="2022113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24</a:t>
            </a:fld>
            <a:endParaRPr lang="en-US" dirty="0"/>
          </a:p>
        </p:txBody>
      </p:sp>
    </p:spTree>
    <p:extLst>
      <p:ext uri="{BB962C8B-B14F-4D97-AF65-F5344CB8AC3E}">
        <p14:creationId xmlns:p14="http://schemas.microsoft.com/office/powerpoint/2010/main" val="1702292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25</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26</a:t>
            </a:fld>
            <a:endParaRPr lang="en-US" dirty="0"/>
          </a:p>
        </p:txBody>
      </p:sp>
    </p:spTree>
    <p:extLst>
      <p:ext uri="{BB962C8B-B14F-4D97-AF65-F5344CB8AC3E}">
        <p14:creationId xmlns:p14="http://schemas.microsoft.com/office/powerpoint/2010/main" val="2627221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1/20/2022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1/20/2022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1/20/2022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1/20/2022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1/20/2022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1/20/2022</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1/20/2022</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1/20/2022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1/20/2022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1/20/2022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1/20/2022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1/20/2022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1/20/2022</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1/20/2022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1/20/2022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1/20/2022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1/20/2022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1/20/2022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1/20/2022</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1/20/2022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1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16.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16.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16.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2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1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038040" y="2219021"/>
            <a:ext cx="7697972" cy="584775"/>
          </a:xfrm>
          <a:prstGeom prst="rect">
            <a:avLst/>
          </a:prstGeom>
          <a:noFill/>
        </p:spPr>
        <p:txBody>
          <a:bodyPr wrap="square" rtlCol="0">
            <a:spAutoFit/>
          </a:bodyPr>
          <a:lstStyle/>
          <a:p>
            <a:pPr algn="ctr"/>
            <a:r>
              <a:rPr lang="en-US" sz="3200" b="1" dirty="0" smtClean="0">
                <a:solidFill>
                  <a:schemeClr val="bg1"/>
                </a:solidFill>
              </a:rPr>
              <a:t>Paul Laurence Dunbar Elementary School</a:t>
            </a:r>
            <a:endParaRPr lang="en-US" sz="3200" b="1" dirty="0">
              <a:solidFill>
                <a:schemeClr val="bg1"/>
              </a:solidFill>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2315968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a:t>Norms</a:t>
            </a:r>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a:t>This is a meeting of the GO Team. Only members of the team may participate in the discussion. Any members of the public present are here to quietly observe.</a:t>
            </a:r>
          </a:p>
          <a:p>
            <a:pPr marL="0" indent="0">
              <a:buNone/>
            </a:pPr>
            <a:endParaRPr lang="en-US" sz="2400" dirty="0"/>
          </a:p>
          <a:p>
            <a:r>
              <a:rPr lang="en-US" sz="2400" dirty="0"/>
              <a:t>We will follow the agenda as noticed to the public and stay on task.</a:t>
            </a:r>
          </a:p>
          <a:p>
            <a:endParaRPr lang="en-US" sz="2400" dirty="0"/>
          </a:p>
          <a:p>
            <a:r>
              <a:rPr lang="en-US" sz="2400" dirty="0"/>
              <a:t>We invite and welcome contributions of every member and listen to each other.</a:t>
            </a:r>
          </a:p>
          <a:p>
            <a:endParaRPr lang="en-US" sz="2400" dirty="0"/>
          </a:p>
          <a:p>
            <a:r>
              <a:rPr lang="en-US" sz="2400" dirty="0"/>
              <a:t>We will respect all ideas and assume good intentions.</a:t>
            </a:r>
          </a:p>
          <a:p>
            <a:endParaRPr lang="en-US" sz="2400" dirty="0"/>
          </a:p>
        </p:txBody>
      </p:sp>
      <p:sp>
        <p:nvSpPr>
          <p:cNvPr id="4" name="Slide Number Placeholder 3"/>
          <p:cNvSpPr>
            <a:spLocks noGrp="1"/>
          </p:cNvSpPr>
          <p:nvPr>
            <p:ph type="sldNum" sz="quarter" idx="12"/>
          </p:nvPr>
        </p:nvSpPr>
        <p:spPr/>
        <p:txBody>
          <a:bodyPr/>
          <a:lstStyle/>
          <a:p>
            <a:fld id="{3D6C3DC6-EF6E-8948-BFE6-808D46D584D8}" type="slidenum">
              <a:rPr lang="en-US" smtClean="0"/>
              <a:t>2</a:t>
            </a:fld>
            <a:endParaRPr lang="en-US" dirty="0"/>
          </a:p>
        </p:txBody>
      </p:sp>
    </p:spTree>
    <p:extLst>
      <p:ext uri="{BB962C8B-B14F-4D97-AF65-F5344CB8AC3E}">
        <p14:creationId xmlns:p14="http://schemas.microsoft.com/office/powerpoint/2010/main" val="1200696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a:solidFill>
                  <a:schemeClr val="bg1"/>
                </a:solidFill>
                <a:latin typeface="Berlin Sans FB Demi" panose="020E0802020502020306" pitchFamily="34" charset="0"/>
              </a:rPr>
              <a:t>YOUR SCHOOL STRATEGIC PLAN…</a:t>
            </a: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a:t>GO Team Budget Development Process</a:t>
            </a:r>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a:t>FY23 Budget Development Process</a:t>
            </a:r>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a:latin typeface="Calibri" panose="020F0502020204030204" pitchFamily="34" charset="0"/>
                <a:cs typeface="Calibri" panose="020F0502020204030204" pitchFamily="34" charset="0"/>
              </a:rPr>
              <a:t>Principal’s Role</a:t>
            </a:r>
          </a:p>
          <a:p>
            <a:r>
              <a:rPr lang="en-US" dirty="0">
                <a:latin typeface="Calibri" panose="020F0502020204030204" pitchFamily="34" charset="0"/>
                <a:cs typeface="Calibri" panose="020F0502020204030204" pitchFamily="34" charset="0"/>
              </a:rPr>
              <a:t>Design 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p>
          <a:p>
            <a:r>
              <a:rPr lang="en-US" dirty="0">
                <a:latin typeface="Calibri" panose="020F0502020204030204" pitchFamily="34" charset="0"/>
                <a:cs typeface="Calibri" panose="020F0502020204030204" pitchFamily="34" charset="0"/>
              </a:rPr>
              <a:t>Focus on the day-to-day operations</a:t>
            </a:r>
          </a:p>
          <a:p>
            <a:r>
              <a:rPr lang="en-US" dirty="0">
                <a:latin typeface="Calibri" panose="020F0502020204030204" pitchFamily="34" charset="0"/>
                <a:cs typeface="Calibri" panose="020F0502020204030204" pitchFamily="34" charset="0"/>
              </a:rPr>
              <a:t>Serve as the expert on the school</a:t>
            </a:r>
          </a:p>
          <a:p>
            <a:r>
              <a:rPr lang="en-US" dirty="0">
                <a:latin typeface="Calibri" panose="020F0502020204030204" pitchFamily="34" charset="0"/>
                <a:cs typeface="Calibri" panose="020F0502020204030204" pitchFamily="34" charset="0"/>
              </a:rPr>
              <a:t>Hire quality instructional and support personnel</a:t>
            </a:r>
          </a:p>
          <a:p>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picture (positions and resources, not people)</a:t>
            </a:r>
          </a:p>
          <a:p>
            <a:r>
              <a:rPr lang="en-US" dirty="0">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t>4</a:t>
            </a:fld>
            <a:endParaRPr lang="en-US" dirty="0"/>
          </a:p>
        </p:txBody>
      </p:sp>
      <p:pic>
        <p:nvPicPr>
          <p:cNvPr id="6" name="Picture 5">
            <a:extLst>
              <a:ext uri="{FF2B5EF4-FFF2-40B4-BE49-F238E27FC236}">
                <a16:creationId xmlns:a16="http://schemas.microsoft.com/office/drawing/2014/main" id="{E286C288-0050-4489-83DD-FC4CA525B2AA}"/>
              </a:ext>
            </a:extLst>
          </p:cNvPr>
          <p:cNvPicPr>
            <a:picLocks noChangeAspect="1"/>
          </p:cNvPicPr>
          <p:nvPr/>
        </p:nvPicPr>
        <p:blipFill rotWithShape="1">
          <a:blip r:embed="rId3"/>
          <a:srcRect t="3534" r="46898"/>
          <a:stretch/>
        </p:blipFill>
        <p:spPr>
          <a:xfrm>
            <a:off x="5256154" y="1280159"/>
            <a:ext cx="3887846" cy="5380679"/>
          </a:xfrm>
          <a:prstGeom prst="rect">
            <a:avLst/>
          </a:prstGeom>
        </p:spPr>
      </p:pic>
      <p:sp>
        <p:nvSpPr>
          <p:cNvPr id="4" name="Arrow: Down 3">
            <a:extLst>
              <a:ext uri="{FF2B5EF4-FFF2-40B4-BE49-F238E27FC236}">
                <a16:creationId xmlns:a16="http://schemas.microsoft.com/office/drawing/2014/main" id="{9C17A9B5-1587-4D70-9DF0-B70C5EB46BCE}"/>
              </a:ext>
            </a:extLst>
          </p:cNvPr>
          <p:cNvSpPr/>
          <p:nvPr/>
        </p:nvSpPr>
        <p:spPr>
          <a:xfrm rot="2126405">
            <a:off x="8073336" y="1154037"/>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47CF07C3-B6ED-442F-9EE1-8D87E7CBCE31}"/>
              </a:ext>
            </a:extLst>
          </p:cNvPr>
          <p:cNvSpPr/>
          <p:nvPr/>
        </p:nvSpPr>
        <p:spPr>
          <a:xfrm rot="19351245">
            <a:off x="6232774" y="1102591"/>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7558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7" name="TextBox 6"/>
          <p:cNvSpPr txBox="1"/>
          <p:nvPr/>
        </p:nvSpPr>
        <p:spPr>
          <a:xfrm>
            <a:off x="503615" y="92450"/>
            <a:ext cx="8710089" cy="584775"/>
          </a:xfrm>
          <a:prstGeom prst="rect">
            <a:avLst/>
          </a:prstGeom>
          <a:noFill/>
        </p:spPr>
        <p:txBody>
          <a:bodyPr wrap="square" rtlCol="0">
            <a:spAutoFit/>
          </a:bodyPr>
          <a:lstStyle/>
          <a:p>
            <a:pPr algn="ctr"/>
            <a:r>
              <a:rPr lang="en-US" sz="3200" b="1" i="1" dirty="0" smtClean="0">
                <a:latin typeface="+mj-lt"/>
              </a:rPr>
              <a:t>Paul L. Dunbar ES Strategic </a:t>
            </a:r>
            <a:r>
              <a:rPr lang="en-US" sz="3200" b="1" i="1" dirty="0">
                <a:latin typeface="+mj-lt"/>
              </a:rPr>
              <a:t>Plan </a:t>
            </a:r>
          </a:p>
        </p:txBody>
      </p:sp>
      <p:sp>
        <p:nvSpPr>
          <p:cNvPr id="4" name="TextBox 3"/>
          <p:cNvSpPr txBox="1"/>
          <p:nvPr/>
        </p:nvSpPr>
        <p:spPr>
          <a:xfrm>
            <a:off x="2704646" y="1004719"/>
            <a:ext cx="4884045" cy="646331"/>
          </a:xfrm>
          <a:prstGeom prst="rect">
            <a:avLst/>
          </a:prstGeom>
          <a:noFill/>
        </p:spPr>
        <p:txBody>
          <a:bodyPr wrap="square" rtlCol="0">
            <a:spAutoFit/>
          </a:bodyPr>
          <a:lstStyle/>
          <a:p>
            <a:r>
              <a:rPr lang="en-US" b="1" dirty="0"/>
              <a:t>(Insert Copy of Approved Strategic Plan Here)</a:t>
            </a:r>
          </a:p>
          <a:p>
            <a:endParaRPr lang="en-US" dirty="0"/>
          </a:p>
        </p:txBody>
      </p:sp>
      <p:sp>
        <p:nvSpPr>
          <p:cNvPr id="2" name="TextBox 1"/>
          <p:cNvSpPr txBox="1"/>
          <p:nvPr/>
        </p:nvSpPr>
        <p:spPr>
          <a:xfrm rot="20090449">
            <a:off x="2403897" y="3262217"/>
            <a:ext cx="4336205" cy="861774"/>
          </a:xfrm>
          <a:prstGeom prst="rect">
            <a:avLst/>
          </a:prstGeom>
          <a:noFill/>
        </p:spPr>
        <p:txBody>
          <a:bodyPr wrap="square" rtlCol="0">
            <a:spAutoFit/>
          </a:bodyPr>
          <a:lstStyle/>
          <a:p>
            <a:pPr algn="ctr"/>
            <a:r>
              <a:rPr lang="en-US" sz="5000" b="1" dirty="0">
                <a:ln w="22225">
                  <a:solidFill>
                    <a:schemeClr val="accent2"/>
                  </a:solidFill>
                  <a:prstDash val="solid"/>
                </a:ln>
                <a:solidFill>
                  <a:schemeClr val="accent2">
                    <a:lumMod val="40000"/>
                    <a:lumOff val="60000"/>
                  </a:schemeClr>
                </a:solidFill>
              </a:rPr>
              <a:t>Example</a:t>
            </a:r>
          </a:p>
        </p:txBody>
      </p:sp>
      <p:sp>
        <p:nvSpPr>
          <p:cNvPr id="8" name="Slide Number Placeholder 7"/>
          <p:cNvSpPr>
            <a:spLocks noGrp="1"/>
          </p:cNvSpPr>
          <p:nvPr>
            <p:ph type="sldNum" sz="quarter" idx="12"/>
          </p:nvPr>
        </p:nvSpPr>
        <p:spPr/>
        <p:txBody>
          <a:bodyPr/>
          <a:lstStyle/>
          <a:p>
            <a:fld id="{3D6C3DC6-EF6E-8948-BFE6-808D46D584D8}" type="slidenum">
              <a:rPr lang="en-US" smtClean="0"/>
              <a:t>5</a:t>
            </a:fld>
            <a:endParaRPr lang="en-US" dirty="0"/>
          </a:p>
        </p:txBody>
      </p:sp>
      <p:pic>
        <p:nvPicPr>
          <p:cNvPr id="13" name="Picture 12"/>
          <p:cNvPicPr>
            <a:picLocks noChangeAspect="1"/>
          </p:cNvPicPr>
          <p:nvPr/>
        </p:nvPicPr>
        <p:blipFill>
          <a:blip r:embed="rId4"/>
          <a:stretch>
            <a:fillRect/>
          </a:stretch>
        </p:blipFill>
        <p:spPr>
          <a:xfrm>
            <a:off x="847614" y="924331"/>
            <a:ext cx="8105000" cy="5295493"/>
          </a:xfrm>
          <a:prstGeom prst="rect">
            <a:avLst/>
          </a:prstGeom>
        </p:spPr>
      </p:pic>
    </p:spTree>
    <p:extLst>
      <p:ext uri="{BB962C8B-B14F-4D97-AF65-F5344CB8AC3E}">
        <p14:creationId xmlns:p14="http://schemas.microsoft.com/office/powerpoint/2010/main" val="1809659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Priorities &amp; SMART Goals</a:t>
            </a:r>
          </a:p>
        </p:txBody>
      </p:sp>
      <p:sp>
        <p:nvSpPr>
          <p:cNvPr id="8" name="TextBox 7"/>
          <p:cNvSpPr txBox="1"/>
          <p:nvPr/>
        </p:nvSpPr>
        <p:spPr>
          <a:xfrm>
            <a:off x="717725" y="1004719"/>
            <a:ext cx="8426275" cy="646331"/>
          </a:xfrm>
          <a:prstGeom prst="rect">
            <a:avLst/>
          </a:prstGeom>
          <a:noFill/>
        </p:spPr>
        <p:txBody>
          <a:bodyPr wrap="square" rtlCol="0">
            <a:spAutoFit/>
          </a:bodyPr>
          <a:lstStyle/>
          <a:p>
            <a:pPr algn="ctr"/>
            <a:r>
              <a:rPr lang="en-US" b="1" dirty="0"/>
              <a:t>(From your Strategic Plan, insert your Top 2 Priorities &amp; SMART Goals for FY23 here)</a:t>
            </a:r>
          </a:p>
          <a:p>
            <a:pPr algn="ctr"/>
            <a:endParaRPr lang="en-US" dirty="0"/>
          </a:p>
        </p:txBody>
      </p:sp>
      <p:sp>
        <p:nvSpPr>
          <p:cNvPr id="9" name="Rectangle 8"/>
          <p:cNvSpPr/>
          <p:nvPr/>
        </p:nvSpPr>
        <p:spPr>
          <a:xfrm>
            <a:off x="1958336" y="1393611"/>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1399234"/>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571999" y="1617843"/>
            <a:ext cx="4066391" cy="2351729"/>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solidFill>
                  <a:srgbClr val="000000"/>
                </a:solidFill>
                <a:latin typeface="Calibri" panose="020F0502020204030204" pitchFamily="34" charset="0"/>
              </a:rPr>
              <a:t>Increase the % of grades 3-5 students scoring proficient or above in  reading from 17% Spring GMAS 2019 to 20% on Spring GMAS 2022</a:t>
            </a:r>
            <a:endParaRPr lang="en-US" dirty="0">
              <a:solidFill>
                <a:prstClr val="black"/>
              </a:solidFill>
            </a:endParaRPr>
          </a:p>
        </p:txBody>
      </p:sp>
      <p:sp>
        <p:nvSpPr>
          <p:cNvPr id="12" name="Rectangle 11"/>
          <p:cNvSpPr/>
          <p:nvPr/>
        </p:nvSpPr>
        <p:spPr>
          <a:xfrm>
            <a:off x="932323" y="1628930"/>
            <a:ext cx="3133316" cy="2351729"/>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000" dirty="0">
              <a:solidFill>
                <a:schemeClr val="tx1"/>
              </a:solidFill>
            </a:endParaRPr>
          </a:p>
          <a:p>
            <a:r>
              <a:rPr lang="en-US" b="1" dirty="0">
                <a:solidFill>
                  <a:srgbClr val="000000"/>
                </a:solidFill>
                <a:latin typeface="Calibri" panose="020F0502020204030204" pitchFamily="34" charset="0"/>
              </a:rPr>
              <a:t>Focus on Literacy </a:t>
            </a:r>
            <a:r>
              <a:rPr lang="en-US" b="1" dirty="0" smtClean="0">
                <a:solidFill>
                  <a:srgbClr val="000000"/>
                </a:solidFill>
                <a:latin typeface="Calibri" panose="020F0502020204030204" pitchFamily="34" charset="0"/>
              </a:rPr>
              <a:t>instructional </a:t>
            </a:r>
            <a:r>
              <a:rPr lang="en-US" b="1" dirty="0">
                <a:solidFill>
                  <a:srgbClr val="000000"/>
                </a:solidFill>
                <a:latin typeface="Calibri" panose="020F0502020204030204" pitchFamily="34" charset="0"/>
              </a:rPr>
              <a:t>best practices</a:t>
            </a:r>
            <a:endParaRPr lang="en-US" dirty="0">
              <a:solidFill>
                <a:schemeClr val="tx1"/>
              </a:solidFill>
            </a:endParaRPr>
          </a:p>
        </p:txBody>
      </p:sp>
      <p:sp>
        <p:nvSpPr>
          <p:cNvPr id="13" name="Rectangle 12"/>
          <p:cNvSpPr/>
          <p:nvPr/>
        </p:nvSpPr>
        <p:spPr>
          <a:xfrm>
            <a:off x="4571999" y="4289567"/>
            <a:ext cx="4066392" cy="1930257"/>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dirty="0">
                <a:solidFill>
                  <a:srgbClr val="000000"/>
                </a:solidFill>
                <a:latin typeface="Calibri" panose="020F0502020204030204" pitchFamily="34" charset="0"/>
              </a:rPr>
              <a:t>Increase the % of grades 3-5 students scoring proficient or above in math  from 15% on Spring GMAS 2019 to 18% on Spring GMAS 2022</a:t>
            </a:r>
            <a:endParaRPr lang="en-US" dirty="0">
              <a:solidFill>
                <a:prstClr val="black"/>
              </a:solidFill>
            </a:endParaRPr>
          </a:p>
        </p:txBody>
      </p:sp>
      <p:sp>
        <p:nvSpPr>
          <p:cNvPr id="14" name="Rectangle 13"/>
          <p:cNvSpPr/>
          <p:nvPr/>
        </p:nvSpPr>
        <p:spPr>
          <a:xfrm>
            <a:off x="978553" y="4300654"/>
            <a:ext cx="3087085" cy="1919170"/>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b="1" dirty="0">
                <a:solidFill>
                  <a:srgbClr val="000000"/>
                </a:solidFill>
                <a:latin typeface="Calibri" panose="020F0502020204030204" pitchFamily="34" charset="0"/>
              </a:rPr>
              <a:t>Focus on </a:t>
            </a:r>
            <a:r>
              <a:rPr lang="en-US" b="1" dirty="0" smtClean="0">
                <a:solidFill>
                  <a:srgbClr val="000000"/>
                </a:solidFill>
                <a:latin typeface="Calibri" panose="020F0502020204030204" pitchFamily="34" charset="0"/>
              </a:rPr>
              <a:t>Math </a:t>
            </a:r>
            <a:r>
              <a:rPr lang="en-US" b="1" dirty="0">
                <a:solidFill>
                  <a:srgbClr val="000000"/>
                </a:solidFill>
                <a:latin typeface="Calibri" panose="020F0502020204030204" pitchFamily="34" charset="0"/>
              </a:rPr>
              <a:t>instructional best practices</a:t>
            </a:r>
            <a:endParaRPr lang="en-US" dirty="0">
              <a:solidFill>
                <a:schemeClr val="tx1"/>
              </a:solidFill>
            </a:endParaRPr>
          </a:p>
        </p:txBody>
      </p:sp>
      <p:sp>
        <p:nvSpPr>
          <p:cNvPr id="15" name="Right Arrow 14"/>
          <p:cNvSpPr/>
          <p:nvPr/>
        </p:nvSpPr>
        <p:spPr>
          <a:xfrm>
            <a:off x="4212882" y="263202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4162707" y="524287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6</a:t>
            </a:fld>
            <a:endParaRPr lang="en-US" dirty="0"/>
          </a:p>
        </p:txBody>
      </p:sp>
    </p:spTree>
    <p:extLst>
      <p:ext uri="{BB962C8B-B14F-4D97-AF65-F5344CB8AC3E}">
        <p14:creationId xmlns:p14="http://schemas.microsoft.com/office/powerpoint/2010/main" val="9441285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Priorities &amp; SMART Goals</a:t>
            </a:r>
          </a:p>
        </p:txBody>
      </p:sp>
      <p:sp>
        <p:nvSpPr>
          <p:cNvPr id="8" name="TextBox 7"/>
          <p:cNvSpPr txBox="1"/>
          <p:nvPr/>
        </p:nvSpPr>
        <p:spPr>
          <a:xfrm>
            <a:off x="717725" y="1004719"/>
            <a:ext cx="8426275" cy="646331"/>
          </a:xfrm>
          <a:prstGeom prst="rect">
            <a:avLst/>
          </a:prstGeom>
          <a:noFill/>
        </p:spPr>
        <p:txBody>
          <a:bodyPr wrap="square" rtlCol="0">
            <a:spAutoFit/>
          </a:bodyPr>
          <a:lstStyle/>
          <a:p>
            <a:pPr algn="ctr"/>
            <a:r>
              <a:rPr lang="en-US" b="1" dirty="0"/>
              <a:t>(From your Strategic Plan, insert your Top 2 Priorities &amp; SMART Goals for FY23 here)</a:t>
            </a:r>
          </a:p>
          <a:p>
            <a:pPr algn="ctr"/>
            <a:endParaRPr lang="en-US" dirty="0"/>
          </a:p>
        </p:txBody>
      </p:sp>
      <p:sp>
        <p:nvSpPr>
          <p:cNvPr id="9" name="Rectangle 8"/>
          <p:cNvSpPr/>
          <p:nvPr/>
        </p:nvSpPr>
        <p:spPr>
          <a:xfrm>
            <a:off x="1958336" y="1393611"/>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1399234"/>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571999" y="1617843"/>
            <a:ext cx="4066391" cy="2351729"/>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sz="1000" dirty="0">
                <a:solidFill>
                  <a:prstClr val="black"/>
                </a:solidFill>
              </a:rPr>
              <a:t>Principals &amp; GO Teams should confirm or craft a SMART Goal that will address each of your two priorities (one goal each).</a:t>
            </a:r>
          </a:p>
          <a:p>
            <a:pPr lvl="0"/>
            <a:endParaRPr lang="en-US" sz="1000" dirty="0">
              <a:solidFill>
                <a:prstClr val="black"/>
              </a:solidFill>
            </a:endParaRPr>
          </a:p>
          <a:p>
            <a:pPr lvl="0"/>
            <a:r>
              <a:rPr lang="en-US" sz="1000" dirty="0">
                <a:solidFill>
                  <a:prstClr val="black"/>
                </a:solidFill>
              </a:rPr>
              <a:t>Ensure goals are specific, measurable, achievable, relevant, and time-bound</a:t>
            </a:r>
          </a:p>
        </p:txBody>
      </p:sp>
      <p:sp>
        <p:nvSpPr>
          <p:cNvPr id="12" name="Rectangle 11"/>
          <p:cNvSpPr/>
          <p:nvPr/>
        </p:nvSpPr>
        <p:spPr>
          <a:xfrm>
            <a:off x="932323" y="1628930"/>
            <a:ext cx="3133316" cy="2351729"/>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sz="1000" dirty="0">
              <a:solidFill>
                <a:schemeClr val="tx1"/>
              </a:solidFill>
            </a:endParaRPr>
          </a:p>
          <a:p>
            <a:r>
              <a:rPr lang="en-US" sz="1000" dirty="0">
                <a:solidFill>
                  <a:schemeClr val="tx1"/>
                </a:solidFill>
              </a:rPr>
              <a:t>Based on your data and your existing strategic plan, principals &amp; GO Teams should confirm or craft two priorities for 2022-2023.</a:t>
            </a:r>
          </a:p>
          <a:p>
            <a:endParaRPr lang="en-US" sz="1000" dirty="0">
              <a:solidFill>
                <a:schemeClr val="tx1"/>
              </a:solidFill>
            </a:endParaRPr>
          </a:p>
          <a:p>
            <a:r>
              <a:rPr lang="en-US" sz="1000" dirty="0">
                <a:solidFill>
                  <a:schemeClr val="tx1"/>
                </a:solidFill>
              </a:rPr>
              <a:t>Definition:</a:t>
            </a:r>
          </a:p>
          <a:p>
            <a:pPr marL="171450" indent="-171450">
              <a:buFont typeface="Arial" panose="020B0604020202020204" pitchFamily="34" charset="0"/>
              <a:buChar char="•"/>
            </a:pPr>
            <a:r>
              <a:rPr lang="en-US" sz="1000" dirty="0">
                <a:solidFill>
                  <a:schemeClr val="tx1"/>
                </a:solidFill>
              </a:rPr>
              <a:t>Key focus areas that address your school needs</a:t>
            </a:r>
          </a:p>
          <a:p>
            <a:pPr marL="171450" indent="-171450">
              <a:buFont typeface="Arial" panose="020B0604020202020204" pitchFamily="34" charset="0"/>
              <a:buChar char="•"/>
            </a:pPr>
            <a:r>
              <a:rPr lang="en-US" sz="1000" dirty="0">
                <a:solidFill>
                  <a:schemeClr val="tx1"/>
                </a:solidFill>
              </a:rPr>
              <a:t>Broad enough to address multiple domains (Academics, Talent, System, Culture)</a:t>
            </a:r>
          </a:p>
          <a:p>
            <a:pPr marL="171450" indent="-171450">
              <a:buFont typeface="Arial" panose="020B0604020202020204" pitchFamily="34" charset="0"/>
              <a:buChar char="•"/>
            </a:pPr>
            <a:r>
              <a:rPr lang="en-US" sz="1000" dirty="0">
                <a:solidFill>
                  <a:schemeClr val="tx1"/>
                </a:solidFill>
              </a:rPr>
              <a:t>Led with a “continuous improvement” verb</a:t>
            </a:r>
          </a:p>
          <a:p>
            <a:pPr marL="171450" indent="-171450">
              <a:buFont typeface="Arial" panose="020B0604020202020204" pitchFamily="34" charset="0"/>
              <a:buChar char="•"/>
            </a:pPr>
            <a:r>
              <a:rPr lang="en-US" sz="1000" dirty="0">
                <a:solidFill>
                  <a:schemeClr val="tx1"/>
                </a:solidFill>
              </a:rPr>
              <a:t>Clear, concise, compelling</a:t>
            </a:r>
          </a:p>
          <a:p>
            <a:pPr marL="171450" indent="-171450">
              <a:buFont typeface="Arial" panose="020B0604020202020204" pitchFamily="34" charset="0"/>
              <a:buChar char="•"/>
            </a:pPr>
            <a:r>
              <a:rPr lang="en-US" sz="1000" dirty="0">
                <a:solidFill>
                  <a:schemeClr val="tx1"/>
                </a:solidFill>
              </a:rPr>
              <a:t>Measurable</a:t>
            </a:r>
          </a:p>
          <a:p>
            <a:pPr marL="171450" indent="-171450">
              <a:buFont typeface="Arial" panose="020B0604020202020204" pitchFamily="34" charset="0"/>
              <a:buChar char="•"/>
            </a:pPr>
            <a:r>
              <a:rPr lang="en-US" sz="1000" dirty="0">
                <a:solidFill>
                  <a:schemeClr val="tx1"/>
                </a:solidFill>
              </a:rPr>
              <a:t>Provides direction to stakeholders (students, staff, families, community)</a:t>
            </a:r>
          </a:p>
          <a:p>
            <a:pPr marL="171450" indent="-171450">
              <a:buFont typeface="Arial" panose="020B0604020202020204" pitchFamily="34" charset="0"/>
              <a:buChar char="•"/>
            </a:pPr>
            <a:r>
              <a:rPr lang="en-US" sz="1000" dirty="0">
                <a:solidFill>
                  <a:schemeClr val="tx1"/>
                </a:solidFill>
              </a:rPr>
              <a:t>Priorities are high-level, whereas, strategies get to the how and individual needs/barriers of a school</a:t>
            </a:r>
          </a:p>
          <a:p>
            <a:endParaRPr lang="en-US" sz="1000" dirty="0">
              <a:solidFill>
                <a:schemeClr val="tx1"/>
              </a:solidFill>
            </a:endParaRPr>
          </a:p>
        </p:txBody>
      </p:sp>
      <p:sp>
        <p:nvSpPr>
          <p:cNvPr id="13" name="Rectangle 12"/>
          <p:cNvSpPr/>
          <p:nvPr/>
        </p:nvSpPr>
        <p:spPr>
          <a:xfrm>
            <a:off x="4571999" y="4289567"/>
            <a:ext cx="4066392" cy="1930257"/>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sz="1000" dirty="0">
                <a:solidFill>
                  <a:prstClr val="black"/>
                </a:solidFill>
              </a:rPr>
              <a:t>TBD</a:t>
            </a:r>
          </a:p>
        </p:txBody>
      </p:sp>
      <p:sp>
        <p:nvSpPr>
          <p:cNvPr id="14" name="Rectangle 13"/>
          <p:cNvSpPr/>
          <p:nvPr/>
        </p:nvSpPr>
        <p:spPr>
          <a:xfrm>
            <a:off x="978553" y="4300654"/>
            <a:ext cx="3087085" cy="1919170"/>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000" dirty="0">
                <a:solidFill>
                  <a:schemeClr val="tx1"/>
                </a:solidFill>
              </a:rPr>
              <a:t>TBD</a:t>
            </a:r>
          </a:p>
          <a:p>
            <a:endParaRPr lang="en-US" sz="1000" dirty="0">
              <a:solidFill>
                <a:schemeClr val="tx1"/>
              </a:solidFill>
            </a:endParaRPr>
          </a:p>
        </p:txBody>
      </p:sp>
      <p:sp>
        <p:nvSpPr>
          <p:cNvPr id="15" name="Right Arrow 14"/>
          <p:cNvSpPr/>
          <p:nvPr/>
        </p:nvSpPr>
        <p:spPr>
          <a:xfrm>
            <a:off x="4212882" y="263202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4162707" y="524287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7</a:t>
            </a:fld>
            <a:endParaRPr lang="en-US" dirty="0"/>
          </a:p>
        </p:txBody>
      </p:sp>
    </p:spTree>
    <p:extLst>
      <p:ext uri="{BB962C8B-B14F-4D97-AF65-F5344CB8AC3E}">
        <p14:creationId xmlns:p14="http://schemas.microsoft.com/office/powerpoint/2010/main" val="30007827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036744276"/>
              </p:ext>
            </p:extLst>
          </p:nvPr>
        </p:nvGraphicFramePr>
        <p:xfrm>
          <a:off x="994298" y="1057247"/>
          <a:ext cx="7723574" cy="448588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ctr">
                        <a:lnSpc>
                          <a:spcPct val="107000"/>
                        </a:lnSpc>
                        <a:spcAft>
                          <a:spcPts val="800"/>
                        </a:spcAft>
                      </a:pPr>
                      <a:r>
                        <a:rPr lang="en-US" sz="2000" b="1" dirty="0">
                          <a:solidFill>
                            <a:srgbClr val="000000"/>
                          </a:solidFill>
                          <a:ea typeface="Calibri" panose="020F0502020204030204" pitchFamily="34" charset="0"/>
                          <a:cs typeface="Times New Roman" panose="02020603050405020304" pitchFamily="18" charset="0"/>
                        </a:rPr>
                        <a:t>Cultivate a literate community in which students read and write with clarity and fluency across the curriculum</a:t>
                      </a:r>
                      <a:endParaRPr lang="en-US" sz="20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2000" dirty="0"/>
                        <a:t>Students are showing success in Literacy as evidenced by increased Lexile scores, assessment data, and daily classwork</a:t>
                      </a:r>
                      <a:r>
                        <a:rPr lang="en-US" sz="2000" baseline="0" dirty="0"/>
                        <a:t> in English Language Arts classes but all other core content areas are not showing evidence of success especially in students showing evidence of knowledge of standards in written explanations</a:t>
                      </a:r>
                      <a:endParaRPr lang="en-US" sz="2000" dirty="0"/>
                    </a:p>
                  </a:txBody>
                  <a:tcPr/>
                </a:tc>
                <a:extLst>
                  <a:ext uri="{0D108BD9-81ED-4DB2-BD59-A6C34878D82A}">
                    <a16:rowId xmlns:a16="http://schemas.microsoft.com/office/drawing/2014/main" val="10001"/>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bl>
          </a:graphicData>
        </a:graphic>
      </p:graphicFrame>
      <p:sp>
        <p:nvSpPr>
          <p:cNvPr id="7" name="TextBox 6"/>
          <p:cNvSpPr txBox="1"/>
          <p:nvPr/>
        </p:nvSpPr>
        <p:spPr>
          <a:xfrm rot="20090449">
            <a:off x="3097110" y="2476501"/>
            <a:ext cx="3130931" cy="861774"/>
          </a:xfrm>
          <a:prstGeom prst="rect">
            <a:avLst/>
          </a:prstGeom>
          <a:noFill/>
        </p:spPr>
        <p:txBody>
          <a:bodyPr wrap="square" rtlCol="0">
            <a:spAutoFit/>
          </a:bodyPr>
          <a:lstStyle/>
          <a:p>
            <a:pPr algn="ctr"/>
            <a:r>
              <a:rPr lang="en-US" sz="5000" b="1" dirty="0">
                <a:ln w="22225">
                  <a:solidFill>
                    <a:schemeClr val="accent2"/>
                  </a:solidFill>
                  <a:prstDash val="solid"/>
                </a:ln>
                <a:solidFill>
                  <a:schemeClr val="accent2">
                    <a:lumMod val="40000"/>
                    <a:lumOff val="60000"/>
                  </a:schemeClr>
                </a:solidFill>
              </a:rPr>
              <a:t>Example</a:t>
            </a:r>
          </a:p>
        </p:txBody>
      </p:sp>
      <p:sp>
        <p:nvSpPr>
          <p:cNvPr id="5" name="Slide Number Placeholder 4"/>
          <p:cNvSpPr>
            <a:spLocks noGrp="1"/>
          </p:cNvSpPr>
          <p:nvPr>
            <p:ph type="sldNum" sz="quarter" idx="12"/>
          </p:nvPr>
        </p:nvSpPr>
        <p:spPr/>
        <p:txBody>
          <a:bodyPr/>
          <a:lstStyle/>
          <a:p>
            <a:fld id="{3D6C3DC6-EF6E-8948-BFE6-808D46D584D8}" type="slidenum">
              <a:rPr lang="en-US" smtClean="0"/>
              <a:t>8</a:t>
            </a:fld>
            <a:endParaRPr lang="en-US" dirty="0"/>
          </a:p>
        </p:txBody>
      </p:sp>
    </p:spTree>
    <p:extLst>
      <p:ext uri="{BB962C8B-B14F-4D97-AF65-F5344CB8AC3E}">
        <p14:creationId xmlns:p14="http://schemas.microsoft.com/office/powerpoint/2010/main" val="1430091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a:latin typeface="+mj-lt"/>
              </a:rPr>
              <a:t>Discussion of Budget Summary</a:t>
            </a:r>
          </a:p>
          <a:p>
            <a:pPr algn="ctr"/>
            <a:r>
              <a:rPr lang="en-US" sz="2400" b="1" dirty="0">
                <a:latin typeface="+mj-lt"/>
              </a:rPr>
              <a:t>(Step 4: Budget Choices)</a:t>
            </a: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proposed budget for the general operations of the school are reflected at </a:t>
            </a:r>
            <a:r>
              <a:rPr lang="en-US" sz="2400" dirty="0" smtClean="0">
                <a:solidFill>
                  <a:schemeClr val="tx1"/>
                </a:solidFill>
              </a:rPr>
              <a:t>$4,137,290 .</a:t>
            </a:r>
            <a:endParaRPr lang="en-US" sz="2400" dirty="0">
              <a:solidFill>
                <a:schemeClr val="tx1"/>
              </a:solidFill>
            </a:endParaRP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This investment plan for FY23 accommodates a student population that is projected to be </a:t>
            </a:r>
            <a:r>
              <a:rPr lang="en-US" sz="2400" dirty="0" smtClean="0">
                <a:solidFill>
                  <a:schemeClr val="tx1"/>
                </a:solidFill>
              </a:rPr>
              <a:t>276 </a:t>
            </a:r>
            <a:r>
              <a:rPr lang="en-US" sz="2400" dirty="0">
                <a:solidFill>
                  <a:schemeClr val="tx1"/>
                </a:solidFill>
              </a:rPr>
              <a:t>students, which is a increase/decrease of </a:t>
            </a:r>
            <a:r>
              <a:rPr lang="en-US" sz="2400" dirty="0" smtClean="0">
                <a:solidFill>
                  <a:schemeClr val="tx1"/>
                </a:solidFill>
              </a:rPr>
              <a:t>20 </a:t>
            </a:r>
            <a:r>
              <a:rPr lang="en-US" sz="2400" dirty="0">
                <a:solidFill>
                  <a:schemeClr val="tx1"/>
                </a:solidFill>
              </a:rPr>
              <a:t>students from FY22.</a:t>
            </a:r>
          </a:p>
        </p:txBody>
      </p:sp>
      <p:sp>
        <p:nvSpPr>
          <p:cNvPr id="4" name="Slide Number Placeholder 3"/>
          <p:cNvSpPr>
            <a:spLocks noGrp="1"/>
          </p:cNvSpPr>
          <p:nvPr>
            <p:ph type="sldNum" sz="quarter" idx="12"/>
          </p:nvPr>
        </p:nvSpPr>
        <p:spPr/>
        <p:txBody>
          <a:bodyPr/>
          <a:lstStyle/>
          <a:p>
            <a:fld id="{3D6C3DC6-EF6E-8948-BFE6-808D46D584D8}" type="slidenum">
              <a:rPr lang="en-US" smtClean="0"/>
              <a:t>10</a:t>
            </a:fld>
            <a:endParaRPr lang="en-US" dirty="0"/>
          </a:p>
        </p:txBody>
      </p:sp>
    </p:spTree>
    <p:extLst>
      <p:ext uri="{BB962C8B-B14F-4D97-AF65-F5344CB8AC3E}">
        <p14:creationId xmlns:p14="http://schemas.microsoft.com/office/powerpoint/2010/main" val="1303640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sp>
        <p:nvSpPr>
          <p:cNvPr id="5" name="TextBox 4"/>
          <p:cNvSpPr txBox="1"/>
          <p:nvPr/>
        </p:nvSpPr>
        <p:spPr>
          <a:xfrm rot="20164409">
            <a:off x="1421116" y="2673179"/>
            <a:ext cx="7057394" cy="707886"/>
          </a:xfrm>
          <a:prstGeom prst="rect">
            <a:avLst/>
          </a:prstGeom>
          <a:noFill/>
        </p:spPr>
        <p:txBody>
          <a:bodyPr wrap="square" rtlCol="0">
            <a:spAutoFit/>
          </a:bodyPr>
          <a:lstStyle/>
          <a:p>
            <a:pPr algn="ctr"/>
            <a:r>
              <a:rPr lang="en-US" sz="40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Example</a:t>
            </a:r>
          </a:p>
        </p:txBody>
      </p:sp>
      <p:pic>
        <p:nvPicPr>
          <p:cNvPr id="6" name="Picture 5"/>
          <p:cNvPicPr>
            <a:picLocks noChangeAspect="1"/>
          </p:cNvPicPr>
          <p:nvPr/>
        </p:nvPicPr>
        <p:blipFill>
          <a:blip r:embed="rId3"/>
          <a:stretch>
            <a:fillRect/>
          </a:stretch>
        </p:blipFill>
        <p:spPr>
          <a:xfrm>
            <a:off x="1580803" y="509587"/>
            <a:ext cx="6123910" cy="6298585"/>
          </a:xfrm>
          <a:prstGeom prst="rect">
            <a:avLst/>
          </a:prstGeom>
        </p:spPr>
      </p:pic>
    </p:spTree>
    <p:extLst>
      <p:ext uri="{BB962C8B-B14F-4D97-AF65-F5344CB8AC3E}">
        <p14:creationId xmlns:p14="http://schemas.microsoft.com/office/powerpoint/2010/main" val="2460890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dirty="0">
              <a:solidFill>
                <a:srgbClr val="F5F5F5"/>
              </a:solidFill>
            </a:endParaRPr>
          </a:p>
        </p:txBody>
      </p:sp>
      <p:sp>
        <p:nvSpPr>
          <p:cNvPr id="4" name="Title 1"/>
          <p:cNvSpPr txBox="1">
            <a:spLocks/>
          </p:cNvSpPr>
          <p:nvPr/>
        </p:nvSpPr>
        <p:spPr>
          <a:xfrm>
            <a:off x="1037577" y="46181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sp>
        <p:nvSpPr>
          <p:cNvPr id="5" name="TextBox 4"/>
          <p:cNvSpPr txBox="1"/>
          <p:nvPr/>
        </p:nvSpPr>
        <p:spPr>
          <a:xfrm rot="20164409">
            <a:off x="1421116" y="2673179"/>
            <a:ext cx="7057394" cy="707886"/>
          </a:xfrm>
          <a:prstGeom prst="rect">
            <a:avLst/>
          </a:prstGeom>
          <a:noFill/>
        </p:spPr>
        <p:txBody>
          <a:bodyPr wrap="square" rtlCol="0">
            <a:spAutoFit/>
          </a:bodyPr>
          <a:lstStyle/>
          <a:p>
            <a:pPr algn="ctr"/>
            <a:r>
              <a:rPr lang="en-US" sz="4000" b="1" dirty="0">
                <a:ln w="22225">
                  <a:solidFill>
                    <a:schemeClr val="accent2"/>
                  </a:solidFill>
                  <a:prstDash val="solid"/>
                </a:ln>
                <a:solidFill>
                  <a:schemeClr val="accent2">
                    <a:lumMod val="40000"/>
                    <a:lumOff val="60000"/>
                  </a:schemeClr>
                </a:solidFill>
                <a:latin typeface="Calibri" panose="020F0502020204030204" pitchFamily="34" charset="0"/>
                <a:cs typeface="Calibri" panose="020F0502020204030204" pitchFamily="34" charset="0"/>
              </a:rPr>
              <a:t>Example</a:t>
            </a:r>
          </a:p>
        </p:txBody>
      </p:sp>
      <p:pic>
        <p:nvPicPr>
          <p:cNvPr id="6" name="Picture 5"/>
          <p:cNvPicPr>
            <a:picLocks noChangeAspect="1"/>
          </p:cNvPicPr>
          <p:nvPr/>
        </p:nvPicPr>
        <p:blipFill>
          <a:blip r:embed="rId3"/>
          <a:stretch>
            <a:fillRect/>
          </a:stretch>
        </p:blipFill>
        <p:spPr>
          <a:xfrm>
            <a:off x="856824" y="977531"/>
            <a:ext cx="8070068" cy="4753418"/>
          </a:xfrm>
          <a:prstGeom prst="rect">
            <a:avLst/>
          </a:prstGeom>
        </p:spPr>
      </p:pic>
    </p:spTree>
    <p:extLst>
      <p:ext uri="{BB962C8B-B14F-4D97-AF65-F5344CB8AC3E}">
        <p14:creationId xmlns:p14="http://schemas.microsoft.com/office/powerpoint/2010/main" val="30098410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0379626">
            <a:off x="3486149" y="2678924"/>
            <a:ext cx="3086101" cy="1015663"/>
          </a:xfrm>
          <a:prstGeom prst="rect">
            <a:avLst/>
          </a:prstGeom>
          <a:noFill/>
        </p:spPr>
        <p:txBody>
          <a:bodyPr wrap="none" rtlCol="0">
            <a:spAutoFit/>
          </a:bodyPr>
          <a:lstStyle/>
          <a:p>
            <a:r>
              <a:rPr lang="en-US" sz="6000" b="1" dirty="0">
                <a:ln w="22225">
                  <a:solidFill>
                    <a:schemeClr val="accent2"/>
                  </a:solidFill>
                  <a:prstDash val="solid"/>
                </a:ln>
                <a:solidFill>
                  <a:schemeClr val="accent2">
                    <a:lumMod val="40000"/>
                    <a:lumOff val="60000"/>
                  </a:schemeClr>
                </a:solidFill>
              </a:rPr>
              <a:t>Example</a:t>
            </a:r>
          </a:p>
        </p:txBody>
      </p:sp>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dirty="0">
              <a:solidFill>
                <a:srgbClr val="F5F5F5"/>
              </a:solidFill>
            </a:endParaRPr>
          </a:p>
        </p:txBody>
      </p:sp>
      <p:pic>
        <p:nvPicPr>
          <p:cNvPr id="6" name="Picture 5"/>
          <p:cNvPicPr>
            <a:picLocks noChangeAspect="1"/>
          </p:cNvPicPr>
          <p:nvPr/>
        </p:nvPicPr>
        <p:blipFill>
          <a:blip r:embed="rId3"/>
          <a:stretch>
            <a:fillRect/>
          </a:stretch>
        </p:blipFill>
        <p:spPr>
          <a:xfrm>
            <a:off x="914400" y="752474"/>
            <a:ext cx="8008610" cy="5361247"/>
          </a:xfrm>
          <a:prstGeom prst="rect">
            <a:avLst/>
          </a:prstGeom>
        </p:spPr>
      </p:pic>
    </p:spTree>
    <p:extLst>
      <p:ext uri="{BB962C8B-B14F-4D97-AF65-F5344CB8AC3E}">
        <p14:creationId xmlns:p14="http://schemas.microsoft.com/office/powerpoint/2010/main" val="1129150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rot="20379626">
            <a:off x="3146032" y="2684566"/>
            <a:ext cx="3086101" cy="1015663"/>
          </a:xfrm>
          <a:prstGeom prst="rect">
            <a:avLst/>
          </a:prstGeom>
          <a:noFill/>
        </p:spPr>
        <p:txBody>
          <a:bodyPr wrap="none" rtlCol="0">
            <a:spAutoFit/>
          </a:bodyPr>
          <a:lstStyle/>
          <a:p>
            <a:r>
              <a:rPr lang="en-US" sz="6000" b="1" dirty="0">
                <a:ln w="22225">
                  <a:solidFill>
                    <a:schemeClr val="accent2"/>
                  </a:solidFill>
                  <a:prstDash val="solid"/>
                </a:ln>
                <a:solidFill>
                  <a:schemeClr val="accent2">
                    <a:lumMod val="40000"/>
                    <a:lumOff val="60000"/>
                  </a:schemeClr>
                </a:solidFill>
              </a:rPr>
              <a:t>Example</a:t>
            </a:r>
          </a:p>
        </p:txBody>
      </p:sp>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14</a:t>
            </a:fld>
            <a:endParaRPr lang="en-US" dirty="0">
              <a:solidFill>
                <a:srgbClr val="F5F5F5"/>
              </a:solidFill>
            </a:endParaRPr>
          </a:p>
        </p:txBody>
      </p:sp>
      <p:pic>
        <p:nvPicPr>
          <p:cNvPr id="6" name="Picture 5"/>
          <p:cNvPicPr>
            <a:picLocks noChangeAspect="1"/>
          </p:cNvPicPr>
          <p:nvPr/>
        </p:nvPicPr>
        <p:blipFill>
          <a:blip r:embed="rId3"/>
          <a:stretch>
            <a:fillRect/>
          </a:stretch>
        </p:blipFill>
        <p:spPr>
          <a:xfrm>
            <a:off x="829339" y="772190"/>
            <a:ext cx="8189340" cy="5200530"/>
          </a:xfrm>
          <a:prstGeom prst="rect">
            <a:avLst/>
          </a:prstGeom>
        </p:spPr>
      </p:pic>
    </p:spTree>
    <p:extLst>
      <p:ext uri="{BB962C8B-B14F-4D97-AF65-F5344CB8AC3E}">
        <p14:creationId xmlns:p14="http://schemas.microsoft.com/office/powerpoint/2010/main" val="7161826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5083189"/>
          </a:xfrm>
        </p:spPr>
        <p:txBody>
          <a:bodyPr>
            <a:noAutofit/>
          </a:bodyPr>
          <a:lstStyle/>
          <a:p>
            <a:pPr marL="342900" indent="-342900" algn="l">
              <a:buFont typeface="Arial" panose="020B0604020202020204" pitchFamily="34" charset="0"/>
              <a:buChar char="•"/>
            </a:pPr>
            <a:r>
              <a:rPr lang="en-US" sz="2400" dirty="0">
                <a:solidFill>
                  <a:schemeClr val="tx1"/>
                </a:solidFill>
              </a:rPr>
              <a:t>January:</a:t>
            </a:r>
          </a:p>
          <a:p>
            <a:pPr marL="800100" lvl="1" indent="-342900" algn="l">
              <a:buFont typeface="Arial" panose="020B0604020202020204" pitchFamily="34" charset="0"/>
              <a:buChar char="•"/>
            </a:pPr>
            <a:r>
              <a:rPr lang="en-US" sz="2400" dirty="0">
                <a:solidFill>
                  <a:schemeClr val="tx1"/>
                </a:solidFill>
              </a:rPr>
              <a:t>GO Team Initial Budget Session (</a:t>
            </a:r>
            <a:r>
              <a:rPr lang="en-US" sz="2400" dirty="0">
                <a:solidFill>
                  <a:schemeClr val="tx1"/>
                </a:solidFill>
                <a:effectLst/>
                <a:ea typeface="Calibri" panose="020F0502020204030204" pitchFamily="34" charset="0"/>
              </a:rPr>
              <a:t>Jan. 13</a:t>
            </a:r>
            <a:r>
              <a:rPr lang="en-US" sz="2400" baseline="30000" dirty="0">
                <a:solidFill>
                  <a:schemeClr val="tx1"/>
                </a:solidFill>
                <a:effectLst/>
                <a:ea typeface="Calibri" panose="020F0502020204030204" pitchFamily="34" charset="0"/>
              </a:rPr>
              <a:t>th</a:t>
            </a:r>
            <a:r>
              <a:rPr lang="en-US" sz="2400" dirty="0">
                <a:solidFill>
                  <a:schemeClr val="tx1"/>
                </a:solidFill>
                <a:effectLst/>
                <a:ea typeface="Calibri" panose="020F0502020204030204" pitchFamily="34" charset="0"/>
              </a:rPr>
              <a:t>-early February</a:t>
            </a:r>
            <a:r>
              <a:rPr lang="en-US" sz="2400" dirty="0">
                <a:solidFill>
                  <a:schemeClr val="tx1"/>
                </a:solidFill>
              </a:rPr>
              <a:t>)</a:t>
            </a:r>
          </a:p>
          <a:p>
            <a:pPr marL="342900" indent="-342900" algn="l">
              <a:buFont typeface="Arial" panose="020B0604020202020204" pitchFamily="34" charset="0"/>
              <a:buChar char="•"/>
            </a:pPr>
            <a:r>
              <a:rPr lang="en-US" sz="2400" dirty="0">
                <a:solidFill>
                  <a:schemeClr val="tx1"/>
                </a:solidFill>
              </a:rPr>
              <a:t>February: </a:t>
            </a:r>
          </a:p>
          <a:p>
            <a:pPr marL="800100" lvl="1" indent="-342900" algn="l">
              <a:buFont typeface="Arial" panose="020B0604020202020204" pitchFamily="34" charset="0"/>
              <a:buChar char="•"/>
            </a:pPr>
            <a:r>
              <a:rPr lang="en-US" sz="2400" dirty="0">
                <a:solidFill>
                  <a:schemeClr val="tx1"/>
                </a:solidFill>
              </a:rPr>
              <a:t>One-on-one Associate Superintendent discussions</a:t>
            </a:r>
          </a:p>
          <a:p>
            <a:pPr marL="800100" lvl="1" indent="-342900" algn="l">
              <a:buFont typeface="Arial" panose="020B0604020202020204" pitchFamily="34" charset="0"/>
              <a:buChar char="•"/>
            </a:pPr>
            <a:r>
              <a:rPr lang="en-US" sz="2400" dirty="0">
                <a:solidFill>
                  <a:schemeClr val="tx1"/>
                </a:solidFill>
              </a:rPr>
              <a:t>Cluster Planning Session (positions sharing, cluster alignment, etc.)</a:t>
            </a:r>
          </a:p>
          <a:p>
            <a:pPr marL="800100" lvl="1" indent="-342900" algn="l">
              <a:buFont typeface="Arial" panose="020B0604020202020204" pitchFamily="34" charset="0"/>
              <a:buChar char="•"/>
            </a:pPr>
            <a:r>
              <a:rPr lang="en-US" sz="2400" dirty="0">
                <a:solidFill>
                  <a:schemeClr val="tx1"/>
                </a:solidFill>
              </a:rPr>
              <a:t>Program Manager discussions and approvals</a:t>
            </a:r>
          </a:p>
          <a:p>
            <a:pPr marL="800100" lvl="1" indent="-342900" algn="l">
              <a:buFont typeface="Arial" panose="020B0604020202020204" pitchFamily="34" charset="0"/>
              <a:buChar char="•"/>
            </a:pPr>
            <a:r>
              <a:rPr lang="en-US" sz="2400" dirty="0">
                <a:solidFill>
                  <a:schemeClr val="tx1"/>
                </a:solidFill>
              </a:rPr>
              <a:t>GO Team Feedback Session</a:t>
            </a:r>
          </a:p>
          <a:p>
            <a:pPr marL="800100" lvl="1" indent="-342900" algn="l">
              <a:buFont typeface="Arial" panose="020B0604020202020204" pitchFamily="34" charset="0"/>
              <a:buChar char="•"/>
            </a:pPr>
            <a:r>
              <a:rPr lang="en-US" sz="2400" dirty="0">
                <a:solidFill>
                  <a:schemeClr val="tx1"/>
                </a:solidFill>
              </a:rPr>
              <a:t>HR Staffing Conferences (Late February - Early March)</a:t>
            </a:r>
          </a:p>
          <a:p>
            <a:pPr algn="l"/>
            <a:r>
              <a:rPr lang="en-US" sz="2400" dirty="0">
                <a:solidFill>
                  <a:schemeClr val="tx1"/>
                </a:solidFill>
              </a:rPr>
              <a:t>•	March:</a:t>
            </a:r>
          </a:p>
          <a:p>
            <a:pPr marL="800100" lvl="1" indent="-342900" algn="l">
              <a:buFont typeface="Arial" panose="020B0604020202020204" pitchFamily="34" charset="0"/>
              <a:buChar char="•"/>
            </a:pPr>
            <a:r>
              <a:rPr lang="en-US" sz="2400" dirty="0">
                <a:solidFill>
                  <a:schemeClr val="tx1"/>
                </a:solidFill>
              </a:rPr>
              <a:t>Final GO Team Approval (AFTER your school’s Staffing Conference- March 18</a:t>
            </a:r>
            <a:r>
              <a:rPr lang="en-US" sz="2400" baseline="30000" dirty="0">
                <a:solidFill>
                  <a:schemeClr val="tx1"/>
                </a:solidFill>
              </a:rPr>
              <a:t>th</a:t>
            </a:r>
            <a:r>
              <a:rPr lang="en-US" sz="2400" dirty="0">
                <a:solidFill>
                  <a:schemeClr val="tx1"/>
                </a:solidFill>
              </a:rPr>
              <a:t>)</a:t>
            </a: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What’s Next?</a:t>
            </a:r>
          </a:p>
        </p:txBody>
      </p:sp>
      <p:sp>
        <p:nvSpPr>
          <p:cNvPr id="2" name="Slide Number Placeholder 1"/>
          <p:cNvSpPr>
            <a:spLocks noGrp="1"/>
          </p:cNvSpPr>
          <p:nvPr>
            <p:ph type="sldNum" sz="quarter"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42577430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a:t>Thank 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
        <p:nvSpPr>
          <p:cNvPr id="5" name="Slide Number Placeholder 4"/>
          <p:cNvSpPr>
            <a:spLocks noGrp="1"/>
          </p:cNvSpPr>
          <p:nvPr>
            <p:ph type="sldNum" sz="quarter" idx="12"/>
          </p:nvPr>
        </p:nvSpPr>
        <p:spPr/>
        <p:txBody>
          <a:bodyPr/>
          <a:lstStyle/>
          <a:p>
            <a:fld id="{3D6C3DC6-EF6E-8948-BFE6-808D46D584D8}" type="slidenum">
              <a:rPr lang="en-US" smtClean="0"/>
              <a:t>16</a:t>
            </a:fld>
            <a:endParaRPr lang="en-US" dirty="0"/>
          </a:p>
        </p:txBody>
      </p:sp>
    </p:spTree>
    <p:extLst>
      <p:ext uri="{BB962C8B-B14F-4D97-AF65-F5344CB8AC3E}">
        <p14:creationId xmlns:p14="http://schemas.microsoft.com/office/powerpoint/2010/main" val="37385656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36674" y="2464874"/>
            <a:ext cx="7772400" cy="90819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defRPr/>
            </a:pPr>
            <a:r>
              <a:rPr lang="en-US" sz="2800" b="1" i="1" dirty="0">
                <a:solidFill>
                  <a:prstClr val="black">
                    <a:lumMod val="85000"/>
                    <a:lumOff val="15000"/>
                  </a:prstClr>
                </a:solidFill>
              </a:rPr>
              <a:t>Slides to Complete </a:t>
            </a:r>
            <a:r>
              <a:rPr lang="en-US" sz="2800" b="1" i="1" u="sng" dirty="0">
                <a:solidFill>
                  <a:srgbClr val="FF0000"/>
                </a:solidFill>
              </a:rPr>
              <a:t>After</a:t>
            </a:r>
            <a:r>
              <a:rPr lang="en-US" sz="2800" b="1" i="1" dirty="0">
                <a:solidFill>
                  <a:prstClr val="black">
                    <a:lumMod val="85000"/>
                    <a:lumOff val="15000"/>
                  </a:prstClr>
                </a:solidFill>
              </a:rPr>
              <a:t> Initial Meeting and Before You Meet with Associate Supt. And Program Managers</a:t>
            </a:r>
            <a:endParaRPr lang="en-US" sz="2800" dirty="0">
              <a:solidFill>
                <a:sysClr val="windowText" lastClr="000000"/>
              </a:solidFill>
              <a:latin typeface="Calibri"/>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17</a:t>
            </a:fld>
            <a:endParaRPr lang="en-US" dirty="0">
              <a:solidFill>
                <a:srgbClr val="F5F5F5"/>
              </a:solidFill>
            </a:endParaRPr>
          </a:p>
        </p:txBody>
      </p:sp>
    </p:spTree>
    <p:extLst>
      <p:ext uri="{BB962C8B-B14F-4D97-AF65-F5344CB8AC3E}">
        <p14:creationId xmlns:p14="http://schemas.microsoft.com/office/powerpoint/2010/main" val="1301628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6" y="76243"/>
            <a:ext cx="8329958" cy="584775"/>
          </a:xfrm>
          <a:prstGeom prst="rect">
            <a:avLst/>
          </a:prstGeom>
          <a:noFill/>
        </p:spPr>
        <p:txBody>
          <a:bodyPr wrap="square" rtlCol="0">
            <a:spAutoFit/>
          </a:bodyPr>
          <a:lstStyle/>
          <a:p>
            <a:pPr algn="ctr"/>
            <a:r>
              <a:rPr lang="en-US" sz="3200" b="1" i="1" dirty="0">
                <a:latin typeface="+mj-lt"/>
              </a:rPr>
              <a:t>Description of Strategy Categories</a:t>
            </a:r>
          </a:p>
        </p:txBody>
      </p:sp>
      <p:sp>
        <p:nvSpPr>
          <p:cNvPr id="5" name="TextBox 4"/>
          <p:cNvSpPr txBox="1"/>
          <p:nvPr/>
        </p:nvSpPr>
        <p:spPr>
          <a:xfrm>
            <a:off x="858786" y="1078326"/>
            <a:ext cx="8085658" cy="4154984"/>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Budget Parameters</a:t>
            </a:r>
            <a:r>
              <a:rPr lang="en-US" sz="2400" dirty="0">
                <a:latin typeface="Calibri" panose="020F0502020204030204" pitchFamily="34" charset="0"/>
                <a:cs typeface="Calibri" panose="020F0502020204030204" pitchFamily="34" charset="0"/>
              </a:rPr>
              <a:t> – FY23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3-5 year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18</a:t>
            </a:fld>
            <a:endParaRPr lang="en-US" dirty="0"/>
          </a:p>
        </p:txBody>
      </p:sp>
    </p:spTree>
    <p:extLst>
      <p:ext uri="{BB962C8B-B14F-4D97-AF65-F5344CB8AC3E}">
        <p14:creationId xmlns:p14="http://schemas.microsoft.com/office/powerpoint/2010/main" val="4119372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4157889221"/>
              </p:ext>
            </p:extLst>
          </p:nvPr>
        </p:nvGraphicFramePr>
        <p:xfrm>
          <a:off x="994298" y="936153"/>
          <a:ext cx="7723574" cy="5725283"/>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825623">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FY23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ctr"/>
                      <a:r>
                        <a:rPr lang="en-US" sz="1750" dirty="0"/>
                        <a:t>Maintain lower class sizes in the primary years by funding </a:t>
                      </a:r>
                      <a:r>
                        <a:rPr lang="en-US" sz="1750" dirty="0" err="1"/>
                        <a:t>parapros</a:t>
                      </a:r>
                      <a:r>
                        <a:rPr lang="en-US" sz="1750" dirty="0"/>
                        <a:t> in 1</a:t>
                      </a:r>
                      <a:r>
                        <a:rPr lang="en-US" sz="1750" baseline="30000" dirty="0"/>
                        <a:t>st</a:t>
                      </a:r>
                      <a:r>
                        <a:rPr lang="en-US" sz="1750" dirty="0"/>
                        <a:t> and second grade</a:t>
                      </a:r>
                    </a:p>
                  </a:txBody>
                  <a:tcPr/>
                </a:tc>
                <a:tc>
                  <a:txBody>
                    <a:bodyPr/>
                    <a:lstStyle/>
                    <a:p>
                      <a:pPr algn="ctr"/>
                      <a:r>
                        <a:rPr lang="en-US" sz="1750" dirty="0"/>
                        <a:t>47%</a:t>
                      </a:r>
                      <a:r>
                        <a:rPr lang="en-US" sz="1750" baseline="0" dirty="0"/>
                        <a:t> mobility rate requires a great deal of teacher attention to students who enter our school throughout the year – many of which are below level. </a:t>
                      </a:r>
                      <a:endParaRPr lang="en-US" sz="1750" dirty="0"/>
                    </a:p>
                  </a:txBody>
                  <a:tcPr/>
                </a:tc>
                <a:extLst>
                  <a:ext uri="{0D108BD9-81ED-4DB2-BD59-A6C34878D82A}">
                    <a16:rowId xmlns:a16="http://schemas.microsoft.com/office/drawing/2014/main" val="10001"/>
                  </a:ext>
                </a:extLst>
              </a:tr>
              <a:tr h="825623">
                <a:tc>
                  <a:txBody>
                    <a:bodyPr/>
                    <a:lstStyle/>
                    <a:p>
                      <a:pPr algn="ctr"/>
                      <a:r>
                        <a:rPr lang="en-US" sz="1750" dirty="0"/>
                        <a:t>Maximize wrap around services </a:t>
                      </a:r>
                      <a:r>
                        <a:rPr lang="en-US" sz="1750" dirty="0" err="1"/>
                        <a:t>ie</a:t>
                      </a:r>
                      <a:r>
                        <a:rPr lang="en-US" sz="1750" dirty="0"/>
                        <a:t>: Nurse, SSW, Counseling</a:t>
                      </a:r>
                    </a:p>
                  </a:txBody>
                  <a:tcPr/>
                </a:tc>
                <a:tc>
                  <a:txBody>
                    <a:bodyPr/>
                    <a:lstStyle/>
                    <a:p>
                      <a:pPr algn="ctr"/>
                      <a:r>
                        <a:rPr lang="en-US" sz="1750" dirty="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825623">
                <a:tc>
                  <a:txBody>
                    <a:bodyPr/>
                    <a:lstStyle/>
                    <a:p>
                      <a:pPr algn="ctr"/>
                      <a:r>
                        <a:rPr lang="en-US" sz="1750" dirty="0"/>
                        <a:t>Increase</a:t>
                      </a:r>
                      <a:r>
                        <a:rPr lang="en-US" sz="1750" baseline="0" dirty="0"/>
                        <a:t> Reading/</a:t>
                      </a:r>
                      <a:r>
                        <a:rPr lang="en-US" sz="1750" baseline="0" dirty="0" err="1"/>
                        <a:t>Lexiles</a:t>
                      </a:r>
                      <a:r>
                        <a:rPr lang="en-US" sz="1750" baseline="0" dirty="0"/>
                        <a:t> and writing of 3</a:t>
                      </a:r>
                      <a:r>
                        <a:rPr lang="en-US" sz="1750" baseline="30000" dirty="0"/>
                        <a:t>rd</a:t>
                      </a:r>
                      <a:r>
                        <a:rPr lang="en-US" sz="1750" baseline="0" dirty="0"/>
                        <a:t> – 5</a:t>
                      </a:r>
                      <a:r>
                        <a:rPr lang="en-US" sz="1750" baseline="30000" dirty="0"/>
                        <a:t>th</a:t>
                      </a:r>
                      <a:r>
                        <a:rPr lang="en-US" sz="1750" baseline="0" dirty="0"/>
                        <a:t> grade students.  How can we restructure our program to achieve this? </a:t>
                      </a:r>
                      <a:endParaRPr lang="en-US" sz="1750" dirty="0"/>
                    </a:p>
                  </a:txBody>
                  <a:tcPr/>
                </a:tc>
                <a:tc>
                  <a:txBody>
                    <a:bodyPr/>
                    <a:lstStyle/>
                    <a:p>
                      <a:pPr algn="ctr"/>
                      <a:r>
                        <a:rPr lang="en-US" sz="1750" dirty="0"/>
                        <a:t>Data indicates that students who have been with us for more than one year have greater</a:t>
                      </a:r>
                      <a:r>
                        <a:rPr lang="en-US" sz="1750" baseline="0" dirty="0"/>
                        <a:t> performance levels than students who are transient.  With 47% of our students coming and going, there is a need to target these students.</a:t>
                      </a:r>
                      <a:endParaRPr lang="en-US" sz="1750" dirty="0"/>
                    </a:p>
                  </a:txBody>
                  <a:tcPr/>
                </a:tc>
                <a:extLst>
                  <a:ext uri="{0D108BD9-81ED-4DB2-BD59-A6C34878D82A}">
                    <a16:rowId xmlns:a16="http://schemas.microsoft.com/office/drawing/2014/main" val="10003"/>
                  </a:ext>
                </a:extLst>
              </a:tr>
              <a:tr h="825623">
                <a:tc>
                  <a:txBody>
                    <a:bodyPr/>
                    <a:lstStyle/>
                    <a:p>
                      <a:pPr algn="ctr"/>
                      <a:r>
                        <a:rPr lang="en-US" sz="1750" dirty="0"/>
                        <a:t>Maximize the intervention block daily</a:t>
                      </a:r>
                    </a:p>
                  </a:txBody>
                  <a:tcPr/>
                </a:tc>
                <a:tc>
                  <a:txBody>
                    <a:bodyPr/>
                    <a:lstStyle/>
                    <a:p>
                      <a:pPr algn="ctr"/>
                      <a:r>
                        <a:rPr lang="en-US" sz="1750" dirty="0"/>
                        <a:t>Dedicated time for students to receive specific interventions and/or</a:t>
                      </a:r>
                      <a:r>
                        <a:rPr lang="en-US" sz="1750" baseline="0" dirty="0"/>
                        <a:t> enrichment.</a:t>
                      </a:r>
                      <a:endParaRPr lang="en-US" sz="1750" dirty="0"/>
                    </a:p>
                  </a:txBody>
                  <a:tcPr/>
                </a:tc>
                <a:extLst>
                  <a:ext uri="{0D108BD9-81ED-4DB2-BD59-A6C34878D82A}">
                    <a16:rowId xmlns:a16="http://schemas.microsoft.com/office/drawing/2014/main" val="10004"/>
                  </a:ext>
                </a:extLst>
              </a:tr>
            </a:tbl>
          </a:graphicData>
        </a:graphic>
      </p:graphicFrame>
      <p:sp>
        <p:nvSpPr>
          <p:cNvPr id="7" name="TextBox 6"/>
          <p:cNvSpPr txBox="1"/>
          <p:nvPr/>
        </p:nvSpPr>
        <p:spPr>
          <a:xfrm rot="20090449">
            <a:off x="3581203" y="2881154"/>
            <a:ext cx="3130931" cy="707886"/>
          </a:xfrm>
          <a:prstGeom prst="rect">
            <a:avLst/>
          </a:prstGeom>
          <a:noFill/>
        </p:spPr>
        <p:txBody>
          <a:bodyPr wrap="square" rtlCol="0">
            <a:spAutoFit/>
          </a:bodyPr>
          <a:lstStyle/>
          <a:p>
            <a:r>
              <a:rPr lang="en-US" sz="4000" b="1" dirty="0">
                <a:ln w="22225">
                  <a:solidFill>
                    <a:schemeClr val="accent2"/>
                  </a:solidFill>
                  <a:prstDash val="solid"/>
                </a:ln>
                <a:solidFill>
                  <a:schemeClr val="accent2">
                    <a:lumMod val="40000"/>
                    <a:lumOff val="60000"/>
                  </a:schemeClr>
                </a:solidFill>
              </a:rPr>
              <a:t>Example</a:t>
            </a:r>
          </a:p>
        </p:txBody>
      </p:sp>
      <p:sp>
        <p:nvSpPr>
          <p:cNvPr id="5" name="Slide Number Placeholder 4"/>
          <p:cNvSpPr>
            <a:spLocks noGrp="1"/>
          </p:cNvSpPr>
          <p:nvPr>
            <p:ph type="sldNum" sz="quarter" idx="12"/>
          </p:nvPr>
        </p:nvSpPr>
        <p:spPr/>
        <p:txBody>
          <a:bodyPr/>
          <a:lstStyle/>
          <a:p>
            <a:fld id="{3D6C3DC6-EF6E-8948-BFE6-808D46D584D8}" type="slidenum">
              <a:rPr lang="en-US" smtClean="0"/>
              <a:t>19</a:t>
            </a:fld>
            <a:endParaRPr lang="en-US" dirty="0"/>
          </a:p>
        </p:txBody>
      </p:sp>
    </p:spTree>
    <p:extLst>
      <p:ext uri="{BB962C8B-B14F-4D97-AF65-F5344CB8AC3E}">
        <p14:creationId xmlns:p14="http://schemas.microsoft.com/office/powerpoint/2010/main" val="2530132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239551083"/>
              </p:ext>
            </p:extLst>
          </p:nvPr>
        </p:nvGraphicFramePr>
        <p:xfrm>
          <a:off x="994298" y="1057247"/>
          <a:ext cx="7723574" cy="5618972"/>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algn="ctr"/>
                      <a:r>
                        <a:rPr lang="en-US" sz="2000" dirty="0"/>
                        <a:t>Maximize the intervention block daily</a:t>
                      </a:r>
                    </a:p>
                  </a:txBody>
                  <a:tcPr/>
                </a:tc>
                <a:tc>
                  <a:txBody>
                    <a:bodyPr/>
                    <a:lstStyle/>
                    <a:p>
                      <a:pPr algn="ctr"/>
                      <a:r>
                        <a:rPr lang="en-US" sz="2000" dirty="0"/>
                        <a:t>Dedicated time for students to receive specific interventions and/or</a:t>
                      </a:r>
                      <a:r>
                        <a:rPr lang="en-US" sz="2000" baseline="0" dirty="0"/>
                        <a:t> enrichment.</a:t>
                      </a:r>
                      <a:endParaRPr lang="en-US" sz="2000" dirty="0"/>
                    </a:p>
                  </a:txBody>
                  <a:tcPr/>
                </a:tc>
                <a:extLst>
                  <a:ext uri="{0D108BD9-81ED-4DB2-BD59-A6C34878D82A}">
                    <a16:rowId xmlns:a16="http://schemas.microsoft.com/office/drawing/2014/main" val="10001"/>
                  </a:ext>
                </a:extLst>
              </a:tr>
              <a:tr h="825623">
                <a:tc>
                  <a:txBody>
                    <a:bodyPr/>
                    <a:lstStyle/>
                    <a:p>
                      <a:pPr algn="ctr"/>
                      <a:r>
                        <a:rPr lang="en-US" sz="2000" dirty="0"/>
                        <a:t>Utilize data to meet the individual</a:t>
                      </a:r>
                      <a:r>
                        <a:rPr lang="en-US" sz="2000" baseline="0" dirty="0"/>
                        <a:t> needs of students.  </a:t>
                      </a:r>
                      <a:endParaRPr lang="en-US" sz="2000" dirty="0"/>
                    </a:p>
                  </a:txBody>
                  <a:tcPr/>
                </a:tc>
                <a:tc>
                  <a:txBody>
                    <a:bodyPr/>
                    <a:lstStyle/>
                    <a:p>
                      <a:pPr algn="ctr"/>
                      <a:r>
                        <a:rPr lang="en-US" sz="2000" dirty="0"/>
                        <a:t>Ensure that students are receiving</a:t>
                      </a:r>
                      <a:r>
                        <a:rPr lang="en-US" sz="2000" baseline="0" dirty="0"/>
                        <a:t> maximized opportunities for achievement and remediation daily</a:t>
                      </a:r>
                      <a:endParaRPr lang="en-US" sz="2000" dirty="0"/>
                    </a:p>
                  </a:txBody>
                  <a:tcPr/>
                </a:tc>
                <a:extLst>
                  <a:ext uri="{0D108BD9-81ED-4DB2-BD59-A6C34878D82A}">
                    <a16:rowId xmlns:a16="http://schemas.microsoft.com/office/drawing/2014/main" val="10002"/>
                  </a:ext>
                </a:extLst>
              </a:tr>
              <a:tr h="825623">
                <a:tc>
                  <a:txBody>
                    <a:bodyPr/>
                    <a:lstStyle/>
                    <a:p>
                      <a:pPr algn="ctr"/>
                      <a:endParaRPr lang="en-US" sz="2000"/>
                    </a:p>
                  </a:txBody>
                  <a:tcPr/>
                </a:tc>
                <a:tc>
                  <a:txBody>
                    <a:bodyPr/>
                    <a:lstStyle/>
                    <a:p>
                      <a:pPr algn="ctr"/>
                      <a:endParaRPr lang="en-US" sz="2000" dirty="0"/>
                    </a:p>
                  </a:txBody>
                  <a:tcPr/>
                </a:tc>
                <a:extLst>
                  <a:ext uri="{0D108BD9-81ED-4DB2-BD59-A6C34878D82A}">
                    <a16:rowId xmlns:a16="http://schemas.microsoft.com/office/drawing/2014/main" val="10003"/>
                  </a:ext>
                </a:extLst>
              </a:tr>
              <a:tr h="825623">
                <a:tc>
                  <a:txBody>
                    <a:bodyPr/>
                    <a:lstStyle/>
                    <a:p>
                      <a:pPr algn="ctr"/>
                      <a:endParaRPr lang="en-US" sz="2000"/>
                    </a:p>
                  </a:txBody>
                  <a:tcPr/>
                </a:tc>
                <a:tc>
                  <a:txBody>
                    <a:bodyPr/>
                    <a:lstStyle/>
                    <a:p>
                      <a:pPr algn="ctr"/>
                      <a:endParaRPr lang="en-US" sz="2000"/>
                    </a:p>
                  </a:txBody>
                  <a:tcPr/>
                </a:tc>
                <a:extLst>
                  <a:ext uri="{0D108BD9-81ED-4DB2-BD59-A6C34878D82A}">
                    <a16:rowId xmlns:a16="http://schemas.microsoft.com/office/drawing/2014/main" val="10004"/>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5"/>
                  </a:ext>
                </a:extLst>
              </a:tr>
            </a:tbl>
          </a:graphicData>
        </a:graphic>
      </p:graphicFrame>
      <p:sp>
        <p:nvSpPr>
          <p:cNvPr id="7" name="TextBox 6"/>
          <p:cNvSpPr txBox="1"/>
          <p:nvPr/>
        </p:nvSpPr>
        <p:spPr>
          <a:xfrm rot="20090449">
            <a:off x="3581203" y="2881154"/>
            <a:ext cx="3130931" cy="707886"/>
          </a:xfrm>
          <a:prstGeom prst="rect">
            <a:avLst/>
          </a:prstGeom>
          <a:noFill/>
        </p:spPr>
        <p:txBody>
          <a:bodyPr wrap="square" rtlCol="0">
            <a:spAutoFit/>
          </a:bodyPr>
          <a:lstStyle/>
          <a:p>
            <a:r>
              <a:rPr lang="en-US" sz="4000" b="1" dirty="0">
                <a:ln w="22225">
                  <a:solidFill>
                    <a:schemeClr val="accent2"/>
                  </a:solidFill>
                  <a:prstDash val="solid"/>
                </a:ln>
                <a:solidFill>
                  <a:schemeClr val="accent2">
                    <a:lumMod val="40000"/>
                    <a:lumOff val="60000"/>
                  </a:schemeClr>
                </a:solidFill>
              </a:rPr>
              <a:t>Example</a:t>
            </a:r>
          </a:p>
        </p:txBody>
      </p:sp>
      <p:sp>
        <p:nvSpPr>
          <p:cNvPr id="5" name="Slide Number Placeholder 4"/>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3508451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056529733"/>
              </p:ext>
            </p:extLst>
          </p:nvPr>
        </p:nvGraphicFramePr>
        <p:xfrm>
          <a:off x="1145127" y="1240623"/>
          <a:ext cx="7196965" cy="5303522"/>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23751">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427342">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Fostering Academic Excellence for All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2"/>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21</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940871207"/>
              </p:ext>
            </p:extLst>
          </p:nvPr>
        </p:nvGraphicFramePr>
        <p:xfrm>
          <a:off x="1404298" y="1095267"/>
          <a:ext cx="7196965" cy="5303522"/>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23751">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427342">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Fostering Academic Excellence for All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2"/>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22</a:t>
            </a:fld>
            <a:endParaRPr lang="en-US" dirty="0">
              <a:solidFill>
                <a:srgbClr val="F5F5F5"/>
              </a:solidFill>
            </a:endParaRPr>
          </a:p>
        </p:txBody>
      </p:sp>
    </p:spTree>
    <p:extLst>
      <p:ext uri="{BB962C8B-B14F-4D97-AF65-F5344CB8AC3E}">
        <p14:creationId xmlns:p14="http://schemas.microsoft.com/office/powerpoint/2010/main" val="4116188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Leveling Reserve</a:t>
            </a:r>
          </a:p>
        </p:txBody>
      </p:sp>
      <p:graphicFrame>
        <p:nvGraphicFramePr>
          <p:cNvPr id="4" name="Table 3"/>
          <p:cNvGraphicFramePr>
            <a:graphicFrameLocks noGrp="1"/>
          </p:cNvGraphicFramePr>
          <p:nvPr>
            <p:extLst>
              <p:ext uri="{D42A27DB-BD31-4B8C-83A1-F6EECF244321}">
                <p14:modId xmlns:p14="http://schemas.microsoft.com/office/powerpoint/2010/main" val="3357491611"/>
              </p:ext>
            </p:extLst>
          </p:nvPr>
        </p:nvGraphicFramePr>
        <p:xfrm>
          <a:off x="1338764" y="1274780"/>
          <a:ext cx="7196965" cy="4874035"/>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311753">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Fostering Academic Excellence for All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23</a:t>
            </a:fld>
            <a:endParaRPr lang="en-US" dirty="0"/>
          </a:p>
        </p:txBody>
      </p:sp>
    </p:spTree>
    <p:extLst>
      <p:ext uri="{BB962C8B-B14F-4D97-AF65-F5344CB8AC3E}">
        <p14:creationId xmlns:p14="http://schemas.microsoft.com/office/powerpoint/2010/main" val="2423624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a:t>
            </a:r>
            <a:br>
              <a:rPr lang="en-US" sz="2700" b="1" dirty="0">
                <a:latin typeface="Century Schoolbook" panose="02040604050505020304" pitchFamily="18" charset="0"/>
              </a:rPr>
            </a:br>
            <a:r>
              <a:rPr lang="en-US" sz="2700" b="1" dirty="0">
                <a:latin typeface="Century Schoolbook" panose="02040604050505020304" pitchFamily="18" charset="0"/>
              </a:rPr>
              <a:t> Title I Holdback and Family Engagement Funds</a:t>
            </a:r>
          </a:p>
        </p:txBody>
      </p:sp>
      <p:graphicFrame>
        <p:nvGraphicFramePr>
          <p:cNvPr id="4" name="Table 3"/>
          <p:cNvGraphicFramePr>
            <a:graphicFrameLocks noGrp="1"/>
          </p:cNvGraphicFramePr>
          <p:nvPr>
            <p:extLst>
              <p:ext uri="{D42A27DB-BD31-4B8C-83A1-F6EECF244321}">
                <p14:modId xmlns:p14="http://schemas.microsoft.com/office/powerpoint/2010/main" val="3284507649"/>
              </p:ext>
            </p:extLst>
          </p:nvPr>
        </p:nvGraphicFramePr>
        <p:xfrm>
          <a:off x="1145127" y="1554478"/>
          <a:ext cx="7196965" cy="4874035"/>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311753">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Fostering Academic Excellence for All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24</a:t>
            </a:fld>
            <a:endParaRPr lang="en-US" dirty="0"/>
          </a:p>
        </p:txBody>
      </p:sp>
    </p:spTree>
    <p:extLst>
      <p:ext uri="{BB962C8B-B14F-4D97-AF65-F5344CB8AC3E}">
        <p14:creationId xmlns:p14="http://schemas.microsoft.com/office/powerpoint/2010/main" val="1235764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a:t>
            </a:r>
            <a:br>
              <a:rPr lang="en-US" sz="2700" b="1" dirty="0">
                <a:latin typeface="Century Schoolbook" panose="02040604050505020304" pitchFamily="18" charset="0"/>
              </a:rPr>
            </a:br>
            <a:r>
              <a:rPr lang="en-US" sz="2700" b="1" dirty="0">
                <a:latin typeface="Century Schoolbook" panose="02040604050505020304" pitchFamily="18" charset="0"/>
              </a:rPr>
              <a:t> CARES Act and ARP Funds</a:t>
            </a:r>
          </a:p>
        </p:txBody>
      </p:sp>
      <p:graphicFrame>
        <p:nvGraphicFramePr>
          <p:cNvPr id="4" name="Table 3"/>
          <p:cNvGraphicFramePr>
            <a:graphicFrameLocks noGrp="1"/>
          </p:cNvGraphicFramePr>
          <p:nvPr/>
        </p:nvGraphicFramePr>
        <p:xfrm>
          <a:off x="1145127" y="1554478"/>
          <a:ext cx="7196965" cy="4874035"/>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311753">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Fostering Academic Excellence for All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25</a:t>
            </a:fld>
            <a:endParaRPr lang="en-US" dirty="0"/>
          </a:p>
        </p:txBody>
      </p:sp>
    </p:spTree>
    <p:extLst>
      <p:ext uri="{BB962C8B-B14F-4D97-AF65-F5344CB8AC3E}">
        <p14:creationId xmlns:p14="http://schemas.microsoft.com/office/powerpoint/2010/main" val="234335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26</a:t>
            </a:fld>
            <a:endParaRPr lang="en-US" dirty="0"/>
          </a:p>
        </p:txBody>
      </p:sp>
    </p:spTree>
    <p:extLst>
      <p:ext uri="{BB962C8B-B14F-4D97-AF65-F5344CB8AC3E}">
        <p14:creationId xmlns:p14="http://schemas.microsoft.com/office/powerpoint/2010/main" val="127542316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3" ma:contentTypeDescription="Create a new document." ma:contentTypeScope="" ma:versionID="2927d26b2c02b493764b6e687e1e034a">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23fd413346ada8d0b2298e3a5919341a"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2.xml><?xml version="1.0" encoding="utf-8"?>
<ds:datastoreItem xmlns:ds="http://schemas.openxmlformats.org/officeDocument/2006/customXml" ds:itemID="{7FD5BEB5-E56D-452E-8914-EF8FD2CF7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60D824-1F42-4605-A966-FFCBCF63520E}">
  <ds:schemaRefs>
    <ds:schemaRef ds:uri="d37e30bb-5f32-4411-a640-0b4044b692bf"/>
    <ds:schemaRef ds:uri="ffb952a0-74d9-4848-89d6-000c4b1b707a"/>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19379</TotalTime>
  <Words>2810</Words>
  <Application>Microsoft Office PowerPoint</Application>
  <PresentationFormat>On-screen Show (4:3)</PresentationFormat>
  <Paragraphs>334</Paragraphs>
  <Slides>26</Slides>
  <Notes>24</Notes>
  <HiddenSlides>1</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26</vt:i4>
      </vt:variant>
    </vt:vector>
  </HeadingPairs>
  <TitlesOfParts>
    <vt:vector size="44" baseType="lpstr">
      <vt:lpstr>Arial</vt:lpstr>
      <vt:lpstr>Berlin Sans FB Demi</vt:lpstr>
      <vt:lpstr>Calibri</vt:lpstr>
      <vt:lpstr>Century Schoolbook</vt:lpstr>
      <vt:lpstr>Corbel</vt:lpstr>
      <vt:lpstr>Times New Roman</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PowerPoint Presentation</vt:lpstr>
      <vt:lpstr>Norms</vt:lpstr>
      <vt:lpstr>GO Team Budget Development Process</vt:lpstr>
      <vt:lpstr>FY23 Budget Development Process</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PowerPoint Presentation</vt:lpstr>
      <vt:lpstr>What’s Next?</vt:lpstr>
      <vt:lpstr>Questions? </vt:lpstr>
      <vt:lpstr>PowerPoint Presentation</vt:lpstr>
      <vt:lpstr>PowerPoint Presentation</vt:lpstr>
      <vt:lpstr>PowerPoint Presentation</vt:lpstr>
      <vt:lpstr>PowerPoint Presentation</vt:lpstr>
      <vt:lpstr>PowerPoint Presentation</vt:lpstr>
      <vt:lpstr>PowerPoint Presentation</vt:lpstr>
      <vt:lpstr>Plan for FY23 Leveling Reserve</vt:lpstr>
      <vt:lpstr>Plan for FY23  Title I Holdback and Family Engagement Funds</vt:lpstr>
      <vt:lpstr>Plan for FY23  CARES Act and ARP Funds</vt:lpstr>
      <vt:lpstr>Questions to Consider</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Sessoms, Ernest</cp:lastModifiedBy>
  <cp:revision>362</cp:revision>
  <cp:lastPrinted>2020-01-13T18:18:48Z</cp:lastPrinted>
  <dcterms:created xsi:type="dcterms:W3CDTF">2014-12-15T21:46:52Z</dcterms:created>
  <dcterms:modified xsi:type="dcterms:W3CDTF">2022-01-20T22:24:23Z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