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25"/>
  </p:notesMasterIdLst>
  <p:handoutMasterIdLst>
    <p:handoutMasterId r:id="rId26"/>
  </p:handoutMasterIdLst>
  <p:sldIdLst>
    <p:sldId id="281" r:id="rId5"/>
    <p:sldId id="272" r:id="rId6"/>
    <p:sldId id="289" r:id="rId7"/>
    <p:sldId id="270" r:id="rId8"/>
    <p:sldId id="376" r:id="rId9"/>
    <p:sldId id="377" r:id="rId10"/>
    <p:sldId id="378" r:id="rId11"/>
    <p:sldId id="295" r:id="rId12"/>
    <p:sldId id="293" r:id="rId13"/>
    <p:sldId id="265" r:id="rId14"/>
    <p:sldId id="291" r:id="rId15"/>
    <p:sldId id="375" r:id="rId16"/>
    <p:sldId id="297" r:id="rId17"/>
    <p:sldId id="301" r:id="rId18"/>
    <p:sldId id="298" r:id="rId19"/>
    <p:sldId id="379" r:id="rId20"/>
    <p:sldId id="380" r:id="rId21"/>
    <p:sldId id="302" r:id="rId22"/>
    <p:sldId id="299" r:id="rId23"/>
    <p:sldId id="284" r:id="rId24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3725" autoAdjust="0"/>
  </p:normalViewPr>
  <p:slideViewPr>
    <p:cSldViewPr showGuides="1">
      <p:cViewPr varScale="1">
        <p:scale>
          <a:sx n="110" d="100"/>
          <a:sy n="110" d="100"/>
        </p:scale>
        <p:origin x="608" y="184"/>
      </p:cViewPr>
      <p:guideLst>
        <p:guide orient="horz" pos="1152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20"/>
    </p:cViewPr>
  </p:sorter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357EA8-A8CB-4B97-AE36-88FC7A3C27DA}" type="doc">
      <dgm:prSet loTypeId="urn:microsoft.com/office/officeart/2005/8/layout/hierarchy1" loCatId="hierarchy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698FFB7-FD6B-4BD8-B0C9-CA4169A2581D}">
      <dgm:prSet/>
      <dgm:spPr>
        <a:xfrm>
          <a:off x="329655" y="914578"/>
          <a:ext cx="2966896" cy="1883979"/>
        </a:xfrm>
        <a:prstGeom prst="roundRect">
          <a:avLst>
            <a:gd name="adj" fmla="val 10000"/>
          </a:avLst>
        </a:prstGeom>
        <a:solidFill>
          <a:srgbClr val="F2F2F2"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gm:spPr>
      <dgm:t>
        <a:bodyPr/>
        <a:lstStyle/>
        <a:p>
          <a:pPr rtl="0">
            <a:buNone/>
          </a:pP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enorite"/>
              <a:ea typeface="+mn-ea"/>
              <a:cs typeface="+mn-cs"/>
            </a:rPr>
            <a:t>Principals will spend the summer preparing for SY2025-26</a:t>
          </a:r>
        </a:p>
      </dgm:t>
    </dgm:pt>
    <dgm:pt modelId="{950EE0D0-80E2-49F3-994F-2E3921FB315C}" type="parTrans" cxnId="{FEBA400C-84DF-423B-B575-BC0B378F6430}">
      <dgm:prSet/>
      <dgm:spPr/>
      <dgm:t>
        <a:bodyPr/>
        <a:lstStyle/>
        <a:p>
          <a:endParaRPr lang="en-US"/>
        </a:p>
      </dgm:t>
    </dgm:pt>
    <dgm:pt modelId="{02329CA9-7D80-4F4B-B5F4-8D42C2AE4C2F}" type="sibTrans" cxnId="{FEBA400C-84DF-423B-B575-BC0B378F6430}">
      <dgm:prSet/>
      <dgm:spPr/>
      <dgm:t>
        <a:bodyPr/>
        <a:lstStyle/>
        <a:p>
          <a:endParaRPr lang="en-US"/>
        </a:p>
      </dgm:t>
    </dgm:pt>
    <dgm:pt modelId="{94F1C6E0-096F-492A-B4E1-7B6D4001B7E5}">
      <dgm:prSet/>
      <dgm:spPr>
        <a:xfrm>
          <a:off x="3955862" y="914578"/>
          <a:ext cx="2966896" cy="1883979"/>
        </a:xfrm>
        <a:prstGeom prst="roundRect">
          <a:avLst>
            <a:gd name="adj" fmla="val 10000"/>
          </a:avLst>
        </a:prstGeom>
        <a:solidFill>
          <a:srgbClr val="F2F2F2"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enorite"/>
              <a:ea typeface="+mn-ea"/>
              <a:cs typeface="+mn-cs"/>
            </a:rPr>
            <a:t>Schools will begin meeting after July 1 to organize their GO Teams for the year</a:t>
          </a:r>
        </a:p>
      </dgm:t>
    </dgm:pt>
    <dgm:pt modelId="{79E27E22-597C-4129-A4A9-578735BB6A85}" type="parTrans" cxnId="{44D66627-35EF-4FAE-9028-4262BD14F64E}">
      <dgm:prSet/>
      <dgm:spPr/>
      <dgm:t>
        <a:bodyPr/>
        <a:lstStyle/>
        <a:p>
          <a:endParaRPr lang="en-US"/>
        </a:p>
      </dgm:t>
    </dgm:pt>
    <dgm:pt modelId="{315A0655-BBEC-4E14-A840-69AAD69ED390}" type="sibTrans" cxnId="{44D66627-35EF-4FAE-9028-4262BD14F64E}">
      <dgm:prSet/>
      <dgm:spPr/>
      <dgm:t>
        <a:bodyPr/>
        <a:lstStyle/>
        <a:p>
          <a:endParaRPr lang="en-US"/>
        </a:p>
      </dgm:t>
    </dgm:pt>
    <dgm:pt modelId="{42453601-FF84-4198-A2D2-B657E77A0010}">
      <dgm:prSet/>
      <dgm:spPr>
        <a:xfrm>
          <a:off x="7582070" y="914578"/>
          <a:ext cx="2966896" cy="1883979"/>
        </a:xfrm>
        <a:prstGeom prst="roundRect">
          <a:avLst>
            <a:gd name="adj" fmla="val 10000"/>
          </a:avLst>
        </a:prstGeom>
        <a:solidFill>
          <a:srgbClr val="F2F2F2"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enorite"/>
              <a:ea typeface="+mn-ea"/>
              <a:cs typeface="+mn-cs"/>
            </a:rPr>
            <a:t>During the first business meeting in Fall 2025, principal and GO Teams will review strategic priorities and metrics for the year</a:t>
          </a:r>
        </a:p>
        <a:p>
          <a:pPr>
            <a:buNone/>
          </a:pP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enorite"/>
            <a:ea typeface="+mn-ea"/>
            <a:cs typeface="+mn-cs"/>
          </a:endParaRPr>
        </a:p>
      </dgm:t>
    </dgm:pt>
    <dgm:pt modelId="{11514F74-DC2A-421E-958E-9B75DCABBE2C}" type="parTrans" cxnId="{D77387F7-7BAC-40EB-92A5-2A56CB6A0A0F}">
      <dgm:prSet/>
      <dgm:spPr/>
      <dgm:t>
        <a:bodyPr/>
        <a:lstStyle/>
        <a:p>
          <a:endParaRPr lang="en-US"/>
        </a:p>
      </dgm:t>
    </dgm:pt>
    <dgm:pt modelId="{2A4380EF-DFFB-4E6E-A27D-F75659ED6F58}" type="sibTrans" cxnId="{D77387F7-7BAC-40EB-92A5-2A56CB6A0A0F}">
      <dgm:prSet/>
      <dgm:spPr/>
      <dgm:t>
        <a:bodyPr/>
        <a:lstStyle/>
        <a:p>
          <a:endParaRPr lang="en-US"/>
        </a:p>
      </dgm:t>
    </dgm:pt>
    <dgm:pt modelId="{0564E5EF-5B36-494C-A6C0-23CFB55B7BCC}" type="pres">
      <dgm:prSet presAssocID="{AD357EA8-A8CB-4B97-AE36-88FC7A3C27D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6DF30B4-497D-4F6D-9D73-6DD5783129BA}" type="pres">
      <dgm:prSet presAssocID="{B698FFB7-FD6B-4BD8-B0C9-CA4169A2581D}" presName="hierRoot1" presStyleCnt="0"/>
      <dgm:spPr/>
    </dgm:pt>
    <dgm:pt modelId="{B3119F31-75F2-4AAF-8BC5-D071DA356600}" type="pres">
      <dgm:prSet presAssocID="{B698FFB7-FD6B-4BD8-B0C9-CA4169A2581D}" presName="composite" presStyleCnt="0"/>
      <dgm:spPr/>
    </dgm:pt>
    <dgm:pt modelId="{F3A135DB-2376-4E3B-A20A-41984A2C6E6D}" type="pres">
      <dgm:prSet presAssocID="{B698FFB7-FD6B-4BD8-B0C9-CA4169A2581D}" presName="background" presStyleLbl="node0" presStyleIdx="0" presStyleCnt="3"/>
      <dgm:spPr>
        <a:xfrm>
          <a:off x="0" y="601405"/>
          <a:ext cx="2966896" cy="1883979"/>
        </a:xfrm>
        <a:prstGeom prst="roundRect">
          <a:avLst>
            <a:gd name="adj" fmla="val 10000"/>
          </a:avLst>
        </a:prstGeom>
        <a:solidFill>
          <a:srgbClr val="F3CF45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2F2F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FA82B6CE-D09A-4090-AE86-805DDA5FD9D1}" type="pres">
      <dgm:prSet presAssocID="{B698FFB7-FD6B-4BD8-B0C9-CA4169A2581D}" presName="text" presStyleLbl="fgAcc0" presStyleIdx="0" presStyleCnt="3">
        <dgm:presLayoutVars>
          <dgm:chPref val="3"/>
        </dgm:presLayoutVars>
      </dgm:prSet>
      <dgm:spPr/>
    </dgm:pt>
    <dgm:pt modelId="{9538D900-7AE8-458D-A772-4AD773D1EAC8}" type="pres">
      <dgm:prSet presAssocID="{B698FFB7-FD6B-4BD8-B0C9-CA4169A2581D}" presName="hierChild2" presStyleCnt="0"/>
      <dgm:spPr/>
    </dgm:pt>
    <dgm:pt modelId="{171B1F7F-308A-4D14-973E-1576E2F58C30}" type="pres">
      <dgm:prSet presAssocID="{94F1C6E0-096F-492A-B4E1-7B6D4001B7E5}" presName="hierRoot1" presStyleCnt="0"/>
      <dgm:spPr/>
    </dgm:pt>
    <dgm:pt modelId="{2E5E3512-2441-4FFF-9678-0DCC32A31043}" type="pres">
      <dgm:prSet presAssocID="{94F1C6E0-096F-492A-B4E1-7B6D4001B7E5}" presName="composite" presStyleCnt="0"/>
      <dgm:spPr/>
    </dgm:pt>
    <dgm:pt modelId="{60F45E52-7DB8-499D-BC6D-774E123989C7}" type="pres">
      <dgm:prSet presAssocID="{94F1C6E0-096F-492A-B4E1-7B6D4001B7E5}" presName="background" presStyleLbl="node0" presStyleIdx="1" presStyleCnt="3"/>
      <dgm:spPr>
        <a:xfrm>
          <a:off x="3626207" y="601405"/>
          <a:ext cx="2966896" cy="1883979"/>
        </a:xfrm>
        <a:prstGeom prst="roundRect">
          <a:avLst>
            <a:gd name="adj" fmla="val 10000"/>
          </a:avLst>
        </a:prstGeom>
        <a:solidFill>
          <a:srgbClr val="0083A9"/>
        </a:solidFill>
        <a:ln w="19050" cap="flat" cmpd="sng" algn="ctr">
          <a:solidFill>
            <a:srgbClr val="F2F2F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56E9DAE2-B9E4-4613-8034-2724F6BCF6F4}" type="pres">
      <dgm:prSet presAssocID="{94F1C6E0-096F-492A-B4E1-7B6D4001B7E5}" presName="text" presStyleLbl="fgAcc0" presStyleIdx="1" presStyleCnt="3">
        <dgm:presLayoutVars>
          <dgm:chPref val="3"/>
        </dgm:presLayoutVars>
      </dgm:prSet>
      <dgm:spPr/>
    </dgm:pt>
    <dgm:pt modelId="{9C44DE81-99CF-4191-8F4B-2C507C998003}" type="pres">
      <dgm:prSet presAssocID="{94F1C6E0-096F-492A-B4E1-7B6D4001B7E5}" presName="hierChild2" presStyleCnt="0"/>
      <dgm:spPr/>
    </dgm:pt>
    <dgm:pt modelId="{A5EFB6B8-B33A-436B-A5F7-9E81C7231F89}" type="pres">
      <dgm:prSet presAssocID="{42453601-FF84-4198-A2D2-B657E77A0010}" presName="hierRoot1" presStyleCnt="0"/>
      <dgm:spPr/>
    </dgm:pt>
    <dgm:pt modelId="{42AEAB1D-71EB-4497-AB11-4277E8816DBC}" type="pres">
      <dgm:prSet presAssocID="{42453601-FF84-4198-A2D2-B657E77A0010}" presName="composite" presStyleCnt="0"/>
      <dgm:spPr/>
    </dgm:pt>
    <dgm:pt modelId="{C634EFCA-5B75-462F-8D79-2CB1151656F3}" type="pres">
      <dgm:prSet presAssocID="{42453601-FF84-4198-A2D2-B657E77A0010}" presName="background" presStyleLbl="node0" presStyleIdx="2" presStyleCnt="3"/>
      <dgm:spPr>
        <a:xfrm>
          <a:off x="7252414" y="601405"/>
          <a:ext cx="2966896" cy="1883979"/>
        </a:xfrm>
        <a:prstGeom prst="roundRect">
          <a:avLst>
            <a:gd name="adj" fmla="val 10000"/>
          </a:avLst>
        </a:prstGeom>
        <a:solidFill>
          <a:srgbClr val="D47B22"/>
        </a:solidFill>
        <a:ln w="19050" cap="flat" cmpd="sng" algn="ctr">
          <a:solidFill>
            <a:srgbClr val="F2F2F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5A79D47D-CEE6-40ED-BD6A-44FF56310EDF}" type="pres">
      <dgm:prSet presAssocID="{42453601-FF84-4198-A2D2-B657E77A0010}" presName="text" presStyleLbl="fgAcc0" presStyleIdx="2" presStyleCnt="3">
        <dgm:presLayoutVars>
          <dgm:chPref val="3"/>
        </dgm:presLayoutVars>
      </dgm:prSet>
      <dgm:spPr/>
    </dgm:pt>
    <dgm:pt modelId="{B3B3220A-5316-4E39-8143-8E842F6C7F46}" type="pres">
      <dgm:prSet presAssocID="{42453601-FF84-4198-A2D2-B657E77A0010}" presName="hierChild2" presStyleCnt="0"/>
      <dgm:spPr/>
    </dgm:pt>
  </dgm:ptLst>
  <dgm:cxnLst>
    <dgm:cxn modelId="{FEBA400C-84DF-423B-B575-BC0B378F6430}" srcId="{AD357EA8-A8CB-4B97-AE36-88FC7A3C27DA}" destId="{B698FFB7-FD6B-4BD8-B0C9-CA4169A2581D}" srcOrd="0" destOrd="0" parTransId="{950EE0D0-80E2-49F3-994F-2E3921FB315C}" sibTransId="{02329CA9-7D80-4F4B-B5F4-8D42C2AE4C2F}"/>
    <dgm:cxn modelId="{44D66627-35EF-4FAE-9028-4262BD14F64E}" srcId="{AD357EA8-A8CB-4B97-AE36-88FC7A3C27DA}" destId="{94F1C6E0-096F-492A-B4E1-7B6D4001B7E5}" srcOrd="1" destOrd="0" parTransId="{79E27E22-597C-4129-A4A9-578735BB6A85}" sibTransId="{315A0655-BBEC-4E14-A840-69AAD69ED390}"/>
    <dgm:cxn modelId="{B2037D40-C4A1-4F92-9F31-6DB8FD347D98}" type="presOf" srcId="{94F1C6E0-096F-492A-B4E1-7B6D4001B7E5}" destId="{56E9DAE2-B9E4-4613-8034-2724F6BCF6F4}" srcOrd="0" destOrd="0" presId="urn:microsoft.com/office/officeart/2005/8/layout/hierarchy1"/>
    <dgm:cxn modelId="{F8903A59-CB65-43A3-B84C-C48F74EE7710}" type="presOf" srcId="{42453601-FF84-4198-A2D2-B657E77A0010}" destId="{5A79D47D-CEE6-40ED-BD6A-44FF56310EDF}" srcOrd="0" destOrd="0" presId="urn:microsoft.com/office/officeart/2005/8/layout/hierarchy1"/>
    <dgm:cxn modelId="{1CE84895-3DC2-4427-8225-CF2C2050F8E1}" type="presOf" srcId="{AD357EA8-A8CB-4B97-AE36-88FC7A3C27DA}" destId="{0564E5EF-5B36-494C-A6C0-23CFB55B7BCC}" srcOrd="0" destOrd="0" presId="urn:microsoft.com/office/officeart/2005/8/layout/hierarchy1"/>
    <dgm:cxn modelId="{16AAD8C6-0B02-4E09-9B7D-C2AC4E6452DB}" type="presOf" srcId="{B698FFB7-FD6B-4BD8-B0C9-CA4169A2581D}" destId="{FA82B6CE-D09A-4090-AE86-805DDA5FD9D1}" srcOrd="0" destOrd="0" presId="urn:microsoft.com/office/officeart/2005/8/layout/hierarchy1"/>
    <dgm:cxn modelId="{D77387F7-7BAC-40EB-92A5-2A56CB6A0A0F}" srcId="{AD357EA8-A8CB-4B97-AE36-88FC7A3C27DA}" destId="{42453601-FF84-4198-A2D2-B657E77A0010}" srcOrd="2" destOrd="0" parTransId="{11514F74-DC2A-421E-958E-9B75DCABBE2C}" sibTransId="{2A4380EF-DFFB-4E6E-A27D-F75659ED6F58}"/>
    <dgm:cxn modelId="{472C0629-67F2-488B-88C2-B4882D7A86B9}" type="presParOf" srcId="{0564E5EF-5B36-494C-A6C0-23CFB55B7BCC}" destId="{B6DF30B4-497D-4F6D-9D73-6DD5783129BA}" srcOrd="0" destOrd="0" presId="urn:microsoft.com/office/officeart/2005/8/layout/hierarchy1"/>
    <dgm:cxn modelId="{A9C9C277-351C-4DF0-A30B-CA490AEA4E86}" type="presParOf" srcId="{B6DF30B4-497D-4F6D-9D73-6DD5783129BA}" destId="{B3119F31-75F2-4AAF-8BC5-D071DA356600}" srcOrd="0" destOrd="0" presId="urn:microsoft.com/office/officeart/2005/8/layout/hierarchy1"/>
    <dgm:cxn modelId="{5B51B501-7A14-4E9A-ACC5-66323CD28ED5}" type="presParOf" srcId="{B3119F31-75F2-4AAF-8BC5-D071DA356600}" destId="{F3A135DB-2376-4E3B-A20A-41984A2C6E6D}" srcOrd="0" destOrd="0" presId="urn:microsoft.com/office/officeart/2005/8/layout/hierarchy1"/>
    <dgm:cxn modelId="{84F6E60E-642C-4FB3-95CE-A86CA977D7D1}" type="presParOf" srcId="{B3119F31-75F2-4AAF-8BC5-D071DA356600}" destId="{FA82B6CE-D09A-4090-AE86-805DDA5FD9D1}" srcOrd="1" destOrd="0" presId="urn:microsoft.com/office/officeart/2005/8/layout/hierarchy1"/>
    <dgm:cxn modelId="{745D4AE8-4B6E-4138-A737-C5E2AAB84A71}" type="presParOf" srcId="{B6DF30B4-497D-4F6D-9D73-6DD5783129BA}" destId="{9538D900-7AE8-458D-A772-4AD773D1EAC8}" srcOrd="1" destOrd="0" presId="urn:microsoft.com/office/officeart/2005/8/layout/hierarchy1"/>
    <dgm:cxn modelId="{27E458A1-AA48-44FD-A053-730C8DB700FF}" type="presParOf" srcId="{0564E5EF-5B36-494C-A6C0-23CFB55B7BCC}" destId="{171B1F7F-308A-4D14-973E-1576E2F58C30}" srcOrd="1" destOrd="0" presId="urn:microsoft.com/office/officeart/2005/8/layout/hierarchy1"/>
    <dgm:cxn modelId="{42DD6B38-1B9A-4F52-88BF-7FBA4CC35710}" type="presParOf" srcId="{171B1F7F-308A-4D14-973E-1576E2F58C30}" destId="{2E5E3512-2441-4FFF-9678-0DCC32A31043}" srcOrd="0" destOrd="0" presId="urn:microsoft.com/office/officeart/2005/8/layout/hierarchy1"/>
    <dgm:cxn modelId="{FC3E2EE8-952A-42BD-8309-B0DB23B8E73D}" type="presParOf" srcId="{2E5E3512-2441-4FFF-9678-0DCC32A31043}" destId="{60F45E52-7DB8-499D-BC6D-774E123989C7}" srcOrd="0" destOrd="0" presId="urn:microsoft.com/office/officeart/2005/8/layout/hierarchy1"/>
    <dgm:cxn modelId="{1EC19C74-B147-4B4A-8DDC-7D0377BA99D9}" type="presParOf" srcId="{2E5E3512-2441-4FFF-9678-0DCC32A31043}" destId="{56E9DAE2-B9E4-4613-8034-2724F6BCF6F4}" srcOrd="1" destOrd="0" presId="urn:microsoft.com/office/officeart/2005/8/layout/hierarchy1"/>
    <dgm:cxn modelId="{89461328-757C-4DC1-AA86-8B60C0CCE67D}" type="presParOf" srcId="{171B1F7F-308A-4D14-973E-1576E2F58C30}" destId="{9C44DE81-99CF-4191-8F4B-2C507C998003}" srcOrd="1" destOrd="0" presId="urn:microsoft.com/office/officeart/2005/8/layout/hierarchy1"/>
    <dgm:cxn modelId="{309614B3-8992-4DAE-B912-E97070E4D4FB}" type="presParOf" srcId="{0564E5EF-5B36-494C-A6C0-23CFB55B7BCC}" destId="{A5EFB6B8-B33A-436B-A5F7-9E81C7231F89}" srcOrd="2" destOrd="0" presId="urn:microsoft.com/office/officeart/2005/8/layout/hierarchy1"/>
    <dgm:cxn modelId="{9EB57403-C562-478D-94C2-0B6ADC351694}" type="presParOf" srcId="{A5EFB6B8-B33A-436B-A5F7-9E81C7231F89}" destId="{42AEAB1D-71EB-4497-AB11-4277E8816DBC}" srcOrd="0" destOrd="0" presId="urn:microsoft.com/office/officeart/2005/8/layout/hierarchy1"/>
    <dgm:cxn modelId="{63D95841-EB5E-497A-BA66-D304D72894B6}" type="presParOf" srcId="{42AEAB1D-71EB-4497-AB11-4277E8816DBC}" destId="{C634EFCA-5B75-462F-8D79-2CB1151656F3}" srcOrd="0" destOrd="0" presId="urn:microsoft.com/office/officeart/2005/8/layout/hierarchy1"/>
    <dgm:cxn modelId="{D45E642A-630F-44E5-9DED-403DEE0EF2C2}" type="presParOf" srcId="{42AEAB1D-71EB-4497-AB11-4277E8816DBC}" destId="{5A79D47D-CEE6-40ED-BD6A-44FF56310EDF}" srcOrd="1" destOrd="0" presId="urn:microsoft.com/office/officeart/2005/8/layout/hierarchy1"/>
    <dgm:cxn modelId="{58840CDD-15DA-4E4D-8C39-FE23428EBBE9}" type="presParOf" srcId="{A5EFB6B8-B33A-436B-A5F7-9E81C7231F89}" destId="{B3B3220A-5316-4E39-8143-8E842F6C7F4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A135DB-2376-4E3B-A20A-41984A2C6E6D}">
      <dsp:nvSpPr>
        <dsp:cNvPr id="0" name=""/>
        <dsp:cNvSpPr/>
      </dsp:nvSpPr>
      <dsp:spPr>
        <a:xfrm>
          <a:off x="0" y="601249"/>
          <a:ext cx="2966124" cy="1883488"/>
        </a:xfrm>
        <a:prstGeom prst="roundRect">
          <a:avLst>
            <a:gd name="adj" fmla="val 10000"/>
          </a:avLst>
        </a:prstGeom>
        <a:solidFill>
          <a:srgbClr val="F3CF45">
            <a:hueOff val="0"/>
            <a:satOff val="0"/>
            <a:lumOff val="0"/>
            <a:alphaOff val="0"/>
          </a:srgbClr>
        </a:solidFill>
        <a:ln w="19050" cap="flat" cmpd="sng" algn="ctr">
          <a:solidFill>
            <a:srgbClr val="F2F2F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A82B6CE-D09A-4090-AE86-805DDA5FD9D1}">
      <dsp:nvSpPr>
        <dsp:cNvPr id="0" name=""/>
        <dsp:cNvSpPr/>
      </dsp:nvSpPr>
      <dsp:spPr>
        <a:xfrm>
          <a:off x="329569" y="914340"/>
          <a:ext cx="2966124" cy="1883488"/>
        </a:xfrm>
        <a:prstGeom prst="roundRect">
          <a:avLst>
            <a:gd name="adj" fmla="val 10000"/>
          </a:avLst>
        </a:prstGeom>
        <a:solidFill>
          <a:srgbClr val="F2F2F2"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enorite"/>
              <a:ea typeface="+mn-ea"/>
              <a:cs typeface="+mn-cs"/>
            </a:rPr>
            <a:t>Principals will spend the summer preparing for SY2025-26</a:t>
          </a:r>
        </a:p>
      </dsp:txBody>
      <dsp:txXfrm>
        <a:off x="384734" y="969505"/>
        <a:ext cx="2855794" cy="1773158"/>
      </dsp:txXfrm>
    </dsp:sp>
    <dsp:sp modelId="{60F45E52-7DB8-499D-BC6D-774E123989C7}">
      <dsp:nvSpPr>
        <dsp:cNvPr id="0" name=""/>
        <dsp:cNvSpPr/>
      </dsp:nvSpPr>
      <dsp:spPr>
        <a:xfrm>
          <a:off x="3625263" y="601249"/>
          <a:ext cx="2966124" cy="1883488"/>
        </a:xfrm>
        <a:prstGeom prst="roundRect">
          <a:avLst>
            <a:gd name="adj" fmla="val 10000"/>
          </a:avLst>
        </a:prstGeom>
        <a:solidFill>
          <a:srgbClr val="0083A9"/>
        </a:solidFill>
        <a:ln w="19050" cap="flat" cmpd="sng" algn="ctr">
          <a:solidFill>
            <a:srgbClr val="F2F2F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6E9DAE2-B9E4-4613-8034-2724F6BCF6F4}">
      <dsp:nvSpPr>
        <dsp:cNvPr id="0" name=""/>
        <dsp:cNvSpPr/>
      </dsp:nvSpPr>
      <dsp:spPr>
        <a:xfrm>
          <a:off x="3954832" y="914340"/>
          <a:ext cx="2966124" cy="1883488"/>
        </a:xfrm>
        <a:prstGeom prst="roundRect">
          <a:avLst>
            <a:gd name="adj" fmla="val 10000"/>
          </a:avLst>
        </a:prstGeom>
        <a:solidFill>
          <a:srgbClr val="F2F2F2"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enorite"/>
              <a:ea typeface="+mn-ea"/>
              <a:cs typeface="+mn-cs"/>
            </a:rPr>
            <a:t>Schools will begin meeting after July 1 to organize their GO Teams for the year</a:t>
          </a:r>
        </a:p>
      </dsp:txBody>
      <dsp:txXfrm>
        <a:off x="4009997" y="969505"/>
        <a:ext cx="2855794" cy="1773158"/>
      </dsp:txXfrm>
    </dsp:sp>
    <dsp:sp modelId="{C634EFCA-5B75-462F-8D79-2CB1151656F3}">
      <dsp:nvSpPr>
        <dsp:cNvPr id="0" name=""/>
        <dsp:cNvSpPr/>
      </dsp:nvSpPr>
      <dsp:spPr>
        <a:xfrm>
          <a:off x="7250526" y="601249"/>
          <a:ext cx="2966124" cy="1883488"/>
        </a:xfrm>
        <a:prstGeom prst="roundRect">
          <a:avLst>
            <a:gd name="adj" fmla="val 10000"/>
          </a:avLst>
        </a:prstGeom>
        <a:solidFill>
          <a:srgbClr val="D47B22"/>
        </a:solidFill>
        <a:ln w="19050" cap="flat" cmpd="sng" algn="ctr">
          <a:solidFill>
            <a:srgbClr val="F2F2F2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A79D47D-CEE6-40ED-BD6A-44FF56310EDF}">
      <dsp:nvSpPr>
        <dsp:cNvPr id="0" name=""/>
        <dsp:cNvSpPr/>
      </dsp:nvSpPr>
      <dsp:spPr>
        <a:xfrm>
          <a:off x="7580095" y="914340"/>
          <a:ext cx="2966124" cy="1883488"/>
        </a:xfrm>
        <a:prstGeom prst="roundRect">
          <a:avLst>
            <a:gd name="adj" fmla="val 10000"/>
          </a:avLst>
        </a:prstGeom>
        <a:solidFill>
          <a:srgbClr val="F2F2F2"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enorite"/>
              <a:ea typeface="+mn-ea"/>
              <a:cs typeface="+mn-cs"/>
            </a:rPr>
            <a:t>During the first business meeting in Fall 2025, principal and GO Teams will review strategic priorities and metrics for the year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enorite"/>
            <a:ea typeface="+mn-ea"/>
            <a:cs typeface="+mn-cs"/>
          </a:endParaRPr>
        </a:p>
      </dsp:txBody>
      <dsp:txXfrm>
        <a:off x="7635260" y="969505"/>
        <a:ext cx="2855794" cy="1773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5/6/25</a:t>
            </a:fld>
            <a:endParaRPr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5/6/25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69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203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498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796F01-7154-41E0-B48B-A6921757531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775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897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344AB447-BDFD-4FA4-9A82-52202FFDC8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56412" y="0"/>
            <a:ext cx="5294313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ADFEC34-EAD1-470C-B1D7-476DAA0BD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12" y="0"/>
            <a:ext cx="6858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FF142A7-701F-6940-8E95-0D4830D764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68483" y="521171"/>
            <a:ext cx="6201033" cy="5815657"/>
          </a:xfrm>
          <a:prstGeom prst="rect">
            <a:avLst/>
          </a:prstGeom>
        </p:spPr>
      </p:pic>
      <p:sp>
        <p:nvSpPr>
          <p:cNvPr id="6" name="Text Placeholder Subtitle 1">
            <a:extLst>
              <a:ext uri="{FF2B5EF4-FFF2-40B4-BE49-F238E27FC236}">
                <a16:creationId xmlns:a16="http://schemas.microsoft.com/office/drawing/2014/main" id="{5A1F9EF5-B88C-405C-9168-EDE6A70749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4813" y="1752600"/>
            <a:ext cx="3757612" cy="6096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Subtitle 2">
            <a:extLst>
              <a:ext uri="{FF2B5EF4-FFF2-40B4-BE49-F238E27FC236}">
                <a16:creationId xmlns:a16="http://schemas.microsoft.com/office/drawing/2014/main" id="{D2282B87-09AC-4246-8C13-92CF93907C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4813" y="4844142"/>
            <a:ext cx="3757612" cy="6096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A909A-2E72-4DBE-BD02-0B20CFB25B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14811" y="2361521"/>
            <a:ext cx="3757613" cy="2481941"/>
          </a:xfrm>
        </p:spPr>
        <p:txBody>
          <a:bodyPr vert="horz" lIns="121899" tIns="60949" rIns="121899" bIns="60949" rtlCol="0" anchor="ctr">
            <a:normAutofit/>
          </a:bodyPr>
          <a:lstStyle>
            <a:lvl1pPr algn="ctr">
              <a:defRPr lang="en-US" sz="7200" b="1">
                <a:solidFill>
                  <a:schemeClr val="accent4"/>
                </a:solidFill>
                <a:ea typeface="+mn-ea"/>
                <a:cs typeface="+mn-cs"/>
              </a:defRPr>
            </a:lvl1pPr>
          </a:lstStyle>
          <a:p>
            <a:pPr marL="0" lvl="0" indent="0" algn="ctr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Tx/>
            </a:pPr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Circl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527" t="27893"/>
          <a:stretch/>
        </p:blipFill>
        <p:spPr>
          <a:xfrm>
            <a:off x="0" y="0"/>
            <a:ext cx="4875212" cy="376906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4412" y="1828800"/>
            <a:ext cx="5410200" cy="4343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199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6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Circle Layou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527" t="27893"/>
          <a:stretch/>
        </p:blipFill>
        <p:spPr>
          <a:xfrm>
            <a:off x="0" y="0"/>
            <a:ext cx="4875212" cy="376906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4412" y="1828800"/>
            <a:ext cx="5410200" cy="4343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199" cy="2133598"/>
          </a:xfrm>
        </p:spPr>
        <p:txBody>
          <a:bodyPr vert="horz" lIns="121899" tIns="60949" rIns="121899" bIns="60949" rtlCol="0" anchor="t">
            <a:normAutofit/>
          </a:bodyPr>
          <a:lstStyle>
            <a:lvl1pPr>
              <a:defRPr lang="en-US" sz="4000" b="1">
                <a:solidFill>
                  <a:schemeClr val="tx2"/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14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Circle Layout_alterna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82605" y="990"/>
            <a:ext cx="5294313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12EB5EE-DDAA-D449-95BC-BCAFCC6E6B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750" t="25323" r="-17290" b="14356"/>
          <a:stretch/>
        </p:blipFill>
        <p:spPr>
          <a:xfrm>
            <a:off x="0" y="0"/>
            <a:ext cx="12014201" cy="6897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725" y="685800"/>
            <a:ext cx="5562600" cy="1143000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5" y="1828800"/>
            <a:ext cx="5562600" cy="4470400"/>
          </a:xfrm>
        </p:spPr>
        <p:txBody>
          <a:bodyPr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720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rge Circle Layout_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2801"/>
          <a:stretch/>
        </p:blipFill>
        <p:spPr>
          <a:xfrm>
            <a:off x="6894512" y="0"/>
            <a:ext cx="5294313" cy="685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5506675-2304-3948-8A18-BB70E847D3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8750" t="25323" r="-17290" b="14356"/>
          <a:stretch/>
        </p:blipFill>
        <p:spPr>
          <a:xfrm>
            <a:off x="0" y="0"/>
            <a:ext cx="12014201" cy="6897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725" y="685800"/>
            <a:ext cx="5562600" cy="1143000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5" y="1828800"/>
            <a:ext cx="5562600" cy="4470400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000">
                <a:solidFill>
                  <a:schemeClr val="bg1"/>
                </a:solidFill>
              </a:defRPr>
            </a:lvl1pPr>
            <a:lvl2pPr marL="731392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2pPr>
            <a:lvl3pPr marL="1158037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3pPr>
            <a:lvl4pPr marL="1584683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4pPr>
            <a:lvl5pPr marL="2011328" indent="-304747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</a:defRPr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049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per layout">
    <p:bg>
      <p:bgPr>
        <a:blipFill dpi="0" rotWithShape="1">
          <a:blip r:embed="rId2">
            <a:alphaModFix amt="30000"/>
            <a:lum/>
          </a:blip>
          <a:srcRect/>
          <a:tile tx="203200" ty="20320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1611" y="685800"/>
            <a:ext cx="8763002" cy="990600"/>
          </a:xfrm>
        </p:spPr>
        <p:txBody>
          <a:bodyPr anchor="t"/>
          <a:lstStyle>
            <a:lvl1pPr>
              <a:lnSpc>
                <a:spcPct val="100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88A6A42-7A89-44E1-BBDF-14C2FD2245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812" y="1309974"/>
            <a:ext cx="1830164" cy="46482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1512DC-20C8-4928-B94E-9F191902C57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741611" y="1828800"/>
            <a:ext cx="8763002" cy="4470400"/>
          </a:xfrm>
        </p:spPr>
        <p:txBody>
          <a:bodyPr>
            <a:normAutofit/>
          </a:bodyPr>
          <a:lstStyle>
            <a:lvl1pPr>
              <a:defRPr sz="2000"/>
            </a:lvl1pPr>
            <a:lvl2pPr marL="731392" indent="-304747">
              <a:buFont typeface="Courier New" panose="02070309020205020404" pitchFamily="49" charset="0"/>
              <a:buChar char="o"/>
              <a:defRPr sz="2000"/>
            </a:lvl2pPr>
            <a:lvl3pPr marL="1158037" indent="-304747">
              <a:buFont typeface="Courier New" panose="02070309020205020404" pitchFamily="49" charset="0"/>
              <a:buChar char="o"/>
              <a:defRPr sz="2000"/>
            </a:lvl3pPr>
            <a:lvl4pPr marL="1584683" indent="-304747">
              <a:buFont typeface="Courier New" panose="02070309020205020404" pitchFamily="49" charset="0"/>
              <a:buChar char="o"/>
              <a:defRPr sz="2000"/>
            </a:lvl4pPr>
            <a:lvl5pPr marL="2011328" indent="-304747">
              <a:buFont typeface="Courier New" panose="02070309020205020404" pitchFamily="49" charset="0"/>
              <a:buChar char="o"/>
              <a:defRPr sz="2000"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868B08E5-2F7C-7749-8BDF-386EAF974BB0}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-385" y="3900518"/>
            <a:ext cx="2959226" cy="2958455"/>
            <a:chOff x="0" y="12289"/>
            <a:chExt cx="3550" cy="3551"/>
          </a:xfrm>
        </p:grpSpPr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F3E300C0-0B72-9048-9E16-2166E1A88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2399" dirty="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4AA520D-9D51-3A42-B9B1-DF72169B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2399" dirty="0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D5F2735E-137C-DB47-AEF0-EFC871A3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2399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773" y="879064"/>
            <a:ext cx="4940190" cy="6108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399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6147D10-E7D7-8F40-AF69-726398729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253" y="2300156"/>
            <a:ext cx="3035686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799" spc="0" baseline="0" dirty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E81957B7-CEA6-A446-A203-471CF9A57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253" y="2799146"/>
            <a:ext cx="3035686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664" indent="-285664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57DFE0A-61D9-1B48-8196-EA94D04685D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68183" y="2300156"/>
            <a:ext cx="3035686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799" spc="0" baseline="0" dirty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946754A-F105-644E-99A4-DC80B994424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68182" y="2799146"/>
            <a:ext cx="3049834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664" indent="-285664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8648FC-FC9A-5645-8F0C-390FFFAE180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8184886" y="2300156"/>
            <a:ext cx="3035686" cy="40421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1799" spc="0" baseline="0" dirty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BB849DC-B114-D145-9879-4FE0688BF57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4886" y="2799146"/>
            <a:ext cx="3035686" cy="1942138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285664" indent="-285664">
              <a:lnSpc>
                <a:spcPct val="100000"/>
              </a:lnSpc>
              <a:buFont typeface="Wingdings" pitchFamily="2" charset="2"/>
              <a:buChar char="§"/>
              <a:defRPr sz="1600">
                <a:latin typeface="+mn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F86B-3DA3-4708-AAF5-387BA115C4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4855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520">
          <p15:clr>
            <a:srgbClr val="FBAE40"/>
          </p15:clr>
        </p15:guide>
        <p15:guide id="4" pos="516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4800">
          <p15:clr>
            <a:srgbClr val="FBAE40"/>
          </p15:clr>
        </p15:guide>
        <p15:guide id="11" pos="2880">
          <p15:clr>
            <a:srgbClr val="FBAE40"/>
          </p15:clr>
        </p15:guide>
        <p15:guide id="12" orient="horz" pos="17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99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5/6/25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6219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5/6/25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1" r:id="rId2"/>
    <p:sldLayoutId id="2147483702" r:id="rId3"/>
    <p:sldLayoutId id="2147483699" r:id="rId4"/>
    <p:sldLayoutId id="2147483700" r:id="rId5"/>
    <p:sldLayoutId id="2147483698" r:id="rId6"/>
    <p:sldLayoutId id="2147483703" r:id="rId7"/>
    <p:sldLayoutId id="2147483704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1" userDrawn="1">
          <p15:clr>
            <a:srgbClr val="F26B43"/>
          </p15:clr>
        </p15:guide>
        <p15:guide id="2" orient="horz" pos="432" userDrawn="1">
          <p15:clr>
            <a:srgbClr val="F26B43"/>
          </p15:clr>
        </p15:guide>
        <p15:guide id="3" pos="7247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EB8F-68B5-45C7-B2E2-C7CEA0B52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4811" y="2188029"/>
            <a:ext cx="3757613" cy="2481941"/>
          </a:xfrm>
        </p:spPr>
        <p:txBody>
          <a:bodyPr>
            <a:normAutofit fontScale="90000"/>
          </a:bodyPr>
          <a:lstStyle/>
          <a:p>
            <a:r>
              <a:rPr lang="en-US" dirty="0"/>
              <a:t>GO Team Meeting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2E407-D5EB-4497-8CCA-679DF12520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14811" y="4984334"/>
            <a:ext cx="3757612" cy="609600"/>
          </a:xfrm>
        </p:spPr>
        <p:txBody>
          <a:bodyPr/>
          <a:lstStyle/>
          <a:p>
            <a:r>
              <a:rPr lang="en-US" sz="2000" dirty="0">
                <a:solidFill>
                  <a:schemeClr val="accent5"/>
                </a:solidFill>
              </a:rPr>
              <a:t>April 17, 2025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A94CDC-0593-F75E-139D-E7603E2CFA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4811" y="1295400"/>
            <a:ext cx="3757612" cy="609600"/>
          </a:xfrm>
        </p:spPr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Dunbar Elementary School </a:t>
            </a:r>
          </a:p>
        </p:txBody>
      </p:sp>
    </p:spTree>
    <p:extLst>
      <p:ext uri="{BB962C8B-B14F-4D97-AF65-F5344CB8AC3E}">
        <p14:creationId xmlns:p14="http://schemas.microsoft.com/office/powerpoint/2010/main" val="396748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D8E1B2A2-AB8D-A749-83BF-90273FBD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5" y="152400"/>
            <a:ext cx="5562600" cy="11430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724" y="1143000"/>
            <a:ext cx="7659688" cy="5156200"/>
          </a:xfrm>
        </p:spPr>
        <p:txBody>
          <a:bodyPr vert="horz" lIns="121899" tIns="60949" rIns="121899" bIns="60949" rtlCol="0" anchor="t"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Call to Order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Roll Call; Establish Quorum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Action Items </a:t>
            </a:r>
            <a:r>
              <a:rPr lang="en-US" sz="1600" i="1" dirty="0">
                <a:solidFill>
                  <a:srgbClr val="0083A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(add items as needed)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Approval of Agenda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Approval of Previous Minutes: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Additional Action Item </a:t>
            </a:r>
            <a:r>
              <a:rPr lang="en-US" sz="1600" dirty="0">
                <a:noFill/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en-US" sz="1600" i="1" dirty="0">
                <a:solidFill>
                  <a:srgbClr val="0083A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(if needed)</a:t>
            </a:r>
            <a:r>
              <a:rPr lang="en-US" sz="1600" dirty="0">
                <a:noFill/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Discussion Items</a:t>
            </a:r>
            <a:r>
              <a:rPr lang="en-US" sz="1600" b="1" dirty="0">
                <a:noFill/>
                <a:effectLst/>
                <a:latin typeface="Calibri"/>
                <a:ea typeface="Calibri"/>
                <a:cs typeface="Arial"/>
              </a:rPr>
              <a:t> </a:t>
            </a:r>
            <a:r>
              <a:rPr lang="en-US" sz="1600" i="1" dirty="0">
                <a:solidFill>
                  <a:srgbClr val="0083A9"/>
                </a:solidFill>
                <a:effectLst/>
                <a:latin typeface="Calibri"/>
                <a:ea typeface="Calibri"/>
                <a:cs typeface="Arial"/>
              </a:rPr>
              <a:t>(add items as needed)</a:t>
            </a:r>
            <a:endParaRPr lang="en-US" sz="1600" dirty="0">
              <a:noFill/>
              <a:effectLst/>
              <a:latin typeface="Calibri"/>
              <a:ea typeface="Calibri"/>
              <a:cs typeface="Arial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2025</a:t>
            </a:r>
            <a:r>
              <a:rPr lang="en-US" sz="1600" dirty="0">
                <a:solidFill>
                  <a:schemeClr val="tx1"/>
                </a:solidFill>
                <a:effectLst/>
                <a:latin typeface="Calibri"/>
                <a:ea typeface="Calibri"/>
                <a:cs typeface="Arial"/>
              </a:rPr>
              <a:t> Spring MAPS results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Needs Assessment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Information Items </a:t>
            </a:r>
            <a:r>
              <a:rPr lang="en-US" sz="1600" i="1" dirty="0">
                <a:solidFill>
                  <a:srgbClr val="0083A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(add items as needed)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Principal’s Report</a:t>
            </a:r>
          </a:p>
          <a:p>
            <a:pPr marL="1169035" lvl="2" indent="-285750">
              <a:lnSpc>
                <a:spcPct val="107000"/>
              </a:lnSpc>
              <a:spcBef>
                <a:spcPts val="0"/>
              </a:spcBef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2024-2025 Family Engagement and/or Partnership Highlights</a:t>
            </a:r>
            <a:endParaRPr lang="en-US" sz="1600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Cluster Advisory Team Report – 3/24/2025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alphaLcPeriod"/>
            </a:pPr>
            <a:r>
              <a:rPr lang="en-US" sz="16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 Team Elections </a:t>
            </a:r>
            <a:endParaRPr lang="en-US" sz="16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Announcements</a:t>
            </a:r>
            <a:r>
              <a:rPr lang="en-US" sz="1600" b="1" dirty="0">
                <a:noFill/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>
                <a:solidFill>
                  <a:srgbClr val="0083A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(add items as needed)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 Comment</a:t>
            </a:r>
            <a:r>
              <a:rPr lang="en-US" sz="1600" b="1" dirty="0">
                <a:noFill/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>
                <a:solidFill>
                  <a:srgbClr val="0083A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(if applicable)</a:t>
            </a:r>
            <a:endParaRPr lang="en-US" sz="1600" dirty="0">
              <a:noFill/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F2F2F2"/>
              </a:buClr>
              <a:buFont typeface="+mj-lt"/>
              <a:buAutoNum type="romanUcPeriod"/>
            </a:pPr>
            <a:r>
              <a:rPr lang="en-US" sz="1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Adjournment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9726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620B0B-BCC1-4BED-BF4D-17691AE32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2" y="990600"/>
            <a:ext cx="3886199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4"/>
                </a:solidFill>
              </a:rPr>
              <a:t>2025 Spring</a:t>
            </a:r>
            <a:br>
              <a:rPr lang="en-US" dirty="0">
                <a:solidFill>
                  <a:schemeClr val="accent4"/>
                </a:solidFill>
              </a:rPr>
            </a:br>
            <a:r>
              <a:rPr lang="en-US" dirty="0">
                <a:solidFill>
                  <a:schemeClr val="accent4"/>
                </a:solidFill>
              </a:rPr>
              <a:t>MAPS Results</a:t>
            </a:r>
          </a:p>
        </p:txBody>
      </p:sp>
      <p:pic>
        <p:nvPicPr>
          <p:cNvPr id="5" name="Graphic 4" descr="sketch of trophy on top of stack of books">
            <a:extLst>
              <a:ext uri="{FF2B5EF4-FFF2-40B4-BE49-F238E27FC236}">
                <a16:creationId xmlns:a16="http://schemas.microsoft.com/office/drawing/2014/main" id="{382A4C56-4887-E643-AA59-89B7118B85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3212" y="3962400"/>
            <a:ext cx="1531180" cy="2041573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41A1B89-DB1A-2123-907D-103A9D8B7A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83304" y="1782786"/>
            <a:ext cx="5410200" cy="2865414"/>
          </a:xfrm>
        </p:spPr>
        <p:txBody>
          <a:bodyPr/>
          <a:lstStyle/>
          <a:p>
            <a:pPr marL="0" indent="0">
              <a:lnSpc>
                <a:spcPct val="100000"/>
              </a:lnSpc>
              <a:buClr>
                <a:schemeClr val="bg1"/>
              </a:buClr>
              <a:buNone/>
            </a:pPr>
            <a:r>
              <a:rPr lang="en-US" sz="3200" b="1" u="sng" dirty="0">
                <a:solidFill>
                  <a:schemeClr val="accent1"/>
                </a:solidFill>
              </a:rPr>
              <a:t>Data Points to Consider</a:t>
            </a:r>
          </a:p>
          <a:p>
            <a:pPr>
              <a:lnSpc>
                <a:spcPts val="2000"/>
              </a:lnSpc>
            </a:pPr>
            <a:r>
              <a:rPr lang="en-US" b="1" dirty="0"/>
              <a:t>Spring Results</a:t>
            </a:r>
          </a:p>
          <a:p>
            <a:pPr>
              <a:lnSpc>
                <a:spcPts val="2000"/>
              </a:lnSpc>
              <a:buClr>
                <a:schemeClr val="bg1"/>
              </a:buClr>
            </a:pPr>
            <a:r>
              <a:rPr lang="en-US" b="1" dirty="0"/>
              <a:t>Fall to Spring Comparison</a:t>
            </a:r>
          </a:p>
          <a:p>
            <a:pPr lvl="1">
              <a:lnSpc>
                <a:spcPts val="2000"/>
              </a:lnSpc>
            </a:pPr>
            <a:r>
              <a:rPr lang="en-US" dirty="0"/>
              <a:t>Literacy</a:t>
            </a:r>
          </a:p>
          <a:p>
            <a:pPr lvl="1">
              <a:lnSpc>
                <a:spcPts val="2000"/>
              </a:lnSpc>
            </a:pPr>
            <a:r>
              <a:rPr lang="en-US" dirty="0"/>
              <a:t>Numeracy</a:t>
            </a:r>
          </a:p>
        </p:txBody>
      </p:sp>
    </p:spTree>
    <p:extLst>
      <p:ext uri="{BB962C8B-B14F-4D97-AF65-F5344CB8AC3E}">
        <p14:creationId xmlns:p14="http://schemas.microsoft.com/office/powerpoint/2010/main" val="26455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graph showing a number of different colored numbers&#10;&#10;AI-generated content may be incorrect.">
            <a:extLst>
              <a:ext uri="{FF2B5EF4-FFF2-40B4-BE49-F238E27FC236}">
                <a16:creationId xmlns:a16="http://schemas.microsoft.com/office/drawing/2014/main" id="{00E28C47-1986-60D0-47FD-5D86F12DD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812" y="1295400"/>
            <a:ext cx="97536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6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showing a number of data&#10;&#10;AI-generated content may be incorrect.">
            <a:extLst>
              <a:ext uri="{FF2B5EF4-FFF2-40B4-BE49-F238E27FC236}">
                <a16:creationId xmlns:a16="http://schemas.microsoft.com/office/drawing/2014/main" id="{DB39FFE0-845E-8DB2-5A57-1068A6FA9653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2055812" y="1219200"/>
            <a:ext cx="10133013" cy="5562600"/>
          </a:xfrm>
        </p:spPr>
      </p:pic>
    </p:spTree>
    <p:extLst>
      <p:ext uri="{BB962C8B-B14F-4D97-AF65-F5344CB8AC3E}">
        <p14:creationId xmlns:p14="http://schemas.microsoft.com/office/powerpoint/2010/main" val="357916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hart with colorful bars and text&#10;&#10;AI-generated content may be incorrect.">
            <a:extLst>
              <a:ext uri="{FF2B5EF4-FFF2-40B4-BE49-F238E27FC236}">
                <a16:creationId xmlns:a16="http://schemas.microsoft.com/office/drawing/2014/main" id="{66A8D7B9-254D-A1B0-BCF3-1CD18CB07F74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2055812" y="1295400"/>
            <a:ext cx="10133013" cy="5562600"/>
          </a:xfrm>
        </p:spPr>
      </p:pic>
    </p:spTree>
    <p:extLst>
      <p:ext uri="{BB962C8B-B14F-4D97-AF65-F5344CB8AC3E}">
        <p14:creationId xmlns:p14="http://schemas.microsoft.com/office/powerpoint/2010/main" val="360158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 shot of a data chart&#10;&#10;AI-generated content may be incorrect.">
            <a:extLst>
              <a:ext uri="{FF2B5EF4-FFF2-40B4-BE49-F238E27FC236}">
                <a16:creationId xmlns:a16="http://schemas.microsoft.com/office/drawing/2014/main" id="{D0B4598F-3BC2-3198-84B6-D182F96992E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2055812" y="1219200"/>
            <a:ext cx="10058400" cy="5486400"/>
          </a:xfrm>
        </p:spPr>
      </p:pic>
    </p:spTree>
    <p:extLst>
      <p:ext uri="{BB962C8B-B14F-4D97-AF65-F5344CB8AC3E}">
        <p14:creationId xmlns:p14="http://schemas.microsoft.com/office/powerpoint/2010/main" val="269868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sketch of a few books with a pencil">
            <a:extLst>
              <a:ext uri="{FF2B5EF4-FFF2-40B4-BE49-F238E27FC236}">
                <a16:creationId xmlns:a16="http://schemas.microsoft.com/office/drawing/2014/main" id="{4285B7C6-78CD-6494-6B57-20CB811B4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7113" y="3943350"/>
            <a:ext cx="1905000" cy="22288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680326-D74B-1C77-D18B-6040AF94461A}"/>
              </a:ext>
            </a:extLst>
          </p:cNvPr>
          <p:cNvSpPr txBox="1"/>
          <p:nvPr/>
        </p:nvSpPr>
        <p:spPr>
          <a:xfrm>
            <a:off x="0" y="1219200"/>
            <a:ext cx="8990012" cy="46535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The percentage of students scoring in red on the schoolwide data comparison have decreased in both content areas. 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The percentage of students scoring in developing and above on the school wide data comparison has increased. 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Kindergarten data has a significant increase of 10% on the distinguished level in ELA.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Second grade has a 14% increase in distinguish in ELA. 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On average the overall percentile of students has increased with the exception of 1st grade. 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ELA Coaches are pushing in to assist with 3rd grade and 4th grade small groups. 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Math Coach and specialists are pushing in to assist with 3rd-5th grade small groups.</a:t>
            </a:r>
            <a:endParaRPr lang="en-US" sz="1800" b="1" dirty="0">
              <a:cs typeface="Quire Sans"/>
            </a:endParaRPr>
          </a:p>
        </p:txBody>
      </p:sp>
    </p:spTree>
    <p:extLst>
      <p:ext uri="{BB962C8B-B14F-4D97-AF65-F5344CB8AC3E}">
        <p14:creationId xmlns:p14="http://schemas.microsoft.com/office/powerpoint/2010/main" val="354791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01951-E820-9A40-A58A-02C9B6F6C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2" y="2209800"/>
            <a:ext cx="7696200" cy="3505200"/>
          </a:xfrm>
        </p:spPr>
        <p:txBody>
          <a:bodyPr vert="horz" lIns="121899" tIns="60949" rIns="121899" bIns="60949" rtlCol="0" anchor="t">
            <a:noAutofit/>
          </a:bodyPr>
          <a:lstStyle/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What does this data tell us?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What good news is there to celebrate?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dirty="0">
                <a:ea typeface="+mn-lt"/>
                <a:cs typeface="+mn-lt"/>
              </a:rPr>
              <a:t>Where are growth opportunities?</a:t>
            </a:r>
          </a:p>
          <a:p>
            <a:pPr marL="241300" indent="-22923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lang="en-US" sz="2400" spc="-5" dirty="0">
                <a:latin typeface="Calibri"/>
                <a:cs typeface="Calibri"/>
              </a:rPr>
              <a:t>What trends do we see in the data?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405E292-90B4-154E-4F26-BFD92A731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2" y="304800"/>
            <a:ext cx="5943600" cy="13716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chemeClr val="accent5"/>
                </a:solidFill>
              </a:rPr>
              <a:t>Needs Assessment:</a:t>
            </a:r>
            <a:br>
              <a:rPr lang="en-US" sz="4000" b="1" dirty="0">
                <a:solidFill>
                  <a:schemeClr val="accent5"/>
                </a:solidFill>
              </a:rPr>
            </a:br>
            <a:r>
              <a:rPr lang="en-US" sz="4000" b="1" dirty="0">
                <a:solidFill>
                  <a:schemeClr val="accent5"/>
                </a:solidFill>
              </a:rPr>
              <a:t>Guiding Questions</a:t>
            </a:r>
          </a:p>
        </p:txBody>
      </p:sp>
    </p:spTree>
    <p:extLst>
      <p:ext uri="{BB962C8B-B14F-4D97-AF65-F5344CB8AC3E}">
        <p14:creationId xmlns:p14="http://schemas.microsoft.com/office/powerpoint/2010/main" val="303929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379274"/>
              </p:ext>
            </p:extLst>
          </p:nvPr>
        </p:nvGraphicFramePr>
        <p:xfrm>
          <a:off x="1737943" y="2171828"/>
          <a:ext cx="8742096" cy="4096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51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03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822">
                <a:tc>
                  <a:txBody>
                    <a:bodyPr/>
                    <a:lstStyle/>
                    <a:p>
                      <a:pPr marL="74041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Strengths</a:t>
                      </a:r>
                      <a:r>
                        <a:rPr sz="19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2793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623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Opportunities</a:t>
                      </a:r>
                      <a:r>
                        <a:rPr sz="1900" b="1" spc="-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900" dirty="0">
                        <a:latin typeface="Arial"/>
                        <a:cs typeface="Arial"/>
                      </a:endParaRPr>
                    </a:p>
                  </a:txBody>
                  <a:tcPr marL="0" marR="0" marT="2793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9045">
                <a:tc>
                  <a:txBody>
                    <a:bodyPr/>
                    <a:lstStyle/>
                    <a:p>
                      <a:pPr marL="66675" marR="14478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3047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1336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047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52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0256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047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9045">
                <a:tc>
                  <a:txBody>
                    <a:bodyPr/>
                    <a:lstStyle/>
                    <a:p>
                      <a:pPr marL="66675" marR="28384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047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91465" algn="just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3047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2886">
                <a:tc>
                  <a:txBody>
                    <a:bodyPr/>
                    <a:lstStyle/>
                    <a:p>
                      <a:pPr marL="66675" marR="18415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047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19812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3047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4737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047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4025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3047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3134035" y="194787"/>
            <a:ext cx="6301791" cy="617906"/>
          </a:xfrm>
          <a:custGeom>
            <a:avLst/>
            <a:gdLst/>
            <a:ahLst/>
            <a:cxnLst/>
            <a:rect l="l" t="t" r="r" b="b"/>
            <a:pathLst>
              <a:path w="4727575" h="463550">
                <a:moveTo>
                  <a:pt x="4727077" y="463328"/>
                </a:moveTo>
                <a:lnTo>
                  <a:pt x="0" y="463328"/>
                </a:lnTo>
                <a:lnTo>
                  <a:pt x="0" y="0"/>
                </a:lnTo>
                <a:lnTo>
                  <a:pt x="4727077" y="0"/>
                </a:lnTo>
                <a:lnTo>
                  <a:pt x="4727077" y="463328"/>
                </a:lnTo>
                <a:close/>
              </a:path>
            </a:pathLst>
          </a:custGeom>
          <a:solidFill>
            <a:srgbClr val="009999"/>
          </a:solidFill>
        </p:spPr>
        <p:txBody>
          <a:bodyPr wrap="square" lIns="0" tIns="0" rIns="0" bIns="0" rtlCol="0"/>
          <a:lstStyle/>
          <a:p>
            <a:endParaRPr sz="2399"/>
          </a:p>
        </p:txBody>
      </p:sp>
      <p:sp>
        <p:nvSpPr>
          <p:cNvPr id="10" name="object 10"/>
          <p:cNvSpPr txBox="1"/>
          <p:nvPr/>
        </p:nvSpPr>
        <p:spPr>
          <a:xfrm>
            <a:off x="3592386" y="161739"/>
            <a:ext cx="5385090" cy="386329"/>
          </a:xfrm>
          <a:prstGeom prst="rect">
            <a:avLst/>
          </a:prstGeom>
        </p:spPr>
        <p:txBody>
          <a:bodyPr vert="horz" wrap="square" lIns="0" tIns="16929" rIns="0" bIns="0" rtlCol="0">
            <a:spAutoFit/>
          </a:bodyPr>
          <a:lstStyle/>
          <a:p>
            <a:pPr marL="16928">
              <a:spcBef>
                <a:spcPts val="133"/>
              </a:spcBef>
            </a:pPr>
            <a:r>
              <a:rPr sz="2399" b="1" spc="-13">
                <a:solidFill>
                  <a:srgbClr val="FFFFFF"/>
                </a:solidFill>
                <a:latin typeface="Arial"/>
                <a:cs typeface="Arial"/>
              </a:rPr>
              <a:t>ACTIVITY:</a:t>
            </a:r>
            <a:r>
              <a:rPr sz="2399" b="1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99" b="1">
                <a:solidFill>
                  <a:srgbClr val="FFFFFF"/>
                </a:solidFill>
                <a:latin typeface="Arial"/>
                <a:cs typeface="Arial"/>
              </a:rPr>
              <a:t>Strengths</a:t>
            </a:r>
            <a:r>
              <a:rPr sz="2399" b="1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99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2399" b="1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399" b="1" spc="-13">
                <a:solidFill>
                  <a:srgbClr val="FFFFFF"/>
                </a:solidFill>
                <a:latin typeface="Arial"/>
                <a:cs typeface="Arial"/>
              </a:rPr>
              <a:t>Opportunities</a:t>
            </a:r>
            <a:endParaRPr sz="2399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2812" y="1065596"/>
            <a:ext cx="9688357" cy="744346"/>
          </a:xfrm>
          <a:prstGeom prst="rect">
            <a:avLst/>
          </a:prstGeom>
          <a:solidFill>
            <a:srgbClr val="009999">
              <a:alpha val="25881"/>
            </a:srgbClr>
          </a:solidFill>
          <a:ln w="50799">
            <a:solidFill>
              <a:srgbClr val="009999"/>
            </a:solidFill>
          </a:ln>
        </p:spPr>
        <p:txBody>
          <a:bodyPr vert="horz" wrap="square" lIns="0" tIns="168441" rIns="0" bIns="0" rtlCol="0">
            <a:spAutoFit/>
          </a:bodyPr>
          <a:lstStyle/>
          <a:p>
            <a:pPr marL="1936544" marR="243761" indent="-1686012">
              <a:spcBef>
                <a:spcPts val="1325"/>
              </a:spcBef>
            </a:pPr>
            <a:r>
              <a:rPr lang="en-US" sz="1866" dirty="0">
                <a:latin typeface="Arial"/>
                <a:cs typeface="Arial"/>
              </a:rPr>
              <a:t>Based on your discussion about the school data, </a:t>
            </a:r>
            <a:r>
              <a:rPr sz="1866" dirty="0">
                <a:latin typeface="Arial"/>
                <a:cs typeface="Arial"/>
              </a:rPr>
              <a:t>determine</a:t>
            </a:r>
            <a:r>
              <a:rPr sz="1866" spc="-27" dirty="0">
                <a:latin typeface="Arial"/>
                <a:cs typeface="Arial"/>
              </a:rPr>
              <a:t> </a:t>
            </a:r>
            <a:r>
              <a:rPr sz="1866" dirty="0">
                <a:latin typeface="Arial"/>
                <a:cs typeface="Arial"/>
              </a:rPr>
              <a:t>point</a:t>
            </a:r>
            <a:r>
              <a:rPr lang="en-US" sz="1866" dirty="0">
                <a:latin typeface="Arial"/>
                <a:cs typeface="Arial"/>
              </a:rPr>
              <a:t> </a:t>
            </a:r>
            <a:r>
              <a:rPr sz="1866" dirty="0">
                <a:latin typeface="Arial"/>
                <a:cs typeface="Arial"/>
              </a:rPr>
              <a:t>of</a:t>
            </a:r>
            <a:r>
              <a:rPr lang="en-US" sz="1866" spc="-20" dirty="0">
                <a:latin typeface="Arial"/>
                <a:cs typeface="Arial"/>
              </a:rPr>
              <a:t> </a:t>
            </a:r>
            <a:r>
              <a:rPr sz="1866" dirty="0">
                <a:latin typeface="Arial"/>
                <a:cs typeface="Arial"/>
              </a:rPr>
              <a:t>strength</a:t>
            </a:r>
            <a:r>
              <a:rPr sz="1866" spc="-27" dirty="0">
                <a:latin typeface="Arial"/>
                <a:cs typeface="Arial"/>
              </a:rPr>
              <a:t> </a:t>
            </a:r>
            <a:r>
              <a:rPr sz="1866" dirty="0">
                <a:latin typeface="Arial"/>
                <a:cs typeface="Arial"/>
              </a:rPr>
              <a:t>and</a:t>
            </a:r>
            <a:r>
              <a:rPr sz="1866" spc="-27" dirty="0">
                <a:latin typeface="Arial"/>
                <a:cs typeface="Arial"/>
              </a:rPr>
              <a:t> </a:t>
            </a:r>
            <a:r>
              <a:rPr lang="en-US" sz="1866" dirty="0">
                <a:latin typeface="Arial"/>
                <a:cs typeface="Arial"/>
              </a:rPr>
              <a:t>opportunities</a:t>
            </a:r>
            <a:r>
              <a:rPr sz="1866" spc="-20" dirty="0">
                <a:latin typeface="Arial"/>
                <a:cs typeface="Arial"/>
              </a:rPr>
              <a:t> </a:t>
            </a:r>
            <a:r>
              <a:rPr sz="1866" spc="-33" dirty="0">
                <a:latin typeface="Arial"/>
                <a:cs typeface="Arial"/>
              </a:rPr>
              <a:t>for </a:t>
            </a:r>
            <a:r>
              <a:rPr sz="1866" dirty="0">
                <a:latin typeface="Arial"/>
                <a:cs typeface="Arial"/>
              </a:rPr>
              <a:t>improvement</a:t>
            </a:r>
            <a:r>
              <a:rPr sz="1866" spc="-47" dirty="0">
                <a:latin typeface="Arial"/>
                <a:cs typeface="Arial"/>
              </a:rPr>
              <a:t> </a:t>
            </a:r>
            <a:r>
              <a:rPr sz="1866" dirty="0">
                <a:latin typeface="Arial"/>
                <a:cs typeface="Arial"/>
              </a:rPr>
              <a:t>and</a:t>
            </a:r>
            <a:r>
              <a:rPr sz="1866" spc="-33" dirty="0">
                <a:latin typeface="Arial"/>
                <a:cs typeface="Arial"/>
              </a:rPr>
              <a:t> </a:t>
            </a:r>
            <a:r>
              <a:rPr sz="1866" dirty="0">
                <a:latin typeface="Arial"/>
                <a:cs typeface="Arial"/>
              </a:rPr>
              <a:t>summarize</a:t>
            </a:r>
            <a:r>
              <a:rPr sz="1866" spc="-33" dirty="0">
                <a:latin typeface="Arial"/>
                <a:cs typeface="Arial"/>
              </a:rPr>
              <a:t> </a:t>
            </a:r>
            <a:r>
              <a:rPr sz="1866" spc="-13" dirty="0">
                <a:latin typeface="Arial"/>
                <a:cs typeface="Arial"/>
              </a:rPr>
              <a:t>them</a:t>
            </a:r>
            <a:r>
              <a:rPr lang="en-US" sz="1866" spc="-13" dirty="0">
                <a:latin typeface="Arial"/>
                <a:cs typeface="Arial"/>
              </a:rPr>
              <a:t> below</a:t>
            </a:r>
            <a:r>
              <a:rPr sz="1866" spc="-13" dirty="0">
                <a:latin typeface="Arial"/>
                <a:cs typeface="Arial"/>
              </a:rPr>
              <a:t>.</a:t>
            </a:r>
            <a:endParaRPr sz="1866" dirty="0"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18CF8E-6FCD-4746-6E4A-20CB4E8EE587}"/>
              </a:ext>
            </a:extLst>
          </p:cNvPr>
          <p:cNvSpPr txBox="1"/>
          <p:nvPr/>
        </p:nvSpPr>
        <p:spPr>
          <a:xfrm rot="20480130">
            <a:off x="3537643" y="3707538"/>
            <a:ext cx="5210723" cy="830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99" b="1" dirty="0">
                <a:solidFill>
                  <a:srgbClr val="FF0000"/>
                </a:solidFill>
              </a:rPr>
              <a:t>Group Discussion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935779-09DF-FCFD-2E67-0866A1F5D73E}"/>
              </a:ext>
            </a:extLst>
          </p:cNvPr>
          <p:cNvSpPr txBox="1"/>
          <p:nvPr/>
        </p:nvSpPr>
        <p:spPr>
          <a:xfrm>
            <a:off x="3060156" y="3244382"/>
            <a:ext cx="6120314" cy="461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99" dirty="0"/>
              <a:t>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E5AB1D-BB44-B854-F1BE-1B8C46B70E9F}"/>
              </a:ext>
            </a:extLst>
          </p:cNvPr>
          <p:cNvSpPr txBox="1"/>
          <p:nvPr/>
        </p:nvSpPr>
        <p:spPr>
          <a:xfrm>
            <a:off x="3060156" y="3244382"/>
            <a:ext cx="6120314" cy="461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99" dirty="0"/>
              <a:t>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5F427B0E-DA6A-1C18-1166-0D5614C37953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4034164726"/>
              </p:ext>
            </p:extLst>
          </p:nvPr>
        </p:nvGraphicFramePr>
        <p:xfrm>
          <a:off x="2436812" y="3048000"/>
          <a:ext cx="8915400" cy="243840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620202">
                  <a:extLst>
                    <a:ext uri="{9D8B030D-6E8A-4147-A177-3AD203B41FA5}">
                      <a16:colId xmlns:a16="http://schemas.microsoft.com/office/drawing/2014/main" val="3224516321"/>
                    </a:ext>
                  </a:extLst>
                </a:gridCol>
                <a:gridCol w="8295198">
                  <a:extLst>
                    <a:ext uri="{9D8B030D-6E8A-4147-A177-3AD203B41FA5}">
                      <a16:colId xmlns:a16="http://schemas.microsoft.com/office/drawing/2014/main" val="4053544079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Need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9491918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247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23081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74769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0AB88A2-F3BD-6FE0-9654-38C55917036F}"/>
              </a:ext>
            </a:extLst>
          </p:cNvPr>
          <p:cNvSpPr txBox="1"/>
          <p:nvPr/>
        </p:nvSpPr>
        <p:spPr>
          <a:xfrm>
            <a:off x="2055812" y="381000"/>
            <a:ext cx="967740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3600" b="1" u="sng" dirty="0">
                <a:solidFill>
                  <a:schemeClr val="accent6"/>
                </a:solidFill>
                <a:latin typeface="+mj-lt"/>
              </a:rPr>
              <a:t>Needs Assessment: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04C6BE-B0DE-6DBE-78D0-76D16779D0A4}"/>
              </a:ext>
            </a:extLst>
          </p:cNvPr>
          <p:cNvSpPr txBox="1"/>
          <p:nvPr/>
        </p:nvSpPr>
        <p:spPr>
          <a:xfrm>
            <a:off x="2055812" y="1295400"/>
            <a:ext cx="929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marR="5080">
              <a:spcBef>
                <a:spcPts val="600"/>
              </a:spcBef>
              <a:spcAft>
                <a:spcPts val="600"/>
              </a:spcAft>
              <a:buClr>
                <a:schemeClr val="accent4"/>
              </a:buClr>
              <a:tabLst>
                <a:tab pos="241300" algn="l"/>
                <a:tab pos="241935" algn="l"/>
              </a:tabLst>
            </a:pPr>
            <a:r>
              <a:rPr lang="en-US" sz="2400" dirty="0">
                <a:latin typeface="Arial"/>
                <a:cs typeface="Arial"/>
              </a:rPr>
              <a:t>Based on your responses for strengths</a:t>
            </a:r>
            <a:r>
              <a:rPr lang="en-US" sz="2400" spc="-27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and</a:t>
            </a:r>
            <a:r>
              <a:rPr lang="en-US" sz="2400" spc="-27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opportunities, what must be true for (</a:t>
            </a:r>
            <a:r>
              <a:rPr lang="en-US" sz="2400" b="1" dirty="0">
                <a:solidFill>
                  <a:srgbClr val="FF0000"/>
                </a:solidFill>
                <a:latin typeface="Arial"/>
                <a:cs typeface="Arial"/>
              </a:rPr>
              <a:t>INSERT SCHOOL</a:t>
            </a:r>
            <a:r>
              <a:rPr lang="en-US" sz="2400" dirty="0">
                <a:latin typeface="Arial"/>
                <a:cs typeface="Arial"/>
              </a:rPr>
              <a:t>) to Achieve Excellence:</a:t>
            </a:r>
          </a:p>
        </p:txBody>
      </p:sp>
    </p:spTree>
    <p:extLst>
      <p:ext uri="{BB962C8B-B14F-4D97-AF65-F5344CB8AC3E}">
        <p14:creationId xmlns:p14="http://schemas.microsoft.com/office/powerpoint/2010/main" val="347013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B9DC43D-3811-E057-0400-2F6E66BE5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923" y="429336"/>
            <a:ext cx="6526458" cy="732651"/>
          </a:xfrm>
        </p:spPr>
        <p:txBody>
          <a:bodyPr>
            <a:normAutofit/>
          </a:bodyPr>
          <a:lstStyle/>
          <a:p>
            <a:r>
              <a:rPr lang="en-US" dirty="0"/>
              <a:t>Next Steps</a:t>
            </a:r>
          </a:p>
        </p:txBody>
      </p:sp>
      <p:graphicFrame>
        <p:nvGraphicFramePr>
          <p:cNvPr id="31" name="Content Placeholder 2">
            <a:extLst>
              <a:ext uri="{FF2B5EF4-FFF2-40B4-BE49-F238E27FC236}">
                <a16:creationId xmlns:a16="http://schemas.microsoft.com/office/drawing/2014/main" id="{B1F78851-0640-02F0-F079-21F57C28A0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6939904"/>
              </p:ext>
            </p:extLst>
          </p:nvPr>
        </p:nvGraphicFramePr>
        <p:xfrm>
          <a:off x="1058631" y="1541053"/>
          <a:ext cx="10546220" cy="3399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7273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F485C6F9-716F-BB86-9D3C-12A0E9B66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2" y="914400"/>
            <a:ext cx="3429000" cy="1295400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Information Items</a:t>
            </a:r>
          </a:p>
        </p:txBody>
      </p:sp>
      <p:pic>
        <p:nvPicPr>
          <p:cNvPr id="9" name="Graphic 8" descr="sketch of a few books with a pencil">
            <a:extLst>
              <a:ext uri="{FF2B5EF4-FFF2-40B4-BE49-F238E27FC236}">
                <a16:creationId xmlns:a16="http://schemas.microsoft.com/office/drawing/2014/main" id="{4285B7C6-78CD-6494-6B57-20CB811B4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1412" y="3276600"/>
            <a:ext cx="2667000" cy="312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74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D22707-E176-420E-82BA-54F425AA0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22" y="901698"/>
            <a:ext cx="3048000" cy="129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Principal’s Report</a:t>
            </a:r>
          </a:p>
        </p:txBody>
      </p:sp>
      <p:pic>
        <p:nvPicPr>
          <p:cNvPr id="2" name="Graphic 1" descr="sketch of trophy on top of stack of books">
            <a:extLst>
              <a:ext uri="{FF2B5EF4-FFF2-40B4-BE49-F238E27FC236}">
                <a16:creationId xmlns:a16="http://schemas.microsoft.com/office/drawing/2014/main" id="{01E27CA5-A2A2-9D38-63DE-702785BBF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99512" y="2971800"/>
            <a:ext cx="2552700" cy="34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2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455EA5B-4241-9DB3-A878-1013F44A72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13705"/>
              </p:ext>
            </p:extLst>
          </p:nvPr>
        </p:nvGraphicFramePr>
        <p:xfrm>
          <a:off x="2016351" y="381000"/>
          <a:ext cx="8125884" cy="29870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062942">
                  <a:extLst>
                    <a:ext uri="{9D8B030D-6E8A-4147-A177-3AD203B41FA5}">
                      <a16:colId xmlns:a16="http://schemas.microsoft.com/office/drawing/2014/main" val="379232079"/>
                    </a:ext>
                  </a:extLst>
                </a:gridCol>
                <a:gridCol w="4062942">
                  <a:extLst>
                    <a:ext uri="{9D8B030D-6E8A-4147-A177-3AD203B41FA5}">
                      <a16:colId xmlns:a16="http://schemas.microsoft.com/office/drawing/2014/main" val="3669390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Partnerships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78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Norfolk Southern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Lighthouse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43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Earn2Give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D9 Organizations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78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AVLF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Arnold, </a:t>
                      </a:r>
                      <a:r>
                        <a:rPr lang="en-US" sz="2000" dirty="0" err="1"/>
                        <a:t>Golden,Mcgregory</a:t>
                      </a:r>
                      <a:r>
                        <a:rPr lang="en-US" sz="2000" dirty="0"/>
                        <a:t> Law Firm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40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Women Ministry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Alston &amp; Byrd Law Firm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37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Morehouse School of Medicine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Atlanta Food Bank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654550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959DC4F-5E5E-52A6-1882-38D35F3AD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005353"/>
              </p:ext>
            </p:extLst>
          </p:nvPr>
        </p:nvGraphicFramePr>
        <p:xfrm>
          <a:off x="2031470" y="3429000"/>
          <a:ext cx="8125884" cy="27432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062942">
                  <a:extLst>
                    <a:ext uri="{9D8B030D-6E8A-4147-A177-3AD203B41FA5}">
                      <a16:colId xmlns:a16="http://schemas.microsoft.com/office/drawing/2014/main" val="3102963460"/>
                    </a:ext>
                  </a:extLst>
                </a:gridCol>
                <a:gridCol w="4062942">
                  <a:extLst>
                    <a:ext uri="{9D8B030D-6E8A-4147-A177-3AD203B41FA5}">
                      <a16:colId xmlns:a16="http://schemas.microsoft.com/office/drawing/2014/main" val="15273157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0" dirty="0"/>
                        <a:t>Spelman </a:t>
                      </a:r>
                      <a:r>
                        <a:rPr lang="en-US" b="0" dirty="0" err="1"/>
                        <a:t>Spelreads</a:t>
                      </a:r>
                      <a:r>
                        <a:rPr lang="en-US" b="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68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Curriculum &amp; Associates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09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Marriott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63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Scholastic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17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Everybody Wins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5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SafeRoutes</a:t>
                      </a:r>
                      <a:r>
                        <a:rPr lang="en-US" dirty="0"/>
                        <a:t> for Schools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079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38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B801D-161E-3811-E377-7B060AC80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26DF484-8F8F-2FEB-BA7F-CEA5A137FDB1}"/>
              </a:ext>
            </a:extLst>
          </p:cNvPr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13" y="0"/>
            <a:ext cx="3987798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C9230EF-80D1-8639-8DD2-1C6164F2E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812" y="0"/>
            <a:ext cx="28575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A07CE515-4E8E-DEDB-2459-A25C529ED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211" y="0"/>
            <a:ext cx="3409951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02DC92DA-D3A8-41E6-C10F-D3D2EABC3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802" y="2329441"/>
            <a:ext cx="2368548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group of women posing for a picture&#10;&#10;AI-generated content may be incorrect.">
            <a:extLst>
              <a:ext uri="{FF2B5EF4-FFF2-40B4-BE49-F238E27FC236}">
                <a16:creationId xmlns:a16="http://schemas.microsoft.com/office/drawing/2014/main" id="{8A68BAA7-407C-D3F6-1CF8-5D02CE764B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3413" y="4274097"/>
            <a:ext cx="3987798" cy="2541174"/>
          </a:xfrm>
          <a:prstGeom prst="rect">
            <a:avLst/>
          </a:prstGeom>
        </p:spPr>
      </p:pic>
      <p:pic>
        <p:nvPicPr>
          <p:cNvPr id="7" name="Picture 6" descr="Two women holding a cup&#10;&#10;AI-generated content may be incorrect.">
            <a:extLst>
              <a:ext uri="{FF2B5EF4-FFF2-40B4-BE49-F238E27FC236}">
                <a16:creationId xmlns:a16="http://schemas.microsoft.com/office/drawing/2014/main" id="{0ACC9679-0EF9-6F78-DD13-FED7CA0BE5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3413" y="2313062"/>
            <a:ext cx="1607528" cy="201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6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4A110-D84C-BF0C-45C2-B0EA9B2DC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618" y="324028"/>
            <a:ext cx="8763002" cy="990600"/>
          </a:xfrm>
        </p:spPr>
        <p:txBody>
          <a:bodyPr/>
          <a:lstStyle/>
          <a:p>
            <a:r>
              <a:rPr lang="en-US" dirty="0"/>
              <a:t>Important Dates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7138D6E-9816-0525-20D0-71C507A8C0E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065618" y="1314628"/>
            <a:ext cx="8763002" cy="4470400"/>
          </a:xfrm>
        </p:spPr>
        <p:txBody>
          <a:bodyPr/>
          <a:lstStyle/>
          <a:p>
            <a:r>
              <a:rPr lang="en-US" dirty="0"/>
              <a:t>Spirit Week for Testing </a:t>
            </a:r>
          </a:p>
          <a:p>
            <a:r>
              <a:rPr lang="en-US" dirty="0"/>
              <a:t>10 for Win  April 25</a:t>
            </a:r>
            <a:r>
              <a:rPr lang="en-US" baseline="30000" dirty="0"/>
              <a:t>th</a:t>
            </a:r>
            <a:r>
              <a:rPr lang="en-US" dirty="0"/>
              <a:t>- May 14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April 25- Pep Rally </a:t>
            </a:r>
          </a:p>
          <a:p>
            <a:r>
              <a:rPr lang="en-US" dirty="0"/>
              <a:t>GMAS Testing  April 28</a:t>
            </a:r>
            <a:r>
              <a:rPr lang="en-US" baseline="30000" dirty="0"/>
              <a:t>th</a:t>
            </a:r>
            <a:r>
              <a:rPr lang="en-US" dirty="0"/>
              <a:t>- May 14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r>
              <a:rPr lang="en-US" dirty="0"/>
              <a:t>Field Day with School Nutrition and Friends May 23</a:t>
            </a:r>
            <a:r>
              <a:rPr lang="en-US" baseline="30000" dirty="0"/>
              <a:t>rd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337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D8E1B2A2-AB8D-A749-83BF-90273FBD4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2" y="457200"/>
            <a:ext cx="7812088" cy="152400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1" dirty="0">
                <a:ln w="3175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/>
                </a:solidFill>
              </a:rPr>
              <a:t>Additional Information Items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19F55-287D-C3CF-11DA-35CEEF4C8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3812" y="2133600"/>
            <a:ext cx="5562600" cy="4089400"/>
          </a:xfrm>
        </p:spPr>
        <p:txBody>
          <a:bodyPr vert="horz" lIns="121899" tIns="60949" rIns="121899" bIns="60949" rtlCol="0" anchor="t">
            <a:normAutofit/>
          </a:bodyPr>
          <a:lstStyle/>
          <a:p>
            <a:pPr marL="304165" indent="-304165"/>
            <a:r>
              <a:rPr lang="en-US" b="1" dirty="0">
                <a:solidFill>
                  <a:schemeClr val="tx2"/>
                </a:solidFill>
              </a:rPr>
              <a:t>Cluster Advisory Team Report</a:t>
            </a:r>
            <a:endParaRPr lang="en-US"/>
          </a:p>
          <a:p>
            <a:pPr marL="304165" indent="-304165"/>
            <a:r>
              <a:rPr lang="en-US" b="1" dirty="0">
                <a:solidFill>
                  <a:schemeClr val="tx2"/>
                </a:solidFill>
              </a:rPr>
              <a:t>GO Team Elections</a:t>
            </a:r>
            <a:endParaRPr lang="en-US" b="1" dirty="0">
              <a:solidFill>
                <a:schemeClr val="tx2"/>
              </a:solidFill>
              <a:cs typeface="Quire Sans"/>
            </a:endParaRPr>
          </a:p>
          <a:p>
            <a:pPr marL="730885" lvl="1" indent="-304165"/>
            <a:r>
              <a:rPr lang="en-US" dirty="0"/>
              <a:t>Find candidates at apsstrongschools.com</a:t>
            </a:r>
            <a:endParaRPr lang="en-US" dirty="0">
              <a:cs typeface="Quire Sans"/>
            </a:endParaRPr>
          </a:p>
          <a:p>
            <a:pPr marL="730885" lvl="1" indent="-304165"/>
            <a:r>
              <a:rPr lang="en-US" dirty="0"/>
              <a:t>Vote </a:t>
            </a:r>
            <a:r>
              <a:rPr lang="en-US" b="1" dirty="0"/>
              <a:t>APRIL 16-25</a:t>
            </a:r>
            <a:endParaRPr lang="en-US" b="1" dirty="0">
              <a:cs typeface="Quire Sans"/>
            </a:endParaRPr>
          </a:p>
          <a:p>
            <a:pPr marL="730885" lvl="1" indent="-304165"/>
            <a:r>
              <a:rPr lang="en-US" dirty="0"/>
              <a:t>Households are sent a unique link based upon information in Infinite Campus</a:t>
            </a:r>
            <a:endParaRPr lang="en-US" dirty="0">
              <a:cs typeface="Quire Sans"/>
            </a:endParaRPr>
          </a:p>
          <a:p>
            <a:pPr marL="730885" lvl="1" indent="-304165"/>
            <a:r>
              <a:rPr lang="en-US" dirty="0"/>
              <a:t>School Staff will be sent a link to their APS email address</a:t>
            </a:r>
            <a:endParaRPr lang="en-US" dirty="0">
              <a:cs typeface="Quire Sans"/>
            </a:endParaRPr>
          </a:p>
        </p:txBody>
      </p:sp>
    </p:spTree>
    <p:extLst>
      <p:ext uri="{BB962C8B-B14F-4D97-AF65-F5344CB8AC3E}">
        <p14:creationId xmlns:p14="http://schemas.microsoft.com/office/powerpoint/2010/main" val="69609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sketch of an open book, light bulb, and the word, &quot;idea&quot;">
            <a:extLst>
              <a:ext uri="{FF2B5EF4-FFF2-40B4-BE49-F238E27FC236}">
                <a16:creationId xmlns:a16="http://schemas.microsoft.com/office/drawing/2014/main" id="{2EFEDB6D-C50E-3C40-A621-346302CA8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1140" y="4191000"/>
            <a:ext cx="1959951" cy="1577927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EC8C39E6-DC9C-0C7A-D309-34E2F0F19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12" y="1089073"/>
            <a:ext cx="44958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Announcements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9645D6-B0F5-D6EE-D0A4-3AEDF72F6590}"/>
              </a:ext>
            </a:extLst>
          </p:cNvPr>
          <p:cNvSpPr txBox="1">
            <a:spLocks/>
          </p:cNvSpPr>
          <p:nvPr/>
        </p:nvSpPr>
        <p:spPr>
          <a:xfrm>
            <a:off x="6246812" y="1660573"/>
            <a:ext cx="5181600" cy="3276600"/>
          </a:xfrm>
          <a:prstGeom prst="rect">
            <a:avLst/>
          </a:prstGeom>
        </p:spPr>
        <p:txBody>
          <a:bodyPr vert="horz" lIns="121899" tIns="60949" rIns="121899" bIns="60949" rtlCol="0" anchor="t">
            <a:normAutofit fontScale="92500" lnSpcReduction="10000"/>
          </a:bodyPr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100000"/>
              <a:buFont typeface="Century Gothic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3226" indent="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None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45622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72267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759862" indent="-285750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Clr>
                <a:schemeClr val="accent6">
                  <a:lumMod val="50000"/>
                </a:schemeClr>
              </a:buClr>
              <a:buSzPct val="90000"/>
              <a:buFont typeface="Century Gothic" panose="020B0502020202020204" pitchFamily="34" charset="0"/>
              <a:buChar char="–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4165" indent="-304165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b="1" dirty="0">
                <a:solidFill>
                  <a:schemeClr val="bg1"/>
                </a:solidFill>
              </a:rPr>
              <a:t>GO Team Members</a:t>
            </a:r>
            <a:endParaRPr lang="en-US" dirty="0"/>
          </a:p>
          <a:p>
            <a:pPr marL="730885" lvl="1" indent="-304165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</a:rPr>
              <a:t>Complete your end of year surveys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b="1" dirty="0">
                <a:solidFill>
                  <a:schemeClr val="bg1"/>
                </a:solidFill>
              </a:rPr>
              <a:t>AVAILABLE NOW!</a:t>
            </a:r>
            <a:r>
              <a:rPr lang="en-US" dirty="0">
                <a:solidFill>
                  <a:schemeClr val="bg1"/>
                </a:solidFill>
              </a:rPr>
              <a:t> Check your email for the link)</a:t>
            </a:r>
            <a:endParaRPr lang="en-US" dirty="0">
              <a:solidFill>
                <a:schemeClr val="accent1"/>
              </a:solidFill>
              <a:cs typeface="Quire Sans"/>
            </a:endParaRPr>
          </a:p>
          <a:p>
            <a:pPr marL="1157605" lvl="2" indent="-304165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Principal Feedback Survey </a:t>
            </a:r>
          </a:p>
          <a:p>
            <a:pPr marL="1157605" lvl="2" indent="-304165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,Sans-Serif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GO Team Satisfaction Survey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  <a:p>
            <a:pPr marL="1157605" lvl="2" indent="-304165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cs typeface="Quire Sans"/>
            </a:endParaRPr>
          </a:p>
          <a:p>
            <a:pPr marL="730885" lvl="1" indent="-304165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Complete your required trainings </a:t>
            </a:r>
            <a:r>
              <a:rPr lang="en-US" b="1" dirty="0">
                <a:solidFill>
                  <a:schemeClr val="accent1"/>
                </a:solidFill>
              </a:rPr>
              <a:t>ASAP</a:t>
            </a:r>
            <a:endParaRPr lang="en-US" b="1" dirty="0">
              <a:solidFill>
                <a:schemeClr val="accent1"/>
              </a:solidFill>
              <a:cs typeface="Quire Sans"/>
            </a:endParaRPr>
          </a:p>
          <a:p>
            <a:pPr marL="1157605" lvl="2" indent="-304165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Contact the GO Team Office with any questions</a:t>
            </a:r>
            <a:endParaRPr lang="en-US" dirty="0">
              <a:solidFill>
                <a:schemeClr val="bg1"/>
              </a:solidFill>
              <a:cs typeface="Quire Sans"/>
            </a:endParaRPr>
          </a:p>
        </p:txBody>
      </p:sp>
    </p:spTree>
    <p:extLst>
      <p:ext uri="{BB962C8B-B14F-4D97-AF65-F5344CB8AC3E}">
        <p14:creationId xmlns:p14="http://schemas.microsoft.com/office/powerpoint/2010/main" val="168247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whiteboard&#10;&#10;Description automatically generated">
            <a:extLst>
              <a:ext uri="{FF2B5EF4-FFF2-40B4-BE49-F238E27FC236}">
                <a16:creationId xmlns:a16="http://schemas.microsoft.com/office/drawing/2014/main" id="{AC736C6D-CC6C-DA4E-5C75-55CF58E9F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12" y="1371600"/>
            <a:ext cx="6096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7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ass open house presentation">
  <a:themeElements>
    <a:clrScheme name="APS 9">
      <a:dk1>
        <a:sysClr val="windowText" lastClr="000000"/>
      </a:dk1>
      <a:lt1>
        <a:srgbClr val="F2F2F2"/>
      </a:lt1>
      <a:dk2>
        <a:srgbClr val="0083A9"/>
      </a:dk2>
      <a:lt2>
        <a:srgbClr val="FCF5D9"/>
      </a:lt2>
      <a:accent1>
        <a:srgbClr val="F3CF45"/>
      </a:accent1>
      <a:accent2>
        <a:srgbClr val="159839"/>
      </a:accent2>
      <a:accent3>
        <a:srgbClr val="595B5D"/>
      </a:accent3>
      <a:accent4>
        <a:srgbClr val="D47B22"/>
      </a:accent4>
      <a:accent5>
        <a:srgbClr val="0083A9"/>
      </a:accent5>
      <a:accent6>
        <a:srgbClr val="A92A91"/>
      </a:accent6>
      <a:hlink>
        <a:srgbClr val="A92A91"/>
      </a:hlink>
      <a:folHlink>
        <a:srgbClr val="0083A9"/>
      </a:folHlink>
    </a:clrScheme>
    <a:fontScheme name="Custom 12">
      <a:majorFont>
        <a:latin typeface="Sagona Book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penHousePresentation_Secondary_LH_v3" id="{A38E0FFE-ECDB-44BE-8577-D6512191ACD4}" vid="{4FA1BF9C-2DCC-46C6-8391-41CEACF18D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18" ma:contentTypeDescription="Create a new document." ma:contentTypeScope="" ma:versionID="5def9b7c34530cdfc2a28cd92dea8556">
  <xsd:schema xmlns:xsd="http://www.w3.org/2001/XMLSchema" xmlns:xs="http://www.w3.org/2001/XMLSchema" xmlns:p="http://schemas.microsoft.com/office/2006/metadata/properties" xmlns:ns2="d37e30bb-5f32-4411-a640-0b4044b692bf" xmlns:ns3="ffb952a0-74d9-4848-89d6-000c4b1b707a" targetNamespace="http://schemas.microsoft.com/office/2006/metadata/properties" ma:root="true" ma:fieldsID="0de27e34e40fc4c57364880390dc2f16" ns2:_="" ns3:_="">
    <xsd:import namespace="d37e30bb-5f32-4411-a640-0b4044b692bf"/>
    <xsd:import namespace="ffb952a0-74d9-4848-89d6-000c4b1b70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952a0-74d9-4848-89d6-000c4b1b707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4ace9-6060-48e0-9721-f33996d2e2e3}" ma:internalName="TaxCatchAll" ma:showField="CatchAllData" ma:web="ffb952a0-74d9-4848-89d6-000c4b1b70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7e30bb-5f32-4411-a640-0b4044b692bf">
      <Terms xmlns="http://schemas.microsoft.com/office/infopath/2007/PartnerControls"/>
    </lcf76f155ced4ddcb4097134ff3c332f>
    <TaxCatchAll xmlns="ffb952a0-74d9-4848-89d6-000c4b1b707a" xsi:nil="true"/>
    <SharedWithUsers xmlns="ffb952a0-74d9-4848-89d6-000c4b1b707a">
      <UserInfo>
        <DisplayName>Barnett, Carolyn</DisplayName>
        <AccountId>14</AccountId>
        <AccountType/>
      </UserInfo>
      <UserInfo>
        <DisplayName>Gipson, Chaundra</DisplayName>
        <AccountId>16</AccountId>
        <AccountType/>
      </UserInfo>
      <UserInfo>
        <DisplayName>Jacobi, Diane</DisplayName>
        <AccountId>12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162DB83-4CEF-4021-BB73-656CCB2380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7e30bb-5f32-4411-a640-0b4044b692bf"/>
    <ds:schemaRef ds:uri="ffb952a0-74d9-4848-89d6-000c4b1b70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21F24C-180F-49A0-B2F6-EF47009CB8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89DED2-7065-407C-BB58-BE430B9CE579}">
  <ds:schemaRefs>
    <ds:schemaRef ds:uri="http://schemas.microsoft.com/office/2006/documentManagement/types"/>
    <ds:schemaRef ds:uri="http://purl.org/dc/terms/"/>
    <ds:schemaRef ds:uri="ffb952a0-74d9-4848-89d6-000c4b1b707a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d37e30bb-5f32-4411-a640-0b4044b692bf"/>
    <ds:schemaRef ds:uri="http://purl.org/dc/elements/1.1/"/>
    <ds:schemaRef ds:uri="8dcae609-94e2-4108-915c-852935aa21ad"/>
    <ds:schemaRef ds:uri="e136758a-e7f7-4029-9cdc-709c7a6ff02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Back to school night presentation</Template>
  <TotalTime>688</TotalTime>
  <Words>539</Words>
  <Application>Microsoft Macintosh PowerPoint</Application>
  <PresentationFormat>Custom</PresentationFormat>
  <Paragraphs>102</Paragraphs>
  <Slides>20</Slides>
  <Notes>5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Arial,Sans-Serif</vt:lpstr>
      <vt:lpstr>Calibri</vt:lpstr>
      <vt:lpstr>Century Gothic</vt:lpstr>
      <vt:lpstr>Courier New</vt:lpstr>
      <vt:lpstr>Quire Sans</vt:lpstr>
      <vt:lpstr>Sagona Book</vt:lpstr>
      <vt:lpstr>Tenorite</vt:lpstr>
      <vt:lpstr>Times New Roman</vt:lpstr>
      <vt:lpstr>Wingdings</vt:lpstr>
      <vt:lpstr>Class open house presentation</vt:lpstr>
      <vt:lpstr>GO Team Meeting</vt:lpstr>
      <vt:lpstr>Agenda</vt:lpstr>
      <vt:lpstr>2025 Spring MAPS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Needs Assessment: Guiding Questions</vt:lpstr>
      <vt:lpstr>PowerPoint Presentation</vt:lpstr>
      <vt:lpstr>PowerPoint Presentation</vt:lpstr>
      <vt:lpstr>Next Steps</vt:lpstr>
      <vt:lpstr>Information Items</vt:lpstr>
      <vt:lpstr>Principal’s Report</vt:lpstr>
      <vt:lpstr>PowerPoint Presentation</vt:lpstr>
      <vt:lpstr>PowerPoint Presentation</vt:lpstr>
      <vt:lpstr>Important Dates </vt:lpstr>
      <vt:lpstr>Additional Information Items</vt:lpstr>
      <vt:lpstr>Announcements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 House</dc:title>
  <dc:creator>Jacobi, Diane</dc:creator>
  <cp:lastModifiedBy>Howard, Dorris</cp:lastModifiedBy>
  <cp:revision>34</cp:revision>
  <dcterms:created xsi:type="dcterms:W3CDTF">2023-03-21T20:20:37Z</dcterms:created>
  <dcterms:modified xsi:type="dcterms:W3CDTF">2025-05-07T03:53:01Z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0x0101007A977F1402712049B4BB4CDB1A03C7C8</vt:lpwstr>
  </property>
  <property fmtid="{D5CDD505-2E9C-101B-9397-08002B2CF9AE}" pid="3" name="MediaServiceImageTags">
    <vt:lpwstr/>
  </property>
</Properties>
</file>