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555" r:id="rId4"/>
    <p:sldId id="558" r:id="rId5"/>
    <p:sldId id="258" r:id="rId6"/>
    <p:sldId id="260" r:id="rId7"/>
    <p:sldId id="3870" r:id="rId8"/>
    <p:sldId id="3881" r:id="rId9"/>
    <p:sldId id="3885" r:id="rId10"/>
    <p:sldId id="3884" r:id="rId11"/>
    <p:sldId id="265" r:id="rId12"/>
    <p:sldId id="3883" r:id="rId13"/>
    <p:sldId id="3876" r:id="rId14"/>
    <p:sldId id="3877" r:id="rId15"/>
    <p:sldId id="285" r:id="rId16"/>
  </p:sldIdLst>
  <p:sldSz cx="12192000" cy="6858000"/>
  <p:notesSz cx="7010400" cy="9296400"/>
  <p:embeddedFontLst>
    <p:embeddedFont>
      <p:font typeface="Arial Nova Light" panose="020B0304020202020204" pitchFamily="34" charset="0"/>
      <p:regular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81" autoAdjust="0"/>
    <p:restoredTop sz="81415" autoAdjust="0"/>
  </p:normalViewPr>
  <p:slideViewPr>
    <p:cSldViewPr snapToGrid="0">
      <p:cViewPr varScale="1">
        <p:scale>
          <a:sx n="91" d="100"/>
          <a:sy n="91" d="100"/>
        </p:scale>
        <p:origin x="1338" y="78"/>
      </p:cViewPr>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57"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5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3</a:t>
            </a:fld>
            <a:endParaRPr lang="en-US" dirty="0"/>
          </a:p>
        </p:txBody>
      </p:sp>
    </p:spTree>
    <p:extLst>
      <p:ext uri="{BB962C8B-B14F-4D97-AF65-F5344CB8AC3E}">
        <p14:creationId xmlns:p14="http://schemas.microsoft.com/office/powerpoint/2010/main" val="138895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4</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197561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7</a:t>
            </a:fld>
            <a:endParaRPr lang="en-US"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41249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709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40B56-CB1D-D9D3-9B82-2B84F13F47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285E5-7148-4A3E-BB50-5FA7E92DA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2C39EB-30D6-09EB-C859-DFD515F7BA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8823F5-5C9B-3CDC-730A-100B8CC03D48}"/>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7EC04287-682A-49D2-8897-00CF4AF8B77F}"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4292159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12</a:t>
            </a:fld>
            <a:endParaRPr lang="en-US" dirty="0"/>
          </a:p>
        </p:txBody>
      </p:sp>
    </p:spTree>
    <p:extLst>
      <p:ext uri="{BB962C8B-B14F-4D97-AF65-F5344CB8AC3E}">
        <p14:creationId xmlns:p14="http://schemas.microsoft.com/office/powerpoint/2010/main" val="15982531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56468">
              <a:defRPr/>
            </a:pPr>
            <a:fld id="{06FECA5B-CB69-434F-96AB-1E7E18E86F8F}" type="slidenum">
              <a:rPr lang="en-US">
                <a:solidFill>
                  <a:prstClr val="black"/>
                </a:solidFill>
                <a:latin typeface="Calibri"/>
              </a:rPr>
              <a:pPr defTabSz="456468">
                <a:defRPr/>
              </a:pPr>
              <a:t>13</a:t>
            </a:fld>
            <a:endParaRPr lang="en-US" dirty="0">
              <a:solidFill>
                <a:prstClr val="black"/>
              </a:solidFill>
              <a:latin typeface="Calibri"/>
            </a:endParaRPr>
          </a:p>
        </p:txBody>
      </p:sp>
    </p:spTree>
    <p:extLst>
      <p:ext uri="{BB962C8B-B14F-4D97-AF65-F5344CB8AC3E}">
        <p14:creationId xmlns:p14="http://schemas.microsoft.com/office/powerpoint/2010/main" val="3669017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6FECA5B-CB69-434F-96AB-1E7E18E86F8F}" type="slidenum">
              <a:rPr lang="en-US" smtClean="0"/>
              <a:t>14</a:t>
            </a:fld>
            <a:endParaRPr lang="en-US" dirty="0"/>
          </a:p>
        </p:txBody>
      </p:sp>
    </p:spTree>
    <p:extLst>
      <p:ext uri="{BB962C8B-B14F-4D97-AF65-F5344CB8AC3E}">
        <p14:creationId xmlns:p14="http://schemas.microsoft.com/office/powerpoint/2010/main" val="31608915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6"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mailto:smbontrager@gmh.ed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hyperlink" Target="http://www.croomphysics.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afternoon,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January 30, 2025</a:t>
            </a:r>
            <a:endParaRPr dirty="0"/>
          </a:p>
          <a:p>
            <a:pPr marL="0" lvl="0" indent="0" algn="ctr" rtl="0">
              <a:lnSpc>
                <a:spcPct val="90000"/>
              </a:lnSpc>
              <a:spcBef>
                <a:spcPts val="1400"/>
              </a:spcBef>
              <a:spcAft>
                <a:spcPts val="0"/>
              </a:spcAft>
              <a:buSzPts val="2400"/>
              <a:buNone/>
            </a:pPr>
            <a:r>
              <a:rPr lang="en-US" dirty="0"/>
              <a:t>2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dirty="0"/>
              <a:t>Welcome Board Members &amp; Visitors!</a:t>
            </a:r>
            <a:endParaRPr dirty="0"/>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r>
              <a:rPr lang="en-US" sz="2800" dirty="0">
                <a:solidFill>
                  <a:schemeClr val="tx1">
                    <a:lumMod val="75000"/>
                    <a:lumOff val="25000"/>
                  </a:schemeClr>
                </a:solidFill>
              </a:rPr>
              <a:t>Welcome </a:t>
            </a:r>
            <a:br>
              <a:rPr lang="en-US" sz="2800" dirty="0">
                <a:solidFill>
                  <a:schemeClr val="tx1">
                    <a:lumMod val="75000"/>
                    <a:lumOff val="25000"/>
                  </a:schemeClr>
                </a:solidFill>
              </a:rPr>
            </a:br>
            <a:r>
              <a:rPr lang="en-US" sz="2800" dirty="0">
                <a:solidFill>
                  <a:schemeClr val="tx1">
                    <a:lumMod val="75000"/>
                    <a:lumOff val="25000"/>
                  </a:schemeClr>
                </a:solidFill>
              </a:rPr>
              <a:t>ACCA Board Members </a:t>
            </a:r>
            <a:br>
              <a:rPr lang="en-US" sz="2800" dirty="0">
                <a:solidFill>
                  <a:schemeClr val="tx1">
                    <a:lumMod val="75000"/>
                    <a:lumOff val="25000"/>
                  </a:schemeClr>
                </a:solidFill>
              </a:rPr>
            </a:br>
            <a:r>
              <a:rPr lang="en-US" sz="2800" dirty="0">
                <a:solidFill>
                  <a:schemeClr val="tx1">
                    <a:lumMod val="75000"/>
                    <a:lumOff val="25000"/>
                  </a:schemeClr>
                </a:solidFill>
              </a:rPr>
              <a:t>&amp; Visitors!</a:t>
            </a:r>
          </a:p>
        </p:txBody>
      </p:sp>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None/>
            </a:pPr>
            <a:r>
              <a:rPr lang="en-US" i="1" dirty="0">
                <a:solidFill>
                  <a:schemeClr val="tx1">
                    <a:lumMod val="75000"/>
                    <a:lumOff val="25000"/>
                  </a:schemeClr>
                </a:solidFill>
              </a:rPr>
              <a:t>Presiding</a:t>
            </a:r>
          </a:p>
          <a:p>
            <a:pPr marL="0" indent="0">
              <a:buNone/>
            </a:pPr>
            <a:r>
              <a:rPr kumimoji="0" lang="en-US" sz="2000" b="0" i="1" u="none" strike="noStrike" kern="0" cap="none" spc="0" normalizeH="0" baseline="0" noProof="0" dirty="0">
                <a:ln>
                  <a:noFill/>
                </a:ln>
                <a:solidFill>
                  <a:srgbClr val="005685">
                    <a:lumMod val="75000"/>
                    <a:lumOff val="25000"/>
                  </a:srgbClr>
                </a:solidFill>
                <a:effectLst/>
                <a:uLnTx/>
                <a:uFillTx/>
                <a:latin typeface="Calibri"/>
                <a:cs typeface="Calibri"/>
                <a:sym typeface="Calibri"/>
              </a:rPr>
              <a:t>ACCA Board of Directors Chair</a:t>
            </a:r>
          </a:p>
          <a:p>
            <a:pPr marL="0" indent="0">
              <a:buFont typeface="Calibri" panose="020F0502020204030204" pitchFamily="34" charset="0"/>
              <a:buNone/>
            </a:pPr>
            <a:r>
              <a:rPr lang="en-US" b="1" dirty="0">
                <a:solidFill>
                  <a:schemeClr val="tx1">
                    <a:lumMod val="75000"/>
                    <a:lumOff val="25000"/>
                  </a:schemeClr>
                </a:solidFill>
              </a:rPr>
              <a:t>Dr. Sonya McCoy-Wilson,</a:t>
            </a:r>
          </a:p>
          <a:p>
            <a:pPr marL="0" indent="0">
              <a:buFont typeface="Calibri" panose="020F0502020204030204" pitchFamily="34" charset="0"/>
              <a:buNone/>
            </a:pPr>
            <a:r>
              <a:rPr lang="en-US" b="1" dirty="0">
                <a:solidFill>
                  <a:schemeClr val="tx1">
                    <a:lumMod val="75000"/>
                    <a:lumOff val="25000"/>
                  </a:schemeClr>
                </a:solidFill>
              </a:rPr>
              <a:t>Associate Vice President of Learning  </a:t>
            </a:r>
          </a:p>
          <a:p>
            <a:pPr marL="0" indent="0">
              <a:buFont typeface="Calibri" panose="020F0502020204030204" pitchFamily="34" charset="0"/>
              <a:buNone/>
            </a:pPr>
            <a:r>
              <a:rPr lang="en-US" b="1" dirty="0">
                <a:solidFill>
                  <a:schemeClr val="tx1">
                    <a:lumMod val="75000"/>
                    <a:lumOff val="25000"/>
                  </a:schemeClr>
                </a:solidFill>
              </a:rPr>
              <a:t>Atlanta Technical College</a:t>
            </a: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b="1" dirty="0">
              <a:solidFill>
                <a:schemeClr val="tx1">
                  <a:lumMod val="75000"/>
                  <a:lumOff val="25000"/>
                </a:schemeClr>
              </a:solidFill>
            </a:endParaRP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3</a:t>
            </a:fld>
            <a:endParaRPr lang="en-US" b="1" dirty="0"/>
          </a:p>
        </p:txBody>
      </p:sp>
      <p:pic>
        <p:nvPicPr>
          <p:cNvPr id="5" name="Picture 4">
            <a:extLst>
              <a:ext uri="{FF2B5EF4-FFF2-40B4-BE49-F238E27FC236}">
                <a16:creationId xmlns:a16="http://schemas.microsoft.com/office/drawing/2014/main" id="{422AA204-1A42-2F7A-9033-BF14D3C7819B}"/>
              </a:ext>
            </a:extLst>
          </p:cNvPr>
          <p:cNvPicPr>
            <a:picLocks noChangeAspect="1"/>
          </p:cNvPicPr>
          <p:nvPr/>
        </p:nvPicPr>
        <p:blipFill>
          <a:blip r:embed="rId3"/>
          <a:stretch>
            <a:fillRect/>
          </a:stretch>
        </p:blipFill>
        <p:spPr>
          <a:xfrm>
            <a:off x="-762000" y="0"/>
            <a:ext cx="6858000" cy="6858000"/>
          </a:xfrm>
          <a:prstGeom prst="rect">
            <a:avLst/>
          </a:prstGeom>
        </p:spPr>
      </p:pic>
      <p:pic>
        <p:nvPicPr>
          <p:cNvPr id="6" name="Picture 5">
            <a:extLst>
              <a:ext uri="{FF2B5EF4-FFF2-40B4-BE49-F238E27FC236}">
                <a16:creationId xmlns:a16="http://schemas.microsoft.com/office/drawing/2014/main" id="{BC958C78-2523-0E23-DBDD-047FD064B9E4}"/>
              </a:ext>
            </a:extLst>
          </p:cNvPr>
          <p:cNvPicPr>
            <a:picLocks noChangeAspect="1"/>
          </p:cNvPicPr>
          <p:nvPr/>
        </p:nvPicPr>
        <p:blipFill>
          <a:blip r:embed="rId4"/>
          <a:stretch>
            <a:fillRect/>
          </a:stretch>
        </p:blipFill>
        <p:spPr>
          <a:xfrm>
            <a:off x="9069358" y="4187344"/>
            <a:ext cx="2143125" cy="2143125"/>
          </a:xfrm>
          <a:prstGeom prst="rect">
            <a:avLst/>
          </a:prstGeom>
        </p:spPr>
      </p:pic>
    </p:spTree>
    <p:extLst>
      <p:ext uri="{BB962C8B-B14F-4D97-AF65-F5344CB8AC3E}">
        <p14:creationId xmlns:p14="http://schemas.microsoft.com/office/powerpoint/2010/main" val="296957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dirty="0">
                  <a:solidFill>
                    <a:schemeClr val="dk1"/>
                  </a:solidFill>
                  <a:latin typeface="Calibri"/>
                  <a:ea typeface="Calibri"/>
                  <a:cs typeface="Calibri"/>
                  <a:sym typeface="Calibri"/>
                </a:rPr>
                <a:t>Mics on Mute</a:t>
              </a:r>
              <a:endParaRPr dirty="0"/>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dirty="0">
                  <a:solidFill>
                    <a:schemeClr val="dk1"/>
                  </a:solidFill>
                  <a:latin typeface="Calibri"/>
                  <a:ea typeface="Calibri"/>
                  <a:cs typeface="Calibri"/>
                  <a:sym typeface="Calibri"/>
                </a:rPr>
                <a:t>Actively Engage</a:t>
              </a:r>
              <a:endParaRPr dirty="0"/>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dirty="0">
                  <a:solidFill>
                    <a:schemeClr val="dk1"/>
                  </a:solidFill>
                  <a:latin typeface="Calibri"/>
                  <a:ea typeface="Calibri"/>
                  <a:cs typeface="Calibri"/>
                  <a:sym typeface="Calibri"/>
                </a:rPr>
                <a:t>Cameras On</a:t>
              </a:r>
              <a:endParaRPr dirty="0"/>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 name="Picture 1">
            <a:extLst>
              <a:ext uri="{FF2B5EF4-FFF2-40B4-BE49-F238E27FC236}">
                <a16:creationId xmlns:a16="http://schemas.microsoft.com/office/drawing/2014/main" id="{4371BF41-7618-CB11-0D8C-171295DA4F4F}"/>
              </a:ext>
            </a:extLst>
          </p:cNvPr>
          <p:cNvPicPr>
            <a:picLocks noChangeAspect="1"/>
          </p:cNvPicPr>
          <p:nvPr/>
        </p:nvPicPr>
        <p:blipFill>
          <a:blip r:embed="rId3"/>
          <a:stretch>
            <a:fillRect/>
          </a:stretch>
        </p:blipFill>
        <p:spPr>
          <a:xfrm>
            <a:off x="3117342" y="1754886"/>
            <a:ext cx="5957316" cy="334822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FB48F-65CB-BF4B-484F-4750DE3BD35D}"/>
              </a:ext>
            </a:extLst>
          </p:cNvPr>
          <p:cNvSpPr>
            <a:spLocks noGrp="1"/>
          </p:cNvSpPr>
          <p:nvPr>
            <p:ph type="title"/>
          </p:nvPr>
        </p:nvSpPr>
        <p:spPr/>
        <p:txBody>
          <a:bodyPr/>
          <a:lstStyle/>
          <a:p>
            <a:r>
              <a:rPr lang="en-US" dirty="0"/>
              <a:t>Roll Call</a:t>
            </a:r>
          </a:p>
        </p:txBody>
      </p:sp>
      <p:sp>
        <p:nvSpPr>
          <p:cNvPr id="3" name="Text Placeholder 2">
            <a:extLst>
              <a:ext uri="{FF2B5EF4-FFF2-40B4-BE49-F238E27FC236}">
                <a16:creationId xmlns:a16="http://schemas.microsoft.com/office/drawing/2014/main" id="{3918FB67-B46B-1096-0633-912E908C8B40}"/>
              </a:ext>
            </a:extLst>
          </p:cNvPr>
          <p:cNvSpPr>
            <a:spLocks noGrp="1"/>
          </p:cNvSpPr>
          <p:nvPr>
            <p:ph type="body" idx="1"/>
          </p:nvPr>
        </p:nvSpPr>
        <p:spPr/>
        <p:txBody>
          <a:bodyPr/>
          <a:lstStyle/>
          <a:p>
            <a:endParaRPr lang="en-US" dirty="0"/>
          </a:p>
        </p:txBody>
      </p:sp>
      <p:graphicFrame>
        <p:nvGraphicFramePr>
          <p:cNvPr id="5" name="Table 4">
            <a:extLst>
              <a:ext uri="{FF2B5EF4-FFF2-40B4-BE49-F238E27FC236}">
                <a16:creationId xmlns:a16="http://schemas.microsoft.com/office/drawing/2014/main" id="{555FF542-8A97-BAE4-9AEB-C1AF42742C24}"/>
              </a:ext>
            </a:extLst>
          </p:cNvPr>
          <p:cNvGraphicFramePr>
            <a:graphicFrameLocks noGrp="1"/>
          </p:cNvGraphicFramePr>
          <p:nvPr>
            <p:extLst>
              <p:ext uri="{D42A27DB-BD31-4B8C-83A1-F6EECF244321}">
                <p14:modId xmlns:p14="http://schemas.microsoft.com/office/powerpoint/2010/main" val="508342447"/>
              </p:ext>
            </p:extLst>
          </p:nvPr>
        </p:nvGraphicFramePr>
        <p:xfrm>
          <a:off x="3157538" y="2379345"/>
          <a:ext cx="5937250" cy="2956560"/>
        </p:xfrm>
        <a:graphic>
          <a:graphicData uri="http://schemas.openxmlformats.org/drawingml/2006/table">
            <a:tbl>
              <a:tblPr firstRow="1" firstCol="1" bandRow="1"/>
              <a:tblGrid>
                <a:gridCol w="2282825">
                  <a:extLst>
                    <a:ext uri="{9D8B030D-6E8A-4147-A177-3AD203B41FA5}">
                      <a16:colId xmlns:a16="http://schemas.microsoft.com/office/drawing/2014/main" val="489601745"/>
                    </a:ext>
                  </a:extLst>
                </a:gridCol>
                <a:gridCol w="1943100">
                  <a:extLst>
                    <a:ext uri="{9D8B030D-6E8A-4147-A177-3AD203B41FA5}">
                      <a16:colId xmlns:a16="http://schemas.microsoft.com/office/drawing/2014/main" val="3813573260"/>
                    </a:ext>
                  </a:extLst>
                </a:gridCol>
                <a:gridCol w="1711325">
                  <a:extLst>
                    <a:ext uri="{9D8B030D-6E8A-4147-A177-3AD203B41FA5}">
                      <a16:colId xmlns:a16="http://schemas.microsoft.com/office/drawing/2014/main" val="3312699225"/>
                    </a:ext>
                  </a:extLst>
                </a:gridCol>
              </a:tblGrid>
              <a:tr h="0">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Role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Name </a:t>
                      </a:r>
                      <a:r>
                        <a:rPr lang="en-US" sz="1200" i="1" dirty="0">
                          <a:solidFill>
                            <a:srgbClr val="000000"/>
                          </a:solidFill>
                          <a:effectLst/>
                          <a:latin typeface="Calibri" panose="020F0502020204030204" pitchFamily="34" charset="0"/>
                          <a:ea typeface="Calibri" panose="020F0502020204030204" pitchFamily="34" charset="0"/>
                          <a:cs typeface="Arial" panose="020B0604020202020204" pitchFamily="34" charset="0"/>
                        </a:rPr>
                        <a:t>(or Vacant)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tc>
                  <a:txBody>
                    <a:bodyPr/>
                    <a:lstStyle/>
                    <a:p>
                      <a:pPr marL="0" marR="0" algn="ctr">
                        <a:spcBef>
                          <a:spcPts val="0"/>
                        </a:spcBef>
                        <a:spcAft>
                          <a:spcPts val="0"/>
                        </a:spcAft>
                      </a:pPr>
                      <a:r>
                        <a:rPr lang="en-US" sz="1400" b="1" dirty="0">
                          <a:solidFill>
                            <a:srgbClr val="000000"/>
                          </a:solidFill>
                          <a:effectLst/>
                          <a:latin typeface="Calibri" panose="020F0502020204030204" pitchFamily="34" charset="0"/>
                          <a:ea typeface="Calibri" panose="020F0502020204030204" pitchFamily="34" charset="0"/>
                          <a:cs typeface="Arial" panose="020B0604020202020204" pitchFamily="34" charset="0"/>
                        </a:rPr>
                        <a:t>Present or Absent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9594"/>
                    </a:solidFill>
                  </a:tcPr>
                </a:tc>
                <a:extLst>
                  <a:ext uri="{0D108BD9-81ED-4DB2-BD59-A6C34878D82A}">
                    <a16:rowId xmlns:a16="http://schemas.microsoft.com/office/drawing/2014/main" val="3455088477"/>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Parent/Guardian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Chizelle Archie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2963580"/>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Sharyl Chatman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2109929"/>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William Smith</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3588979"/>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0" i="1" dirty="0">
                          <a:effectLst/>
                          <a:latin typeface="Calibri" panose="020F0502020204030204" pitchFamily="34" charset="0"/>
                          <a:ea typeface="Calibri" panose="020F0502020204030204" pitchFamily="34" charset="0"/>
                          <a:cs typeface="Arial" panose="020B0604020202020204" pitchFamily="34" charset="0"/>
                        </a:rPr>
                        <a:t>VACANT</a:t>
                      </a:r>
                      <a:endParaRPr lang="en-US" sz="1100" b="0" i="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95580449"/>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Jon Lewis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73302177"/>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Business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Patricia Horton</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0624292"/>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Metro RESA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Tim Cairl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193331"/>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Dwionne Freeman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9445830"/>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Secondary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Shelly Goodrum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6687505"/>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Sonya McCoy-Wilson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8648022"/>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Post-Secondary Representative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Niya Eady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7822993"/>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Katie Howard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0442385"/>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Ex-Officio</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Tasharah Wilson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8506513"/>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Wesley Gilliard, Jr.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8942830"/>
                  </a:ext>
                </a:extLst>
              </a:tr>
              <a:tr h="0">
                <a:tc>
                  <a:txBody>
                    <a:bodyPr/>
                    <a:lstStyle/>
                    <a:p>
                      <a:pPr marL="0" marR="0">
                        <a:spcBef>
                          <a:spcPts val="0"/>
                        </a:spcBef>
                        <a:spcAft>
                          <a:spcPts val="0"/>
                        </a:spcAft>
                      </a:pPr>
                      <a:r>
                        <a:rPr lang="en-US" sz="1200" b="1" dirty="0">
                          <a:solidFill>
                            <a:srgbClr val="D9D9D9"/>
                          </a:solidFill>
                          <a:effectLst/>
                          <a:latin typeface="Calibri" panose="020F0502020204030204" pitchFamily="34" charset="0"/>
                          <a:ea typeface="Calibri" panose="020F0502020204030204" pitchFamily="34" charset="0"/>
                          <a:cs typeface="Arial" panose="020B0604020202020204" pitchFamily="34" charset="0"/>
                        </a:rPr>
                        <a:t>Student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Rajaa Judah</a:t>
                      </a:r>
                      <a:endParaRPr lang="en-US" sz="1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85280839"/>
                  </a:ext>
                </a:extLst>
              </a:tr>
            </a:tbl>
          </a:graphicData>
        </a:graphic>
      </p:graphicFrame>
    </p:spTree>
    <p:extLst>
      <p:ext uri="{BB962C8B-B14F-4D97-AF65-F5344CB8AC3E}">
        <p14:creationId xmlns:p14="http://schemas.microsoft.com/office/powerpoint/2010/main" val="315045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pic>
        <p:nvPicPr>
          <p:cNvPr id="2" name="Picture 1">
            <a:extLst>
              <a:ext uri="{FF2B5EF4-FFF2-40B4-BE49-F238E27FC236}">
                <a16:creationId xmlns:a16="http://schemas.microsoft.com/office/drawing/2014/main" id="{80DC5233-293A-0E58-122F-4E1498C47C76}"/>
              </a:ext>
            </a:extLst>
          </p:cNvPr>
          <p:cNvPicPr>
            <a:picLocks noChangeAspect="1"/>
          </p:cNvPicPr>
          <p:nvPr/>
        </p:nvPicPr>
        <p:blipFill>
          <a:blip r:embed="rId3"/>
          <a:stretch>
            <a:fillRect/>
          </a:stretch>
        </p:blipFill>
        <p:spPr>
          <a:xfrm>
            <a:off x="3117342" y="1754886"/>
            <a:ext cx="5957316" cy="3348228"/>
          </a:xfrm>
          <a:prstGeom prst="rect">
            <a:avLst/>
          </a:prstGeom>
        </p:spPr>
      </p:pic>
    </p:spTree>
    <p:extLst>
      <p:ext uri="{BB962C8B-B14F-4D97-AF65-F5344CB8AC3E}">
        <p14:creationId xmlns:p14="http://schemas.microsoft.com/office/powerpoint/2010/main" val="3460146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2C4C0-2640-67C3-3A37-EB8632D9082D}"/>
              </a:ext>
            </a:extLst>
          </p:cNvPr>
          <p:cNvSpPr>
            <a:spLocks noGrp="1"/>
          </p:cNvSpPr>
          <p:nvPr>
            <p:ph type="title"/>
          </p:nvPr>
        </p:nvSpPr>
        <p:spPr/>
        <p:txBody>
          <a:bodyPr/>
          <a:lstStyle/>
          <a:p>
            <a:r>
              <a:rPr lang="en-US" dirty="0"/>
              <a:t>Fill Vacant Seats</a:t>
            </a:r>
          </a:p>
        </p:txBody>
      </p:sp>
      <p:sp>
        <p:nvSpPr>
          <p:cNvPr id="3" name="Text Placeholder 2">
            <a:extLst>
              <a:ext uri="{FF2B5EF4-FFF2-40B4-BE49-F238E27FC236}">
                <a16:creationId xmlns:a16="http://schemas.microsoft.com/office/drawing/2014/main" id="{AA1CFD75-8331-2BED-2E83-03097C5E3F90}"/>
              </a:ext>
            </a:extLst>
          </p:cNvPr>
          <p:cNvSpPr>
            <a:spLocks noGrp="1"/>
          </p:cNvSpPr>
          <p:nvPr>
            <p:ph type="body" idx="1"/>
          </p:nvPr>
        </p:nvSpPr>
        <p:spPr>
          <a:xfrm>
            <a:off x="1066800" y="1835223"/>
            <a:ext cx="10058400" cy="4023360"/>
          </a:xfrm>
        </p:spPr>
        <p:txBody>
          <a:bodyPr/>
          <a:lstStyle/>
          <a:p>
            <a:r>
              <a:rPr lang="en-US" dirty="0"/>
              <a:t>The Metro Atlanta Chamber brings forth the nominations for business seats.</a:t>
            </a:r>
          </a:p>
          <a:p>
            <a:r>
              <a:rPr lang="en-US" dirty="0"/>
              <a:t>All board members have only one vote per seat.</a:t>
            </a:r>
          </a:p>
          <a:p>
            <a:r>
              <a:rPr lang="en-US" dirty="0"/>
              <a:t>Individuals filling a vacant seat will serve until the conclusion of that seat’s term.</a:t>
            </a:r>
          </a:p>
          <a:p>
            <a:r>
              <a:rPr lang="en-US" dirty="0"/>
              <a:t>Upon approval, individuals are immediately full board members and may join the meeting.</a:t>
            </a:r>
          </a:p>
        </p:txBody>
      </p:sp>
    </p:spTree>
    <p:extLst>
      <p:ext uri="{BB962C8B-B14F-4D97-AF65-F5344CB8AC3E}">
        <p14:creationId xmlns:p14="http://schemas.microsoft.com/office/powerpoint/2010/main" val="3183544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DA46-F6D2-9430-04BC-46AEAC5A85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BFF4B9-94AC-3C5E-76C5-28DD296A19B5}"/>
              </a:ext>
            </a:extLst>
          </p:cNvPr>
          <p:cNvSpPr>
            <a:spLocks noGrp="1"/>
          </p:cNvSpPr>
          <p:nvPr>
            <p:ph type="title"/>
          </p:nvPr>
        </p:nvSpPr>
        <p:spPr>
          <a:xfrm>
            <a:off x="6738058" y="1191996"/>
            <a:ext cx="4800798" cy="1141302"/>
          </a:xfrm>
        </p:spPr>
        <p:txBody>
          <a:bodyPr vert="horz" lIns="91440" tIns="45720" rIns="91440" bIns="45720" rtlCol="0" anchor="b">
            <a:noAutofit/>
          </a:bodyPr>
          <a:lstStyle/>
          <a:p>
            <a:r>
              <a:rPr lang="en-US" sz="2800" dirty="0">
                <a:solidFill>
                  <a:schemeClr val="tx1">
                    <a:lumMod val="75000"/>
                    <a:lumOff val="25000"/>
                  </a:schemeClr>
                </a:solidFill>
              </a:rPr>
              <a:t>Nominee:  Sarah Bontrager</a:t>
            </a:r>
          </a:p>
        </p:txBody>
      </p:sp>
      <p:sp>
        <p:nvSpPr>
          <p:cNvPr id="3" name="Content Placeholder 2">
            <a:extLst>
              <a:ext uri="{FF2B5EF4-FFF2-40B4-BE49-F238E27FC236}">
                <a16:creationId xmlns:a16="http://schemas.microsoft.com/office/drawing/2014/main" id="{3A6B0F5E-0F33-2CF8-C502-0DC80DA41CA8}"/>
              </a:ext>
            </a:extLst>
          </p:cNvPr>
          <p:cNvSpPr>
            <a:spLocks noGrp="1"/>
          </p:cNvSpPr>
          <p:nvPr>
            <p:ph sz="quarter" idx="4"/>
          </p:nvPr>
        </p:nvSpPr>
        <p:spPr>
          <a:xfrm>
            <a:off x="6411684" y="2198914"/>
            <a:ext cx="5127172" cy="3670180"/>
          </a:xfrm>
        </p:spPr>
        <p:txBody>
          <a:bodyPr vert="horz" lIns="0" tIns="45720" rIns="0" bIns="45720" rtlCol="0">
            <a:normAutofit/>
          </a:bodyPr>
          <a:lstStyle/>
          <a:p>
            <a:pPr algn="l"/>
            <a:r>
              <a:rPr lang="en-US" sz="2000" b="0" i="0" dirty="0">
                <a:solidFill>
                  <a:srgbClr val="1F497D"/>
                </a:solidFill>
                <a:effectLst/>
                <a:latin typeface="Arial Nova Light" panose="020B0304020202020204" pitchFamily="34" charset="0"/>
              </a:rPr>
              <a:t>Director of Nursing Academics, Nurse Residency, and Onboarding</a:t>
            </a:r>
            <a:endParaRPr lang="en-US" sz="2000" b="0" i="0" dirty="0">
              <a:solidFill>
                <a:srgbClr val="242424"/>
              </a:solidFill>
              <a:effectLst/>
              <a:latin typeface="Aptos" panose="020B0004020202020204" pitchFamily="34" charset="0"/>
            </a:endParaRPr>
          </a:p>
          <a:p>
            <a:pPr algn="l"/>
            <a:r>
              <a:rPr lang="en-US" sz="2000" b="0" i="0" dirty="0">
                <a:solidFill>
                  <a:srgbClr val="1F497D"/>
                </a:solidFill>
                <a:effectLst/>
                <a:latin typeface="Arial Nova Light" panose="020B0304020202020204" pitchFamily="34" charset="0"/>
              </a:rPr>
              <a:t>Nursing Professional Development, Grady Hospital</a:t>
            </a:r>
            <a:endParaRPr lang="en-US" sz="2000" b="0" i="0" dirty="0">
              <a:solidFill>
                <a:srgbClr val="242424"/>
              </a:solidFill>
              <a:effectLst/>
              <a:latin typeface="Aptos" panose="020B0004020202020204" pitchFamily="34" charset="0"/>
            </a:endParaRPr>
          </a:p>
          <a:p>
            <a:pPr algn="l"/>
            <a:r>
              <a:rPr lang="en-US" sz="2000" b="0" i="0" u="sng" dirty="0">
                <a:solidFill>
                  <a:srgbClr val="0000FF"/>
                </a:solidFill>
                <a:effectLst/>
                <a:latin typeface="Arial Nova Light" panose="020B0304020202020204" pitchFamily="34" charset="0"/>
                <a:hlinkClick r:id="rId3" tooltip="mailto:smbontrager@gmh.edu"/>
              </a:rPr>
              <a:t>smbontrager@gmh.edu</a:t>
            </a:r>
            <a:endParaRPr lang="en-US" sz="2000" b="0" i="0" dirty="0">
              <a:solidFill>
                <a:srgbClr val="242424"/>
              </a:solidFill>
              <a:effectLst/>
              <a:latin typeface="Aptos" panose="020B0004020202020204" pitchFamily="34" charset="0"/>
            </a:endParaRPr>
          </a:p>
          <a:p>
            <a:pPr algn="l"/>
            <a:r>
              <a:rPr lang="en-US" sz="2000" b="0" i="0" dirty="0">
                <a:solidFill>
                  <a:srgbClr val="1F497D"/>
                </a:solidFill>
                <a:effectLst/>
                <a:latin typeface="Arial Nova Light" panose="020B0304020202020204" pitchFamily="34" charset="0"/>
              </a:rPr>
              <a:t>Office: 404-616-5869</a:t>
            </a:r>
            <a:endParaRPr lang="en-US" sz="2000" b="0" i="0" dirty="0">
              <a:solidFill>
                <a:srgbClr val="242424"/>
              </a:solidFill>
              <a:effectLst/>
              <a:latin typeface="Aptos" panose="020B0004020202020204" pitchFamily="34" charset="0"/>
            </a:endParaRPr>
          </a:p>
          <a:p>
            <a:pPr algn="l"/>
            <a:r>
              <a:rPr lang="en-US" sz="2000" b="0" i="0" dirty="0">
                <a:solidFill>
                  <a:srgbClr val="1F497D"/>
                </a:solidFill>
                <a:effectLst/>
                <a:latin typeface="Arial Nova Light" panose="020B0304020202020204" pitchFamily="34" charset="0"/>
              </a:rPr>
              <a:t>Cell: 404-368-5419</a:t>
            </a:r>
            <a:endParaRPr lang="en-US" sz="2000" b="0" i="0" dirty="0">
              <a:solidFill>
                <a:srgbClr val="242424"/>
              </a:solidFill>
              <a:effectLst/>
              <a:latin typeface="Aptos" panose="020B0004020202020204" pitchFamily="34" charset="0"/>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E76DD35C-DFC2-2888-E5D0-BD82CA5D1246}"/>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
                <a:srgbClr val="000000"/>
              </a:buClr>
              <a:buSzTx/>
              <a:buFont typeface="Arial"/>
              <a:buNone/>
              <a:tabLst/>
              <a:defRPr/>
            </a:pPr>
            <a:fld id="{3D6C3DC6-EF6E-8948-BFE6-808D46D584D8}" type="slidenum">
              <a:rPr kumimoji="0" lang="en-US" sz="1050" b="1" i="0" u="none" strike="noStrike" kern="0" cap="none" spc="0" normalizeH="0" baseline="0" noProof="0">
                <a:ln>
                  <a:noFill/>
                </a:ln>
                <a:solidFill>
                  <a:srgbClr val="FFFFFF"/>
                </a:solidFill>
                <a:effectLst/>
                <a:uLnTx/>
                <a:uFillTx/>
                <a:latin typeface="Calibri"/>
                <a:cs typeface="Calibri"/>
                <a:sym typeface="Calibri"/>
              </a:rPr>
              <a:pPr marL="0" marR="0" lvl="0" indent="0" algn="r" defTabSz="914400" rtl="0" eaLnBrk="1" fontAlgn="auto" latinLnBrk="0" hangingPunct="1">
                <a:lnSpc>
                  <a:spcPct val="100000"/>
                </a:lnSpc>
                <a:spcBef>
                  <a:spcPts val="0"/>
                </a:spcBef>
                <a:spcAft>
                  <a:spcPts val="600"/>
                </a:spcAft>
                <a:buClr>
                  <a:srgbClr val="000000"/>
                </a:buClr>
                <a:buSzTx/>
                <a:buFont typeface="Arial"/>
                <a:buNone/>
                <a:tabLst/>
                <a:defRPr/>
              </a:pPr>
              <a:t>10</a:t>
            </a:fld>
            <a:endParaRPr kumimoji="0" lang="en-US" sz="1050" b="1" i="0" u="none" strike="noStrike" kern="0" cap="none" spc="0" normalizeH="0" baseline="0" noProof="0" dirty="0">
              <a:ln>
                <a:noFill/>
              </a:ln>
              <a:solidFill>
                <a:srgbClr val="FFFFFF"/>
              </a:solidFill>
              <a:effectLst/>
              <a:uLnTx/>
              <a:uFillTx/>
              <a:latin typeface="Calibri"/>
              <a:cs typeface="Calibri"/>
              <a:sym typeface="Calibri"/>
            </a:endParaRPr>
          </a:p>
        </p:txBody>
      </p:sp>
      <p:pic>
        <p:nvPicPr>
          <p:cNvPr id="4" name="Picture 3">
            <a:extLst>
              <a:ext uri="{FF2B5EF4-FFF2-40B4-BE49-F238E27FC236}">
                <a16:creationId xmlns:a16="http://schemas.microsoft.com/office/drawing/2014/main" id="{E0F7BC24-7B52-E487-8A59-731384B3E7EE}"/>
              </a:ext>
            </a:extLst>
          </p:cNvPr>
          <p:cNvPicPr>
            <a:picLocks noChangeAspect="1"/>
          </p:cNvPicPr>
          <p:nvPr/>
        </p:nvPicPr>
        <p:blipFill>
          <a:blip r:embed="rId4"/>
          <a:stretch>
            <a:fillRect/>
          </a:stretch>
        </p:blipFill>
        <p:spPr>
          <a:xfrm>
            <a:off x="1730790" y="2011680"/>
            <a:ext cx="3011805" cy="2834640"/>
          </a:xfrm>
          <a:prstGeom prst="rect">
            <a:avLst/>
          </a:prstGeom>
        </p:spPr>
      </p:pic>
    </p:spTree>
    <p:extLst>
      <p:ext uri="{BB962C8B-B14F-4D97-AF65-F5344CB8AC3E}">
        <p14:creationId xmlns:p14="http://schemas.microsoft.com/office/powerpoint/2010/main" val="3248589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fontScale="90000"/>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Approval of Previous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10/30/2024</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dirty="0">
              <a:solidFill>
                <a:srgbClr val="FFFFFF"/>
              </a:solidFill>
            </a:endParaRPr>
          </a:p>
          <a:p>
            <a:pPr marL="233363" lvl="0" indent="-138113" algn="l" rtl="0">
              <a:lnSpc>
                <a:spcPct val="90000"/>
              </a:lnSpc>
              <a:spcBef>
                <a:spcPts val="1400"/>
              </a:spcBef>
              <a:spcAft>
                <a:spcPts val="0"/>
              </a:spcAft>
              <a:buSzPts val="1500"/>
              <a:buNone/>
            </a:pPr>
            <a:endParaRPr sz="1500" dirty="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idx="12"/>
          </p:nvPr>
        </p:nvSpPr>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12</a:t>
            </a:fld>
            <a:endParaRPr lang="en-US" b="1" dirty="0"/>
          </a:p>
        </p:txBody>
      </p:sp>
      <p:sp>
        <p:nvSpPr>
          <p:cNvPr id="2" name="Title 1">
            <a:extLst>
              <a:ext uri="{FF2B5EF4-FFF2-40B4-BE49-F238E27FC236}">
                <a16:creationId xmlns:a16="http://schemas.microsoft.com/office/drawing/2014/main" id="{AC2BD66A-C1A0-46ED-BBB6-15ECFE97E5DB}"/>
              </a:ext>
            </a:extLst>
          </p:cNvPr>
          <p:cNvSpPr>
            <a:spLocks noGrp="1"/>
          </p:cNvSpPr>
          <p:nvPr>
            <p:ph type="title" idx="4294967295"/>
          </p:nvPr>
        </p:nvSpPr>
        <p:spPr>
          <a:xfrm>
            <a:off x="3694906" y="11690"/>
            <a:ext cx="4802188" cy="1141412"/>
          </a:xfrm>
        </p:spPr>
        <p:txBody>
          <a:bodyPr vert="horz" lIns="91440" tIns="45720" rIns="91440" bIns="45720" rtlCol="0" anchor="b">
            <a:noAutofit/>
          </a:bodyPr>
          <a:lstStyle/>
          <a:p>
            <a:r>
              <a:rPr lang="en-US" sz="2800" dirty="0">
                <a:solidFill>
                  <a:schemeClr val="tx1">
                    <a:lumMod val="75000"/>
                    <a:lumOff val="25000"/>
                  </a:schemeClr>
                </a:solidFill>
              </a:rPr>
              <a:t>Internal Review</a:t>
            </a:r>
          </a:p>
        </p:txBody>
      </p:sp>
      <p:pic>
        <p:nvPicPr>
          <p:cNvPr id="5" name="Picture 4">
            <a:extLst>
              <a:ext uri="{FF2B5EF4-FFF2-40B4-BE49-F238E27FC236}">
                <a16:creationId xmlns:a16="http://schemas.microsoft.com/office/drawing/2014/main" id="{3DCF60C8-7AF3-E6F0-B5DE-68D3C147782F}"/>
              </a:ext>
            </a:extLst>
          </p:cNvPr>
          <p:cNvPicPr>
            <a:picLocks noChangeAspect="1"/>
          </p:cNvPicPr>
          <p:nvPr/>
        </p:nvPicPr>
        <p:blipFill>
          <a:blip r:embed="rId3"/>
          <a:stretch>
            <a:fillRect/>
          </a:stretch>
        </p:blipFill>
        <p:spPr>
          <a:xfrm>
            <a:off x="2659117" y="1880530"/>
            <a:ext cx="8477250" cy="3895725"/>
          </a:xfrm>
          <a:prstGeom prst="rect">
            <a:avLst/>
          </a:prstGeom>
        </p:spPr>
      </p:pic>
      <p:pic>
        <p:nvPicPr>
          <p:cNvPr id="8" name="Picture 7">
            <a:extLst>
              <a:ext uri="{FF2B5EF4-FFF2-40B4-BE49-F238E27FC236}">
                <a16:creationId xmlns:a16="http://schemas.microsoft.com/office/drawing/2014/main" id="{3C6EB709-1EB9-FAF2-2F69-3C2ADAD541EC}"/>
              </a:ext>
            </a:extLst>
          </p:cNvPr>
          <p:cNvPicPr>
            <a:picLocks noChangeAspect="1"/>
          </p:cNvPicPr>
          <p:nvPr/>
        </p:nvPicPr>
        <p:blipFill>
          <a:blip r:embed="rId4"/>
          <a:stretch>
            <a:fillRect/>
          </a:stretch>
        </p:blipFill>
        <p:spPr>
          <a:xfrm>
            <a:off x="7009982" y="642886"/>
            <a:ext cx="4444369" cy="5572227"/>
          </a:xfrm>
          <a:prstGeom prst="rect">
            <a:avLst/>
          </a:prstGeom>
        </p:spPr>
      </p:pic>
    </p:spTree>
    <p:extLst>
      <p:ext uri="{BB962C8B-B14F-4D97-AF65-F5344CB8AC3E}">
        <p14:creationId xmlns:p14="http://schemas.microsoft.com/office/powerpoint/2010/main" val="2021522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3E63B-B8D9-4872-9937-755305413B80}"/>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CDC0F2C4-4560-4C86-924B-0E0A391BB09D}"/>
              </a:ext>
            </a:extLst>
          </p:cNvPr>
          <p:cNvSpPr>
            <a:spLocks noGrp="1"/>
          </p:cNvSpPr>
          <p:nvPr>
            <p:ph type="body" idx="1"/>
          </p:nvPr>
        </p:nvSpPr>
        <p:spPr/>
        <p:txBody>
          <a:bodyPr>
            <a:normAutofit/>
          </a:bodyPr>
          <a:lstStyle/>
          <a:p>
            <a:pPr marL="0" indent="0">
              <a:spcBef>
                <a:spcPts val="0"/>
              </a:spcBef>
              <a:buNone/>
            </a:pPr>
            <a:endParaRPr lang="en-US" sz="2600" dirty="0">
              <a:latin typeface="Calibri" panose="020F0502020204030204" pitchFamily="34" charset="0"/>
              <a:ea typeface="Calibri" panose="020F0502020204030204" pitchFamily="34" charset="0"/>
            </a:endParaRPr>
          </a:p>
          <a:p>
            <a:pPr marL="0" indent="0" algn="ctr">
              <a:buNone/>
            </a:pPr>
            <a:endParaRPr lang="en-US" sz="1800" i="1" dirty="0"/>
          </a:p>
        </p:txBody>
      </p:sp>
      <p:sp>
        <p:nvSpPr>
          <p:cNvPr id="5" name="Text Placeholder 4">
            <a:extLst>
              <a:ext uri="{FF2B5EF4-FFF2-40B4-BE49-F238E27FC236}">
                <a16:creationId xmlns:a16="http://schemas.microsoft.com/office/drawing/2014/main" id="{10A67BC9-19AB-E52F-175F-F81FE86D7BBA}"/>
              </a:ext>
            </a:extLst>
          </p:cNvPr>
          <p:cNvSpPr>
            <a:spLocks noGrp="1"/>
          </p:cNvSpPr>
          <p:nvPr>
            <p:ph type="body" idx="2"/>
          </p:nvPr>
        </p:nvSpPr>
        <p:spPr/>
        <p:txBody>
          <a:bodyPr/>
          <a:lstStyle/>
          <a:p>
            <a:endParaRPr lang="en-US" dirty="0"/>
          </a:p>
        </p:txBody>
      </p:sp>
      <p:sp>
        <p:nvSpPr>
          <p:cNvPr id="7" name="Text Placeholder 6">
            <a:extLst>
              <a:ext uri="{FF2B5EF4-FFF2-40B4-BE49-F238E27FC236}">
                <a16:creationId xmlns:a16="http://schemas.microsoft.com/office/drawing/2014/main" id="{1024D60B-EA98-F772-0CD4-D4C9488A09C3}"/>
              </a:ext>
            </a:extLst>
          </p:cNvPr>
          <p:cNvSpPr>
            <a:spLocks noGrp="1"/>
          </p:cNvSpPr>
          <p:nvPr>
            <p:ph type="body" idx="3"/>
          </p:nvPr>
        </p:nvSpPr>
        <p:spPr/>
        <p:txBody>
          <a:bodyPr/>
          <a:lstStyle/>
          <a:p>
            <a:r>
              <a:rPr lang="en-US" dirty="0"/>
              <a:t>Upcoming Meetings</a:t>
            </a:r>
          </a:p>
        </p:txBody>
      </p:sp>
      <p:sp>
        <p:nvSpPr>
          <p:cNvPr id="8" name="Text Placeholder 7">
            <a:extLst>
              <a:ext uri="{FF2B5EF4-FFF2-40B4-BE49-F238E27FC236}">
                <a16:creationId xmlns:a16="http://schemas.microsoft.com/office/drawing/2014/main" id="{42E7919D-76D6-FF79-3F25-96828399B936}"/>
              </a:ext>
            </a:extLst>
          </p:cNvPr>
          <p:cNvSpPr>
            <a:spLocks noGrp="1"/>
          </p:cNvSpPr>
          <p:nvPr>
            <p:ph type="body" idx="4"/>
          </p:nvPr>
        </p:nvSpPr>
        <p:spPr/>
        <p:txBody>
          <a:bodyPr>
            <a:normAutofit/>
          </a:bodyPr>
          <a:lstStyle/>
          <a:p>
            <a:pPr marL="558800" indent="-457200">
              <a:buFont typeface="+mj-lt"/>
              <a:buAutoNum type="arabicPeriod"/>
            </a:pPr>
            <a:r>
              <a:rPr lang="en-US" dirty="0"/>
              <a:t>Thursday, February 13 @ 4 p.m. (Budget)</a:t>
            </a:r>
          </a:p>
          <a:p>
            <a:pPr marL="558800" indent="-457200">
              <a:buFont typeface="+mj-lt"/>
              <a:buAutoNum type="arabicPeriod"/>
            </a:pPr>
            <a:r>
              <a:rPr lang="en-US" dirty="0"/>
              <a:t>Thursday, February 27 @ 4 p.m. (Budget)</a:t>
            </a:r>
          </a:p>
          <a:p>
            <a:pPr marL="558800" indent="-457200">
              <a:buFont typeface="+mj-lt"/>
              <a:buAutoNum type="arabicPeriod"/>
            </a:pPr>
            <a:r>
              <a:rPr lang="en-US" dirty="0"/>
              <a:t>Thursday, March 13 (External Review)</a:t>
            </a:r>
          </a:p>
          <a:p>
            <a:pPr lvl="1"/>
            <a:r>
              <a:rPr lang="en-US" dirty="0"/>
              <a:t>This is an in-person meeting. The ACCA Board of Directors will be interviewed.</a:t>
            </a:r>
          </a:p>
          <a:p>
            <a:pPr lvl="1"/>
            <a:r>
              <a:rPr lang="en-US" dirty="0"/>
              <a:t>Location: ACCA, 1090 Windsor Street SW</a:t>
            </a:r>
          </a:p>
        </p:txBody>
      </p:sp>
      <p:sp>
        <p:nvSpPr>
          <p:cNvPr id="4" name="Slide Number Placeholder 3">
            <a:extLst>
              <a:ext uri="{FF2B5EF4-FFF2-40B4-BE49-F238E27FC236}">
                <a16:creationId xmlns:a16="http://schemas.microsoft.com/office/drawing/2014/main" id="{6B9CA09C-B9D5-40B0-8135-C6A9B83B9586}"/>
              </a:ext>
            </a:extLst>
          </p:cNvPr>
          <p:cNvSpPr>
            <a:spLocks noGrp="1"/>
          </p:cNvSpPr>
          <p:nvPr>
            <p:ph type="sldNum" idx="12"/>
          </p:nvPr>
        </p:nvSpPr>
        <p:spPr/>
        <p:txBody>
          <a:bodyPr/>
          <a:lstStyle/>
          <a:p>
            <a:pPr algn="ctr" defTabSz="457200">
              <a:buClrTx/>
              <a:defRPr/>
            </a:pPr>
            <a:fld id="{3D6C3DC6-EF6E-8948-BFE6-808D46D584D8}" type="slidenum">
              <a:rPr lang="en-US" b="1" kern="1200">
                <a:solidFill>
                  <a:prstClr val="white"/>
                </a:solidFill>
                <a:ea typeface="+mn-ea"/>
                <a:cs typeface="+mn-cs"/>
              </a:rPr>
              <a:pPr algn="ctr" defTabSz="457200">
                <a:buClrTx/>
                <a:defRPr/>
              </a:pPr>
              <a:t>13</a:t>
            </a:fld>
            <a:endParaRPr lang="en-US" b="1" kern="1200" dirty="0">
              <a:solidFill>
                <a:prstClr val="white"/>
              </a:solidFill>
              <a:ea typeface="+mn-ea"/>
              <a:cs typeface="+mn-cs"/>
            </a:endParaRPr>
          </a:p>
        </p:txBody>
      </p:sp>
      <p:pic>
        <p:nvPicPr>
          <p:cNvPr id="6" name="Picture 5" descr="A picture containing text&#10;&#10;Description automatically generated">
            <a:extLst>
              <a:ext uri="{FF2B5EF4-FFF2-40B4-BE49-F238E27FC236}">
                <a16:creationId xmlns:a16="http://schemas.microsoft.com/office/drawing/2014/main" id="{5FD1CE9B-568C-414F-95DC-3F9C049BF7A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939068" y="2691026"/>
            <a:ext cx="3254183" cy="2425478"/>
          </a:xfrm>
          <a:prstGeom prst="rect">
            <a:avLst/>
          </a:prstGeom>
        </p:spPr>
      </p:pic>
    </p:spTree>
    <p:extLst>
      <p:ext uri="{BB962C8B-B14F-4D97-AF65-F5344CB8AC3E}">
        <p14:creationId xmlns:p14="http://schemas.microsoft.com/office/powerpoint/2010/main" val="1781998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9EFEC-8114-45BB-AAB2-C447B6DCAC08}"/>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42CF02CA-D23E-4C06-8693-9F76520ECA94}"/>
              </a:ext>
            </a:extLst>
          </p:cNvPr>
          <p:cNvSpPr>
            <a:spLocks noGrp="1"/>
          </p:cNvSpPr>
          <p:nvPr>
            <p:ph idx="1"/>
          </p:nvPr>
        </p:nvSpPr>
        <p:spPr/>
        <p:txBody>
          <a:bodyPr>
            <a:normAutofit/>
          </a:bodyPr>
          <a:lstStyle/>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The Public Comment period is designed to gain input from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and not for immediate responses by the Board to the public comment presented.</a:t>
            </a:r>
            <a:r>
              <a:rPr lang="en-US" sz="1300" spc="4"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Each member of the public</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will have 2 minutes to speak.</a:t>
            </a:r>
          </a:p>
          <a:p>
            <a:pPr marL="748665" marR="73343">
              <a:spcBef>
                <a:spcPts val="0"/>
              </a:spcBef>
            </a:pPr>
            <a:endParaRPr lang="en-US" sz="1300" spc="4"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At the end of 20 minutes, we will close public comment and move on to the next</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agenda</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item.</a:t>
            </a:r>
            <a:r>
              <a:rPr lang="en-US" sz="1300" spc="-8" dirty="0">
                <a:latin typeface="Calibri" panose="020F0502020204030204" pitchFamily="34" charset="0"/>
                <a:ea typeface="Calibri" panose="020F0502020204030204" pitchFamily="34" charset="0"/>
                <a:cs typeface="Calibri" panose="020F0502020204030204" pitchFamily="34" charset="0"/>
              </a:rPr>
              <a:t> </a:t>
            </a:r>
          </a:p>
          <a:p>
            <a:pPr marL="748665" marR="73343">
              <a:spcBef>
                <a:spcPts val="0"/>
              </a:spcBef>
            </a:pPr>
            <a:endParaRPr lang="en-US" sz="1300" spc="-8"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r>
              <a:rPr lang="en-US" sz="1300" dirty="0">
                <a:latin typeface="Calibri" panose="020F0502020204030204" pitchFamily="34" charset="0"/>
                <a:ea typeface="Calibri" panose="020F0502020204030204" pitchFamily="34" charset="0"/>
                <a:cs typeface="Calibri" panose="020F0502020204030204" pitchFamily="34" charset="0"/>
              </a:rPr>
              <a:t>If</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there</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are</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questions</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or</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information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that</a:t>
            </a:r>
            <a:r>
              <a:rPr lang="en-US" sz="1300" spc="-11"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you</a:t>
            </a:r>
            <a:r>
              <a:rPr lang="en-US" sz="1300" spc="-8"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have</a:t>
            </a:r>
            <a:r>
              <a:rPr lang="en-US" sz="1300" spc="-1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for the</a:t>
            </a:r>
            <a:r>
              <a:rPr lang="en-US" sz="1300" spc="-15" dirty="0">
                <a:latin typeface="Calibri" panose="020F0502020204030204" pitchFamily="34" charset="0"/>
                <a:ea typeface="Calibri" panose="020F0502020204030204" pitchFamily="34" charset="0"/>
                <a:cs typeface="Calibri" panose="020F0502020204030204" pitchFamily="34" charset="0"/>
              </a:rPr>
              <a:t> Board</a:t>
            </a:r>
            <a:r>
              <a:rPr lang="en-US" sz="1300" dirty="0">
                <a:latin typeface="Calibri" panose="020F0502020204030204" pitchFamily="34" charset="0"/>
                <a:ea typeface="Calibri" panose="020F0502020204030204" pitchFamily="34" charset="0"/>
                <a:cs typeface="Calibri" panose="020F0502020204030204" pitchFamily="34" charset="0"/>
              </a:rPr>
              <a:t>, you</a:t>
            </a:r>
            <a:r>
              <a:rPr lang="en-US" sz="1300" spc="-195"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may contact one or more Board members after this meeting. You can</a:t>
            </a:r>
            <a:r>
              <a:rPr lang="en-US" sz="1300" spc="4" dirty="0">
                <a:latin typeface="Calibri" panose="020F0502020204030204" pitchFamily="34" charset="0"/>
                <a:ea typeface="Calibri" panose="020F0502020204030204" pitchFamily="34" charset="0"/>
                <a:cs typeface="Calibri" panose="020F0502020204030204" pitchFamily="34" charset="0"/>
              </a:rPr>
              <a:t> </a:t>
            </a:r>
            <a:r>
              <a:rPr lang="en-US" sz="1300" dirty="0">
                <a:latin typeface="Calibri" panose="020F0502020204030204" pitchFamily="34" charset="0"/>
                <a:ea typeface="Calibri" panose="020F0502020204030204" pitchFamily="34" charset="0"/>
                <a:cs typeface="Calibri" panose="020F0502020204030204" pitchFamily="34" charset="0"/>
              </a:rPr>
              <a:t>find Board member contact information, meeting dates and agendas on ACCA’s website </a:t>
            </a:r>
            <a:r>
              <a:rPr lang="en-US" sz="1300" dirty="0">
                <a:latin typeface="Calibri" panose="020F0502020204030204" pitchFamily="34" charset="0"/>
                <a:ea typeface="Calibri" panose="020F0502020204030204" pitchFamily="34" charset="0"/>
                <a:cs typeface="Calibri" panose="020F0502020204030204" pitchFamily="34" charset="0"/>
                <a:hlinkClick r:id="rId3"/>
              </a:rPr>
              <a:t>https://www.atlantapublicschools.us/domain/10250</a:t>
            </a:r>
            <a:endParaRPr lang="en-US" sz="1300" dirty="0">
              <a:latin typeface="Calibri" panose="020F0502020204030204" pitchFamily="34" charset="0"/>
              <a:ea typeface="Calibri" panose="020F0502020204030204" pitchFamily="34" charset="0"/>
              <a:cs typeface="Calibri" panose="020F0502020204030204" pitchFamily="34" charset="0"/>
            </a:endParaRPr>
          </a:p>
          <a:p>
            <a:pPr marL="748665" marR="73343">
              <a:spcBef>
                <a:spcPts val="0"/>
              </a:spcBef>
            </a:pPr>
            <a:endParaRPr lang="en-US" sz="1500" dirty="0">
              <a:latin typeface="Calibri" panose="020F0502020204030204" pitchFamily="34" charset="0"/>
              <a:ea typeface="Calibri" panose="020F0502020204030204" pitchFamily="34" charset="0"/>
            </a:endParaRPr>
          </a:p>
          <a:p>
            <a:endParaRPr lang="en-US" dirty="0"/>
          </a:p>
        </p:txBody>
      </p:sp>
    </p:spTree>
    <p:extLst>
      <p:ext uri="{BB962C8B-B14F-4D97-AF65-F5344CB8AC3E}">
        <p14:creationId xmlns:p14="http://schemas.microsoft.com/office/powerpoint/2010/main" val="3667884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dirty="0"/>
              <a:t>Thank you!</a:t>
            </a:r>
            <a:endParaRPr dirty="0"/>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1544</TotalTime>
  <Words>516</Words>
  <Application>Microsoft Office PowerPoint</Application>
  <PresentationFormat>Widescreen</PresentationFormat>
  <Paragraphs>111</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Aptos</vt:lpstr>
      <vt:lpstr>Calibri</vt:lpstr>
      <vt:lpstr>Arial</vt:lpstr>
      <vt:lpstr>Arial Nova Light</vt:lpstr>
      <vt:lpstr>Retrospect</vt:lpstr>
      <vt:lpstr>Board of Directors Meeting Good afternoon, everyone!   Thank you for joining us.  We will begin shortly.</vt:lpstr>
      <vt:lpstr>Welcome Board Members &amp; Visitors!</vt:lpstr>
      <vt:lpstr>Welcome  ACCA Board Members  &amp; Visitors!</vt:lpstr>
      <vt:lpstr>Public Comment</vt:lpstr>
      <vt:lpstr>Virtual Meeting Norms</vt:lpstr>
      <vt:lpstr>PowerPoint Presentation</vt:lpstr>
      <vt:lpstr>Roll Call</vt:lpstr>
      <vt:lpstr>PowerPoint Presentation</vt:lpstr>
      <vt:lpstr>Fill Vacant Seats</vt:lpstr>
      <vt:lpstr>Nominee:  Sarah Bontrager</vt:lpstr>
      <vt:lpstr>Approval of Previous Minutes    10/30/2024</vt:lpstr>
      <vt:lpstr>Internal Review</vt:lpstr>
      <vt:lpstr>Announcements</vt:lpstr>
      <vt:lpstr>Public Comment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62</cp:revision>
  <cp:lastPrinted>2024-05-16T14:46:43Z</cp:lastPrinted>
  <dcterms:created xsi:type="dcterms:W3CDTF">2020-08-09T18:40:41Z</dcterms:created>
  <dcterms:modified xsi:type="dcterms:W3CDTF">2025-01-29T18:08:04Z</dcterms:modified>
</cp:coreProperties>
</file>