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555" r:id="rId4"/>
    <p:sldId id="558" r:id="rId5"/>
    <p:sldId id="258" r:id="rId6"/>
    <p:sldId id="260" r:id="rId7"/>
    <p:sldId id="3870" r:id="rId8"/>
    <p:sldId id="3881" r:id="rId9"/>
    <p:sldId id="265" r:id="rId10"/>
    <p:sldId id="3883" r:id="rId11"/>
    <p:sldId id="3876" r:id="rId12"/>
    <p:sldId id="3877" r:id="rId13"/>
    <p:sldId id="285" r:id="rId14"/>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4"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415" autoAdjust="0"/>
  </p:normalViewPr>
  <p:slideViewPr>
    <p:cSldViewPr snapToGrid="0">
      <p:cViewPr varScale="1">
        <p:scale>
          <a:sx n="91" d="100"/>
          <a:sy n="91" d="100"/>
        </p:scale>
        <p:origin x="1314" y="78"/>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57"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5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3</a:t>
            </a:fld>
            <a:endParaRPr lang="en-US"/>
          </a:p>
        </p:txBody>
      </p:sp>
    </p:spTree>
    <p:extLst>
      <p:ext uri="{BB962C8B-B14F-4D97-AF65-F5344CB8AC3E}">
        <p14:creationId xmlns:p14="http://schemas.microsoft.com/office/powerpoint/2010/main" val="138895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9756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1249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709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10</a:t>
            </a:fld>
            <a:endParaRPr lang="en-US"/>
          </a:p>
        </p:txBody>
      </p:sp>
    </p:spTree>
    <p:extLst>
      <p:ext uri="{BB962C8B-B14F-4D97-AF65-F5344CB8AC3E}">
        <p14:creationId xmlns:p14="http://schemas.microsoft.com/office/powerpoint/2010/main" val="1598253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56468">
              <a:defRPr/>
            </a:pPr>
            <a:fld id="{06FECA5B-CB69-434F-96AB-1E7E18E86F8F}" type="slidenum">
              <a:rPr lang="en-US">
                <a:solidFill>
                  <a:prstClr val="black"/>
                </a:solidFill>
                <a:latin typeface="Calibri"/>
              </a:rPr>
              <a:pPr defTabSz="456468">
                <a:defRPr/>
              </a:pPr>
              <a:t>11</a:t>
            </a:fld>
            <a:endParaRPr lang="en-US" dirty="0">
              <a:solidFill>
                <a:prstClr val="black"/>
              </a:solidFill>
              <a:latin typeface="Calibri"/>
            </a:endParaRPr>
          </a:p>
        </p:txBody>
      </p:sp>
    </p:spTree>
    <p:extLst>
      <p:ext uri="{BB962C8B-B14F-4D97-AF65-F5344CB8AC3E}">
        <p14:creationId xmlns:p14="http://schemas.microsoft.com/office/powerpoint/2010/main" val="366901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12</a:t>
            </a:fld>
            <a:endParaRPr lang="en-US" dirty="0"/>
          </a:p>
        </p:txBody>
      </p:sp>
    </p:spTree>
    <p:extLst>
      <p:ext uri="{BB962C8B-B14F-4D97-AF65-F5344CB8AC3E}">
        <p14:creationId xmlns:p14="http://schemas.microsoft.com/office/powerpoint/2010/main" val="3160891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www.croomphysic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atlantapublicschools.us/domain/10250"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evening, everyone!  </a:t>
            </a:r>
            <a:br>
              <a:rPr lang="en-US" sz="2800" i="1" dirty="0"/>
            </a:br>
            <a:r>
              <a:rPr lang="en-US" sz="2800" i="1" dirty="0"/>
              <a:t>Thank you for joining us.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October 30, 2024</a:t>
            </a:r>
            <a:endParaRPr dirty="0"/>
          </a:p>
          <a:p>
            <a:pPr marL="0" lvl="0" indent="0" algn="ctr" rtl="0">
              <a:lnSpc>
                <a:spcPct val="90000"/>
              </a:lnSpc>
              <a:spcBef>
                <a:spcPts val="1400"/>
              </a:spcBef>
              <a:spcAft>
                <a:spcPts val="0"/>
              </a:spcAft>
              <a:buSzPts val="2400"/>
              <a:buNone/>
            </a:pPr>
            <a:r>
              <a:rPr lang="en-US" dirty="0"/>
              <a:t>4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Welcome Board Members &amp; Visitors!</a:t>
            </a:r>
            <a:endParaRPr/>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6" y="634947"/>
            <a:ext cx="4800798" cy="1141302"/>
          </a:xfrm>
        </p:spPr>
        <p:txBody>
          <a:bodyPr vert="horz" lIns="91440" tIns="45720" rIns="91440" bIns="45720" rtlCol="0" anchor="b">
            <a:noAutofit/>
          </a:bodyPr>
          <a:lstStyle/>
          <a:p>
            <a:r>
              <a:rPr lang="en-US" sz="2800" dirty="0">
                <a:solidFill>
                  <a:schemeClr val="tx1">
                    <a:lumMod val="75000"/>
                    <a:lumOff val="25000"/>
                  </a:schemeClr>
                </a:solidFill>
              </a:rPr>
              <a:t>Welcome </a:t>
            </a:r>
            <a:br>
              <a:rPr lang="en-US" sz="2800" dirty="0">
                <a:solidFill>
                  <a:schemeClr val="tx1">
                    <a:lumMod val="75000"/>
                    <a:lumOff val="25000"/>
                  </a:schemeClr>
                </a:solidFill>
              </a:rPr>
            </a:br>
            <a:r>
              <a:rPr lang="en-US" sz="2800" dirty="0">
                <a:solidFill>
                  <a:schemeClr val="tx1">
                    <a:lumMod val="75000"/>
                    <a:lumOff val="25000"/>
                  </a:schemeClr>
                </a:solidFill>
              </a:rPr>
              <a:t>ACCA Board Members </a:t>
            </a:r>
            <a:br>
              <a:rPr lang="en-US" sz="2800" dirty="0">
                <a:solidFill>
                  <a:schemeClr val="tx1">
                    <a:lumMod val="75000"/>
                    <a:lumOff val="25000"/>
                  </a:schemeClr>
                </a:solidFill>
              </a:rPr>
            </a:br>
            <a:r>
              <a:rPr lang="en-US" sz="2800" dirty="0">
                <a:solidFill>
                  <a:schemeClr val="tx1">
                    <a:lumMod val="75000"/>
                    <a:lumOff val="25000"/>
                  </a:schemeClr>
                </a:solidFill>
              </a:rPr>
              <a:t>&amp; Visitors!</a:t>
            </a:r>
          </a:p>
        </p:txBody>
      </p:sp>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None/>
            </a:pPr>
            <a:r>
              <a:rPr lang="en-US" i="1" dirty="0">
                <a:solidFill>
                  <a:schemeClr val="tx1">
                    <a:lumMod val="75000"/>
                    <a:lumOff val="25000"/>
                  </a:schemeClr>
                </a:solidFill>
              </a:rPr>
              <a:t>Presiding</a:t>
            </a:r>
          </a:p>
          <a:p>
            <a:pPr marL="0" indent="0">
              <a:buNone/>
            </a:pPr>
            <a:r>
              <a:rPr kumimoji="0" lang="en-US" sz="2000" b="0" i="1" u="none" strike="noStrike" kern="0" cap="none" spc="0" normalizeH="0" baseline="0" noProof="0" dirty="0">
                <a:ln>
                  <a:noFill/>
                </a:ln>
                <a:solidFill>
                  <a:srgbClr val="005685">
                    <a:lumMod val="75000"/>
                    <a:lumOff val="25000"/>
                  </a:srgbClr>
                </a:solidFill>
                <a:effectLst/>
                <a:uLnTx/>
                <a:uFillTx/>
                <a:latin typeface="Calibri"/>
                <a:cs typeface="Calibri"/>
                <a:sym typeface="Calibri"/>
              </a:rPr>
              <a:t>ACCA Board of Directors Chair</a:t>
            </a:r>
          </a:p>
          <a:p>
            <a:pPr marL="0" indent="0">
              <a:buFont typeface="Calibri" panose="020F0502020204030204" pitchFamily="34" charset="0"/>
              <a:buNone/>
            </a:pPr>
            <a:r>
              <a:rPr lang="en-US" b="1" dirty="0">
                <a:solidFill>
                  <a:schemeClr val="tx1">
                    <a:lumMod val="75000"/>
                    <a:lumOff val="25000"/>
                  </a:schemeClr>
                </a:solidFill>
              </a:rPr>
              <a:t>Dr. Sonya McCoy-Wilson,</a:t>
            </a:r>
          </a:p>
          <a:p>
            <a:pPr marL="0" indent="0">
              <a:buFont typeface="Calibri" panose="020F0502020204030204" pitchFamily="34" charset="0"/>
              <a:buNone/>
            </a:pPr>
            <a:r>
              <a:rPr lang="en-US" b="1" dirty="0">
                <a:solidFill>
                  <a:schemeClr val="tx1">
                    <a:lumMod val="75000"/>
                    <a:lumOff val="25000"/>
                  </a:schemeClr>
                </a:solidFill>
              </a:rPr>
              <a:t>Associate Vice President of Learning  </a:t>
            </a:r>
          </a:p>
          <a:p>
            <a:pPr marL="0" indent="0">
              <a:buFont typeface="Calibri" panose="020F0502020204030204" pitchFamily="34" charset="0"/>
              <a:buNone/>
            </a:pPr>
            <a:r>
              <a:rPr lang="en-US" b="1" dirty="0">
                <a:solidFill>
                  <a:schemeClr val="tx1">
                    <a:lumMod val="75000"/>
                    <a:lumOff val="25000"/>
                  </a:schemeClr>
                </a:solidFill>
              </a:rPr>
              <a:t>Atlanta Technical College</a:t>
            </a: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3</a:t>
            </a:fld>
            <a:endParaRPr lang="en-US" b="1"/>
          </a:p>
        </p:txBody>
      </p:sp>
      <p:pic>
        <p:nvPicPr>
          <p:cNvPr id="5" name="Picture 4">
            <a:extLst>
              <a:ext uri="{FF2B5EF4-FFF2-40B4-BE49-F238E27FC236}">
                <a16:creationId xmlns:a16="http://schemas.microsoft.com/office/drawing/2014/main" id="{422AA204-1A42-2F7A-9033-BF14D3C7819B}"/>
              </a:ext>
            </a:extLst>
          </p:cNvPr>
          <p:cNvPicPr>
            <a:picLocks noChangeAspect="1"/>
          </p:cNvPicPr>
          <p:nvPr/>
        </p:nvPicPr>
        <p:blipFill>
          <a:blip r:embed="rId3"/>
          <a:stretch>
            <a:fillRect/>
          </a:stretch>
        </p:blipFill>
        <p:spPr>
          <a:xfrm>
            <a:off x="-762000" y="0"/>
            <a:ext cx="6858000" cy="6858000"/>
          </a:xfrm>
          <a:prstGeom prst="rect">
            <a:avLst/>
          </a:prstGeom>
        </p:spPr>
      </p:pic>
      <p:pic>
        <p:nvPicPr>
          <p:cNvPr id="6" name="Picture 5">
            <a:extLst>
              <a:ext uri="{FF2B5EF4-FFF2-40B4-BE49-F238E27FC236}">
                <a16:creationId xmlns:a16="http://schemas.microsoft.com/office/drawing/2014/main" id="{BC958C78-2523-0E23-DBDD-047FD064B9E4}"/>
              </a:ext>
            </a:extLst>
          </p:cNvPr>
          <p:cNvPicPr>
            <a:picLocks noChangeAspect="1"/>
          </p:cNvPicPr>
          <p:nvPr/>
        </p:nvPicPr>
        <p:blipFill>
          <a:blip r:embed="rId4"/>
          <a:stretch>
            <a:fillRect/>
          </a:stretch>
        </p:blipFill>
        <p:spPr>
          <a:xfrm>
            <a:off x="9069358" y="4187344"/>
            <a:ext cx="2143125" cy="2143125"/>
          </a:xfrm>
          <a:prstGeom prst="rect">
            <a:avLst/>
          </a:prstGeom>
        </p:spPr>
      </p:pic>
    </p:spTree>
    <p:extLst>
      <p:ext uri="{BB962C8B-B14F-4D97-AF65-F5344CB8AC3E}">
        <p14:creationId xmlns:p14="http://schemas.microsoft.com/office/powerpoint/2010/main" val="296957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4</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Virtual Meeting Norms</a:t>
            </a:r>
            <a:endParaRPr dirty="0"/>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Mics on Mute</a:t>
              </a:r>
              <a:endParaRPr/>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Actively Engage</a:t>
              </a:r>
              <a:endParaRPr/>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Cameras On</a:t>
              </a:r>
              <a:endParaRPr/>
            </a:p>
          </p:txBody>
        </p:sp>
        <p:sp>
          <p:nvSpPr>
            <p:cNvPr id="222" name="Google Shape;222;p3"/>
            <p:cNvSpPr/>
            <p:nvPr/>
          </p:nvSpPr>
          <p:spPr>
            <a:xfrm>
              <a:off x="0" y="4452749"/>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361098" y="4721072"/>
              <a:ext cx="656543" cy="65590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txBox="1"/>
            <p:nvPr/>
          </p:nvSpPr>
          <p:spPr>
            <a:xfrm>
              <a:off x="1378740" y="4452749"/>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100" b="1" i="0" u="sng" strike="noStrike" cap="none" dirty="0">
                  <a:solidFill>
                    <a:schemeClr val="dk1"/>
                  </a:solidFill>
                  <a:latin typeface="Calibri"/>
                  <a:ea typeface="Calibri"/>
                  <a:cs typeface="Calibri"/>
                  <a:sym typeface="Calibri"/>
                </a:rPr>
                <a:t>Non-ACCA Board Members:  </a:t>
              </a:r>
            </a:p>
            <a:p>
              <a:pPr marL="0" marR="0" lvl="0" indent="0" algn="l" rtl="0">
                <a:lnSpc>
                  <a:spcPct val="90000"/>
                </a:lnSpc>
                <a:spcBef>
                  <a:spcPts val="0"/>
                </a:spcBef>
                <a:spcAft>
                  <a:spcPts val="0"/>
                </a:spcAft>
                <a:buClr>
                  <a:schemeClr val="dk1"/>
                </a:buClr>
                <a:buSzPts val="1400"/>
                <a:buFont typeface="Calibri"/>
                <a:buNone/>
              </a:pPr>
              <a:r>
                <a:rPr lang="en-US" sz="1100" dirty="0">
                  <a:solidFill>
                    <a:schemeClr val="dk1"/>
                  </a:solidFill>
                  <a:latin typeface="Calibri"/>
                  <a:ea typeface="Calibri"/>
                  <a:cs typeface="Calibri"/>
                  <a:sym typeface="Calibri"/>
                </a:rPr>
                <a:t>Thank you for taking time out </a:t>
              </a:r>
              <a:r>
                <a:rPr lang="en-US" sz="1100" b="0" i="0" u="none" strike="noStrike" cap="none" dirty="0">
                  <a:solidFill>
                    <a:schemeClr val="dk1"/>
                  </a:solidFill>
                  <a:latin typeface="Calibri"/>
                  <a:ea typeface="Calibri"/>
                  <a:cs typeface="Calibri"/>
                  <a:sym typeface="Calibri"/>
                </a:rPr>
                <a:t>of your schedules to support the great work happening at ACCA.  We appreciate you! </a:t>
              </a:r>
              <a:endParaRPr sz="11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6" name="Picture 5">
            <a:extLst>
              <a:ext uri="{FF2B5EF4-FFF2-40B4-BE49-F238E27FC236}">
                <a16:creationId xmlns:a16="http://schemas.microsoft.com/office/drawing/2014/main" id="{C245272C-0B00-4D52-B69B-56A987501CB0}"/>
              </a:ext>
            </a:extLst>
          </p:cNvPr>
          <p:cNvPicPr>
            <a:picLocks noChangeAspect="1"/>
          </p:cNvPicPr>
          <p:nvPr/>
        </p:nvPicPr>
        <p:blipFill>
          <a:blip r:embed="rId3"/>
          <a:stretch>
            <a:fillRect/>
          </a:stretch>
        </p:blipFill>
        <p:spPr>
          <a:xfrm>
            <a:off x="3117342" y="1612392"/>
            <a:ext cx="5957316" cy="36332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B48F-65CB-BF4B-484F-4750DE3BD35D}"/>
              </a:ext>
            </a:extLst>
          </p:cNvPr>
          <p:cNvSpPr>
            <a:spLocks noGrp="1"/>
          </p:cNvSpPr>
          <p:nvPr>
            <p:ph type="title"/>
          </p:nvPr>
        </p:nvSpPr>
        <p:spPr/>
        <p:txBody>
          <a:bodyPr/>
          <a:lstStyle/>
          <a:p>
            <a:r>
              <a:rPr lang="en-US" dirty="0"/>
              <a:t>Roll Call</a:t>
            </a:r>
          </a:p>
        </p:txBody>
      </p:sp>
      <p:sp>
        <p:nvSpPr>
          <p:cNvPr id="3" name="Text Placeholder 2">
            <a:extLst>
              <a:ext uri="{FF2B5EF4-FFF2-40B4-BE49-F238E27FC236}">
                <a16:creationId xmlns:a16="http://schemas.microsoft.com/office/drawing/2014/main" id="{3918FB67-B46B-1096-0633-912E908C8B40}"/>
              </a:ext>
            </a:extLst>
          </p:cNvPr>
          <p:cNvSpPr>
            <a:spLocks noGrp="1"/>
          </p:cNvSpPr>
          <p:nvPr>
            <p:ph type="body" idx="1"/>
          </p:nvPr>
        </p:nvSpPr>
        <p:spPr/>
        <p:txBody>
          <a:bodyPr/>
          <a:lstStyle/>
          <a:p>
            <a:endParaRPr lang="en-US" dirty="0"/>
          </a:p>
        </p:txBody>
      </p:sp>
      <p:graphicFrame>
        <p:nvGraphicFramePr>
          <p:cNvPr id="5" name="Table 4">
            <a:extLst>
              <a:ext uri="{FF2B5EF4-FFF2-40B4-BE49-F238E27FC236}">
                <a16:creationId xmlns:a16="http://schemas.microsoft.com/office/drawing/2014/main" id="{555FF542-8A97-BAE4-9AEB-C1AF42742C24}"/>
              </a:ext>
            </a:extLst>
          </p:cNvPr>
          <p:cNvGraphicFramePr>
            <a:graphicFrameLocks noGrp="1"/>
          </p:cNvGraphicFramePr>
          <p:nvPr>
            <p:extLst>
              <p:ext uri="{D42A27DB-BD31-4B8C-83A1-F6EECF244321}">
                <p14:modId xmlns:p14="http://schemas.microsoft.com/office/powerpoint/2010/main" val="3565423255"/>
              </p:ext>
            </p:extLst>
          </p:nvPr>
        </p:nvGraphicFramePr>
        <p:xfrm>
          <a:off x="3157538" y="2379345"/>
          <a:ext cx="5937250" cy="2956560"/>
        </p:xfrm>
        <a:graphic>
          <a:graphicData uri="http://schemas.openxmlformats.org/drawingml/2006/table">
            <a:tbl>
              <a:tblPr firstRow="1" firstCol="1" bandRow="1"/>
              <a:tblGrid>
                <a:gridCol w="2282825">
                  <a:extLst>
                    <a:ext uri="{9D8B030D-6E8A-4147-A177-3AD203B41FA5}">
                      <a16:colId xmlns:a16="http://schemas.microsoft.com/office/drawing/2014/main" val="489601745"/>
                    </a:ext>
                  </a:extLst>
                </a:gridCol>
                <a:gridCol w="1943100">
                  <a:extLst>
                    <a:ext uri="{9D8B030D-6E8A-4147-A177-3AD203B41FA5}">
                      <a16:colId xmlns:a16="http://schemas.microsoft.com/office/drawing/2014/main" val="3813573260"/>
                    </a:ext>
                  </a:extLst>
                </a:gridCol>
                <a:gridCol w="1711325">
                  <a:extLst>
                    <a:ext uri="{9D8B030D-6E8A-4147-A177-3AD203B41FA5}">
                      <a16:colId xmlns:a16="http://schemas.microsoft.com/office/drawing/2014/main" val="3312699225"/>
                    </a:ext>
                  </a:extLst>
                </a:gridCol>
              </a:tblGrid>
              <a:tr h="0">
                <a:tc>
                  <a:txBody>
                    <a:bodyPr/>
                    <a:lstStyle/>
                    <a:p>
                      <a:pPr marL="0" marR="0" algn="ctr">
                        <a:spcBef>
                          <a:spcPts val="0"/>
                        </a:spcBef>
                        <a:spcAft>
                          <a:spcPts val="0"/>
                        </a:spcAft>
                      </a:pPr>
                      <a:r>
                        <a:rPr lang="en-US" sz="1400" b="1">
                          <a:solidFill>
                            <a:srgbClr val="000000"/>
                          </a:solidFill>
                          <a:effectLst/>
                          <a:latin typeface="Calibri" panose="020F0502020204030204" pitchFamily="34" charset="0"/>
                          <a:ea typeface="Calibri" panose="020F0502020204030204" pitchFamily="34" charset="0"/>
                          <a:cs typeface="Arial" panose="020B0604020202020204" pitchFamily="34" charset="0"/>
                        </a:rPr>
                        <a:t>Role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a:solidFill>
                            <a:srgbClr val="000000"/>
                          </a:solidFill>
                          <a:effectLst/>
                          <a:latin typeface="Calibri" panose="020F0502020204030204" pitchFamily="34" charset="0"/>
                          <a:ea typeface="Calibri" panose="020F0502020204030204" pitchFamily="34" charset="0"/>
                          <a:cs typeface="Arial" panose="020B0604020202020204" pitchFamily="34" charset="0"/>
                        </a:rPr>
                        <a:t>Name </a:t>
                      </a:r>
                      <a:r>
                        <a:rPr lang="en-US" sz="1200" i="1">
                          <a:solidFill>
                            <a:srgbClr val="000000"/>
                          </a:solidFill>
                          <a:effectLst/>
                          <a:latin typeface="Calibri" panose="020F0502020204030204" pitchFamily="34" charset="0"/>
                          <a:ea typeface="Calibri" panose="020F0502020204030204" pitchFamily="34" charset="0"/>
                          <a:cs typeface="Arial" panose="020B0604020202020204" pitchFamily="34" charset="0"/>
                        </a:rPr>
                        <a:t>(or Vacant)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a:solidFill>
                            <a:srgbClr val="000000"/>
                          </a:solidFill>
                          <a:effectLst/>
                          <a:latin typeface="Calibri" panose="020F0502020204030204" pitchFamily="34" charset="0"/>
                          <a:ea typeface="Calibri" panose="020F0502020204030204" pitchFamily="34" charset="0"/>
                          <a:cs typeface="Arial" panose="020B0604020202020204" pitchFamily="34" charset="0"/>
                        </a:rPr>
                        <a:t>Present or Absent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extLst>
                  <a:ext uri="{0D108BD9-81ED-4DB2-BD59-A6C34878D82A}">
                    <a16:rowId xmlns:a16="http://schemas.microsoft.com/office/drawing/2014/main" val="3455088477"/>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Parent/Guardian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Chizelle Archie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2963580"/>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Sharyl Chatman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2109929"/>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William Smith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3588979"/>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Yolanda Wimberly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5580449"/>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Jon Lewis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3302177"/>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Patricia Horton</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0624292"/>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Metro RESA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Tim Cairl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19333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Dwionne Freeman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9445830"/>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Shelly Goodrum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687505"/>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Sonya McCoy-Wilson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8648022"/>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Niya Eady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7822993"/>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Katie Howard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0442385"/>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Tasharah 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8506513"/>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Wesley Gilliard, Jr.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8942830"/>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Rajaa</a:t>
                      </a:r>
                      <a:r>
                        <a:rPr lang="en-US"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Judah</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5280839"/>
                  </a:ext>
                </a:extLst>
              </a:tr>
            </a:tbl>
          </a:graphicData>
        </a:graphic>
      </p:graphicFrame>
    </p:spTree>
    <p:extLst>
      <p:ext uri="{BB962C8B-B14F-4D97-AF65-F5344CB8AC3E}">
        <p14:creationId xmlns:p14="http://schemas.microsoft.com/office/powerpoint/2010/main" val="315045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4" name="Picture 3">
            <a:extLst>
              <a:ext uri="{FF2B5EF4-FFF2-40B4-BE49-F238E27FC236}">
                <a16:creationId xmlns:a16="http://schemas.microsoft.com/office/drawing/2014/main" id="{B9A842B3-DFFF-71DE-2D7B-692DF1322961}"/>
              </a:ext>
            </a:extLst>
          </p:cNvPr>
          <p:cNvPicPr>
            <a:picLocks noChangeAspect="1"/>
          </p:cNvPicPr>
          <p:nvPr/>
        </p:nvPicPr>
        <p:blipFill>
          <a:blip r:embed="rId3"/>
          <a:stretch>
            <a:fillRect/>
          </a:stretch>
        </p:blipFill>
        <p:spPr>
          <a:xfrm>
            <a:off x="3117342" y="1612392"/>
            <a:ext cx="5957316" cy="3633216"/>
          </a:xfrm>
          <a:prstGeom prst="rect">
            <a:avLst/>
          </a:prstGeom>
        </p:spPr>
      </p:pic>
    </p:spTree>
    <p:extLst>
      <p:ext uri="{BB962C8B-B14F-4D97-AF65-F5344CB8AC3E}">
        <p14:creationId xmlns:p14="http://schemas.microsoft.com/office/powerpoint/2010/main" val="346014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Meeting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09/26/2024</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a:solidFill>
                <a:srgbClr val="FFFFFF"/>
              </a:solidFill>
            </a:endParaRPr>
          </a:p>
          <a:p>
            <a:pPr marL="233363" lvl="0" indent="-138113" algn="l" rtl="0">
              <a:lnSpc>
                <a:spcPct val="90000"/>
              </a:lnSpc>
              <a:spcBef>
                <a:spcPts val="1400"/>
              </a:spcBef>
              <a:spcAft>
                <a:spcPts val="0"/>
              </a:spcAft>
              <a:buSzPts val="1500"/>
              <a:buNone/>
            </a:pPr>
            <a:endParaRPr sz="150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6" y="634947"/>
            <a:ext cx="4800798" cy="1141302"/>
          </a:xfrm>
        </p:spPr>
        <p:txBody>
          <a:bodyPr vert="horz" lIns="91440" tIns="45720" rIns="91440" bIns="45720" rtlCol="0" anchor="b">
            <a:noAutofit/>
          </a:bodyPr>
          <a:lstStyle/>
          <a:p>
            <a:br>
              <a:rPr lang="en-US" sz="2800" dirty="0">
                <a:solidFill>
                  <a:schemeClr val="tx1">
                    <a:lumMod val="75000"/>
                    <a:lumOff val="25000"/>
                  </a:schemeClr>
                </a:solidFill>
              </a:rPr>
            </a:br>
            <a:r>
              <a:rPr lang="en-US" sz="2800" dirty="0">
                <a:solidFill>
                  <a:schemeClr val="tx1">
                    <a:lumMod val="75000"/>
                    <a:lumOff val="25000"/>
                  </a:schemeClr>
                </a:solidFill>
              </a:rPr>
              <a:t>Board Training</a:t>
            </a:r>
          </a:p>
        </p:txBody>
      </p:sp>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Font typeface="Calibri" panose="020F0502020204030204" pitchFamily="34" charset="0"/>
              <a:buNone/>
            </a:pPr>
            <a:endParaRPr lang="en-US" i="1" dirty="0">
              <a:solidFill>
                <a:schemeClr val="tx1">
                  <a:lumMod val="75000"/>
                  <a:lumOff val="25000"/>
                </a:schemeClr>
              </a:solidFill>
            </a:endParaRPr>
          </a:p>
          <a:p>
            <a:pPr marL="0" indent="0">
              <a:buFont typeface="Calibri" panose="020F0502020204030204" pitchFamily="34" charset="0"/>
              <a:buNone/>
            </a:pPr>
            <a:r>
              <a:rPr lang="en-US" i="1" dirty="0">
                <a:solidFill>
                  <a:schemeClr val="tx1">
                    <a:lumMod val="75000"/>
                    <a:lumOff val="25000"/>
                  </a:schemeClr>
                </a:solidFill>
              </a:rPr>
              <a:t>Presenter:</a:t>
            </a:r>
          </a:p>
          <a:p>
            <a:pPr marL="0" indent="0">
              <a:buFont typeface="Calibri" panose="020F0502020204030204" pitchFamily="34" charset="0"/>
              <a:buNone/>
            </a:pPr>
            <a:r>
              <a:rPr lang="en-US" b="1" dirty="0">
                <a:solidFill>
                  <a:schemeClr val="tx1">
                    <a:lumMod val="75000"/>
                    <a:lumOff val="25000"/>
                  </a:schemeClr>
                </a:solidFill>
              </a:rPr>
              <a:t>Paul Sabin</a:t>
            </a:r>
          </a:p>
          <a:p>
            <a:pPr marL="0" indent="0">
              <a:buFont typeface="Calibri" panose="020F0502020204030204" pitchFamily="34" charset="0"/>
              <a:buNone/>
            </a:pPr>
            <a:r>
              <a:rPr lang="en-US" i="1" dirty="0">
                <a:solidFill>
                  <a:schemeClr val="tx1">
                    <a:lumMod val="75000"/>
                    <a:lumOff val="25000"/>
                  </a:schemeClr>
                </a:solidFill>
              </a:rPr>
              <a:t>Program Manager</a:t>
            </a:r>
          </a:p>
          <a:p>
            <a:pPr marL="0" indent="0">
              <a:buFont typeface="Calibri" panose="020F0502020204030204" pitchFamily="34" charset="0"/>
              <a:buNone/>
            </a:pPr>
            <a:r>
              <a:rPr lang="en-US" i="1" dirty="0">
                <a:solidFill>
                  <a:schemeClr val="tx1">
                    <a:lumMod val="75000"/>
                    <a:lumOff val="25000"/>
                  </a:schemeClr>
                </a:solidFill>
              </a:rPr>
              <a:t>Technical College System of Georgia</a:t>
            </a: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10</a:t>
            </a:fld>
            <a:endParaRPr lang="en-US" b="1"/>
          </a:p>
        </p:txBody>
      </p:sp>
      <p:pic>
        <p:nvPicPr>
          <p:cNvPr id="1026" name="Picture 2" descr="Paul Sabin - Jacksonville State University - Waleska, Georgia, United  States | LinkedIn">
            <a:extLst>
              <a:ext uri="{FF2B5EF4-FFF2-40B4-BE49-F238E27FC236}">
                <a16:creationId xmlns:a16="http://schemas.microsoft.com/office/drawing/2014/main" id="{246DC4E8-E8F4-59E6-C658-D06450F5FB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144" y="914400"/>
            <a:ext cx="50292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522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type="body" idx="1"/>
          </p:nvPr>
        </p:nvSpPr>
        <p:spPr/>
        <p:txBody>
          <a:bodyPr>
            <a:normAutofit/>
          </a:bodyPr>
          <a:lstStyle/>
          <a:p>
            <a:pPr marL="0" indent="0">
              <a:spcBef>
                <a:spcPts val="0"/>
              </a:spcBef>
              <a:buNone/>
            </a:pPr>
            <a:endParaRPr lang="en-US" sz="2600" dirty="0">
              <a:latin typeface="Calibri" panose="020F0502020204030204" pitchFamily="34" charset="0"/>
              <a:ea typeface="Calibri" panose="020F0502020204030204" pitchFamily="34" charset="0"/>
            </a:endParaRPr>
          </a:p>
          <a:p>
            <a:pPr marL="0" indent="0" algn="ctr">
              <a:buNone/>
            </a:pPr>
            <a:endParaRPr lang="en-US" sz="1800" i="1" dirty="0"/>
          </a:p>
        </p:txBody>
      </p:sp>
      <p:sp>
        <p:nvSpPr>
          <p:cNvPr id="5" name="Text Placeholder 4">
            <a:extLst>
              <a:ext uri="{FF2B5EF4-FFF2-40B4-BE49-F238E27FC236}">
                <a16:creationId xmlns:a16="http://schemas.microsoft.com/office/drawing/2014/main" id="{10A67BC9-19AB-E52F-175F-F81FE86D7BBA}"/>
              </a:ext>
            </a:extLst>
          </p:cNvPr>
          <p:cNvSpPr>
            <a:spLocks noGrp="1"/>
          </p:cNvSpPr>
          <p:nvPr>
            <p:ph type="body" idx="2"/>
          </p:nvPr>
        </p:nvSpPr>
        <p:spPr/>
        <p:txBody>
          <a:bodyPr/>
          <a:lstStyle/>
          <a:p>
            <a:endParaRPr lang="en-US"/>
          </a:p>
        </p:txBody>
      </p:sp>
      <p:sp>
        <p:nvSpPr>
          <p:cNvPr id="7" name="Text Placeholder 6">
            <a:extLst>
              <a:ext uri="{FF2B5EF4-FFF2-40B4-BE49-F238E27FC236}">
                <a16:creationId xmlns:a16="http://schemas.microsoft.com/office/drawing/2014/main" id="{1024D60B-EA98-F772-0CD4-D4C9488A09C3}"/>
              </a:ext>
            </a:extLst>
          </p:cNvPr>
          <p:cNvSpPr>
            <a:spLocks noGrp="1"/>
          </p:cNvSpPr>
          <p:nvPr>
            <p:ph type="body" idx="3"/>
          </p:nvPr>
        </p:nvSpPr>
        <p:spPr/>
        <p:txBody>
          <a:bodyPr/>
          <a:lstStyle/>
          <a:p>
            <a:endParaRPr lang="en-US"/>
          </a:p>
        </p:txBody>
      </p:sp>
      <p:sp>
        <p:nvSpPr>
          <p:cNvPr id="8" name="Text Placeholder 7">
            <a:extLst>
              <a:ext uri="{FF2B5EF4-FFF2-40B4-BE49-F238E27FC236}">
                <a16:creationId xmlns:a16="http://schemas.microsoft.com/office/drawing/2014/main" id="{42E7919D-76D6-FF79-3F25-96828399B936}"/>
              </a:ext>
            </a:extLst>
          </p:cNvPr>
          <p:cNvSpPr>
            <a:spLocks noGrp="1"/>
          </p:cNvSpPr>
          <p:nvPr>
            <p:ph type="body" idx="4"/>
          </p:nvPr>
        </p:nvSpPr>
        <p:spPr/>
        <p:txBody>
          <a:bodyPr/>
          <a:lstStyle/>
          <a:p>
            <a:r>
              <a:rPr lang="en-US" dirty="0"/>
              <a:t>Our next meeting will take place on Thursday, January 30.</a:t>
            </a:r>
          </a:p>
          <a:p>
            <a:r>
              <a:rPr lang="en-US" dirty="0"/>
              <a:t>This meeting is our Internal Review (Certification Renewal).</a:t>
            </a:r>
          </a:p>
          <a:p>
            <a:r>
              <a:rPr lang="en-US" dirty="0"/>
              <a:t>This meeting is in-person from 10 a.m. – 12 p.m.  The ACCA Board of Directors must be present.</a:t>
            </a:r>
          </a:p>
          <a:p>
            <a:r>
              <a:rPr lang="en-US" dirty="0"/>
              <a:t>Location: ACCA, 1090 Windsor Street SW</a:t>
            </a:r>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idx="12"/>
          </p:nvPr>
        </p:nvSpPr>
        <p:spPr/>
        <p:txBody>
          <a:bodyPr/>
          <a:lstStyle/>
          <a:p>
            <a:pPr algn="ctr" defTabSz="457200">
              <a:buClrTx/>
              <a:defRPr/>
            </a:pPr>
            <a:fld id="{3D6C3DC6-EF6E-8948-BFE6-808D46D584D8}" type="slidenum">
              <a:rPr lang="en-US" b="1" kern="1200">
                <a:solidFill>
                  <a:prstClr val="white"/>
                </a:solidFill>
                <a:ea typeface="+mn-ea"/>
                <a:cs typeface="+mn-cs"/>
              </a:rPr>
              <a:pPr algn="ctr" defTabSz="457200">
                <a:buClrTx/>
                <a:defRPr/>
              </a:pPr>
              <a:t>11</a:t>
            </a:fld>
            <a:endParaRPr lang="en-US" b="1" kern="1200" dirty="0">
              <a:solidFill>
                <a:prstClr val="white"/>
              </a:solidFill>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939068" y="2691026"/>
            <a:ext cx="3254183" cy="2425478"/>
          </a:xfrm>
          <a:prstGeom prst="rect">
            <a:avLst/>
          </a:prstGeom>
        </p:spPr>
      </p:pic>
    </p:spTree>
    <p:extLst>
      <p:ext uri="{BB962C8B-B14F-4D97-AF65-F5344CB8AC3E}">
        <p14:creationId xmlns:p14="http://schemas.microsoft.com/office/powerpoint/2010/main" val="1781998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p:txBody>
          <a:bodyPr>
            <a:normAutofit/>
          </a:bodyPr>
          <a:lstStyle/>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300" spc="4"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Each member of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agenda</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item.</a:t>
            </a:r>
            <a:r>
              <a:rPr lang="en-US" sz="1300" spc="-8"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8"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If</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there</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are</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questions</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or</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information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that</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you</a:t>
            </a:r>
            <a:r>
              <a:rPr lang="en-US" sz="1300" spc="-8"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have</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for the</a:t>
            </a:r>
            <a:r>
              <a:rPr lang="en-US" sz="1300" spc="-15" dirty="0">
                <a:latin typeface="Calibri" panose="020F0502020204030204" pitchFamily="34" charset="0"/>
                <a:ea typeface="Calibri" panose="020F0502020204030204" pitchFamily="34" charset="0"/>
                <a:cs typeface="Calibri" panose="020F0502020204030204" pitchFamily="34" charset="0"/>
              </a:rPr>
              <a:t> Board</a:t>
            </a:r>
            <a:r>
              <a:rPr lang="en-US" sz="1300" dirty="0">
                <a:latin typeface="Calibri" panose="020F0502020204030204" pitchFamily="34" charset="0"/>
                <a:ea typeface="Calibri" panose="020F0502020204030204" pitchFamily="34" charset="0"/>
                <a:cs typeface="Calibri" panose="020F0502020204030204" pitchFamily="34" charset="0"/>
              </a:rPr>
              <a:t>, you</a:t>
            </a:r>
            <a:r>
              <a:rPr lang="en-US" sz="1300" spc="-19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300" dirty="0">
                <a:latin typeface="Calibri" panose="020F0502020204030204" pitchFamily="34" charset="0"/>
                <a:ea typeface="Calibri" panose="020F0502020204030204" pitchFamily="34" charset="0"/>
                <a:cs typeface="Calibri" panose="020F0502020204030204" pitchFamily="34" charset="0"/>
                <a:hlinkClick r:id="rId3"/>
              </a:rPr>
              <a:t>https://www.atlantapublicschools.us/domain/10250</a:t>
            </a:r>
            <a:endParaRPr lang="en-US" sz="1300"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500" dirty="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3667884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a:t>Thank you!</a:t>
            </a:r>
            <a:endParaRPr/>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1501</TotalTime>
  <Words>435</Words>
  <Application>Microsoft Office PowerPoint</Application>
  <PresentationFormat>Widescreen</PresentationFormat>
  <Paragraphs>103</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Retrospect</vt:lpstr>
      <vt:lpstr>Board of Directors Meeting Good evening, everyone!   Thank you for joining us.  We will begin shortly.</vt:lpstr>
      <vt:lpstr>Welcome Board Members &amp; Visitors!</vt:lpstr>
      <vt:lpstr>Welcome  ACCA Board Members  &amp; Visitors!</vt:lpstr>
      <vt:lpstr>Public Comment</vt:lpstr>
      <vt:lpstr>Virtual Meeting Norms</vt:lpstr>
      <vt:lpstr>PowerPoint Presentation</vt:lpstr>
      <vt:lpstr>Roll Call</vt:lpstr>
      <vt:lpstr>PowerPoint Presentation</vt:lpstr>
      <vt:lpstr>Meeting Minutes    09/26/2024</vt:lpstr>
      <vt:lpstr> Board Training</vt:lpstr>
      <vt:lpstr>Announcements</vt:lpstr>
      <vt:lpstr>Public Comment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59</cp:revision>
  <cp:lastPrinted>2024-05-16T14:46:43Z</cp:lastPrinted>
  <dcterms:created xsi:type="dcterms:W3CDTF">2020-08-09T18:40:41Z</dcterms:created>
  <dcterms:modified xsi:type="dcterms:W3CDTF">2024-10-29T18:03:00Z</dcterms:modified>
</cp:coreProperties>
</file>