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41"/>
  </p:notesMasterIdLst>
  <p:sldIdLst>
    <p:sldId id="256" r:id="rId3"/>
    <p:sldId id="257" r:id="rId4"/>
    <p:sldId id="258" r:id="rId5"/>
    <p:sldId id="259" r:id="rId6"/>
    <p:sldId id="260" r:id="rId7"/>
    <p:sldId id="316" r:id="rId8"/>
    <p:sldId id="328" r:id="rId9"/>
    <p:sldId id="261" r:id="rId10"/>
    <p:sldId id="262" r:id="rId11"/>
    <p:sldId id="263" r:id="rId12"/>
    <p:sldId id="265" r:id="rId13"/>
    <p:sldId id="267" r:id="rId14"/>
    <p:sldId id="268" r:id="rId15"/>
    <p:sldId id="269" r:id="rId16"/>
    <p:sldId id="270" r:id="rId17"/>
    <p:sldId id="272" r:id="rId18"/>
    <p:sldId id="276" r:id="rId19"/>
    <p:sldId id="315" r:id="rId20"/>
    <p:sldId id="318" r:id="rId21"/>
    <p:sldId id="319" r:id="rId22"/>
    <p:sldId id="320" r:id="rId23"/>
    <p:sldId id="321" r:id="rId24"/>
    <p:sldId id="322" r:id="rId25"/>
    <p:sldId id="271" r:id="rId26"/>
    <p:sldId id="323" r:id="rId27"/>
    <p:sldId id="273" r:id="rId28"/>
    <p:sldId id="274" r:id="rId29"/>
    <p:sldId id="280" r:id="rId30"/>
    <p:sldId id="275" r:id="rId31"/>
    <p:sldId id="324" r:id="rId32"/>
    <p:sldId id="325" r:id="rId33"/>
    <p:sldId id="326" r:id="rId34"/>
    <p:sldId id="327" r:id="rId35"/>
    <p:sldId id="266" r:id="rId36"/>
    <p:sldId id="277" r:id="rId37"/>
    <p:sldId id="297" r:id="rId38"/>
    <p:sldId id="317" r:id="rId39"/>
    <p:sldId id="285" r:id="rId40"/>
  </p:sldIdLst>
  <p:sldSz cx="12192000" cy="6858000"/>
  <p:notesSz cx="7010400" cy="9296400"/>
  <p:embeddedFontLst>
    <p:embeddedFont>
      <p:font typeface="Avenir Next LT Pro" panose="020B0504020202020204" pitchFamily="34" charset="0"/>
      <p:regular r:id="rId42"/>
    </p:embeddedFont>
    <p:embeddedFont>
      <p:font typeface="Bernard MT Condensed" panose="02050806060905020404" pitchFamily="18" charset="0"/>
      <p:regular r:id="rId43"/>
    </p:embeddedFont>
    <p:embeddedFont>
      <p:font typeface="Cambria" panose="02040503050406030204" pitchFamily="18"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4" roundtripDataSignature="AMtx7mhAzi8WU0hKmhd6ohIE4/IL4T+d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AE3E11-6EFA-4B34-9311-972C4EA6A26C}">
  <a:tblStyle styleId="{0FAE3E11-6EFA-4B34-9311-972C4EA6A2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28C4BAE-2785-4E79-83B9-0BF0E46751D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F1"/>
          </a:solidFill>
        </a:fill>
      </a:tcStyle>
    </a:wholeTbl>
    <a:band1H>
      <a:tcTxStyle/>
      <a:tcStyle>
        <a:tcBdr/>
        <a:fill>
          <a:solidFill>
            <a:srgbClr val="CAD8E2"/>
          </a:solidFill>
        </a:fill>
      </a:tcStyle>
    </a:band1H>
    <a:band2H>
      <a:tcTxStyle/>
      <a:tcStyle>
        <a:tcBdr/>
      </a:tcStyle>
    </a:band2H>
    <a:band1V>
      <a:tcTxStyle/>
      <a:tcStyle>
        <a:tcBdr/>
        <a:fill>
          <a:solidFill>
            <a:srgbClr val="CAD8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sorterViewPr>
    <p:cViewPr>
      <p:scale>
        <a:sx n="100" d="100"/>
        <a:sy n="100" d="100"/>
      </p:scale>
      <p:origin x="0" y="-631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1.fntdata"/><Relationship Id="rId47" Type="http://schemas.openxmlformats.org/officeDocument/2006/relationships/font" Target="fonts/font6.fntdata"/><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4.fntdata"/><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2.fntdata"/><Relationship Id="rId56" Type="http://schemas.openxmlformats.org/officeDocument/2006/relationships/viewProps" Target="view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1" name="Google Shape;191;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7" name="Google Shape;19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03" name="Google Shape;203;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4: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28" name="Google Shape;228;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789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6: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43" name="Google Shape;243;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7: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60" name="Google Shape;260;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68" name="Google Shape;268;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79" name="Google Shape;279;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94" name="Google Shape;294;p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03" name="Google Shape;303;p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4: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14" name="Google Shape;314;p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25" name="Google Shape;325;p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7: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41" name="Google Shape;341;p1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63" name="Google Shape;363;p2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52294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430" name="Google Shape;430;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8000"/>
              <a:buFont typeface="Calibri"/>
              <a:buNone/>
              <a:defRPr sz="8000">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2"/>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rgbClr val="000000"/>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32"/>
          <p:cNvCxnSpPr/>
          <p:nvPr/>
        </p:nvCxnSpPr>
        <p:spPr>
          <a:xfrm>
            <a:off x="1207658" y="4343400"/>
            <a:ext cx="9875520" cy="0"/>
          </a:xfrm>
          <a:prstGeom prst="straightConnector1">
            <a:avLst/>
          </a:prstGeom>
          <a:noFill/>
          <a:ln w="9525" cap="flat" cmpd="sng">
            <a:solidFill>
              <a:srgbClr val="0D85AB"/>
            </a:solidFill>
            <a:prstDash val="solid"/>
            <a:round/>
            <a:headEnd type="none" w="sm" len="sm"/>
            <a:tailEnd type="none" w="sm" len="sm"/>
          </a:ln>
        </p:spPr>
      </p:cxnSp>
      <p:pic>
        <p:nvPicPr>
          <p:cNvPr id="27" name="Google Shape;27;p32"/>
          <p:cNvPicPr preferRelativeResize="0"/>
          <p:nvPr/>
        </p:nvPicPr>
        <p:blipFill rotWithShape="1">
          <a:blip r:embed="rId2">
            <a:alphaModFix/>
          </a:blip>
          <a:srcRect/>
          <a:stretch/>
        </p:blipFill>
        <p:spPr>
          <a:xfrm>
            <a:off x="4913274" y="759070"/>
            <a:ext cx="2365453" cy="137171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3"/>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34"/>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3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0" name="Google Shape;40;p3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 name="Google Shape;41;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4" name="Google Shape;44;p34"/>
          <p:cNvPicPr preferRelativeResize="0"/>
          <p:nvPr/>
        </p:nvPicPr>
        <p:blipFill rotWithShape="1">
          <a:blip r:embed="rId2">
            <a:alphaModFix/>
          </a:blip>
          <a:srcRect/>
          <a:stretch/>
        </p:blipFill>
        <p:spPr>
          <a:xfrm>
            <a:off x="9978127" y="685696"/>
            <a:ext cx="1184565" cy="685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5"/>
        <p:cNvGrpSpPr/>
        <p:nvPr/>
      </p:nvGrpSpPr>
      <p:grpSpPr>
        <a:xfrm>
          <a:off x="0" y="0"/>
          <a:ext cx="0" cy="0"/>
          <a:chOff x="0" y="0"/>
          <a:chExt cx="0" cy="0"/>
        </a:xfrm>
      </p:grpSpPr>
      <p:sp>
        <p:nvSpPr>
          <p:cNvPr id="46" name="Google Shape;46;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1" name="Google Shape;51;p35" descr="A close up of a sign&#10;&#10;Description automatically generated"/>
          <p:cNvPicPr preferRelativeResize="0"/>
          <p:nvPr/>
        </p:nvPicPr>
        <p:blipFill rotWithShape="1">
          <a:blip r:embed="rId2">
            <a:alphaModFix/>
          </a:blip>
          <a:srcRect/>
          <a:stretch/>
        </p:blipFill>
        <p:spPr>
          <a:xfrm>
            <a:off x="9892246" y="681495"/>
            <a:ext cx="123251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2"/>
        <p:cNvGrpSpPr/>
        <p:nvPr/>
      </p:nvGrpSpPr>
      <p:grpSpPr>
        <a:xfrm>
          <a:off x="0" y="0"/>
          <a:ext cx="0" cy="0"/>
          <a:chOff x="0" y="0"/>
          <a:chExt cx="0" cy="0"/>
        </a:xfrm>
      </p:grpSpPr>
      <p:sp>
        <p:nvSpPr>
          <p:cNvPr id="53" name="Google Shape;53;p40"/>
          <p:cNvSpPr txBox="1">
            <a:spLocks noGrp="1"/>
          </p:cNvSpPr>
          <p:nvPr>
            <p:ph type="title"/>
          </p:nvPr>
        </p:nvSpPr>
        <p:spPr>
          <a:xfrm>
            <a:off x="1097280" y="252098"/>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40"/>
          <p:cNvSpPr txBox="1">
            <a:spLocks noGrp="1"/>
          </p:cNvSpPr>
          <p:nvPr>
            <p:ph type="body" idx="1"/>
          </p:nvPr>
        </p:nvSpPr>
        <p:spPr>
          <a:xfrm>
            <a:off x="1097279" y="1845734"/>
            <a:ext cx="493776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5" name="Google Shape;55;p40"/>
          <p:cNvSpPr txBox="1">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6" name="Google Shape;56;p4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4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9" name="Google Shape;59;p40"/>
          <p:cNvPicPr preferRelativeResize="0"/>
          <p:nvPr/>
        </p:nvPicPr>
        <p:blipFill rotWithShape="1">
          <a:blip r:embed="rId2">
            <a:alphaModFix/>
          </a:blip>
          <a:srcRect/>
          <a:stretch/>
        </p:blipFill>
        <p:spPr>
          <a:xfrm>
            <a:off x="9977904" y="689196"/>
            <a:ext cx="1184565" cy="6858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4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4800"/>
              <a:buFont typeface="Calibri"/>
              <a:buNone/>
              <a:defRPr>
                <a:solidFill>
                  <a:srgbClr val="0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4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65" name="Google Shape;65;p41" descr="A close up of a sign&#10;&#10;Description automatically generated"/>
          <p:cNvPicPr preferRelativeResize="0"/>
          <p:nvPr/>
        </p:nvPicPr>
        <p:blipFill rotWithShape="1">
          <a:blip r:embed="rId2">
            <a:alphaModFix/>
          </a:blip>
          <a:srcRect/>
          <a:stretch/>
        </p:blipFill>
        <p:spPr>
          <a:xfrm>
            <a:off x="9940848" y="689058"/>
            <a:ext cx="1224438" cy="6858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6"/>
        <p:cNvGrpSpPr/>
        <p:nvPr/>
      </p:nvGrpSpPr>
      <p:grpSpPr>
        <a:xfrm>
          <a:off x="0" y="0"/>
          <a:ext cx="0" cy="0"/>
          <a:chOff x="0" y="0"/>
          <a:chExt cx="0" cy="0"/>
        </a:xfrm>
      </p:grpSpPr>
      <p:sp>
        <p:nvSpPr>
          <p:cNvPr id="67" name="Google Shape;67;p42"/>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2"/>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2"/>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2"/>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1" name="Google Shape;71;p42"/>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72" name="Google Shape;72;p42"/>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2"/>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50">
                <a:solidFill>
                  <a:schemeClr val="dk2"/>
                </a:solidFill>
                <a:latin typeface="Calibri"/>
                <a:ea typeface="Calibri"/>
                <a:cs typeface="Calibri"/>
                <a:sym typeface="Calibri"/>
              </a:defRPr>
            </a:lvl1pPr>
            <a:lvl2pPr marL="0" lvl="1" indent="0" algn="r">
              <a:spcBef>
                <a:spcPts val="0"/>
              </a:spcBef>
              <a:buNone/>
              <a:defRPr sz="1050">
                <a:solidFill>
                  <a:schemeClr val="dk2"/>
                </a:solidFill>
                <a:latin typeface="Calibri"/>
                <a:ea typeface="Calibri"/>
                <a:cs typeface="Calibri"/>
                <a:sym typeface="Calibri"/>
              </a:defRPr>
            </a:lvl2pPr>
            <a:lvl3pPr marL="0" lvl="2" indent="0" algn="r">
              <a:spcBef>
                <a:spcPts val="0"/>
              </a:spcBef>
              <a:buNone/>
              <a:defRPr sz="1050">
                <a:solidFill>
                  <a:schemeClr val="dk2"/>
                </a:solidFill>
                <a:latin typeface="Calibri"/>
                <a:ea typeface="Calibri"/>
                <a:cs typeface="Calibri"/>
                <a:sym typeface="Calibri"/>
              </a:defRPr>
            </a:lvl3pPr>
            <a:lvl4pPr marL="0" lvl="3" indent="0" algn="r">
              <a:spcBef>
                <a:spcPts val="0"/>
              </a:spcBef>
              <a:buNone/>
              <a:defRPr sz="1050">
                <a:solidFill>
                  <a:schemeClr val="dk2"/>
                </a:solidFill>
                <a:latin typeface="Calibri"/>
                <a:ea typeface="Calibri"/>
                <a:cs typeface="Calibri"/>
                <a:sym typeface="Calibri"/>
              </a:defRPr>
            </a:lvl4pPr>
            <a:lvl5pPr marL="0" lvl="4" indent="0" algn="r">
              <a:spcBef>
                <a:spcPts val="0"/>
              </a:spcBef>
              <a:buNone/>
              <a:defRPr sz="1050">
                <a:solidFill>
                  <a:schemeClr val="dk2"/>
                </a:solidFill>
                <a:latin typeface="Calibri"/>
                <a:ea typeface="Calibri"/>
                <a:cs typeface="Calibri"/>
                <a:sym typeface="Calibri"/>
              </a:defRPr>
            </a:lvl5pPr>
            <a:lvl6pPr marL="0" lvl="5" indent="0" algn="r">
              <a:spcBef>
                <a:spcPts val="0"/>
              </a:spcBef>
              <a:buNone/>
              <a:defRPr sz="1050">
                <a:solidFill>
                  <a:schemeClr val="dk2"/>
                </a:solidFill>
                <a:latin typeface="Calibri"/>
                <a:ea typeface="Calibri"/>
                <a:cs typeface="Calibri"/>
                <a:sym typeface="Calibri"/>
              </a:defRPr>
            </a:lvl6pPr>
            <a:lvl7pPr marL="0" lvl="6" indent="0" algn="r">
              <a:spcBef>
                <a:spcPts val="0"/>
              </a:spcBef>
              <a:buNone/>
              <a:defRPr sz="1050">
                <a:solidFill>
                  <a:schemeClr val="dk2"/>
                </a:solidFill>
                <a:latin typeface="Calibri"/>
                <a:ea typeface="Calibri"/>
                <a:cs typeface="Calibri"/>
                <a:sym typeface="Calibri"/>
              </a:defRPr>
            </a:lvl7pPr>
            <a:lvl8pPr marL="0" lvl="7" indent="0" algn="r">
              <a:spcBef>
                <a:spcPts val="0"/>
              </a:spcBef>
              <a:buNone/>
              <a:defRPr sz="1050">
                <a:solidFill>
                  <a:schemeClr val="dk2"/>
                </a:solidFill>
                <a:latin typeface="Calibri"/>
                <a:ea typeface="Calibri"/>
                <a:cs typeface="Calibri"/>
                <a:sym typeface="Calibri"/>
              </a:defRPr>
            </a:lvl8pPr>
            <a:lvl9pPr marL="0" lvl="8" indent="0" algn="r">
              <a:spcBef>
                <a:spcPts val="0"/>
              </a:spcBef>
              <a:buNone/>
              <a:defRPr sz="105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5"/>
        <p:cNvGrpSpPr/>
        <p:nvPr/>
      </p:nvGrpSpPr>
      <p:grpSpPr>
        <a:xfrm>
          <a:off x="0" y="0"/>
          <a:ext cx="0" cy="0"/>
          <a:chOff x="0" y="0"/>
          <a:chExt cx="0" cy="0"/>
        </a:xfrm>
      </p:grpSpPr>
      <p:sp>
        <p:nvSpPr>
          <p:cNvPr id="76" name="Google Shape;76;p4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 name="Google Shape;79;p43"/>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0" name="Google Shape;80;p4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1" name="Google Shape;81;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4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5" name="Google Shape;95;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4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A07BF-4F48-FDF5-AC44-19D5A7E441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3C328A-98AF-EAA7-D2CF-A72D3307F8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ABF1AE-7CE4-B72F-61A2-82E708D436ED}"/>
              </a:ext>
            </a:extLst>
          </p:cNvPr>
          <p:cNvSpPr>
            <a:spLocks noGrp="1"/>
          </p:cNvSpPr>
          <p:nvPr>
            <p:ph type="dt" sz="half" idx="10"/>
          </p:nvPr>
        </p:nvSpPr>
        <p:spPr/>
        <p:txBody>
          <a:bodyPr/>
          <a:lstStyle/>
          <a:p>
            <a:fld id="{C2858191-FB07-47BA-B31B-61558A064729}" type="datetimeFigureOut">
              <a:rPr lang="en-US" smtClean="0"/>
              <a:t>10/3/2024</a:t>
            </a:fld>
            <a:endParaRPr lang="en-US"/>
          </a:p>
        </p:txBody>
      </p:sp>
      <p:sp>
        <p:nvSpPr>
          <p:cNvPr id="5" name="Footer Placeholder 4">
            <a:extLst>
              <a:ext uri="{FF2B5EF4-FFF2-40B4-BE49-F238E27FC236}">
                <a16:creationId xmlns:a16="http://schemas.microsoft.com/office/drawing/2014/main" id="{54FC3D0C-B8A1-69FB-042F-4BDDA9D65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24AE78-F5C6-15EA-5A75-26A2AD464158}"/>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2445291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7DA13-5BD0-957B-3D5F-06B95C5B66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A17D80-16CC-5000-99DB-6269BBD3A7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35CC79-7E97-0B9D-014F-34C86E0C28B0}"/>
              </a:ext>
            </a:extLst>
          </p:cNvPr>
          <p:cNvSpPr>
            <a:spLocks noGrp="1"/>
          </p:cNvSpPr>
          <p:nvPr>
            <p:ph type="dt" sz="half" idx="10"/>
          </p:nvPr>
        </p:nvSpPr>
        <p:spPr/>
        <p:txBody>
          <a:bodyPr/>
          <a:lstStyle/>
          <a:p>
            <a:fld id="{C2858191-FB07-47BA-B31B-61558A064729}" type="datetimeFigureOut">
              <a:rPr lang="en-US" smtClean="0"/>
              <a:t>10/3/2024</a:t>
            </a:fld>
            <a:endParaRPr lang="en-US"/>
          </a:p>
        </p:txBody>
      </p:sp>
      <p:sp>
        <p:nvSpPr>
          <p:cNvPr id="5" name="Footer Placeholder 4">
            <a:extLst>
              <a:ext uri="{FF2B5EF4-FFF2-40B4-BE49-F238E27FC236}">
                <a16:creationId xmlns:a16="http://schemas.microsoft.com/office/drawing/2014/main" id="{E7A068A3-5A41-3C3F-8B98-2AB1C2A0A6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70B69C-1329-7421-4471-89B60191FDAE}"/>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677598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BDF64-2C92-927A-D162-47D9E5CE54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419655-46EE-4B15-B492-D2DC11AC05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48BE59-1A3A-1C96-1B78-453056E4AE52}"/>
              </a:ext>
            </a:extLst>
          </p:cNvPr>
          <p:cNvSpPr>
            <a:spLocks noGrp="1"/>
          </p:cNvSpPr>
          <p:nvPr>
            <p:ph type="dt" sz="half" idx="10"/>
          </p:nvPr>
        </p:nvSpPr>
        <p:spPr/>
        <p:txBody>
          <a:bodyPr/>
          <a:lstStyle/>
          <a:p>
            <a:fld id="{C2858191-FB07-47BA-B31B-61558A064729}" type="datetimeFigureOut">
              <a:rPr lang="en-US" smtClean="0"/>
              <a:t>10/3/2024</a:t>
            </a:fld>
            <a:endParaRPr lang="en-US"/>
          </a:p>
        </p:txBody>
      </p:sp>
      <p:sp>
        <p:nvSpPr>
          <p:cNvPr id="5" name="Footer Placeholder 4">
            <a:extLst>
              <a:ext uri="{FF2B5EF4-FFF2-40B4-BE49-F238E27FC236}">
                <a16:creationId xmlns:a16="http://schemas.microsoft.com/office/drawing/2014/main" id="{874A2F50-3163-8522-CE45-C90C490821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AA81C1-5420-9A16-1A2D-A22D5DBFA29E}"/>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627601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D0D70-4BA2-8E67-4FA8-FE55BB01ED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F3DD03-B854-AABF-908E-6EAD7C984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B34929-AAE9-51E7-5F05-C2550D6712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59947F-8451-3CD1-798C-9D8C9A4A17D4}"/>
              </a:ext>
            </a:extLst>
          </p:cNvPr>
          <p:cNvSpPr>
            <a:spLocks noGrp="1"/>
          </p:cNvSpPr>
          <p:nvPr>
            <p:ph type="dt" sz="half" idx="10"/>
          </p:nvPr>
        </p:nvSpPr>
        <p:spPr/>
        <p:txBody>
          <a:bodyPr/>
          <a:lstStyle/>
          <a:p>
            <a:fld id="{C2858191-FB07-47BA-B31B-61558A064729}" type="datetimeFigureOut">
              <a:rPr lang="en-US" smtClean="0"/>
              <a:t>10/3/2024</a:t>
            </a:fld>
            <a:endParaRPr lang="en-US"/>
          </a:p>
        </p:txBody>
      </p:sp>
      <p:sp>
        <p:nvSpPr>
          <p:cNvPr id="6" name="Footer Placeholder 5">
            <a:extLst>
              <a:ext uri="{FF2B5EF4-FFF2-40B4-BE49-F238E27FC236}">
                <a16:creationId xmlns:a16="http://schemas.microsoft.com/office/drawing/2014/main" id="{923CB6DA-DEFD-417A-DAE9-C703A269CD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18D028-EDA5-ABD4-1DDF-16D1566E0821}"/>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644432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F66F5-4DBE-1AA1-A2D9-79F27143FD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9D6AE9-C6C8-27E6-4C72-80C0436532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51519B-0C3B-C102-CC72-E9A29092E3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60DD5F-CA1A-781E-FF24-709868B3D5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50ABEA-09F0-D4D7-37DB-D36B1BF7C4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8E64A8-CD11-9342-C1ED-F2B9A578F79D}"/>
              </a:ext>
            </a:extLst>
          </p:cNvPr>
          <p:cNvSpPr>
            <a:spLocks noGrp="1"/>
          </p:cNvSpPr>
          <p:nvPr>
            <p:ph type="dt" sz="half" idx="10"/>
          </p:nvPr>
        </p:nvSpPr>
        <p:spPr/>
        <p:txBody>
          <a:bodyPr/>
          <a:lstStyle/>
          <a:p>
            <a:fld id="{C2858191-FB07-47BA-B31B-61558A064729}" type="datetimeFigureOut">
              <a:rPr lang="en-US" smtClean="0"/>
              <a:t>10/3/2024</a:t>
            </a:fld>
            <a:endParaRPr lang="en-US"/>
          </a:p>
        </p:txBody>
      </p:sp>
      <p:sp>
        <p:nvSpPr>
          <p:cNvPr id="8" name="Footer Placeholder 7">
            <a:extLst>
              <a:ext uri="{FF2B5EF4-FFF2-40B4-BE49-F238E27FC236}">
                <a16:creationId xmlns:a16="http://schemas.microsoft.com/office/drawing/2014/main" id="{6F1A51AE-F576-BE9E-1D7D-8D4AC6DDEA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859DE6-54D3-3FEE-E101-791C755C19BA}"/>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1852602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252A-F732-2669-FA95-63D05715BD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89C446-781B-5E7E-70DE-B43E8A289855}"/>
              </a:ext>
            </a:extLst>
          </p:cNvPr>
          <p:cNvSpPr>
            <a:spLocks noGrp="1"/>
          </p:cNvSpPr>
          <p:nvPr>
            <p:ph type="dt" sz="half" idx="10"/>
          </p:nvPr>
        </p:nvSpPr>
        <p:spPr/>
        <p:txBody>
          <a:bodyPr/>
          <a:lstStyle/>
          <a:p>
            <a:fld id="{C2858191-FB07-47BA-B31B-61558A064729}" type="datetimeFigureOut">
              <a:rPr lang="en-US" smtClean="0"/>
              <a:t>10/3/2024</a:t>
            </a:fld>
            <a:endParaRPr lang="en-US"/>
          </a:p>
        </p:txBody>
      </p:sp>
      <p:sp>
        <p:nvSpPr>
          <p:cNvPr id="4" name="Footer Placeholder 3">
            <a:extLst>
              <a:ext uri="{FF2B5EF4-FFF2-40B4-BE49-F238E27FC236}">
                <a16:creationId xmlns:a16="http://schemas.microsoft.com/office/drawing/2014/main" id="{BD74A625-5093-6168-FE42-7B1C8ED930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EE322B-D55C-91DD-DC3C-9E63B491359C}"/>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814046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1E127F-DED4-4CF3-B114-D91F7884C083}"/>
              </a:ext>
            </a:extLst>
          </p:cNvPr>
          <p:cNvSpPr>
            <a:spLocks noGrp="1"/>
          </p:cNvSpPr>
          <p:nvPr>
            <p:ph type="dt" sz="half" idx="10"/>
          </p:nvPr>
        </p:nvSpPr>
        <p:spPr/>
        <p:txBody>
          <a:bodyPr/>
          <a:lstStyle/>
          <a:p>
            <a:fld id="{C2858191-FB07-47BA-B31B-61558A064729}" type="datetimeFigureOut">
              <a:rPr lang="en-US" smtClean="0"/>
              <a:t>10/3/2024</a:t>
            </a:fld>
            <a:endParaRPr lang="en-US"/>
          </a:p>
        </p:txBody>
      </p:sp>
      <p:sp>
        <p:nvSpPr>
          <p:cNvPr id="3" name="Footer Placeholder 2">
            <a:extLst>
              <a:ext uri="{FF2B5EF4-FFF2-40B4-BE49-F238E27FC236}">
                <a16:creationId xmlns:a16="http://schemas.microsoft.com/office/drawing/2014/main" id="{FC5A1107-466E-3214-547C-0E22E79BA3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67240D-A60E-1CB1-E5E4-11DE8B636F34}"/>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3433386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E0E05-CE92-66C2-49B0-94CACEBD7D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4E6834-D23F-4460-E6FF-FA05C7524C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C9079E-7A97-E650-5073-2E0BACD709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0228B0-E5B5-5235-29D4-6B2621B4C4F3}"/>
              </a:ext>
            </a:extLst>
          </p:cNvPr>
          <p:cNvSpPr>
            <a:spLocks noGrp="1"/>
          </p:cNvSpPr>
          <p:nvPr>
            <p:ph type="dt" sz="half" idx="10"/>
          </p:nvPr>
        </p:nvSpPr>
        <p:spPr/>
        <p:txBody>
          <a:bodyPr/>
          <a:lstStyle/>
          <a:p>
            <a:fld id="{C2858191-FB07-47BA-B31B-61558A064729}" type="datetimeFigureOut">
              <a:rPr lang="en-US" smtClean="0"/>
              <a:t>10/3/2024</a:t>
            </a:fld>
            <a:endParaRPr lang="en-US"/>
          </a:p>
        </p:txBody>
      </p:sp>
      <p:sp>
        <p:nvSpPr>
          <p:cNvPr id="6" name="Footer Placeholder 5">
            <a:extLst>
              <a:ext uri="{FF2B5EF4-FFF2-40B4-BE49-F238E27FC236}">
                <a16:creationId xmlns:a16="http://schemas.microsoft.com/office/drawing/2014/main" id="{2C97C9E7-0F62-D598-98F3-420073DC4B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97E4BF-2019-5628-9977-72683736414D}"/>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468000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311C5-13F3-EC64-7969-1E799DC1CC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DB2EEB-B853-516F-6D8D-451E84AD0F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FD59A9-C16C-2DFF-93D2-D71166DF9E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D87AFE-1992-B03B-7A75-E34F6A3A3FBD}"/>
              </a:ext>
            </a:extLst>
          </p:cNvPr>
          <p:cNvSpPr>
            <a:spLocks noGrp="1"/>
          </p:cNvSpPr>
          <p:nvPr>
            <p:ph type="dt" sz="half" idx="10"/>
          </p:nvPr>
        </p:nvSpPr>
        <p:spPr/>
        <p:txBody>
          <a:bodyPr/>
          <a:lstStyle/>
          <a:p>
            <a:fld id="{C2858191-FB07-47BA-B31B-61558A064729}" type="datetimeFigureOut">
              <a:rPr lang="en-US" smtClean="0"/>
              <a:t>10/3/2024</a:t>
            </a:fld>
            <a:endParaRPr lang="en-US"/>
          </a:p>
        </p:txBody>
      </p:sp>
      <p:sp>
        <p:nvSpPr>
          <p:cNvPr id="6" name="Footer Placeholder 5">
            <a:extLst>
              <a:ext uri="{FF2B5EF4-FFF2-40B4-BE49-F238E27FC236}">
                <a16:creationId xmlns:a16="http://schemas.microsoft.com/office/drawing/2014/main" id="{991F07B6-3222-491A-D16E-D1C2CD0F2F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C49EE-5C03-C795-56E8-32451298386E}"/>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1818534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D86FE-533C-523E-28FB-2C9928C2E2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EA2DD1-6D16-FBD0-4F5D-D723FC29B5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22F364-77DA-53E9-52C7-C0B96F8391ED}"/>
              </a:ext>
            </a:extLst>
          </p:cNvPr>
          <p:cNvSpPr>
            <a:spLocks noGrp="1"/>
          </p:cNvSpPr>
          <p:nvPr>
            <p:ph type="dt" sz="half" idx="10"/>
          </p:nvPr>
        </p:nvSpPr>
        <p:spPr/>
        <p:txBody>
          <a:bodyPr/>
          <a:lstStyle/>
          <a:p>
            <a:fld id="{C2858191-FB07-47BA-B31B-61558A064729}" type="datetimeFigureOut">
              <a:rPr lang="en-US" smtClean="0"/>
              <a:t>10/3/2024</a:t>
            </a:fld>
            <a:endParaRPr lang="en-US"/>
          </a:p>
        </p:txBody>
      </p:sp>
      <p:sp>
        <p:nvSpPr>
          <p:cNvPr id="5" name="Footer Placeholder 4">
            <a:extLst>
              <a:ext uri="{FF2B5EF4-FFF2-40B4-BE49-F238E27FC236}">
                <a16:creationId xmlns:a16="http://schemas.microsoft.com/office/drawing/2014/main" id="{9957D245-5E95-D250-B45A-DAF12F513C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54B38-3A5F-C3D5-703C-D26812A230B5}"/>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654180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36C5F8-67C7-D642-EC4E-6D2377F504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471B76-0738-66DE-3A9F-320EE9B402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70318F-A291-619E-20EB-4302F497B94C}"/>
              </a:ext>
            </a:extLst>
          </p:cNvPr>
          <p:cNvSpPr>
            <a:spLocks noGrp="1"/>
          </p:cNvSpPr>
          <p:nvPr>
            <p:ph type="dt" sz="half" idx="10"/>
          </p:nvPr>
        </p:nvSpPr>
        <p:spPr/>
        <p:txBody>
          <a:bodyPr/>
          <a:lstStyle/>
          <a:p>
            <a:fld id="{C2858191-FB07-47BA-B31B-61558A064729}" type="datetimeFigureOut">
              <a:rPr lang="en-US" smtClean="0"/>
              <a:t>10/3/2024</a:t>
            </a:fld>
            <a:endParaRPr lang="en-US"/>
          </a:p>
        </p:txBody>
      </p:sp>
      <p:sp>
        <p:nvSpPr>
          <p:cNvPr id="5" name="Footer Placeholder 4">
            <a:extLst>
              <a:ext uri="{FF2B5EF4-FFF2-40B4-BE49-F238E27FC236}">
                <a16:creationId xmlns:a16="http://schemas.microsoft.com/office/drawing/2014/main" id="{0C78DF05-8637-EABF-5485-4236889E08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2A4363-6C09-042D-700C-9E7AEE94ACED}"/>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2737401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31"/>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9pPr>
          </a:lstStyle>
          <a:p>
            <a:endParaRPr/>
          </a:p>
        </p:txBody>
      </p:sp>
      <p:sp>
        <p:nvSpPr>
          <p:cNvPr id="14" name="Google Shape;14;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31"/>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F7EF7-5410-07A5-E1C3-8D60F38093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20B51B-3702-A0A7-9A37-9C78CAE5FD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106DB5-90E6-0325-E518-4EF4691CC8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858191-FB07-47BA-B31B-61558A064729}" type="datetimeFigureOut">
              <a:rPr lang="en-US" smtClean="0"/>
              <a:t>10/3/2024</a:t>
            </a:fld>
            <a:endParaRPr lang="en-US"/>
          </a:p>
        </p:txBody>
      </p:sp>
      <p:sp>
        <p:nvSpPr>
          <p:cNvPr id="5" name="Footer Placeholder 4">
            <a:extLst>
              <a:ext uri="{FF2B5EF4-FFF2-40B4-BE49-F238E27FC236}">
                <a16:creationId xmlns:a16="http://schemas.microsoft.com/office/drawing/2014/main" id="{F34ABBD3-97EB-A431-96F6-6A6C89386E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F85579-CC9F-11F5-F838-F05ABA7947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5E125-FB15-4B98-86EB-AAC3CCB79465}" type="slidenum">
              <a:rPr lang="en-US" smtClean="0"/>
              <a:t>‹#›</a:t>
            </a:fld>
            <a:endParaRPr lang="en-US"/>
          </a:p>
        </p:txBody>
      </p:sp>
    </p:spTree>
    <p:extLst>
      <p:ext uri="{BB962C8B-B14F-4D97-AF65-F5344CB8AC3E}">
        <p14:creationId xmlns:p14="http://schemas.microsoft.com/office/powerpoint/2010/main" val="162088505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apsstudents.sharepoint.com/teams/GOTeamResourcesforPrincipals2/Shared%20Documents/General/2024%20ORGANIZATIONAL%20MEETING/www.atlantapublicschools.us/100dayplan"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apsstudents.sharepoint.com/teams/GOTeamResourcesforPrincipals2/Shared%20Documents/General/2024%20ORGANIZATIONAL%20MEETING/www.atlantapublicschools.us/100dayplan"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6600"/>
              <a:buFont typeface="Calibri"/>
              <a:buNone/>
            </a:pPr>
            <a:r>
              <a:rPr lang="en-US" sz="6600" dirty="0"/>
              <a:t>Board of Directors Meeting</a:t>
            </a:r>
            <a:br>
              <a:rPr lang="en-US" sz="6600" dirty="0"/>
            </a:br>
            <a:r>
              <a:rPr lang="en-US" sz="2800" i="1" dirty="0"/>
              <a:t>Good evening, everyone!  </a:t>
            </a:r>
            <a:br>
              <a:rPr lang="en-US" sz="2800" i="1" dirty="0"/>
            </a:br>
            <a:r>
              <a:rPr lang="en-US" sz="2800" i="1" dirty="0"/>
              <a:t>Thank you for joining us.  We will begin shortly.</a:t>
            </a:r>
            <a:endParaRPr dirty="0"/>
          </a:p>
        </p:txBody>
      </p:sp>
      <p:sp>
        <p:nvSpPr>
          <p:cNvPr id="194" name="Google Shape;194;p1"/>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2400"/>
              <a:buNone/>
            </a:pPr>
            <a:r>
              <a:rPr lang="en-US" dirty="0"/>
              <a:t>October 3, 2024</a:t>
            </a:r>
            <a:endParaRPr dirty="0"/>
          </a:p>
          <a:p>
            <a:pPr marL="0" lvl="0" indent="0" algn="ctr" rtl="0">
              <a:lnSpc>
                <a:spcPct val="90000"/>
              </a:lnSpc>
              <a:spcBef>
                <a:spcPts val="1400"/>
              </a:spcBef>
              <a:spcAft>
                <a:spcPts val="0"/>
              </a:spcAft>
              <a:buSzPts val="2400"/>
              <a:buNone/>
            </a:pPr>
            <a:r>
              <a:rPr lang="en-US" dirty="0"/>
              <a:t>4 P.M.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
          <p:cNvSpPr txBox="1">
            <a:spLocks noGrp="1"/>
          </p:cNvSpPr>
          <p:nvPr>
            <p:ph type="title"/>
          </p:nvPr>
        </p:nvSpPr>
        <p:spPr>
          <a:xfrm>
            <a:off x="612371" y="395506"/>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Welcome Board Members &amp; Visitors!</a:t>
            </a:r>
            <a:endParaRPr/>
          </a:p>
        </p:txBody>
      </p:sp>
      <p:pic>
        <p:nvPicPr>
          <p:cNvPr id="200" name="Google Shape;200;p2" descr="A picture containing sitting, drawing&#10;&#10;Description automatically generated"/>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3"/>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6" name="Google Shape;206;p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Virtual Meeting Norms</a:t>
            </a:r>
            <a:endParaRPr dirty="0"/>
          </a:p>
        </p:txBody>
      </p:sp>
      <p:sp>
        <p:nvSpPr>
          <p:cNvPr id="208" name="Google Shape;208;p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 name="Google Shape;209;p3"/>
          <p:cNvGrpSpPr/>
          <p:nvPr/>
        </p:nvGrpSpPr>
        <p:grpSpPr>
          <a:xfrm>
            <a:off x="4741863" y="643210"/>
            <a:ext cx="6797675" cy="5643017"/>
            <a:chOff x="0" y="3447"/>
            <a:chExt cx="6797675" cy="5643017"/>
          </a:xfrm>
        </p:grpSpPr>
        <p:sp>
          <p:nvSpPr>
            <p:cNvPr id="210" name="Google Shape;210;p3"/>
            <p:cNvSpPr/>
            <p:nvPr/>
          </p:nvSpPr>
          <p:spPr>
            <a:xfrm>
              <a:off x="0" y="3447"/>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360746" y="271771"/>
              <a:ext cx="656543" cy="65590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1378035" y="3447"/>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txBox="1"/>
            <p:nvPr/>
          </p:nvSpPr>
          <p:spPr>
            <a:xfrm>
              <a:off x="1378035" y="3447"/>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Mics on Mute</a:t>
              </a:r>
              <a:endParaRPr/>
            </a:p>
          </p:txBody>
        </p:sp>
        <p:sp>
          <p:nvSpPr>
            <p:cNvPr id="214" name="Google Shape;214;p3"/>
            <p:cNvSpPr/>
            <p:nvPr/>
          </p:nvSpPr>
          <p:spPr>
            <a:xfrm>
              <a:off x="0" y="14865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360746" y="1754871"/>
              <a:ext cx="656543" cy="65590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1378035" y="14865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txBox="1"/>
            <p:nvPr/>
          </p:nvSpPr>
          <p:spPr>
            <a:xfrm>
              <a:off x="1378035" y="14865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Actively Engage</a:t>
              </a:r>
              <a:endParaRPr/>
            </a:p>
          </p:txBody>
        </p:sp>
        <p:sp>
          <p:nvSpPr>
            <p:cNvPr id="218" name="Google Shape;218;p3"/>
            <p:cNvSpPr/>
            <p:nvPr/>
          </p:nvSpPr>
          <p:spPr>
            <a:xfrm>
              <a:off x="0" y="29696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360746" y="3237972"/>
              <a:ext cx="656543" cy="65590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1378035" y="29696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txBox="1"/>
            <p:nvPr/>
          </p:nvSpPr>
          <p:spPr>
            <a:xfrm>
              <a:off x="1378035" y="29696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Cameras On</a:t>
              </a:r>
              <a:endParaRPr/>
            </a:p>
          </p:txBody>
        </p:sp>
        <p:sp>
          <p:nvSpPr>
            <p:cNvPr id="224" name="Google Shape;224;p3"/>
            <p:cNvSpPr/>
            <p:nvPr/>
          </p:nvSpPr>
          <p:spPr>
            <a:xfrm>
              <a:off x="1378740" y="4452749"/>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0000"/>
              </a:buClr>
              <a:buSzPts val="4800"/>
              <a:buFont typeface="Calibri"/>
              <a:buNone/>
            </a:pPr>
            <a:r>
              <a:rPr lang="en-US" dirty="0"/>
              <a:t>Time for introductions!</a:t>
            </a:r>
            <a:endParaRPr dirty="0"/>
          </a:p>
        </p:txBody>
      </p:sp>
      <p:sp>
        <p:nvSpPr>
          <p:cNvPr id="231" name="Google Shape;231;p4"/>
          <p:cNvSpPr txBox="1">
            <a:spLocks noGrp="1"/>
          </p:cNvSpPr>
          <p:nvPr>
            <p:ph type="body" idx="1"/>
          </p:nvPr>
        </p:nvSpPr>
        <p:spPr>
          <a:xfrm>
            <a:off x="1705673" y="4508670"/>
            <a:ext cx="4937760" cy="73628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000"/>
              <a:buNone/>
            </a:pPr>
            <a:r>
              <a:rPr lang="en-US" dirty="0"/>
              <a:t>Please share your</a:t>
            </a:r>
          </a:p>
          <a:p>
            <a:pPr lvl="0" indent="-457200" algn="l" rtl="0">
              <a:lnSpc>
                <a:spcPct val="90000"/>
              </a:lnSpc>
              <a:spcBef>
                <a:spcPts val="0"/>
              </a:spcBef>
              <a:spcAft>
                <a:spcPts val="0"/>
              </a:spcAft>
              <a:buSzPts val="2000"/>
              <a:buAutoNum type="arabicPeriod"/>
            </a:pPr>
            <a:r>
              <a:rPr lang="en-US" dirty="0"/>
              <a:t>Name</a:t>
            </a:r>
          </a:p>
          <a:p>
            <a:pPr lvl="0" indent="-457200" algn="l" rtl="0">
              <a:lnSpc>
                <a:spcPct val="90000"/>
              </a:lnSpc>
              <a:spcBef>
                <a:spcPts val="0"/>
              </a:spcBef>
              <a:spcAft>
                <a:spcPts val="0"/>
              </a:spcAft>
              <a:buSzPts val="2000"/>
              <a:buAutoNum type="arabicPeriod"/>
            </a:pPr>
            <a:r>
              <a:rPr lang="en-US" dirty="0"/>
              <a:t>Company/Organization </a:t>
            </a:r>
          </a:p>
          <a:p>
            <a:pPr lvl="0" indent="-457200" algn="l" rtl="0">
              <a:lnSpc>
                <a:spcPct val="90000"/>
              </a:lnSpc>
              <a:spcBef>
                <a:spcPts val="0"/>
              </a:spcBef>
              <a:spcAft>
                <a:spcPts val="0"/>
              </a:spcAft>
              <a:buSzPts val="2000"/>
              <a:buAutoNum type="arabicPeriod"/>
            </a:pPr>
            <a:r>
              <a:rPr lang="en-US" dirty="0"/>
              <a:t>Role within the company/organization</a:t>
            </a:r>
            <a:endParaRPr dirty="0"/>
          </a:p>
        </p:txBody>
      </p:sp>
      <p:pic>
        <p:nvPicPr>
          <p:cNvPr id="232" name="Google Shape;232;p4" descr="A picture containing shape&#10;&#10;Description automatically generated"/>
          <p:cNvPicPr preferRelativeResize="0">
            <a:picLocks noGrp="1"/>
          </p:cNvPicPr>
          <p:nvPr>
            <p:ph type="body" idx="2"/>
          </p:nvPr>
        </p:nvPicPr>
        <p:blipFill rotWithShape="1">
          <a:blip r:embed="rId3">
            <a:alphaModFix/>
          </a:blip>
          <a:srcRect/>
          <a:stretch/>
        </p:blipFill>
        <p:spPr>
          <a:xfrm>
            <a:off x="1635262" y="1623129"/>
            <a:ext cx="3938357" cy="2670279"/>
          </a:xfrm>
          <a:prstGeom prst="rect">
            <a:avLst/>
          </a:prstGeom>
          <a:noFill/>
          <a:ln>
            <a:noFill/>
          </a:ln>
        </p:spPr>
      </p:pic>
      <p:sp>
        <p:nvSpPr>
          <p:cNvPr id="233" name="Google Shape;233;p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endParaRPr dirty="0"/>
          </a:p>
        </p:txBody>
      </p:sp>
      <p:sp>
        <p:nvSpPr>
          <p:cNvPr id="234" name="Google Shape;234;p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p>
            <a:pPr marL="233363" lvl="0" indent="-106363" algn="l" rtl="0">
              <a:lnSpc>
                <a:spcPct val="90000"/>
              </a:lnSpc>
              <a:spcBef>
                <a:spcPts val="0"/>
              </a:spcBef>
              <a:spcAft>
                <a:spcPts val="0"/>
              </a:spcAft>
              <a:buSzPts val="2000"/>
              <a:buNone/>
            </a:pPr>
            <a:endParaRPr/>
          </a:p>
          <a:p>
            <a:pPr marL="233363" lvl="0" indent="-106363" algn="l" rtl="0">
              <a:lnSpc>
                <a:spcPct val="90000"/>
              </a:lnSpc>
              <a:spcBef>
                <a:spcPts val="1400"/>
              </a:spcBef>
              <a:spcAft>
                <a:spcPts val="0"/>
              </a:spcAft>
              <a:buSzPts val="2000"/>
              <a:buNone/>
            </a:pPr>
            <a:endParaRPr/>
          </a:p>
          <a:p>
            <a:pPr marL="233363" lvl="0" indent="-106363" algn="l" rtl="0">
              <a:lnSpc>
                <a:spcPct val="90000"/>
              </a:lnSpc>
              <a:spcBef>
                <a:spcPts val="1400"/>
              </a:spcBef>
              <a:spcAft>
                <a:spcPts val="0"/>
              </a:spcAft>
              <a:buSzPts val="2000"/>
              <a:buNone/>
            </a:pPr>
            <a:endParaRPr/>
          </a:p>
        </p:txBody>
      </p:sp>
      <p:graphicFrame>
        <p:nvGraphicFramePr>
          <p:cNvPr id="3" name="Table 2">
            <a:extLst>
              <a:ext uri="{FF2B5EF4-FFF2-40B4-BE49-F238E27FC236}">
                <a16:creationId xmlns:a16="http://schemas.microsoft.com/office/drawing/2014/main" id="{FA1E1AEA-1826-5430-717E-6A6D5DB028A3}"/>
              </a:ext>
            </a:extLst>
          </p:cNvPr>
          <p:cNvGraphicFramePr>
            <a:graphicFrameLocks noGrp="1"/>
          </p:cNvGraphicFramePr>
          <p:nvPr>
            <p:extLst>
              <p:ext uri="{D42A27DB-BD31-4B8C-83A1-F6EECF244321}">
                <p14:modId xmlns:p14="http://schemas.microsoft.com/office/powerpoint/2010/main" val="137872480"/>
              </p:ext>
            </p:extLst>
          </p:nvPr>
        </p:nvGraphicFramePr>
        <p:xfrm>
          <a:off x="6929755" y="2338765"/>
          <a:ext cx="4225925" cy="3004764"/>
        </p:xfrm>
        <a:graphic>
          <a:graphicData uri="http://schemas.openxmlformats.org/drawingml/2006/table">
            <a:tbl>
              <a:tblPr firstRow="1" firstCol="1" bandRow="1">
                <a:tableStyleId>{0FAE3E11-6EFA-4B34-9311-972C4EA6A26C}</a:tableStyleId>
              </a:tblPr>
              <a:tblGrid>
                <a:gridCol w="2282825">
                  <a:extLst>
                    <a:ext uri="{9D8B030D-6E8A-4147-A177-3AD203B41FA5}">
                      <a16:colId xmlns:a16="http://schemas.microsoft.com/office/drawing/2014/main" val="1483368689"/>
                    </a:ext>
                  </a:extLst>
                </a:gridCol>
                <a:gridCol w="1943100">
                  <a:extLst>
                    <a:ext uri="{9D8B030D-6E8A-4147-A177-3AD203B41FA5}">
                      <a16:colId xmlns:a16="http://schemas.microsoft.com/office/drawing/2014/main" val="2366848934"/>
                    </a:ext>
                  </a:extLst>
                </a:gridCol>
              </a:tblGrid>
              <a:tr h="65177">
                <a:tc>
                  <a:txBody>
                    <a:bodyPr/>
                    <a:lstStyle/>
                    <a:p>
                      <a:pPr marL="0" marR="0" algn="ctr">
                        <a:lnSpc>
                          <a:spcPct val="107000"/>
                        </a:lnSpc>
                        <a:spcBef>
                          <a:spcPts val="0"/>
                        </a:spcBef>
                        <a:spcAft>
                          <a:spcPts val="0"/>
                        </a:spcAft>
                      </a:pPr>
                      <a:r>
                        <a:rPr lang="en-US" sz="1400">
                          <a:effectLst/>
                        </a:rPr>
                        <a:t>Role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dirty="0">
                          <a:effectLst/>
                        </a:rPr>
                        <a:t>Name </a:t>
                      </a:r>
                      <a:r>
                        <a:rPr lang="en-US" sz="1200" dirty="0">
                          <a:effectLst/>
                        </a:rPr>
                        <a:t>(or Vacant)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77334176"/>
                  </a:ext>
                </a:extLst>
              </a:tr>
              <a:tr h="0">
                <a:tc>
                  <a:txBody>
                    <a:bodyPr/>
                    <a:lstStyle/>
                    <a:p>
                      <a:pPr marL="0" marR="0">
                        <a:lnSpc>
                          <a:spcPct val="107000"/>
                        </a:lnSpc>
                        <a:spcBef>
                          <a:spcPts val="0"/>
                        </a:spcBef>
                        <a:spcAft>
                          <a:spcPts val="0"/>
                        </a:spcAft>
                      </a:pPr>
                      <a:r>
                        <a:rPr lang="en-US" sz="1200">
                          <a:effectLst/>
                        </a:rPr>
                        <a:t>Parent/Guardian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i="1" dirty="0">
                          <a:effectLst/>
                        </a:rPr>
                        <a:t>Vacant</a:t>
                      </a:r>
                      <a:endParaRPr lang="en-US" sz="11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22214051"/>
                  </a:ext>
                </a:extLst>
              </a:tr>
              <a:tr h="0">
                <a:tc>
                  <a:txBody>
                    <a:bodyPr/>
                    <a:lstStyle/>
                    <a:p>
                      <a:pPr marL="0" marR="0">
                        <a:lnSpc>
                          <a:spcPct val="107000"/>
                        </a:lnSpc>
                        <a:spcBef>
                          <a:spcPts val="0"/>
                        </a:spcBef>
                        <a:spcAft>
                          <a:spcPts val="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Sharyl Chatman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89485892"/>
                  </a:ext>
                </a:extLst>
              </a:tr>
              <a:tr h="0">
                <a:tc>
                  <a:txBody>
                    <a:bodyPr/>
                    <a:lstStyle/>
                    <a:p>
                      <a:pPr marL="0" marR="0">
                        <a:lnSpc>
                          <a:spcPct val="107000"/>
                        </a:lnSpc>
                        <a:spcBef>
                          <a:spcPts val="0"/>
                        </a:spcBef>
                        <a:spcAft>
                          <a:spcPts val="0"/>
                        </a:spcAft>
                      </a:pPr>
                      <a:r>
                        <a:rPr lang="en-US" sz="1200" dirty="0">
                          <a:effectLst/>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William Smith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28266371"/>
                  </a:ext>
                </a:extLst>
              </a:tr>
              <a:tr h="0">
                <a:tc>
                  <a:txBody>
                    <a:bodyPr/>
                    <a:lstStyle/>
                    <a:p>
                      <a:pPr marL="0" marR="0">
                        <a:lnSpc>
                          <a:spcPct val="107000"/>
                        </a:lnSpc>
                        <a:spcBef>
                          <a:spcPts val="0"/>
                        </a:spcBef>
                        <a:spcAft>
                          <a:spcPts val="0"/>
                        </a:spcAft>
                      </a:pPr>
                      <a:r>
                        <a:rPr lang="en-US" sz="1200">
                          <a:effectLst/>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Yolanda Wimberly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4808395"/>
                  </a:ext>
                </a:extLst>
              </a:tr>
              <a:tr h="0">
                <a:tc>
                  <a:txBody>
                    <a:bodyPr/>
                    <a:lstStyle/>
                    <a:p>
                      <a:pPr marL="0" marR="0">
                        <a:lnSpc>
                          <a:spcPct val="107000"/>
                        </a:lnSpc>
                        <a:spcBef>
                          <a:spcPts val="0"/>
                        </a:spcBef>
                        <a:spcAft>
                          <a:spcPts val="0"/>
                        </a:spcAft>
                      </a:pPr>
                      <a:r>
                        <a:rPr lang="en-US" sz="1200" dirty="0">
                          <a:effectLst/>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Jon Lewis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6370894"/>
                  </a:ext>
                </a:extLst>
              </a:tr>
              <a:tr h="0">
                <a:tc>
                  <a:txBody>
                    <a:bodyPr/>
                    <a:lstStyle/>
                    <a:p>
                      <a:pPr marL="0" marR="0">
                        <a:lnSpc>
                          <a:spcPct val="107000"/>
                        </a:lnSpc>
                        <a:spcBef>
                          <a:spcPts val="0"/>
                        </a:spcBef>
                        <a:spcAft>
                          <a:spcPts val="0"/>
                        </a:spcAft>
                      </a:pPr>
                      <a:r>
                        <a:rPr lang="en-US" sz="1200" dirty="0">
                          <a:effectLst/>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Patricia Horton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0215982"/>
                  </a:ext>
                </a:extLst>
              </a:tr>
              <a:tr h="0">
                <a:tc>
                  <a:txBody>
                    <a:bodyPr/>
                    <a:lstStyle/>
                    <a:p>
                      <a:pPr marL="0" marR="0">
                        <a:lnSpc>
                          <a:spcPct val="107000"/>
                        </a:lnSpc>
                        <a:spcBef>
                          <a:spcPts val="0"/>
                        </a:spcBef>
                        <a:spcAft>
                          <a:spcPts val="0"/>
                        </a:spcAft>
                      </a:pPr>
                      <a:r>
                        <a:rPr lang="en-US" sz="1200" dirty="0">
                          <a:effectLst/>
                        </a:rPr>
                        <a:t>Metro Atlanta Chamber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Tim Cairl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4852673"/>
                  </a:ext>
                </a:extLst>
              </a:tr>
              <a:tr h="0">
                <a:tc>
                  <a:txBody>
                    <a:bodyPr/>
                    <a:lstStyle/>
                    <a:p>
                      <a:pPr marL="0" marR="0">
                        <a:lnSpc>
                          <a:spcPct val="107000"/>
                        </a:lnSpc>
                        <a:spcBef>
                          <a:spcPts val="0"/>
                        </a:spcBef>
                        <a:spcAft>
                          <a:spcPts val="0"/>
                        </a:spcAft>
                      </a:pPr>
                      <a:r>
                        <a:rPr lang="en-US" sz="1200" dirty="0">
                          <a:effectLst/>
                        </a:rPr>
                        <a:t>Secondary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Dwionne Freeman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5280683"/>
                  </a:ext>
                </a:extLst>
              </a:tr>
              <a:tr h="0">
                <a:tc>
                  <a:txBody>
                    <a:bodyPr/>
                    <a:lstStyle/>
                    <a:p>
                      <a:pPr marL="0" marR="0">
                        <a:lnSpc>
                          <a:spcPct val="107000"/>
                        </a:lnSpc>
                        <a:spcBef>
                          <a:spcPts val="0"/>
                        </a:spcBef>
                        <a:spcAft>
                          <a:spcPts val="0"/>
                        </a:spcAft>
                      </a:pPr>
                      <a:r>
                        <a:rPr lang="en-US" sz="1200">
                          <a:effectLst/>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Shelly Goodrum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9104648"/>
                  </a:ext>
                </a:extLst>
              </a:tr>
              <a:tr h="0">
                <a:tc>
                  <a:txBody>
                    <a:bodyPr/>
                    <a:lstStyle/>
                    <a:p>
                      <a:pPr marL="0" marR="0">
                        <a:lnSpc>
                          <a:spcPct val="107000"/>
                        </a:lnSpc>
                        <a:spcBef>
                          <a:spcPts val="0"/>
                        </a:spcBef>
                        <a:spcAft>
                          <a:spcPts val="0"/>
                        </a:spcAft>
                      </a:pPr>
                      <a:r>
                        <a:rPr lang="en-US" sz="1200">
                          <a:effectLst/>
                        </a:rPr>
                        <a:t>Post-Secondary 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Sonya McCoy-Wilson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7064951"/>
                  </a:ext>
                </a:extLst>
              </a:tr>
              <a:tr h="0">
                <a:tc>
                  <a:txBody>
                    <a:bodyPr/>
                    <a:lstStyle/>
                    <a:p>
                      <a:pPr marL="0" marR="0">
                        <a:lnSpc>
                          <a:spcPct val="107000"/>
                        </a:lnSpc>
                        <a:spcBef>
                          <a:spcPts val="0"/>
                        </a:spcBef>
                        <a:spcAft>
                          <a:spcPts val="0"/>
                        </a:spcAft>
                      </a:pPr>
                      <a:r>
                        <a:rPr lang="en-US" sz="1200">
                          <a:effectLst/>
                        </a:rPr>
                        <a:t>Post-Secondary Representative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Niya Eady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9348378"/>
                  </a:ext>
                </a:extLst>
              </a:tr>
              <a:tr h="0">
                <a:tc>
                  <a:txBody>
                    <a:bodyPr/>
                    <a:lstStyle/>
                    <a:p>
                      <a:pPr marL="0" marR="0">
                        <a:lnSpc>
                          <a:spcPct val="107000"/>
                        </a:lnSpc>
                        <a:spcBef>
                          <a:spcPts val="0"/>
                        </a:spcBef>
                        <a:spcAft>
                          <a:spcPts val="0"/>
                        </a:spcAft>
                      </a:pPr>
                      <a:r>
                        <a:rPr lang="en-US" sz="1200">
                          <a:effectLst/>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Katie Howard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8345249"/>
                  </a:ext>
                </a:extLst>
              </a:tr>
              <a:tr h="0">
                <a:tc>
                  <a:txBody>
                    <a:bodyPr/>
                    <a:lstStyle/>
                    <a:p>
                      <a:pPr marL="0" marR="0">
                        <a:lnSpc>
                          <a:spcPct val="107000"/>
                        </a:lnSpc>
                        <a:spcBef>
                          <a:spcPts val="0"/>
                        </a:spcBef>
                        <a:spcAft>
                          <a:spcPts val="0"/>
                        </a:spcAft>
                      </a:pPr>
                      <a:r>
                        <a:rPr lang="en-US" sz="1200">
                          <a:effectLst/>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rPr>
                        <a:t>Tasharah 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99960510"/>
                  </a:ext>
                </a:extLst>
              </a:tr>
              <a:tr h="0">
                <a:tc>
                  <a:txBody>
                    <a:bodyPr/>
                    <a:lstStyle/>
                    <a:p>
                      <a:pPr marL="0" marR="0">
                        <a:lnSpc>
                          <a:spcPct val="107000"/>
                        </a:lnSpc>
                        <a:spcBef>
                          <a:spcPts val="0"/>
                        </a:spcBef>
                        <a:spcAft>
                          <a:spcPts val="0"/>
                        </a:spcAft>
                      </a:pPr>
                      <a:r>
                        <a:rPr lang="en-US" sz="1200">
                          <a:effectLst/>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i="1" dirty="0">
                          <a:effectLst/>
                        </a:rPr>
                        <a:t>Vacant</a:t>
                      </a:r>
                      <a:endParaRPr lang="en-US" sz="11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39361736"/>
                  </a:ext>
                </a:extLst>
              </a:tr>
              <a:tr h="0">
                <a:tc>
                  <a:txBody>
                    <a:bodyPr/>
                    <a:lstStyle/>
                    <a:p>
                      <a:pPr marL="0" marR="0">
                        <a:lnSpc>
                          <a:spcPct val="107000"/>
                        </a:lnSpc>
                        <a:spcBef>
                          <a:spcPts val="0"/>
                        </a:spcBef>
                        <a:spcAft>
                          <a:spcPts val="0"/>
                        </a:spcAft>
                      </a:pPr>
                      <a:r>
                        <a:rPr lang="en-US" sz="1200">
                          <a:effectLst/>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i="1" dirty="0">
                          <a:effectLst/>
                        </a:rPr>
                        <a:t>Vacant</a:t>
                      </a:r>
                      <a:endParaRPr lang="en-US" sz="11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36311912"/>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3" name="TextBox 2">
            <a:extLst>
              <a:ext uri="{FF2B5EF4-FFF2-40B4-BE49-F238E27FC236}">
                <a16:creationId xmlns:a16="http://schemas.microsoft.com/office/drawing/2014/main" id="{B605F70B-827D-F869-E26D-A3892C90B71C}"/>
              </a:ext>
            </a:extLst>
          </p:cNvPr>
          <p:cNvSpPr txBox="1"/>
          <p:nvPr/>
        </p:nvSpPr>
        <p:spPr>
          <a:xfrm>
            <a:off x="3048755" y="557239"/>
            <a:ext cx="6097508" cy="5748048"/>
          </a:xfrm>
          <a:prstGeom prst="rect">
            <a:avLst/>
          </a:prstGeom>
          <a:noFill/>
        </p:spPr>
        <p:txBody>
          <a:bodyPr wrap="square">
            <a:spAutoFit/>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b="1" dirty="0">
                <a:solidFill>
                  <a:srgbClr val="4472C4"/>
                </a:solidFill>
                <a:latin typeface="Calibri" panose="020F0502020204030204" pitchFamily="34" charset="0"/>
                <a:ea typeface="Calibri" panose="020F0502020204030204" pitchFamily="34" charset="0"/>
                <a:cs typeface="Arial" panose="020B0604020202020204" pitchFamily="34" charset="0"/>
              </a:rPr>
              <a:t>October 3</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 2024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Agenda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Fill Vacant Seats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Appoint Student Representatives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Election of Officers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Vice-Chair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Secretary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and Approve Public Comment Format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Confirm/Update, and Adopt GO Team Meeting Norms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Board Meeting Calendar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b="1" dirty="0">
                <a:effectLst/>
                <a:latin typeface="Calibri" panose="020F0502020204030204" pitchFamily="34" charset="0"/>
                <a:ea typeface="Calibri" panose="020F0502020204030204" pitchFamily="34" charset="0"/>
                <a:cs typeface="Arial" panose="020B0604020202020204" pitchFamily="34" charset="0"/>
              </a:rPr>
              <a:t> </a:t>
            </a:r>
            <a:r>
              <a:rPr lang="en-US" sz="1200" dirty="0">
                <a:effectLst/>
                <a:latin typeface="Calibri" panose="020F0502020204030204" pitchFamily="34" charset="0"/>
                <a:ea typeface="Calibri" panose="020F0502020204030204" pitchFamily="34" charset="0"/>
                <a:cs typeface="Arial" panose="020B0604020202020204" pitchFamily="34" charset="0"/>
              </a:rPr>
              <a:t>Dr. Johnson’s 100 Day Plan – </a:t>
            </a:r>
            <a:r>
              <a:rPr lang="en-US" sz="1200" i="1" dirty="0">
                <a:effectLst/>
                <a:latin typeface="Calibri" panose="020F0502020204030204" pitchFamily="34" charset="0"/>
                <a:ea typeface="Calibri" panose="020F0502020204030204" pitchFamily="34" charset="0"/>
                <a:cs typeface="Arial" panose="020B0604020202020204" pitchFamily="34" charset="0"/>
              </a:rPr>
              <a:t>be sure to take the survey</a:t>
            </a:r>
            <a:r>
              <a:rPr lang="en-US" sz="1200" dirty="0">
                <a:effectLst/>
                <a:latin typeface="Calibri" panose="020F0502020204030204" pitchFamily="34" charset="0"/>
                <a:ea typeface="Calibri" panose="020F0502020204030204" pitchFamily="34" charset="0"/>
                <a:cs typeface="Arial" panose="020B0604020202020204" pitchFamily="34" charset="0"/>
              </a:rPr>
              <a:t>! </a:t>
            </a:r>
            <a:r>
              <a:rPr lang="en-US" sz="12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www.atlantapublicschools.us/100dayplan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2024 GO Team G3 Summit –</a:t>
            </a:r>
            <a:r>
              <a:rPr lang="en-US" sz="1200" b="1" dirty="0">
                <a:effectLst/>
                <a:latin typeface="Calibri" panose="020F0502020204030204" pitchFamily="34" charset="0"/>
                <a:ea typeface="Calibri" panose="020F0502020204030204" pitchFamily="34" charset="0"/>
                <a:cs typeface="Arial" panose="020B0604020202020204" pitchFamily="34" charset="0"/>
              </a:rPr>
              <a:t> </a:t>
            </a:r>
            <a:r>
              <a:rPr lang="en-US" sz="1200" b="1" dirty="0">
                <a:latin typeface="Calibri" panose="020F0502020204030204" pitchFamily="34" charset="0"/>
                <a:ea typeface="Calibri" panose="020F0502020204030204" pitchFamily="34" charset="0"/>
                <a:cs typeface="Arial" panose="020B0604020202020204" pitchFamily="34" charset="0"/>
              </a:rPr>
              <a:t>Postponed</a:t>
            </a:r>
            <a:r>
              <a:rPr lang="en-US" sz="1200" dirty="0">
                <a:effectLst/>
                <a:latin typeface="Calibri" panose="020F0502020204030204" pitchFamily="34" charset="0"/>
                <a:ea typeface="Calibri" panose="020F0502020204030204" pitchFamily="34" charset="0"/>
                <a:cs typeface="Arial" panose="020B0604020202020204" pitchFamily="34" charset="0"/>
              </a:rPr>
              <a:t> – </a:t>
            </a:r>
            <a:r>
              <a:rPr lang="en-US" sz="1200" i="1" dirty="0">
                <a:effectLst/>
                <a:latin typeface="Calibri" panose="020F0502020204030204" pitchFamily="34" charset="0"/>
                <a:ea typeface="Calibri" panose="020F0502020204030204" pitchFamily="34" charset="0"/>
                <a:cs typeface="Arial" panose="020B0604020202020204" pitchFamily="34" charset="0"/>
              </a:rPr>
              <a:t>more info coming soon!</a:t>
            </a: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New GO Team Member Training and Orientation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54977-FEA1-B7AC-4E98-2F0C471A4F9B}"/>
              </a:ext>
            </a:extLst>
          </p:cNvPr>
          <p:cNvSpPr>
            <a:spLocks noGrp="1"/>
          </p:cNvSpPr>
          <p:nvPr>
            <p:ph type="title"/>
          </p:nvPr>
        </p:nvSpPr>
        <p:spPr/>
        <p:txBody>
          <a:bodyPr>
            <a:normAutofit/>
          </a:bodyPr>
          <a:lstStyle/>
          <a:p>
            <a:r>
              <a:rPr lang="en-US" sz="4000" dirty="0"/>
              <a:t>II. Roll Call, Establishment of Quorum</a:t>
            </a:r>
          </a:p>
        </p:txBody>
      </p:sp>
      <p:sp>
        <p:nvSpPr>
          <p:cNvPr id="3" name="Text Placeholder 2">
            <a:extLst>
              <a:ext uri="{FF2B5EF4-FFF2-40B4-BE49-F238E27FC236}">
                <a16:creationId xmlns:a16="http://schemas.microsoft.com/office/drawing/2014/main" id="{7A0DA199-37D0-8292-C9E5-8BCB23C33139}"/>
              </a:ext>
            </a:extLst>
          </p:cNvPr>
          <p:cNvSpPr>
            <a:spLocks noGrp="1"/>
          </p:cNvSpPr>
          <p:nvPr>
            <p:ph type="body" idx="1"/>
          </p:nvPr>
        </p:nvSpPr>
        <p:spPr/>
        <p:txBody>
          <a:bodyPr/>
          <a:lstStyle/>
          <a:p>
            <a:endParaRPr lang="en-US" dirty="0"/>
          </a:p>
        </p:txBody>
      </p:sp>
      <p:pic>
        <p:nvPicPr>
          <p:cNvPr id="6" name="Picture 5">
            <a:extLst>
              <a:ext uri="{FF2B5EF4-FFF2-40B4-BE49-F238E27FC236}">
                <a16:creationId xmlns:a16="http://schemas.microsoft.com/office/drawing/2014/main" id="{CE8B836C-6E30-0D3A-B4C9-BA482C38F9BB}"/>
              </a:ext>
            </a:extLst>
          </p:cNvPr>
          <p:cNvPicPr>
            <a:picLocks noChangeAspect="1"/>
          </p:cNvPicPr>
          <p:nvPr/>
        </p:nvPicPr>
        <p:blipFill>
          <a:blip r:embed="rId2"/>
          <a:stretch>
            <a:fillRect/>
          </a:stretch>
        </p:blipFill>
        <p:spPr>
          <a:xfrm>
            <a:off x="4554790" y="2207872"/>
            <a:ext cx="4255377" cy="3151905"/>
          </a:xfrm>
          <a:prstGeom prst="rect">
            <a:avLst/>
          </a:prstGeom>
        </p:spPr>
      </p:pic>
    </p:spTree>
    <p:extLst>
      <p:ext uri="{BB962C8B-B14F-4D97-AF65-F5344CB8AC3E}">
        <p14:creationId xmlns:p14="http://schemas.microsoft.com/office/powerpoint/2010/main" val="3009890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3" name="TextBox 2">
            <a:extLst>
              <a:ext uri="{FF2B5EF4-FFF2-40B4-BE49-F238E27FC236}">
                <a16:creationId xmlns:a16="http://schemas.microsoft.com/office/drawing/2014/main" id="{B605F70B-827D-F869-E26D-A3892C90B71C}"/>
              </a:ext>
            </a:extLst>
          </p:cNvPr>
          <p:cNvSpPr txBox="1"/>
          <p:nvPr/>
        </p:nvSpPr>
        <p:spPr>
          <a:xfrm>
            <a:off x="3048755" y="557239"/>
            <a:ext cx="6097508" cy="5748048"/>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Atlanta College and Career Academy</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Date: </a:t>
            </a:r>
            <a:r>
              <a:rPr kumimoji="0" lang="en-US" sz="1400" b="1" i="0" u="none" strike="noStrike" kern="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Arial" panose="020B0604020202020204" pitchFamily="34" charset="0"/>
                <a:sym typeface="Arial"/>
              </a:rPr>
              <a:t>October 3, 2024</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Time: </a:t>
            </a:r>
            <a:r>
              <a:rPr kumimoji="0" lang="en-US" sz="1400" b="1" i="0" u="none" strike="noStrike" kern="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Arial" panose="020B0604020202020204" pitchFamily="34" charset="0"/>
                <a:sym typeface="Arial"/>
              </a:rPr>
              <a:t>4 p.m.</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Location: </a:t>
            </a:r>
            <a:r>
              <a:rPr kumimoji="0" lang="en-US" sz="1400" b="1" i="0" u="none" strike="noStrike" kern="0" cap="none" spc="0" normalizeH="0" baseline="0" noProof="0" dirty="0">
                <a:ln>
                  <a:noFill/>
                </a:ln>
                <a:solidFill>
                  <a:srgbClr val="4472C4"/>
                </a:solidFill>
                <a:effectLst/>
                <a:uLnTx/>
                <a:uFillTx/>
                <a:latin typeface="Calibri" panose="020F0502020204030204" pitchFamily="34" charset="0"/>
                <a:ea typeface="Calibri" panose="020F0502020204030204" pitchFamily="34" charset="0"/>
                <a:cs typeface="Arial" panose="020B0604020202020204" pitchFamily="34" charset="0"/>
                <a:sym typeface="Arial"/>
              </a:rPr>
              <a:t>1090 Windsor Street S.W.</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kumimoji="0" lang="en-US" sz="1600" b="0" i="1"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 </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ED7D31"/>
              </a:buClr>
              <a:buSzTx/>
              <a:buFont typeface="+mj-lt"/>
              <a:buAutoNum type="romanUcPeriod"/>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Call to Order</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ED7D31"/>
              </a:buClr>
              <a:buSzTx/>
              <a:buFont typeface="+mj-lt"/>
              <a:buAutoNum type="romanUcPeriod"/>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Roll Call; Establish Quorum </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ED7D31"/>
              </a:buClr>
              <a:buSzTx/>
              <a:buFont typeface="+mj-lt"/>
              <a:buAutoNum type="romanUcPeriod"/>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Action Items </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
                <a:srgbClr val="000000"/>
              </a:buClr>
              <a:buSzTx/>
              <a:buFont typeface="+mj-lt"/>
              <a:buAutoNum type="alphaU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Approval of Agenda </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
                <a:srgbClr val="000000"/>
              </a:buClr>
              <a:buSzTx/>
              <a:buFont typeface="+mj-lt"/>
              <a:buAutoNum type="alphaU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Fill Vacant Seats</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
                <a:srgbClr val="000000"/>
              </a:buClr>
              <a:buSzTx/>
              <a:buFont typeface="+mj-lt"/>
              <a:buAutoNum type="alphaU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Appoint Student Representatives</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
                <a:srgbClr val="000000"/>
              </a:buClr>
              <a:buSzTx/>
              <a:buFont typeface="+mj-lt"/>
              <a:buAutoNum type="alphaU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Approval of Previous Minutes </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
                <a:srgbClr val="000000"/>
              </a:buClr>
              <a:buSzTx/>
              <a:buFont typeface="+mj-lt"/>
              <a:buAutoNum type="alphaU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Election of Officers</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1143000" marR="0" lvl="2" indent="-228600" algn="l" defTabSz="914400" rtl="0" eaLnBrk="1" fontAlgn="auto" latinLnBrk="0" hangingPunct="1">
              <a:lnSpc>
                <a:spcPct val="107000"/>
              </a:lnSpc>
              <a:spcBef>
                <a:spcPts val="0"/>
              </a:spcBef>
              <a:spcAft>
                <a:spcPts val="0"/>
              </a:spcAft>
              <a:buClr>
                <a:srgbClr val="000000"/>
              </a:buClr>
              <a:buSzTx/>
              <a:buFont typeface="+mj-lt"/>
              <a:buAutoNum type="romanL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Chair</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1143000" marR="0" lvl="2" indent="-228600" algn="l" defTabSz="914400" rtl="0" eaLnBrk="1" fontAlgn="auto" latinLnBrk="0" hangingPunct="1">
              <a:lnSpc>
                <a:spcPct val="107000"/>
              </a:lnSpc>
              <a:spcBef>
                <a:spcPts val="0"/>
              </a:spcBef>
              <a:spcAft>
                <a:spcPts val="0"/>
              </a:spcAft>
              <a:buClr>
                <a:srgbClr val="000000"/>
              </a:buClr>
              <a:buSzTx/>
              <a:buFont typeface="+mj-lt"/>
              <a:buAutoNum type="romanL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Vice-Chair</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1143000" marR="0" lvl="2" indent="-228600" algn="l" defTabSz="914400" rtl="0" eaLnBrk="1" fontAlgn="auto" latinLnBrk="0" hangingPunct="1">
              <a:lnSpc>
                <a:spcPct val="107000"/>
              </a:lnSpc>
              <a:spcBef>
                <a:spcPts val="0"/>
              </a:spcBef>
              <a:spcAft>
                <a:spcPts val="0"/>
              </a:spcAft>
              <a:buClr>
                <a:srgbClr val="000000"/>
              </a:buClr>
              <a:buSzTx/>
              <a:buFont typeface="+mj-lt"/>
              <a:buAutoNum type="romanL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Secretary</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
                <a:srgbClr val="000000"/>
              </a:buClr>
              <a:buSzTx/>
              <a:buFont typeface="+mj-lt"/>
              <a:buAutoNum type="alphaU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Review and Approve Public Comment Format</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
                <a:srgbClr val="000000"/>
              </a:buClr>
              <a:buSzTx/>
              <a:buFont typeface="+mj-lt"/>
              <a:buAutoNum type="alphaU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Review, Confirm/Update, and Adopt GO Team Meeting Norms </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
                <a:srgbClr val="000000"/>
              </a:buClr>
              <a:buSzTx/>
              <a:buFont typeface="+mj-lt"/>
              <a:buAutoNum type="alphaU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Approval of Board Meeting Calendar</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ED7D31"/>
              </a:buClr>
              <a:buSzTx/>
              <a:buFont typeface="+mj-lt"/>
              <a:buAutoNum type="romanUcPeriod"/>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Information Items </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
                <a:srgbClr val="000000"/>
              </a:buClr>
              <a:buSzTx/>
              <a:buFont typeface="+mj-lt"/>
              <a:buAutoNum type="alphaU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Principal’s Report</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342900" marR="0" lvl="0" indent="-342900" algn="l" defTabSz="914400" rtl="0" eaLnBrk="1" fontAlgn="auto" latinLnBrk="0" hangingPunct="1">
              <a:lnSpc>
                <a:spcPct val="107000"/>
              </a:lnSpc>
              <a:spcBef>
                <a:spcPts val="0"/>
              </a:spcBef>
              <a:spcAft>
                <a:spcPts val="0"/>
              </a:spcAft>
              <a:buClr>
                <a:srgbClr val="ED7D31"/>
              </a:buClr>
              <a:buSzTx/>
              <a:buFont typeface="+mj-lt"/>
              <a:buAutoNum type="romanUcPeriod"/>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Announcements </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
                <a:srgbClr val="000000"/>
              </a:buClr>
              <a:buSzTx/>
              <a:buFont typeface="+mj-lt"/>
              <a:buAutoNum type="alphaUcPeriod"/>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 </a:t>
            </a: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Dr. Johnson’s 100 Day Plan – </a:t>
            </a:r>
            <a:r>
              <a:rPr kumimoji="0" lang="en-US" sz="1200" b="0" i="1"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be sure to take the survey</a:t>
            </a: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 </a:t>
            </a:r>
            <a:r>
              <a:rPr kumimoji="0" lang="en-US" sz="1200" b="0" i="0" u="sng" strike="noStrike" kern="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Arial" panose="020B0604020202020204" pitchFamily="34" charset="0"/>
                <a:sym typeface="Arial"/>
                <a:hlinkClick r:id="rId3"/>
              </a:rPr>
              <a:t>www.atlantapublicschools.us/100dayplan</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0"/>
              </a:spcAft>
              <a:buClr>
                <a:srgbClr val="000000"/>
              </a:buClr>
              <a:buSzTx/>
              <a:buFont typeface="+mj-lt"/>
              <a:buAutoNum type="alphaU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2024 GO Team G3 Summit –</a:t>
            </a: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 Postponed</a:t>
            </a: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 – </a:t>
            </a:r>
            <a:r>
              <a:rPr kumimoji="0" lang="en-US" sz="1200" b="0" i="1"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more info coming soon!</a:t>
            </a: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 </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742950" marR="0" lvl="1" indent="-285750" algn="l" defTabSz="914400" rtl="0" eaLnBrk="1" fontAlgn="auto" latinLnBrk="0" hangingPunct="1">
              <a:lnSpc>
                <a:spcPct val="107000"/>
              </a:lnSpc>
              <a:spcBef>
                <a:spcPts val="0"/>
              </a:spcBef>
              <a:spcAft>
                <a:spcPts val="800"/>
              </a:spcAft>
              <a:buClr>
                <a:srgbClr val="000000"/>
              </a:buClr>
              <a:buSzTx/>
              <a:buFont typeface="+mj-lt"/>
              <a:buAutoNum type="alphaUcPeriod"/>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New GO Team Member Training and Orientation</a:t>
            </a:r>
            <a:endParaRPr kumimoji="0" lang="en-US" sz="11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sym typeface="Arial"/>
              </a:rPr>
              <a:t>Adjournment</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57288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4"/>
        <p:cNvGrpSpPr/>
        <p:nvPr/>
      </p:nvGrpSpPr>
      <p:grpSpPr>
        <a:xfrm>
          <a:off x="0" y="0"/>
          <a:ext cx="0" cy="0"/>
          <a:chOff x="0" y="0"/>
          <a:chExt cx="0" cy="0"/>
        </a:xfrm>
      </p:grpSpPr>
      <p:sp>
        <p:nvSpPr>
          <p:cNvPr id="245" name="Google Shape;245;p6"/>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6" name="Google Shape;246;p6"/>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6"/>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a:solidFill>
                  <a:srgbClr val="FFFFFF"/>
                </a:solidFill>
              </a:rPr>
              <a:t>Fill Vacant Seats</a:t>
            </a:r>
            <a:br>
              <a:rPr lang="en-US" sz="3600">
                <a:solidFill>
                  <a:srgbClr val="FFFFFF"/>
                </a:solidFill>
              </a:rPr>
            </a:br>
            <a:endParaRPr sz="3600">
              <a:solidFill>
                <a:srgbClr val="FFFFFF"/>
              </a:solidFill>
            </a:endParaRPr>
          </a:p>
        </p:txBody>
      </p:sp>
      <p:sp>
        <p:nvSpPr>
          <p:cNvPr id="248" name="Google Shape;248;p6"/>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9" name="Google Shape;249;p6"/>
          <p:cNvGrpSpPr/>
          <p:nvPr/>
        </p:nvGrpSpPr>
        <p:grpSpPr>
          <a:xfrm>
            <a:off x="4741863" y="1283838"/>
            <a:ext cx="6797675" cy="4361761"/>
            <a:chOff x="0" y="644075"/>
            <a:chExt cx="6797675" cy="4361761"/>
          </a:xfrm>
        </p:grpSpPr>
        <p:sp>
          <p:nvSpPr>
            <p:cNvPr id="250" name="Google Shape;250;p6"/>
            <p:cNvSpPr/>
            <p:nvPr/>
          </p:nvSpPr>
          <p:spPr>
            <a:xfrm>
              <a:off x="0" y="644075"/>
              <a:ext cx="6797675" cy="1034280"/>
            </a:xfrm>
            <a:prstGeom prst="roundRect">
              <a:avLst>
                <a:gd name="adj" fmla="val 16667"/>
              </a:avLst>
            </a:prstGeom>
            <a:solidFill>
              <a:srgbClr val="EE7B26"/>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txBox="1"/>
            <p:nvPr/>
          </p:nvSpPr>
          <p:spPr>
            <a:xfrm>
              <a:off x="50489" y="694564"/>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r>
                <a:rPr lang="en-US" sz="2600" b="0" i="0">
                  <a:solidFill>
                    <a:schemeClr val="lt1"/>
                  </a:solidFill>
                  <a:latin typeface="Calibri"/>
                  <a:ea typeface="Calibri"/>
                  <a:cs typeface="Calibri"/>
                  <a:sym typeface="Calibri"/>
                </a:rPr>
                <a:t>The Principal brings forth the nominations for open parent seats</a:t>
              </a:r>
              <a:endParaRPr sz="2600">
                <a:solidFill>
                  <a:schemeClr val="lt1"/>
                </a:solidFill>
                <a:latin typeface="Calibri"/>
                <a:ea typeface="Calibri"/>
                <a:cs typeface="Calibri"/>
                <a:sym typeface="Calibri"/>
              </a:endParaRPr>
            </a:p>
          </p:txBody>
        </p:sp>
        <p:sp>
          <p:nvSpPr>
            <p:cNvPr id="252" name="Google Shape;252;p6"/>
            <p:cNvSpPr/>
            <p:nvPr/>
          </p:nvSpPr>
          <p:spPr>
            <a:xfrm>
              <a:off x="0" y="1753236"/>
              <a:ext cx="6797675" cy="1034280"/>
            </a:xfrm>
            <a:prstGeom prst="roundRect">
              <a:avLst>
                <a:gd name="adj" fmla="val 16667"/>
              </a:avLst>
            </a:prstGeom>
            <a:solidFill>
              <a:srgbClr val="D07855"/>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6"/>
            <p:cNvSpPr txBox="1"/>
            <p:nvPr/>
          </p:nvSpPr>
          <p:spPr>
            <a:xfrm>
              <a:off x="50489" y="1803725"/>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r>
                <a:rPr lang="en-US" sz="2600" b="0" i="0" dirty="0">
                  <a:solidFill>
                    <a:schemeClr val="lt1"/>
                  </a:solidFill>
                  <a:latin typeface="Calibri"/>
                  <a:ea typeface="Calibri"/>
                  <a:cs typeface="Calibri"/>
                  <a:sym typeface="Calibri"/>
                </a:rPr>
                <a:t>All </a:t>
              </a:r>
              <a:r>
                <a:rPr lang="en-US" sz="2600" dirty="0">
                  <a:solidFill>
                    <a:schemeClr val="lt1"/>
                  </a:solidFill>
                  <a:latin typeface="Calibri"/>
                  <a:ea typeface="Calibri"/>
                  <a:cs typeface="Calibri"/>
                  <a:sym typeface="Calibri"/>
                </a:rPr>
                <a:t>board</a:t>
              </a:r>
              <a:r>
                <a:rPr lang="en-US" sz="2600" b="0" i="0" dirty="0">
                  <a:solidFill>
                    <a:schemeClr val="lt1"/>
                  </a:solidFill>
                  <a:latin typeface="Calibri"/>
                  <a:ea typeface="Calibri"/>
                  <a:cs typeface="Calibri"/>
                  <a:sym typeface="Calibri"/>
                </a:rPr>
                <a:t> members have only one (1) vote per seat.</a:t>
              </a:r>
              <a:endParaRPr sz="2600" dirty="0">
                <a:solidFill>
                  <a:schemeClr val="lt1"/>
                </a:solidFill>
                <a:latin typeface="Calibri"/>
                <a:ea typeface="Calibri"/>
                <a:cs typeface="Calibri"/>
                <a:sym typeface="Calibri"/>
              </a:endParaRPr>
            </a:p>
          </p:txBody>
        </p:sp>
        <p:sp>
          <p:nvSpPr>
            <p:cNvPr id="254" name="Google Shape;254;p6"/>
            <p:cNvSpPr/>
            <p:nvPr/>
          </p:nvSpPr>
          <p:spPr>
            <a:xfrm>
              <a:off x="0" y="2862396"/>
              <a:ext cx="6797675" cy="1034280"/>
            </a:xfrm>
            <a:prstGeom prst="roundRect">
              <a:avLst>
                <a:gd name="adj" fmla="val 16667"/>
              </a:avLst>
            </a:prstGeom>
            <a:solidFill>
              <a:srgbClr val="B8877E"/>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6"/>
            <p:cNvSpPr txBox="1"/>
            <p:nvPr/>
          </p:nvSpPr>
          <p:spPr>
            <a:xfrm>
              <a:off x="50489" y="2912885"/>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r>
                <a:rPr lang="en-US" sz="2600" b="0" i="0">
                  <a:solidFill>
                    <a:schemeClr val="lt1"/>
                  </a:solidFill>
                  <a:latin typeface="Calibri"/>
                  <a:ea typeface="Calibri"/>
                  <a:cs typeface="Calibri"/>
                  <a:sym typeface="Calibri"/>
                </a:rPr>
                <a:t>Individuals filling a vacant seat will serve until the conclusion of that seat’s term.</a:t>
              </a:r>
              <a:endParaRPr sz="2600">
                <a:solidFill>
                  <a:schemeClr val="lt1"/>
                </a:solidFill>
                <a:latin typeface="Calibri"/>
                <a:ea typeface="Calibri"/>
                <a:cs typeface="Calibri"/>
                <a:sym typeface="Calibri"/>
              </a:endParaRPr>
            </a:p>
          </p:txBody>
        </p:sp>
        <p:sp>
          <p:nvSpPr>
            <p:cNvPr id="256" name="Google Shape;256;p6"/>
            <p:cNvSpPr/>
            <p:nvPr/>
          </p:nvSpPr>
          <p:spPr>
            <a:xfrm>
              <a:off x="0" y="3971556"/>
              <a:ext cx="6797675" cy="1034280"/>
            </a:xfrm>
            <a:prstGeom prst="roundRect">
              <a:avLst>
                <a:gd name="adj" fmla="val 16667"/>
              </a:avLst>
            </a:prstGeom>
            <a:solidFill>
              <a:srgbClr val="A4A3A3"/>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6"/>
            <p:cNvSpPr txBox="1"/>
            <p:nvPr/>
          </p:nvSpPr>
          <p:spPr>
            <a:xfrm>
              <a:off x="50489" y="4022045"/>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r>
                <a:rPr lang="en-US" sz="2600" b="0" i="0" dirty="0">
                  <a:solidFill>
                    <a:schemeClr val="lt1"/>
                  </a:solidFill>
                  <a:latin typeface="Calibri"/>
                  <a:ea typeface="Calibri"/>
                  <a:cs typeface="Calibri"/>
                  <a:sym typeface="Calibri"/>
                </a:rPr>
                <a:t>Upon approval, individuals are </a:t>
              </a:r>
              <a:r>
                <a:rPr lang="en-US" sz="2600" b="1" i="0" dirty="0">
                  <a:solidFill>
                    <a:schemeClr val="lt1"/>
                  </a:solidFill>
                  <a:latin typeface="Calibri"/>
                  <a:ea typeface="Calibri"/>
                  <a:cs typeface="Calibri"/>
                  <a:sym typeface="Calibri"/>
                </a:rPr>
                <a:t>immediately </a:t>
              </a:r>
              <a:r>
                <a:rPr lang="en-US" sz="2600" b="0" i="0" dirty="0">
                  <a:solidFill>
                    <a:schemeClr val="lt1"/>
                  </a:solidFill>
                  <a:latin typeface="Calibri"/>
                  <a:ea typeface="Calibri"/>
                  <a:cs typeface="Calibri"/>
                  <a:sym typeface="Calibri"/>
                </a:rPr>
                <a:t>full </a:t>
              </a:r>
              <a:r>
                <a:rPr lang="en-US" sz="2600" dirty="0">
                  <a:solidFill>
                    <a:schemeClr val="lt1"/>
                  </a:solidFill>
                  <a:latin typeface="Calibri"/>
                  <a:ea typeface="Calibri"/>
                  <a:cs typeface="Calibri"/>
                  <a:sym typeface="Calibri"/>
                </a:rPr>
                <a:t>board</a:t>
              </a:r>
              <a:r>
                <a:rPr lang="en-US" sz="2600" b="0" i="0" dirty="0">
                  <a:solidFill>
                    <a:schemeClr val="lt1"/>
                  </a:solidFill>
                  <a:latin typeface="Calibri"/>
                  <a:ea typeface="Calibri"/>
                  <a:cs typeface="Calibri"/>
                  <a:sym typeface="Calibri"/>
                </a:rPr>
                <a:t> members and may join the meeting.</a:t>
              </a:r>
              <a:endParaRPr sz="2600" dirty="0">
                <a:solidFill>
                  <a:schemeClr val="lt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Nomination	</a:t>
            </a:r>
            <a:endParaRPr/>
          </a:p>
        </p:txBody>
      </p:sp>
      <p:graphicFrame>
        <p:nvGraphicFramePr>
          <p:cNvPr id="264" name="Google Shape;264;p7"/>
          <p:cNvGraphicFramePr/>
          <p:nvPr>
            <p:extLst>
              <p:ext uri="{D42A27DB-BD31-4B8C-83A1-F6EECF244321}">
                <p14:modId xmlns:p14="http://schemas.microsoft.com/office/powerpoint/2010/main" val="4231602496"/>
              </p:ext>
            </p:extLst>
          </p:nvPr>
        </p:nvGraphicFramePr>
        <p:xfrm>
          <a:off x="828577" y="1802535"/>
          <a:ext cx="9236566" cy="741700"/>
        </p:xfrm>
        <a:graphic>
          <a:graphicData uri="http://schemas.openxmlformats.org/drawingml/2006/table">
            <a:tbl>
              <a:tblPr firstRow="1" bandRow="1">
                <a:noFill/>
                <a:tableStyleId>{F28C4BAE-2785-4E79-83B9-0BF0E46751D1}</a:tableStyleId>
              </a:tblPr>
              <a:tblGrid>
                <a:gridCol w="2472974">
                  <a:extLst>
                    <a:ext uri="{9D8B030D-6E8A-4147-A177-3AD203B41FA5}">
                      <a16:colId xmlns:a16="http://schemas.microsoft.com/office/drawing/2014/main" val="20000"/>
                    </a:ext>
                  </a:extLst>
                </a:gridCol>
                <a:gridCol w="2176757">
                  <a:extLst>
                    <a:ext uri="{9D8B030D-6E8A-4147-A177-3AD203B41FA5}">
                      <a16:colId xmlns:a16="http://schemas.microsoft.com/office/drawing/2014/main" val="20001"/>
                    </a:ext>
                  </a:extLst>
                </a:gridCol>
                <a:gridCol w="4586835">
                  <a:extLst>
                    <a:ext uri="{9D8B030D-6E8A-4147-A177-3AD203B41FA5}">
                      <a16:colId xmlns:a16="http://schemas.microsoft.com/office/drawing/2014/main" val="20002"/>
                    </a:ext>
                  </a:extLst>
                </a:gridCol>
              </a:tblGrid>
              <a:tr h="370850">
                <a:tc>
                  <a:txBody>
                    <a:bodyPr/>
                    <a:lstStyle/>
                    <a:p>
                      <a:pPr marL="0" marR="0" lvl="0" indent="0" algn="l" rtl="0">
                        <a:spcBef>
                          <a:spcPts val="0"/>
                        </a:spcBef>
                        <a:spcAft>
                          <a:spcPts val="0"/>
                        </a:spcAft>
                        <a:buNone/>
                      </a:pPr>
                      <a:r>
                        <a:rPr lang="en-US" sz="1800" dirty="0"/>
                        <a:t>Seat</a:t>
                      </a:r>
                      <a:endParaRPr dirty="0"/>
                    </a:p>
                  </a:txBody>
                  <a:tcPr marL="91450" marR="91450" marT="45725" marB="45725"/>
                </a:tc>
                <a:tc>
                  <a:txBody>
                    <a:bodyPr/>
                    <a:lstStyle/>
                    <a:p>
                      <a:pPr marL="0" marR="0" lvl="0" indent="0" algn="l" rtl="0">
                        <a:spcBef>
                          <a:spcPts val="0"/>
                        </a:spcBef>
                        <a:spcAft>
                          <a:spcPts val="0"/>
                        </a:spcAft>
                        <a:buNone/>
                      </a:pPr>
                      <a:r>
                        <a:rPr lang="en-US" sz="1800"/>
                        <a:t>Name</a:t>
                      </a:r>
                      <a:endParaRPr/>
                    </a:p>
                  </a:txBody>
                  <a:tcPr marL="91450" marR="91450" marT="45725" marB="45725"/>
                </a:tc>
                <a:tc>
                  <a:txBody>
                    <a:bodyPr/>
                    <a:lstStyle/>
                    <a:p>
                      <a:pPr marL="0" marR="0" lvl="0" indent="0" algn="l" rtl="0">
                        <a:spcBef>
                          <a:spcPts val="0"/>
                        </a:spcBef>
                        <a:spcAft>
                          <a:spcPts val="0"/>
                        </a:spcAft>
                        <a:buNone/>
                      </a:pPr>
                      <a:r>
                        <a:rPr lang="en-US" sz="1800" dirty="0"/>
                        <a:t>Pathway student participates in</a:t>
                      </a:r>
                      <a:endParaRPr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400" dirty="0">
                          <a:latin typeface="Calibri" panose="020F0502020204030204" pitchFamily="34" charset="0"/>
                          <a:cs typeface="Calibri" panose="020F0502020204030204" pitchFamily="34" charset="0"/>
                        </a:rPr>
                        <a:t>Parent</a:t>
                      </a:r>
                      <a:endParaRPr sz="1400" dirty="0">
                        <a:latin typeface="Calibri" panose="020F0502020204030204" pitchFamily="34" charset="0"/>
                        <a:cs typeface="Calibri" panose="020F0502020204030204" pitchFamily="34" charset="0"/>
                      </a:endParaRPr>
                    </a:p>
                  </a:txBody>
                  <a:tcPr marL="91450" marR="91450" marT="45725" marB="45725"/>
                </a:tc>
                <a:tc>
                  <a:txBody>
                    <a:bodyPr/>
                    <a:lstStyle/>
                    <a:p>
                      <a:pPr marL="0" marR="0" lvl="0" indent="0" algn="l" rtl="0">
                        <a:spcBef>
                          <a:spcPts val="0"/>
                        </a:spcBef>
                        <a:spcAft>
                          <a:spcPts val="0"/>
                        </a:spcAft>
                        <a:buNone/>
                      </a:pPr>
                      <a:r>
                        <a:rPr lang="en-US" sz="1400" dirty="0" err="1">
                          <a:latin typeface="Calibri" panose="020F0502020204030204" pitchFamily="34" charset="0"/>
                          <a:cs typeface="Calibri" panose="020F0502020204030204" pitchFamily="34" charset="0"/>
                        </a:rPr>
                        <a:t>Chizelle</a:t>
                      </a:r>
                      <a:r>
                        <a:rPr lang="en-US" sz="1400" dirty="0">
                          <a:latin typeface="Calibri" panose="020F0502020204030204" pitchFamily="34" charset="0"/>
                          <a:cs typeface="Calibri" panose="020F0502020204030204" pitchFamily="34" charset="0"/>
                        </a:rPr>
                        <a:t> Archie</a:t>
                      </a:r>
                      <a:endParaRPr sz="1400" dirty="0">
                        <a:latin typeface="Calibri" panose="020F0502020204030204" pitchFamily="34" charset="0"/>
                        <a:cs typeface="Calibri" panose="020F0502020204030204" pitchFamily="34" charset="0"/>
                      </a:endParaRPr>
                    </a:p>
                  </a:txBody>
                  <a:tcPr marL="91450" marR="91450" marT="45725" marB="45725"/>
                </a:tc>
                <a:tc>
                  <a:txBody>
                    <a:bodyPr/>
                    <a:lstStyle/>
                    <a:p>
                      <a:pPr marL="0" marR="0" lvl="0" indent="0" algn="l" rtl="0">
                        <a:spcBef>
                          <a:spcPts val="0"/>
                        </a:spcBef>
                        <a:spcAft>
                          <a:spcPts val="0"/>
                        </a:spcAft>
                        <a:buNone/>
                      </a:pPr>
                      <a:r>
                        <a:rPr lang="en-US" sz="1400" dirty="0">
                          <a:latin typeface="Calibri" panose="020F0502020204030204" pitchFamily="34" charset="0"/>
                          <a:cs typeface="Calibri" panose="020F0502020204030204" pitchFamily="34" charset="0"/>
                        </a:rPr>
                        <a:t>Cybersecurity</a:t>
                      </a:r>
                      <a:endParaRPr sz="1400" dirty="0">
                        <a:latin typeface="Calibri" panose="020F0502020204030204" pitchFamily="34" charset="0"/>
                        <a:cs typeface="Calibri" panose="020F0502020204030204" pitchFamily="34" charset="0"/>
                      </a:endParaRP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dirty="0"/>
              <a:t>Student Representatives</a:t>
            </a:r>
            <a:endParaRPr dirty="0"/>
          </a:p>
        </p:txBody>
      </p:sp>
      <p:graphicFrame>
        <p:nvGraphicFramePr>
          <p:cNvPr id="271" name="Google Shape;271;p8"/>
          <p:cNvGraphicFramePr/>
          <p:nvPr>
            <p:extLst>
              <p:ext uri="{D42A27DB-BD31-4B8C-83A1-F6EECF244321}">
                <p14:modId xmlns:p14="http://schemas.microsoft.com/office/powerpoint/2010/main" val="3349002266"/>
              </p:ext>
            </p:extLst>
          </p:nvPr>
        </p:nvGraphicFramePr>
        <p:xfrm>
          <a:off x="1097280" y="1919091"/>
          <a:ext cx="10058375" cy="1259870"/>
        </p:xfrm>
        <a:graphic>
          <a:graphicData uri="http://schemas.openxmlformats.org/drawingml/2006/table">
            <a:tbl>
              <a:tblPr firstRow="1" bandRow="1">
                <a:noFill/>
                <a:tableStyleId>{F28C4BAE-2785-4E79-83B9-0BF0E46751D1}</a:tableStyleId>
              </a:tblPr>
              <a:tblGrid>
                <a:gridCol w="2011675">
                  <a:extLst>
                    <a:ext uri="{9D8B030D-6E8A-4147-A177-3AD203B41FA5}">
                      <a16:colId xmlns:a16="http://schemas.microsoft.com/office/drawing/2014/main" val="20000"/>
                    </a:ext>
                  </a:extLst>
                </a:gridCol>
                <a:gridCol w="2011675">
                  <a:extLst>
                    <a:ext uri="{9D8B030D-6E8A-4147-A177-3AD203B41FA5}">
                      <a16:colId xmlns:a16="http://schemas.microsoft.com/office/drawing/2014/main" val="20001"/>
                    </a:ext>
                  </a:extLst>
                </a:gridCol>
                <a:gridCol w="2385010">
                  <a:extLst>
                    <a:ext uri="{9D8B030D-6E8A-4147-A177-3AD203B41FA5}">
                      <a16:colId xmlns:a16="http://schemas.microsoft.com/office/drawing/2014/main" val="20002"/>
                    </a:ext>
                  </a:extLst>
                </a:gridCol>
                <a:gridCol w="1638340">
                  <a:extLst>
                    <a:ext uri="{9D8B030D-6E8A-4147-A177-3AD203B41FA5}">
                      <a16:colId xmlns:a16="http://schemas.microsoft.com/office/drawing/2014/main" val="20003"/>
                    </a:ext>
                  </a:extLst>
                </a:gridCol>
                <a:gridCol w="2011675">
                  <a:extLst>
                    <a:ext uri="{9D8B030D-6E8A-4147-A177-3AD203B41FA5}">
                      <a16:colId xmlns:a16="http://schemas.microsoft.com/office/drawing/2014/main" val="20004"/>
                    </a:ext>
                  </a:extLst>
                </a:gridCol>
              </a:tblGrid>
              <a:tr h="370850">
                <a:tc>
                  <a:txBody>
                    <a:bodyPr/>
                    <a:lstStyle/>
                    <a:p>
                      <a:pPr marL="0" marR="0" lvl="0" indent="0" algn="l" rtl="0">
                        <a:spcBef>
                          <a:spcPts val="0"/>
                        </a:spcBef>
                        <a:spcAft>
                          <a:spcPts val="0"/>
                        </a:spcAft>
                        <a:buNone/>
                      </a:pPr>
                      <a:r>
                        <a:rPr lang="en-US" sz="1800"/>
                        <a:t>Seat</a:t>
                      </a:r>
                      <a:endParaRPr/>
                    </a:p>
                  </a:txBody>
                  <a:tcPr marL="91450" marR="91450" marT="45725" marB="45725"/>
                </a:tc>
                <a:tc>
                  <a:txBody>
                    <a:bodyPr/>
                    <a:lstStyle/>
                    <a:p>
                      <a:pPr marL="0" marR="0" lvl="0" indent="0" algn="l" rtl="0">
                        <a:spcBef>
                          <a:spcPts val="0"/>
                        </a:spcBef>
                        <a:spcAft>
                          <a:spcPts val="0"/>
                        </a:spcAft>
                        <a:buNone/>
                      </a:pPr>
                      <a:r>
                        <a:rPr lang="en-US" sz="1800"/>
                        <a:t>Name</a:t>
                      </a:r>
                      <a:endParaRPr/>
                    </a:p>
                  </a:txBody>
                  <a:tcPr marL="91450" marR="91450" marT="45725" marB="45725"/>
                </a:tc>
                <a:tc>
                  <a:txBody>
                    <a:bodyPr/>
                    <a:lstStyle/>
                    <a:p>
                      <a:pPr marL="0" marR="0" lvl="0" indent="0" algn="l" rtl="0">
                        <a:spcBef>
                          <a:spcPts val="0"/>
                        </a:spcBef>
                        <a:spcAft>
                          <a:spcPts val="0"/>
                        </a:spcAft>
                        <a:buNone/>
                      </a:pPr>
                      <a:r>
                        <a:rPr lang="en-US" sz="1800"/>
                        <a:t>Pathway</a:t>
                      </a:r>
                      <a:endParaRPr/>
                    </a:p>
                  </a:txBody>
                  <a:tcPr marL="91450" marR="91450" marT="45725" marB="45725"/>
                </a:tc>
                <a:tc>
                  <a:txBody>
                    <a:bodyPr/>
                    <a:lstStyle/>
                    <a:p>
                      <a:pPr marL="0" marR="0" lvl="0" indent="0" algn="l" rtl="0">
                        <a:spcBef>
                          <a:spcPts val="0"/>
                        </a:spcBef>
                        <a:spcAft>
                          <a:spcPts val="0"/>
                        </a:spcAft>
                        <a:buNone/>
                      </a:pPr>
                      <a:r>
                        <a:rPr lang="en-US" sz="1800"/>
                        <a:t>Grade</a:t>
                      </a:r>
                      <a:endParaRPr/>
                    </a:p>
                  </a:txBody>
                  <a:tcPr marL="91450" marR="91450" marT="45725" marB="45725"/>
                </a:tc>
                <a:tc>
                  <a:txBody>
                    <a:bodyPr/>
                    <a:lstStyle/>
                    <a:p>
                      <a:pPr marL="0" marR="0" lvl="0" indent="0" algn="l" rtl="0">
                        <a:spcBef>
                          <a:spcPts val="0"/>
                        </a:spcBef>
                        <a:spcAft>
                          <a:spcPts val="0"/>
                        </a:spcAft>
                        <a:buNone/>
                      </a:pPr>
                      <a:r>
                        <a:rPr lang="en-US" sz="1800"/>
                        <a:t>Home School</a:t>
                      </a:r>
                      <a:endParaRPr/>
                    </a:p>
                  </a:txBody>
                  <a:tcPr marL="91450" marR="91450" marT="45725" marB="45725"/>
                </a:tc>
                <a:extLst>
                  <a:ext uri="{0D108BD9-81ED-4DB2-BD59-A6C34878D82A}">
                    <a16:rowId xmlns:a16="http://schemas.microsoft.com/office/drawing/2014/main" val="10000"/>
                  </a:ext>
                </a:extLst>
              </a:tr>
              <a:tr h="0">
                <a:tc>
                  <a:txBody>
                    <a:bodyPr/>
                    <a:lstStyle/>
                    <a:p>
                      <a:pPr marL="0" marR="0" lvl="0" indent="0" algn="l" rtl="0">
                        <a:spcBef>
                          <a:spcPts val="0"/>
                        </a:spcBef>
                        <a:spcAft>
                          <a:spcPts val="0"/>
                        </a:spcAft>
                        <a:buNone/>
                      </a:pPr>
                      <a:r>
                        <a:rPr lang="en-US" sz="1400" dirty="0"/>
                        <a:t>Student</a:t>
                      </a:r>
                      <a:endParaRPr sz="1400" dirty="0"/>
                    </a:p>
                  </a:txBody>
                  <a:tcPr marL="91450" marR="91450" marT="45725" marB="45725"/>
                </a:tc>
                <a:tc>
                  <a:txBody>
                    <a:bodyPr/>
                    <a:lstStyle/>
                    <a:p>
                      <a:pPr marL="0" marR="0" lvl="0" indent="0" algn="l" rtl="0">
                        <a:spcBef>
                          <a:spcPts val="0"/>
                        </a:spcBef>
                        <a:spcAft>
                          <a:spcPts val="0"/>
                        </a:spcAft>
                        <a:buNone/>
                      </a:pPr>
                      <a:r>
                        <a:rPr lang="en-US" sz="1400" dirty="0"/>
                        <a:t>Wesley Gilliard</a:t>
                      </a:r>
                      <a:endParaRPr sz="1400" dirty="0"/>
                    </a:p>
                  </a:txBody>
                  <a:tcPr marL="91450" marR="91450" marT="45725" marB="45725"/>
                </a:tc>
                <a:tc>
                  <a:txBody>
                    <a:bodyPr/>
                    <a:lstStyle/>
                    <a:p>
                      <a:pPr marL="0" marR="0" lvl="0" indent="0" algn="l" rtl="0">
                        <a:spcBef>
                          <a:spcPts val="0"/>
                        </a:spcBef>
                        <a:spcAft>
                          <a:spcPts val="0"/>
                        </a:spcAft>
                        <a:buNone/>
                      </a:pPr>
                      <a:r>
                        <a:rPr lang="en-US" sz="1400" dirty="0"/>
                        <a:t>Early College Essentials TCC</a:t>
                      </a:r>
                      <a:endParaRPr sz="1400" dirty="0"/>
                    </a:p>
                  </a:txBody>
                  <a:tcPr marL="91450" marR="91450" marT="45725" marB="45725"/>
                </a:tc>
                <a:tc>
                  <a:txBody>
                    <a:bodyPr/>
                    <a:lstStyle/>
                    <a:p>
                      <a:pPr marL="0" marR="0" lvl="0" indent="0" algn="l" rtl="0">
                        <a:spcBef>
                          <a:spcPts val="0"/>
                        </a:spcBef>
                        <a:spcAft>
                          <a:spcPts val="0"/>
                        </a:spcAft>
                        <a:buNone/>
                      </a:pPr>
                      <a:r>
                        <a:rPr lang="en-US" sz="1400" dirty="0"/>
                        <a:t>12</a:t>
                      </a:r>
                      <a:endParaRPr sz="1400" dirty="0"/>
                    </a:p>
                  </a:txBody>
                  <a:tcPr marL="91450" marR="91450" marT="45725" marB="45725"/>
                </a:tc>
                <a:tc>
                  <a:txBody>
                    <a:bodyPr/>
                    <a:lstStyle/>
                    <a:p>
                      <a:pPr marL="0" marR="0" lvl="0" indent="0" algn="l" rtl="0">
                        <a:spcBef>
                          <a:spcPts val="0"/>
                        </a:spcBef>
                        <a:spcAft>
                          <a:spcPts val="0"/>
                        </a:spcAft>
                        <a:buNone/>
                      </a:pPr>
                      <a:r>
                        <a:rPr lang="en-US" sz="1400" dirty="0"/>
                        <a:t>BEST Academy</a:t>
                      </a:r>
                    </a:p>
                    <a:p>
                      <a:pPr marL="0" marR="0" lvl="0" indent="0" algn="l" rtl="0">
                        <a:spcBef>
                          <a:spcPts val="0"/>
                        </a:spcBef>
                        <a:spcAft>
                          <a:spcPts val="0"/>
                        </a:spcAft>
                        <a:buNone/>
                      </a:pPr>
                      <a:endParaRPr sz="14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1400" dirty="0"/>
                        <a:t>Student</a:t>
                      </a:r>
                      <a:endParaRPr sz="1400" dirty="0"/>
                    </a:p>
                  </a:txBody>
                  <a:tcPr marL="91450" marR="91450" marT="45725" marB="45725"/>
                </a:tc>
                <a:tc>
                  <a:txBody>
                    <a:bodyPr/>
                    <a:lstStyle/>
                    <a:p>
                      <a:pPr marL="0" marR="0" lvl="0" indent="0" algn="l" rtl="0">
                        <a:spcBef>
                          <a:spcPts val="0"/>
                        </a:spcBef>
                        <a:spcAft>
                          <a:spcPts val="0"/>
                        </a:spcAft>
                        <a:buNone/>
                      </a:pPr>
                      <a:r>
                        <a:rPr lang="en-US" sz="1400" b="0" i="0" u="none" strike="noStrike" cap="none" dirty="0">
                          <a:solidFill>
                            <a:schemeClr val="dk1"/>
                          </a:solidFill>
                          <a:effectLst/>
                          <a:latin typeface="Calibri"/>
                          <a:ea typeface="Calibri"/>
                          <a:cs typeface="Calibri"/>
                          <a:sym typeface="Arial"/>
                        </a:rPr>
                        <a:t> </a:t>
                      </a:r>
                      <a:r>
                        <a:rPr lang="en-US" sz="1400" b="0" i="0" u="none" strike="noStrike" cap="none" dirty="0" err="1">
                          <a:solidFill>
                            <a:schemeClr val="dk1"/>
                          </a:solidFill>
                          <a:effectLst/>
                          <a:latin typeface="Calibri"/>
                          <a:ea typeface="Calibri"/>
                          <a:cs typeface="Calibri"/>
                          <a:sym typeface="Arial"/>
                        </a:rPr>
                        <a:t>Rajaa</a:t>
                      </a:r>
                      <a:r>
                        <a:rPr lang="en-US" sz="1400" b="0" i="0" u="none" strike="noStrike" cap="none" dirty="0">
                          <a:solidFill>
                            <a:schemeClr val="dk1"/>
                          </a:solidFill>
                          <a:effectLst/>
                          <a:latin typeface="Calibri"/>
                          <a:ea typeface="Calibri"/>
                          <a:cs typeface="Calibri"/>
                          <a:sym typeface="Arial"/>
                        </a:rPr>
                        <a:t> Judah</a:t>
                      </a:r>
                      <a:endParaRPr sz="1400" dirty="0"/>
                    </a:p>
                  </a:txBody>
                  <a:tcPr marL="91450" marR="91450" marT="45725" marB="45725"/>
                </a:tc>
                <a:tc>
                  <a:txBody>
                    <a:bodyPr/>
                    <a:lstStyle/>
                    <a:p>
                      <a:pPr marL="0" marR="0" lvl="0" indent="0" algn="l" rtl="0">
                        <a:spcBef>
                          <a:spcPts val="0"/>
                        </a:spcBef>
                        <a:spcAft>
                          <a:spcPts val="0"/>
                        </a:spcAft>
                        <a:buNone/>
                      </a:pPr>
                      <a:r>
                        <a:rPr lang="en-US" sz="1400" b="0" i="0" u="none" strike="noStrike" cap="none" dirty="0">
                          <a:solidFill>
                            <a:schemeClr val="dk1"/>
                          </a:solidFill>
                          <a:effectLst/>
                          <a:latin typeface="Calibri"/>
                          <a:ea typeface="Calibri"/>
                          <a:cs typeface="Calibri"/>
                          <a:sym typeface="Arial"/>
                        </a:rPr>
                        <a:t>Patient Care Pathway</a:t>
                      </a:r>
                      <a:endParaRPr sz="1400" dirty="0"/>
                    </a:p>
                  </a:txBody>
                  <a:tcPr marL="91450" marR="91450" marT="45725" marB="45725"/>
                </a:tc>
                <a:tc>
                  <a:txBody>
                    <a:bodyPr/>
                    <a:lstStyle/>
                    <a:p>
                      <a:pPr marL="0" marR="0" lvl="0" indent="0" algn="l" rtl="0">
                        <a:spcBef>
                          <a:spcPts val="0"/>
                        </a:spcBef>
                        <a:spcAft>
                          <a:spcPts val="0"/>
                        </a:spcAft>
                        <a:buNone/>
                      </a:pPr>
                      <a:r>
                        <a:rPr lang="en-US" sz="1400" dirty="0"/>
                        <a:t> 12</a:t>
                      </a:r>
                      <a:endParaRPr sz="1400" dirty="0"/>
                    </a:p>
                  </a:txBody>
                  <a:tcPr marL="91450" marR="91450" marT="45725" marB="45725"/>
                </a:tc>
                <a:tc>
                  <a:txBody>
                    <a:bodyPr/>
                    <a:lstStyle/>
                    <a:p>
                      <a:pPr marL="0" marR="0" lvl="0" indent="0" algn="l" rtl="0">
                        <a:spcBef>
                          <a:spcPts val="0"/>
                        </a:spcBef>
                        <a:spcAft>
                          <a:spcPts val="0"/>
                        </a:spcAft>
                        <a:buNone/>
                      </a:pPr>
                      <a:r>
                        <a:rPr lang="en-US" sz="1400" dirty="0"/>
                        <a:t>KIPP</a:t>
                      </a:r>
                      <a:endParaRPr sz="1400" dirty="0"/>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10"/>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2" name="Google Shape;282;p10"/>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0"/>
          <p:cNvSpPr txBox="1">
            <a:spLocks noGrp="1"/>
          </p:cNvSpPr>
          <p:nvPr>
            <p:ph type="title"/>
          </p:nvPr>
        </p:nvSpPr>
        <p:spPr>
          <a:xfrm>
            <a:off x="492370" y="516835"/>
            <a:ext cx="3084844" cy="2103875"/>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Meeting Minutes </a:t>
            </a:r>
            <a:br>
              <a:rPr lang="en-US" sz="3600" dirty="0">
                <a:solidFill>
                  <a:srgbClr val="FFFFFF"/>
                </a:solidFill>
              </a:rPr>
            </a:br>
            <a:r>
              <a:rPr lang="en-US" sz="3600" dirty="0">
                <a:solidFill>
                  <a:srgbClr val="FFFFFF"/>
                </a:solidFill>
              </a:rPr>
              <a:t> </a:t>
            </a:r>
            <a:br>
              <a:rPr lang="en-US" sz="3600" dirty="0">
                <a:solidFill>
                  <a:srgbClr val="FFFFFF"/>
                </a:solidFill>
              </a:rPr>
            </a:br>
            <a:r>
              <a:rPr lang="en-US" sz="3600" dirty="0">
                <a:solidFill>
                  <a:srgbClr val="FFFFFF"/>
                </a:solidFill>
              </a:rPr>
              <a:t>05/16/2024</a:t>
            </a:r>
            <a:endParaRPr dirty="0"/>
          </a:p>
        </p:txBody>
      </p:sp>
      <p:sp>
        <p:nvSpPr>
          <p:cNvPr id="284" name="Google Shape;284;p10"/>
          <p:cNvSpPr txBox="1">
            <a:spLocks noGrp="1"/>
          </p:cNvSpPr>
          <p:nvPr>
            <p:ph type="body" idx="1"/>
          </p:nvPr>
        </p:nvSpPr>
        <p:spPr>
          <a:xfrm>
            <a:off x="492371" y="2653800"/>
            <a:ext cx="3084844" cy="3335519"/>
          </a:xfrm>
          <a:prstGeom prst="rect">
            <a:avLst/>
          </a:prstGeom>
          <a:noFill/>
          <a:ln>
            <a:noFill/>
          </a:ln>
        </p:spPr>
        <p:txBody>
          <a:bodyPr spcFirstLastPara="1" wrap="square" lIns="0" tIns="45700" rIns="0" bIns="45700" anchor="t" anchorCtr="0">
            <a:normAutofit/>
          </a:bodyPr>
          <a:lstStyle/>
          <a:p>
            <a:pPr marL="233363" lvl="0" indent="-138113" algn="l" rtl="0">
              <a:lnSpc>
                <a:spcPct val="90000"/>
              </a:lnSpc>
              <a:spcBef>
                <a:spcPts val="0"/>
              </a:spcBef>
              <a:spcAft>
                <a:spcPts val="0"/>
              </a:spcAft>
              <a:buSzPts val="1500"/>
              <a:buNone/>
            </a:pPr>
            <a:endParaRPr sz="1500">
              <a:solidFill>
                <a:srgbClr val="FFFFFF"/>
              </a:solidFill>
            </a:endParaRPr>
          </a:p>
          <a:p>
            <a:pPr marL="233363" lvl="0" indent="-138113" algn="l" rtl="0">
              <a:lnSpc>
                <a:spcPct val="90000"/>
              </a:lnSpc>
              <a:spcBef>
                <a:spcPts val="1400"/>
              </a:spcBef>
              <a:spcAft>
                <a:spcPts val="0"/>
              </a:spcAft>
              <a:buSzPts val="1500"/>
              <a:buNone/>
            </a:pPr>
            <a:endParaRPr sz="1500">
              <a:solidFill>
                <a:srgbClr val="FFFFFF"/>
              </a:solidFill>
            </a:endParaRPr>
          </a:p>
        </p:txBody>
      </p:sp>
      <p:sp>
        <p:nvSpPr>
          <p:cNvPr id="285" name="Google Shape;285;p10"/>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6" name="Google Shape;286;p10" descr="Top view of laptop, pen and notebook written with text MEETING MINUTES over brown background. Business concept."/>
          <p:cNvPicPr preferRelativeResize="0"/>
          <p:nvPr/>
        </p:nvPicPr>
        <p:blipFill rotWithShape="1">
          <a:blip r:embed="rId3">
            <a:alphaModFix/>
          </a:blip>
          <a:srcRect b="5109"/>
          <a:stretch/>
        </p:blipFill>
        <p:spPr>
          <a:xfrm>
            <a:off x="4742017" y="1015681"/>
            <a:ext cx="6798082" cy="45800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2"/>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0000"/>
              </a:buClr>
              <a:buSzPts val="4800"/>
              <a:buFont typeface="Calibri"/>
              <a:buNone/>
            </a:pPr>
            <a:r>
              <a:rPr lang="en-US"/>
              <a:t>Election of Officers</a:t>
            </a:r>
            <a:endParaRPr/>
          </a:p>
        </p:txBody>
      </p:sp>
      <p:sp>
        <p:nvSpPr>
          <p:cNvPr id="297" name="Google Shape;297;p12"/>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r>
              <a:rPr lang="en-US"/>
              <a:t>ACCA HANDBOOK 			</a:t>
            </a:r>
            <a:endParaRPr/>
          </a:p>
        </p:txBody>
      </p:sp>
      <p:sp>
        <p:nvSpPr>
          <p:cNvPr id="298" name="Google Shape;298;p12"/>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p>
            <a:pPr marL="905510" marR="682625" lvl="0" indent="0" algn="l" rtl="0">
              <a:lnSpc>
                <a:spcPct val="90000"/>
              </a:lnSpc>
              <a:spcBef>
                <a:spcPts val="0"/>
              </a:spcBef>
              <a:spcAft>
                <a:spcPts val="0"/>
              </a:spcAft>
              <a:buSzPct val="100000"/>
              <a:buNone/>
            </a:pPr>
            <a:r>
              <a:rPr lang="en-US" sz="1800" dirty="0">
                <a:solidFill>
                  <a:srgbClr val="1F4D78"/>
                </a:solidFill>
                <a:latin typeface="Arial"/>
                <a:ea typeface="Arial"/>
                <a:cs typeface="Arial"/>
                <a:sym typeface="Arial"/>
              </a:rPr>
              <a:t>Section 4.1. Titles. </a:t>
            </a:r>
            <a:r>
              <a:rPr lang="en-US" sz="1800" dirty="0">
                <a:solidFill>
                  <a:srgbClr val="000000"/>
                </a:solidFill>
                <a:latin typeface="Arial"/>
                <a:ea typeface="Arial"/>
                <a:cs typeface="Arial"/>
                <a:sym typeface="Arial"/>
              </a:rPr>
              <a:t>ACCA Board of Directors will have a Chair, Vice-Chair and Secretary.</a:t>
            </a:r>
            <a:endParaRPr sz="1800" dirty="0">
              <a:latin typeface="Cambria"/>
              <a:ea typeface="Cambria"/>
              <a:cs typeface="Cambria"/>
              <a:sym typeface="Cambria"/>
            </a:endParaRPr>
          </a:p>
          <a:p>
            <a:pPr marL="0" marR="0" lvl="0" indent="0" algn="l" rtl="0">
              <a:lnSpc>
                <a:spcPct val="30555"/>
              </a:lnSpc>
              <a:spcBef>
                <a:spcPts val="45"/>
              </a:spcBef>
              <a:spcAft>
                <a:spcPts val="0"/>
              </a:spcAft>
              <a:buSzPct val="100000"/>
              <a:buChar char=" "/>
            </a:pPr>
            <a:r>
              <a:rPr lang="en-US" sz="1800" dirty="0">
                <a:latin typeface="Arial"/>
                <a:ea typeface="Arial"/>
                <a:cs typeface="Arial"/>
                <a:sym typeface="Arial"/>
              </a:rPr>
              <a:t> </a:t>
            </a:r>
            <a:endParaRPr sz="1800" dirty="0">
              <a:latin typeface="Calibri"/>
              <a:ea typeface="Calibri"/>
              <a:cs typeface="Calibri"/>
              <a:sym typeface="Calibri"/>
            </a:endParaRPr>
          </a:p>
          <a:p>
            <a:pPr marL="0" marR="0" lvl="0" indent="0" algn="l" rtl="0">
              <a:lnSpc>
                <a:spcPct val="55555"/>
              </a:lnSpc>
              <a:spcBef>
                <a:spcPts val="0"/>
              </a:spcBef>
              <a:spcAft>
                <a:spcPts val="0"/>
              </a:spcAft>
              <a:buSzPct val="100000"/>
              <a:buChar char=" "/>
            </a:pPr>
            <a:r>
              <a:rPr lang="en-US" sz="1800" dirty="0">
                <a:latin typeface="Arial"/>
                <a:ea typeface="Arial"/>
                <a:cs typeface="Arial"/>
                <a:sym typeface="Arial"/>
              </a:rPr>
              <a:t> </a:t>
            </a:r>
            <a:endParaRPr sz="1800" dirty="0">
              <a:latin typeface="Calibri"/>
              <a:ea typeface="Calibri"/>
              <a:cs typeface="Calibri"/>
              <a:sym typeface="Calibri"/>
            </a:endParaRPr>
          </a:p>
          <a:p>
            <a:pPr marL="233363" lvl="0" indent="-144463" algn="l" rtl="0">
              <a:lnSpc>
                <a:spcPct val="90000"/>
              </a:lnSpc>
              <a:spcBef>
                <a:spcPts val="1200"/>
              </a:spcBef>
              <a:spcAft>
                <a:spcPts val="0"/>
              </a:spcAft>
              <a:buSzPct val="100000"/>
              <a:buNone/>
            </a:pPr>
            <a:endParaRPr dirty="0"/>
          </a:p>
        </p:txBody>
      </p:sp>
      <p:sp>
        <p:nvSpPr>
          <p:cNvPr id="299" name="Google Shape;299;p12"/>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r>
              <a:rPr lang="en-US" dirty="0"/>
              <a:t>REMINDERS</a:t>
            </a:r>
            <a:endParaRPr dirty="0"/>
          </a:p>
        </p:txBody>
      </p:sp>
      <p:sp>
        <p:nvSpPr>
          <p:cNvPr id="300" name="Google Shape;300;p12"/>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fontScale="77500" lnSpcReduction="20000"/>
          </a:bodyPr>
          <a:lstStyle/>
          <a:p>
            <a:pPr marL="1143000" marR="0" lvl="2" indent="-228600" algn="l" rtl="0">
              <a:lnSpc>
                <a:spcPct val="84722"/>
              </a:lnSpc>
              <a:spcBef>
                <a:spcPts val="0"/>
              </a:spcBef>
              <a:spcAft>
                <a:spcPts val="0"/>
              </a:spcAft>
              <a:buSzPct val="95238"/>
              <a:buFont typeface="Noto Sans Symbols"/>
              <a:buChar char="∙"/>
            </a:pPr>
            <a:r>
              <a:rPr lang="en-US" sz="1800" dirty="0">
                <a:latin typeface="Calibri"/>
                <a:ea typeface="Calibri"/>
                <a:cs typeface="Calibri"/>
                <a:sym typeface="Calibri"/>
              </a:rPr>
              <a:t>Nominations do not have to be seconded.</a:t>
            </a:r>
            <a:endParaRPr dirty="0"/>
          </a:p>
          <a:p>
            <a:pPr marL="1143000" marR="0" lvl="2" indent="-228600" algn="l" rtl="0">
              <a:lnSpc>
                <a:spcPct val="84722"/>
              </a:lnSpc>
              <a:spcBef>
                <a:spcPts val="0"/>
              </a:spcBef>
              <a:spcAft>
                <a:spcPts val="0"/>
              </a:spcAft>
              <a:buSzPct val="95238"/>
              <a:buFont typeface="Noto Sans Symbols"/>
              <a:buChar char="∙"/>
            </a:pPr>
            <a:r>
              <a:rPr lang="en-US" sz="1800" dirty="0">
                <a:latin typeface="Calibri"/>
                <a:ea typeface="Calibri"/>
                <a:cs typeface="Calibri"/>
                <a:sym typeface="Calibri"/>
              </a:rPr>
              <a:t>A member may nominate themselves.</a:t>
            </a:r>
            <a:endParaRPr dirty="0"/>
          </a:p>
          <a:p>
            <a:pPr marL="1143000" marR="0" lvl="2" indent="-228600" algn="l" rtl="0">
              <a:lnSpc>
                <a:spcPct val="84722"/>
              </a:lnSpc>
              <a:spcBef>
                <a:spcPts val="10"/>
              </a:spcBef>
              <a:spcAft>
                <a:spcPts val="0"/>
              </a:spcAft>
              <a:buSzPct val="95238"/>
              <a:buFont typeface="Noto Sans Symbols"/>
              <a:buChar char="∙"/>
            </a:pPr>
            <a:r>
              <a:rPr lang="en-US" sz="1800" dirty="0">
                <a:latin typeface="Calibri"/>
                <a:ea typeface="Calibri"/>
                <a:cs typeface="Calibri"/>
                <a:sym typeface="Calibri"/>
              </a:rPr>
              <a:t>A member may nominate more than one person for any position.</a:t>
            </a:r>
            <a:endParaRPr dirty="0"/>
          </a:p>
          <a:p>
            <a:pPr marL="1143000" marR="0" lvl="2" indent="-228600" algn="l" rtl="0">
              <a:lnSpc>
                <a:spcPct val="84722"/>
              </a:lnSpc>
              <a:spcBef>
                <a:spcPts val="0"/>
              </a:spcBef>
              <a:spcAft>
                <a:spcPts val="0"/>
              </a:spcAft>
              <a:buSzPct val="95238"/>
              <a:buFont typeface="Noto Sans Symbols"/>
              <a:buChar char="∙"/>
            </a:pPr>
            <a:r>
              <a:rPr lang="en-US" sz="1800" dirty="0">
                <a:latin typeface="Calibri"/>
                <a:ea typeface="Calibri"/>
                <a:cs typeface="Calibri"/>
                <a:sym typeface="Calibri"/>
              </a:rPr>
              <a:t>A member may decline a nomination during the nomination process.</a:t>
            </a:r>
            <a:endParaRPr dirty="0"/>
          </a:p>
          <a:p>
            <a:pPr marL="1143000" marR="0" lvl="2" indent="-228600" algn="l" rtl="0">
              <a:lnSpc>
                <a:spcPct val="84722"/>
              </a:lnSpc>
              <a:spcBef>
                <a:spcPts val="5"/>
              </a:spcBef>
              <a:spcAft>
                <a:spcPts val="0"/>
              </a:spcAft>
              <a:buSzPct val="95238"/>
              <a:buFont typeface="Noto Sans Symbols"/>
              <a:buChar char="∙"/>
            </a:pPr>
            <a:r>
              <a:rPr lang="en-US" sz="1800" dirty="0">
                <a:latin typeface="Calibri"/>
                <a:ea typeface="Calibri"/>
                <a:cs typeface="Calibri"/>
                <a:sym typeface="Calibri"/>
              </a:rPr>
              <a:t>(</a:t>
            </a:r>
            <a:r>
              <a:rPr lang="en-US" sz="1800" i="1" dirty="0">
                <a:latin typeface="Calibri"/>
                <a:ea typeface="Calibri"/>
                <a:cs typeface="Calibri"/>
                <a:sym typeface="Calibri"/>
              </a:rPr>
              <a:t>high schools</a:t>
            </a:r>
            <a:r>
              <a:rPr lang="en-US" sz="1800" dirty="0">
                <a:latin typeface="Calibri"/>
                <a:ea typeface="Calibri"/>
                <a:cs typeface="Calibri"/>
                <a:sym typeface="Calibri"/>
              </a:rPr>
              <a:t>) Students may fill any officer position.</a:t>
            </a:r>
            <a:endParaRPr dirty="0"/>
          </a:p>
          <a:p>
            <a:pPr marL="1143000" marR="396240" lvl="2" indent="-228600" algn="l" rtl="0">
              <a:lnSpc>
                <a:spcPct val="90000"/>
              </a:lnSpc>
              <a:spcBef>
                <a:spcPts val="0"/>
              </a:spcBef>
              <a:spcAft>
                <a:spcPts val="0"/>
              </a:spcAft>
              <a:buSzPct val="95238"/>
              <a:buFont typeface="Noto Sans Symbols"/>
              <a:buChar char="∙"/>
            </a:pPr>
            <a:r>
              <a:rPr lang="en-US" sz="1800" dirty="0">
                <a:latin typeface="Calibri"/>
                <a:ea typeface="Calibri"/>
                <a:cs typeface="Calibri"/>
                <a:sym typeface="Calibri"/>
              </a:rPr>
              <a:t>Members may not serve more than two (2) consecutive terms (i.e.- 2 years) in the same officer position at the same school.</a:t>
            </a:r>
            <a:endParaRPr dirty="0"/>
          </a:p>
          <a:p>
            <a:pPr marL="1143000" marR="94615" lvl="2" indent="-228600" algn="l" rtl="0">
              <a:lnSpc>
                <a:spcPct val="90000"/>
              </a:lnSpc>
              <a:spcBef>
                <a:spcPts val="5"/>
              </a:spcBef>
              <a:spcAft>
                <a:spcPts val="0"/>
              </a:spcAft>
              <a:buSzPct val="95238"/>
              <a:buFont typeface="Noto Sans Symbols"/>
              <a:buChar char="∙"/>
            </a:pPr>
            <a:r>
              <a:rPr lang="en-US" sz="1800" dirty="0">
                <a:latin typeface="Calibri"/>
                <a:ea typeface="Calibri"/>
                <a:cs typeface="Calibri"/>
                <a:sym typeface="Calibri"/>
              </a:rPr>
              <a:t>Nominees do not have to leave the room during the nomination period or when a vote is taken.</a:t>
            </a:r>
            <a:endParaRPr dirty="0"/>
          </a:p>
          <a:p>
            <a:pPr marL="1143000" marR="158750" lvl="2" indent="-228600" algn="l" rtl="0">
              <a:lnSpc>
                <a:spcPct val="90000"/>
              </a:lnSpc>
              <a:spcBef>
                <a:spcPts val="0"/>
              </a:spcBef>
              <a:spcAft>
                <a:spcPts val="0"/>
              </a:spcAft>
              <a:buSzPct val="95238"/>
              <a:buFont typeface="Noto Sans Symbols"/>
              <a:buChar char="∙"/>
            </a:pPr>
            <a:r>
              <a:rPr lang="en-US" sz="1800" dirty="0">
                <a:latin typeface="Calibri"/>
                <a:ea typeface="Calibri"/>
                <a:cs typeface="Calibri"/>
                <a:sym typeface="Calibri"/>
              </a:rPr>
              <a:t>If there is more than one nominee per elected office, each nominee will be offered an opportunity to share why they should be elected to the seat.</a:t>
            </a:r>
            <a:endParaRPr dirty="0"/>
          </a:p>
          <a:p>
            <a:pPr marL="1143000" marR="200660" lvl="2" indent="-228600" algn="l" rtl="0">
              <a:lnSpc>
                <a:spcPct val="100000"/>
              </a:lnSpc>
              <a:spcBef>
                <a:spcPts val="0"/>
              </a:spcBef>
              <a:spcAft>
                <a:spcPts val="0"/>
              </a:spcAft>
              <a:buSzPct val="95238"/>
              <a:buFont typeface="Noto Sans Symbols"/>
              <a:buChar char="∙"/>
            </a:pPr>
            <a:r>
              <a:rPr lang="en-US" sz="1800" dirty="0">
                <a:latin typeface="Calibri"/>
                <a:ea typeface="Calibri"/>
                <a:cs typeface="Calibri"/>
                <a:sym typeface="Calibri"/>
              </a:rPr>
              <a:t>The newly elected officers will assume their position starting at the conclusion of this meeting and serve for one (1) year or until a new officer is elected.</a:t>
            </a:r>
            <a:endParaRPr dirty="0"/>
          </a:p>
          <a:p>
            <a:pPr marL="1143000" marR="0" lvl="2" indent="-228600" algn="l" rtl="0">
              <a:lnSpc>
                <a:spcPct val="83611"/>
              </a:lnSpc>
              <a:spcBef>
                <a:spcPts val="0"/>
              </a:spcBef>
              <a:spcAft>
                <a:spcPts val="0"/>
              </a:spcAft>
              <a:buSzPct val="95238"/>
              <a:buFont typeface="Noto Sans Symbols"/>
              <a:buChar char="∙"/>
            </a:pPr>
            <a:r>
              <a:rPr lang="en-US" sz="1800" dirty="0">
                <a:latin typeface="Calibri"/>
                <a:ea typeface="Calibri"/>
                <a:cs typeface="Calibri"/>
                <a:sym typeface="Calibri"/>
              </a:rPr>
              <a:t>All voting members have only one vote per seat.</a:t>
            </a:r>
            <a:endParaRPr dirty="0"/>
          </a:p>
          <a:p>
            <a:pPr marL="233363" lvl="0" indent="-144463" algn="l" rtl="0">
              <a:lnSpc>
                <a:spcPct val="90000"/>
              </a:lnSpc>
              <a:spcBef>
                <a:spcPts val="1200"/>
              </a:spcBef>
              <a:spcAft>
                <a:spcPts val="0"/>
              </a:spcAft>
              <a:buSzPct val="100000"/>
              <a:buNone/>
            </a:pP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4"/>
        <p:cNvGrpSpPr/>
        <p:nvPr/>
      </p:nvGrpSpPr>
      <p:grpSpPr>
        <a:xfrm>
          <a:off x="0" y="0"/>
          <a:ext cx="0" cy="0"/>
          <a:chOff x="0" y="0"/>
          <a:chExt cx="0" cy="0"/>
        </a:xfrm>
      </p:grpSpPr>
      <p:sp>
        <p:nvSpPr>
          <p:cNvPr id="305" name="Google Shape;305;p13"/>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3"/>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07" name="Google Shape;307;p13"/>
          <p:cNvCxnSpPr/>
          <p:nvPr/>
        </p:nvCxnSpPr>
        <p:spPr>
          <a:xfrm>
            <a:off x="1207658" y="4343400"/>
            <a:ext cx="9875520" cy="0"/>
          </a:xfrm>
          <a:prstGeom prst="straightConnector1">
            <a:avLst/>
          </a:prstGeom>
          <a:noFill/>
          <a:ln w="9525" cap="flat" cmpd="sng">
            <a:solidFill>
              <a:srgbClr val="42BDFE"/>
            </a:solidFill>
            <a:prstDash val="solid"/>
            <a:round/>
            <a:headEnd type="none" w="sm" len="sm"/>
            <a:tailEnd type="none" w="sm" len="sm"/>
          </a:ln>
        </p:spPr>
      </p:cxnSp>
      <p:sp>
        <p:nvSpPr>
          <p:cNvPr id="308" name="Google Shape;308;p13"/>
          <p:cNvSpPr/>
          <p:nvPr/>
        </p:nvSpPr>
        <p:spPr>
          <a:xfrm>
            <a:off x="1507"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9" name="Google Shape;309;p13"/>
          <p:cNvSpPr txBox="1">
            <a:spLocks noGrp="1"/>
          </p:cNvSpPr>
          <p:nvPr>
            <p:ph type="title"/>
          </p:nvPr>
        </p:nvSpPr>
        <p:spPr>
          <a:xfrm>
            <a:off x="1097280" y="758952"/>
            <a:ext cx="10058400" cy="3892168"/>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7ABD"/>
              </a:buClr>
              <a:buSzPts val="8000"/>
              <a:buFont typeface="Calibri"/>
              <a:buNone/>
            </a:pPr>
            <a:r>
              <a:rPr lang="en-US" sz="8000">
                <a:solidFill>
                  <a:srgbClr val="007ABD"/>
                </a:solidFill>
              </a:rPr>
              <a:t>Election of </a:t>
            </a:r>
            <a:r>
              <a:rPr lang="en-US" sz="8000" b="1">
                <a:solidFill>
                  <a:srgbClr val="007ABD"/>
                </a:solidFill>
              </a:rPr>
              <a:t>Chair</a:t>
            </a:r>
            <a:r>
              <a:rPr lang="en-US" sz="8000">
                <a:solidFill>
                  <a:srgbClr val="007ABD"/>
                </a:solidFill>
              </a:rPr>
              <a:t> </a:t>
            </a:r>
            <a:endParaRPr/>
          </a:p>
        </p:txBody>
      </p:sp>
      <p:sp>
        <p:nvSpPr>
          <p:cNvPr id="310" name="Google Shape;310;p13"/>
          <p:cNvSpPr/>
          <p:nvPr/>
        </p:nvSpPr>
        <p:spPr>
          <a:xfrm>
            <a:off x="1507" y="4953000"/>
            <a:ext cx="12188952"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3"/>
          <p:cNvSpPr/>
          <p:nvPr/>
        </p:nvSpPr>
        <p:spPr>
          <a:xfrm>
            <a:off x="1507" y="4906176"/>
            <a:ext cx="12188952"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5"/>
        <p:cNvGrpSpPr/>
        <p:nvPr/>
      </p:nvGrpSpPr>
      <p:grpSpPr>
        <a:xfrm>
          <a:off x="0" y="0"/>
          <a:ext cx="0" cy="0"/>
          <a:chOff x="0" y="0"/>
          <a:chExt cx="0" cy="0"/>
        </a:xfrm>
      </p:grpSpPr>
      <p:sp>
        <p:nvSpPr>
          <p:cNvPr id="316" name="Google Shape;316;p14"/>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4"/>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18" name="Google Shape;318;p14"/>
          <p:cNvCxnSpPr/>
          <p:nvPr/>
        </p:nvCxnSpPr>
        <p:spPr>
          <a:xfrm>
            <a:off x="1207658" y="4343400"/>
            <a:ext cx="9875520" cy="0"/>
          </a:xfrm>
          <a:prstGeom prst="straightConnector1">
            <a:avLst/>
          </a:prstGeom>
          <a:noFill/>
          <a:ln w="9525" cap="flat" cmpd="sng">
            <a:solidFill>
              <a:srgbClr val="42BDFE"/>
            </a:solidFill>
            <a:prstDash val="solid"/>
            <a:round/>
            <a:headEnd type="none" w="sm" len="sm"/>
            <a:tailEnd type="none" w="sm" len="sm"/>
          </a:ln>
        </p:spPr>
      </p:cxnSp>
      <p:sp>
        <p:nvSpPr>
          <p:cNvPr id="319" name="Google Shape;319;p14"/>
          <p:cNvSpPr/>
          <p:nvPr/>
        </p:nvSpPr>
        <p:spPr>
          <a:xfrm>
            <a:off x="1507"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0" name="Google Shape;320;p14"/>
          <p:cNvSpPr txBox="1">
            <a:spLocks noGrp="1"/>
          </p:cNvSpPr>
          <p:nvPr>
            <p:ph type="title"/>
          </p:nvPr>
        </p:nvSpPr>
        <p:spPr>
          <a:xfrm>
            <a:off x="1097280" y="758952"/>
            <a:ext cx="10058400" cy="3892168"/>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7ABD"/>
              </a:buClr>
              <a:buSzPts val="8000"/>
              <a:buFont typeface="Calibri"/>
              <a:buNone/>
            </a:pPr>
            <a:r>
              <a:rPr lang="en-US" sz="8000">
                <a:solidFill>
                  <a:srgbClr val="007ABD"/>
                </a:solidFill>
              </a:rPr>
              <a:t>Election of </a:t>
            </a:r>
            <a:r>
              <a:rPr lang="en-US" sz="8000" b="1">
                <a:solidFill>
                  <a:srgbClr val="007ABD"/>
                </a:solidFill>
              </a:rPr>
              <a:t>Vice-Chair</a:t>
            </a:r>
            <a:endParaRPr/>
          </a:p>
        </p:txBody>
      </p:sp>
      <p:sp>
        <p:nvSpPr>
          <p:cNvPr id="321" name="Google Shape;321;p14"/>
          <p:cNvSpPr/>
          <p:nvPr/>
        </p:nvSpPr>
        <p:spPr>
          <a:xfrm>
            <a:off x="1507" y="4953000"/>
            <a:ext cx="12188952"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4"/>
          <p:cNvSpPr/>
          <p:nvPr/>
        </p:nvSpPr>
        <p:spPr>
          <a:xfrm>
            <a:off x="1507" y="4906176"/>
            <a:ext cx="12188952"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6"/>
        <p:cNvGrpSpPr/>
        <p:nvPr/>
      </p:nvGrpSpPr>
      <p:grpSpPr>
        <a:xfrm>
          <a:off x="0" y="0"/>
          <a:ext cx="0" cy="0"/>
          <a:chOff x="0" y="0"/>
          <a:chExt cx="0" cy="0"/>
        </a:xfrm>
      </p:grpSpPr>
      <p:sp>
        <p:nvSpPr>
          <p:cNvPr id="327" name="Google Shape;327;p1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9" name="Google Shape;329;p15"/>
          <p:cNvCxnSpPr/>
          <p:nvPr/>
        </p:nvCxnSpPr>
        <p:spPr>
          <a:xfrm>
            <a:off x="1207658" y="4343400"/>
            <a:ext cx="9875520" cy="0"/>
          </a:xfrm>
          <a:prstGeom prst="straightConnector1">
            <a:avLst/>
          </a:prstGeom>
          <a:noFill/>
          <a:ln w="9525" cap="flat" cmpd="sng">
            <a:solidFill>
              <a:srgbClr val="42BDFE"/>
            </a:solidFill>
            <a:prstDash val="solid"/>
            <a:round/>
            <a:headEnd type="none" w="sm" len="sm"/>
            <a:tailEnd type="none" w="sm" len="sm"/>
          </a:ln>
        </p:spPr>
      </p:cxnSp>
      <p:sp>
        <p:nvSpPr>
          <p:cNvPr id="330" name="Google Shape;330;p15"/>
          <p:cNvSpPr/>
          <p:nvPr/>
        </p:nvSpPr>
        <p:spPr>
          <a:xfrm>
            <a:off x="1507"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1" name="Google Shape;331;p15"/>
          <p:cNvSpPr txBox="1">
            <a:spLocks noGrp="1"/>
          </p:cNvSpPr>
          <p:nvPr>
            <p:ph type="title"/>
          </p:nvPr>
        </p:nvSpPr>
        <p:spPr>
          <a:xfrm>
            <a:off x="1097280" y="758952"/>
            <a:ext cx="10058400" cy="3892168"/>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7ABD"/>
              </a:buClr>
              <a:buSzPts val="8000"/>
              <a:buFont typeface="Calibri"/>
              <a:buNone/>
            </a:pPr>
            <a:r>
              <a:rPr lang="en-US" sz="8000">
                <a:solidFill>
                  <a:srgbClr val="007ABD"/>
                </a:solidFill>
              </a:rPr>
              <a:t>Election of </a:t>
            </a:r>
            <a:r>
              <a:rPr lang="en-US" sz="8000" b="1">
                <a:solidFill>
                  <a:srgbClr val="007ABD"/>
                </a:solidFill>
              </a:rPr>
              <a:t>Secretary</a:t>
            </a:r>
            <a:endParaRPr/>
          </a:p>
        </p:txBody>
      </p:sp>
      <p:sp>
        <p:nvSpPr>
          <p:cNvPr id="332" name="Google Shape;332;p15"/>
          <p:cNvSpPr/>
          <p:nvPr/>
        </p:nvSpPr>
        <p:spPr>
          <a:xfrm>
            <a:off x="1507" y="4953000"/>
            <a:ext cx="12188952"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5"/>
          <p:cNvSpPr/>
          <p:nvPr/>
        </p:nvSpPr>
        <p:spPr>
          <a:xfrm>
            <a:off x="1507" y="4906176"/>
            <a:ext cx="12188952"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1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Public Comment Format</a:t>
            </a:r>
            <a:endParaRPr/>
          </a:p>
        </p:txBody>
      </p:sp>
      <p:sp>
        <p:nvSpPr>
          <p:cNvPr id="344" name="Google Shape;344;p17"/>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p>
            <a:pPr marL="998220" marR="97790" lvl="0" indent="-233362" algn="l" rtl="0">
              <a:lnSpc>
                <a:spcPct val="90000"/>
              </a:lnSpc>
              <a:spcBef>
                <a:spcPts val="0"/>
              </a:spcBef>
              <a:spcAft>
                <a:spcPts val="0"/>
              </a:spcAft>
              <a:buSzPts val="2000"/>
              <a:buChar char=" "/>
            </a:pPr>
            <a:r>
              <a:rPr lang="en-US" sz="2000" dirty="0">
                <a:latin typeface="Calibri"/>
                <a:ea typeface="Calibri"/>
                <a:cs typeface="Calibri"/>
                <a:sym typeface="Calibri"/>
              </a:rPr>
              <a:t>“For those of you wishing to provide comment, there is time allotted on the agenda for the final twenty minutes of the meeting. The sign-up sheet is by the door. Each member of the public will have 2 minutes to speak at which time we will ask you to have a seat to allow others to speak. The Public Comment period is designed to gain input from the public and not for immediate responses by the GO Team to the public comment presented. At the end of the 20 minutes we will close public comment and move on to the next agenda item. If there are questions or information that you have for the GO Team, you may also contact one or more of the GO Team members after this meeting. You can find GO Team member contact information and meeting dates and agendas on the GO Team page of the school’s website.”</a:t>
            </a:r>
            <a:endParaRPr dirty="0"/>
          </a:p>
          <a:p>
            <a:pPr marL="233363" lvl="0" indent="-106363" algn="l" rtl="0">
              <a:lnSpc>
                <a:spcPct val="90000"/>
              </a:lnSpc>
              <a:spcBef>
                <a:spcPts val="1200"/>
              </a:spcBef>
              <a:spcAft>
                <a:spcPts val="0"/>
              </a:spcAft>
              <a:buSzPts val="2000"/>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2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Review, Confirm/Update Norms</a:t>
            </a:r>
            <a:endParaRPr/>
          </a:p>
        </p:txBody>
      </p:sp>
      <p:sp>
        <p:nvSpPr>
          <p:cNvPr id="366" name="Google Shape;366;p2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p>
            <a:pPr marL="342900" marR="301625" lvl="0" indent="-342900" algn="l" rtl="0">
              <a:lnSpc>
                <a:spcPct val="107000"/>
              </a:lnSpc>
              <a:spcBef>
                <a:spcPts val="0"/>
              </a:spcBef>
              <a:spcAft>
                <a:spcPts val="0"/>
              </a:spcAft>
              <a:buSzPts val="1600"/>
              <a:buFont typeface="Noto Sans Symbols"/>
              <a:buChar char="∙"/>
            </a:pPr>
            <a:r>
              <a:rPr lang="en-US" sz="1800" dirty="0">
                <a:latin typeface="Calibri"/>
                <a:ea typeface="Calibri"/>
                <a:cs typeface="Calibri"/>
                <a:sym typeface="Calibri"/>
              </a:rPr>
              <a:t>This is a meeting of the GO Team. Only members of the team may participate in the discussion. Any members of the public present are here to quietly observe.</a:t>
            </a:r>
            <a:endParaRPr dirty="0"/>
          </a:p>
          <a:p>
            <a:pPr marL="342900" marR="0" lvl="0" indent="-342900" algn="l" rtl="0">
              <a:lnSpc>
                <a:spcPct val="112777"/>
              </a:lnSpc>
              <a:spcBef>
                <a:spcPts val="0"/>
              </a:spcBef>
              <a:spcAft>
                <a:spcPts val="0"/>
              </a:spcAft>
              <a:buSzPts val="1600"/>
              <a:buFont typeface="Noto Sans Symbols"/>
              <a:buChar char="∙"/>
            </a:pPr>
            <a:r>
              <a:rPr lang="en-US" sz="1800" dirty="0">
                <a:latin typeface="Calibri"/>
                <a:ea typeface="Calibri"/>
                <a:cs typeface="Calibri"/>
                <a:sym typeface="Calibri"/>
              </a:rPr>
              <a:t>We will be fully present.</a:t>
            </a:r>
            <a:endParaRPr dirty="0"/>
          </a:p>
          <a:p>
            <a:pPr marL="342900" marR="615950" lvl="0" indent="-342900" algn="l" rtl="0">
              <a:lnSpc>
                <a:spcPct val="107000"/>
              </a:lnSpc>
              <a:spcBef>
                <a:spcPts val="160"/>
              </a:spcBef>
              <a:spcAft>
                <a:spcPts val="0"/>
              </a:spcAft>
              <a:buSzPts val="1600"/>
              <a:buFont typeface="Noto Sans Symbols"/>
              <a:buChar char="∙"/>
            </a:pPr>
            <a:r>
              <a:rPr lang="en-US" sz="1800" dirty="0">
                <a:latin typeface="Calibri"/>
                <a:ea typeface="Calibri"/>
                <a:cs typeface="Calibri"/>
                <a:sym typeface="Calibri"/>
              </a:rPr>
              <a:t>We will follow the agenda as noticed to the public and stay on task.</a:t>
            </a:r>
            <a:endParaRPr dirty="0"/>
          </a:p>
          <a:p>
            <a:pPr marL="342900" marR="0" lvl="0" indent="-342900" algn="l" rtl="0">
              <a:lnSpc>
                <a:spcPct val="112777"/>
              </a:lnSpc>
              <a:spcBef>
                <a:spcPts val="0"/>
              </a:spcBef>
              <a:spcAft>
                <a:spcPts val="0"/>
              </a:spcAft>
              <a:buSzPts val="1600"/>
              <a:buFont typeface="Noto Sans Symbols"/>
              <a:buChar char="∙"/>
            </a:pPr>
            <a:r>
              <a:rPr lang="en-US" sz="1800" dirty="0">
                <a:latin typeface="Calibri"/>
                <a:ea typeface="Calibri"/>
                <a:cs typeface="Calibri"/>
                <a:sym typeface="Calibri"/>
              </a:rPr>
              <a:t>We will be respectful of each other at all times.</a:t>
            </a:r>
            <a:endParaRPr dirty="0"/>
          </a:p>
          <a:p>
            <a:pPr marL="342900" marR="0" lvl="0" indent="-342900" algn="l" rtl="0">
              <a:lnSpc>
                <a:spcPct val="90000"/>
              </a:lnSpc>
              <a:spcBef>
                <a:spcPts val="160"/>
              </a:spcBef>
              <a:spcAft>
                <a:spcPts val="0"/>
              </a:spcAft>
              <a:buSzPts val="1600"/>
              <a:buFont typeface="Noto Sans Symbols"/>
              <a:buChar char="∙"/>
            </a:pPr>
            <a:r>
              <a:rPr lang="en-US" sz="1800" dirty="0">
                <a:latin typeface="Calibri"/>
                <a:ea typeface="Calibri"/>
                <a:cs typeface="Calibri"/>
                <a:sym typeface="Calibri"/>
              </a:rPr>
              <a:t>We will be open-minded.</a:t>
            </a:r>
            <a:endParaRPr dirty="0"/>
          </a:p>
          <a:p>
            <a:pPr marL="342900" marR="322580" lvl="0" indent="-342900" algn="l" rtl="0">
              <a:lnSpc>
                <a:spcPct val="107000"/>
              </a:lnSpc>
              <a:spcBef>
                <a:spcPts val="155"/>
              </a:spcBef>
              <a:spcAft>
                <a:spcPts val="0"/>
              </a:spcAft>
              <a:buSzPts val="1600"/>
              <a:buFont typeface="Noto Sans Symbols"/>
              <a:buChar char="∙"/>
            </a:pPr>
            <a:r>
              <a:rPr lang="en-US" sz="1800" dirty="0">
                <a:latin typeface="Calibri"/>
                <a:ea typeface="Calibri"/>
                <a:cs typeface="Calibri"/>
                <a:sym typeface="Calibri"/>
              </a:rPr>
              <a:t>We invite and welcome contributions of every member and listen  to each other.</a:t>
            </a:r>
            <a:endParaRPr dirty="0"/>
          </a:p>
          <a:p>
            <a:pPr marL="342900" marR="0" lvl="0" indent="-342900" algn="l" rtl="0">
              <a:lnSpc>
                <a:spcPct val="112777"/>
              </a:lnSpc>
              <a:spcBef>
                <a:spcPts val="0"/>
              </a:spcBef>
              <a:spcAft>
                <a:spcPts val="0"/>
              </a:spcAft>
              <a:buSzPts val="1600"/>
              <a:buFont typeface="Noto Sans Symbols"/>
              <a:buChar char="∙"/>
            </a:pPr>
            <a:r>
              <a:rPr lang="en-US" sz="1800" dirty="0">
                <a:latin typeface="Calibri"/>
                <a:ea typeface="Calibri"/>
                <a:cs typeface="Calibri"/>
                <a:sym typeface="Calibri"/>
              </a:rPr>
              <a:t>We will respect all ideas and assume good intentions.</a:t>
            </a:r>
            <a:endParaRPr dirty="0"/>
          </a:p>
          <a:p>
            <a:pPr marL="342900" marR="0" lvl="0" indent="-342900" algn="l" rtl="0">
              <a:lnSpc>
                <a:spcPct val="90000"/>
              </a:lnSpc>
              <a:spcBef>
                <a:spcPts val="160"/>
              </a:spcBef>
              <a:spcAft>
                <a:spcPts val="0"/>
              </a:spcAft>
              <a:buSzPts val="1600"/>
              <a:buFont typeface="Noto Sans Symbols"/>
              <a:buChar char="∙"/>
            </a:pPr>
            <a:r>
              <a:rPr lang="en-US" sz="1800" dirty="0">
                <a:latin typeface="Calibri"/>
                <a:ea typeface="Calibri"/>
                <a:cs typeface="Calibri"/>
                <a:sym typeface="Calibri"/>
              </a:rPr>
              <a:t>We will approach differences of opinion with curiosity.</a:t>
            </a:r>
            <a:endParaRPr dirty="0"/>
          </a:p>
          <a:p>
            <a:pPr marL="233363" lvl="0" indent="-106363" algn="l" rtl="0">
              <a:lnSpc>
                <a:spcPct val="90000"/>
              </a:lnSpc>
              <a:spcBef>
                <a:spcPts val="1200"/>
              </a:spcBef>
              <a:spcAft>
                <a:spcPts val="0"/>
              </a:spcAft>
              <a:buSzPts val="2000"/>
              <a:buNone/>
            </a:pP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F91E-572E-E6B8-FC1F-520857F47939}"/>
              </a:ext>
            </a:extLst>
          </p:cNvPr>
          <p:cNvSpPr>
            <a:spLocks noGrp="1"/>
          </p:cNvSpPr>
          <p:nvPr>
            <p:ph type="title"/>
          </p:nvPr>
        </p:nvSpPr>
        <p:spPr/>
        <p:txBody>
          <a:bodyPr/>
          <a:lstStyle/>
          <a:p>
            <a:r>
              <a:rPr lang="en-US" dirty="0"/>
              <a:t>Recommended Meeting Dates</a:t>
            </a:r>
          </a:p>
        </p:txBody>
      </p:sp>
      <p:sp>
        <p:nvSpPr>
          <p:cNvPr id="3" name="Text Placeholder 2">
            <a:extLst>
              <a:ext uri="{FF2B5EF4-FFF2-40B4-BE49-F238E27FC236}">
                <a16:creationId xmlns:a16="http://schemas.microsoft.com/office/drawing/2014/main" id="{F180ABE3-F085-B681-A473-47100AD80D25}"/>
              </a:ext>
            </a:extLst>
          </p:cNvPr>
          <p:cNvSpPr>
            <a:spLocks noGrp="1"/>
          </p:cNvSpPr>
          <p:nvPr>
            <p:ph type="body" idx="1"/>
          </p:nvPr>
        </p:nvSpPr>
        <p:spPr/>
        <p:txBody>
          <a:bodyPr/>
          <a:lstStyle/>
          <a:p>
            <a:pPr algn="l" fontAlgn="base"/>
            <a:r>
              <a:rPr lang="en-US" b="0" i="0" dirty="0">
                <a:solidFill>
                  <a:srgbClr val="424242"/>
                </a:solidFill>
                <a:effectLst/>
                <a:latin typeface="Calibri" panose="020F0502020204030204" pitchFamily="34" charset="0"/>
              </a:rPr>
              <a:t> </a:t>
            </a:r>
            <a:r>
              <a:rPr lang="en-US" sz="1800" b="0" i="0" dirty="0">
                <a:solidFill>
                  <a:srgbClr val="000000"/>
                </a:solidFill>
                <a:effectLst/>
                <a:latin typeface="Aptos" panose="020B0004020202020204" pitchFamily="34" charset="0"/>
              </a:rPr>
              <a:t>09/26/2024  4 p.m.              Organizational Meeting</a:t>
            </a:r>
          </a:p>
          <a:p>
            <a:pPr algn="l" fontAlgn="base"/>
            <a:r>
              <a:rPr lang="en-US" sz="1800" b="0" i="0" dirty="0">
                <a:solidFill>
                  <a:srgbClr val="000000"/>
                </a:solidFill>
                <a:effectLst/>
                <a:latin typeface="Aptos" panose="020B0004020202020204" pitchFamily="34" charset="0"/>
              </a:rPr>
              <a:t>10/30/2024  4 p.m.              Board Training</a:t>
            </a:r>
          </a:p>
          <a:p>
            <a:pPr algn="l" fontAlgn="base"/>
            <a:r>
              <a:rPr lang="en-US" sz="1800" b="0" i="0" dirty="0">
                <a:solidFill>
                  <a:srgbClr val="000000"/>
                </a:solidFill>
                <a:effectLst/>
                <a:latin typeface="Aptos" panose="020B0004020202020204" pitchFamily="34" charset="0"/>
              </a:rPr>
              <a:t>01/30/2025  10 a.m.-12 p.m.      Internal Review (Certification Renewal)  </a:t>
            </a:r>
            <a:r>
              <a:rPr lang="en-US" sz="1800" b="1" i="1" dirty="0">
                <a:solidFill>
                  <a:srgbClr val="000000"/>
                </a:solidFill>
                <a:effectLst/>
                <a:latin typeface="Aptos" panose="020B0004020202020204" pitchFamily="34" charset="0"/>
              </a:rPr>
              <a:t>**In-Person**</a:t>
            </a:r>
            <a:endParaRPr lang="en-US" sz="1800" b="0" i="0" dirty="0">
              <a:solidFill>
                <a:srgbClr val="000000"/>
              </a:solidFill>
              <a:effectLst/>
              <a:latin typeface="Aptos" panose="020B0004020202020204" pitchFamily="34" charset="0"/>
            </a:endParaRPr>
          </a:p>
          <a:p>
            <a:pPr algn="l" fontAlgn="base"/>
            <a:r>
              <a:rPr lang="en-US" sz="1800" b="0" i="0" dirty="0">
                <a:solidFill>
                  <a:srgbClr val="000000"/>
                </a:solidFill>
                <a:effectLst/>
                <a:latin typeface="Aptos" panose="020B0004020202020204" pitchFamily="34" charset="0"/>
              </a:rPr>
              <a:t>02/13/2025   4 p.m.              Budget Meeting</a:t>
            </a:r>
          </a:p>
          <a:p>
            <a:pPr algn="l" fontAlgn="base"/>
            <a:r>
              <a:rPr lang="en-US" sz="1800" b="0" i="0" dirty="0">
                <a:solidFill>
                  <a:srgbClr val="000000"/>
                </a:solidFill>
                <a:effectLst/>
                <a:latin typeface="Aptos" panose="020B0004020202020204" pitchFamily="34" charset="0"/>
              </a:rPr>
              <a:t>02/27/2025   4 p.m.              Budget Meeting</a:t>
            </a:r>
          </a:p>
          <a:p>
            <a:pPr algn="l" fontAlgn="base"/>
            <a:r>
              <a:rPr lang="en-US" sz="1800" b="0" i="0" dirty="0">
                <a:solidFill>
                  <a:srgbClr val="000000"/>
                </a:solidFill>
                <a:effectLst/>
                <a:latin typeface="Aptos" panose="020B0004020202020204" pitchFamily="34" charset="0"/>
              </a:rPr>
              <a:t>03/06/2025   4 p.m.              Budget Approval Meeting</a:t>
            </a:r>
          </a:p>
          <a:p>
            <a:pPr algn="l" fontAlgn="base"/>
            <a:r>
              <a:rPr lang="en-US" sz="1800" b="0" i="0" dirty="0">
                <a:solidFill>
                  <a:srgbClr val="000000"/>
                </a:solidFill>
                <a:effectLst/>
                <a:latin typeface="Aptos" panose="020B0004020202020204" pitchFamily="34" charset="0"/>
              </a:rPr>
              <a:t>03/13/2025  </a:t>
            </a:r>
            <a:r>
              <a:rPr lang="en-US" sz="1800" b="0" i="1" dirty="0">
                <a:solidFill>
                  <a:srgbClr val="000000"/>
                </a:solidFill>
                <a:effectLst/>
                <a:latin typeface="Aptos" panose="020B0004020202020204" pitchFamily="34" charset="0"/>
              </a:rPr>
              <a:t>Pending               </a:t>
            </a:r>
            <a:r>
              <a:rPr lang="en-US" sz="1800" b="0" i="0" dirty="0">
                <a:solidFill>
                  <a:srgbClr val="000000"/>
                </a:solidFill>
                <a:effectLst/>
                <a:latin typeface="Aptos" panose="020B0004020202020204" pitchFamily="34" charset="0"/>
              </a:rPr>
              <a:t>External Review (Certification Renewal) </a:t>
            </a:r>
            <a:r>
              <a:rPr lang="en-US" sz="1800" b="1" i="1" dirty="0">
                <a:solidFill>
                  <a:srgbClr val="000000"/>
                </a:solidFill>
                <a:effectLst/>
                <a:latin typeface="Aptos" panose="020B0004020202020204" pitchFamily="34" charset="0"/>
              </a:rPr>
              <a:t>**In-Person**</a:t>
            </a:r>
            <a:endParaRPr lang="en-US" sz="1800" b="0" i="0" dirty="0">
              <a:solidFill>
                <a:srgbClr val="000000"/>
              </a:solidFill>
              <a:effectLst/>
              <a:latin typeface="Aptos" panose="020B0004020202020204" pitchFamily="34" charset="0"/>
            </a:endParaRPr>
          </a:p>
          <a:p>
            <a:br>
              <a:rPr lang="en-US" dirty="0"/>
            </a:br>
            <a:endParaRPr lang="en-US" dirty="0"/>
          </a:p>
        </p:txBody>
      </p:sp>
    </p:spTree>
    <p:extLst>
      <p:ext uri="{BB962C8B-B14F-4D97-AF65-F5344CB8AC3E}">
        <p14:creationId xmlns:p14="http://schemas.microsoft.com/office/powerpoint/2010/main" val="3538868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0A0C89F-D88E-940F-7AF7-3F2942076C46}"/>
              </a:ext>
            </a:extLst>
          </p:cNvPr>
          <p:cNvSpPr>
            <a:spLocks noGrp="1"/>
          </p:cNvSpPr>
          <p:nvPr>
            <p:ph type="ctrTitle"/>
          </p:nvPr>
        </p:nvSpPr>
        <p:spPr>
          <a:xfrm>
            <a:off x="4311651" y="2555513"/>
            <a:ext cx="7644627" cy="2751086"/>
          </a:xfrm>
        </p:spPr>
        <p:txBody>
          <a:bodyPr>
            <a:normAutofit/>
          </a:bodyPr>
          <a:lstStyle/>
          <a:p>
            <a:r>
              <a:rPr lang="en-US" dirty="0"/>
              <a:t>Principal’s Report</a:t>
            </a:r>
          </a:p>
        </p:txBody>
      </p:sp>
      <p:pic>
        <p:nvPicPr>
          <p:cNvPr id="7" name="Picture 6">
            <a:extLst>
              <a:ext uri="{FF2B5EF4-FFF2-40B4-BE49-F238E27FC236}">
                <a16:creationId xmlns:a16="http://schemas.microsoft.com/office/drawing/2014/main" id="{2626D1DD-F98D-A07D-EDD4-FE08B66467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1790" y="1521297"/>
            <a:ext cx="6853004" cy="2751086"/>
          </a:xfrm>
          <a:prstGeom prst="rect">
            <a:avLst/>
          </a:prstGeom>
        </p:spPr>
      </p:pic>
    </p:spTree>
    <p:extLst>
      <p:ext uri="{BB962C8B-B14F-4D97-AF65-F5344CB8AC3E}">
        <p14:creationId xmlns:p14="http://schemas.microsoft.com/office/powerpoint/2010/main" val="248832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319F85-FFAF-72EA-2E9E-C48E72350AD6}"/>
              </a:ext>
            </a:extLst>
          </p:cNvPr>
          <p:cNvSpPr>
            <a:spLocks noGrp="1"/>
          </p:cNvSpPr>
          <p:nvPr>
            <p:ph type="title"/>
          </p:nvPr>
        </p:nvSpPr>
        <p:spPr>
          <a:xfrm>
            <a:off x="3345005" y="2086157"/>
            <a:ext cx="5561938" cy="2513516"/>
          </a:xfrm>
        </p:spPr>
        <p:txBody>
          <a:bodyPr vert="horz" lIns="91440" tIns="45720" rIns="91440" bIns="45720" rtlCol="0" anchor="b">
            <a:normAutofit/>
          </a:bodyPr>
          <a:lstStyle/>
          <a:p>
            <a:pPr algn="ctr"/>
            <a:r>
              <a:rPr lang="en-US" sz="6000" kern="1200" dirty="0">
                <a:solidFill>
                  <a:schemeClr val="tx1"/>
                </a:solidFill>
                <a:latin typeface="+mj-lt"/>
                <a:ea typeface="+mj-ea"/>
                <a:cs typeface="+mj-cs"/>
              </a:rPr>
              <a:t>Celebrating Student Success</a:t>
            </a:r>
          </a:p>
        </p:txBody>
      </p:sp>
      <p:sp>
        <p:nvSpPr>
          <p:cNvPr id="15" name="Arc 14">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9450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69FDAD-9DA3-7D41-8127-52C7C8A3A334}"/>
              </a:ext>
            </a:extLst>
          </p:cNvPr>
          <p:cNvPicPr>
            <a:picLocks noChangeAspect="1"/>
          </p:cNvPicPr>
          <p:nvPr/>
        </p:nvPicPr>
        <p:blipFill>
          <a:blip r:embed="rId2"/>
          <a:stretch>
            <a:fillRect/>
          </a:stretch>
        </p:blipFill>
        <p:spPr>
          <a:xfrm>
            <a:off x="408794" y="225958"/>
            <a:ext cx="5082368" cy="6595344"/>
          </a:xfrm>
          <a:prstGeom prst="rect">
            <a:avLst/>
          </a:prstGeom>
        </p:spPr>
      </p:pic>
      <p:pic>
        <p:nvPicPr>
          <p:cNvPr id="10" name="Picture 9">
            <a:extLst>
              <a:ext uri="{FF2B5EF4-FFF2-40B4-BE49-F238E27FC236}">
                <a16:creationId xmlns:a16="http://schemas.microsoft.com/office/drawing/2014/main" id="{7563BDFA-2F53-7F7E-D50B-B0337C9440DD}"/>
              </a:ext>
            </a:extLst>
          </p:cNvPr>
          <p:cNvPicPr>
            <a:picLocks noChangeAspect="1"/>
          </p:cNvPicPr>
          <p:nvPr/>
        </p:nvPicPr>
        <p:blipFill>
          <a:blip r:embed="rId3"/>
          <a:stretch>
            <a:fillRect/>
          </a:stretch>
        </p:blipFill>
        <p:spPr>
          <a:xfrm>
            <a:off x="6700839" y="242082"/>
            <a:ext cx="4977594" cy="6757721"/>
          </a:xfrm>
          <a:prstGeom prst="rect">
            <a:avLst/>
          </a:prstGeom>
        </p:spPr>
      </p:pic>
    </p:spTree>
    <p:extLst>
      <p:ext uri="{BB962C8B-B14F-4D97-AF65-F5344CB8AC3E}">
        <p14:creationId xmlns:p14="http://schemas.microsoft.com/office/powerpoint/2010/main" val="738095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D1E30BF-2FBB-8F19-F212-8A8D57FC4525}"/>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b="1" i="1"/>
              <a:t>A Special Shout Out to Dr. Wimberly…</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a:extLst>
              <a:ext uri="{FF2B5EF4-FFF2-40B4-BE49-F238E27FC236}">
                <a16:creationId xmlns:a16="http://schemas.microsoft.com/office/drawing/2014/main" id="{664D303A-D026-93D9-E29D-6876337C0878}"/>
              </a:ext>
            </a:extLst>
          </p:cNvPr>
          <p:cNvSpPr>
            <a:spLocks noGrp="1"/>
          </p:cNvSpPr>
          <p:nvPr>
            <p:ph type="body" sz="half" idx="2"/>
          </p:nvPr>
        </p:nvSpPr>
        <p:spPr>
          <a:xfrm>
            <a:off x="640080" y="2872899"/>
            <a:ext cx="4243589" cy="3320668"/>
          </a:xfrm>
        </p:spPr>
        <p:txBody>
          <a:bodyPr vert="horz" lIns="91440" tIns="45720" rIns="91440" bIns="45720" rtlCol="0">
            <a:normAutofit/>
          </a:bodyPr>
          <a:lstStyle/>
          <a:p>
            <a:r>
              <a:rPr lang="en-US" sz="2200" b="0" i="1" dirty="0">
                <a:effectLst/>
              </a:rPr>
              <a:t>For providing Patient </a:t>
            </a:r>
            <a:r>
              <a:rPr lang="en-US" sz="2200" i="1" dirty="0"/>
              <a:t>C</a:t>
            </a:r>
            <a:r>
              <a:rPr lang="en-US" sz="2200" b="0" i="1" dirty="0">
                <a:effectLst/>
              </a:rPr>
              <a:t>are students with  work-based learning opportunities at Grady.  </a:t>
            </a:r>
          </a:p>
          <a:p>
            <a:pPr algn="ctr"/>
            <a:r>
              <a:rPr lang="en-US" sz="2200" b="1" i="1" dirty="0"/>
              <a:t>AND</a:t>
            </a:r>
          </a:p>
          <a:p>
            <a:r>
              <a:rPr lang="en-US" sz="2200" i="1" dirty="0"/>
              <a:t>F</a:t>
            </a:r>
            <a:r>
              <a:rPr lang="en-US" sz="2200" b="0" i="1" dirty="0">
                <a:effectLst/>
              </a:rPr>
              <a:t>or providing a co-teacher for the Patient Care pathway throughout the year.   </a:t>
            </a:r>
            <a:endParaRPr lang="en-US" sz="2200" dirty="0"/>
          </a:p>
        </p:txBody>
      </p:sp>
      <p:pic>
        <p:nvPicPr>
          <p:cNvPr id="5" name="Picture Placeholder 4">
            <a:extLst>
              <a:ext uri="{FF2B5EF4-FFF2-40B4-BE49-F238E27FC236}">
                <a16:creationId xmlns:a16="http://schemas.microsoft.com/office/drawing/2014/main" id="{EC58A8E3-C409-C096-5F69-DB812B2E8888}"/>
              </a:ext>
            </a:extLst>
          </p:cNvPr>
          <p:cNvPicPr>
            <a:picLocks noGrp="1" noChangeAspect="1"/>
          </p:cNvPicPr>
          <p:nvPr>
            <p:ph type="pic" idx="1"/>
          </p:nvPr>
        </p:nvPicPr>
        <p:blipFill>
          <a:blip r:embed="rId2"/>
          <a:srcRect r="-1" b="30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913727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D50F262-343C-4101-AB3C-9DA1072F73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Content Placeholder 7">
            <a:extLst>
              <a:ext uri="{FF2B5EF4-FFF2-40B4-BE49-F238E27FC236}">
                <a16:creationId xmlns:a16="http://schemas.microsoft.com/office/drawing/2014/main" id="{6886C979-46C1-FAE0-F1B5-50921B174F16}"/>
              </a:ext>
            </a:extLst>
          </p:cNvPr>
          <p:cNvPicPr>
            <a:picLocks noGrp="1" noChangeAspect="1"/>
          </p:cNvPicPr>
          <p:nvPr>
            <p:ph sz="half" idx="2"/>
          </p:nvPr>
        </p:nvPicPr>
        <p:blipFill>
          <a:blip r:embed="rId2"/>
          <a:srcRect l="7559" r="11673"/>
          <a:stretch/>
        </p:blipFill>
        <p:spPr>
          <a:xfrm>
            <a:off x="7816130" y="-2"/>
            <a:ext cx="4375870" cy="6858000"/>
          </a:xfrm>
          <a:custGeom>
            <a:avLst/>
            <a:gdLst/>
            <a:ahLst/>
            <a:cxnLst/>
            <a:rect l="l" t="t" r="r" b="b"/>
            <a:pathLst>
              <a:path w="4375870" h="6858000">
                <a:moveTo>
                  <a:pt x="4441" y="0"/>
                </a:moveTo>
                <a:lnTo>
                  <a:pt x="4375870" y="0"/>
                </a:lnTo>
                <a:lnTo>
                  <a:pt x="4375870" y="23"/>
                </a:lnTo>
                <a:lnTo>
                  <a:pt x="4375870"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12" name="Content Placeholder 11">
            <a:extLst>
              <a:ext uri="{FF2B5EF4-FFF2-40B4-BE49-F238E27FC236}">
                <a16:creationId xmlns:a16="http://schemas.microsoft.com/office/drawing/2014/main" id="{3C68C5E9-9CCF-B895-E8D2-60E5668E4D32}"/>
              </a:ext>
            </a:extLst>
          </p:cNvPr>
          <p:cNvPicPr>
            <a:picLocks noGrp="1" noChangeAspect="1"/>
          </p:cNvPicPr>
          <p:nvPr>
            <p:ph sz="half" idx="1"/>
          </p:nvPr>
        </p:nvPicPr>
        <p:blipFill>
          <a:blip r:embed="rId3"/>
          <a:srcRect l="9592" r="18342"/>
          <a:stretch/>
        </p:blipFill>
        <p:spPr>
          <a:xfrm>
            <a:off x="3595404" y="33"/>
            <a:ext cx="4942298" cy="6857999"/>
          </a:xfrm>
          <a:custGeom>
            <a:avLst/>
            <a:gdLst/>
            <a:ahLst/>
            <a:cxnLst/>
            <a:rect l="l" t="t" r="r" b="b"/>
            <a:pathLst>
              <a:path w="4942298" h="6857999">
                <a:moveTo>
                  <a:pt x="0" y="0"/>
                </a:moveTo>
                <a:lnTo>
                  <a:pt x="4164238" y="0"/>
                </a:lnTo>
                <a:lnTo>
                  <a:pt x="4271743" y="210478"/>
                </a:lnTo>
                <a:cubicBezTo>
                  <a:pt x="4695097" y="1127919"/>
                  <a:pt x="4942298" y="2233909"/>
                  <a:pt x="4942298" y="3424428"/>
                </a:cubicBezTo>
                <a:cubicBezTo>
                  <a:pt x="4942298" y="4614948"/>
                  <a:pt x="4695097" y="5720938"/>
                  <a:pt x="4271743" y="6638378"/>
                </a:cubicBezTo>
                <a:lnTo>
                  <a:pt x="4159568" y="6857999"/>
                </a:lnTo>
                <a:lnTo>
                  <a:pt x="49488" y="6857999"/>
                </a:lnTo>
                <a:lnTo>
                  <a:pt x="119616" y="6721637"/>
                </a:lnTo>
                <a:cubicBezTo>
                  <a:pt x="540124" y="5863919"/>
                  <a:pt x="796416" y="4724528"/>
                  <a:pt x="796416" y="3474162"/>
                </a:cubicBezTo>
                <a:cubicBezTo>
                  <a:pt x="796416" y="2140439"/>
                  <a:pt x="504812" y="932979"/>
                  <a:pt x="33352" y="58950"/>
                </a:cubicBezTo>
                <a:close/>
              </a:path>
            </a:pathLst>
          </a:custGeom>
        </p:spPr>
      </p:pic>
      <p:sp useBgFill="1">
        <p:nvSpPr>
          <p:cNvPr id="19" name="Freeform: Shape 18">
            <a:extLst>
              <a:ext uri="{FF2B5EF4-FFF2-40B4-BE49-F238E27FC236}">
                <a16:creationId xmlns:a16="http://schemas.microsoft.com/office/drawing/2014/main" id="{6A0924B3-0260-445E-AFD7-9533C0D1B3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7C34E8CB-B972-4A94-8469-315C10C2A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1510C35C-6579-35B1-7679-0B0C4D92918F}"/>
              </a:ext>
            </a:extLst>
          </p:cNvPr>
          <p:cNvSpPr>
            <a:spLocks noGrp="1"/>
          </p:cNvSpPr>
          <p:nvPr>
            <p:ph type="title"/>
          </p:nvPr>
        </p:nvSpPr>
        <p:spPr>
          <a:xfrm>
            <a:off x="438913" y="1511589"/>
            <a:ext cx="3430958" cy="2896432"/>
          </a:xfrm>
        </p:spPr>
        <p:txBody>
          <a:bodyPr vert="horz" lIns="91440" tIns="45720" rIns="91440" bIns="45720" rtlCol="0" anchor="b">
            <a:normAutofit/>
          </a:bodyPr>
          <a:lstStyle/>
          <a:p>
            <a:pPr algn="ctr"/>
            <a:r>
              <a:rPr lang="en-US" sz="3100" b="1" kern="1200" dirty="0">
                <a:solidFill>
                  <a:schemeClr val="tx1"/>
                </a:solidFill>
                <a:latin typeface="+mj-lt"/>
                <a:ea typeface="+mj-ea"/>
                <a:cs typeface="+mj-cs"/>
              </a:rPr>
              <a:t>A Special Thank You to Tim </a:t>
            </a:r>
            <a:r>
              <a:rPr lang="en-US" sz="3100" b="1" kern="1200" dirty="0" err="1">
                <a:solidFill>
                  <a:schemeClr val="tx1"/>
                </a:solidFill>
                <a:latin typeface="+mj-lt"/>
                <a:ea typeface="+mj-ea"/>
                <a:cs typeface="+mj-cs"/>
              </a:rPr>
              <a:t>Cairl</a:t>
            </a:r>
            <a:r>
              <a:rPr lang="en-US" sz="3100" b="1" kern="1200" dirty="0">
                <a:solidFill>
                  <a:schemeClr val="tx1"/>
                </a:solidFill>
                <a:latin typeface="+mj-lt"/>
                <a:ea typeface="+mj-ea"/>
                <a:cs typeface="+mj-cs"/>
              </a:rPr>
              <a:t> and Patricia Horton for attending the Governor’s Workforce Summit</a:t>
            </a:r>
          </a:p>
        </p:txBody>
      </p:sp>
      <p:sp>
        <p:nvSpPr>
          <p:cNvPr id="23" name="Rectangle 22">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5" name="Rectangle 24">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1956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23B2BBD0-586D-3F0E-3847-FF9B586943D6}"/>
              </a:ext>
            </a:extLst>
          </p:cNvPr>
          <p:cNvSpPr>
            <a:spLocks noGrp="1"/>
          </p:cNvSpPr>
          <p:nvPr>
            <p:ph type="title"/>
          </p:nvPr>
        </p:nvSpPr>
        <p:spPr>
          <a:xfrm>
            <a:off x="838200" y="365125"/>
            <a:ext cx="10515600" cy="1325563"/>
          </a:xfrm>
        </p:spPr>
        <p:txBody>
          <a:bodyPr>
            <a:normAutofit/>
          </a:bodyPr>
          <a:lstStyle/>
          <a:p>
            <a:r>
              <a:rPr lang="en-US" sz="4200"/>
              <a:t>Annual Partnership Luncheon Highlights – September 24</a:t>
            </a:r>
            <a:r>
              <a:rPr lang="en-US" sz="4200" baseline="30000"/>
              <a:t>th</a:t>
            </a:r>
            <a:r>
              <a:rPr lang="en-US" sz="4200"/>
              <a:t> </a:t>
            </a:r>
          </a:p>
        </p:txBody>
      </p:sp>
      <p:sp>
        <p:nvSpPr>
          <p:cNvPr id="1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E416C093-C030-3BF8-5E4F-12F5FC1A2B92}"/>
              </a:ext>
            </a:extLst>
          </p:cNvPr>
          <p:cNvSpPr>
            <a:spLocks noGrp="1"/>
          </p:cNvSpPr>
          <p:nvPr>
            <p:ph idx="1"/>
          </p:nvPr>
        </p:nvSpPr>
        <p:spPr>
          <a:xfrm>
            <a:off x="838200" y="1929384"/>
            <a:ext cx="10515600" cy="4251960"/>
          </a:xfrm>
        </p:spPr>
        <p:txBody>
          <a:bodyPr>
            <a:normAutofit/>
          </a:bodyPr>
          <a:lstStyle/>
          <a:p>
            <a:r>
              <a:rPr lang="en-US" dirty="0"/>
              <a:t>50+ participants</a:t>
            </a:r>
          </a:p>
          <a:p>
            <a:r>
              <a:rPr lang="en-US" dirty="0"/>
              <a:t>Dr. Wilson shared ways to engage with ACCA</a:t>
            </a:r>
          </a:p>
          <a:p>
            <a:r>
              <a:rPr lang="en-US" dirty="0"/>
              <a:t>We look forward to working with these partners to provide wonderful opportunities for our students</a:t>
            </a:r>
          </a:p>
          <a:p>
            <a:pPr marL="0" indent="0">
              <a:buNone/>
            </a:pPr>
            <a:endParaRPr lang="en-US" sz="2200" dirty="0"/>
          </a:p>
        </p:txBody>
      </p:sp>
    </p:spTree>
    <p:extLst>
      <p:ext uri="{BB962C8B-B14F-4D97-AF65-F5344CB8AC3E}">
        <p14:creationId xmlns:p14="http://schemas.microsoft.com/office/powerpoint/2010/main" val="2554139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85F69DD-3BF9-44AC-AE9F-B5931A96FC68}"/>
              </a:ext>
            </a:extLst>
          </p:cNvPr>
          <p:cNvSpPr>
            <a:spLocks noGrp="1"/>
          </p:cNvSpPr>
          <p:nvPr>
            <p:ph type="title"/>
          </p:nvPr>
        </p:nvSpPr>
        <p:spPr>
          <a:xfrm>
            <a:off x="640080" y="325369"/>
            <a:ext cx="4368602" cy="1956841"/>
          </a:xfrm>
        </p:spPr>
        <p:txBody>
          <a:bodyPr anchor="b">
            <a:normAutofit/>
          </a:bodyPr>
          <a:lstStyle/>
          <a:p>
            <a:r>
              <a:rPr lang="en-US" sz="4200"/>
              <a:t>Aviation Maintenance Updates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317E112-A7A3-A3D3-14DE-98AF03E70BEC}"/>
              </a:ext>
            </a:extLst>
          </p:cNvPr>
          <p:cNvSpPr>
            <a:spLocks noGrp="1"/>
          </p:cNvSpPr>
          <p:nvPr>
            <p:ph idx="1"/>
          </p:nvPr>
        </p:nvSpPr>
        <p:spPr>
          <a:xfrm>
            <a:off x="640080" y="2872899"/>
            <a:ext cx="4243589" cy="3320668"/>
          </a:xfrm>
        </p:spPr>
        <p:txBody>
          <a:bodyPr>
            <a:normAutofit/>
          </a:bodyPr>
          <a:lstStyle/>
          <a:p>
            <a:r>
              <a:rPr lang="en-US" sz="2200"/>
              <a:t>We have 18 students currently enrolled in the Aviation Dual Enrollment courses on the campus of Atlanta Technical College</a:t>
            </a:r>
          </a:p>
          <a:p>
            <a:r>
              <a:rPr lang="en-US" sz="2200"/>
              <a:t>Next year – Aviation will move to the campus of Atlanta Technical College as an afternoon pathway option for students</a:t>
            </a:r>
          </a:p>
          <a:p>
            <a:pPr marL="0" indent="0">
              <a:buNone/>
            </a:pPr>
            <a:endParaRPr lang="en-US" sz="2200"/>
          </a:p>
        </p:txBody>
      </p:sp>
      <p:pic>
        <p:nvPicPr>
          <p:cNvPr id="5" name="Picture 4" descr="Plane on tarmac">
            <a:extLst>
              <a:ext uri="{FF2B5EF4-FFF2-40B4-BE49-F238E27FC236}">
                <a16:creationId xmlns:a16="http://schemas.microsoft.com/office/drawing/2014/main" id="{6E28867F-C0DA-57B2-8475-2D9E80231EE3}"/>
              </a:ext>
            </a:extLst>
          </p:cNvPr>
          <p:cNvPicPr>
            <a:picLocks noChangeAspect="1"/>
          </p:cNvPicPr>
          <p:nvPr/>
        </p:nvPicPr>
        <p:blipFill>
          <a:blip r:embed="rId2"/>
          <a:srcRect l="26834" r="23516"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0678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0EFE42A-593A-5491-370F-1626A62AA345}"/>
              </a:ext>
            </a:extLst>
          </p:cNvPr>
          <p:cNvSpPr>
            <a:spLocks noGrp="1"/>
          </p:cNvSpPr>
          <p:nvPr>
            <p:ph type="title"/>
          </p:nvPr>
        </p:nvSpPr>
        <p:spPr>
          <a:xfrm>
            <a:off x="838200" y="365125"/>
            <a:ext cx="10515600" cy="1325563"/>
          </a:xfrm>
        </p:spPr>
        <p:txBody>
          <a:bodyPr>
            <a:normAutofit/>
          </a:bodyPr>
          <a:lstStyle/>
          <a:p>
            <a:r>
              <a:rPr lang="en-US" sz="5400"/>
              <a:t>Work-Based Learning at ACCA</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3729C3-2E4E-315C-9BB3-576821D6D940}"/>
              </a:ext>
            </a:extLst>
          </p:cNvPr>
          <p:cNvSpPr>
            <a:spLocks noGrp="1"/>
          </p:cNvSpPr>
          <p:nvPr>
            <p:ph idx="1"/>
          </p:nvPr>
        </p:nvSpPr>
        <p:spPr>
          <a:xfrm>
            <a:off x="838200" y="1929384"/>
            <a:ext cx="10515600" cy="4251960"/>
          </a:xfrm>
        </p:spPr>
        <p:txBody>
          <a:bodyPr>
            <a:normAutofit lnSpcReduction="10000"/>
          </a:bodyPr>
          <a:lstStyle/>
          <a:p>
            <a:pPr marL="0" indent="0" algn="ctr">
              <a:buNone/>
            </a:pPr>
            <a:r>
              <a:rPr lang="en-US" sz="3200" i="1" dirty="0"/>
              <a:t>We need your help finding WBL placements 4th quarter </a:t>
            </a:r>
          </a:p>
          <a:p>
            <a:pPr marL="0" indent="0" algn="ctr">
              <a:buNone/>
            </a:pPr>
            <a:r>
              <a:rPr lang="en-US" sz="3200" i="1" dirty="0"/>
              <a:t>March 18, 2025 – May 16, 2025</a:t>
            </a:r>
          </a:p>
          <a:p>
            <a:pPr marL="0" indent="0">
              <a:buNone/>
            </a:pPr>
            <a:endParaRPr lang="en-US" sz="2200" dirty="0"/>
          </a:p>
          <a:p>
            <a:pPr marL="0" indent="0">
              <a:buNone/>
            </a:pPr>
            <a:r>
              <a:rPr lang="en-US" sz="2200" b="1" dirty="0"/>
              <a:t>Pathways needing WBL Opportunities</a:t>
            </a:r>
          </a:p>
          <a:p>
            <a:pPr marL="0" indent="0">
              <a:buNone/>
            </a:pPr>
            <a:r>
              <a:rPr lang="en-US" sz="2200" dirty="0"/>
              <a:t>Criminal Investigations</a:t>
            </a:r>
          </a:p>
          <a:p>
            <a:pPr marL="0" indent="0">
              <a:buNone/>
            </a:pPr>
            <a:r>
              <a:rPr lang="en-US" sz="2200" dirty="0"/>
              <a:t>Culinary Arts</a:t>
            </a:r>
          </a:p>
          <a:p>
            <a:pPr marL="0" indent="0">
              <a:buNone/>
            </a:pPr>
            <a:r>
              <a:rPr lang="en-US" sz="2200" dirty="0"/>
              <a:t>Dental Science</a:t>
            </a:r>
          </a:p>
          <a:p>
            <a:pPr marL="0" indent="0">
              <a:buNone/>
            </a:pPr>
            <a:r>
              <a:rPr lang="en-US" sz="2200" dirty="0"/>
              <a:t>Graphic Design</a:t>
            </a:r>
          </a:p>
          <a:p>
            <a:pPr marL="0" indent="0">
              <a:buNone/>
            </a:pPr>
            <a:r>
              <a:rPr lang="en-US" sz="2200" dirty="0"/>
              <a:t>Hospitality</a:t>
            </a:r>
          </a:p>
          <a:p>
            <a:pPr marL="0" indent="0">
              <a:buNone/>
            </a:pPr>
            <a:r>
              <a:rPr lang="en-US" sz="2200" dirty="0"/>
              <a:t>HVAC-R</a:t>
            </a:r>
          </a:p>
          <a:p>
            <a:pPr marL="0" indent="0">
              <a:buNone/>
            </a:pPr>
            <a:endParaRPr lang="en-US" sz="2200" dirty="0"/>
          </a:p>
          <a:p>
            <a:pPr marL="0" indent="0">
              <a:buNone/>
            </a:pPr>
            <a:endParaRPr lang="en-US" sz="2200" dirty="0"/>
          </a:p>
        </p:txBody>
      </p:sp>
    </p:spTree>
    <p:extLst>
      <p:ext uri="{BB962C8B-B14F-4D97-AF65-F5344CB8AC3E}">
        <p14:creationId xmlns:p14="http://schemas.microsoft.com/office/powerpoint/2010/main" val="34283726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FB9171-E8C7-33E7-A2E1-378A85B2BDBD}"/>
              </a:ext>
            </a:extLst>
          </p:cNvPr>
          <p:cNvSpPr>
            <a:spLocks noGrp="1"/>
          </p:cNvSpPr>
          <p:nvPr>
            <p:ph type="title"/>
          </p:nvPr>
        </p:nvSpPr>
        <p:spPr>
          <a:xfrm>
            <a:off x="838200" y="365125"/>
            <a:ext cx="10515600" cy="1325563"/>
          </a:xfrm>
        </p:spPr>
        <p:txBody>
          <a:bodyPr>
            <a:normAutofit/>
          </a:bodyPr>
          <a:lstStyle/>
          <a:p>
            <a:r>
              <a:rPr lang="en-US" b="1" dirty="0"/>
              <a:t>ACCA Certification Reminders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D1B52DA-264A-5878-2FCE-7F0B32B53170}"/>
              </a:ext>
            </a:extLst>
          </p:cNvPr>
          <p:cNvSpPr>
            <a:spLocks noGrp="1"/>
          </p:cNvSpPr>
          <p:nvPr>
            <p:ph idx="1"/>
          </p:nvPr>
        </p:nvSpPr>
        <p:spPr>
          <a:xfrm>
            <a:off x="838200" y="1825625"/>
            <a:ext cx="10515600" cy="4351338"/>
          </a:xfrm>
        </p:spPr>
        <p:txBody>
          <a:bodyPr>
            <a:normAutofit/>
          </a:bodyPr>
          <a:lstStyle/>
          <a:p>
            <a:pPr marL="0" indent="0" rtl="0" fontAlgn="base">
              <a:buNone/>
            </a:pPr>
            <a:r>
              <a:rPr lang="en-US" sz="3600" b="1" i="0" dirty="0">
                <a:effectLst/>
                <a:latin typeface="Aptos" panose="020B0004020202020204" pitchFamily="34" charset="0"/>
              </a:rPr>
              <a:t>Internal Review  </a:t>
            </a:r>
            <a:r>
              <a:rPr lang="en-US" sz="3600" b="0" i="0" dirty="0">
                <a:effectLst/>
                <a:latin typeface="Aptos" panose="020B0004020202020204" pitchFamily="34" charset="0"/>
              </a:rPr>
              <a:t>**in-person** @ ACCA, 1/30, 10 - 12pm</a:t>
            </a:r>
          </a:p>
          <a:p>
            <a:pPr marL="0" indent="0" rtl="0" fontAlgn="base">
              <a:buNone/>
            </a:pPr>
            <a:endParaRPr lang="en-US" sz="3600" dirty="0">
              <a:latin typeface="Aptos" panose="020B0004020202020204" pitchFamily="34" charset="0"/>
            </a:endParaRPr>
          </a:p>
          <a:p>
            <a:pPr marL="0" indent="0" rtl="0" fontAlgn="base">
              <a:buNone/>
            </a:pPr>
            <a:r>
              <a:rPr lang="en-US" sz="3600" b="1" i="0" dirty="0">
                <a:effectLst/>
                <a:latin typeface="Aptos" panose="020B0004020202020204" pitchFamily="34" charset="0"/>
              </a:rPr>
              <a:t>External Review Visit </a:t>
            </a:r>
            <a:r>
              <a:rPr lang="en-US" sz="3600" b="0" i="0" dirty="0">
                <a:effectLst/>
                <a:latin typeface="Aptos" panose="020B0004020202020204" pitchFamily="34" charset="0"/>
              </a:rPr>
              <a:t>**in-person** @ ACCA, March 13</a:t>
            </a:r>
            <a:r>
              <a:rPr lang="en-US" sz="3600" b="0" i="0" baseline="30000" dirty="0">
                <a:effectLst/>
                <a:latin typeface="Aptos" panose="020B0004020202020204" pitchFamily="34" charset="0"/>
              </a:rPr>
              <a:t>th</a:t>
            </a:r>
            <a:r>
              <a:rPr lang="en-US" sz="3600" b="0" i="0" dirty="0">
                <a:effectLst/>
                <a:latin typeface="Aptos" panose="020B0004020202020204" pitchFamily="34" charset="0"/>
              </a:rPr>
              <a:t> </a:t>
            </a:r>
          </a:p>
          <a:p>
            <a:pPr marL="0" indent="0">
              <a:buNone/>
            </a:pPr>
            <a:endParaRPr lang="en-US" dirty="0"/>
          </a:p>
        </p:txBody>
      </p:sp>
    </p:spTree>
    <p:extLst>
      <p:ext uri="{BB962C8B-B14F-4D97-AF65-F5344CB8AC3E}">
        <p14:creationId xmlns:p14="http://schemas.microsoft.com/office/powerpoint/2010/main" val="514472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FA78A57-F28C-900A-AAA9-3FCE19D26E85}"/>
              </a:ext>
            </a:extLst>
          </p:cNvPr>
          <p:cNvSpPr>
            <a:spLocks noGrp="1"/>
          </p:cNvSpPr>
          <p:nvPr>
            <p:ph type="title"/>
          </p:nvPr>
        </p:nvSpPr>
        <p:spPr>
          <a:xfrm>
            <a:off x="1245072" y="1289765"/>
            <a:ext cx="3651101" cy="4270963"/>
          </a:xfrm>
        </p:spPr>
        <p:txBody>
          <a:bodyPr anchor="ctr">
            <a:normAutofit/>
          </a:bodyPr>
          <a:lstStyle/>
          <a:p>
            <a:pPr algn="ctr"/>
            <a:r>
              <a:rPr lang="en-US" sz="5600">
                <a:solidFill>
                  <a:srgbClr val="FFFFFF"/>
                </a:solidFill>
              </a:rPr>
              <a:t>Conflict of Interest Policy </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0ACEC17-F29C-E656-3278-10EDEF4D228F}"/>
              </a:ext>
            </a:extLst>
          </p:cNvPr>
          <p:cNvSpPr>
            <a:spLocks noGrp="1"/>
          </p:cNvSpPr>
          <p:nvPr>
            <p:ph idx="1"/>
          </p:nvPr>
        </p:nvSpPr>
        <p:spPr>
          <a:xfrm>
            <a:off x="6297233" y="518400"/>
            <a:ext cx="5035784" cy="5837949"/>
          </a:xfrm>
        </p:spPr>
        <p:txBody>
          <a:bodyPr anchor="ctr">
            <a:normAutofit/>
          </a:bodyPr>
          <a:lstStyle/>
          <a:p>
            <a:r>
              <a:rPr lang="en-US" sz="3200" dirty="0">
                <a:solidFill>
                  <a:schemeClr val="tx1">
                    <a:alpha val="80000"/>
                  </a:schemeClr>
                </a:solidFill>
              </a:rPr>
              <a:t>You received an email (from Dr. Wilson) to review and sign the </a:t>
            </a:r>
            <a:r>
              <a:rPr lang="en-US" sz="3200" b="0" i="0" dirty="0">
                <a:solidFill>
                  <a:schemeClr val="tx1">
                    <a:alpha val="80000"/>
                  </a:schemeClr>
                </a:solidFill>
                <a:effectLst/>
                <a:latin typeface="Aptos" panose="020B0004020202020204" pitchFamily="34" charset="0"/>
              </a:rPr>
              <a:t>Georgia College and Career Academy Conflict of Interest Policy</a:t>
            </a:r>
          </a:p>
          <a:p>
            <a:r>
              <a:rPr lang="en-US" sz="3200" dirty="0">
                <a:solidFill>
                  <a:schemeClr val="tx1">
                    <a:alpha val="80000"/>
                  </a:schemeClr>
                </a:solidFill>
                <a:latin typeface="Aptos" panose="020B0004020202020204" pitchFamily="34" charset="0"/>
              </a:rPr>
              <a:t>Please submit this documentation before the end of today’s meeting</a:t>
            </a:r>
            <a:endParaRPr lang="en-US" sz="3200" dirty="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2543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D24BFD5-D814-402B-B6C4-EEF6AE14B0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07F0EF7-2F08-A640-63B1-740125025C90}"/>
              </a:ext>
            </a:extLst>
          </p:cNvPr>
          <p:cNvSpPr>
            <a:spLocks noGrp="1"/>
          </p:cNvSpPr>
          <p:nvPr>
            <p:ph type="title"/>
          </p:nvPr>
        </p:nvSpPr>
        <p:spPr>
          <a:xfrm>
            <a:off x="838200" y="1122362"/>
            <a:ext cx="6281928" cy="4135437"/>
          </a:xfrm>
        </p:spPr>
        <p:txBody>
          <a:bodyPr vert="horz" lIns="91440" tIns="45720" rIns="91440" bIns="45720" rtlCol="0" anchor="b">
            <a:normAutofit/>
          </a:bodyPr>
          <a:lstStyle/>
          <a:p>
            <a:r>
              <a:rPr lang="en-US" sz="6600" kern="1200">
                <a:solidFill>
                  <a:schemeClr val="tx1"/>
                </a:solidFill>
                <a:latin typeface="+mj-lt"/>
                <a:ea typeface="+mj-ea"/>
                <a:cs typeface="+mj-cs"/>
              </a:rPr>
              <a:t>ACCA Data Update</a:t>
            </a:r>
          </a:p>
        </p:txBody>
      </p:sp>
      <p:sp>
        <p:nvSpPr>
          <p:cNvPr id="9" name="Rectangle 8">
            <a:extLst>
              <a:ext uri="{FF2B5EF4-FFF2-40B4-BE49-F238E27FC236}">
                <a16:creationId xmlns:a16="http://schemas.microsoft.com/office/drawing/2014/main" id="{36FED7E8-9A97-475F-9FA4-113410D44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6139" y="1031284"/>
            <a:ext cx="3647661" cy="4436126"/>
          </a:xfrm>
          <a:custGeom>
            <a:avLst/>
            <a:gdLst>
              <a:gd name="connsiteX0" fmla="*/ 0 w 3647661"/>
              <a:gd name="connsiteY0" fmla="*/ 0 h 4436126"/>
              <a:gd name="connsiteX1" fmla="*/ 498514 w 3647661"/>
              <a:gd name="connsiteY1" fmla="*/ 0 h 4436126"/>
              <a:gd name="connsiteX2" fmla="*/ 1069981 w 3647661"/>
              <a:gd name="connsiteY2" fmla="*/ 0 h 4436126"/>
              <a:gd name="connsiteX3" fmla="*/ 1714401 w 3647661"/>
              <a:gd name="connsiteY3" fmla="*/ 0 h 4436126"/>
              <a:gd name="connsiteX4" fmla="*/ 2285868 w 3647661"/>
              <a:gd name="connsiteY4" fmla="*/ 0 h 4436126"/>
              <a:gd name="connsiteX5" fmla="*/ 2784381 w 3647661"/>
              <a:gd name="connsiteY5" fmla="*/ 0 h 4436126"/>
              <a:gd name="connsiteX6" fmla="*/ 3647661 w 3647661"/>
              <a:gd name="connsiteY6" fmla="*/ 0 h 4436126"/>
              <a:gd name="connsiteX7" fmla="*/ 3647661 w 3647661"/>
              <a:gd name="connsiteY7" fmla="*/ 633732 h 4436126"/>
              <a:gd name="connsiteX8" fmla="*/ 3647661 w 3647661"/>
              <a:gd name="connsiteY8" fmla="*/ 1267465 h 4436126"/>
              <a:gd name="connsiteX9" fmla="*/ 3647661 w 3647661"/>
              <a:gd name="connsiteY9" fmla="*/ 1768113 h 4436126"/>
              <a:gd name="connsiteX10" fmla="*/ 3647661 w 3647661"/>
              <a:gd name="connsiteY10" fmla="*/ 2446207 h 4436126"/>
              <a:gd name="connsiteX11" fmla="*/ 3647661 w 3647661"/>
              <a:gd name="connsiteY11" fmla="*/ 2946855 h 4436126"/>
              <a:gd name="connsiteX12" fmla="*/ 3647661 w 3647661"/>
              <a:gd name="connsiteY12" fmla="*/ 3580587 h 4436126"/>
              <a:gd name="connsiteX13" fmla="*/ 3647661 w 3647661"/>
              <a:gd name="connsiteY13" fmla="*/ 4436126 h 4436126"/>
              <a:gd name="connsiteX14" fmla="*/ 3039718 w 3647661"/>
              <a:gd name="connsiteY14" fmla="*/ 4436126 h 4436126"/>
              <a:gd name="connsiteX15" fmla="*/ 2431774 w 3647661"/>
              <a:gd name="connsiteY15" fmla="*/ 4436126 h 4436126"/>
              <a:gd name="connsiteX16" fmla="*/ 1823831 w 3647661"/>
              <a:gd name="connsiteY16" fmla="*/ 4436126 h 4436126"/>
              <a:gd name="connsiteX17" fmla="*/ 1288840 w 3647661"/>
              <a:gd name="connsiteY17" fmla="*/ 4436126 h 4436126"/>
              <a:gd name="connsiteX18" fmla="*/ 607943 w 3647661"/>
              <a:gd name="connsiteY18" fmla="*/ 4436126 h 4436126"/>
              <a:gd name="connsiteX19" fmla="*/ 0 w 3647661"/>
              <a:gd name="connsiteY19" fmla="*/ 4436126 h 4436126"/>
              <a:gd name="connsiteX20" fmla="*/ 0 w 3647661"/>
              <a:gd name="connsiteY20" fmla="*/ 3758032 h 4436126"/>
              <a:gd name="connsiteX21" fmla="*/ 0 w 3647661"/>
              <a:gd name="connsiteY21" fmla="*/ 3035578 h 4436126"/>
              <a:gd name="connsiteX22" fmla="*/ 0 w 3647661"/>
              <a:gd name="connsiteY22" fmla="*/ 2401845 h 4436126"/>
              <a:gd name="connsiteX23" fmla="*/ 0 w 3647661"/>
              <a:gd name="connsiteY23" fmla="*/ 1768113 h 4436126"/>
              <a:gd name="connsiteX24" fmla="*/ 0 w 3647661"/>
              <a:gd name="connsiteY24" fmla="*/ 1178742 h 4436126"/>
              <a:gd name="connsiteX25" fmla="*/ 0 w 3647661"/>
              <a:gd name="connsiteY25" fmla="*/ 589371 h 4436126"/>
              <a:gd name="connsiteX26" fmla="*/ 0 w 3647661"/>
              <a:gd name="connsiteY26" fmla="*/ 0 h 443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47661" h="4436126" fill="none" extrusionOk="0">
                <a:moveTo>
                  <a:pt x="0" y="0"/>
                </a:moveTo>
                <a:cubicBezTo>
                  <a:pt x="116158" y="-16963"/>
                  <a:pt x="364681" y="-4006"/>
                  <a:pt x="498514" y="0"/>
                </a:cubicBezTo>
                <a:cubicBezTo>
                  <a:pt x="632347" y="4006"/>
                  <a:pt x="950865" y="15164"/>
                  <a:pt x="1069981" y="0"/>
                </a:cubicBezTo>
                <a:cubicBezTo>
                  <a:pt x="1189097" y="-15164"/>
                  <a:pt x="1556518" y="-23132"/>
                  <a:pt x="1714401" y="0"/>
                </a:cubicBezTo>
                <a:cubicBezTo>
                  <a:pt x="1872284" y="23132"/>
                  <a:pt x="2015985" y="9364"/>
                  <a:pt x="2285868" y="0"/>
                </a:cubicBezTo>
                <a:cubicBezTo>
                  <a:pt x="2555751" y="-9364"/>
                  <a:pt x="2555148" y="14141"/>
                  <a:pt x="2784381" y="0"/>
                </a:cubicBezTo>
                <a:cubicBezTo>
                  <a:pt x="3013614" y="-14141"/>
                  <a:pt x="3216105" y="-3763"/>
                  <a:pt x="3647661" y="0"/>
                </a:cubicBezTo>
                <a:cubicBezTo>
                  <a:pt x="3623206" y="221859"/>
                  <a:pt x="3622213" y="458853"/>
                  <a:pt x="3647661" y="633732"/>
                </a:cubicBezTo>
                <a:cubicBezTo>
                  <a:pt x="3673109" y="808611"/>
                  <a:pt x="3674779" y="1138417"/>
                  <a:pt x="3647661" y="1267465"/>
                </a:cubicBezTo>
                <a:cubicBezTo>
                  <a:pt x="3620543" y="1396513"/>
                  <a:pt x="3664792" y="1625185"/>
                  <a:pt x="3647661" y="1768113"/>
                </a:cubicBezTo>
                <a:cubicBezTo>
                  <a:pt x="3630530" y="1911041"/>
                  <a:pt x="3671056" y="2135008"/>
                  <a:pt x="3647661" y="2446207"/>
                </a:cubicBezTo>
                <a:cubicBezTo>
                  <a:pt x="3624266" y="2757406"/>
                  <a:pt x="3642702" y="2713342"/>
                  <a:pt x="3647661" y="2946855"/>
                </a:cubicBezTo>
                <a:cubicBezTo>
                  <a:pt x="3652620" y="3180368"/>
                  <a:pt x="3664319" y="3290221"/>
                  <a:pt x="3647661" y="3580587"/>
                </a:cubicBezTo>
                <a:cubicBezTo>
                  <a:pt x="3631003" y="3870953"/>
                  <a:pt x="3617531" y="4259425"/>
                  <a:pt x="3647661" y="4436126"/>
                </a:cubicBezTo>
                <a:cubicBezTo>
                  <a:pt x="3523929" y="4410412"/>
                  <a:pt x="3241413" y="4436068"/>
                  <a:pt x="3039718" y="4436126"/>
                </a:cubicBezTo>
                <a:cubicBezTo>
                  <a:pt x="2838023" y="4436184"/>
                  <a:pt x="2630387" y="4431142"/>
                  <a:pt x="2431774" y="4436126"/>
                </a:cubicBezTo>
                <a:cubicBezTo>
                  <a:pt x="2233161" y="4441110"/>
                  <a:pt x="2003296" y="4449826"/>
                  <a:pt x="1823831" y="4436126"/>
                </a:cubicBezTo>
                <a:cubicBezTo>
                  <a:pt x="1644366" y="4422426"/>
                  <a:pt x="1399453" y="4442442"/>
                  <a:pt x="1288840" y="4436126"/>
                </a:cubicBezTo>
                <a:cubicBezTo>
                  <a:pt x="1178227" y="4429810"/>
                  <a:pt x="793482" y="4411099"/>
                  <a:pt x="607943" y="4436126"/>
                </a:cubicBezTo>
                <a:cubicBezTo>
                  <a:pt x="422404" y="4461153"/>
                  <a:pt x="158703" y="4453091"/>
                  <a:pt x="0" y="4436126"/>
                </a:cubicBezTo>
                <a:cubicBezTo>
                  <a:pt x="8129" y="4099466"/>
                  <a:pt x="23502" y="4014012"/>
                  <a:pt x="0" y="3758032"/>
                </a:cubicBezTo>
                <a:cubicBezTo>
                  <a:pt x="-23502" y="3502052"/>
                  <a:pt x="8018" y="3295661"/>
                  <a:pt x="0" y="3035578"/>
                </a:cubicBezTo>
                <a:cubicBezTo>
                  <a:pt x="-8018" y="2775495"/>
                  <a:pt x="-8720" y="2595880"/>
                  <a:pt x="0" y="2401845"/>
                </a:cubicBezTo>
                <a:cubicBezTo>
                  <a:pt x="8720" y="2207810"/>
                  <a:pt x="9279" y="1982551"/>
                  <a:pt x="0" y="1768113"/>
                </a:cubicBezTo>
                <a:cubicBezTo>
                  <a:pt x="-9279" y="1553675"/>
                  <a:pt x="7090" y="1354447"/>
                  <a:pt x="0" y="1178742"/>
                </a:cubicBezTo>
                <a:cubicBezTo>
                  <a:pt x="-7090" y="1003037"/>
                  <a:pt x="-23786" y="768334"/>
                  <a:pt x="0" y="589371"/>
                </a:cubicBezTo>
                <a:cubicBezTo>
                  <a:pt x="23786" y="410408"/>
                  <a:pt x="-16955" y="242082"/>
                  <a:pt x="0" y="0"/>
                </a:cubicBezTo>
                <a:close/>
              </a:path>
              <a:path w="3647661" h="4436126" stroke="0" extrusionOk="0">
                <a:moveTo>
                  <a:pt x="0" y="0"/>
                </a:moveTo>
                <a:cubicBezTo>
                  <a:pt x="171149" y="-7244"/>
                  <a:pt x="374684" y="2591"/>
                  <a:pt x="534990" y="0"/>
                </a:cubicBezTo>
                <a:cubicBezTo>
                  <a:pt x="695296" y="-2591"/>
                  <a:pt x="907320" y="7483"/>
                  <a:pt x="1069981" y="0"/>
                </a:cubicBezTo>
                <a:cubicBezTo>
                  <a:pt x="1232642" y="-7483"/>
                  <a:pt x="1543604" y="-26203"/>
                  <a:pt x="1677924" y="0"/>
                </a:cubicBezTo>
                <a:cubicBezTo>
                  <a:pt x="1812244" y="26203"/>
                  <a:pt x="2140632" y="31361"/>
                  <a:pt x="2322344" y="0"/>
                </a:cubicBezTo>
                <a:cubicBezTo>
                  <a:pt x="2504056" y="-31361"/>
                  <a:pt x="2658834" y="3381"/>
                  <a:pt x="2893811" y="0"/>
                </a:cubicBezTo>
                <a:cubicBezTo>
                  <a:pt x="3128788" y="-3381"/>
                  <a:pt x="3338741" y="-10376"/>
                  <a:pt x="3647661" y="0"/>
                </a:cubicBezTo>
                <a:cubicBezTo>
                  <a:pt x="3628986" y="244498"/>
                  <a:pt x="3624774" y="362520"/>
                  <a:pt x="3647661" y="545010"/>
                </a:cubicBezTo>
                <a:cubicBezTo>
                  <a:pt x="3670549" y="727500"/>
                  <a:pt x="3619543" y="968439"/>
                  <a:pt x="3647661" y="1134381"/>
                </a:cubicBezTo>
                <a:cubicBezTo>
                  <a:pt x="3675779" y="1300323"/>
                  <a:pt x="3670065" y="1646297"/>
                  <a:pt x="3647661" y="1856836"/>
                </a:cubicBezTo>
                <a:cubicBezTo>
                  <a:pt x="3625257" y="2067375"/>
                  <a:pt x="3632904" y="2315399"/>
                  <a:pt x="3647661" y="2490568"/>
                </a:cubicBezTo>
                <a:cubicBezTo>
                  <a:pt x="3662418" y="2665737"/>
                  <a:pt x="3616073" y="2880164"/>
                  <a:pt x="3647661" y="3124300"/>
                </a:cubicBezTo>
                <a:cubicBezTo>
                  <a:pt x="3679249" y="3368436"/>
                  <a:pt x="3677361" y="3519722"/>
                  <a:pt x="3647661" y="3758032"/>
                </a:cubicBezTo>
                <a:cubicBezTo>
                  <a:pt x="3617961" y="3996342"/>
                  <a:pt x="3615180" y="4147465"/>
                  <a:pt x="3647661" y="4436126"/>
                </a:cubicBezTo>
                <a:cubicBezTo>
                  <a:pt x="3506685" y="4421969"/>
                  <a:pt x="3266652" y="4433618"/>
                  <a:pt x="3149147" y="4436126"/>
                </a:cubicBezTo>
                <a:cubicBezTo>
                  <a:pt x="3031642" y="4438634"/>
                  <a:pt x="2832267" y="4432536"/>
                  <a:pt x="2650634" y="4436126"/>
                </a:cubicBezTo>
                <a:cubicBezTo>
                  <a:pt x="2469001" y="4439716"/>
                  <a:pt x="2324677" y="4416284"/>
                  <a:pt x="2042690" y="4436126"/>
                </a:cubicBezTo>
                <a:cubicBezTo>
                  <a:pt x="1760703" y="4455968"/>
                  <a:pt x="1686949" y="4416099"/>
                  <a:pt x="1398270" y="4436126"/>
                </a:cubicBezTo>
                <a:cubicBezTo>
                  <a:pt x="1109591" y="4456153"/>
                  <a:pt x="1071585" y="4455485"/>
                  <a:pt x="899756" y="4436126"/>
                </a:cubicBezTo>
                <a:cubicBezTo>
                  <a:pt x="727927" y="4416767"/>
                  <a:pt x="344407" y="4430463"/>
                  <a:pt x="0" y="4436126"/>
                </a:cubicBezTo>
                <a:cubicBezTo>
                  <a:pt x="5440" y="4303018"/>
                  <a:pt x="91" y="4161914"/>
                  <a:pt x="0" y="3891116"/>
                </a:cubicBezTo>
                <a:cubicBezTo>
                  <a:pt x="-91" y="3620318"/>
                  <a:pt x="-11601" y="3462294"/>
                  <a:pt x="0" y="3301745"/>
                </a:cubicBezTo>
                <a:cubicBezTo>
                  <a:pt x="11601" y="3141196"/>
                  <a:pt x="22776" y="2916996"/>
                  <a:pt x="0" y="2756735"/>
                </a:cubicBezTo>
                <a:cubicBezTo>
                  <a:pt x="-22776" y="2596474"/>
                  <a:pt x="5257" y="2440491"/>
                  <a:pt x="0" y="2256087"/>
                </a:cubicBezTo>
                <a:cubicBezTo>
                  <a:pt x="-5257" y="2071683"/>
                  <a:pt x="20189" y="1902567"/>
                  <a:pt x="0" y="1666716"/>
                </a:cubicBezTo>
                <a:cubicBezTo>
                  <a:pt x="-20189" y="1430865"/>
                  <a:pt x="-21241" y="1161108"/>
                  <a:pt x="0" y="988622"/>
                </a:cubicBezTo>
                <a:cubicBezTo>
                  <a:pt x="21241" y="816136"/>
                  <a:pt x="17108" y="406740"/>
                  <a:pt x="0" y="0"/>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872833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sketch line">
            <a:extLst>
              <a:ext uri="{FF2B5EF4-FFF2-40B4-BE49-F238E27FC236}">
                <a16:creationId xmlns:a16="http://schemas.microsoft.com/office/drawing/2014/main" id="{2A39B854-4B6C-4F7F-A602-6F97770CE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439978"/>
            <a:ext cx="6281928" cy="18288"/>
          </a:xfrm>
          <a:custGeom>
            <a:avLst/>
            <a:gdLst>
              <a:gd name="connsiteX0" fmla="*/ 0 w 6281928"/>
              <a:gd name="connsiteY0" fmla="*/ 0 h 18288"/>
              <a:gd name="connsiteX1" fmla="*/ 572353 w 6281928"/>
              <a:gd name="connsiteY1" fmla="*/ 0 h 18288"/>
              <a:gd name="connsiteX2" fmla="*/ 1207526 w 6281928"/>
              <a:gd name="connsiteY2" fmla="*/ 0 h 18288"/>
              <a:gd name="connsiteX3" fmla="*/ 1779880 w 6281928"/>
              <a:gd name="connsiteY3" fmla="*/ 0 h 18288"/>
              <a:gd name="connsiteX4" fmla="*/ 2540691 w 6281928"/>
              <a:gd name="connsiteY4" fmla="*/ 0 h 18288"/>
              <a:gd name="connsiteX5" fmla="*/ 3238683 w 6281928"/>
              <a:gd name="connsiteY5" fmla="*/ 0 h 18288"/>
              <a:gd name="connsiteX6" fmla="*/ 3936675 w 6281928"/>
              <a:gd name="connsiteY6" fmla="*/ 0 h 18288"/>
              <a:gd name="connsiteX7" fmla="*/ 4760305 w 6281928"/>
              <a:gd name="connsiteY7" fmla="*/ 0 h 18288"/>
              <a:gd name="connsiteX8" fmla="*/ 5521117 w 6281928"/>
              <a:gd name="connsiteY8" fmla="*/ 0 h 18288"/>
              <a:gd name="connsiteX9" fmla="*/ 6281928 w 6281928"/>
              <a:gd name="connsiteY9" fmla="*/ 0 h 18288"/>
              <a:gd name="connsiteX10" fmla="*/ 6281928 w 6281928"/>
              <a:gd name="connsiteY10" fmla="*/ 18288 h 18288"/>
              <a:gd name="connsiteX11" fmla="*/ 5772394 w 6281928"/>
              <a:gd name="connsiteY11" fmla="*/ 18288 h 18288"/>
              <a:gd name="connsiteX12" fmla="*/ 5200040 w 6281928"/>
              <a:gd name="connsiteY12" fmla="*/ 18288 h 18288"/>
              <a:gd name="connsiteX13" fmla="*/ 4439229 w 6281928"/>
              <a:gd name="connsiteY13" fmla="*/ 18288 h 18288"/>
              <a:gd name="connsiteX14" fmla="*/ 3615599 w 6281928"/>
              <a:gd name="connsiteY14" fmla="*/ 18288 h 18288"/>
              <a:gd name="connsiteX15" fmla="*/ 2980426 w 6281928"/>
              <a:gd name="connsiteY15" fmla="*/ 18288 h 18288"/>
              <a:gd name="connsiteX16" fmla="*/ 2156795 w 6281928"/>
              <a:gd name="connsiteY16" fmla="*/ 18288 h 18288"/>
              <a:gd name="connsiteX17" fmla="*/ 1584442 w 6281928"/>
              <a:gd name="connsiteY17" fmla="*/ 18288 h 18288"/>
              <a:gd name="connsiteX18" fmla="*/ 1074908 w 6281928"/>
              <a:gd name="connsiteY18" fmla="*/ 18288 h 18288"/>
              <a:gd name="connsiteX19" fmla="*/ 0 w 6281928"/>
              <a:gd name="connsiteY19" fmla="*/ 18288 h 18288"/>
              <a:gd name="connsiteX20" fmla="*/ 0 w 6281928"/>
              <a:gd name="connsiteY2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81928" h="18288" fill="none" extrusionOk="0">
                <a:moveTo>
                  <a:pt x="0" y="0"/>
                </a:moveTo>
                <a:cubicBezTo>
                  <a:pt x="205960" y="24870"/>
                  <a:pt x="343550" y="5918"/>
                  <a:pt x="572353" y="0"/>
                </a:cubicBezTo>
                <a:cubicBezTo>
                  <a:pt x="801156" y="-5918"/>
                  <a:pt x="1015649" y="-11381"/>
                  <a:pt x="1207526" y="0"/>
                </a:cubicBezTo>
                <a:cubicBezTo>
                  <a:pt x="1399403" y="11381"/>
                  <a:pt x="1549725" y="7866"/>
                  <a:pt x="1779880" y="0"/>
                </a:cubicBezTo>
                <a:cubicBezTo>
                  <a:pt x="2010035" y="-7866"/>
                  <a:pt x="2190674" y="12826"/>
                  <a:pt x="2540691" y="0"/>
                </a:cubicBezTo>
                <a:cubicBezTo>
                  <a:pt x="2890708" y="-12826"/>
                  <a:pt x="3025718" y="-18534"/>
                  <a:pt x="3238683" y="0"/>
                </a:cubicBezTo>
                <a:cubicBezTo>
                  <a:pt x="3451648" y="18534"/>
                  <a:pt x="3603947" y="14884"/>
                  <a:pt x="3936675" y="0"/>
                </a:cubicBezTo>
                <a:cubicBezTo>
                  <a:pt x="4269403" y="-14884"/>
                  <a:pt x="4480718" y="-24607"/>
                  <a:pt x="4760305" y="0"/>
                </a:cubicBezTo>
                <a:cubicBezTo>
                  <a:pt x="5039892" y="24607"/>
                  <a:pt x="5359549" y="-31311"/>
                  <a:pt x="5521117" y="0"/>
                </a:cubicBezTo>
                <a:cubicBezTo>
                  <a:pt x="5682685" y="31311"/>
                  <a:pt x="5986067" y="-12593"/>
                  <a:pt x="6281928" y="0"/>
                </a:cubicBezTo>
                <a:cubicBezTo>
                  <a:pt x="6282307" y="7355"/>
                  <a:pt x="6282212" y="10249"/>
                  <a:pt x="6281928" y="18288"/>
                </a:cubicBezTo>
                <a:cubicBezTo>
                  <a:pt x="6078981" y="8428"/>
                  <a:pt x="5961061" y="2290"/>
                  <a:pt x="5772394" y="18288"/>
                </a:cubicBezTo>
                <a:cubicBezTo>
                  <a:pt x="5583727" y="34286"/>
                  <a:pt x="5329968" y="24208"/>
                  <a:pt x="5200040" y="18288"/>
                </a:cubicBezTo>
                <a:cubicBezTo>
                  <a:pt x="5070112" y="12368"/>
                  <a:pt x="4793288" y="21070"/>
                  <a:pt x="4439229" y="18288"/>
                </a:cubicBezTo>
                <a:cubicBezTo>
                  <a:pt x="4085170" y="15506"/>
                  <a:pt x="3813765" y="-16466"/>
                  <a:pt x="3615599" y="18288"/>
                </a:cubicBezTo>
                <a:cubicBezTo>
                  <a:pt x="3417433" y="53042"/>
                  <a:pt x="3133643" y="20727"/>
                  <a:pt x="2980426" y="18288"/>
                </a:cubicBezTo>
                <a:cubicBezTo>
                  <a:pt x="2827209" y="15849"/>
                  <a:pt x="2380685" y="51850"/>
                  <a:pt x="2156795" y="18288"/>
                </a:cubicBezTo>
                <a:cubicBezTo>
                  <a:pt x="1932905" y="-15274"/>
                  <a:pt x="1716744" y="-1398"/>
                  <a:pt x="1584442" y="18288"/>
                </a:cubicBezTo>
                <a:cubicBezTo>
                  <a:pt x="1452140" y="37974"/>
                  <a:pt x="1280887" y="12750"/>
                  <a:pt x="1074908" y="18288"/>
                </a:cubicBezTo>
                <a:cubicBezTo>
                  <a:pt x="868929" y="23826"/>
                  <a:pt x="318124" y="-17878"/>
                  <a:pt x="0" y="18288"/>
                </a:cubicBezTo>
                <a:cubicBezTo>
                  <a:pt x="-384" y="12702"/>
                  <a:pt x="-513" y="4636"/>
                  <a:pt x="0" y="0"/>
                </a:cubicBezTo>
                <a:close/>
              </a:path>
              <a:path w="6281928" h="18288" stroke="0" extrusionOk="0">
                <a:moveTo>
                  <a:pt x="0" y="0"/>
                </a:moveTo>
                <a:cubicBezTo>
                  <a:pt x="135290" y="27650"/>
                  <a:pt x="488372" y="4391"/>
                  <a:pt x="635173" y="0"/>
                </a:cubicBezTo>
                <a:cubicBezTo>
                  <a:pt x="781974" y="-4391"/>
                  <a:pt x="992816" y="14310"/>
                  <a:pt x="1144707" y="0"/>
                </a:cubicBezTo>
                <a:cubicBezTo>
                  <a:pt x="1296598" y="-14310"/>
                  <a:pt x="1796462" y="-1258"/>
                  <a:pt x="1968337" y="0"/>
                </a:cubicBezTo>
                <a:cubicBezTo>
                  <a:pt x="2140212" y="1258"/>
                  <a:pt x="2343376" y="-12852"/>
                  <a:pt x="2603510" y="0"/>
                </a:cubicBezTo>
                <a:cubicBezTo>
                  <a:pt x="2863644" y="12852"/>
                  <a:pt x="2935073" y="-10591"/>
                  <a:pt x="3238683" y="0"/>
                </a:cubicBezTo>
                <a:cubicBezTo>
                  <a:pt x="3542293" y="10591"/>
                  <a:pt x="3731676" y="3538"/>
                  <a:pt x="4062313" y="0"/>
                </a:cubicBezTo>
                <a:cubicBezTo>
                  <a:pt x="4392950" y="-3538"/>
                  <a:pt x="4440715" y="28126"/>
                  <a:pt x="4634667" y="0"/>
                </a:cubicBezTo>
                <a:cubicBezTo>
                  <a:pt x="4828619" y="-28126"/>
                  <a:pt x="5052661" y="8974"/>
                  <a:pt x="5458297" y="0"/>
                </a:cubicBezTo>
                <a:cubicBezTo>
                  <a:pt x="5863933" y="-8974"/>
                  <a:pt x="5906900" y="-24516"/>
                  <a:pt x="6281928" y="0"/>
                </a:cubicBezTo>
                <a:cubicBezTo>
                  <a:pt x="6282268" y="5688"/>
                  <a:pt x="6281759" y="13142"/>
                  <a:pt x="6281928" y="18288"/>
                </a:cubicBezTo>
                <a:cubicBezTo>
                  <a:pt x="6036108" y="15339"/>
                  <a:pt x="5743611" y="10415"/>
                  <a:pt x="5583936" y="18288"/>
                </a:cubicBezTo>
                <a:cubicBezTo>
                  <a:pt x="5424261" y="26161"/>
                  <a:pt x="5250533" y="-179"/>
                  <a:pt x="4948763" y="18288"/>
                </a:cubicBezTo>
                <a:cubicBezTo>
                  <a:pt x="4646993" y="36755"/>
                  <a:pt x="4354673" y="7565"/>
                  <a:pt x="4125133" y="18288"/>
                </a:cubicBezTo>
                <a:cubicBezTo>
                  <a:pt x="3895593" y="29012"/>
                  <a:pt x="3570246" y="29209"/>
                  <a:pt x="3301502" y="18288"/>
                </a:cubicBezTo>
                <a:cubicBezTo>
                  <a:pt x="3032758" y="7367"/>
                  <a:pt x="2955340" y="11905"/>
                  <a:pt x="2729149" y="18288"/>
                </a:cubicBezTo>
                <a:cubicBezTo>
                  <a:pt x="2502958" y="24671"/>
                  <a:pt x="2269423" y="3142"/>
                  <a:pt x="2031157" y="18288"/>
                </a:cubicBezTo>
                <a:cubicBezTo>
                  <a:pt x="1792891" y="33434"/>
                  <a:pt x="1484731" y="22122"/>
                  <a:pt x="1207526" y="18288"/>
                </a:cubicBezTo>
                <a:cubicBezTo>
                  <a:pt x="930321" y="14454"/>
                  <a:pt x="560231" y="-33402"/>
                  <a:pt x="0" y="18288"/>
                </a:cubicBezTo>
                <a:cubicBezTo>
                  <a:pt x="-478" y="10520"/>
                  <a:pt x="210" y="5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591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6CDCFD8-EDD1-27F8-902A-CF6A491A440D}"/>
              </a:ext>
            </a:extLst>
          </p:cNvPr>
          <p:cNvSpPr>
            <a:spLocks noGrp="1"/>
          </p:cNvSpPr>
          <p:nvPr>
            <p:ph type="title"/>
          </p:nvPr>
        </p:nvSpPr>
        <p:spPr>
          <a:xfrm>
            <a:off x="229570" y="696372"/>
            <a:ext cx="2679234" cy="4261391"/>
          </a:xfrm>
        </p:spPr>
        <p:txBody>
          <a:bodyPr>
            <a:normAutofit/>
          </a:bodyPr>
          <a:lstStyle/>
          <a:p>
            <a:pPr algn="ctr"/>
            <a:br>
              <a:rPr lang="en-US" dirty="0">
                <a:solidFill>
                  <a:srgbClr val="FFFFFF"/>
                </a:solidFill>
              </a:rPr>
            </a:br>
            <a:r>
              <a:rPr lang="en-US" dirty="0">
                <a:solidFill>
                  <a:srgbClr val="FFFFFF"/>
                </a:solidFill>
              </a:rPr>
              <a:t>Enrollment</a:t>
            </a:r>
            <a:br>
              <a:rPr lang="en-US" dirty="0">
                <a:solidFill>
                  <a:srgbClr val="FFFFFF"/>
                </a:solidFill>
              </a:rPr>
            </a:br>
            <a:r>
              <a:rPr lang="en-US" dirty="0">
                <a:solidFill>
                  <a:srgbClr val="FFFFFF"/>
                </a:solidFill>
              </a:rPr>
              <a:t>FY2024 and FY2025</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95D2E50B-0B91-23BA-CF6C-796752A4BF20}"/>
              </a:ext>
            </a:extLst>
          </p:cNvPr>
          <p:cNvPicPr>
            <a:picLocks noChangeAspect="1"/>
          </p:cNvPicPr>
          <p:nvPr/>
        </p:nvPicPr>
        <p:blipFill>
          <a:blip r:embed="rId2"/>
          <a:stretch>
            <a:fillRect/>
          </a:stretch>
        </p:blipFill>
        <p:spPr>
          <a:xfrm>
            <a:off x="3138374" y="395288"/>
            <a:ext cx="8824056" cy="6347694"/>
          </a:xfrm>
          <a:prstGeom prst="rect">
            <a:avLst/>
          </a:prstGeom>
        </p:spPr>
      </p:pic>
    </p:spTree>
    <p:extLst>
      <p:ext uri="{BB962C8B-B14F-4D97-AF65-F5344CB8AC3E}">
        <p14:creationId xmlns:p14="http://schemas.microsoft.com/office/powerpoint/2010/main" val="3846790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7307182-27F5-88D6-8CA8-50668B814F03}"/>
              </a:ext>
            </a:extLst>
          </p:cNvPr>
          <p:cNvSpPr>
            <a:spLocks noGrp="1"/>
          </p:cNvSpPr>
          <p:nvPr>
            <p:ph type="title"/>
          </p:nvPr>
        </p:nvSpPr>
        <p:spPr>
          <a:xfrm>
            <a:off x="1171074" y="1396686"/>
            <a:ext cx="3240506" cy="4064628"/>
          </a:xfrm>
        </p:spPr>
        <p:txBody>
          <a:bodyPr>
            <a:normAutofit/>
          </a:bodyPr>
          <a:lstStyle/>
          <a:p>
            <a:r>
              <a:rPr lang="en-US" dirty="0">
                <a:solidFill>
                  <a:srgbClr val="FFFFFF"/>
                </a:solidFill>
              </a:rPr>
              <a:t>Pathway Completion</a:t>
            </a:r>
            <a:br>
              <a:rPr lang="en-US" dirty="0">
                <a:solidFill>
                  <a:srgbClr val="FFFFFF"/>
                </a:solidFill>
              </a:rPr>
            </a:br>
            <a:r>
              <a:rPr lang="en-US" dirty="0">
                <a:solidFill>
                  <a:srgbClr val="FFFFFF"/>
                </a:solidFill>
              </a:rPr>
              <a:t>Rates </a:t>
            </a:r>
            <a:br>
              <a:rPr lang="en-US" dirty="0">
                <a:solidFill>
                  <a:srgbClr val="FFFFFF"/>
                </a:solidFill>
              </a:rPr>
            </a:br>
            <a:r>
              <a:rPr lang="en-US" dirty="0">
                <a:solidFill>
                  <a:srgbClr val="FFFFFF"/>
                </a:solidFill>
              </a:rPr>
              <a:t>FY 2024</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aphicFrame>
        <p:nvGraphicFramePr>
          <p:cNvPr id="4" name="Google Shape;706;p111">
            <a:extLst>
              <a:ext uri="{FF2B5EF4-FFF2-40B4-BE49-F238E27FC236}">
                <a16:creationId xmlns:a16="http://schemas.microsoft.com/office/drawing/2014/main" id="{DF4018CB-22F6-AED0-4842-4F93A4ECCC00}"/>
              </a:ext>
            </a:extLst>
          </p:cNvPr>
          <p:cNvGraphicFramePr/>
          <p:nvPr/>
        </p:nvGraphicFramePr>
        <p:xfrm>
          <a:off x="5453867" y="1661678"/>
          <a:ext cx="5736742" cy="3932040"/>
        </p:xfrm>
        <a:graphic>
          <a:graphicData uri="http://schemas.openxmlformats.org/drawingml/2006/table">
            <a:tbl>
              <a:tblPr firstRow="1" bandRow="1">
                <a:noFill/>
              </a:tblPr>
              <a:tblGrid>
                <a:gridCol w="3474810">
                  <a:extLst>
                    <a:ext uri="{9D8B030D-6E8A-4147-A177-3AD203B41FA5}">
                      <a16:colId xmlns:a16="http://schemas.microsoft.com/office/drawing/2014/main" val="20000"/>
                    </a:ext>
                  </a:extLst>
                </a:gridCol>
                <a:gridCol w="2261932">
                  <a:extLst>
                    <a:ext uri="{9D8B030D-6E8A-4147-A177-3AD203B41FA5}">
                      <a16:colId xmlns:a16="http://schemas.microsoft.com/office/drawing/2014/main" val="4047470175"/>
                    </a:ext>
                  </a:extLst>
                </a:gridCol>
              </a:tblGrid>
              <a:tr h="74892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mn-lt"/>
                          <a:ea typeface="+mn-ea"/>
                          <a:cs typeface="+mn-cs"/>
                        </a:rPr>
                        <a:t>Pathways</a:t>
                      </a:r>
                    </a:p>
                  </a:txBody>
                  <a:tcPr marL="91450" marR="91450" marT="45725" marB="45725" anchor="b">
                    <a:solidFill>
                      <a:schemeClr val="accent2"/>
                    </a:solidFill>
                  </a:tcPr>
                </a:tc>
                <a:tc>
                  <a:txBody>
                    <a:bodyPr/>
                    <a:lstStyle/>
                    <a:p>
                      <a:pPr algn="ctr"/>
                      <a:endParaRPr lang="en-US" sz="1600" dirty="0"/>
                    </a:p>
                    <a:p>
                      <a:pPr algn="ctr"/>
                      <a:r>
                        <a:rPr lang="en-US" sz="1600" dirty="0"/>
                        <a:t>Percentage of Completers</a:t>
                      </a:r>
                    </a:p>
                  </a:txBody>
                  <a:tcPr>
                    <a:solidFill>
                      <a:schemeClr val="accent2"/>
                    </a:solidFill>
                  </a:tcPr>
                </a:tc>
                <a:extLst>
                  <a:ext uri="{0D108BD9-81ED-4DB2-BD59-A6C34878D82A}">
                    <a16:rowId xmlns:a16="http://schemas.microsoft.com/office/drawing/2014/main" val="10000"/>
                  </a:ext>
                </a:extLst>
              </a:tr>
              <a:tr h="235780">
                <a:tc>
                  <a:txBody>
                    <a:bodyPr/>
                    <a:lstStyle/>
                    <a:p>
                      <a:pPr marL="0" marR="0" lvl="0" indent="0" algn="l" rtl="0">
                        <a:lnSpc>
                          <a:spcPct val="100000"/>
                        </a:lnSpc>
                        <a:spcBef>
                          <a:spcPts val="0"/>
                        </a:spcBef>
                        <a:spcAft>
                          <a:spcPts val="0"/>
                        </a:spcAft>
                        <a:buClr>
                          <a:srgbClr val="000000"/>
                        </a:buClr>
                        <a:buSzPts val="1400"/>
                        <a:buFont typeface="Arial"/>
                        <a:buNone/>
                      </a:pPr>
                      <a:r>
                        <a:rPr lang="en-US" sz="1100" b="1" u="none" strike="noStrike" cap="none" dirty="0"/>
                        <a:t>Patient Care</a:t>
                      </a:r>
                      <a:endParaRPr sz="1100" b="1" u="none" strike="noStrike" cap="none" dirty="0"/>
                    </a:p>
                  </a:txBody>
                  <a:tcPr marL="91450" marR="91450" marT="45725" marB="45725"/>
                </a:tc>
                <a:tc>
                  <a:txBody>
                    <a:bodyPr/>
                    <a:lstStyle/>
                    <a:p>
                      <a:pPr marL="0" lvl="0" indent="0" algn="l" rtl="0">
                        <a:spcBef>
                          <a:spcPts val="0"/>
                        </a:spcBef>
                        <a:spcAft>
                          <a:spcPts val="0"/>
                        </a:spcAft>
                        <a:buNone/>
                      </a:pPr>
                      <a:r>
                        <a:rPr lang="en-US" sz="1100" dirty="0"/>
                        <a:t>100% Completers</a:t>
                      </a:r>
                      <a:endParaRPr sz="1100" dirty="0"/>
                    </a:p>
                  </a:txBody>
                  <a:tcPr marL="91450" marR="91450" marT="45725" marB="45725"/>
                </a:tc>
                <a:extLst>
                  <a:ext uri="{0D108BD9-81ED-4DB2-BD59-A6C34878D82A}">
                    <a16:rowId xmlns:a16="http://schemas.microsoft.com/office/drawing/2014/main" val="10002"/>
                  </a:ext>
                </a:extLst>
              </a:tr>
              <a:tr h="235780">
                <a:tc>
                  <a:txBody>
                    <a:bodyPr/>
                    <a:lstStyle/>
                    <a:p>
                      <a:pPr marL="0" marR="0" lvl="0" indent="0" algn="l" rtl="0">
                        <a:lnSpc>
                          <a:spcPct val="100000"/>
                        </a:lnSpc>
                        <a:spcBef>
                          <a:spcPts val="0"/>
                        </a:spcBef>
                        <a:spcAft>
                          <a:spcPts val="0"/>
                        </a:spcAft>
                        <a:buClr>
                          <a:srgbClr val="000000"/>
                        </a:buClr>
                        <a:buSzPts val="1400"/>
                        <a:buFont typeface="Arial"/>
                        <a:buNone/>
                      </a:pPr>
                      <a:r>
                        <a:rPr lang="en-US" sz="1100" b="1" u="none" strike="noStrike" cap="none" dirty="0"/>
                        <a:t>Cybersecurity</a:t>
                      </a:r>
                      <a:endParaRPr sz="1100" b="1" u="none" strike="noStrike" cap="none" dirty="0"/>
                    </a:p>
                  </a:txBody>
                  <a:tcPr marL="91450" marR="91450" marT="45725" marB="45725"/>
                </a:tc>
                <a:tc>
                  <a:txBody>
                    <a:bodyPr/>
                    <a:lstStyle/>
                    <a:p>
                      <a:pPr marL="0" lvl="0" indent="0" algn="l" rtl="0">
                        <a:spcBef>
                          <a:spcPts val="0"/>
                        </a:spcBef>
                        <a:spcAft>
                          <a:spcPts val="0"/>
                        </a:spcAft>
                        <a:buNone/>
                      </a:pPr>
                      <a:r>
                        <a:rPr lang="en-US" sz="1100" dirty="0"/>
                        <a:t>100% Completers</a:t>
                      </a:r>
                    </a:p>
                  </a:txBody>
                  <a:tcPr marL="91450" marR="91450" marT="45725" marB="45725"/>
                </a:tc>
                <a:extLst>
                  <a:ext uri="{0D108BD9-81ED-4DB2-BD59-A6C34878D82A}">
                    <a16:rowId xmlns:a16="http://schemas.microsoft.com/office/drawing/2014/main" val="10003"/>
                  </a:ext>
                </a:extLst>
              </a:tr>
              <a:tr h="235780">
                <a:tc>
                  <a:txBody>
                    <a:bodyPr/>
                    <a:lstStyle/>
                    <a:p>
                      <a:pPr marL="0" marR="0" lvl="0" indent="0" algn="l" rtl="0">
                        <a:lnSpc>
                          <a:spcPct val="100000"/>
                        </a:lnSpc>
                        <a:spcBef>
                          <a:spcPts val="0"/>
                        </a:spcBef>
                        <a:spcAft>
                          <a:spcPts val="0"/>
                        </a:spcAft>
                        <a:buClr>
                          <a:srgbClr val="000000"/>
                        </a:buClr>
                        <a:buSzPts val="1400"/>
                        <a:buFont typeface="Arial"/>
                        <a:buNone/>
                      </a:pPr>
                      <a:r>
                        <a:rPr lang="en-US" sz="1100" b="1" u="none" strike="noStrike" cap="none" dirty="0"/>
                        <a:t>Culinary Arts</a:t>
                      </a:r>
                      <a:endParaRPr sz="1100" b="1"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100% Completers</a:t>
                      </a:r>
                    </a:p>
                  </a:txBody>
                  <a:tcPr marL="91450" marR="91450" marT="45725" marB="45725"/>
                </a:tc>
                <a:extLst>
                  <a:ext uri="{0D108BD9-81ED-4DB2-BD59-A6C34878D82A}">
                    <a16:rowId xmlns:a16="http://schemas.microsoft.com/office/drawing/2014/main" val="10004"/>
                  </a:ext>
                </a:extLst>
              </a:tr>
              <a:tr h="235780">
                <a:tc>
                  <a:txBody>
                    <a:bodyPr/>
                    <a:lstStyle/>
                    <a:p>
                      <a:pPr marL="0" marR="0" lvl="0" indent="0" algn="l" rtl="0">
                        <a:lnSpc>
                          <a:spcPct val="100000"/>
                        </a:lnSpc>
                        <a:spcBef>
                          <a:spcPts val="0"/>
                        </a:spcBef>
                        <a:spcAft>
                          <a:spcPts val="0"/>
                        </a:spcAft>
                        <a:buClr>
                          <a:srgbClr val="000000"/>
                        </a:buClr>
                        <a:buSzPts val="1400"/>
                        <a:buFont typeface="Arial"/>
                        <a:buNone/>
                      </a:pPr>
                      <a:r>
                        <a:rPr lang="en-US" sz="1100" b="1" u="none" strike="noStrike" cap="none" dirty="0"/>
                        <a:t>Criminal Investigations</a:t>
                      </a:r>
                      <a:endParaRPr sz="1100" b="1"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100% Completers</a:t>
                      </a:r>
                    </a:p>
                  </a:txBody>
                  <a:tcPr marL="91450" marR="91450" marT="45725" marB="45725"/>
                </a:tc>
                <a:extLst>
                  <a:ext uri="{0D108BD9-81ED-4DB2-BD59-A6C34878D82A}">
                    <a16:rowId xmlns:a16="http://schemas.microsoft.com/office/drawing/2014/main" val="10005"/>
                  </a:ext>
                </a:extLst>
              </a:tr>
              <a:tr h="235780">
                <a:tc>
                  <a:txBody>
                    <a:bodyPr/>
                    <a:lstStyle/>
                    <a:p>
                      <a:pPr marL="0" marR="0" lvl="0" indent="0" algn="l" rtl="0">
                        <a:lnSpc>
                          <a:spcPct val="100000"/>
                        </a:lnSpc>
                        <a:spcBef>
                          <a:spcPts val="0"/>
                        </a:spcBef>
                        <a:spcAft>
                          <a:spcPts val="0"/>
                        </a:spcAft>
                        <a:buClr>
                          <a:srgbClr val="000000"/>
                        </a:buClr>
                        <a:buSzPts val="1400"/>
                        <a:buFont typeface="Arial"/>
                        <a:buNone/>
                      </a:pPr>
                      <a:r>
                        <a:rPr lang="en-US" sz="1100" b="1" u="none" strike="noStrike" cap="none" dirty="0"/>
                        <a:t>Dental Science</a:t>
                      </a:r>
                      <a:endParaRPr sz="1100" b="1"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100% Completers</a:t>
                      </a:r>
                    </a:p>
                  </a:txBody>
                  <a:tcPr marL="91450" marR="91450" marT="45725" marB="45725"/>
                </a:tc>
                <a:extLst>
                  <a:ext uri="{0D108BD9-81ED-4DB2-BD59-A6C34878D82A}">
                    <a16:rowId xmlns:a16="http://schemas.microsoft.com/office/drawing/2014/main" val="10006"/>
                  </a:ext>
                </a:extLst>
              </a:tr>
              <a:tr h="235780">
                <a:tc>
                  <a:txBody>
                    <a:bodyPr/>
                    <a:lstStyle/>
                    <a:p>
                      <a:pPr marL="0" marR="0" lvl="0" indent="0" algn="l" rtl="0">
                        <a:lnSpc>
                          <a:spcPct val="100000"/>
                        </a:lnSpc>
                        <a:spcBef>
                          <a:spcPts val="0"/>
                        </a:spcBef>
                        <a:spcAft>
                          <a:spcPts val="0"/>
                        </a:spcAft>
                        <a:buClr>
                          <a:srgbClr val="000000"/>
                        </a:buClr>
                        <a:buSzPts val="1400"/>
                        <a:buFont typeface="Arial"/>
                        <a:buNone/>
                      </a:pPr>
                      <a:r>
                        <a:rPr lang="en-US" sz="1100" b="1" u="none" strike="noStrike" cap="none" dirty="0"/>
                        <a:t>Automotive</a:t>
                      </a:r>
                      <a:endParaRPr sz="1100" b="1"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100% Completers</a:t>
                      </a:r>
                    </a:p>
                  </a:txBody>
                  <a:tcPr marL="91450" marR="91450" marT="45725" marB="45725"/>
                </a:tc>
                <a:extLst>
                  <a:ext uri="{0D108BD9-81ED-4DB2-BD59-A6C34878D82A}">
                    <a16:rowId xmlns:a16="http://schemas.microsoft.com/office/drawing/2014/main" val="10007"/>
                  </a:ext>
                </a:extLst>
              </a:tr>
              <a:tr h="235780">
                <a:tc>
                  <a:txBody>
                    <a:bodyPr/>
                    <a:lstStyle/>
                    <a:p>
                      <a:pPr marL="0" marR="0" lvl="0" indent="0" algn="l" rtl="0">
                        <a:lnSpc>
                          <a:spcPct val="100000"/>
                        </a:lnSpc>
                        <a:spcBef>
                          <a:spcPts val="0"/>
                        </a:spcBef>
                        <a:spcAft>
                          <a:spcPts val="0"/>
                        </a:spcAft>
                        <a:buClr>
                          <a:srgbClr val="000000"/>
                        </a:buClr>
                        <a:buSzPts val="1400"/>
                        <a:buFont typeface="Arial"/>
                        <a:buNone/>
                      </a:pPr>
                      <a:r>
                        <a:rPr lang="en-US" sz="1100" b="1" u="none" strike="noStrike" cap="none" dirty="0"/>
                        <a:t>Infant/Toddler Childcare</a:t>
                      </a:r>
                      <a:endParaRPr sz="1100" b="1"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100% Completers</a:t>
                      </a:r>
                    </a:p>
                  </a:txBody>
                  <a:tcPr marL="91450" marR="91450" marT="45725" marB="45725"/>
                </a:tc>
                <a:extLst>
                  <a:ext uri="{0D108BD9-81ED-4DB2-BD59-A6C34878D82A}">
                    <a16:rowId xmlns:a16="http://schemas.microsoft.com/office/drawing/2014/main" val="10008"/>
                  </a:ext>
                </a:extLst>
              </a:tr>
              <a:tr h="235780">
                <a:tc>
                  <a:txBody>
                    <a:bodyPr/>
                    <a:lstStyle/>
                    <a:p>
                      <a:pPr marL="0" marR="0" lvl="0" indent="0" algn="l" rtl="0">
                        <a:lnSpc>
                          <a:spcPct val="100000"/>
                        </a:lnSpc>
                        <a:spcBef>
                          <a:spcPts val="0"/>
                        </a:spcBef>
                        <a:spcAft>
                          <a:spcPts val="0"/>
                        </a:spcAft>
                        <a:buClr>
                          <a:srgbClr val="000000"/>
                        </a:buClr>
                        <a:buSzPts val="1400"/>
                        <a:buFont typeface="Arial"/>
                        <a:buNone/>
                      </a:pPr>
                      <a:r>
                        <a:rPr lang="en-US" sz="1100" b="1" u="none" strike="noStrike" cap="none" dirty="0"/>
                        <a:t>Programming</a:t>
                      </a:r>
                      <a:endParaRPr sz="1100" b="1"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100% Completers</a:t>
                      </a:r>
                    </a:p>
                  </a:txBody>
                  <a:tcPr marL="91450" marR="91450" marT="45725" marB="45725"/>
                </a:tc>
                <a:extLst>
                  <a:ext uri="{0D108BD9-81ED-4DB2-BD59-A6C34878D82A}">
                    <a16:rowId xmlns:a16="http://schemas.microsoft.com/office/drawing/2014/main" val="10010"/>
                  </a:ext>
                </a:extLst>
              </a:tr>
              <a:tr h="235780">
                <a:tc>
                  <a:txBody>
                    <a:bodyPr/>
                    <a:lstStyle/>
                    <a:p>
                      <a:pPr marL="0" marR="0" lvl="0" indent="0" algn="l" rtl="0">
                        <a:lnSpc>
                          <a:spcPct val="100000"/>
                        </a:lnSpc>
                        <a:spcBef>
                          <a:spcPts val="0"/>
                        </a:spcBef>
                        <a:spcAft>
                          <a:spcPts val="0"/>
                        </a:spcAft>
                        <a:buClr>
                          <a:srgbClr val="000000"/>
                        </a:buClr>
                        <a:buSzPts val="1400"/>
                        <a:buFont typeface="Arial"/>
                        <a:buNone/>
                      </a:pPr>
                      <a:r>
                        <a:rPr lang="en-US" sz="1100" b="1" u="none" strike="noStrike" cap="none" dirty="0"/>
                        <a:t>Graphic Design</a:t>
                      </a:r>
                      <a:endParaRPr sz="1100" b="1"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100% Completers</a:t>
                      </a:r>
                    </a:p>
                  </a:txBody>
                  <a:tcPr marL="91450" marR="91450" marT="45725" marB="45725"/>
                </a:tc>
                <a:extLst>
                  <a:ext uri="{0D108BD9-81ED-4DB2-BD59-A6C34878D82A}">
                    <a16:rowId xmlns:a16="http://schemas.microsoft.com/office/drawing/2014/main" val="10011"/>
                  </a:ext>
                </a:extLst>
              </a:tr>
              <a:tr h="235780">
                <a:tc>
                  <a:txBody>
                    <a:bodyPr/>
                    <a:lstStyle/>
                    <a:p>
                      <a:pPr marL="0" marR="0" lvl="0" indent="0" algn="l" rtl="0">
                        <a:lnSpc>
                          <a:spcPct val="100000"/>
                        </a:lnSpc>
                        <a:spcBef>
                          <a:spcPts val="0"/>
                        </a:spcBef>
                        <a:spcAft>
                          <a:spcPts val="0"/>
                        </a:spcAft>
                        <a:buClr>
                          <a:srgbClr val="000000"/>
                        </a:buClr>
                        <a:buSzPts val="1400"/>
                        <a:buFont typeface="Arial"/>
                        <a:buNone/>
                      </a:pPr>
                      <a:r>
                        <a:rPr lang="en-US" sz="1100" b="1" u="none" strike="noStrike" cap="none" dirty="0"/>
                        <a:t>HVAC – Refrigeration</a:t>
                      </a:r>
                      <a:endParaRPr sz="1100" b="1"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100% Completers</a:t>
                      </a:r>
                    </a:p>
                  </a:txBody>
                  <a:tcPr marL="91450" marR="91450" marT="45725" marB="45725"/>
                </a:tc>
                <a:extLst>
                  <a:ext uri="{0D108BD9-81ED-4DB2-BD59-A6C34878D82A}">
                    <a16:rowId xmlns:a16="http://schemas.microsoft.com/office/drawing/2014/main" val="10012"/>
                  </a:ext>
                </a:extLst>
              </a:tr>
              <a:tr h="235780">
                <a:tc>
                  <a:txBody>
                    <a:bodyPr/>
                    <a:lstStyle/>
                    <a:p>
                      <a:pPr marL="0" marR="0" lvl="0" indent="0" algn="l" rtl="0">
                        <a:lnSpc>
                          <a:spcPct val="100000"/>
                        </a:lnSpc>
                        <a:spcBef>
                          <a:spcPts val="0"/>
                        </a:spcBef>
                        <a:spcAft>
                          <a:spcPts val="0"/>
                        </a:spcAft>
                        <a:buClr>
                          <a:srgbClr val="000000"/>
                        </a:buClr>
                        <a:buSzPts val="1400"/>
                        <a:buFont typeface="Arial"/>
                        <a:buNone/>
                      </a:pPr>
                      <a:r>
                        <a:rPr lang="en-US" sz="1100" b="1" u="none" strike="noStrike" cap="none" dirty="0"/>
                        <a:t>Teaching as a Profession</a:t>
                      </a:r>
                      <a:endParaRPr sz="1100" b="1"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100% Completers</a:t>
                      </a:r>
                    </a:p>
                  </a:txBody>
                  <a:tcPr marL="91450" marR="91450" marT="45725" marB="45725"/>
                </a:tc>
                <a:extLst>
                  <a:ext uri="{0D108BD9-81ED-4DB2-BD59-A6C34878D82A}">
                    <a16:rowId xmlns:a16="http://schemas.microsoft.com/office/drawing/2014/main" val="10013"/>
                  </a:ext>
                </a:extLst>
              </a:tr>
              <a:tr h="235780">
                <a:tc>
                  <a:txBody>
                    <a:bodyPr/>
                    <a:lstStyle/>
                    <a:p>
                      <a:pPr marL="0" marR="0" lvl="0" indent="0" algn="l" rtl="0">
                        <a:lnSpc>
                          <a:spcPct val="100000"/>
                        </a:lnSpc>
                        <a:spcBef>
                          <a:spcPts val="0"/>
                        </a:spcBef>
                        <a:spcAft>
                          <a:spcPts val="0"/>
                        </a:spcAft>
                        <a:buClr>
                          <a:srgbClr val="000000"/>
                        </a:buClr>
                        <a:buSzPts val="1400"/>
                        <a:buFont typeface="Arial"/>
                        <a:buNone/>
                      </a:pPr>
                      <a:r>
                        <a:rPr lang="en-US" sz="1100" b="1" u="none" strike="noStrike" cap="none" dirty="0"/>
                        <a:t>Hospitality, Recreation, Tourism</a:t>
                      </a:r>
                      <a:endParaRPr sz="1100" b="1"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100% Completers</a:t>
                      </a:r>
                    </a:p>
                  </a:txBody>
                  <a:tcPr marL="91450" marR="91450" marT="45725" marB="45725"/>
                </a:tc>
                <a:extLst>
                  <a:ext uri="{0D108BD9-81ED-4DB2-BD59-A6C34878D82A}">
                    <a16:rowId xmlns:a16="http://schemas.microsoft.com/office/drawing/2014/main" val="10014"/>
                  </a:ext>
                </a:extLst>
              </a:tr>
            </a:tbl>
          </a:graphicData>
        </a:graphic>
      </p:graphicFrame>
      <p:sp>
        <p:nvSpPr>
          <p:cNvPr id="5" name="TextBox 4">
            <a:extLst>
              <a:ext uri="{FF2B5EF4-FFF2-40B4-BE49-F238E27FC236}">
                <a16:creationId xmlns:a16="http://schemas.microsoft.com/office/drawing/2014/main" id="{D4CDFAF6-2E7F-08D2-6CF0-C419F2416DCB}"/>
              </a:ext>
            </a:extLst>
          </p:cNvPr>
          <p:cNvSpPr txBox="1"/>
          <p:nvPr/>
        </p:nvSpPr>
        <p:spPr>
          <a:xfrm flipH="1">
            <a:off x="4804686" y="6186127"/>
            <a:ext cx="690004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0000"/>
                </a:solidFill>
                <a:effectLst/>
                <a:uLnTx/>
                <a:uFillTx/>
                <a:latin typeface="Calibri" panose="020F0502020204030204"/>
                <a:ea typeface="+mn-ea"/>
                <a:cs typeface="+mn-cs"/>
              </a:rPr>
              <a:t>*Completion rate reflect only those who attended the full school year. </a:t>
            </a:r>
          </a:p>
        </p:txBody>
      </p:sp>
    </p:spTree>
    <p:extLst>
      <p:ext uri="{BB962C8B-B14F-4D97-AF65-F5344CB8AC3E}">
        <p14:creationId xmlns:p14="http://schemas.microsoft.com/office/powerpoint/2010/main" val="2049685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378E92E-8C43-40C7-4D4B-939B689BA70C}"/>
              </a:ext>
            </a:extLst>
          </p:cNvPr>
          <p:cNvSpPr>
            <a:spLocks noGrp="1"/>
          </p:cNvSpPr>
          <p:nvPr>
            <p:ph type="title"/>
          </p:nvPr>
        </p:nvSpPr>
        <p:spPr>
          <a:xfrm>
            <a:off x="956826" y="1112969"/>
            <a:ext cx="3937298" cy="4166010"/>
          </a:xfrm>
        </p:spPr>
        <p:txBody>
          <a:bodyPr>
            <a:normAutofit/>
          </a:bodyPr>
          <a:lstStyle/>
          <a:p>
            <a:pPr algn="ctr"/>
            <a:r>
              <a:rPr lang="en-US" dirty="0">
                <a:solidFill>
                  <a:srgbClr val="FFFFFF"/>
                </a:solidFill>
              </a:rPr>
              <a:t>GA Best Diploma Seals</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668B59E-16A3-8BFC-4E7C-A94125FC3D84}"/>
              </a:ext>
            </a:extLst>
          </p:cNvPr>
          <p:cNvSpPr>
            <a:spLocks noGrp="1"/>
          </p:cNvSpPr>
          <p:nvPr>
            <p:ph idx="1"/>
          </p:nvPr>
        </p:nvSpPr>
        <p:spPr>
          <a:xfrm>
            <a:off x="5691210" y="1112969"/>
            <a:ext cx="5662589" cy="4267936"/>
          </a:xfrm>
        </p:spPr>
        <p:txBody>
          <a:bodyPr anchor="ctr">
            <a:normAutofit/>
          </a:bodyPr>
          <a:lstStyle/>
          <a:p>
            <a:pPr marL="0" indent="0">
              <a:buNone/>
            </a:pPr>
            <a:endParaRPr lang="en-US" dirty="0"/>
          </a:p>
          <a:p>
            <a:pPr marL="0" indent="0">
              <a:buNone/>
            </a:pPr>
            <a:endParaRPr lang="en-US" dirty="0"/>
          </a:p>
          <a:p>
            <a:pPr marL="0" indent="0">
              <a:buNone/>
            </a:pPr>
            <a:r>
              <a:rPr lang="en-US" dirty="0"/>
              <a:t>A total of 143 graduating seniors received a GA Best Diploma seal for the 23-24 school year. </a:t>
            </a:r>
          </a:p>
          <a:p>
            <a:pPr lvl="1"/>
            <a:endParaRPr lang="en-US" dirty="0"/>
          </a:p>
          <a:p>
            <a:pPr lvl="1"/>
            <a:endParaRPr lang="en-US" dirty="0"/>
          </a:p>
          <a:p>
            <a:pPr marL="457200" lvl="1" indent="0">
              <a:buNone/>
            </a:pPr>
            <a:endParaRPr lang="en-US" sz="2000" i="1" dirty="0">
              <a:solidFill>
                <a:srgbClr val="FF0000"/>
              </a:solidFill>
            </a:endParaRPr>
          </a:p>
          <a:p>
            <a:pPr marL="457200" lvl="1" indent="0">
              <a:buNone/>
            </a:pPr>
            <a:r>
              <a:rPr lang="en-US" sz="2000" i="1" dirty="0">
                <a:solidFill>
                  <a:srgbClr val="FF0000"/>
                </a:solidFill>
              </a:rPr>
              <a:t>*Underclassmen will receive their diploma seal upon their graduation year. </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85122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E92C484-0505-CA4C-6868-6A6B357A2934}"/>
              </a:ext>
            </a:extLst>
          </p:cNvPr>
          <p:cNvSpPr>
            <a:spLocks noGrp="1"/>
          </p:cNvSpPr>
          <p:nvPr>
            <p:ph type="title"/>
          </p:nvPr>
        </p:nvSpPr>
        <p:spPr>
          <a:xfrm>
            <a:off x="6590662" y="4267832"/>
            <a:ext cx="4805996" cy="1297115"/>
          </a:xfrm>
        </p:spPr>
        <p:txBody>
          <a:bodyPr vert="horz" lIns="91440" tIns="45720" rIns="91440" bIns="45720" rtlCol="0" anchor="t">
            <a:normAutofit fontScale="90000"/>
          </a:bodyPr>
          <a:lstStyle/>
          <a:p>
            <a:pPr algn="ctr"/>
            <a:r>
              <a:rPr lang="en-US" sz="4000" b="1" kern="1200" dirty="0">
                <a:solidFill>
                  <a:schemeClr val="tx2"/>
                </a:solidFill>
                <a:latin typeface="+mj-lt"/>
                <a:ea typeface="+mj-ea"/>
                <a:cs typeface="+mj-cs"/>
              </a:rPr>
              <a:t>Thank you for your attention.</a:t>
            </a:r>
            <a:br>
              <a:rPr lang="en-US" sz="3100" kern="1200" dirty="0">
                <a:solidFill>
                  <a:schemeClr val="tx2"/>
                </a:solidFill>
                <a:latin typeface="+mj-lt"/>
                <a:ea typeface="+mj-ea"/>
                <a:cs typeface="+mj-cs"/>
              </a:rPr>
            </a:br>
            <a:endParaRPr lang="en-US" sz="3100" kern="1200" dirty="0">
              <a:solidFill>
                <a:schemeClr val="tx2"/>
              </a:solidFill>
              <a:latin typeface="+mj-lt"/>
              <a:ea typeface="+mj-ea"/>
              <a:cs typeface="+mj-cs"/>
            </a:endParaRPr>
          </a:p>
        </p:txBody>
      </p:sp>
      <p:pic>
        <p:nvPicPr>
          <p:cNvPr id="6" name="Graphic 5" descr="Angel Face with Solid Fill">
            <a:extLst>
              <a:ext uri="{FF2B5EF4-FFF2-40B4-BE49-F238E27FC236}">
                <a16:creationId xmlns:a16="http://schemas.microsoft.com/office/drawing/2014/main" id="{64A46C51-74B7-0F55-BF0B-AAD78C1A8C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3" name="Group 12">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4" name="Freeform: Shape 13">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5771142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24BFD5-D814-402B-B6C4-EEF6AE14B0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2F67FF8-B24D-E119-CCCA-1B58AEAC9A84}"/>
              </a:ext>
            </a:extLst>
          </p:cNvPr>
          <p:cNvSpPr>
            <a:spLocks noGrp="1"/>
          </p:cNvSpPr>
          <p:nvPr>
            <p:ph type="title"/>
          </p:nvPr>
        </p:nvSpPr>
        <p:spPr>
          <a:xfrm>
            <a:off x="838200" y="1122362"/>
            <a:ext cx="6281928" cy="4135437"/>
          </a:xfrm>
        </p:spPr>
        <p:txBody>
          <a:bodyPr vert="horz" lIns="91440" tIns="45720" rIns="91440" bIns="45720" rtlCol="0" anchor="b">
            <a:normAutofit/>
          </a:bodyPr>
          <a:lstStyle/>
          <a:p>
            <a:r>
              <a:rPr lang="en-US" sz="6600" dirty="0"/>
              <a:t>Moving Forward</a:t>
            </a:r>
            <a:endParaRPr lang="en-US" sz="6600" kern="1200" dirty="0">
              <a:solidFill>
                <a:schemeClr val="tx1"/>
              </a:solidFill>
              <a:latin typeface="+mj-lt"/>
              <a:ea typeface="+mj-ea"/>
              <a:cs typeface="+mj-cs"/>
            </a:endParaRPr>
          </a:p>
        </p:txBody>
      </p:sp>
      <p:sp>
        <p:nvSpPr>
          <p:cNvPr id="10" name="Rectangle 9">
            <a:extLst>
              <a:ext uri="{FF2B5EF4-FFF2-40B4-BE49-F238E27FC236}">
                <a16:creationId xmlns:a16="http://schemas.microsoft.com/office/drawing/2014/main" id="{36FED7E8-9A97-475F-9FA4-113410D44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06139" y="1031284"/>
            <a:ext cx="3647661" cy="4436126"/>
          </a:xfrm>
          <a:custGeom>
            <a:avLst/>
            <a:gdLst>
              <a:gd name="connsiteX0" fmla="*/ 0 w 3647661"/>
              <a:gd name="connsiteY0" fmla="*/ 0 h 4436126"/>
              <a:gd name="connsiteX1" fmla="*/ 498514 w 3647661"/>
              <a:gd name="connsiteY1" fmla="*/ 0 h 4436126"/>
              <a:gd name="connsiteX2" fmla="*/ 1069981 w 3647661"/>
              <a:gd name="connsiteY2" fmla="*/ 0 h 4436126"/>
              <a:gd name="connsiteX3" fmla="*/ 1714401 w 3647661"/>
              <a:gd name="connsiteY3" fmla="*/ 0 h 4436126"/>
              <a:gd name="connsiteX4" fmla="*/ 2285868 w 3647661"/>
              <a:gd name="connsiteY4" fmla="*/ 0 h 4436126"/>
              <a:gd name="connsiteX5" fmla="*/ 2784381 w 3647661"/>
              <a:gd name="connsiteY5" fmla="*/ 0 h 4436126"/>
              <a:gd name="connsiteX6" fmla="*/ 3647661 w 3647661"/>
              <a:gd name="connsiteY6" fmla="*/ 0 h 4436126"/>
              <a:gd name="connsiteX7" fmla="*/ 3647661 w 3647661"/>
              <a:gd name="connsiteY7" fmla="*/ 633732 h 4436126"/>
              <a:gd name="connsiteX8" fmla="*/ 3647661 w 3647661"/>
              <a:gd name="connsiteY8" fmla="*/ 1267465 h 4436126"/>
              <a:gd name="connsiteX9" fmla="*/ 3647661 w 3647661"/>
              <a:gd name="connsiteY9" fmla="*/ 1768113 h 4436126"/>
              <a:gd name="connsiteX10" fmla="*/ 3647661 w 3647661"/>
              <a:gd name="connsiteY10" fmla="*/ 2446207 h 4436126"/>
              <a:gd name="connsiteX11" fmla="*/ 3647661 w 3647661"/>
              <a:gd name="connsiteY11" fmla="*/ 2946855 h 4436126"/>
              <a:gd name="connsiteX12" fmla="*/ 3647661 w 3647661"/>
              <a:gd name="connsiteY12" fmla="*/ 3580587 h 4436126"/>
              <a:gd name="connsiteX13" fmla="*/ 3647661 w 3647661"/>
              <a:gd name="connsiteY13" fmla="*/ 4436126 h 4436126"/>
              <a:gd name="connsiteX14" fmla="*/ 3039718 w 3647661"/>
              <a:gd name="connsiteY14" fmla="*/ 4436126 h 4436126"/>
              <a:gd name="connsiteX15" fmla="*/ 2431774 w 3647661"/>
              <a:gd name="connsiteY15" fmla="*/ 4436126 h 4436126"/>
              <a:gd name="connsiteX16" fmla="*/ 1823831 w 3647661"/>
              <a:gd name="connsiteY16" fmla="*/ 4436126 h 4436126"/>
              <a:gd name="connsiteX17" fmla="*/ 1288840 w 3647661"/>
              <a:gd name="connsiteY17" fmla="*/ 4436126 h 4436126"/>
              <a:gd name="connsiteX18" fmla="*/ 607943 w 3647661"/>
              <a:gd name="connsiteY18" fmla="*/ 4436126 h 4436126"/>
              <a:gd name="connsiteX19" fmla="*/ 0 w 3647661"/>
              <a:gd name="connsiteY19" fmla="*/ 4436126 h 4436126"/>
              <a:gd name="connsiteX20" fmla="*/ 0 w 3647661"/>
              <a:gd name="connsiteY20" fmla="*/ 3758032 h 4436126"/>
              <a:gd name="connsiteX21" fmla="*/ 0 w 3647661"/>
              <a:gd name="connsiteY21" fmla="*/ 3035578 h 4436126"/>
              <a:gd name="connsiteX22" fmla="*/ 0 w 3647661"/>
              <a:gd name="connsiteY22" fmla="*/ 2401845 h 4436126"/>
              <a:gd name="connsiteX23" fmla="*/ 0 w 3647661"/>
              <a:gd name="connsiteY23" fmla="*/ 1768113 h 4436126"/>
              <a:gd name="connsiteX24" fmla="*/ 0 w 3647661"/>
              <a:gd name="connsiteY24" fmla="*/ 1178742 h 4436126"/>
              <a:gd name="connsiteX25" fmla="*/ 0 w 3647661"/>
              <a:gd name="connsiteY25" fmla="*/ 589371 h 4436126"/>
              <a:gd name="connsiteX26" fmla="*/ 0 w 3647661"/>
              <a:gd name="connsiteY26" fmla="*/ 0 h 443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47661" h="4436126" fill="none" extrusionOk="0">
                <a:moveTo>
                  <a:pt x="0" y="0"/>
                </a:moveTo>
                <a:cubicBezTo>
                  <a:pt x="116158" y="-16963"/>
                  <a:pt x="364681" y="-4006"/>
                  <a:pt x="498514" y="0"/>
                </a:cubicBezTo>
                <a:cubicBezTo>
                  <a:pt x="632347" y="4006"/>
                  <a:pt x="950865" y="15164"/>
                  <a:pt x="1069981" y="0"/>
                </a:cubicBezTo>
                <a:cubicBezTo>
                  <a:pt x="1189097" y="-15164"/>
                  <a:pt x="1556518" y="-23132"/>
                  <a:pt x="1714401" y="0"/>
                </a:cubicBezTo>
                <a:cubicBezTo>
                  <a:pt x="1872284" y="23132"/>
                  <a:pt x="2015985" y="9364"/>
                  <a:pt x="2285868" y="0"/>
                </a:cubicBezTo>
                <a:cubicBezTo>
                  <a:pt x="2555751" y="-9364"/>
                  <a:pt x="2555148" y="14141"/>
                  <a:pt x="2784381" y="0"/>
                </a:cubicBezTo>
                <a:cubicBezTo>
                  <a:pt x="3013614" y="-14141"/>
                  <a:pt x="3216105" y="-3763"/>
                  <a:pt x="3647661" y="0"/>
                </a:cubicBezTo>
                <a:cubicBezTo>
                  <a:pt x="3623206" y="221859"/>
                  <a:pt x="3622213" y="458853"/>
                  <a:pt x="3647661" y="633732"/>
                </a:cubicBezTo>
                <a:cubicBezTo>
                  <a:pt x="3673109" y="808611"/>
                  <a:pt x="3674779" y="1138417"/>
                  <a:pt x="3647661" y="1267465"/>
                </a:cubicBezTo>
                <a:cubicBezTo>
                  <a:pt x="3620543" y="1396513"/>
                  <a:pt x="3664792" y="1625185"/>
                  <a:pt x="3647661" y="1768113"/>
                </a:cubicBezTo>
                <a:cubicBezTo>
                  <a:pt x="3630530" y="1911041"/>
                  <a:pt x="3671056" y="2135008"/>
                  <a:pt x="3647661" y="2446207"/>
                </a:cubicBezTo>
                <a:cubicBezTo>
                  <a:pt x="3624266" y="2757406"/>
                  <a:pt x="3642702" y="2713342"/>
                  <a:pt x="3647661" y="2946855"/>
                </a:cubicBezTo>
                <a:cubicBezTo>
                  <a:pt x="3652620" y="3180368"/>
                  <a:pt x="3664319" y="3290221"/>
                  <a:pt x="3647661" y="3580587"/>
                </a:cubicBezTo>
                <a:cubicBezTo>
                  <a:pt x="3631003" y="3870953"/>
                  <a:pt x="3617531" y="4259425"/>
                  <a:pt x="3647661" y="4436126"/>
                </a:cubicBezTo>
                <a:cubicBezTo>
                  <a:pt x="3523929" y="4410412"/>
                  <a:pt x="3241413" y="4436068"/>
                  <a:pt x="3039718" y="4436126"/>
                </a:cubicBezTo>
                <a:cubicBezTo>
                  <a:pt x="2838023" y="4436184"/>
                  <a:pt x="2630387" y="4431142"/>
                  <a:pt x="2431774" y="4436126"/>
                </a:cubicBezTo>
                <a:cubicBezTo>
                  <a:pt x="2233161" y="4441110"/>
                  <a:pt x="2003296" y="4449826"/>
                  <a:pt x="1823831" y="4436126"/>
                </a:cubicBezTo>
                <a:cubicBezTo>
                  <a:pt x="1644366" y="4422426"/>
                  <a:pt x="1399453" y="4442442"/>
                  <a:pt x="1288840" y="4436126"/>
                </a:cubicBezTo>
                <a:cubicBezTo>
                  <a:pt x="1178227" y="4429810"/>
                  <a:pt x="793482" y="4411099"/>
                  <a:pt x="607943" y="4436126"/>
                </a:cubicBezTo>
                <a:cubicBezTo>
                  <a:pt x="422404" y="4461153"/>
                  <a:pt x="158703" y="4453091"/>
                  <a:pt x="0" y="4436126"/>
                </a:cubicBezTo>
                <a:cubicBezTo>
                  <a:pt x="8129" y="4099466"/>
                  <a:pt x="23502" y="4014012"/>
                  <a:pt x="0" y="3758032"/>
                </a:cubicBezTo>
                <a:cubicBezTo>
                  <a:pt x="-23502" y="3502052"/>
                  <a:pt x="8018" y="3295661"/>
                  <a:pt x="0" y="3035578"/>
                </a:cubicBezTo>
                <a:cubicBezTo>
                  <a:pt x="-8018" y="2775495"/>
                  <a:pt x="-8720" y="2595880"/>
                  <a:pt x="0" y="2401845"/>
                </a:cubicBezTo>
                <a:cubicBezTo>
                  <a:pt x="8720" y="2207810"/>
                  <a:pt x="9279" y="1982551"/>
                  <a:pt x="0" y="1768113"/>
                </a:cubicBezTo>
                <a:cubicBezTo>
                  <a:pt x="-9279" y="1553675"/>
                  <a:pt x="7090" y="1354447"/>
                  <a:pt x="0" y="1178742"/>
                </a:cubicBezTo>
                <a:cubicBezTo>
                  <a:pt x="-7090" y="1003037"/>
                  <a:pt x="-23786" y="768334"/>
                  <a:pt x="0" y="589371"/>
                </a:cubicBezTo>
                <a:cubicBezTo>
                  <a:pt x="23786" y="410408"/>
                  <a:pt x="-16955" y="242082"/>
                  <a:pt x="0" y="0"/>
                </a:cubicBezTo>
                <a:close/>
              </a:path>
              <a:path w="3647661" h="4436126" stroke="0" extrusionOk="0">
                <a:moveTo>
                  <a:pt x="0" y="0"/>
                </a:moveTo>
                <a:cubicBezTo>
                  <a:pt x="171149" y="-7244"/>
                  <a:pt x="374684" y="2591"/>
                  <a:pt x="534990" y="0"/>
                </a:cubicBezTo>
                <a:cubicBezTo>
                  <a:pt x="695296" y="-2591"/>
                  <a:pt x="907320" y="7483"/>
                  <a:pt x="1069981" y="0"/>
                </a:cubicBezTo>
                <a:cubicBezTo>
                  <a:pt x="1232642" y="-7483"/>
                  <a:pt x="1543604" y="-26203"/>
                  <a:pt x="1677924" y="0"/>
                </a:cubicBezTo>
                <a:cubicBezTo>
                  <a:pt x="1812244" y="26203"/>
                  <a:pt x="2140632" y="31361"/>
                  <a:pt x="2322344" y="0"/>
                </a:cubicBezTo>
                <a:cubicBezTo>
                  <a:pt x="2504056" y="-31361"/>
                  <a:pt x="2658834" y="3381"/>
                  <a:pt x="2893811" y="0"/>
                </a:cubicBezTo>
                <a:cubicBezTo>
                  <a:pt x="3128788" y="-3381"/>
                  <a:pt x="3338741" y="-10376"/>
                  <a:pt x="3647661" y="0"/>
                </a:cubicBezTo>
                <a:cubicBezTo>
                  <a:pt x="3628986" y="244498"/>
                  <a:pt x="3624774" y="362520"/>
                  <a:pt x="3647661" y="545010"/>
                </a:cubicBezTo>
                <a:cubicBezTo>
                  <a:pt x="3670549" y="727500"/>
                  <a:pt x="3619543" y="968439"/>
                  <a:pt x="3647661" y="1134381"/>
                </a:cubicBezTo>
                <a:cubicBezTo>
                  <a:pt x="3675779" y="1300323"/>
                  <a:pt x="3670065" y="1646297"/>
                  <a:pt x="3647661" y="1856836"/>
                </a:cubicBezTo>
                <a:cubicBezTo>
                  <a:pt x="3625257" y="2067375"/>
                  <a:pt x="3632904" y="2315399"/>
                  <a:pt x="3647661" y="2490568"/>
                </a:cubicBezTo>
                <a:cubicBezTo>
                  <a:pt x="3662418" y="2665737"/>
                  <a:pt x="3616073" y="2880164"/>
                  <a:pt x="3647661" y="3124300"/>
                </a:cubicBezTo>
                <a:cubicBezTo>
                  <a:pt x="3679249" y="3368436"/>
                  <a:pt x="3677361" y="3519722"/>
                  <a:pt x="3647661" y="3758032"/>
                </a:cubicBezTo>
                <a:cubicBezTo>
                  <a:pt x="3617961" y="3996342"/>
                  <a:pt x="3615180" y="4147465"/>
                  <a:pt x="3647661" y="4436126"/>
                </a:cubicBezTo>
                <a:cubicBezTo>
                  <a:pt x="3506685" y="4421969"/>
                  <a:pt x="3266652" y="4433618"/>
                  <a:pt x="3149147" y="4436126"/>
                </a:cubicBezTo>
                <a:cubicBezTo>
                  <a:pt x="3031642" y="4438634"/>
                  <a:pt x="2832267" y="4432536"/>
                  <a:pt x="2650634" y="4436126"/>
                </a:cubicBezTo>
                <a:cubicBezTo>
                  <a:pt x="2469001" y="4439716"/>
                  <a:pt x="2324677" y="4416284"/>
                  <a:pt x="2042690" y="4436126"/>
                </a:cubicBezTo>
                <a:cubicBezTo>
                  <a:pt x="1760703" y="4455968"/>
                  <a:pt x="1686949" y="4416099"/>
                  <a:pt x="1398270" y="4436126"/>
                </a:cubicBezTo>
                <a:cubicBezTo>
                  <a:pt x="1109591" y="4456153"/>
                  <a:pt x="1071585" y="4455485"/>
                  <a:pt x="899756" y="4436126"/>
                </a:cubicBezTo>
                <a:cubicBezTo>
                  <a:pt x="727927" y="4416767"/>
                  <a:pt x="344407" y="4430463"/>
                  <a:pt x="0" y="4436126"/>
                </a:cubicBezTo>
                <a:cubicBezTo>
                  <a:pt x="5440" y="4303018"/>
                  <a:pt x="91" y="4161914"/>
                  <a:pt x="0" y="3891116"/>
                </a:cubicBezTo>
                <a:cubicBezTo>
                  <a:pt x="-91" y="3620318"/>
                  <a:pt x="-11601" y="3462294"/>
                  <a:pt x="0" y="3301745"/>
                </a:cubicBezTo>
                <a:cubicBezTo>
                  <a:pt x="11601" y="3141196"/>
                  <a:pt x="22776" y="2916996"/>
                  <a:pt x="0" y="2756735"/>
                </a:cubicBezTo>
                <a:cubicBezTo>
                  <a:pt x="-22776" y="2596474"/>
                  <a:pt x="5257" y="2440491"/>
                  <a:pt x="0" y="2256087"/>
                </a:cubicBezTo>
                <a:cubicBezTo>
                  <a:pt x="-5257" y="2071683"/>
                  <a:pt x="20189" y="1902567"/>
                  <a:pt x="0" y="1666716"/>
                </a:cubicBezTo>
                <a:cubicBezTo>
                  <a:pt x="-20189" y="1430865"/>
                  <a:pt x="-21241" y="1161108"/>
                  <a:pt x="0" y="988622"/>
                </a:cubicBezTo>
                <a:cubicBezTo>
                  <a:pt x="21241" y="816136"/>
                  <a:pt x="17108" y="406740"/>
                  <a:pt x="0" y="0"/>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872833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9F8C767-EC6F-A3DF-1318-65E6FF4E9ACD}"/>
              </a:ext>
            </a:extLst>
          </p:cNvPr>
          <p:cNvSpPr>
            <a:spLocks noGrp="1"/>
          </p:cNvSpPr>
          <p:nvPr>
            <p:ph idx="1"/>
          </p:nvPr>
        </p:nvSpPr>
        <p:spPr>
          <a:xfrm>
            <a:off x="7928114" y="1232452"/>
            <a:ext cx="3200400" cy="3850919"/>
          </a:xfrm>
        </p:spPr>
        <p:txBody>
          <a:bodyPr vert="horz" lIns="91440" tIns="45720" rIns="91440" bIns="45720" rtlCol="0" anchor="b">
            <a:normAutofit/>
          </a:bodyPr>
          <a:lstStyle/>
          <a:p>
            <a:pPr marL="0" indent="0">
              <a:buNone/>
            </a:pPr>
            <a:r>
              <a:rPr lang="en-US" sz="2400" kern="1200" dirty="0">
                <a:solidFill>
                  <a:srgbClr val="FFFFFF"/>
                </a:solidFill>
                <a:latin typeface="+mn-lt"/>
                <a:ea typeface="+mn-ea"/>
                <a:cs typeface="+mn-cs"/>
              </a:rPr>
              <a:t>Dr. Tasharah Wilson</a:t>
            </a:r>
          </a:p>
        </p:txBody>
      </p:sp>
      <p:sp>
        <p:nvSpPr>
          <p:cNvPr id="12" name="sketch line">
            <a:extLst>
              <a:ext uri="{FF2B5EF4-FFF2-40B4-BE49-F238E27FC236}">
                <a16:creationId xmlns:a16="http://schemas.microsoft.com/office/drawing/2014/main" id="{2A39B854-4B6C-4F7F-A602-6F97770CE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439978"/>
            <a:ext cx="6281928" cy="18288"/>
          </a:xfrm>
          <a:custGeom>
            <a:avLst/>
            <a:gdLst>
              <a:gd name="connsiteX0" fmla="*/ 0 w 6281928"/>
              <a:gd name="connsiteY0" fmla="*/ 0 h 18288"/>
              <a:gd name="connsiteX1" fmla="*/ 572353 w 6281928"/>
              <a:gd name="connsiteY1" fmla="*/ 0 h 18288"/>
              <a:gd name="connsiteX2" fmla="*/ 1207526 w 6281928"/>
              <a:gd name="connsiteY2" fmla="*/ 0 h 18288"/>
              <a:gd name="connsiteX3" fmla="*/ 1779880 w 6281928"/>
              <a:gd name="connsiteY3" fmla="*/ 0 h 18288"/>
              <a:gd name="connsiteX4" fmla="*/ 2540691 w 6281928"/>
              <a:gd name="connsiteY4" fmla="*/ 0 h 18288"/>
              <a:gd name="connsiteX5" fmla="*/ 3238683 w 6281928"/>
              <a:gd name="connsiteY5" fmla="*/ 0 h 18288"/>
              <a:gd name="connsiteX6" fmla="*/ 3936675 w 6281928"/>
              <a:gd name="connsiteY6" fmla="*/ 0 h 18288"/>
              <a:gd name="connsiteX7" fmla="*/ 4760305 w 6281928"/>
              <a:gd name="connsiteY7" fmla="*/ 0 h 18288"/>
              <a:gd name="connsiteX8" fmla="*/ 5521117 w 6281928"/>
              <a:gd name="connsiteY8" fmla="*/ 0 h 18288"/>
              <a:gd name="connsiteX9" fmla="*/ 6281928 w 6281928"/>
              <a:gd name="connsiteY9" fmla="*/ 0 h 18288"/>
              <a:gd name="connsiteX10" fmla="*/ 6281928 w 6281928"/>
              <a:gd name="connsiteY10" fmla="*/ 18288 h 18288"/>
              <a:gd name="connsiteX11" fmla="*/ 5772394 w 6281928"/>
              <a:gd name="connsiteY11" fmla="*/ 18288 h 18288"/>
              <a:gd name="connsiteX12" fmla="*/ 5200040 w 6281928"/>
              <a:gd name="connsiteY12" fmla="*/ 18288 h 18288"/>
              <a:gd name="connsiteX13" fmla="*/ 4439229 w 6281928"/>
              <a:gd name="connsiteY13" fmla="*/ 18288 h 18288"/>
              <a:gd name="connsiteX14" fmla="*/ 3615599 w 6281928"/>
              <a:gd name="connsiteY14" fmla="*/ 18288 h 18288"/>
              <a:gd name="connsiteX15" fmla="*/ 2980426 w 6281928"/>
              <a:gd name="connsiteY15" fmla="*/ 18288 h 18288"/>
              <a:gd name="connsiteX16" fmla="*/ 2156795 w 6281928"/>
              <a:gd name="connsiteY16" fmla="*/ 18288 h 18288"/>
              <a:gd name="connsiteX17" fmla="*/ 1584442 w 6281928"/>
              <a:gd name="connsiteY17" fmla="*/ 18288 h 18288"/>
              <a:gd name="connsiteX18" fmla="*/ 1074908 w 6281928"/>
              <a:gd name="connsiteY18" fmla="*/ 18288 h 18288"/>
              <a:gd name="connsiteX19" fmla="*/ 0 w 6281928"/>
              <a:gd name="connsiteY19" fmla="*/ 18288 h 18288"/>
              <a:gd name="connsiteX20" fmla="*/ 0 w 6281928"/>
              <a:gd name="connsiteY2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81928" h="18288" fill="none" extrusionOk="0">
                <a:moveTo>
                  <a:pt x="0" y="0"/>
                </a:moveTo>
                <a:cubicBezTo>
                  <a:pt x="205960" y="24870"/>
                  <a:pt x="343550" y="5918"/>
                  <a:pt x="572353" y="0"/>
                </a:cubicBezTo>
                <a:cubicBezTo>
                  <a:pt x="801156" y="-5918"/>
                  <a:pt x="1015649" y="-11381"/>
                  <a:pt x="1207526" y="0"/>
                </a:cubicBezTo>
                <a:cubicBezTo>
                  <a:pt x="1399403" y="11381"/>
                  <a:pt x="1549725" y="7866"/>
                  <a:pt x="1779880" y="0"/>
                </a:cubicBezTo>
                <a:cubicBezTo>
                  <a:pt x="2010035" y="-7866"/>
                  <a:pt x="2190674" y="12826"/>
                  <a:pt x="2540691" y="0"/>
                </a:cubicBezTo>
                <a:cubicBezTo>
                  <a:pt x="2890708" y="-12826"/>
                  <a:pt x="3025718" y="-18534"/>
                  <a:pt x="3238683" y="0"/>
                </a:cubicBezTo>
                <a:cubicBezTo>
                  <a:pt x="3451648" y="18534"/>
                  <a:pt x="3603947" y="14884"/>
                  <a:pt x="3936675" y="0"/>
                </a:cubicBezTo>
                <a:cubicBezTo>
                  <a:pt x="4269403" y="-14884"/>
                  <a:pt x="4480718" y="-24607"/>
                  <a:pt x="4760305" y="0"/>
                </a:cubicBezTo>
                <a:cubicBezTo>
                  <a:pt x="5039892" y="24607"/>
                  <a:pt x="5359549" y="-31311"/>
                  <a:pt x="5521117" y="0"/>
                </a:cubicBezTo>
                <a:cubicBezTo>
                  <a:pt x="5682685" y="31311"/>
                  <a:pt x="5986067" y="-12593"/>
                  <a:pt x="6281928" y="0"/>
                </a:cubicBezTo>
                <a:cubicBezTo>
                  <a:pt x="6282307" y="7355"/>
                  <a:pt x="6282212" y="10249"/>
                  <a:pt x="6281928" y="18288"/>
                </a:cubicBezTo>
                <a:cubicBezTo>
                  <a:pt x="6078981" y="8428"/>
                  <a:pt x="5961061" y="2290"/>
                  <a:pt x="5772394" y="18288"/>
                </a:cubicBezTo>
                <a:cubicBezTo>
                  <a:pt x="5583727" y="34286"/>
                  <a:pt x="5329968" y="24208"/>
                  <a:pt x="5200040" y="18288"/>
                </a:cubicBezTo>
                <a:cubicBezTo>
                  <a:pt x="5070112" y="12368"/>
                  <a:pt x="4793288" y="21070"/>
                  <a:pt x="4439229" y="18288"/>
                </a:cubicBezTo>
                <a:cubicBezTo>
                  <a:pt x="4085170" y="15506"/>
                  <a:pt x="3813765" y="-16466"/>
                  <a:pt x="3615599" y="18288"/>
                </a:cubicBezTo>
                <a:cubicBezTo>
                  <a:pt x="3417433" y="53042"/>
                  <a:pt x="3133643" y="20727"/>
                  <a:pt x="2980426" y="18288"/>
                </a:cubicBezTo>
                <a:cubicBezTo>
                  <a:pt x="2827209" y="15849"/>
                  <a:pt x="2380685" y="51850"/>
                  <a:pt x="2156795" y="18288"/>
                </a:cubicBezTo>
                <a:cubicBezTo>
                  <a:pt x="1932905" y="-15274"/>
                  <a:pt x="1716744" y="-1398"/>
                  <a:pt x="1584442" y="18288"/>
                </a:cubicBezTo>
                <a:cubicBezTo>
                  <a:pt x="1452140" y="37974"/>
                  <a:pt x="1280887" y="12750"/>
                  <a:pt x="1074908" y="18288"/>
                </a:cubicBezTo>
                <a:cubicBezTo>
                  <a:pt x="868929" y="23826"/>
                  <a:pt x="318124" y="-17878"/>
                  <a:pt x="0" y="18288"/>
                </a:cubicBezTo>
                <a:cubicBezTo>
                  <a:pt x="-384" y="12702"/>
                  <a:pt x="-513" y="4636"/>
                  <a:pt x="0" y="0"/>
                </a:cubicBezTo>
                <a:close/>
              </a:path>
              <a:path w="6281928" h="18288" stroke="0" extrusionOk="0">
                <a:moveTo>
                  <a:pt x="0" y="0"/>
                </a:moveTo>
                <a:cubicBezTo>
                  <a:pt x="135290" y="27650"/>
                  <a:pt x="488372" y="4391"/>
                  <a:pt x="635173" y="0"/>
                </a:cubicBezTo>
                <a:cubicBezTo>
                  <a:pt x="781974" y="-4391"/>
                  <a:pt x="992816" y="14310"/>
                  <a:pt x="1144707" y="0"/>
                </a:cubicBezTo>
                <a:cubicBezTo>
                  <a:pt x="1296598" y="-14310"/>
                  <a:pt x="1796462" y="-1258"/>
                  <a:pt x="1968337" y="0"/>
                </a:cubicBezTo>
                <a:cubicBezTo>
                  <a:pt x="2140212" y="1258"/>
                  <a:pt x="2343376" y="-12852"/>
                  <a:pt x="2603510" y="0"/>
                </a:cubicBezTo>
                <a:cubicBezTo>
                  <a:pt x="2863644" y="12852"/>
                  <a:pt x="2935073" y="-10591"/>
                  <a:pt x="3238683" y="0"/>
                </a:cubicBezTo>
                <a:cubicBezTo>
                  <a:pt x="3542293" y="10591"/>
                  <a:pt x="3731676" y="3538"/>
                  <a:pt x="4062313" y="0"/>
                </a:cubicBezTo>
                <a:cubicBezTo>
                  <a:pt x="4392950" y="-3538"/>
                  <a:pt x="4440715" y="28126"/>
                  <a:pt x="4634667" y="0"/>
                </a:cubicBezTo>
                <a:cubicBezTo>
                  <a:pt x="4828619" y="-28126"/>
                  <a:pt x="5052661" y="8974"/>
                  <a:pt x="5458297" y="0"/>
                </a:cubicBezTo>
                <a:cubicBezTo>
                  <a:pt x="5863933" y="-8974"/>
                  <a:pt x="5906900" y="-24516"/>
                  <a:pt x="6281928" y="0"/>
                </a:cubicBezTo>
                <a:cubicBezTo>
                  <a:pt x="6282268" y="5688"/>
                  <a:pt x="6281759" y="13142"/>
                  <a:pt x="6281928" y="18288"/>
                </a:cubicBezTo>
                <a:cubicBezTo>
                  <a:pt x="6036108" y="15339"/>
                  <a:pt x="5743611" y="10415"/>
                  <a:pt x="5583936" y="18288"/>
                </a:cubicBezTo>
                <a:cubicBezTo>
                  <a:pt x="5424261" y="26161"/>
                  <a:pt x="5250533" y="-179"/>
                  <a:pt x="4948763" y="18288"/>
                </a:cubicBezTo>
                <a:cubicBezTo>
                  <a:pt x="4646993" y="36755"/>
                  <a:pt x="4354673" y="7565"/>
                  <a:pt x="4125133" y="18288"/>
                </a:cubicBezTo>
                <a:cubicBezTo>
                  <a:pt x="3895593" y="29012"/>
                  <a:pt x="3570246" y="29209"/>
                  <a:pt x="3301502" y="18288"/>
                </a:cubicBezTo>
                <a:cubicBezTo>
                  <a:pt x="3032758" y="7367"/>
                  <a:pt x="2955340" y="11905"/>
                  <a:pt x="2729149" y="18288"/>
                </a:cubicBezTo>
                <a:cubicBezTo>
                  <a:pt x="2502958" y="24671"/>
                  <a:pt x="2269423" y="3142"/>
                  <a:pt x="2031157" y="18288"/>
                </a:cubicBezTo>
                <a:cubicBezTo>
                  <a:pt x="1792891" y="33434"/>
                  <a:pt x="1484731" y="22122"/>
                  <a:pt x="1207526" y="18288"/>
                </a:cubicBezTo>
                <a:cubicBezTo>
                  <a:pt x="930321" y="14454"/>
                  <a:pt x="560231" y="-33402"/>
                  <a:pt x="0" y="18288"/>
                </a:cubicBezTo>
                <a:cubicBezTo>
                  <a:pt x="-478" y="10520"/>
                  <a:pt x="210" y="5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5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59EF30C2-29AC-4A0D-BC0A-A679CF113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94914706-C3BE-8979-1CAA-202B52EBF644}"/>
              </a:ext>
            </a:extLst>
          </p:cNvPr>
          <p:cNvSpPr>
            <a:spLocks noGrp="1"/>
          </p:cNvSpPr>
          <p:nvPr>
            <p:ph type="ctrTitle"/>
          </p:nvPr>
        </p:nvSpPr>
        <p:spPr>
          <a:xfrm>
            <a:off x="5093520" y="2744662"/>
            <a:ext cx="6589707" cy="2387600"/>
          </a:xfrm>
        </p:spPr>
        <p:txBody>
          <a:bodyPr>
            <a:normAutofit/>
          </a:bodyPr>
          <a:lstStyle/>
          <a:p>
            <a:pPr algn="r"/>
            <a:br>
              <a:rPr lang="en-US" sz="2400">
                <a:solidFill>
                  <a:srgbClr val="FFFFFF"/>
                </a:solidFill>
              </a:rPr>
            </a:br>
            <a:r>
              <a:rPr lang="en-US" sz="2400">
                <a:solidFill>
                  <a:srgbClr val="FFFFFF"/>
                </a:solidFill>
              </a:rPr>
              <a:t>As we prepare for strategic planning, what would you like to see us accomplish in</a:t>
            </a:r>
            <a:br>
              <a:rPr lang="en-US" sz="2400">
                <a:solidFill>
                  <a:srgbClr val="FFFFFF"/>
                </a:solidFill>
              </a:rPr>
            </a:br>
            <a:r>
              <a:rPr lang="en-US" sz="2400">
                <a:solidFill>
                  <a:srgbClr val="FFFFFF"/>
                </a:solidFill>
              </a:rPr>
              <a:t>One Year?</a:t>
            </a:r>
            <a:br>
              <a:rPr lang="en-US" sz="2400">
                <a:solidFill>
                  <a:srgbClr val="FFFFFF"/>
                </a:solidFill>
              </a:rPr>
            </a:br>
            <a:r>
              <a:rPr lang="en-US" sz="2400">
                <a:solidFill>
                  <a:srgbClr val="FFFFFF"/>
                </a:solidFill>
              </a:rPr>
              <a:t>Five Years?</a:t>
            </a:r>
            <a:br>
              <a:rPr lang="en-US" sz="2400">
                <a:solidFill>
                  <a:srgbClr val="FFFFFF"/>
                </a:solidFill>
              </a:rPr>
            </a:br>
            <a:r>
              <a:rPr lang="en-US" sz="2400">
                <a:solidFill>
                  <a:srgbClr val="FFFFFF"/>
                </a:solidFill>
              </a:rPr>
              <a:t>Ten Years?</a:t>
            </a:r>
          </a:p>
        </p:txBody>
      </p:sp>
      <p:sp>
        <p:nvSpPr>
          <p:cNvPr id="5" name="Subtitle 4">
            <a:extLst>
              <a:ext uri="{FF2B5EF4-FFF2-40B4-BE49-F238E27FC236}">
                <a16:creationId xmlns:a16="http://schemas.microsoft.com/office/drawing/2014/main" id="{59811BB4-D96E-5073-707C-53E80E46697D}"/>
              </a:ext>
            </a:extLst>
          </p:cNvPr>
          <p:cNvSpPr>
            <a:spLocks noGrp="1"/>
          </p:cNvSpPr>
          <p:nvPr>
            <p:ph type="subTitle" idx="1"/>
          </p:nvPr>
        </p:nvSpPr>
        <p:spPr>
          <a:xfrm>
            <a:off x="5093520" y="5224337"/>
            <a:ext cx="6589707" cy="1329443"/>
          </a:xfrm>
        </p:spPr>
        <p:txBody>
          <a:bodyPr>
            <a:normAutofit/>
          </a:bodyPr>
          <a:lstStyle/>
          <a:p>
            <a:pPr algn="r"/>
            <a:endParaRPr lang="en-US" i="1" dirty="0">
              <a:solidFill>
                <a:srgbClr val="FFFFFF"/>
              </a:solidFill>
            </a:endParaRPr>
          </a:p>
        </p:txBody>
      </p:sp>
      <p:cxnSp>
        <p:nvCxnSpPr>
          <p:cNvPr id="55" name="Straight Connector 54">
            <a:extLst>
              <a:ext uri="{FF2B5EF4-FFF2-40B4-BE49-F238E27FC236}">
                <a16:creationId xmlns:a16="http://schemas.microsoft.com/office/drawing/2014/main" id="{266A0658-1CC4-4B0D-AAB7-A702286AFB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57" name="Freeform: Shape 56">
            <a:extLst>
              <a:ext uri="{FF2B5EF4-FFF2-40B4-BE49-F238E27FC236}">
                <a16:creationId xmlns:a16="http://schemas.microsoft.com/office/drawing/2014/main" id="{A04F1504-431A-4D86-9091-AE7E4B33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Freeform: Shape 58">
            <a:extLst>
              <a:ext uri="{FF2B5EF4-FFF2-40B4-BE49-F238E27FC236}">
                <a16:creationId xmlns:a16="http://schemas.microsoft.com/office/drawing/2014/main" id="{EA804283-B929-4503-802F-4585376E2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AD3811F5-514E-49A4-B382-673ED228A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3" name="Freeform: Shape 62">
            <a:extLst>
              <a:ext uri="{FF2B5EF4-FFF2-40B4-BE49-F238E27FC236}">
                <a16:creationId xmlns:a16="http://schemas.microsoft.com/office/drawing/2014/main" id="{067AD921-1CEE-4C1B-9AA3-C66D908DD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Arc 64">
            <a:extLst>
              <a:ext uri="{FF2B5EF4-FFF2-40B4-BE49-F238E27FC236}">
                <a16:creationId xmlns:a16="http://schemas.microsoft.com/office/drawing/2014/main" id="{C36A08F5-3B56-47C5-A371-9187BE56E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5444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grpId="0" nodeType="withEffect" nodePh="1">
                                  <p:stCondLst>
                                    <p:cond delay="1000"/>
                                  </p:stCondLst>
                                  <p:endCondLst>
                                    <p:cond evt="begin" delay="0">
                                      <p:tn val="8"/>
                                    </p:cond>
                                  </p:endCondLst>
                                  <p:iterate>
                                    <p:tmPct val="10000"/>
                                  </p:iterate>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7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D7140-69C5-4A09-7BD9-5AE59BD921C8}"/>
              </a:ext>
            </a:extLst>
          </p:cNvPr>
          <p:cNvSpPr>
            <a:spLocks noGrp="1"/>
          </p:cNvSpPr>
          <p:nvPr>
            <p:ph type="title"/>
          </p:nvPr>
        </p:nvSpPr>
        <p:spPr/>
        <p:txBody>
          <a:bodyPr/>
          <a:lstStyle/>
          <a:p>
            <a:r>
              <a:rPr lang="en-US" dirty="0"/>
              <a:t>Announcements</a:t>
            </a:r>
          </a:p>
        </p:txBody>
      </p:sp>
      <p:pic>
        <p:nvPicPr>
          <p:cNvPr id="6" name="Picture 5">
            <a:extLst>
              <a:ext uri="{FF2B5EF4-FFF2-40B4-BE49-F238E27FC236}">
                <a16:creationId xmlns:a16="http://schemas.microsoft.com/office/drawing/2014/main" id="{F0205076-7BF7-1F45-0C82-1F4DDE6BD51B}"/>
              </a:ext>
            </a:extLst>
          </p:cNvPr>
          <p:cNvPicPr>
            <a:picLocks noChangeAspect="1"/>
          </p:cNvPicPr>
          <p:nvPr/>
        </p:nvPicPr>
        <p:blipFill>
          <a:blip r:embed="rId2"/>
          <a:stretch>
            <a:fillRect/>
          </a:stretch>
        </p:blipFill>
        <p:spPr>
          <a:xfrm>
            <a:off x="356419" y="2246391"/>
            <a:ext cx="5303520" cy="2651760"/>
          </a:xfrm>
          <a:prstGeom prst="rect">
            <a:avLst/>
          </a:prstGeom>
        </p:spPr>
      </p:pic>
      <p:sp>
        <p:nvSpPr>
          <p:cNvPr id="4" name="Text Placeholder 3">
            <a:extLst>
              <a:ext uri="{FF2B5EF4-FFF2-40B4-BE49-F238E27FC236}">
                <a16:creationId xmlns:a16="http://schemas.microsoft.com/office/drawing/2014/main" id="{8ABE7A38-95CF-6F8F-80B9-06CCA6EC43D5}"/>
              </a:ext>
            </a:extLst>
          </p:cNvPr>
          <p:cNvSpPr>
            <a:spLocks noGrp="1"/>
          </p:cNvSpPr>
          <p:nvPr>
            <p:ph type="body" idx="1"/>
          </p:nvPr>
        </p:nvSpPr>
        <p:spPr>
          <a:xfrm>
            <a:off x="722179" y="1702855"/>
            <a:ext cx="4937760" cy="4023360"/>
          </a:xfrm>
        </p:spPr>
        <p:txBody>
          <a:bodyPr/>
          <a:lstStyle/>
          <a:p>
            <a:endParaRPr lang="en-US" dirty="0"/>
          </a:p>
        </p:txBody>
      </p:sp>
      <p:sp>
        <p:nvSpPr>
          <p:cNvPr id="5" name="Text Placeholder 4">
            <a:extLst>
              <a:ext uri="{FF2B5EF4-FFF2-40B4-BE49-F238E27FC236}">
                <a16:creationId xmlns:a16="http://schemas.microsoft.com/office/drawing/2014/main" id="{E773A027-9172-D1C4-B512-DBBA646FEA73}"/>
              </a:ext>
            </a:extLst>
          </p:cNvPr>
          <p:cNvSpPr>
            <a:spLocks noGrp="1"/>
          </p:cNvSpPr>
          <p:nvPr>
            <p:ph type="body" idx="2"/>
          </p:nvPr>
        </p:nvSpPr>
        <p:spPr/>
        <p:txBody>
          <a:bodyPr>
            <a:normAutofit/>
          </a:bodyPr>
          <a:lstStyle/>
          <a:p>
            <a:pPr marL="0" marR="0" indent="0">
              <a:spcBef>
                <a:spcPts val="0"/>
              </a:spcBef>
              <a:spcAft>
                <a:spcPts val="0"/>
              </a:spcAft>
              <a:buNone/>
            </a:pPr>
            <a:r>
              <a:rPr lang="en-US" sz="1800" dirty="0">
                <a:solidFill>
                  <a:srgbClr val="000000"/>
                </a:solidFill>
                <a:effectLst/>
                <a:latin typeface="Calibri" panose="020F0502020204030204" pitchFamily="34" charset="0"/>
                <a:ea typeface="Calibri" panose="020F0502020204030204" pitchFamily="34" charset="0"/>
              </a:rPr>
              <a:t>Dr. Bryan Johnson has posted his 100 Day Plan. His plan includes community engagement sessions and a Learn to Listen Survey. All stakeholders are invited to participate in the survey and events. Visit </a:t>
            </a:r>
            <a:r>
              <a:rPr lang="en-US" sz="1800" dirty="0">
                <a:solidFill>
                  <a:srgbClr val="D37A21"/>
                </a:solidFill>
                <a:effectLst/>
                <a:latin typeface="Calibri" panose="020F0502020204030204" pitchFamily="34" charset="0"/>
                <a:ea typeface="Calibri" panose="020F0502020204030204" pitchFamily="34" charset="0"/>
              </a:rPr>
              <a:t>www.atlantapublicschools.us/100dayplan </a:t>
            </a:r>
            <a:r>
              <a:rPr lang="en-US" sz="1800" dirty="0">
                <a:solidFill>
                  <a:srgbClr val="000000"/>
                </a:solidFill>
                <a:effectLst/>
                <a:latin typeface="Calibri" panose="020F0502020204030204" pitchFamily="34" charset="0"/>
                <a:ea typeface="Calibri" panose="020F0502020204030204" pitchFamily="34" charset="0"/>
              </a:rPr>
              <a:t>to find out more. </a:t>
            </a:r>
          </a:p>
          <a:p>
            <a:pPr marL="0" marR="0" indent="0">
              <a:spcBef>
                <a:spcPts val="0"/>
              </a:spcBef>
              <a:spcAft>
                <a:spcPts val="0"/>
              </a:spcAft>
              <a:buNone/>
            </a:pPr>
            <a:endParaRPr lang="en-US" sz="1800" dirty="0">
              <a:latin typeface="Calibri" panose="020F0502020204030204" pitchFamily="34" charset="0"/>
              <a:ea typeface="Calibri" panose="020F0502020204030204" pitchFamily="34" charset="0"/>
            </a:endParaRP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endParaRPr>
          </a:p>
          <a:p>
            <a:pPr marL="0" marR="0" indent="0">
              <a:spcBef>
                <a:spcPts val="0"/>
              </a:spcBef>
              <a:spcAft>
                <a:spcPts val="0"/>
              </a:spcAft>
              <a:buNone/>
            </a:pPr>
            <a:endParaRPr lang="en-US" sz="1800" dirty="0">
              <a:latin typeface="Calibri" panose="020F0502020204030204" pitchFamily="34" charset="0"/>
              <a:ea typeface="Calibri" panose="020F0502020204030204" pitchFamily="34" charset="0"/>
            </a:endParaRPr>
          </a:p>
          <a:p>
            <a:pPr marL="0" marR="0" indent="0">
              <a:spcBef>
                <a:spcPts val="0"/>
              </a:spcBef>
              <a:spcAft>
                <a:spcPts val="0"/>
              </a:spcAft>
              <a:buNone/>
            </a:pPr>
            <a:r>
              <a:rPr lang="en-US" sz="1800" dirty="0">
                <a:effectLst/>
                <a:latin typeface="Calibri" panose="020F0502020204030204" pitchFamily="34" charset="0"/>
                <a:ea typeface="Calibri" panose="020F0502020204030204" pitchFamily="34" charset="0"/>
              </a:rPr>
              <a:t>The GO Team Office would like to remind all GO Team members that they </a:t>
            </a:r>
            <a:r>
              <a:rPr lang="en-US" sz="1800" b="1" dirty="0">
                <a:effectLst/>
                <a:latin typeface="Calibri" panose="020F0502020204030204" pitchFamily="34" charset="0"/>
                <a:ea typeface="Calibri" panose="020F0502020204030204" pitchFamily="34" charset="0"/>
              </a:rPr>
              <a:t>must </a:t>
            </a:r>
            <a:r>
              <a:rPr lang="en-US" sz="1800" dirty="0">
                <a:effectLst/>
                <a:latin typeface="Calibri" panose="020F0502020204030204" pitchFamily="34" charset="0"/>
                <a:ea typeface="Calibri" panose="020F0502020204030204" pitchFamily="34" charset="0"/>
              </a:rPr>
              <a:t>complete their orientation training in order for our school’s board to be in compliance. Please contact them if you have any questions.</a:t>
            </a:r>
          </a:p>
          <a:p>
            <a:endParaRPr lang="en-US" b="1" u="sng" dirty="0">
              <a:latin typeface="Bernard MT Condensed" panose="02050806060905020404" pitchFamily="18" charset="0"/>
            </a:endParaRPr>
          </a:p>
        </p:txBody>
      </p:sp>
    </p:spTree>
    <p:extLst>
      <p:ext uri="{BB962C8B-B14F-4D97-AF65-F5344CB8AC3E}">
        <p14:creationId xmlns:p14="http://schemas.microsoft.com/office/powerpoint/2010/main" val="2811869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3" name="Picture 2">
            <a:extLst>
              <a:ext uri="{FF2B5EF4-FFF2-40B4-BE49-F238E27FC236}">
                <a16:creationId xmlns:a16="http://schemas.microsoft.com/office/drawing/2014/main" id="{6783544A-A17B-1696-DBBD-BC82D169338F}"/>
              </a:ext>
            </a:extLst>
          </p:cNvPr>
          <p:cNvPicPr>
            <a:picLocks noChangeAspect="1"/>
          </p:cNvPicPr>
          <p:nvPr/>
        </p:nvPicPr>
        <p:blipFill>
          <a:blip r:embed="rId3"/>
          <a:stretch>
            <a:fillRect/>
          </a:stretch>
        </p:blipFill>
        <p:spPr>
          <a:xfrm>
            <a:off x="1665837" y="784748"/>
            <a:ext cx="9401783" cy="5288503"/>
          </a:xfrm>
          <a:prstGeom prst="rect">
            <a:avLst/>
          </a:prstGeom>
        </p:spPr>
      </p:pic>
    </p:spTree>
    <p:extLst>
      <p:ext uri="{BB962C8B-B14F-4D97-AF65-F5344CB8AC3E}">
        <p14:creationId xmlns:p14="http://schemas.microsoft.com/office/powerpoint/2010/main" val="19822180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4800"/>
              <a:buFont typeface="Calibri"/>
              <a:buNone/>
            </a:pPr>
            <a:r>
              <a:rPr lang="en-US"/>
              <a:t>Thank you!</a:t>
            </a:r>
            <a:endParaRPr/>
          </a:p>
        </p:txBody>
      </p:sp>
      <p:pic>
        <p:nvPicPr>
          <p:cNvPr id="433" name="Google Shape;433;p30" descr="Team-Based Learning: 2016 JGME-ALiEM Hot Topics in Medical ..."/>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750</TotalTime>
  <Words>1540</Words>
  <Application>Microsoft Office PowerPoint</Application>
  <PresentationFormat>Widescreen</PresentationFormat>
  <Paragraphs>249</Paragraphs>
  <Slides>38</Slides>
  <Notes>18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38</vt:i4>
      </vt:variant>
    </vt:vector>
  </HeadingPairs>
  <TitlesOfParts>
    <vt:vector size="48" baseType="lpstr">
      <vt:lpstr>Cambria</vt:lpstr>
      <vt:lpstr>Aptos</vt:lpstr>
      <vt:lpstr>Bernard MT Condensed</vt:lpstr>
      <vt:lpstr>Arial</vt:lpstr>
      <vt:lpstr>Avenir Next LT Pro</vt:lpstr>
      <vt:lpstr>Calibri</vt:lpstr>
      <vt:lpstr>Noto Sans Symbols</vt:lpstr>
      <vt:lpstr>Calibri Light</vt:lpstr>
      <vt:lpstr>Retrospect</vt:lpstr>
      <vt:lpstr>Office Theme</vt:lpstr>
      <vt:lpstr>Board of Directors Meeting Good evening, everyone!   Thank you for joining us.  We will begin shortly.</vt:lpstr>
      <vt:lpstr>Welcome Board Members &amp; Visitors!</vt:lpstr>
      <vt:lpstr>Virtual Meeting Norms</vt:lpstr>
      <vt:lpstr>Time for introductions!</vt:lpstr>
      <vt:lpstr>PowerPoint Presentation</vt:lpstr>
      <vt:lpstr>II. Roll Call, Establishment of Quorum</vt:lpstr>
      <vt:lpstr>PowerPoint Presentation</vt:lpstr>
      <vt:lpstr>Fill Vacant Seats </vt:lpstr>
      <vt:lpstr>Nomination </vt:lpstr>
      <vt:lpstr>Student Representatives</vt:lpstr>
      <vt:lpstr>Meeting Minutes    05/16/2024</vt:lpstr>
      <vt:lpstr>Election of Officers</vt:lpstr>
      <vt:lpstr>Election of Chair </vt:lpstr>
      <vt:lpstr>Election of Vice-Chair</vt:lpstr>
      <vt:lpstr>Election of Secretary</vt:lpstr>
      <vt:lpstr>Public Comment Format</vt:lpstr>
      <vt:lpstr>Review, Confirm/Update Norms</vt:lpstr>
      <vt:lpstr>Recommended Meeting Dates</vt:lpstr>
      <vt:lpstr>Principal’s Report</vt:lpstr>
      <vt:lpstr>Celebrating Student Success</vt:lpstr>
      <vt:lpstr>PowerPoint Presentation</vt:lpstr>
      <vt:lpstr>A Special Shout Out to Dr. Wimberly…</vt:lpstr>
      <vt:lpstr>A Special Thank You to Tim Cairl and Patricia Horton for attending the Governor’s Workforce Summit</vt:lpstr>
      <vt:lpstr>Annual Partnership Luncheon Highlights – September 24th </vt:lpstr>
      <vt:lpstr>Aviation Maintenance Updates</vt:lpstr>
      <vt:lpstr>Work-Based Learning at ACCA</vt:lpstr>
      <vt:lpstr>ACCA Certification Reminders</vt:lpstr>
      <vt:lpstr>Conflict of Interest Policy </vt:lpstr>
      <vt:lpstr>ACCA Data Update</vt:lpstr>
      <vt:lpstr> Enrollment FY2024 and FY2025</vt:lpstr>
      <vt:lpstr>Pathway Completion Rates  FY 2024</vt:lpstr>
      <vt:lpstr>GA Best Diploma Seals</vt:lpstr>
      <vt:lpstr>Thank you for your attention. </vt:lpstr>
      <vt:lpstr>Moving Forward</vt:lpstr>
      <vt:lpstr> As we prepare for strategic planning, what would you like to see us accomplish in One Year? Five Years? Ten Years?</vt:lpstr>
      <vt:lpstr>Announcements</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 Good morning everyone!   Thank you for joining us today.  We will begin shortly.</dc:title>
  <dc:creator>Fears, Shaundra</dc:creator>
  <cp:lastModifiedBy>Wilson, Tasharah</cp:lastModifiedBy>
  <cp:revision>32</cp:revision>
  <cp:lastPrinted>2024-10-02T18:46:26Z</cp:lastPrinted>
  <dcterms:created xsi:type="dcterms:W3CDTF">2020-08-09T18:40:41Z</dcterms:created>
  <dcterms:modified xsi:type="dcterms:W3CDTF">2024-10-03T17:04:43Z</dcterms:modified>
</cp:coreProperties>
</file>