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555" r:id="rId4"/>
    <p:sldId id="558" r:id="rId5"/>
    <p:sldId id="258" r:id="rId6"/>
    <p:sldId id="260" r:id="rId7"/>
    <p:sldId id="3870" r:id="rId8"/>
    <p:sldId id="3881" r:id="rId9"/>
    <p:sldId id="265" r:id="rId10"/>
    <p:sldId id="3883" r:id="rId11"/>
    <p:sldId id="3876" r:id="rId12"/>
    <p:sldId id="315" r:id="rId13"/>
    <p:sldId id="3873" r:id="rId14"/>
    <p:sldId id="3877" r:id="rId15"/>
    <p:sldId id="285" r:id="rId16"/>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7826" autoAdjust="0"/>
  </p:normalViewPr>
  <p:slideViewPr>
    <p:cSldViewPr snapToGrid="0">
      <p:cViewPr varScale="1">
        <p:scale>
          <a:sx n="60" d="100"/>
          <a:sy n="60" d="100"/>
        </p:scale>
        <p:origin x="1794" y="78"/>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57"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5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975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1249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709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10</a:t>
            </a:fld>
            <a:endParaRPr lang="en-US"/>
          </a:p>
        </p:txBody>
      </p:sp>
    </p:spTree>
    <p:extLst>
      <p:ext uri="{BB962C8B-B14F-4D97-AF65-F5344CB8AC3E}">
        <p14:creationId xmlns:p14="http://schemas.microsoft.com/office/powerpoint/2010/main" val="1598253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end today’s meeting we have a very special announcement to make.  We want to acknowledge our two student representatives, Kyla Moore and Wesley Gilliard, Jr., for their outstanding leadership this year.   Thank you Kyla for serving as our board secretary and recording minutes during each meeting.  Thank you Wesley for serving as Vice-Chair and doing an amazing job facilitating meetings (like today) when the chair is unable to join us.  We are very proud of the both of you.  On behalf of the entire board, we present you with these certificates of student leadership for your outstanding service on ACCA’s Board of Directors.   Congratulations!!! Please stop by my office tomorrow to pick them up. </a:t>
            </a:r>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11</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mark your calendars!  Our first meeting will be held on September 26</a:t>
            </a:r>
            <a:r>
              <a:rPr lang="en-US" baseline="30000" dirty="0"/>
              <a:t>th</a:t>
            </a:r>
            <a:r>
              <a:rPr lang="en-US" dirty="0"/>
              <a:t> at 4 p.m. We will vote to establish our entire year’s meeting calendar during this meeting.</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6519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final announcement, The GO Team office wants to remind everyone of required training for all GO Teams.  If you haven’t done so, please complete all required trainings before Memorial Day (May 27).  I will now turn it back over to Mr. Gilliard for Public Comment.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5108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3160891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May 16, 2024</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Presiding</a:t>
            </a:r>
          </a:p>
          <a:p>
            <a:pPr marL="0" indent="0">
              <a:buFont typeface="Calibri" panose="020F0502020204030204" pitchFamily="34" charset="0"/>
              <a:buNone/>
            </a:pPr>
            <a:r>
              <a:rPr lang="en-US" b="1" dirty="0">
                <a:solidFill>
                  <a:schemeClr val="tx1">
                    <a:lumMod val="75000"/>
                    <a:lumOff val="25000"/>
                  </a:schemeClr>
                </a:solidFill>
              </a:rPr>
              <a:t>Wesley Gilliard, Jr.</a:t>
            </a:r>
          </a:p>
          <a:p>
            <a:pPr marL="0" indent="0">
              <a:buFont typeface="Calibri" panose="020F0502020204030204" pitchFamily="34" charset="0"/>
              <a:buNone/>
            </a:pPr>
            <a:r>
              <a:rPr lang="en-US" i="1" dirty="0">
                <a:solidFill>
                  <a:schemeClr val="tx1">
                    <a:lumMod val="75000"/>
                    <a:lumOff val="25000"/>
                  </a:schemeClr>
                </a:solidFill>
              </a:rPr>
              <a:t>Vice-Chair, ACCA Board of Directors</a:t>
            </a:r>
          </a:p>
          <a:p>
            <a:pPr marL="0" indent="0">
              <a:buFont typeface="Calibri" panose="020F0502020204030204" pitchFamily="34" charset="0"/>
              <a:buNone/>
            </a:pPr>
            <a:r>
              <a:rPr lang="en-US" b="1" dirty="0">
                <a:solidFill>
                  <a:schemeClr val="tx1">
                    <a:lumMod val="75000"/>
                    <a:lumOff val="25000"/>
                  </a:schemeClr>
                </a:solidFill>
              </a:rPr>
              <a:t>Student </a:t>
            </a: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a:p>
        </p:txBody>
      </p:sp>
      <p:pic>
        <p:nvPicPr>
          <p:cNvPr id="2050" name="Picture 2">
            <a:extLst>
              <a:ext uri="{FF2B5EF4-FFF2-40B4-BE49-F238E27FC236}">
                <a16:creationId xmlns:a16="http://schemas.microsoft.com/office/drawing/2014/main" id="{43408950-6FB9-B4F9-36A8-92FC0C279D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632" y="977817"/>
            <a:ext cx="4581525"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TextBox 2">
            <a:extLst>
              <a:ext uri="{FF2B5EF4-FFF2-40B4-BE49-F238E27FC236}">
                <a16:creationId xmlns:a16="http://schemas.microsoft.com/office/drawing/2014/main" id="{64AD3B70-D311-F350-9048-47273F55C472}"/>
              </a:ext>
            </a:extLst>
          </p:cNvPr>
          <p:cNvSpPr txBox="1"/>
          <p:nvPr/>
        </p:nvSpPr>
        <p:spPr>
          <a:xfrm>
            <a:off x="3048000" y="1444613"/>
            <a:ext cx="6096000" cy="3976794"/>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May 16, 2024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Board Training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B48F-65CB-BF4B-484F-4750DE3BD35D}"/>
              </a:ext>
            </a:extLst>
          </p:cNvPr>
          <p:cNvSpPr>
            <a:spLocks noGrp="1"/>
          </p:cNvSpPr>
          <p:nvPr>
            <p:ph type="title"/>
          </p:nvPr>
        </p:nvSpPr>
        <p:spPr/>
        <p:txBody>
          <a:bodyPr/>
          <a:lstStyle/>
          <a:p>
            <a:r>
              <a:rPr lang="en-US" dirty="0"/>
              <a:t>Roll Call</a:t>
            </a:r>
          </a:p>
        </p:txBody>
      </p:sp>
      <p:sp>
        <p:nvSpPr>
          <p:cNvPr id="3" name="Text Placeholder 2">
            <a:extLst>
              <a:ext uri="{FF2B5EF4-FFF2-40B4-BE49-F238E27FC236}">
                <a16:creationId xmlns:a16="http://schemas.microsoft.com/office/drawing/2014/main" id="{3918FB67-B46B-1096-0633-912E908C8B40}"/>
              </a:ext>
            </a:extLst>
          </p:cNvPr>
          <p:cNvSpPr>
            <a:spLocks noGrp="1"/>
          </p:cNvSpPr>
          <p:nvPr>
            <p:ph type="body" idx="1"/>
          </p:nvPr>
        </p:nvSpPr>
        <p:spPr/>
        <p:txBody>
          <a:bodyPr/>
          <a:lstStyle/>
          <a:p>
            <a:endParaRPr lang="en-US" dirty="0"/>
          </a:p>
        </p:txBody>
      </p:sp>
      <p:graphicFrame>
        <p:nvGraphicFramePr>
          <p:cNvPr id="4" name="Table 3">
            <a:extLst>
              <a:ext uri="{FF2B5EF4-FFF2-40B4-BE49-F238E27FC236}">
                <a16:creationId xmlns:a16="http://schemas.microsoft.com/office/drawing/2014/main" id="{C226A729-3D18-AFBD-B234-17049706EAD7}"/>
              </a:ext>
            </a:extLst>
          </p:cNvPr>
          <p:cNvGraphicFramePr>
            <a:graphicFrameLocks noGrp="1"/>
          </p:cNvGraphicFramePr>
          <p:nvPr>
            <p:extLst>
              <p:ext uri="{D42A27DB-BD31-4B8C-83A1-F6EECF244321}">
                <p14:modId xmlns:p14="http://schemas.microsoft.com/office/powerpoint/2010/main" val="2225262435"/>
              </p:ext>
            </p:extLst>
          </p:nvPr>
        </p:nvGraphicFramePr>
        <p:xfrm>
          <a:off x="3157538" y="2379345"/>
          <a:ext cx="5937250" cy="2956560"/>
        </p:xfrm>
        <a:graphic>
          <a:graphicData uri="http://schemas.openxmlformats.org/drawingml/2006/table">
            <a:tbl>
              <a:tblPr firstRow="1" firstCol="1" bandRow="1"/>
              <a:tblGrid>
                <a:gridCol w="2282825">
                  <a:extLst>
                    <a:ext uri="{9D8B030D-6E8A-4147-A177-3AD203B41FA5}">
                      <a16:colId xmlns:a16="http://schemas.microsoft.com/office/drawing/2014/main" val="4099733315"/>
                    </a:ext>
                  </a:extLst>
                </a:gridCol>
                <a:gridCol w="1943100">
                  <a:extLst>
                    <a:ext uri="{9D8B030D-6E8A-4147-A177-3AD203B41FA5}">
                      <a16:colId xmlns:a16="http://schemas.microsoft.com/office/drawing/2014/main" val="677841776"/>
                    </a:ext>
                  </a:extLst>
                </a:gridCol>
                <a:gridCol w="1711325">
                  <a:extLst>
                    <a:ext uri="{9D8B030D-6E8A-4147-A177-3AD203B41FA5}">
                      <a16:colId xmlns:a16="http://schemas.microsoft.com/office/drawing/2014/main" val="1164607121"/>
                    </a:ext>
                  </a:extLst>
                </a:gridCol>
              </a:tblGrid>
              <a:tr h="0">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Name </a:t>
                      </a:r>
                      <a:r>
                        <a:rPr lang="en-US" sz="12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(or Vacant)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Present or Absent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extLst>
                  <a:ext uri="{0D108BD9-81ED-4DB2-BD59-A6C34878D82A}">
                    <a16:rowId xmlns:a16="http://schemas.microsoft.com/office/drawing/2014/main" val="1020543470"/>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Alexandria Robinson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8346726"/>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Sharyl Chatman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0541388"/>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William Smith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613786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Dayna Vidal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239170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Jon Lewis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3025524"/>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Patricia Horton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204138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Metro RESA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Tim Cairl</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58394"/>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Dwionne Freeman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833471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Shelly Goodrum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87307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Sonya McCoy-Wilson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115503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Niya Eady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801796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Katie Howard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1801648"/>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Tasharah 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470869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Wesley Gilliard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364965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Kyla Moore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6864321"/>
                  </a:ext>
                </a:extLst>
              </a:tr>
            </a:tbl>
          </a:graphicData>
        </a:graphic>
      </p:graphicFrame>
    </p:spTree>
    <p:extLst>
      <p:ext uri="{BB962C8B-B14F-4D97-AF65-F5344CB8AC3E}">
        <p14:creationId xmlns:p14="http://schemas.microsoft.com/office/powerpoint/2010/main" val="315045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TextBox 2">
            <a:extLst>
              <a:ext uri="{FF2B5EF4-FFF2-40B4-BE49-F238E27FC236}">
                <a16:creationId xmlns:a16="http://schemas.microsoft.com/office/drawing/2014/main" id="{64AD3B70-D311-F350-9048-47273F55C472}"/>
              </a:ext>
            </a:extLst>
          </p:cNvPr>
          <p:cNvSpPr txBox="1"/>
          <p:nvPr/>
        </p:nvSpPr>
        <p:spPr>
          <a:xfrm>
            <a:off x="3048000" y="1444613"/>
            <a:ext cx="6096000" cy="3976794"/>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May 16, 2024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Board Training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346014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02/29/2024</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br>
              <a:rPr lang="en-US" sz="2800" dirty="0">
                <a:solidFill>
                  <a:schemeClr val="tx1">
                    <a:lumMod val="75000"/>
                    <a:lumOff val="25000"/>
                  </a:schemeClr>
                </a:solidFill>
              </a:rPr>
            </a:br>
            <a:r>
              <a:rPr lang="en-US" sz="2800" dirty="0">
                <a:solidFill>
                  <a:schemeClr val="tx1">
                    <a:lumMod val="75000"/>
                    <a:lumOff val="25000"/>
                  </a:schemeClr>
                </a:solidFill>
              </a:rPr>
              <a:t>Board Training</a:t>
            </a:r>
          </a:p>
        </p:txBody>
      </p: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Presenter:</a:t>
            </a:r>
          </a:p>
          <a:p>
            <a:pPr marL="0" indent="0">
              <a:buFont typeface="Calibri" panose="020F0502020204030204" pitchFamily="34" charset="0"/>
              <a:buNone/>
            </a:pPr>
            <a:r>
              <a:rPr lang="en-US" b="1" dirty="0">
                <a:solidFill>
                  <a:schemeClr val="tx1">
                    <a:lumMod val="75000"/>
                    <a:lumOff val="25000"/>
                  </a:schemeClr>
                </a:solidFill>
              </a:rPr>
              <a:t>Paul Sabin</a:t>
            </a:r>
          </a:p>
          <a:p>
            <a:pPr marL="0" indent="0">
              <a:buFont typeface="Calibri" panose="020F0502020204030204" pitchFamily="34" charset="0"/>
              <a:buNone/>
            </a:pPr>
            <a:r>
              <a:rPr lang="en-US" i="1" dirty="0">
                <a:solidFill>
                  <a:schemeClr val="tx1">
                    <a:lumMod val="75000"/>
                    <a:lumOff val="25000"/>
                  </a:schemeClr>
                </a:solidFill>
              </a:rPr>
              <a:t>Program Manager</a:t>
            </a:r>
          </a:p>
          <a:p>
            <a:pPr marL="0" indent="0">
              <a:buFont typeface="Calibri" panose="020F0502020204030204" pitchFamily="34" charset="0"/>
              <a:buNone/>
            </a:pPr>
            <a:r>
              <a:rPr lang="en-US" i="1" dirty="0">
                <a:solidFill>
                  <a:schemeClr val="tx1">
                    <a:lumMod val="75000"/>
                    <a:lumOff val="25000"/>
                  </a:schemeClr>
                </a:solidFill>
              </a:rPr>
              <a:t>Technical College System of Georgia</a:t>
            </a: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10</a:t>
            </a:fld>
            <a:endParaRPr lang="en-US" b="1"/>
          </a:p>
        </p:txBody>
      </p:sp>
      <p:pic>
        <p:nvPicPr>
          <p:cNvPr id="1026" name="Picture 2" descr="Paul Sabin - Jacksonville State University - Waleska, Georgia, United  States | LinkedIn">
            <a:extLst>
              <a:ext uri="{FF2B5EF4-FFF2-40B4-BE49-F238E27FC236}">
                <a16:creationId xmlns:a16="http://schemas.microsoft.com/office/drawing/2014/main" id="{246DC4E8-E8F4-59E6-C658-D06450F5F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144" y="914400"/>
            <a:ext cx="50292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522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2438400" y="1600201"/>
            <a:ext cx="8229600" cy="4525963"/>
          </a:xfrm>
        </p:spPr>
        <p:txBody>
          <a:bodyPr>
            <a:normAutofit/>
          </a:bodyPr>
          <a:lstStyle/>
          <a:p>
            <a:pPr marL="0" indent="0">
              <a:spcBef>
                <a:spcPts val="0"/>
              </a:spcBef>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algn="ctr" defTabSz="457200">
              <a:buClrTx/>
              <a:defRPr/>
            </a:pPr>
            <a:fld id="{3D6C3DC6-EF6E-8948-BFE6-808D46D584D8}" type="slidenum">
              <a:rPr lang="en-US" b="1" kern="1200">
                <a:solidFill>
                  <a:prstClr val="white"/>
                </a:solidFill>
                <a:ea typeface="+mn-ea"/>
                <a:cs typeface="+mn-cs"/>
              </a:rPr>
              <a:pPr algn="ctr" defTabSz="457200">
                <a:buClrTx/>
                <a:defRPr/>
              </a:pPr>
              <a:t>11</a:t>
            </a:fld>
            <a:endParaRPr lang="en-US" b="1" kern="1200" dirty="0">
              <a:solidFill>
                <a:prstClr val="white"/>
              </a:solidFill>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84479" y="2073245"/>
            <a:ext cx="3254183" cy="2425478"/>
          </a:xfrm>
          <a:prstGeom prst="rect">
            <a:avLst/>
          </a:prstGeom>
        </p:spPr>
      </p:pic>
    </p:spTree>
    <p:extLst>
      <p:ext uri="{BB962C8B-B14F-4D97-AF65-F5344CB8AC3E}">
        <p14:creationId xmlns:p14="http://schemas.microsoft.com/office/powerpoint/2010/main" val="1781998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1E-572E-E6B8-FC1F-520857F47939}"/>
              </a:ext>
            </a:extLst>
          </p:cNvPr>
          <p:cNvSpPr>
            <a:spLocks noGrp="1"/>
          </p:cNvSpPr>
          <p:nvPr>
            <p:ph type="title"/>
          </p:nvPr>
        </p:nvSpPr>
        <p:spPr/>
        <p:txBody>
          <a:bodyPr/>
          <a:lstStyle/>
          <a:p>
            <a:r>
              <a:rPr lang="en-US" dirty="0"/>
              <a:t>First Meeting Date (Fall Semester)</a:t>
            </a:r>
          </a:p>
        </p:txBody>
      </p:sp>
      <p:sp>
        <p:nvSpPr>
          <p:cNvPr id="3" name="Text Placeholder 2">
            <a:extLst>
              <a:ext uri="{FF2B5EF4-FFF2-40B4-BE49-F238E27FC236}">
                <a16:creationId xmlns:a16="http://schemas.microsoft.com/office/drawing/2014/main" id="{F180ABE3-F085-B681-A473-47100AD80D25}"/>
              </a:ext>
            </a:extLst>
          </p:cNvPr>
          <p:cNvSpPr>
            <a:spLocks noGrp="1"/>
          </p:cNvSpPr>
          <p:nvPr>
            <p:ph type="body" idx="1"/>
          </p:nvPr>
        </p:nvSpPr>
        <p:spPr/>
        <p:txBody>
          <a:bodyPr/>
          <a:lstStyle/>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sz="4000" b="1" dirty="0">
                <a:solidFill>
                  <a:srgbClr val="002060"/>
                </a:solidFill>
                <a:latin typeface="Calibri" panose="020F0502020204030204" pitchFamily="34" charset="0"/>
              </a:rPr>
              <a:t>Thur</a:t>
            </a:r>
            <a:r>
              <a:rPr lang="en-US" sz="4000" b="1" i="0" dirty="0">
                <a:solidFill>
                  <a:srgbClr val="002060"/>
                </a:solidFill>
                <a:effectLst/>
                <a:latin typeface="Calibri" panose="020F0502020204030204" pitchFamily="34" charset="0"/>
              </a:rPr>
              <a:t>sday, 9/26/24  4 p.m</a:t>
            </a:r>
            <a:r>
              <a:rPr lang="en-US" sz="4000" dirty="0">
                <a:solidFill>
                  <a:srgbClr val="002060"/>
                </a:solidFill>
                <a:latin typeface="Calibri" panose="020F0502020204030204" pitchFamily="34" charset="0"/>
              </a:rPr>
              <a:t>.</a:t>
            </a:r>
            <a:endParaRPr lang="en-US" b="0" i="0" dirty="0">
              <a:solidFill>
                <a:srgbClr val="002060"/>
              </a:solidFill>
              <a:effectLst/>
              <a:latin typeface="Calibri" panose="020F0502020204030204" pitchFamily="34" charset="0"/>
            </a:endParaRPr>
          </a:p>
          <a:p>
            <a:pPr marL="101600" indent="0" algn="l">
              <a:buNone/>
            </a:pPr>
            <a:endParaRPr lang="en-US" dirty="0"/>
          </a:p>
        </p:txBody>
      </p:sp>
    </p:spTree>
    <p:extLst>
      <p:ext uri="{BB962C8B-B14F-4D97-AF65-F5344CB8AC3E}">
        <p14:creationId xmlns:p14="http://schemas.microsoft.com/office/powerpoint/2010/main" val="3538868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712C-D5E6-7E3E-408F-07318BFA674C}"/>
              </a:ext>
            </a:extLst>
          </p:cNvPr>
          <p:cNvSpPr>
            <a:spLocks noGrp="1"/>
          </p:cNvSpPr>
          <p:nvPr>
            <p:ph type="title"/>
          </p:nvPr>
        </p:nvSpPr>
        <p:spPr>
          <a:xfrm>
            <a:off x="-2108375" y="-2277921"/>
            <a:ext cx="10058400" cy="1450757"/>
          </a:xfrm>
        </p:spPr>
        <p:txBody>
          <a:bodyPr/>
          <a:lstStyle/>
          <a:p>
            <a:endParaRPr lang="en-US" dirty="0"/>
          </a:p>
        </p:txBody>
      </p:sp>
      <p:sp>
        <p:nvSpPr>
          <p:cNvPr id="3" name="Text Placeholder 2">
            <a:extLst>
              <a:ext uri="{FF2B5EF4-FFF2-40B4-BE49-F238E27FC236}">
                <a16:creationId xmlns:a16="http://schemas.microsoft.com/office/drawing/2014/main" id="{8ED2169C-2F16-8FB5-3360-4EF4CD2A5C0C}"/>
              </a:ext>
            </a:extLst>
          </p:cNvPr>
          <p:cNvSpPr>
            <a:spLocks noGrp="1"/>
          </p:cNvSpPr>
          <p:nvPr>
            <p:ph type="body" idx="1"/>
          </p:nvPr>
        </p:nvSpPr>
        <p:spPr/>
        <p:txBody>
          <a:bodyPr>
            <a:normAutofit fontScale="77500" lnSpcReduction="20000"/>
          </a:bodyPr>
          <a:lstStyle/>
          <a:p>
            <a:endParaRPr lang="en-US" dirty="0"/>
          </a:p>
          <a:p>
            <a:r>
              <a:rPr lang="en-US" dirty="0"/>
              <a:t>  Complete your GO Team Training</a:t>
            </a:r>
          </a:p>
          <a:p>
            <a:endParaRPr lang="en-US" dirty="0"/>
          </a:p>
          <a:p>
            <a:r>
              <a:rPr lang="en-US" dirty="0"/>
              <a:t>Remember to complete your required GO Team trainings so your team will remain in compliance (see below for current status). At this time, all members will need to ensure they have completed their New Member Orientation (both parts: online and live) and the annual Ethics trainings (APS Staff will complete the District's training and non-staff will complete the GO Team Ethics course).</a:t>
            </a:r>
          </a:p>
          <a:p>
            <a:endParaRPr lang="en-US" dirty="0"/>
          </a:p>
          <a:p>
            <a:r>
              <a:rPr lang="en-US" dirty="0"/>
              <a:t>We're excited that all GO Team members have access to our learning and resource platform, </a:t>
            </a:r>
            <a:r>
              <a:rPr lang="en-US" dirty="0" err="1"/>
              <a:t>ELiS</a:t>
            </a:r>
            <a:r>
              <a:rPr lang="en-US" dirty="0"/>
              <a:t>!  This is where GO Team members will find required trainings, resources, and other items to help you with your governance work. </a:t>
            </a:r>
            <a:r>
              <a:rPr lang="en-US" dirty="0" err="1"/>
              <a:t>ELiS</a:t>
            </a:r>
            <a:r>
              <a:rPr lang="en-US" dirty="0"/>
              <a:t> automatically sends reminders until the trainings are completed. Non APS staff members have been sent an email with their credentials; if you need your login information, please email us. APS staff members will use their APS credentials to access the platform. </a:t>
            </a:r>
          </a:p>
          <a:p>
            <a:endParaRPr lang="en-US" dirty="0"/>
          </a:p>
          <a:p>
            <a:r>
              <a:rPr lang="en-US" dirty="0"/>
              <a:t>Be sure to check the site often, as we will continue to add support items and training opportunities!</a:t>
            </a:r>
          </a:p>
        </p:txBody>
      </p:sp>
      <p:pic>
        <p:nvPicPr>
          <p:cNvPr id="3074" name="Picture 2">
            <a:extLst>
              <a:ext uri="{FF2B5EF4-FFF2-40B4-BE49-F238E27FC236}">
                <a16:creationId xmlns:a16="http://schemas.microsoft.com/office/drawing/2014/main" id="{76371589-F083-75E0-F845-329963983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595" y="192964"/>
            <a:ext cx="2857500" cy="134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55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667884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1476</TotalTime>
  <Words>897</Words>
  <Application>Microsoft Office PowerPoint</Application>
  <PresentationFormat>Widescreen</PresentationFormat>
  <Paragraphs>145</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Retrospect</vt:lpstr>
      <vt:lpstr>Board of Directors Meeting Good evening, everyone!   Thank you for joining us.  We will begin shortly.</vt:lpstr>
      <vt:lpstr>Welcome Board Members &amp; Visitors!</vt:lpstr>
      <vt:lpstr>Welcome  ACCA Board Members  &amp; Visitors!</vt:lpstr>
      <vt:lpstr>Public Comment</vt:lpstr>
      <vt:lpstr>Virtual Meeting Norms</vt:lpstr>
      <vt:lpstr>PowerPoint Presentation</vt:lpstr>
      <vt:lpstr>Roll Call</vt:lpstr>
      <vt:lpstr>PowerPoint Presentation</vt:lpstr>
      <vt:lpstr>Meeting Minutes    02/29/2024</vt:lpstr>
      <vt:lpstr> Board Training</vt:lpstr>
      <vt:lpstr>Announcements</vt:lpstr>
      <vt:lpstr>First Meeting Date (Fall Semester)</vt:lpstr>
      <vt:lpstr>PowerPoint Presentation</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58</cp:revision>
  <cp:lastPrinted>2024-05-16T14:46:43Z</cp:lastPrinted>
  <dcterms:created xsi:type="dcterms:W3CDTF">2020-08-09T18:40:41Z</dcterms:created>
  <dcterms:modified xsi:type="dcterms:W3CDTF">2024-05-16T15:04:14Z</dcterms:modified>
</cp:coreProperties>
</file>