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1.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977" r:id="rId14"/>
    <p:sldMasterId id="2147483998" r:id="rId15"/>
  </p:sldMasterIdLst>
  <p:notesMasterIdLst>
    <p:notesMasterId r:id="rId33"/>
  </p:notesMasterIdLst>
  <p:handoutMasterIdLst>
    <p:handoutMasterId r:id="rId34"/>
  </p:handoutMasterIdLst>
  <p:sldIdLst>
    <p:sldId id="446" r:id="rId16"/>
    <p:sldId id="3854" r:id="rId17"/>
    <p:sldId id="495" r:id="rId18"/>
    <p:sldId id="478" r:id="rId19"/>
    <p:sldId id="346" r:id="rId20"/>
    <p:sldId id="351" r:id="rId21"/>
    <p:sldId id="512" r:id="rId22"/>
    <p:sldId id="501" r:id="rId23"/>
    <p:sldId id="3848" r:id="rId24"/>
    <p:sldId id="3849" r:id="rId25"/>
    <p:sldId id="3853" r:id="rId26"/>
    <p:sldId id="477" r:id="rId27"/>
    <p:sldId id="483" r:id="rId28"/>
    <p:sldId id="507" r:id="rId29"/>
    <p:sldId id="508" r:id="rId30"/>
    <p:sldId id="486" r:id="rId31"/>
    <p:sldId id="493" r:id="rId32"/>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534D20-C15C-43F2-98AF-546221C22640}" v="161" dt="2024-01-30T22:14:19.7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9" Type="http://schemas.microsoft.com/office/2015/10/relationships/revisionInfo" Target="revisionInfo.xml"/><Relationship Id="rId21" Type="http://schemas.openxmlformats.org/officeDocument/2006/relationships/slide" Target="slides/slide6.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ata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5"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1_2" csCatId="accent1" phldr="1"/>
      <dgm:spPr/>
    </dgm:pt>
    <dgm:pt modelId="{F8924C73-4D86-4725-8FB1-57E56105EE84}">
      <dgm:prSet phldrT="[Text]" custT="1"/>
      <dgm:spPr/>
      <dgm:t>
        <a:bodyPr/>
        <a:lstStyle/>
        <a:p>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a:t>Step 6               </a:t>
          </a:r>
          <a:r>
            <a:rPr lang="en-US" sz="1400" b="0">
              <a:latin typeface="+mn-lt"/>
            </a:rPr>
            <a:t>Principals:</a:t>
          </a:r>
          <a:r>
            <a:rPr lang="en-US" sz="1600" b="1"/>
            <a:t> </a:t>
          </a:r>
          <a:r>
            <a:rPr lang="en-US" sz="1400" b="0">
              <a:solidFill>
                <a:schemeClr val="tx1"/>
              </a:solidFill>
            </a:rPr>
            <a:t>HR Staffing Conferences Begin</a:t>
          </a:r>
        </a:p>
        <a:p>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26–March 1  </a:t>
          </a:r>
          <a:endParaRPr lang="en-US" sz="1200">
            <a:solidFill>
              <a:srgbClr val="FF0000"/>
            </a:solidFill>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a:solidFill>
                <a:schemeClr val="tx1"/>
              </a:solidFill>
            </a:rPr>
            <a:t>Step 3              </a:t>
          </a:r>
          <a:r>
            <a:rPr lang="en-US" sz="1400"/>
            <a:t>GO Team Initial Budget Session: Allocation</a:t>
          </a:r>
        </a:p>
        <a:p>
          <a:pPr rtl="0">
            <a:lnSpc>
              <a:spcPct val="90000"/>
            </a:lnSpc>
            <a:spcAft>
              <a:spcPct val="35000"/>
            </a:spcAft>
          </a:pPr>
          <a:r>
            <a:rPr lang="en-US" sz="1200">
              <a:solidFill>
                <a:srgbClr val="FF0000"/>
              </a:solidFill>
            </a:rPr>
            <a:t>January 17 – </a:t>
          </a:r>
          <a:r>
            <a:rPr lang="en-US" sz="1200">
              <a:solidFill>
                <a:srgbClr val="FF0000"/>
              </a:solidFill>
              <a:latin typeface="Calibri"/>
            </a:rPr>
            <a:t>early February </a:t>
          </a:r>
          <a:endParaRPr lang="en-US" sz="120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a:solidFill>
                <a:schemeClr val="tx1"/>
              </a:solidFill>
            </a:rPr>
            <a:t>Step 7      </a:t>
          </a:r>
          <a:r>
            <a:rPr lang="en-US" sz="1400"/>
            <a:t>GO Team Final Budget Approval Meeting</a:t>
          </a:r>
        </a:p>
        <a:p>
          <a:pPr>
            <a:lnSpc>
              <a:spcPct val="90000"/>
            </a:lnSpc>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 </a:t>
          </a:r>
          <a:endParaRPr lang="en-US" sz="1200" b="1">
            <a:solidFill>
              <a:srgbClr val="FF0000"/>
            </a:solidFill>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pPr>
            <a:lnSpc>
              <a:spcPct val="100000"/>
            </a:lnSpc>
            <a:spcAft>
              <a:spcPts val="0"/>
            </a:spcAft>
          </a:pPr>
          <a:r>
            <a:rPr lang="en-US" sz="1600" b="1" kern="1200">
              <a:solidFill>
                <a:srgbClr val="000000"/>
              </a:solidFill>
              <a:latin typeface="Arial"/>
              <a:ea typeface="+mn-ea"/>
              <a:cs typeface="+mn-cs"/>
            </a:rPr>
            <a:t>Step 5	</a:t>
          </a:r>
        </a:p>
        <a:p>
          <a:pPr>
            <a:lnSpc>
              <a:spcPct val="100000"/>
            </a:lnSpc>
            <a:spcAft>
              <a:spcPts val="0"/>
            </a:spcAft>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9BB649CE-74CD-4483-9383-CCF688F359CC}">
      <dgm:prSet phldrT="[Text]" custT="1"/>
      <dgm:spPr/>
      <dgm:t>
        <a:bodyPr/>
        <a:lstStyle/>
        <a:p>
          <a:pPr>
            <a:spcAft>
              <a:spcPct val="35000"/>
            </a:spcAft>
          </a:pPr>
          <a:r>
            <a:rPr lang="en-US" sz="1600" b="1">
              <a:solidFill>
                <a:schemeClr val="tx1"/>
              </a:solidFill>
            </a:rPr>
            <a:t>Step 4         </a:t>
          </a:r>
          <a:r>
            <a:rPr lang="en-US" sz="1400"/>
            <a:t> Principals: Associate Supt. Discussions and Review</a:t>
          </a:r>
        </a:p>
        <a:p>
          <a:pPr>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a:solidFill>
              <a:srgbClr val="FF0000"/>
            </a:solidFill>
          </a:endParaRPr>
        </a:p>
      </dgm:t>
    </dgm:pt>
    <dgm:pt modelId="{FAEB3748-C727-4F1E-8F4D-E9B2C7C7BF69}" type="sibTrans" cxnId="{CB60929E-05E0-4ABA-9631-BA5D2C827681}">
      <dgm:prSet/>
      <dgm:spPr/>
      <dgm:t>
        <a:bodyPr/>
        <a:lstStyle/>
        <a:p>
          <a:endParaRPr lang="en-US"/>
        </a:p>
      </dgm:t>
    </dgm:pt>
    <dgm:pt modelId="{637D4CDB-F178-4FDF-A411-3E5665E32BA7}" type="parTrans" cxnId="{CB60929E-05E0-4ABA-9631-BA5D2C827681}">
      <dgm:prSet/>
      <dgm:spPr/>
      <dgm:t>
        <a:bodyPr/>
        <a:lstStyle/>
        <a:p>
          <a:endParaRPr lang="en-US"/>
        </a:p>
      </dgm:t>
    </dgm:pt>
    <dgm:pt modelId="{CBFAD42E-BC13-4677-A698-C8417C853277}">
      <dgm:prSet phldrT="[Text]" custT="1"/>
      <dgm:spPr/>
      <dgm:t>
        <a:bodyPr/>
        <a:lstStyle/>
        <a:p>
          <a:pPr>
            <a:spcAft>
              <a:spcPct val="35000"/>
            </a:spcAft>
          </a:pPr>
          <a:r>
            <a:rPr lang="en-US" sz="1600" b="1">
              <a:solidFill>
                <a:schemeClr val="tx1"/>
              </a:solidFill>
            </a:rPr>
            <a:t>Step 2 </a:t>
          </a:r>
          <a:r>
            <a:rPr lang="en-US" sz="1400" b="0">
              <a:solidFill>
                <a:schemeClr val="tx1"/>
              </a:solidFill>
            </a:rPr>
            <a:t>P</a:t>
          </a:r>
          <a:r>
            <a:rPr lang="en-US" sz="1400" b="0"/>
            <a:t>ri</a:t>
          </a:r>
          <a:r>
            <a:rPr lang="en-US" sz="1400"/>
            <a:t>ncipals: Workshop   FY 25 Budget</a:t>
          </a:r>
        </a:p>
        <a:p>
          <a:pPr>
            <a:spcAft>
              <a:spcPct val="35000"/>
            </a:spcAft>
          </a:pPr>
          <a:r>
            <a:rPr lang="en-US" sz="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a:solidFill>
              <a:srgbClr val="FF0000"/>
            </a:solidFill>
          </a:endParaRPr>
        </a:p>
      </dgm:t>
    </dgm:pt>
    <dgm:pt modelId="{972FF622-4B2D-4CD6-BD1A-DCBE5152596B}" type="sibTrans" cxnId="{7782ACAD-5FAA-4E48-961E-E575494BDE88}">
      <dgm:prSet/>
      <dgm:spPr/>
      <dgm:t>
        <a:bodyPr/>
        <a:lstStyle/>
        <a:p>
          <a:endParaRPr lang="en-US"/>
        </a:p>
      </dgm:t>
    </dgm:pt>
    <dgm:pt modelId="{3607CAB8-443E-4D12-94DD-94CB93172344}" type="parTrans" cxnId="{7782ACAD-5FAA-4E48-961E-E575494BDE88}">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dgm:pt>
    <dgm:pt modelId="{E8B40589-00D1-4838-8AD8-123CD845CC3A}" type="pres">
      <dgm:prSet presAssocID="{CBFAD42E-BC13-4677-A698-C8417C853277}" presName="ParentText" presStyleLbl="revTx" presStyleIdx="1" presStyleCnt="7" custScaleX="113532">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dgm:pt>
    <dgm:pt modelId="{A01F39AB-3E94-413F-B395-2CF4CF9063BE}" type="pres">
      <dgm:prSet presAssocID="{CC1B2A00-68A2-416B-8F3C-D16E0AA80116}" presName="ParentText" presStyleLbl="revTx" presStyleIdx="2" presStyleCnt="7" custScaleX="115776">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dgm:pt>
    <dgm:pt modelId="{7607999D-1219-4E19-B4D8-80FBD9B53FC0}" type="pres">
      <dgm:prSet presAssocID="{9BB649CE-74CD-4483-9383-CCF688F359CC}" presName="ParentText" presStyleLbl="revTx" presStyleIdx="3" presStyleCnt="7" custScaleX="13357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custScaleX="126825" custLinFactNeighborX="10487" custLinFactNeighborY="3022">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26878" custLinFactNeighborX="7821" custLinFactNeighborY="-81">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1160" custLinFactNeighborY="2457">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B93A99-69D9-436A-9036-F51BD25449E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5E91B16-ED2B-4A5B-B8F8-F82CD0D222E2}">
      <dgm:prSet custT="1"/>
      <dgm:spPr/>
      <dgm:t>
        <a:bodyPr/>
        <a:lstStyle/>
        <a:p>
          <a:r>
            <a:rPr lang="en-US" sz="1800"/>
            <a:t>This budget represents an investment plan for our school’s students, employees and the community as a whole.</a:t>
          </a:r>
        </a:p>
      </dgm:t>
    </dgm:pt>
    <dgm:pt modelId="{60284D49-384C-4BC2-92A6-779405BCB9F3}" type="parTrans" cxnId="{B8C4E1B1-73A1-48E4-9EA8-BD6F33B7996D}">
      <dgm:prSet/>
      <dgm:spPr/>
      <dgm:t>
        <a:bodyPr/>
        <a:lstStyle/>
        <a:p>
          <a:endParaRPr lang="en-US"/>
        </a:p>
      </dgm:t>
    </dgm:pt>
    <dgm:pt modelId="{595EFE52-8308-412F-AD5A-447F4029FD61}" type="sibTrans" cxnId="{B8C4E1B1-73A1-48E4-9EA8-BD6F33B7996D}">
      <dgm:prSet/>
      <dgm:spPr/>
      <dgm:t>
        <a:bodyPr/>
        <a:lstStyle/>
        <a:p>
          <a:endParaRPr lang="en-US"/>
        </a:p>
      </dgm:t>
    </dgm:pt>
    <dgm:pt modelId="{1933A844-D453-44E0-A49D-7D297CFCA24A}">
      <dgm:prSet custT="1"/>
      <dgm:spPr/>
      <dgm:t>
        <a:bodyPr/>
        <a:lstStyle/>
        <a:p>
          <a:r>
            <a:rPr lang="en-US" sz="1800"/>
            <a:t>The budget recommendations are tied directly to the school’s strategic vision and direction.</a:t>
          </a:r>
        </a:p>
      </dgm:t>
    </dgm:pt>
    <dgm:pt modelId="{A0E4C775-150E-48CA-8E9F-34928982F093}" type="parTrans" cxnId="{57910935-A255-454A-AA9A-BE1AD70FC1C7}">
      <dgm:prSet/>
      <dgm:spPr/>
      <dgm:t>
        <a:bodyPr/>
        <a:lstStyle/>
        <a:p>
          <a:endParaRPr lang="en-US"/>
        </a:p>
      </dgm:t>
    </dgm:pt>
    <dgm:pt modelId="{3047AAFC-BE78-4046-AFF8-247D85E87BF7}" type="sibTrans" cxnId="{57910935-A255-454A-AA9A-BE1AD70FC1C7}">
      <dgm:prSet/>
      <dgm:spPr/>
      <dgm:t>
        <a:bodyPr/>
        <a:lstStyle/>
        <a:p>
          <a:endParaRPr lang="en-US"/>
        </a:p>
      </dgm:t>
    </dgm:pt>
    <dgm:pt modelId="{027D3DE2-F2D3-4AEC-955E-D0C13CD6F0DD}">
      <dgm:prSet custT="1"/>
      <dgm:spPr/>
      <dgm:t>
        <a:bodyPr/>
        <a:lstStyle/>
        <a:p>
          <a:r>
            <a:rPr lang="en-US" sz="1800"/>
            <a:t>The proposed budget for the general operations of the school are reflected at $______</a:t>
          </a:r>
        </a:p>
      </dgm:t>
    </dgm:pt>
    <dgm:pt modelId="{6946E1CF-11BA-4CE0-9B04-DA55CA945D12}" type="parTrans" cxnId="{4FDEB260-8767-4D8F-AFDD-3C04DF6D7970}">
      <dgm:prSet/>
      <dgm:spPr/>
      <dgm:t>
        <a:bodyPr/>
        <a:lstStyle/>
        <a:p>
          <a:endParaRPr lang="en-US"/>
        </a:p>
      </dgm:t>
    </dgm:pt>
    <dgm:pt modelId="{2B033F52-397E-490A-AC9C-574FE8580A64}" type="sibTrans" cxnId="{4FDEB260-8767-4D8F-AFDD-3C04DF6D7970}">
      <dgm:prSet/>
      <dgm:spPr/>
      <dgm:t>
        <a:bodyPr/>
        <a:lstStyle/>
        <a:p>
          <a:endParaRPr lang="en-US"/>
        </a:p>
      </dgm:t>
    </dgm:pt>
    <dgm:pt modelId="{EAB82611-B800-467B-B26D-70F2EC763135}">
      <dgm:prSet custT="1"/>
      <dgm:spPr/>
      <dgm:t>
        <a:bodyPr/>
        <a:lstStyle/>
        <a:p>
          <a:r>
            <a:rPr lang="en-US" sz="1800"/>
            <a:t>This investment plan for FY25 accommodates a student population that is projected to be _____ students, which is a increase/decrease of ______ students from FY24.</a:t>
          </a:r>
        </a:p>
      </dgm:t>
    </dgm:pt>
    <dgm:pt modelId="{5AD016B5-3D3B-4B48-930D-D3410FD3A6BE}" type="parTrans" cxnId="{98EB66CB-CF8D-43B4-BE48-B2E3D92C0DCB}">
      <dgm:prSet/>
      <dgm:spPr/>
      <dgm:t>
        <a:bodyPr/>
        <a:lstStyle/>
        <a:p>
          <a:endParaRPr lang="en-US"/>
        </a:p>
      </dgm:t>
    </dgm:pt>
    <dgm:pt modelId="{FD15812B-03D3-46E2-B5A7-8BEBCCA76139}" type="sibTrans" cxnId="{98EB66CB-CF8D-43B4-BE48-B2E3D92C0DCB}">
      <dgm:prSet/>
      <dgm:spPr/>
      <dgm:t>
        <a:bodyPr/>
        <a:lstStyle/>
        <a:p>
          <a:endParaRPr lang="en-US"/>
        </a:p>
      </dgm:t>
    </dgm:pt>
    <dgm:pt modelId="{06155CF6-0B61-4A49-8ED9-2282E530FBBC}" type="pres">
      <dgm:prSet presAssocID="{D3B93A99-69D9-436A-9036-F51BD25449E7}" presName="root" presStyleCnt="0">
        <dgm:presLayoutVars>
          <dgm:dir/>
          <dgm:resizeHandles val="exact"/>
        </dgm:presLayoutVars>
      </dgm:prSet>
      <dgm:spPr/>
    </dgm:pt>
    <dgm:pt modelId="{AE7047E4-C0B4-42D1-A0D2-71D593B4D4D1}" type="pres">
      <dgm:prSet presAssocID="{15E91B16-ED2B-4A5B-B8F8-F82CD0D222E2}" presName="compNode" presStyleCnt="0"/>
      <dgm:spPr/>
    </dgm:pt>
    <dgm:pt modelId="{0CDEB3A0-4736-4CF8-BA9C-D22820D222B9}" type="pres">
      <dgm:prSet presAssocID="{15E91B16-ED2B-4A5B-B8F8-F82CD0D222E2}" presName="bgRect" presStyleLbl="bgShp" presStyleIdx="0" presStyleCnt="4" custScaleY="166399"/>
      <dgm:spPr/>
    </dgm:pt>
    <dgm:pt modelId="{2E7165D1-CF0C-40A8-93E4-3D78C66F5F20}" type="pres">
      <dgm:prSet presAssocID="{15E91B16-ED2B-4A5B-B8F8-F82CD0D222E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C90C274A-088B-42AE-A9DD-FA9E0516A85A}" type="pres">
      <dgm:prSet presAssocID="{15E91B16-ED2B-4A5B-B8F8-F82CD0D222E2}" presName="spaceRect" presStyleCnt="0"/>
      <dgm:spPr/>
    </dgm:pt>
    <dgm:pt modelId="{2E65AD20-1A20-46D0-904F-B0199D7F0F33}" type="pres">
      <dgm:prSet presAssocID="{15E91B16-ED2B-4A5B-B8F8-F82CD0D222E2}" presName="parTx" presStyleLbl="revTx" presStyleIdx="0" presStyleCnt="4" custAng="0" custLinFactNeighborX="0" custLinFactNeighborY="-197">
        <dgm:presLayoutVars>
          <dgm:chMax val="0"/>
          <dgm:chPref val="0"/>
        </dgm:presLayoutVars>
      </dgm:prSet>
      <dgm:spPr/>
    </dgm:pt>
    <dgm:pt modelId="{4DE8A5A5-5369-4101-AFCD-064CE2293EF7}" type="pres">
      <dgm:prSet presAssocID="{595EFE52-8308-412F-AD5A-447F4029FD61}" presName="sibTrans" presStyleCnt="0"/>
      <dgm:spPr/>
    </dgm:pt>
    <dgm:pt modelId="{99F6B105-A99B-4EAA-9B61-BAA4D301630D}" type="pres">
      <dgm:prSet presAssocID="{1933A844-D453-44E0-A49D-7D297CFCA24A}" presName="compNode" presStyleCnt="0"/>
      <dgm:spPr/>
    </dgm:pt>
    <dgm:pt modelId="{805B4116-8872-409C-9BBD-1612E432A217}" type="pres">
      <dgm:prSet presAssocID="{1933A844-D453-44E0-A49D-7D297CFCA24A}" presName="bgRect" presStyleLbl="bgShp" presStyleIdx="1" presStyleCnt="4" custScaleY="155493"/>
      <dgm:spPr/>
    </dgm:pt>
    <dgm:pt modelId="{8B9DC135-1D47-4E72-B55A-66A8F00D5928}" type="pres">
      <dgm:prSet presAssocID="{1933A844-D453-44E0-A49D-7D297CFCA24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C64A9A89-87EF-494E-AC5C-04EE2B5A7119}" type="pres">
      <dgm:prSet presAssocID="{1933A844-D453-44E0-A49D-7D297CFCA24A}" presName="spaceRect" presStyleCnt="0"/>
      <dgm:spPr/>
    </dgm:pt>
    <dgm:pt modelId="{B2BAD217-017C-474F-AA81-C9C89BF6F0E2}" type="pres">
      <dgm:prSet presAssocID="{1933A844-D453-44E0-A49D-7D297CFCA24A}" presName="parTx" presStyleLbl="revTx" presStyleIdx="1" presStyleCnt="4">
        <dgm:presLayoutVars>
          <dgm:chMax val="0"/>
          <dgm:chPref val="0"/>
        </dgm:presLayoutVars>
      </dgm:prSet>
      <dgm:spPr/>
    </dgm:pt>
    <dgm:pt modelId="{E980CCF9-235F-4FDA-BD47-01D14F87863F}" type="pres">
      <dgm:prSet presAssocID="{3047AAFC-BE78-4046-AFF8-247D85E87BF7}" presName="sibTrans" presStyleCnt="0"/>
      <dgm:spPr/>
    </dgm:pt>
    <dgm:pt modelId="{AC6971AA-EB9B-43FC-AA4A-3667D8840C15}" type="pres">
      <dgm:prSet presAssocID="{027D3DE2-F2D3-4AEC-955E-D0C13CD6F0DD}" presName="compNode" presStyleCnt="0"/>
      <dgm:spPr/>
    </dgm:pt>
    <dgm:pt modelId="{30F25B1F-5247-4B01-A07E-C05895440AEF}" type="pres">
      <dgm:prSet presAssocID="{027D3DE2-F2D3-4AEC-955E-D0C13CD6F0DD}" presName="bgRect" presStyleLbl="bgShp" presStyleIdx="2" presStyleCnt="4" custScaleY="152628"/>
      <dgm:spPr/>
    </dgm:pt>
    <dgm:pt modelId="{D7A377D4-0913-47A8-8629-0DCD3C2E3805}" type="pres">
      <dgm:prSet presAssocID="{027D3DE2-F2D3-4AEC-955E-D0C13CD6F0D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2BDC5980-96D4-48D8-8454-F111120934E0}" type="pres">
      <dgm:prSet presAssocID="{027D3DE2-F2D3-4AEC-955E-D0C13CD6F0DD}" presName="spaceRect" presStyleCnt="0"/>
      <dgm:spPr/>
    </dgm:pt>
    <dgm:pt modelId="{BBE4DFAB-966A-47F3-BD5F-75688D5ECCE9}" type="pres">
      <dgm:prSet presAssocID="{027D3DE2-F2D3-4AEC-955E-D0C13CD6F0DD}" presName="parTx" presStyleLbl="revTx" presStyleIdx="2" presStyleCnt="4">
        <dgm:presLayoutVars>
          <dgm:chMax val="0"/>
          <dgm:chPref val="0"/>
        </dgm:presLayoutVars>
      </dgm:prSet>
      <dgm:spPr/>
    </dgm:pt>
    <dgm:pt modelId="{72403CA0-BEF4-4D6F-BE6F-A4CB3D82F80B}" type="pres">
      <dgm:prSet presAssocID="{2B033F52-397E-490A-AC9C-574FE8580A64}" presName="sibTrans" presStyleCnt="0"/>
      <dgm:spPr/>
    </dgm:pt>
    <dgm:pt modelId="{6976FE0E-2CD5-4665-8D81-FE756CA28FCC}" type="pres">
      <dgm:prSet presAssocID="{EAB82611-B800-467B-B26D-70F2EC763135}" presName="compNode" presStyleCnt="0"/>
      <dgm:spPr/>
    </dgm:pt>
    <dgm:pt modelId="{5287CAD5-57D7-4C4C-B5E6-B72116E119BF}" type="pres">
      <dgm:prSet presAssocID="{EAB82611-B800-467B-B26D-70F2EC763135}" presName="bgRect" presStyleLbl="bgShp" presStyleIdx="3" presStyleCnt="4" custScaleY="247038"/>
      <dgm:spPr/>
    </dgm:pt>
    <dgm:pt modelId="{65624F1B-DDED-4559-AC6B-006DAA556F94}" type="pres">
      <dgm:prSet presAssocID="{EAB82611-B800-467B-B26D-70F2EC76313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441D4AB1-2C41-4D5B-87F2-056CEE52DDDB}" type="pres">
      <dgm:prSet presAssocID="{EAB82611-B800-467B-B26D-70F2EC763135}" presName="spaceRect" presStyleCnt="0"/>
      <dgm:spPr/>
    </dgm:pt>
    <dgm:pt modelId="{2A8464A3-EF27-4728-9233-CA8FC47AC5C0}" type="pres">
      <dgm:prSet presAssocID="{EAB82611-B800-467B-B26D-70F2EC763135}" presName="parTx" presStyleLbl="revTx" presStyleIdx="3" presStyleCnt="4" custScaleX="102648">
        <dgm:presLayoutVars>
          <dgm:chMax val="0"/>
          <dgm:chPref val="0"/>
        </dgm:presLayoutVars>
      </dgm:prSet>
      <dgm:spPr/>
    </dgm:pt>
  </dgm:ptLst>
  <dgm:cxnLst>
    <dgm:cxn modelId="{87CA912C-152E-4F2D-AAB9-D4566A491FE5}" type="presOf" srcId="{1933A844-D453-44E0-A49D-7D297CFCA24A}" destId="{B2BAD217-017C-474F-AA81-C9C89BF6F0E2}" srcOrd="0" destOrd="0" presId="urn:microsoft.com/office/officeart/2018/2/layout/IconVerticalSolidList"/>
    <dgm:cxn modelId="{57910935-A255-454A-AA9A-BE1AD70FC1C7}" srcId="{D3B93A99-69D9-436A-9036-F51BD25449E7}" destId="{1933A844-D453-44E0-A49D-7D297CFCA24A}" srcOrd="1" destOrd="0" parTransId="{A0E4C775-150E-48CA-8E9F-34928982F093}" sibTransId="{3047AAFC-BE78-4046-AFF8-247D85E87BF7}"/>
    <dgm:cxn modelId="{4FDEB260-8767-4D8F-AFDD-3C04DF6D7970}" srcId="{D3B93A99-69D9-436A-9036-F51BD25449E7}" destId="{027D3DE2-F2D3-4AEC-955E-D0C13CD6F0DD}" srcOrd="2" destOrd="0" parTransId="{6946E1CF-11BA-4CE0-9B04-DA55CA945D12}" sibTransId="{2B033F52-397E-490A-AC9C-574FE8580A64}"/>
    <dgm:cxn modelId="{09922D69-670C-4940-B72F-1663149947A1}" type="presOf" srcId="{15E91B16-ED2B-4A5B-B8F8-F82CD0D222E2}" destId="{2E65AD20-1A20-46D0-904F-B0199D7F0F33}" srcOrd="0" destOrd="0" presId="urn:microsoft.com/office/officeart/2018/2/layout/IconVerticalSolidList"/>
    <dgm:cxn modelId="{E43BAD6A-F4D3-47A8-ABF6-F8BAA40FD4B3}" type="presOf" srcId="{EAB82611-B800-467B-B26D-70F2EC763135}" destId="{2A8464A3-EF27-4728-9233-CA8FC47AC5C0}" srcOrd="0" destOrd="0" presId="urn:microsoft.com/office/officeart/2018/2/layout/IconVerticalSolidList"/>
    <dgm:cxn modelId="{B2BDCA58-ACF9-4F7E-ABDF-67E926DDE324}" type="presOf" srcId="{D3B93A99-69D9-436A-9036-F51BD25449E7}" destId="{06155CF6-0B61-4A49-8ED9-2282E530FBBC}" srcOrd="0" destOrd="0" presId="urn:microsoft.com/office/officeart/2018/2/layout/IconVerticalSolidList"/>
    <dgm:cxn modelId="{F48492A7-18FD-43C5-B586-467CF70B946A}" type="presOf" srcId="{027D3DE2-F2D3-4AEC-955E-D0C13CD6F0DD}" destId="{BBE4DFAB-966A-47F3-BD5F-75688D5ECCE9}" srcOrd="0" destOrd="0" presId="urn:microsoft.com/office/officeart/2018/2/layout/IconVerticalSolidList"/>
    <dgm:cxn modelId="{B8C4E1B1-73A1-48E4-9EA8-BD6F33B7996D}" srcId="{D3B93A99-69D9-436A-9036-F51BD25449E7}" destId="{15E91B16-ED2B-4A5B-B8F8-F82CD0D222E2}" srcOrd="0" destOrd="0" parTransId="{60284D49-384C-4BC2-92A6-779405BCB9F3}" sibTransId="{595EFE52-8308-412F-AD5A-447F4029FD61}"/>
    <dgm:cxn modelId="{98EB66CB-CF8D-43B4-BE48-B2E3D92C0DCB}" srcId="{D3B93A99-69D9-436A-9036-F51BD25449E7}" destId="{EAB82611-B800-467B-B26D-70F2EC763135}" srcOrd="3" destOrd="0" parTransId="{5AD016B5-3D3B-4B48-930D-D3410FD3A6BE}" sibTransId="{FD15812B-03D3-46E2-B5A7-8BEBCCA76139}"/>
    <dgm:cxn modelId="{1DE6FC22-E8EF-438B-BD72-F49B3CDC0D30}" type="presParOf" srcId="{06155CF6-0B61-4A49-8ED9-2282E530FBBC}" destId="{AE7047E4-C0B4-42D1-A0D2-71D593B4D4D1}" srcOrd="0" destOrd="0" presId="urn:microsoft.com/office/officeart/2018/2/layout/IconVerticalSolidList"/>
    <dgm:cxn modelId="{9380BA8A-4AAF-4BDA-B76A-0AE0F7A79F73}" type="presParOf" srcId="{AE7047E4-C0B4-42D1-A0D2-71D593B4D4D1}" destId="{0CDEB3A0-4736-4CF8-BA9C-D22820D222B9}" srcOrd="0" destOrd="0" presId="urn:microsoft.com/office/officeart/2018/2/layout/IconVerticalSolidList"/>
    <dgm:cxn modelId="{E58205DF-B64C-44B6-89A0-7760FC94098B}" type="presParOf" srcId="{AE7047E4-C0B4-42D1-A0D2-71D593B4D4D1}" destId="{2E7165D1-CF0C-40A8-93E4-3D78C66F5F20}" srcOrd="1" destOrd="0" presId="urn:microsoft.com/office/officeart/2018/2/layout/IconVerticalSolidList"/>
    <dgm:cxn modelId="{D89C67BB-C5B1-4228-A864-C0FBB5AEA18D}" type="presParOf" srcId="{AE7047E4-C0B4-42D1-A0D2-71D593B4D4D1}" destId="{C90C274A-088B-42AE-A9DD-FA9E0516A85A}" srcOrd="2" destOrd="0" presId="urn:microsoft.com/office/officeart/2018/2/layout/IconVerticalSolidList"/>
    <dgm:cxn modelId="{39B8C490-648C-47A6-AADD-F61532D66E4A}" type="presParOf" srcId="{AE7047E4-C0B4-42D1-A0D2-71D593B4D4D1}" destId="{2E65AD20-1A20-46D0-904F-B0199D7F0F33}" srcOrd="3" destOrd="0" presId="urn:microsoft.com/office/officeart/2018/2/layout/IconVerticalSolidList"/>
    <dgm:cxn modelId="{9B5C2BDD-0B0B-459D-B307-6B92822E0B1B}" type="presParOf" srcId="{06155CF6-0B61-4A49-8ED9-2282E530FBBC}" destId="{4DE8A5A5-5369-4101-AFCD-064CE2293EF7}" srcOrd="1" destOrd="0" presId="urn:microsoft.com/office/officeart/2018/2/layout/IconVerticalSolidList"/>
    <dgm:cxn modelId="{6815F6F7-4BBF-43CA-8D33-4C786F02ED53}" type="presParOf" srcId="{06155CF6-0B61-4A49-8ED9-2282E530FBBC}" destId="{99F6B105-A99B-4EAA-9B61-BAA4D301630D}" srcOrd="2" destOrd="0" presId="urn:microsoft.com/office/officeart/2018/2/layout/IconVerticalSolidList"/>
    <dgm:cxn modelId="{50923A35-0183-4FDF-94DD-73D09B957847}" type="presParOf" srcId="{99F6B105-A99B-4EAA-9B61-BAA4D301630D}" destId="{805B4116-8872-409C-9BBD-1612E432A217}" srcOrd="0" destOrd="0" presId="urn:microsoft.com/office/officeart/2018/2/layout/IconVerticalSolidList"/>
    <dgm:cxn modelId="{7AB54255-EC1B-4C41-87EF-F3B629C2269A}" type="presParOf" srcId="{99F6B105-A99B-4EAA-9B61-BAA4D301630D}" destId="{8B9DC135-1D47-4E72-B55A-66A8F00D5928}" srcOrd="1" destOrd="0" presId="urn:microsoft.com/office/officeart/2018/2/layout/IconVerticalSolidList"/>
    <dgm:cxn modelId="{6BE8FFFC-147A-4820-821D-F64CD2A277E8}" type="presParOf" srcId="{99F6B105-A99B-4EAA-9B61-BAA4D301630D}" destId="{C64A9A89-87EF-494E-AC5C-04EE2B5A7119}" srcOrd="2" destOrd="0" presId="urn:microsoft.com/office/officeart/2018/2/layout/IconVerticalSolidList"/>
    <dgm:cxn modelId="{C658F28C-3E38-4A13-8A6A-4E3A1E3268A8}" type="presParOf" srcId="{99F6B105-A99B-4EAA-9B61-BAA4D301630D}" destId="{B2BAD217-017C-474F-AA81-C9C89BF6F0E2}" srcOrd="3" destOrd="0" presId="urn:microsoft.com/office/officeart/2018/2/layout/IconVerticalSolidList"/>
    <dgm:cxn modelId="{5E40C30C-169C-4EF3-82D6-EBE18BA1BD53}" type="presParOf" srcId="{06155CF6-0B61-4A49-8ED9-2282E530FBBC}" destId="{E980CCF9-235F-4FDA-BD47-01D14F87863F}" srcOrd="3" destOrd="0" presId="urn:microsoft.com/office/officeart/2018/2/layout/IconVerticalSolidList"/>
    <dgm:cxn modelId="{2DA245F8-1134-4C0C-9259-FE44801A6E9E}" type="presParOf" srcId="{06155CF6-0B61-4A49-8ED9-2282E530FBBC}" destId="{AC6971AA-EB9B-43FC-AA4A-3667D8840C15}" srcOrd="4" destOrd="0" presId="urn:microsoft.com/office/officeart/2018/2/layout/IconVerticalSolidList"/>
    <dgm:cxn modelId="{036BF251-7DCF-4C48-8F52-38C60C144EBD}" type="presParOf" srcId="{AC6971AA-EB9B-43FC-AA4A-3667D8840C15}" destId="{30F25B1F-5247-4B01-A07E-C05895440AEF}" srcOrd="0" destOrd="0" presId="urn:microsoft.com/office/officeart/2018/2/layout/IconVerticalSolidList"/>
    <dgm:cxn modelId="{8333B056-D0ED-43E5-9E14-85935EA549CC}" type="presParOf" srcId="{AC6971AA-EB9B-43FC-AA4A-3667D8840C15}" destId="{D7A377D4-0913-47A8-8629-0DCD3C2E3805}" srcOrd="1" destOrd="0" presId="urn:microsoft.com/office/officeart/2018/2/layout/IconVerticalSolidList"/>
    <dgm:cxn modelId="{C2608E9B-E44A-4A5A-830E-9D8A93FE0FD7}" type="presParOf" srcId="{AC6971AA-EB9B-43FC-AA4A-3667D8840C15}" destId="{2BDC5980-96D4-48D8-8454-F111120934E0}" srcOrd="2" destOrd="0" presId="urn:microsoft.com/office/officeart/2018/2/layout/IconVerticalSolidList"/>
    <dgm:cxn modelId="{0B11867D-8680-4DB6-84F1-0C5CF15A9585}" type="presParOf" srcId="{AC6971AA-EB9B-43FC-AA4A-3667D8840C15}" destId="{BBE4DFAB-966A-47F3-BD5F-75688D5ECCE9}" srcOrd="3" destOrd="0" presId="urn:microsoft.com/office/officeart/2018/2/layout/IconVerticalSolidList"/>
    <dgm:cxn modelId="{5FD12E91-D178-4783-BE19-C9F5B62147A7}" type="presParOf" srcId="{06155CF6-0B61-4A49-8ED9-2282E530FBBC}" destId="{72403CA0-BEF4-4D6F-BE6F-A4CB3D82F80B}" srcOrd="5" destOrd="0" presId="urn:microsoft.com/office/officeart/2018/2/layout/IconVerticalSolidList"/>
    <dgm:cxn modelId="{867C584C-4529-4A87-BE9E-D587E309B5A5}" type="presParOf" srcId="{06155CF6-0B61-4A49-8ED9-2282E530FBBC}" destId="{6976FE0E-2CD5-4665-8D81-FE756CA28FCC}" srcOrd="6" destOrd="0" presId="urn:microsoft.com/office/officeart/2018/2/layout/IconVerticalSolidList"/>
    <dgm:cxn modelId="{17699E12-4FA2-4D36-AAE5-39A38E18555C}" type="presParOf" srcId="{6976FE0E-2CD5-4665-8D81-FE756CA28FCC}" destId="{5287CAD5-57D7-4C4C-B5E6-B72116E119BF}" srcOrd="0" destOrd="0" presId="urn:microsoft.com/office/officeart/2018/2/layout/IconVerticalSolidList"/>
    <dgm:cxn modelId="{5C40DA36-A29A-4CB9-AAAA-B8CCAFC8647A}" type="presParOf" srcId="{6976FE0E-2CD5-4665-8D81-FE756CA28FCC}" destId="{65624F1B-DDED-4559-AC6B-006DAA556F94}" srcOrd="1" destOrd="0" presId="urn:microsoft.com/office/officeart/2018/2/layout/IconVerticalSolidList"/>
    <dgm:cxn modelId="{9B0601DF-42C7-46E8-9E47-1517BD9CD205}" type="presParOf" srcId="{6976FE0E-2CD5-4665-8D81-FE756CA28FCC}" destId="{441D4AB1-2C41-4D5B-87F2-056CEE52DDDB}" srcOrd="2" destOrd="0" presId="urn:microsoft.com/office/officeart/2018/2/layout/IconVerticalSolidList"/>
    <dgm:cxn modelId="{9AAA59A5-89CC-4014-8333-8F7F2B846B4A}" type="presParOf" srcId="{6976FE0E-2CD5-4665-8D81-FE756CA28FCC}" destId="{2A8464A3-EF27-4728-9233-CA8FC47AC5C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6">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5">
                <a:hueOff val="-1469746"/>
                <a:satOff val="24508"/>
                <a:lumOff val="-588"/>
                <a:alphaOff val="0"/>
                <a:satMod val="103000"/>
                <a:lumMod val="102000"/>
                <a:tint val="94000"/>
              </a:schemeClr>
            </a:gs>
            <a:gs pos="50000">
              <a:schemeClr val="accent5">
                <a:hueOff val="-1469746"/>
                <a:satOff val="24508"/>
                <a:lumOff val="-588"/>
                <a:alphaOff val="0"/>
                <a:satMod val="110000"/>
                <a:lumMod val="100000"/>
                <a:shade val="100000"/>
              </a:schemeClr>
            </a:gs>
            <a:gs pos="100000">
              <a:schemeClr val="accent5">
                <a:hueOff val="-1469746"/>
                <a:satOff val="24508"/>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1469746"/>
              <a:satOff val="24508"/>
              <a:lumOff val="-58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5">
                <a:hueOff val="-2939492"/>
                <a:satOff val="49016"/>
                <a:lumOff val="-1176"/>
                <a:alphaOff val="0"/>
                <a:satMod val="103000"/>
                <a:lumMod val="102000"/>
                <a:tint val="94000"/>
              </a:schemeClr>
            </a:gs>
            <a:gs pos="50000">
              <a:schemeClr val="accent5">
                <a:hueOff val="-2939492"/>
                <a:satOff val="49016"/>
                <a:lumOff val="-1176"/>
                <a:alphaOff val="0"/>
                <a:satMod val="110000"/>
                <a:lumMod val="100000"/>
                <a:shade val="100000"/>
              </a:schemeClr>
            </a:gs>
            <a:gs pos="100000">
              <a:schemeClr val="accent5">
                <a:hueOff val="-2939492"/>
                <a:satOff val="49016"/>
                <a:lumOff val="-11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2939492"/>
              <a:satOff val="49016"/>
              <a:lumOff val="-117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5">
                <a:hueOff val="-4409238"/>
                <a:satOff val="73524"/>
                <a:lumOff val="-1764"/>
                <a:alphaOff val="0"/>
                <a:satMod val="103000"/>
                <a:lumMod val="102000"/>
                <a:tint val="94000"/>
              </a:schemeClr>
            </a:gs>
            <a:gs pos="50000">
              <a:schemeClr val="accent5">
                <a:hueOff val="-4409238"/>
                <a:satOff val="73524"/>
                <a:lumOff val="-1764"/>
                <a:alphaOff val="0"/>
                <a:satMod val="110000"/>
                <a:lumMod val="100000"/>
                <a:shade val="100000"/>
              </a:schemeClr>
            </a:gs>
            <a:gs pos="100000">
              <a:schemeClr val="accent5">
                <a:hueOff val="-4409238"/>
                <a:satOff val="73524"/>
                <a:lumOff val="-176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5">
              <a:hueOff val="-4409238"/>
              <a:satOff val="73524"/>
              <a:lumOff val="-1764"/>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328746" y="1426390"/>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232937" y="1711750"/>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sp:txBody>
      <dsp:txXfrm>
        <a:off x="232937" y="1711750"/>
        <a:ext cx="862241" cy="755805"/>
      </dsp:txXfrm>
    </dsp:sp>
    <dsp:sp modelId="{BF36F651-9306-4FAE-98A3-35BD65F0CE8C}">
      <dsp:nvSpPr>
        <dsp:cNvPr id="0" name=""/>
        <dsp:cNvSpPr/>
      </dsp:nvSpPr>
      <dsp:spPr>
        <a:xfrm>
          <a:off x="932491" y="1356077"/>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384298" y="1165192"/>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230150" y="1450552"/>
          <a:ext cx="978919"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2 </a:t>
          </a:r>
          <a:r>
            <a:rPr lang="en-US" sz="1400" b="0" kern="1200">
              <a:solidFill>
                <a:schemeClr val="tx1"/>
              </a:solidFill>
            </a:rPr>
            <a:t>P</a:t>
          </a:r>
          <a:r>
            <a:rPr lang="en-US" sz="1400" b="0" kern="1200"/>
            <a:t>ri</a:t>
          </a:r>
          <a:r>
            <a:rPr lang="en-US" sz="1400" kern="1200"/>
            <a:t>ncipals: Workshop   FY 25 Budget</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kern="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kern="1200">
            <a:solidFill>
              <a:srgbClr val="FF0000"/>
            </a:solidFill>
          </a:endParaRPr>
        </a:p>
      </dsp:txBody>
      <dsp:txXfrm>
        <a:off x="1230150" y="1450552"/>
        <a:ext cx="978919" cy="755805"/>
      </dsp:txXfrm>
    </dsp:sp>
    <dsp:sp modelId="{CF777F59-7D55-4DCB-9264-A6427EA7C9F7}">
      <dsp:nvSpPr>
        <dsp:cNvPr id="0" name=""/>
        <dsp:cNvSpPr/>
      </dsp:nvSpPr>
      <dsp:spPr>
        <a:xfrm>
          <a:off x="1988043" y="1094879"/>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2439850" y="90399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2276027" y="1189355"/>
          <a:ext cx="998268"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3              </a:t>
          </a:r>
          <a:r>
            <a:rPr lang="en-US" sz="1400" kern="1200"/>
            <a:t>GO Team Initial Budget Session: Allocation</a:t>
          </a:r>
        </a:p>
        <a:p>
          <a:pPr marL="0" lvl="0" indent="0" algn="l" defTabSz="711200" rtl="0">
            <a:lnSpc>
              <a:spcPct val="90000"/>
            </a:lnSpc>
            <a:spcBef>
              <a:spcPct val="0"/>
            </a:spcBef>
            <a:spcAft>
              <a:spcPct val="35000"/>
            </a:spcAft>
            <a:buNone/>
          </a:pPr>
          <a:r>
            <a:rPr lang="en-US" sz="1200" kern="1200">
              <a:solidFill>
                <a:srgbClr val="FF0000"/>
              </a:solidFill>
            </a:rPr>
            <a:t>January 17 – </a:t>
          </a:r>
          <a:r>
            <a:rPr lang="en-US" sz="1200" kern="1200">
              <a:solidFill>
                <a:srgbClr val="FF0000"/>
              </a:solidFill>
              <a:latin typeface="Calibri"/>
            </a:rPr>
            <a:t>early February </a:t>
          </a:r>
          <a:endParaRPr lang="en-US" sz="1200" kern="1200"/>
        </a:p>
      </dsp:txBody>
      <dsp:txXfrm>
        <a:off x="2276027" y="1189355"/>
        <a:ext cx="998268" cy="755805"/>
      </dsp:txXfrm>
    </dsp:sp>
    <dsp:sp modelId="{0B6A4153-48F2-495A-8F36-EF367C3A1F65}">
      <dsp:nvSpPr>
        <dsp:cNvPr id="0" name=""/>
        <dsp:cNvSpPr/>
      </dsp:nvSpPr>
      <dsp:spPr>
        <a:xfrm>
          <a:off x="3043595" y="83368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3545427" y="594366"/>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3349076" y="888840"/>
          <a:ext cx="1151773" cy="852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4         </a:t>
          </a:r>
          <a:r>
            <a:rPr lang="en-US" sz="1400" kern="1200"/>
            <a:t> Principals: Associate Supt. Discussions and Review</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kern="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kern="1200">
            <a:solidFill>
              <a:srgbClr val="FF0000"/>
            </a:solidFill>
          </a:endParaRPr>
        </a:p>
      </dsp:txBody>
      <dsp:txXfrm>
        <a:off x="3349076" y="888840"/>
        <a:ext cx="1151773" cy="852669"/>
      </dsp:txXfrm>
    </dsp:sp>
    <dsp:sp modelId="{14D6D005-BE49-4BAB-95C3-4B8C975E012F}">
      <dsp:nvSpPr>
        <dsp:cNvPr id="0" name=""/>
        <dsp:cNvSpPr/>
      </dsp:nvSpPr>
      <dsp:spPr>
        <a:xfrm>
          <a:off x="4149172" y="52405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4571861" y="333168"/>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4450827" y="641369"/>
          <a:ext cx="1093537"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ts val="0"/>
            </a:spcAft>
            <a:buNone/>
          </a:pPr>
          <a:r>
            <a:rPr lang="en-US" sz="1600" b="1" kern="1200">
              <a:solidFill>
                <a:srgbClr val="000000"/>
              </a:solidFill>
              <a:latin typeface="Arial"/>
              <a:ea typeface="+mn-ea"/>
              <a:cs typeface="+mn-cs"/>
            </a:rPr>
            <a:t>Step 5	</a:t>
          </a:r>
        </a:p>
        <a:p>
          <a:pPr marL="0" lvl="0" indent="0" algn="l" defTabSz="711200">
            <a:lnSpc>
              <a:spcPct val="100000"/>
            </a:lnSpc>
            <a:spcBef>
              <a:spcPct val="0"/>
            </a:spcBef>
            <a:spcAft>
              <a:spcPts val="0"/>
            </a:spcAft>
            <a:buNone/>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sp:txBody>
      <dsp:txXfrm>
        <a:off x="4450827" y="641369"/>
        <a:ext cx="1093537" cy="755805"/>
      </dsp:txXfrm>
    </dsp:sp>
    <dsp:sp modelId="{83CE1626-AB3F-41DF-AF17-CD304E816755}">
      <dsp:nvSpPr>
        <dsp:cNvPr id="0" name=""/>
        <dsp:cNvSpPr/>
      </dsp:nvSpPr>
      <dsp:spPr>
        <a:xfrm>
          <a:off x="5175606" y="262855"/>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5627642" y="71971"/>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5483391" y="356719"/>
          <a:ext cx="1093994"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6               </a:t>
          </a:r>
          <a:r>
            <a:rPr lang="en-US" sz="1400" b="0" kern="1200">
              <a:latin typeface="+mn-lt"/>
            </a:rPr>
            <a:t>Principals:</a:t>
          </a:r>
          <a:r>
            <a:rPr lang="en-US" sz="1600" b="1" kern="1200"/>
            <a:t> </a:t>
          </a:r>
          <a:r>
            <a:rPr lang="en-US" sz="1400" b="0" kern="1200">
              <a:solidFill>
                <a:schemeClr val="tx1"/>
              </a:solidFill>
            </a:rPr>
            <a:t>HR Staffing Conferences Begin</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26–March 1  </a:t>
          </a:r>
          <a:endParaRPr lang="en-US" sz="1200" kern="1200">
            <a:solidFill>
              <a:srgbClr val="FF0000"/>
            </a:solidFill>
          </a:endParaRPr>
        </a:p>
      </dsp:txBody>
      <dsp:txXfrm>
        <a:off x="5483391" y="356719"/>
        <a:ext cx="1093994" cy="755805"/>
      </dsp:txXfrm>
    </dsp:sp>
    <dsp:sp modelId="{8A8BDF46-5CD7-4385-AD19-1595B30DFB05}">
      <dsp:nvSpPr>
        <dsp:cNvPr id="0" name=""/>
        <dsp:cNvSpPr/>
      </dsp:nvSpPr>
      <dsp:spPr>
        <a:xfrm>
          <a:off x="6231387" y="1658"/>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6662058" y="-18922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6556247" y="114703"/>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7      </a:t>
          </a:r>
          <a:r>
            <a:rPr lang="en-US" sz="1400" kern="1200"/>
            <a:t>GO Team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 </a:t>
          </a:r>
          <a:endParaRPr lang="en-US" sz="1200" b="1" kern="1200">
            <a:solidFill>
              <a:srgbClr val="FF0000"/>
            </a:solidFill>
          </a:endParaRPr>
        </a:p>
      </dsp:txBody>
      <dsp:txXfrm>
        <a:off x="6556247" y="114703"/>
        <a:ext cx="862241" cy="7558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EB3A0-4736-4CF8-BA9C-D22820D222B9}">
      <dsp:nvSpPr>
        <dsp:cNvPr id="0" name=""/>
        <dsp:cNvSpPr/>
      </dsp:nvSpPr>
      <dsp:spPr>
        <a:xfrm>
          <a:off x="-25524" y="376665"/>
          <a:ext cx="8876157" cy="9077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7165D1-CF0C-40A8-93E4-3D78C66F5F20}">
      <dsp:nvSpPr>
        <dsp:cNvPr id="0" name=""/>
        <dsp:cNvSpPr/>
      </dsp:nvSpPr>
      <dsp:spPr>
        <a:xfrm>
          <a:off x="139498" y="680522"/>
          <a:ext cx="300628" cy="3000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65AD20-1A20-46D0-904F-B0199D7F0F33}">
      <dsp:nvSpPr>
        <dsp:cNvPr id="0" name=""/>
        <dsp:cNvSpPr/>
      </dsp:nvSpPr>
      <dsp:spPr>
        <a:xfrm>
          <a:off x="605149" y="556502"/>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This budget represents an investment plan for our school’s students, employees and the community as a whole.</a:t>
          </a:r>
        </a:p>
      </dsp:txBody>
      <dsp:txXfrm>
        <a:off x="605149" y="556502"/>
        <a:ext cx="8188121" cy="647816"/>
      </dsp:txXfrm>
    </dsp:sp>
    <dsp:sp modelId="{805B4116-8872-409C-9BBD-1612E432A217}">
      <dsp:nvSpPr>
        <dsp:cNvPr id="0" name=""/>
        <dsp:cNvSpPr/>
      </dsp:nvSpPr>
      <dsp:spPr>
        <a:xfrm>
          <a:off x="-25524" y="1446374"/>
          <a:ext cx="8876157" cy="8482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9DC135-1D47-4E72-B55A-66A8F00D5928}">
      <dsp:nvSpPr>
        <dsp:cNvPr id="0" name=""/>
        <dsp:cNvSpPr/>
      </dsp:nvSpPr>
      <dsp:spPr>
        <a:xfrm>
          <a:off x="139498" y="1720484"/>
          <a:ext cx="300628" cy="3000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BAD217-017C-474F-AA81-C9C89BF6F0E2}">
      <dsp:nvSpPr>
        <dsp:cNvPr id="0" name=""/>
        <dsp:cNvSpPr/>
      </dsp:nvSpPr>
      <dsp:spPr>
        <a:xfrm>
          <a:off x="605149" y="1597740"/>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The budget recommendations are tied directly to the school’s strategic vision and direction.</a:t>
          </a:r>
        </a:p>
      </dsp:txBody>
      <dsp:txXfrm>
        <a:off x="605149" y="1597740"/>
        <a:ext cx="8188121" cy="647816"/>
      </dsp:txXfrm>
    </dsp:sp>
    <dsp:sp modelId="{30F25B1F-5247-4B01-A07E-C05895440AEF}">
      <dsp:nvSpPr>
        <dsp:cNvPr id="0" name=""/>
        <dsp:cNvSpPr/>
      </dsp:nvSpPr>
      <dsp:spPr>
        <a:xfrm>
          <a:off x="-25524" y="2456588"/>
          <a:ext cx="8876157" cy="83263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A377D4-0913-47A8-8629-0DCD3C2E3805}">
      <dsp:nvSpPr>
        <dsp:cNvPr id="0" name=""/>
        <dsp:cNvSpPr/>
      </dsp:nvSpPr>
      <dsp:spPr>
        <a:xfrm>
          <a:off x="139498" y="2722883"/>
          <a:ext cx="300628" cy="3000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E4DFAB-966A-47F3-BD5F-75688D5ECCE9}">
      <dsp:nvSpPr>
        <dsp:cNvPr id="0" name=""/>
        <dsp:cNvSpPr/>
      </dsp:nvSpPr>
      <dsp:spPr>
        <a:xfrm>
          <a:off x="605149" y="2600139"/>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The proposed budget for the general operations of the school are reflected at $______</a:t>
          </a:r>
        </a:p>
      </dsp:txBody>
      <dsp:txXfrm>
        <a:off x="605149" y="2600139"/>
        <a:ext cx="8188121" cy="647816"/>
      </dsp:txXfrm>
    </dsp:sp>
    <dsp:sp modelId="{5287CAD5-57D7-4C4C-B5E6-B72116E119BF}">
      <dsp:nvSpPr>
        <dsp:cNvPr id="0" name=""/>
        <dsp:cNvSpPr/>
      </dsp:nvSpPr>
      <dsp:spPr>
        <a:xfrm>
          <a:off x="-25524" y="3451173"/>
          <a:ext cx="8876157" cy="134766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24F1B-DDED-4559-AC6B-006DAA556F94}">
      <dsp:nvSpPr>
        <dsp:cNvPr id="0" name=""/>
        <dsp:cNvSpPr/>
      </dsp:nvSpPr>
      <dsp:spPr>
        <a:xfrm>
          <a:off x="139498" y="3974985"/>
          <a:ext cx="300628" cy="30004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8464A3-EF27-4728-9233-CA8FC47AC5C0}">
      <dsp:nvSpPr>
        <dsp:cNvPr id="0" name=""/>
        <dsp:cNvSpPr/>
      </dsp:nvSpPr>
      <dsp:spPr>
        <a:xfrm>
          <a:off x="496738" y="3852241"/>
          <a:ext cx="8404942"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This investment plan for FY25 accommodates a student population that is projected to be _____ students, which is a increase/decrease of ______ students from FY24.</a:t>
          </a:r>
        </a:p>
      </dsp:txBody>
      <dsp:txXfrm>
        <a:off x="496738" y="3852241"/>
        <a:ext cx="8404942" cy="64781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2/14/2024</a:t>
            </a:fld>
            <a:endParaRPr lang="en-US"/>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2/14/2024</a:t>
            </a:fld>
            <a:endParaRPr lang="en-US"/>
          </a:p>
        </p:txBody>
      </p:sp>
      <p:sp>
        <p:nvSpPr>
          <p:cNvPr id="4" name="Slide Image Placeholder 3"/>
          <p:cNvSpPr>
            <a:spLocks noGrp="1" noRot="1" noChangeAspect="1"/>
          </p:cNvSpPr>
          <p:nvPr>
            <p:ph type="sldImg" idx="2"/>
          </p:nvPr>
        </p:nvSpPr>
        <p:spPr>
          <a:xfrm>
            <a:off x="720725" y="1165225"/>
            <a:ext cx="5581650" cy="3140075"/>
          </a:xfrm>
          <a:prstGeom prst="rect">
            <a:avLst/>
          </a:prstGeom>
          <a:noFill/>
          <a:ln w="12700">
            <a:solidFill>
              <a:prstClr val="black"/>
            </a:solidFill>
          </a:ln>
        </p:spPr>
        <p:txBody>
          <a:bodyPr vert="horz" lIns="93537" tIns="46768" rIns="93537" bIns="46768" rtlCol="0" anchor="ctr"/>
          <a:lstStyle/>
          <a:p>
            <a:endParaRPr lang="en-US"/>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Good Morning/Afternoon! Today we begin the process of planning our school’s budget for FY23. I know we are all here for the same reason and that is ensuring success for all (enter school name) students. This meeting is to provide an overview of the draft budget and for you to give feedback on the draft budget.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Today I will provide an overview of the budget allocations for FY23. We will begin the work of funding the strategic priorities we agreed upon during our strategic review meeting. </a:t>
            </a:r>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981" indent="-346981">
              <a:lnSpc>
                <a:spcPct val="150000"/>
              </a:lnSpc>
              <a:buFont typeface="Symbol" panose="05050102010706020507" pitchFamily="18" charset="2"/>
              <a:buChar char=""/>
            </a:pPr>
            <a:endParaRPr lang="en-US" sz="20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25281" rtl="0" eaLnBrk="1" fontAlgn="auto" latinLnBrk="0" hangingPunct="1">
              <a:lnSpc>
                <a:spcPct val="100000"/>
              </a:lnSpc>
              <a:spcBef>
                <a:spcPts val="0"/>
              </a:spcBef>
              <a:spcAft>
                <a:spcPts val="0"/>
              </a:spcAft>
              <a:buClrTx/>
              <a:buSzTx/>
              <a:buFontTx/>
              <a:buNone/>
              <a:tabLst/>
              <a:defRPr/>
            </a:pPr>
            <a:fld id="{E68C0340-8E58-49E5-8290-EC4D182FC55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5281"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6709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692150" y="4438650"/>
            <a:ext cx="5534024" cy="3632199"/>
          </a:xfrm>
          <a:prstGeom prst="rect">
            <a:avLst/>
          </a:prstGeom>
        </p:spPr>
        <p:txBody>
          <a:bodyPr lIns="91425" tIns="91425" rIns="91425" bIns="91425" anchor="t" anchorCtr="0">
            <a:noAutofit/>
          </a:bodyPr>
          <a:lstStyle/>
          <a:p>
            <a:pPr lvl="0">
              <a:spcBef>
                <a:spcPts val="0"/>
              </a:spcBef>
              <a:buNone/>
            </a:pPr>
            <a:endParaRPr/>
          </a:p>
        </p:txBody>
      </p:sp>
      <p:sp>
        <p:nvSpPr>
          <p:cNvPr id="97" name="Shape 97"/>
          <p:cNvSpPr>
            <a:spLocks noGrp="1" noRot="1" noChangeAspect="1"/>
          </p:cNvSpPr>
          <p:nvPr>
            <p:ph type="sldImg" idx="2"/>
          </p:nvPr>
        </p:nvSpPr>
        <p:spPr>
          <a:xfrm>
            <a:off x="692150" y="1152525"/>
            <a:ext cx="5534025" cy="311308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0747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You should have a copy of our updated strategic plan </a:t>
            </a:r>
            <a:r>
              <a:rPr lang="en-US" b="1" u="sng"/>
              <a:t>(please make copies to be distributed to team). </a:t>
            </a: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71261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Review the priorities that the GO Team has developed and the rationale for these priorities. Feel free to copy this slide if you have more than 3 priorities to account for.</a:t>
            </a:r>
          </a:p>
          <a:p>
            <a:pPr defTabSz="925190">
              <a:defRPr/>
            </a:pP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545902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Review the priorities that the GO Team has developed and the rationale for these priorities.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1561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Here’s a few highlights for our budget this year – </a:t>
            </a:r>
            <a:r>
              <a:rPr lang="en-US" i="1" u="sng"/>
              <a:t>read executive summary</a:t>
            </a: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a:p>
        </p:txBody>
      </p:sp>
    </p:spTree>
    <p:extLst>
      <p:ext uri="{BB962C8B-B14F-4D97-AF65-F5344CB8AC3E}">
        <p14:creationId xmlns:p14="http://schemas.microsoft.com/office/powerpoint/2010/main" val="607912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For FY23,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p>
          <a:p>
            <a:pPr eaLnBrk="0" hangingPunct="0"/>
            <a:r>
              <a:rPr lang="en-US"/>
              <a:t> </a:t>
            </a:r>
          </a:p>
          <a:p>
            <a:pPr lvl="0" eaLnBrk="0" hangingPunct="0"/>
            <a:r>
              <a:rPr lang="en-US"/>
              <a:t>Grade Level –</a:t>
            </a:r>
          </a:p>
          <a:p>
            <a:pPr lvl="1" eaLnBrk="0" hangingPunct="0"/>
            <a:r>
              <a:rPr lang="en-US"/>
              <a:t>K-12</a:t>
            </a:r>
          </a:p>
          <a:p>
            <a:pPr lvl="0" eaLnBrk="0" hangingPunct="0"/>
            <a:r>
              <a:rPr lang="en-US"/>
              <a:t>Poverty – Weighted for all Direct Certification enrolled students.</a:t>
            </a:r>
          </a:p>
          <a:p>
            <a:pPr lvl="0" eaLnBrk="0" hangingPunct="0"/>
            <a:r>
              <a:rPr lang="en-US"/>
              <a:t>Beginning Performance – Weighted Middle School and High School students entering with beginner’s performance on milestones.</a:t>
            </a:r>
          </a:p>
          <a:p>
            <a:pPr lvl="0" eaLnBrk="0" hangingPunct="0"/>
            <a:r>
              <a:rPr lang="en-US"/>
              <a:t>ESOL – Weighted for all ESOL designated students in order to supplement due to ESOL staff being locked.</a:t>
            </a:r>
          </a:p>
          <a:p>
            <a:pPr lvl="0" eaLnBrk="0" hangingPunct="0"/>
            <a:r>
              <a:rPr lang="en-US"/>
              <a:t>Special Education - Weighted for all Special Education students.</a:t>
            </a:r>
          </a:p>
          <a:p>
            <a:pPr lvl="0" eaLnBrk="0" hangingPunct="0"/>
            <a:r>
              <a:rPr lang="en-US"/>
              <a:t>Gifted – Weighted and measured by number of students in the Gifted Program</a:t>
            </a:r>
          </a:p>
          <a:p>
            <a:pPr lvl="0" eaLnBrk="0" hangingPunct="0"/>
            <a:r>
              <a:rPr lang="en-US"/>
              <a:t>Small School Supplement – Weighted for low enrollment schools</a:t>
            </a:r>
          </a:p>
          <a:p>
            <a:pPr lvl="1" eaLnBrk="0" hangingPunct="0"/>
            <a:r>
              <a:rPr lang="en-US"/>
              <a:t>ES – 500</a:t>
            </a:r>
          </a:p>
          <a:p>
            <a:pPr lvl="1" eaLnBrk="0" hangingPunct="0"/>
            <a:r>
              <a:rPr lang="en-US"/>
              <a:t>MS – 600</a:t>
            </a:r>
          </a:p>
          <a:p>
            <a:pPr lvl="1" eaLnBrk="0" hangingPunct="0"/>
            <a:r>
              <a:rPr lang="en-US"/>
              <a:t>HS – 700</a:t>
            </a:r>
          </a:p>
          <a:p>
            <a:r>
              <a:rPr lang="en-US"/>
              <a:t> </a:t>
            </a:r>
          </a:p>
          <a:p>
            <a:r>
              <a:rPr lang="en-US"/>
              <a:t>As you can see, our projected enrollment for FY23 is _______, we increased/decreased by __________ from last year.</a:t>
            </a:r>
          </a:p>
          <a:p>
            <a:endParaRPr lang="en-US"/>
          </a:p>
          <a:p>
            <a:r>
              <a:rPr lang="en-US"/>
              <a:t>We received the following weights for our student characteristics: </a:t>
            </a:r>
            <a:r>
              <a:rPr lang="en-US" b="1" i="1"/>
              <a:t>(Below is just for the script, principals need to insert their school’s characteristics)</a:t>
            </a:r>
            <a:endParaRPr lang="en-US" sz="1400"/>
          </a:p>
          <a:p>
            <a:r>
              <a:rPr lang="en-US"/>
              <a:t> </a:t>
            </a:r>
            <a:endParaRPr lang="en-US" sz="1400"/>
          </a:p>
          <a:p>
            <a:r>
              <a:rPr lang="en-US"/>
              <a:t>Grade Level</a:t>
            </a:r>
            <a:endParaRPr lang="en-US" sz="1400"/>
          </a:p>
          <a:p>
            <a:r>
              <a:rPr lang="en-US"/>
              <a:t>Poverty</a:t>
            </a:r>
            <a:endParaRPr lang="en-US" sz="1400"/>
          </a:p>
          <a:p>
            <a:r>
              <a:rPr lang="en-US"/>
              <a:t>Special Education</a:t>
            </a:r>
            <a:endParaRPr lang="en-US" sz="1400"/>
          </a:p>
          <a:p>
            <a:r>
              <a:rPr lang="en-US"/>
              <a:t>Gifted</a:t>
            </a:r>
            <a:endParaRPr lang="en-US" sz="1400"/>
          </a:p>
          <a:p>
            <a:r>
              <a:rPr lang="en-US"/>
              <a:t>Gifted Supplement</a:t>
            </a:r>
            <a:endParaRPr lang="en-US" sz="1400"/>
          </a:p>
          <a:p>
            <a:r>
              <a:rPr lang="en-US"/>
              <a:t>ELL</a:t>
            </a:r>
            <a:endParaRPr lang="en-US" sz="1400"/>
          </a:p>
          <a:p>
            <a:r>
              <a:rPr lang="en-US"/>
              <a:t>Small School Supplement</a:t>
            </a:r>
            <a:endParaRPr lang="en-US" sz="1400"/>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14</a:t>
            </a:fld>
            <a:endParaRPr lang="en-US"/>
          </a:p>
        </p:txBody>
      </p:sp>
    </p:spTree>
    <p:extLst>
      <p:ext uri="{BB962C8B-B14F-4D97-AF65-F5344CB8AC3E}">
        <p14:creationId xmlns:p14="http://schemas.microsoft.com/office/powerpoint/2010/main" val="12658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Additionally, we received money for signature programming, turnaround</a:t>
            </a:r>
            <a:r>
              <a:rPr lang="en-US" baseline="0"/>
              <a:t>, Title I and FTE Allotments. </a:t>
            </a:r>
            <a:endParaRPr lang="en-US"/>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15</a:t>
            </a:fld>
            <a:endParaRPr lang="en-US"/>
          </a:p>
        </p:txBody>
      </p:sp>
    </p:spTree>
    <p:extLst>
      <p:ext uri="{BB962C8B-B14F-4D97-AF65-F5344CB8AC3E}">
        <p14:creationId xmlns:p14="http://schemas.microsoft.com/office/powerpoint/2010/main" val="1135714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In</a:t>
            </a:r>
            <a:r>
              <a:rPr lang="en-US" baseline="0"/>
              <a:t> February, we will meet again to discuss</a:t>
            </a:r>
            <a:r>
              <a:rPr lang="en-US"/>
              <a:t> how the school’s budget has been allocated to support the programmatic needs and FY23 key strategic priorities. </a:t>
            </a:r>
          </a:p>
          <a:p>
            <a:endParaRPr lang="en-US"/>
          </a:p>
          <a:p>
            <a:r>
              <a:rPr lang="en-US"/>
              <a:t>If think we need to continue our budget conversations, we will schedule additional meetings. My goal is to make sure your voices are reflected in our school’s budget.</a:t>
            </a:r>
          </a:p>
          <a:p>
            <a:endParaRPr lang="en-US"/>
          </a:p>
          <a:p>
            <a:pPr lvl="0"/>
            <a:r>
              <a:rPr lang="en-US"/>
              <a:t>I will also be meeting with my Associate Superintendent, program managers and other key leaders to go over our budget and to make sure the school is meeting the standards of service and appropriately staffing.</a:t>
            </a:r>
          </a:p>
          <a:p>
            <a:pPr lvl="0"/>
            <a:endParaRPr lang="en-US"/>
          </a:p>
          <a:p>
            <a:pPr lvl="0"/>
            <a:r>
              <a:rPr lang="en-US"/>
              <a:t>During the week of Feb. 24</a:t>
            </a:r>
            <a:r>
              <a:rPr lang="en-US" baseline="30000"/>
              <a:t>th</a:t>
            </a:r>
            <a:r>
              <a:rPr lang="en-US"/>
              <a:t> -March 2</a:t>
            </a:r>
            <a:r>
              <a:rPr lang="en-US" baseline="30000"/>
              <a:t>nd</a:t>
            </a:r>
            <a:r>
              <a:rPr lang="en-US"/>
              <a:t> , HR Staffing Conferences will be held.  At this meeting, I will present my plan for staff utilization, resource distribution and plan for staffing implications.</a:t>
            </a:r>
          </a:p>
          <a:p>
            <a:pPr lvl="0"/>
            <a:endParaRPr lang="en-US"/>
          </a:p>
          <a:p>
            <a:pPr lvl="0"/>
            <a:r>
              <a:rPr lang="en-US"/>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16</a:t>
            </a:fld>
            <a:endParaRPr lang="en-US"/>
          </a:p>
        </p:txBody>
      </p:sp>
    </p:spTree>
    <p:extLst>
      <p:ext uri="{BB962C8B-B14F-4D97-AF65-F5344CB8AC3E}">
        <p14:creationId xmlns:p14="http://schemas.microsoft.com/office/powerpoint/2010/main" val="537507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IF YOU FEEL YOUR TEAM IS READY TO APPROVE THE </a:t>
            </a:r>
            <a:r>
              <a:rPr lang="en-US" u="sng"/>
              <a:t>DRAFT</a:t>
            </a:r>
            <a:r>
              <a:rPr lang="en-US"/>
              <a:t> BUDGET, PLEASE DO SO. PLEASE REMIND THEM THAT YOU MAY NEED TO MEET WITH THEM AGAIN, IF THERE ARE CHANGES FROM YOUR MEETINGS WITH DISTRICT LEADERSHIP. LET THEM KNOW YOU WILL KEEP THEM INFORMED!!</a:t>
            </a:r>
          </a:p>
          <a:p>
            <a:r>
              <a:rPr lang="en-US"/>
              <a:t> </a:t>
            </a:r>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17</a:t>
            </a:fld>
            <a:endParaRPr lang="en-US"/>
          </a:p>
        </p:txBody>
      </p:sp>
    </p:spTree>
    <p:extLst>
      <p:ext uri="{BB962C8B-B14F-4D97-AF65-F5344CB8AC3E}">
        <p14:creationId xmlns:p14="http://schemas.microsoft.com/office/powerpoint/2010/main" val="862570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F74069C-88F8-48B5-8814-06317A2067C5}"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589E54D-4525-4B19-92AB-1F1CDA793166}"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AF637B1-5A12-4E31-807A-45ED99814C6F}"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4E86F04-3EBE-40B7-8C0D-DE4CA9498539}" type="datetime1">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C9C85D9-6FB7-40EF-965F-A1046ADCDD99}" type="datetime1">
              <a:rPr lang="en-US" smtClean="0"/>
              <a:t>2/14/2024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63ACDC9-FBCE-4943-A3AE-873EA06A62B4}" type="datetime1">
              <a:rPr lang="en-US" smtClean="0"/>
              <a:t>2/14/2024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8CE6E390-EA1F-4B3E-A94B-FC0331EB7320}" type="datetime1">
              <a:rPr lang="en-US" smtClean="0"/>
              <a:t>2/14/2024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931ECF6-EA9B-4FA1-8F7A-1BED46621E92}" type="datetime1">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49BACE6-EDD5-4577-AADD-9FFBFFCF7CC8}" type="datetime1">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FF1F2A2-C67B-4981-AD94-747309F8D8E6}"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D2483BC-6651-4318-8D04-A985A876A93E}"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2/14/2024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2/14/2024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2/14/2024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2BE29BA-F8F0-4508-A4BE-7F72180E3ABB}"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7F865CF-A9DB-43E3-ADF8-28E5B1685A28}"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FE91807-D38D-4528-8CF2-63D388DD1A23}"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946390AC-3BCF-4C22-A2DB-7990E5A54FFD}" type="datetime1">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8259FE0-F886-4177-8680-0087672F0DBD}" type="datetime1">
              <a:rPr lang="en-US" smtClean="0"/>
              <a:t>2/14/2024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68C4881A-3753-44FC-9558-4D53EA0B3115}" type="datetime1">
              <a:rPr lang="en-US" smtClean="0"/>
              <a:t>2/14/2024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7F6DDC96-0A56-4EC2-A351-5C197C9B424C}" type="datetime1">
              <a:rPr lang="en-US" smtClean="0"/>
              <a:t>2/14/2024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E122329-9D6C-4DB8-AB35-E1ADA78AF0CC}" type="datetime1">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44F7ADF-1314-41CB-AC5F-F8E1A67EBEF8}" type="datetime1">
              <a:rPr lang="en-US" smtClean="0"/>
              <a:t>2/14/2024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27ED441-B249-441C-A420-69A916E4CC25}"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2E0800E-34A0-4176-B5D0-FB4E9EA59786}" type="datetime1">
              <a:rPr lang="en-US" smtClean="0"/>
              <a:t>2/14/2024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4121760-A27C-4DBB-AB7C-A323C9DF147C}"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0CEC284-E82C-4EB1-809B-E5E849B6D56D}"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C43ED1A-5296-484D-A834-AA97962CCE19}"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C1C47BC4-0B73-4253-A4D6-DC9E2833E7C7}"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CF0D6C6-7B23-40CA-8C37-357F0B28F17F}" type="datetime1">
              <a:rPr lang="en-US" smtClean="0">
                <a:solidFill>
                  <a:prstClr val="black">
                    <a:tint val="75000"/>
                  </a:prstClr>
                </a:solidFill>
              </a:rPr>
              <a:t>2/14/2024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EE312639-AC78-455B-B901-74D8D19387DC}" type="datetime1">
              <a:rPr lang="en-US" smtClean="0">
                <a:solidFill>
                  <a:prstClr val="black">
                    <a:tint val="75000"/>
                  </a:prstClr>
                </a:solidFill>
              </a:rPr>
              <a:t>2/14/2024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04ADB85-7F9B-44BF-BB0E-F147399C7D42}" type="datetime1">
              <a:rPr lang="en-US" smtClean="0">
                <a:solidFill>
                  <a:prstClr val="black">
                    <a:tint val="75000"/>
                  </a:prstClr>
                </a:solidFill>
              </a:rPr>
              <a:t>2/14/2024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756FDB1-E957-4F26-8C5A-1C001FA301F0}"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51D37E9-2468-4ABE-AB05-DD18207AE817}"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CE94586-3ABD-4339-9426-2C512D9BFF87}"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CB1B063-4B04-465A-84B9-A1A68F3F6BB8}"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9849B-CD2E-4E9A-9587-F3F251325C02}"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88FFE9E-47B5-4A17-A7F9-AF64B538EA52}"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E3EED7F-1822-414D-AE25-767B43A35B84}"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12D7628-275D-482F-ABB5-41123B29C2F4}"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D445A7E-C664-4423-A8D8-F765FD3071AC}" type="datetime1">
              <a:rPr lang="en-US" smtClean="0">
                <a:solidFill>
                  <a:prstClr val="black">
                    <a:tint val="75000"/>
                  </a:prstClr>
                </a:solidFill>
              </a:rPr>
              <a:t>2/14/2024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9D7168DB-C706-4D24-9A6B-123E9909724B}" type="datetime1">
              <a:rPr lang="en-US" smtClean="0">
                <a:solidFill>
                  <a:prstClr val="black">
                    <a:tint val="75000"/>
                  </a:prstClr>
                </a:solidFill>
              </a:rPr>
              <a:t>2/14/2024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A59D34F-2793-4406-82CF-547094FF3F4D}" type="datetime1">
              <a:rPr lang="en-US" smtClean="0">
                <a:solidFill>
                  <a:prstClr val="black">
                    <a:tint val="75000"/>
                  </a:prstClr>
                </a:solidFill>
              </a:rPr>
              <a:t>2/14/2024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358F5B-D33E-4151-8A46-504F0DB90E30}"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AFBC2A3-340E-45FA-9D33-A59BE5081A73}"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4F5625-F982-431E-A022-A96D7C87C6D3}"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7A7A11B-55A9-45EA-90B0-A48BEC44034E}"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8A169FF-9855-4085-96FF-D8006A565684}"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57310-EF70-44D4-8755-F5A9BF3F5FB7}"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30D2178-DE1E-4031-94CD-7C7C8C61643A}"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8DE7A6D-AB74-49C2-82DA-B4AC59E23162}"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736B372D-AC5E-4D5B-B3F2-A70A0CAA81F2}" type="datetime1">
              <a:rPr lang="en-US" smtClean="0">
                <a:solidFill>
                  <a:prstClr val="black">
                    <a:tint val="75000"/>
                  </a:prstClr>
                </a:solidFill>
              </a:rPr>
              <a:t>2/14/2024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FDB02DD4-E8CC-4D08-B942-242171DDD275}" type="datetime1">
              <a:rPr lang="en-US" smtClean="0">
                <a:solidFill>
                  <a:prstClr val="black">
                    <a:tint val="75000"/>
                  </a:prstClr>
                </a:solidFill>
              </a:rPr>
              <a:t>2/14/2024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AE2615F5-B4C4-48EB-B9DA-7522D3DBDE3E}" type="datetime1">
              <a:rPr lang="en-US" smtClean="0">
                <a:solidFill>
                  <a:prstClr val="black">
                    <a:tint val="75000"/>
                  </a:prstClr>
                </a:solidFill>
              </a:rPr>
              <a:t>2/14/2024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DC2EFCE1-E2AF-483A-A70C-E1A97266A18B}"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DCD0D3E-316B-4065-9453-5D37D5564A50}"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0AF82F7-5E20-4C6A-BE77-BD17BA6AC5B3}"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A78B7D-F33D-4B0C-AAB5-A99EF4B061F3}"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1014F03-35A4-40AF-A349-9B8AF4F0DD07}"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FDB2166-B2EC-49A3-A264-B90D608ECC0E}"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AE68F33-01E8-4DD1-9A4E-D6564E76E6E8}"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32D34AD-3563-473D-A8A8-A376547390BB}"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0AC7994-9298-42FE-BB9D-BC4569096611}" type="datetime1">
              <a:rPr lang="en-US" smtClean="0">
                <a:solidFill>
                  <a:prstClr val="black">
                    <a:tint val="75000"/>
                  </a:prstClr>
                </a:solidFill>
              </a:rPr>
              <a:t>2/14/2024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2852DB28-30B8-44E1-BD08-851F10F89E25}" type="datetime1">
              <a:rPr lang="en-US" smtClean="0">
                <a:solidFill>
                  <a:prstClr val="black">
                    <a:tint val="75000"/>
                  </a:prstClr>
                </a:solidFill>
              </a:rPr>
              <a:t>2/14/2024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CD818289-C2F5-45E3-B624-666C07A3F316}" type="datetime1">
              <a:rPr lang="en-US" smtClean="0">
                <a:solidFill>
                  <a:prstClr val="black">
                    <a:tint val="75000"/>
                  </a:prstClr>
                </a:solidFill>
              </a:rPr>
              <a:t>2/14/2024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1DB3F4B-CC9E-4DFB-95DD-A50AB4DE1843}"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546DEA0-F4F7-496F-ABC8-2328DC678B8C}"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58E37FB-30A6-4BD8-A37A-0850494C84AF}"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5FB1C7F-EBD1-4FCD-A718-1422D33EB0F8}"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A2D10BE-8B15-4DDB-A88F-E01F45911DF4}"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46AE6E9-0A2D-4C01-9E2D-294BA86EFE68}"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22DB33F-94B9-4D41-91A6-6CD01CF2974E}"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2B6BFD3-FA1A-43DB-A2AB-7D4E92E4AAAA}"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40EE1963-F67F-44A8-8DFB-D2F2E813FAF6}" type="datetime1">
              <a:rPr lang="en-US" smtClean="0">
                <a:solidFill>
                  <a:prstClr val="black">
                    <a:tint val="75000"/>
                  </a:prstClr>
                </a:solidFill>
              </a:rPr>
              <a:t>2/14/2024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42709D5-F6A5-47A5-B122-04652A66FBB3}" type="datetime1">
              <a:rPr lang="en-US" smtClean="0">
                <a:solidFill>
                  <a:prstClr val="black">
                    <a:tint val="75000"/>
                  </a:prstClr>
                </a:solidFill>
              </a:rPr>
              <a:t>2/14/2024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64F49261-6E06-42D1-BD34-DC406886816D}" type="datetime1">
              <a:rPr lang="en-US" smtClean="0">
                <a:solidFill>
                  <a:prstClr val="black">
                    <a:tint val="75000"/>
                  </a:prstClr>
                </a:solidFill>
              </a:rPr>
              <a:t>2/14/2024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90FB482-715F-4F9A-BEB9-FC06BAC4F62F}"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BC93BD0-C219-413B-984E-FA5E995AD817}"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6D67479-150C-4B20-B565-3574245E06AA}"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DF73AA-B2E6-467D-8A76-5F68FDF66A4C}"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FF30BE1-2EDF-43BD-A6A3-A40F949A07ED}"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0D99C69-EF7D-4CEB-9F3B-E683F47AB1ED}"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8EF5F27-A703-4D3F-8A13-24C42EF01E91}"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23FF70-DD77-49B9-9D8E-125598055643}"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00022304-F89C-4019-B912-3E1630DA1CC9}" type="datetime1">
              <a:rPr lang="en-US" smtClean="0">
                <a:solidFill>
                  <a:prstClr val="black">
                    <a:tint val="75000"/>
                  </a:prstClr>
                </a:solidFill>
              </a:rPr>
              <a:t>2/14/2024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50044CD9-CB65-4EFD-90E1-B0CFBAE25B91}" type="datetime1">
              <a:rPr lang="en-US" smtClean="0">
                <a:solidFill>
                  <a:prstClr val="black">
                    <a:tint val="75000"/>
                  </a:prstClr>
                </a:solidFill>
              </a:rPr>
              <a:t>2/14/2024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132609F-C4D7-44CE-92BF-2B9B3B9179F8}" type="datetime1">
              <a:rPr lang="en-US" smtClean="0">
                <a:solidFill>
                  <a:prstClr val="black">
                    <a:tint val="75000"/>
                  </a:prstClr>
                </a:solidFill>
              </a:rPr>
              <a:t>2/14/2024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030827F-AF46-4EA3-8108-9AAE9EB97DB5}"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D52BF9E-6463-434D-8EF8-081B1BFE5BE9}"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4C80A95-A9DB-48DF-B9E4-FADC0CCD30A9}"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D3C5BBF-013D-49A0-8299-37EBF36C5305}"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04800" y="1447800"/>
            <a:ext cx="115824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162984" y="234950"/>
            <a:ext cx="11825816" cy="369332"/>
          </a:xfrm>
        </p:spPr>
        <p:txBody>
          <a:bodyPr/>
          <a:lstStyle>
            <a:lvl1pPr>
              <a:defRPr sz="2400">
                <a:effectLst>
                  <a:outerShdw blurRad="38100" dist="38100" dir="2700000" algn="tl">
                    <a:srgbClr val="000000">
                      <a:alpha val="43137"/>
                    </a:srgbClr>
                  </a:outerShdw>
                </a:effectLst>
              </a:defRPr>
            </a:lvl1pPr>
          </a:lstStyle>
          <a:p>
            <a:r>
              <a:rPr lang="en-US"/>
              <a:t>Click to edit Master title style</a:t>
            </a:r>
          </a:p>
        </p:txBody>
      </p:sp>
      <p:cxnSp>
        <p:nvCxnSpPr>
          <p:cNvPr id="8" name="Straight Connector 7"/>
          <p:cNvCxnSpPr/>
          <p:nvPr userDrawn="1"/>
        </p:nvCxnSpPr>
        <p:spPr>
          <a:xfrm>
            <a:off x="101600" y="609600"/>
            <a:ext cx="118872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87B7B8F-86C7-4C7A-AA7F-EC09E19F55AE}"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669E4A-BB4D-432F-9FA6-725EF4346736}"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282442A-9025-4A2E-8FC3-0DFF0A621E88}"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785101B-11CE-40A1-AE5E-9F6D3B2CFF41}"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E5A4DEB6-440D-4911-9FBD-1CECBD72598A}" type="datetime1">
              <a:rPr lang="en-US" smtClean="0">
                <a:solidFill>
                  <a:prstClr val="black">
                    <a:tint val="75000"/>
                  </a:prstClr>
                </a:solidFill>
              </a:rPr>
              <a:t>2/14/2024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3D1032CB-A36F-4489-A2C4-739711ECE5E7}" type="datetime1">
              <a:rPr lang="en-US" smtClean="0">
                <a:solidFill>
                  <a:prstClr val="black">
                    <a:tint val="75000"/>
                  </a:prstClr>
                </a:solidFill>
              </a:rPr>
              <a:t>2/14/2024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35991B1-7D70-40C5-8E46-901602DB1270}" type="datetime1">
              <a:rPr lang="en-US" smtClean="0">
                <a:solidFill>
                  <a:prstClr val="black">
                    <a:tint val="75000"/>
                  </a:prstClr>
                </a:solidFill>
              </a:rPr>
              <a:t>2/14/2024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D15F06A-3FA2-4788-9C33-08857C3AB286}"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DAFDC10-3F74-43CA-A902-2A4A3CC80EA6}" type="datetime1">
              <a:rPr lang="en-US" smtClean="0">
                <a:solidFill>
                  <a:prstClr val="black">
                    <a:tint val="75000"/>
                  </a:prstClr>
                </a:solidFill>
              </a:rPr>
              <a:t>2/14/2024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849D47B-53B8-4593-A521-8FDE420F3C5A}"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963B803-55C8-49D7-81F8-3C22BF5D689F}" type="datetime1">
              <a:rPr lang="en-US" smtClean="0">
                <a:solidFill>
                  <a:prstClr val="black">
                    <a:tint val="75000"/>
                  </a:prstClr>
                </a:solidFill>
              </a:rPr>
              <a:t>2/14/2024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76683495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10685811"/>
      </p:ext>
    </p:extLst>
  </p:cSld>
  <p:clrMapOvr>
    <a:masterClrMapping/>
  </p:clrMapOvr>
  <p:hf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162324908"/>
      </p:ext>
    </p:extLst>
  </p:cSld>
  <p:clrMapOvr>
    <a:masterClrMapping/>
  </p:clrMapOvr>
  <p:hf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4237821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245972852"/>
      </p:ext>
    </p:extLst>
  </p:cSld>
  <p:clrMapOvr>
    <a:masterClrMapping/>
  </p:clrMapOvr>
  <p:hf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133967725"/>
      </p:ext>
    </p:extLst>
  </p:cSld>
  <p:clrMapOvr>
    <a:masterClrMapping/>
  </p:clrMapOvr>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090051602"/>
      </p:ext>
    </p:extLst>
  </p:cSld>
  <p:clrMapOvr>
    <a:masterClrMapping/>
  </p:clrMapOvr>
  <p:hf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3508913232"/>
      </p:ext>
    </p:extLst>
  </p:cSld>
  <p:clrMapOvr>
    <a:masterClrMapping/>
  </p:clrMapOvr>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50159774"/>
      </p:ext>
    </p:extLst>
  </p:cSld>
  <p:clrMapOvr>
    <a:masterClrMapping/>
  </p:clrMapOvr>
  <p:hf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283860053"/>
      </p:ext>
    </p:extLst>
  </p:cSld>
  <p:clrMapOvr>
    <a:masterClrMapping/>
  </p:clrMapOvr>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325828"/>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985410745"/>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4087287324"/>
      </p:ext>
    </p:extLst>
  </p:cSld>
  <p:clrMapOvr>
    <a:masterClrMapping/>
  </p:clrMapOvr>
  <p:hf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059479412"/>
      </p:ext>
    </p:extLst>
  </p:cSld>
  <p:clrMapOvr>
    <a:masterClrMapping/>
  </p:clrMapOvr>
  <p:hf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582647853"/>
      </p:ext>
    </p:extLst>
  </p:cSld>
  <p:clrMapOvr>
    <a:masterClrMapping/>
  </p:clrMapOvr>
  <p:hf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200753"/>
      </p:ext>
    </p:extLst>
  </p:cSld>
  <p:clrMapOvr>
    <a:masterClrMapping/>
  </p:clrMapOvr>
  <p:hf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18044186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57838506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87606770"/>
      </p:ext>
    </p:extLst>
  </p:cSld>
  <p:clrMapOvr>
    <a:masterClrMapping/>
  </p:clrMapOvr>
  <p:hf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2527825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103222"/>
      </p:ext>
    </p:extLst>
  </p:cSld>
  <p:clrMapOvr>
    <a:masterClrMapping/>
  </p:clrMapOvr>
  <p:transition spd="slow">
    <p:checke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7096933"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9"/>
            <a:ext cx="9500507" cy="806675"/>
          </a:xfrm>
        </p:spPr>
        <p:txBody>
          <a:bodyPr>
            <a:noAutofit/>
          </a:bodyPr>
          <a:lstStyle>
            <a:lvl1pPr marL="0" indent="0" algn="l">
              <a:buNone/>
              <a:defRPr sz="24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5"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2"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 name="Freeform 8">
            <a:extLst>
              <a:ext uri="{FF2B5EF4-FFF2-40B4-BE49-F238E27FC236}">
                <a16:creationId xmlns:a16="http://schemas.microsoft.com/office/drawing/2014/main" id="{58080B3E-915C-2D4C-8608-596E1BFD6387}"/>
              </a:ext>
            </a:extLst>
          </p:cNvPr>
          <p:cNvSpPr/>
          <p:nvPr userDrawn="1"/>
        </p:nvSpPr>
        <p:spPr>
          <a:xfrm>
            <a:off x="2"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8"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73905814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17469"/>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332595575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3"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9"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2" y="438100"/>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4" y="2653169"/>
            <a:ext cx="9779183" cy="3436483"/>
          </a:xfrm>
        </p:spPr>
        <p:txBody>
          <a:bodyPr>
            <a:noAutofit/>
          </a:bodyPr>
          <a:lstStyle>
            <a:lvl1pPr marL="0" indent="0">
              <a:lnSpc>
                <a:spcPct val="150000"/>
              </a:lnSpc>
              <a:buNone/>
              <a:defRPr sz="18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7" y="6356352"/>
            <a:ext cx="1604683"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4318087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1"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5" y="1059400"/>
            <a:ext cx="6245912" cy="2387600"/>
          </a:xfrm>
        </p:spPr>
        <p:txBody>
          <a:bodyPr anchor="b">
            <a:noAutofit/>
          </a:bodyPr>
          <a:lstStyle>
            <a:lvl1pPr algn="l">
              <a:defRPr sz="45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5" y="3539077"/>
            <a:ext cx="6245912" cy="1406101"/>
          </a:xfrm>
        </p:spPr>
        <p:txBody>
          <a:bodyPr>
            <a:noAutofit/>
          </a:bodyPr>
          <a:lstStyle>
            <a:lvl1pPr marL="0" indent="0" algn="l">
              <a:buNone/>
              <a:defRPr sz="24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30" y="2207195"/>
            <a:ext cx="3032351" cy="2443611"/>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30992375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2679574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3"/>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5"/>
            <a:ext cx="9779183" cy="3366813"/>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6493743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2" y="1684338"/>
            <a:ext cx="8594559" cy="2810460"/>
          </a:xfrm>
        </p:spPr>
        <p:txBody>
          <a:bodyPr>
            <a:noAutofit/>
          </a:bodyPr>
          <a:lstStyle>
            <a:lvl1pPr algn="ctr">
              <a:lnSpc>
                <a:spcPct val="100000"/>
              </a:lnSpc>
              <a:defRPr sz="345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1" y="519407"/>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4" y="4494213"/>
            <a:ext cx="3511551" cy="679450"/>
          </a:xfrm>
        </p:spPr>
        <p:txBody>
          <a:bodyPr>
            <a:noAutofit/>
          </a:bodyPr>
          <a:lstStyle>
            <a:lvl1pPr marL="0" indent="0" algn="r">
              <a:buNone/>
              <a:defRPr sz="1500">
                <a:solidFill>
                  <a:schemeClr val="bg1"/>
                </a:solidFill>
                <a:latin typeface="+mn-lt"/>
              </a:defRPr>
            </a:lvl1pPr>
            <a:lvl2pPr marL="342900" indent="0" algn="r">
              <a:buNone/>
              <a:defRPr sz="1350">
                <a:solidFill>
                  <a:schemeClr val="bg1"/>
                </a:solidFill>
                <a:latin typeface="Tenorite" pitchFamily="2" charset="0"/>
              </a:defRPr>
            </a:lvl2pPr>
            <a:lvl3pPr marL="685800" indent="0" algn="r">
              <a:buNone/>
              <a:defRPr sz="1200">
                <a:solidFill>
                  <a:schemeClr val="bg1"/>
                </a:solidFill>
                <a:latin typeface="Tenorite" pitchFamily="2" charset="0"/>
              </a:defRPr>
            </a:lvl3pPr>
            <a:lvl4pPr marL="1028700" indent="0" algn="r">
              <a:buNone/>
              <a:defRPr sz="1050">
                <a:solidFill>
                  <a:schemeClr val="bg1"/>
                </a:solidFill>
                <a:latin typeface="Tenorite" pitchFamily="2" charset="0"/>
              </a:defRPr>
            </a:lvl4pPr>
            <a:lvl5pPr marL="1371600" indent="0" algn="r">
              <a:buNone/>
              <a:defRPr sz="105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5" y="3399694"/>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80699236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1"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29" y="381000"/>
            <a:ext cx="8401624"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30"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2" y="2426400"/>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1" y="2811646"/>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4"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8" y="242256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30"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2"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1"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4"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8"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5" y="6356352"/>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1"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7" y="1879979"/>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1"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3"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3" y="365150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4" y="4976361"/>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7719247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3"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1"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30"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9"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8"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6"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6"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1"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30"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9"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8"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6"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6"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10478752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solidFill>
                  <a:schemeClr val="bg1"/>
                </a:solidFill>
                <a:latin typeface="+mn-lt"/>
              </a:defRPr>
            </a:lvl1pPr>
            <a:lvl2pPr marL="342900" indent="0">
              <a:buNone/>
              <a:defRPr>
                <a:solidFill>
                  <a:schemeClr val="bg1"/>
                </a:solidFill>
                <a:latin typeface="+mn-lt"/>
              </a:defRPr>
            </a:lvl2pPr>
            <a:lvl3pPr marL="685800" indent="0">
              <a:buNone/>
              <a:defRPr>
                <a:solidFill>
                  <a:schemeClr val="bg1"/>
                </a:solidFill>
                <a:latin typeface="+mn-lt"/>
              </a:defRPr>
            </a:lvl3pPr>
            <a:lvl4pPr marL="1028700" indent="0">
              <a:buNone/>
              <a:defRPr>
                <a:solidFill>
                  <a:schemeClr val="bg1"/>
                </a:solidFill>
                <a:latin typeface="+mn-lt"/>
              </a:defRPr>
            </a:lvl4pPr>
            <a:lvl5pPr marL="13716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7485074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805608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8"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9"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4"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9"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3"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12532054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9"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602040"/>
            <a:ext cx="6220277" cy="2247219"/>
          </a:xfrm>
        </p:spPr>
        <p:txBody>
          <a:bodyPr>
            <a:noAutofit/>
          </a:bodyPr>
          <a:lstStyle>
            <a:lvl1pPr marL="0" indent="0" algn="l">
              <a:buNone/>
              <a:defRPr sz="21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5"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4270985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2/14/2024</a:t>
            </a:fld>
            <a:endParaRPr lang="en-US"/>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2/14/2024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2/14/2024</a:t>
            </a:fld>
            <a:endParaRPr lang="en-US"/>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2/14/2024</a:t>
            </a:fld>
            <a:endParaRPr lang="en-US">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2/14/2024</a:t>
            </a:fld>
            <a:endParaRPr lang="en-US">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2/14/2024</a:t>
            </a:fld>
            <a:endParaRPr lang="en-US">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2/14/2024</a:t>
            </a:fld>
            <a:endParaRPr lang="en-US">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2/14/2024</a:t>
            </a:fld>
            <a:endParaRPr lang="en-US">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2/14/2024</a:t>
            </a:fld>
            <a:endParaRPr lang="en-US">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2/14/2024</a:t>
            </a:fld>
            <a:endParaRPr lang="en-US">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716457209"/>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91" r:id="rId14"/>
    <p:sldLayoutId id="2147483992" r:id="rId15"/>
    <p:sldLayoutId id="2147483993" r:id="rId16"/>
    <p:sldLayoutId id="2147483994" r:id="rId17"/>
    <p:sldLayoutId id="2147483995" r:id="rId18"/>
    <p:sldLayoutId id="2147483996" r:id="rId19"/>
    <p:sldLayoutId id="2147483997" r:id="rId20"/>
    <p:sldLayoutId id="2147484012"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2"/>
            <a:ext cx="2743200" cy="365125"/>
          </a:xfrm>
          <a:prstGeom prst="rect">
            <a:avLst/>
          </a:prstGeom>
        </p:spPr>
        <p:txBody>
          <a:bodyPr vert="horz" lIns="91440" tIns="45720" rIns="91440" bIns="45720" rtlCol="0" anchor="ctr">
            <a:noAutofit/>
          </a:bodyPr>
          <a:lstStyle>
            <a:lvl1pPr algn="r">
              <a:defRPr sz="9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56720838"/>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5120" userDrawn="1">
          <p15:clr>
            <a:srgbClr val="A4A3A4"/>
          </p15:clr>
        </p15:guide>
        <p15:guide id="3" pos="320" userDrawn="1">
          <p15:clr>
            <a:srgbClr val="547EBF"/>
          </p15:clr>
        </p15:guide>
        <p15:guide id="4" orient="horz" pos="240" userDrawn="1">
          <p15:clr>
            <a:srgbClr val="547EBF"/>
          </p15:clr>
        </p15:guide>
        <p15:guide id="5" pos="9920" userDrawn="1">
          <p15:clr>
            <a:srgbClr val="547EBF"/>
          </p15:clr>
        </p15:guide>
        <p15:guide id="6" orient="horz" pos="4080" userDrawn="1">
          <p15:clr>
            <a:srgbClr val="547EBF"/>
          </p15:clr>
        </p15:guide>
        <p15:guide id="7" pos="5280" userDrawn="1">
          <p15:clr>
            <a:srgbClr val="547EBF"/>
          </p15:clr>
        </p15:guide>
        <p15:guide id="8" pos="4960" userDrawn="1">
          <p15:clr>
            <a:srgbClr val="547EBF"/>
          </p15:clr>
        </p15:guide>
        <p15:guide id="9" pos="2816" userDrawn="1">
          <p15:clr>
            <a:srgbClr val="547EBF"/>
          </p15:clr>
        </p15:guide>
        <p15:guide id="10" pos="2464" userDrawn="1">
          <p15:clr>
            <a:srgbClr val="547EBF"/>
          </p15:clr>
        </p15:guide>
        <p15:guide id="11" pos="7424" userDrawn="1">
          <p15:clr>
            <a:srgbClr val="547EBF"/>
          </p15:clr>
        </p15:guide>
        <p15:guide id="12" pos="7776" userDrawn="1">
          <p15:clr>
            <a:srgbClr val="547EBF"/>
          </p15:clr>
        </p15:guide>
        <p15:guide id="13" pos="6624" userDrawn="1">
          <p15:clr>
            <a:srgbClr val="9FCC3B"/>
          </p15:clr>
        </p15:guide>
        <p15:guide id="14" pos="6944" userDrawn="1">
          <p15:clr>
            <a:srgbClr val="9FCC3B"/>
          </p15:clr>
        </p15:guide>
        <p15:guide id="15" pos="3616" userDrawn="1">
          <p15:clr>
            <a:srgbClr val="9FCC3B"/>
          </p15:clr>
        </p15:guide>
        <p15:guide id="16" pos="3296"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6.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14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9.xml"/></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3.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17.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140.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40.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1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1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3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8.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66700" y="515547"/>
            <a:ext cx="9003029" cy="768096"/>
          </a:xfrm>
          <a:prstGeom prst="rect">
            <a:avLst/>
          </a:prstGeom>
        </p:spPr>
        <p:txBody>
          <a:bodyPr vert="horz" lIns="91440" tIns="45720" rIns="91440" bIns="45720" rtlCol="0" anchor="t">
            <a:noAutofit/>
          </a:bodyPr>
          <a:lstStyle/>
          <a:p>
            <a:pPr defTabSz="685800">
              <a:lnSpc>
                <a:spcPct val="90000"/>
              </a:lnSpc>
              <a:spcBef>
                <a:spcPct val="0"/>
              </a:spcBef>
              <a:spcAft>
                <a:spcPts val="600"/>
              </a:spcAft>
            </a:pPr>
            <a:r>
              <a:rPr lang="en-US" sz="2400" b="1" cap="all">
                <a:solidFill>
                  <a:schemeClr val="tx2"/>
                </a:solidFill>
                <a:latin typeface="+mj-lt"/>
                <a:ea typeface="+mj-ea"/>
                <a:cs typeface="+mj-cs"/>
              </a:rPr>
              <a:t>Ralph J. Bunche Middle School</a:t>
            </a:r>
          </a:p>
        </p:txBody>
      </p:sp>
      <p:pic>
        <p:nvPicPr>
          <p:cNvPr id="5" name="Picture 4"/>
          <p:cNvPicPr>
            <a:picLocks noChangeAspect="1"/>
          </p:cNvPicPr>
          <p:nvPr/>
        </p:nvPicPr>
        <p:blipFill>
          <a:blip r:embed="rId3"/>
          <a:stretch>
            <a:fillRect/>
          </a:stretch>
        </p:blipFill>
        <p:spPr>
          <a:xfrm>
            <a:off x="571500" y="1614262"/>
            <a:ext cx="6534951" cy="4509116"/>
          </a:xfrm>
          <a:prstGeom prst="rect">
            <a:avLst/>
          </a:prstGeom>
          <a:noFill/>
        </p:spPr>
      </p:pic>
      <p:sp>
        <p:nvSpPr>
          <p:cNvPr id="2" name="Slide Number Placeholder 1" hidden="1"/>
          <p:cNvSpPr>
            <a:spLocks noGrp="1"/>
          </p:cNvSpPr>
          <p:nvPr>
            <p:ph type="sldNum" sz="quarter" idx="4294967295"/>
          </p:nvPr>
        </p:nvSpPr>
        <p:spPr>
          <a:xfrm>
            <a:off x="9733026" y="457200"/>
            <a:ext cx="740664" cy="274320"/>
          </a:xfrm>
        </p:spPr>
        <p:txBody>
          <a:bodyPr vert="horz" lIns="91440" tIns="45720" rIns="91440" bIns="45720" rtlCol="0" anchor="ctr">
            <a:normAutofit/>
          </a:bodyPr>
          <a:lstStyle/>
          <a:p>
            <a:pPr>
              <a:spcAft>
                <a:spcPts val="600"/>
              </a:spcAft>
            </a:pPr>
            <a:fld id="{3D6C3DC6-EF6E-8948-BFE6-808D46D584D8}" type="slidenum">
              <a:rPr lang="en-US" smtClean="0"/>
              <a:pPr>
                <a:spcAft>
                  <a:spcPts val="600"/>
                </a:spcAft>
              </a:pPr>
              <a:t>1</a:t>
            </a:fld>
            <a:endParaRPr lang="en-US"/>
          </a:p>
        </p:txBody>
      </p:sp>
    </p:spTree>
    <p:extLst>
      <p:ext uri="{BB962C8B-B14F-4D97-AF65-F5344CB8AC3E}">
        <p14:creationId xmlns:p14="http://schemas.microsoft.com/office/powerpoint/2010/main" val="231596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B7B16-94A2-74A2-6259-4C5A1B442338}"/>
              </a:ext>
            </a:extLst>
          </p:cNvPr>
          <p:cNvSpPr>
            <a:spLocks noGrp="1"/>
          </p:cNvSpPr>
          <p:nvPr>
            <p:ph type="title"/>
          </p:nvPr>
        </p:nvSpPr>
        <p:spPr>
          <a:xfrm>
            <a:off x="245692" y="204331"/>
            <a:ext cx="10940853" cy="768096"/>
          </a:xfrm>
        </p:spPr>
        <p:txBody>
          <a:bodyPr/>
          <a:lstStyle/>
          <a:p>
            <a:r>
              <a:rPr lang="en-US" sz="2000" dirty="0"/>
              <a:t>Budget Allocation Meeting </a:t>
            </a:r>
            <a:r>
              <a:rPr lang="en-US" sz="2000" err="1"/>
              <a:t>AGenda</a:t>
            </a:r>
            <a:endParaRPr lang="en-US" sz="2000"/>
          </a:p>
        </p:txBody>
      </p:sp>
      <p:sp>
        <p:nvSpPr>
          <p:cNvPr id="3" name="Content Placeholder 2">
            <a:extLst>
              <a:ext uri="{FF2B5EF4-FFF2-40B4-BE49-F238E27FC236}">
                <a16:creationId xmlns:a16="http://schemas.microsoft.com/office/drawing/2014/main" id="{79964CD2-F225-7508-5B1F-C712A0822743}"/>
              </a:ext>
            </a:extLst>
          </p:cNvPr>
          <p:cNvSpPr>
            <a:spLocks noGrp="1"/>
          </p:cNvSpPr>
          <p:nvPr>
            <p:ph idx="1"/>
          </p:nvPr>
        </p:nvSpPr>
        <p:spPr>
          <a:xfrm>
            <a:off x="284274" y="696835"/>
            <a:ext cx="9744803" cy="5687889"/>
          </a:xfrm>
        </p:spPr>
        <p:txBody>
          <a:bodyPr vert="horz" lIns="91440" tIns="45720" rIns="91440" bIns="45720" rtlCol="0" anchor="t">
            <a:noAutofit/>
          </a:bodyPr>
          <a:lstStyle/>
          <a:p>
            <a:pPr algn="ctr"/>
            <a:r>
              <a:rPr lang="en-US" sz="1400" b="1" dirty="0">
                <a:solidFill>
                  <a:schemeClr val="tx1"/>
                </a:solidFill>
                <a:ea typeface="+mn-lt"/>
                <a:cs typeface="+mn-lt"/>
              </a:rPr>
              <a:t>Ralph J. Bunche Middle School</a:t>
            </a:r>
            <a:endParaRPr lang="en-US" sz="1400" dirty="0">
              <a:solidFill>
                <a:schemeClr val="tx1"/>
              </a:solidFill>
              <a:cs typeface="Sabon Next LT"/>
            </a:endParaRPr>
          </a:p>
          <a:p>
            <a:pPr algn="ctr"/>
            <a:r>
              <a:rPr lang="en-US" sz="1400" b="1" dirty="0">
                <a:solidFill>
                  <a:schemeClr val="tx1"/>
                </a:solidFill>
                <a:ea typeface="+mn-lt"/>
                <a:cs typeface="+mn-lt"/>
              </a:rPr>
              <a:t>January 30, 2024, 5:00 PM</a:t>
            </a:r>
            <a:endParaRPr lang="en-US" sz="1400" dirty="0">
              <a:solidFill>
                <a:schemeClr val="tx1"/>
              </a:solidFill>
              <a:cs typeface="Sabon Next LT"/>
            </a:endParaRPr>
          </a:p>
          <a:p>
            <a:pPr algn="ctr"/>
            <a:endParaRPr lang="en-US" sz="1400" b="1" dirty="0">
              <a:solidFill>
                <a:schemeClr val="tx1"/>
              </a:solidFill>
              <a:cs typeface="Sabon Next LT"/>
            </a:endParaRPr>
          </a:p>
          <a:p>
            <a:pPr marL="285750" indent="-285750">
              <a:buFont typeface="Arial"/>
              <a:buChar char="•"/>
            </a:pPr>
            <a:r>
              <a:rPr lang="en-US" sz="1400" b="1" dirty="0">
                <a:solidFill>
                  <a:schemeClr val="tx1"/>
                </a:solidFill>
                <a:ea typeface="+mn-lt"/>
                <a:cs typeface="+mn-lt"/>
              </a:rPr>
              <a:t>Call to order</a:t>
            </a:r>
            <a:endParaRPr lang="en-US" sz="1400">
              <a:solidFill>
                <a:schemeClr val="tx1"/>
              </a:solidFill>
              <a:cs typeface="Sabon Next LT"/>
            </a:endParaRPr>
          </a:p>
          <a:p>
            <a:pPr marL="285750" indent="-285750">
              <a:buFont typeface="Arial"/>
              <a:buChar char="•"/>
            </a:pPr>
            <a:r>
              <a:rPr lang="en-US" sz="1400" b="1" dirty="0">
                <a:solidFill>
                  <a:schemeClr val="tx1"/>
                </a:solidFill>
                <a:ea typeface="+mn-lt"/>
                <a:cs typeface="+mn-lt"/>
              </a:rPr>
              <a:t>Roll Call; Establish Quorum </a:t>
            </a:r>
            <a:endParaRPr lang="en-US" sz="1400" dirty="0">
              <a:solidFill>
                <a:schemeClr val="tx1"/>
              </a:solidFill>
              <a:ea typeface="+mn-lt"/>
              <a:cs typeface="+mn-lt"/>
            </a:endParaRPr>
          </a:p>
          <a:p>
            <a:pPr marL="285750" indent="-285750">
              <a:buFont typeface="Arial"/>
              <a:buChar char="•"/>
            </a:pPr>
            <a:r>
              <a:rPr lang="en-US" sz="1400" b="1" dirty="0">
                <a:solidFill>
                  <a:schemeClr val="tx1"/>
                </a:solidFill>
                <a:ea typeface="+mn-lt"/>
                <a:cs typeface="+mn-lt"/>
              </a:rPr>
              <a:t>Action Items </a:t>
            </a:r>
            <a:endParaRPr lang="en-US" sz="1400" dirty="0">
              <a:solidFill>
                <a:schemeClr val="tx1"/>
              </a:solidFill>
              <a:ea typeface="+mn-lt"/>
              <a:cs typeface="+mn-lt"/>
            </a:endParaRPr>
          </a:p>
          <a:p>
            <a:pPr marL="285750" indent="-285750">
              <a:buFont typeface="Arial"/>
              <a:buChar char="•"/>
            </a:pPr>
            <a:r>
              <a:rPr lang="en-US" sz="1400" b="1" dirty="0">
                <a:solidFill>
                  <a:schemeClr val="tx1"/>
                </a:solidFill>
                <a:ea typeface="+mn-lt"/>
                <a:cs typeface="+mn-lt"/>
              </a:rPr>
              <a:t>Approval of Agenda</a:t>
            </a:r>
            <a:endParaRPr lang="en-US" sz="1400">
              <a:solidFill>
                <a:schemeClr val="tx1"/>
              </a:solidFill>
              <a:cs typeface="Sabon Next LT"/>
            </a:endParaRPr>
          </a:p>
          <a:p>
            <a:pPr marL="260350" lvl="1" indent="-260350">
              <a:buFont typeface="Arial"/>
              <a:buChar char="•"/>
            </a:pPr>
            <a:r>
              <a:rPr lang="en-US" sz="1400" b="1" dirty="0">
                <a:solidFill>
                  <a:schemeClr val="tx1"/>
                </a:solidFill>
                <a:ea typeface="+mn-lt"/>
                <a:cs typeface="+mn-lt"/>
              </a:rPr>
              <a:t>Approval of Previous Minutes</a:t>
            </a:r>
            <a:endParaRPr lang="en-US" sz="1400">
              <a:solidFill>
                <a:schemeClr val="tx1"/>
              </a:solidFill>
              <a:cs typeface="Sabon Next LT"/>
            </a:endParaRPr>
          </a:p>
          <a:p>
            <a:pPr marL="285750" indent="-285750">
              <a:buFont typeface="Arial"/>
              <a:buChar char="•"/>
            </a:pPr>
            <a:r>
              <a:rPr lang="en-US" sz="1400" b="1" dirty="0">
                <a:solidFill>
                  <a:schemeClr val="tx1"/>
                </a:solidFill>
                <a:ea typeface="+mn-lt"/>
                <a:cs typeface="+mn-lt"/>
              </a:rPr>
              <a:t>Discussion Items </a:t>
            </a:r>
            <a:endParaRPr lang="en-US" sz="1400">
              <a:solidFill>
                <a:schemeClr val="tx1"/>
              </a:solidFill>
              <a:cs typeface="Sabon Next LT"/>
            </a:endParaRPr>
          </a:p>
          <a:p>
            <a:pPr marL="260350" lvl="1" indent="-260350">
              <a:buFont typeface="Arial"/>
              <a:buChar char="•"/>
            </a:pPr>
            <a:r>
              <a:rPr lang="en-US" sz="1400" b="1" dirty="0">
                <a:solidFill>
                  <a:schemeClr val="tx1"/>
                </a:solidFill>
                <a:ea typeface="+mn-lt"/>
                <a:cs typeface="+mn-lt"/>
              </a:rPr>
              <a:t>Review Budget Development Process</a:t>
            </a:r>
            <a:endParaRPr lang="en-US" sz="1400">
              <a:solidFill>
                <a:schemeClr val="tx1"/>
              </a:solidFill>
              <a:cs typeface="Sabon Next LT"/>
            </a:endParaRPr>
          </a:p>
          <a:p>
            <a:pPr marL="800100" lvl="2" indent="-285750">
              <a:buFont typeface="Arial"/>
              <a:buChar char="•"/>
            </a:pPr>
            <a:r>
              <a:rPr lang="en-US" sz="1400" dirty="0">
                <a:solidFill>
                  <a:schemeClr val="tx1"/>
                </a:solidFill>
                <a:ea typeface="+mn-lt"/>
                <a:cs typeface="+mn-lt"/>
              </a:rPr>
              <a:t>Review and update meeting calendar (</a:t>
            </a:r>
            <a:r>
              <a:rPr lang="en-US" sz="1400" i="1" dirty="0">
                <a:solidFill>
                  <a:schemeClr val="tx1"/>
                </a:solidFill>
                <a:ea typeface="+mn-lt"/>
                <a:cs typeface="+mn-lt"/>
              </a:rPr>
              <a:t>if necessary</a:t>
            </a:r>
            <a:r>
              <a:rPr lang="en-US" sz="1400" dirty="0">
                <a:solidFill>
                  <a:schemeClr val="tx1"/>
                </a:solidFill>
                <a:ea typeface="+mn-lt"/>
                <a:cs typeface="+mn-lt"/>
              </a:rPr>
              <a:t>) to meet District’s timeline </a:t>
            </a:r>
            <a:r>
              <a:rPr lang="en-US" sz="1400" i="1" dirty="0">
                <a:solidFill>
                  <a:schemeClr val="tx1"/>
                </a:solidFill>
                <a:ea typeface="+mn-lt"/>
                <a:cs typeface="+mn-lt"/>
              </a:rPr>
              <a:t>(draft budget must be completed prior to Staffing Conference and approval meeting cannot be held until after the Staffing Conference)</a:t>
            </a:r>
            <a:endParaRPr lang="en-US" sz="1400">
              <a:solidFill>
                <a:schemeClr val="tx1"/>
              </a:solidFill>
              <a:cs typeface="Sabon Next LT"/>
            </a:endParaRPr>
          </a:p>
          <a:p>
            <a:pPr marL="260350" lvl="1" indent="-260350">
              <a:buFont typeface="Arial"/>
              <a:buChar char="•"/>
            </a:pPr>
            <a:r>
              <a:rPr lang="en-US" sz="1400" b="1" dirty="0">
                <a:solidFill>
                  <a:schemeClr val="tx1"/>
                </a:solidFill>
                <a:ea typeface="+mn-lt"/>
                <a:cs typeface="+mn-lt"/>
              </a:rPr>
              <a:t>Budget Allocation Presentation</a:t>
            </a:r>
            <a:endParaRPr lang="en-US" sz="1400">
              <a:solidFill>
                <a:schemeClr val="tx1"/>
              </a:solidFill>
              <a:cs typeface="Sabon Next LT"/>
            </a:endParaRPr>
          </a:p>
          <a:p>
            <a:pPr marL="285750" indent="-285750">
              <a:buFont typeface="Arial"/>
              <a:buChar char="•"/>
            </a:pPr>
            <a:r>
              <a:rPr lang="en-US" sz="1400" b="1" dirty="0">
                <a:solidFill>
                  <a:schemeClr val="tx1"/>
                </a:solidFill>
                <a:ea typeface="+mn-lt"/>
                <a:cs typeface="+mn-lt"/>
              </a:rPr>
              <a:t>Information Items </a:t>
            </a:r>
            <a:endParaRPr lang="en-US" sz="1400">
              <a:solidFill>
                <a:schemeClr val="tx1"/>
              </a:solidFill>
              <a:cs typeface="Sabon Next LT"/>
            </a:endParaRPr>
          </a:p>
          <a:p>
            <a:pPr marL="260350" lvl="1" indent="-260350">
              <a:buFont typeface="Arial"/>
              <a:buChar char="•"/>
            </a:pPr>
            <a:r>
              <a:rPr lang="en-US" sz="1400" b="1" dirty="0">
                <a:solidFill>
                  <a:schemeClr val="tx1"/>
                </a:solidFill>
                <a:ea typeface="+mn-lt"/>
                <a:cs typeface="+mn-lt"/>
              </a:rPr>
              <a:t>Principal’s Report</a:t>
            </a:r>
            <a:endParaRPr lang="en-US" sz="1400">
              <a:solidFill>
                <a:schemeClr val="tx1"/>
              </a:solidFill>
              <a:cs typeface="Sabon Next LT"/>
            </a:endParaRPr>
          </a:p>
          <a:p>
            <a:pPr marL="285750" indent="-285750">
              <a:buFont typeface="Arial"/>
              <a:buChar char="•"/>
            </a:pPr>
            <a:r>
              <a:rPr lang="en-US" sz="1400" b="1" dirty="0">
                <a:solidFill>
                  <a:schemeClr val="tx1"/>
                </a:solidFill>
                <a:ea typeface="+mn-lt"/>
                <a:cs typeface="+mn-lt"/>
              </a:rPr>
              <a:t>Announcements</a:t>
            </a:r>
            <a:endParaRPr lang="en-US" sz="1400">
              <a:solidFill>
                <a:schemeClr val="tx1"/>
              </a:solidFill>
              <a:cs typeface="Sabon Next LT"/>
            </a:endParaRPr>
          </a:p>
          <a:p>
            <a:pPr marL="285750" indent="-285750">
              <a:buFont typeface="Arial"/>
              <a:buChar char="•"/>
            </a:pPr>
            <a:r>
              <a:rPr lang="en-US" sz="1400" b="1" dirty="0">
                <a:solidFill>
                  <a:schemeClr val="tx1"/>
                </a:solidFill>
                <a:ea typeface="+mn-lt"/>
                <a:cs typeface="+mn-lt"/>
              </a:rPr>
              <a:t>Adjournment</a:t>
            </a:r>
            <a:endParaRPr lang="en-US" sz="1400">
              <a:solidFill>
                <a:schemeClr val="tx1"/>
              </a:solidFill>
              <a:cs typeface="Sabon Next LT"/>
            </a:endParaRPr>
          </a:p>
          <a:p>
            <a:endParaRPr lang="en-US" sz="1400" dirty="0">
              <a:cs typeface="Sabon Next LT"/>
            </a:endParaRPr>
          </a:p>
        </p:txBody>
      </p:sp>
    </p:spTree>
    <p:extLst>
      <p:ext uri="{BB962C8B-B14F-4D97-AF65-F5344CB8AC3E}">
        <p14:creationId xmlns:p14="http://schemas.microsoft.com/office/powerpoint/2010/main" val="377184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3</a:t>
            </a:fld>
            <a:endParaRPr lang="en-US"/>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extLst>
              <p:ext uri="{D42A27DB-BD31-4B8C-83A1-F6EECF244321}">
                <p14:modId xmlns:p14="http://schemas.microsoft.com/office/powerpoint/2010/main" val="276249996"/>
              </p:ext>
            </p:extLst>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4248694" y="976866"/>
            <a:ext cx="7066459" cy="1177486"/>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000" b="1">
                <a:solidFill>
                  <a:schemeClr val="bg1"/>
                </a:solidFill>
                <a:latin typeface="Berlin Sans FB Demi" panose="020E0802020502020306" pitchFamily="34" charset="0"/>
              </a:rPr>
              <a:t>YOUR SCHOOL STRATEGIC PLAN…</a:t>
            </a:r>
          </a:p>
          <a:p>
            <a:pPr algn="ctr"/>
            <a:endParaRPr lang="en-US" sz="1600" b="1">
              <a:solidFill>
                <a:schemeClr val="bg1"/>
              </a:solidFill>
              <a:latin typeface="Berlin Sans FB Demi" panose="020E0802020502020306" pitchFamily="34" charset="0"/>
            </a:endParaRPr>
          </a:p>
          <a:p>
            <a:pPr algn="ctr"/>
            <a:r>
              <a:rPr lang="en-US" sz="1600" b="1">
                <a:solidFill>
                  <a:schemeClr val="bg1"/>
                </a:solidFill>
              </a:rPr>
              <a:t>is your roadmap and your role.</a:t>
            </a:r>
          </a:p>
          <a:p>
            <a:pPr algn="ctr"/>
            <a:r>
              <a:rPr lang="en-US" sz="1600" b="1">
                <a:solidFill>
                  <a:schemeClr val="bg1"/>
                </a:solidFill>
              </a:rPr>
              <a:t>It is your direction, your priorities, your vision, your present, your future. </a:t>
            </a:r>
          </a:p>
          <a:p>
            <a:pPr algn="ctr"/>
            <a:endParaRPr lang="en-US" sz="1600" b="1">
              <a:solidFill>
                <a:schemeClr val="bg1"/>
              </a:solidFill>
              <a:latin typeface="Berlin Sans FB Demi" panose="020E0802020502020306" pitchFamily="34" charset="0"/>
            </a:endParaRPr>
          </a:p>
        </p:txBody>
      </p:sp>
      <p:sp>
        <p:nvSpPr>
          <p:cNvPr id="2" name="Title 1"/>
          <p:cNvSpPr>
            <a:spLocks noGrp="1"/>
          </p:cNvSpPr>
          <p:nvPr>
            <p:ph type="title"/>
          </p:nvPr>
        </p:nvSpPr>
        <p:spPr>
          <a:xfrm>
            <a:off x="3371850" y="248714"/>
            <a:ext cx="8820149" cy="625079"/>
          </a:xfrm>
        </p:spPr>
        <p:txBody>
          <a:bodyPr>
            <a:normAutofit/>
          </a:bodyPr>
          <a:lstStyle/>
          <a:p>
            <a:pPr algn="ctr"/>
            <a:r>
              <a:rPr lang="en-US" sz="2600" b="1"/>
              <a:t>GO Team Budget Development Process</a:t>
            </a:r>
          </a:p>
        </p:txBody>
      </p:sp>
      <p:sp>
        <p:nvSpPr>
          <p:cNvPr id="5" name="Slide Number Placeholder 4"/>
          <p:cNvSpPr>
            <a:spLocks noGrp="1"/>
          </p:cNvSpPr>
          <p:nvPr>
            <p:ph type="sldNum" sz="quarter" idx="12"/>
          </p:nvPr>
        </p:nvSpPr>
        <p:spPr>
          <a:xfrm>
            <a:off x="9330991" y="5811680"/>
            <a:ext cx="1600200" cy="273844"/>
          </a:xfrm>
        </p:spPr>
        <p:txBody>
          <a:bodyPr/>
          <a:lstStyle/>
          <a:p>
            <a:fld id="{026F2F96-C52A-46BA-9140-C1728DB7CC36}" type="slidenum">
              <a:rPr lang="en-US" smtClean="0">
                <a:solidFill>
                  <a:schemeClr val="tx2"/>
                </a:solidFill>
              </a:rPr>
              <a:pPr/>
              <a:t>4</a:t>
            </a:fld>
            <a:endParaRPr lang="en-US">
              <a:solidFill>
                <a:schemeClr val="tx2"/>
              </a:solidFill>
            </a:endParaRPr>
          </a:p>
        </p:txBody>
      </p:sp>
      <p:graphicFrame>
        <p:nvGraphicFramePr>
          <p:cNvPr id="3" name="Diagram 2"/>
          <p:cNvGraphicFramePr/>
          <p:nvPr>
            <p:extLst>
              <p:ext uri="{D42A27DB-BD31-4B8C-83A1-F6EECF244321}">
                <p14:modId xmlns:p14="http://schemas.microsoft.com/office/powerpoint/2010/main" val="278190695"/>
              </p:ext>
            </p:extLst>
          </p:nvPr>
        </p:nvGraphicFramePr>
        <p:xfrm>
          <a:off x="4248693" y="2419351"/>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3924842" y="4949974"/>
            <a:ext cx="792559" cy="113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662743" y="4487665"/>
            <a:ext cx="1216600" cy="1487222"/>
          </a:xfrm>
          <a:prstGeom prst="rect">
            <a:avLst/>
          </a:prstGeom>
        </p:spPr>
      </p:pic>
      <p:graphicFrame>
        <p:nvGraphicFramePr>
          <p:cNvPr id="12" name="Diagram 11">
            <a:extLst>
              <a:ext uri="{FF2B5EF4-FFF2-40B4-BE49-F238E27FC236}">
                <a16:creationId xmlns:a16="http://schemas.microsoft.com/office/drawing/2014/main" id="{5DB4F5CC-35F9-48D1-AC24-5F92E210AC21}"/>
              </a:ext>
            </a:extLst>
          </p:cNvPr>
          <p:cNvGraphicFramePr/>
          <p:nvPr>
            <p:extLst>
              <p:ext uri="{D42A27DB-BD31-4B8C-83A1-F6EECF244321}">
                <p14:modId xmlns:p14="http://schemas.microsoft.com/office/powerpoint/2010/main" val="3773763274"/>
              </p:ext>
            </p:extLst>
          </p:nvPr>
        </p:nvGraphicFramePr>
        <p:xfrm>
          <a:off x="2312657" y="1638589"/>
          <a:ext cx="7566687" cy="24688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4" descr="Image result for you are her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58464" y="1864170"/>
            <a:ext cx="570059" cy="8315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107293" y="5981275"/>
            <a:ext cx="3405863" cy="253916"/>
          </a:xfrm>
          <a:prstGeom prst="rect">
            <a:avLst/>
          </a:prstGeom>
          <a:ln w="38100">
            <a:solidFill>
              <a:schemeClr val="accent2">
                <a:lumMod val="75000"/>
              </a:schemeClr>
            </a:solidFill>
          </a:ln>
        </p:spPr>
        <p:txBody>
          <a:bodyPr wrap="square">
            <a:spAutoFit/>
          </a:bodyPr>
          <a:lstStyle/>
          <a:p>
            <a:pPr algn="ctr" defTabSz="685800">
              <a:defRPr/>
            </a:pPr>
            <a:r>
              <a:rPr lang="en-US" sz="1050" b="1">
                <a:solidFill>
                  <a:prstClr val="black"/>
                </a:solidFill>
                <a:latin typeface="Calibri"/>
              </a:rPr>
              <a:t>GO Teams are encouraged to have ongoing conversations</a:t>
            </a:r>
          </a:p>
        </p:txBody>
      </p:sp>
      <p:sp>
        <p:nvSpPr>
          <p:cNvPr id="11" name="Title 1"/>
          <p:cNvSpPr txBox="1">
            <a:spLocks/>
          </p:cNvSpPr>
          <p:nvPr/>
        </p:nvSpPr>
        <p:spPr>
          <a:xfrm>
            <a:off x="2032480" y="324575"/>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a:solidFill>
                  <a:prstClr val="black"/>
                </a:solidFill>
                <a:latin typeface="Trebuchet MS" panose="020B0603020202020204" pitchFamily="34" charset="0"/>
              </a:rPr>
              <a:t>Overview of FY ‘25 GO Team Budget Process</a:t>
            </a:r>
          </a:p>
        </p:txBody>
      </p:sp>
    </p:spTree>
    <p:extLst>
      <p:ext uri="{BB962C8B-B14F-4D97-AF65-F5344CB8AC3E}">
        <p14:creationId xmlns:p14="http://schemas.microsoft.com/office/powerpoint/2010/main" val="3336079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ctrTitle"/>
          </p:nvPr>
        </p:nvSpPr>
        <p:spPr>
          <a:xfrm>
            <a:off x="393572" y="22415"/>
            <a:ext cx="6846189" cy="696913"/>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Calibri"/>
              <a:buNone/>
            </a:pPr>
            <a:r>
              <a:rPr lang="en-US" sz="4000" b="1" i="0" u="sng" strike="noStrike" cap="none">
                <a:solidFill>
                  <a:schemeClr val="dk1"/>
                </a:solidFill>
                <a:latin typeface="Calibri"/>
                <a:ea typeface="Calibri"/>
                <a:cs typeface="Calibri"/>
                <a:sym typeface="Calibri"/>
              </a:rPr>
              <a:t>Budget Allocation Meeting</a:t>
            </a:r>
          </a:p>
        </p:txBody>
      </p:sp>
      <p:sp>
        <p:nvSpPr>
          <p:cNvPr id="100" name="Shape 100"/>
          <p:cNvSpPr txBox="1">
            <a:spLocks noGrp="1"/>
          </p:cNvSpPr>
          <p:nvPr>
            <p:ph type="subTitle" idx="1"/>
          </p:nvPr>
        </p:nvSpPr>
        <p:spPr>
          <a:xfrm>
            <a:off x="241172" y="1019175"/>
            <a:ext cx="7426453" cy="5816410"/>
          </a:xfrm>
          <a:prstGeom prst="rect">
            <a:avLst/>
          </a:prstGeom>
          <a:noFill/>
          <a:ln>
            <a:noFill/>
          </a:ln>
        </p:spPr>
        <p:txBody>
          <a:bodyPr lIns="91425" tIns="45700" rIns="91425" bIns="45700" anchor="t" anchorCtr="0">
            <a:noAutofit/>
          </a:bodyPr>
          <a:lstStyle/>
          <a:p>
            <a:pPr marL="63500" marR="0" lvl="0" indent="0" algn="l" rtl="0">
              <a:spcBef>
                <a:spcPts val="600"/>
              </a:spcBef>
              <a:buSzPct val="100000"/>
              <a:buNone/>
            </a:pPr>
            <a:r>
              <a:rPr lang="en-US" sz="2800" b="1" u="sng">
                <a:solidFill>
                  <a:schemeClr val="accent3"/>
                </a:solidFill>
              </a:rPr>
              <a:t>What</a:t>
            </a:r>
          </a:p>
          <a:p>
            <a:pPr marL="57150" marR="0" lvl="0" indent="6350" algn="l" rtl="0">
              <a:spcBef>
                <a:spcPts val="0"/>
              </a:spcBef>
              <a:spcAft>
                <a:spcPts val="1200"/>
              </a:spcAft>
              <a:buSzPct val="100000"/>
            </a:pPr>
            <a:r>
              <a:rPr lang="en-US" sz="2200">
                <a:solidFill>
                  <a:schemeClr val="accent5"/>
                </a:solidFill>
              </a:rPr>
              <a:t>The first GO Team meeting is when the principal will provide an overview of the budget allocation for GO Team members and the general public. </a:t>
            </a:r>
          </a:p>
          <a:p>
            <a:pPr marL="63500" indent="0">
              <a:spcBef>
                <a:spcPts val="0"/>
              </a:spcBef>
              <a:buSzPct val="100000"/>
              <a:buNone/>
            </a:pPr>
            <a:r>
              <a:rPr lang="en-US" sz="2800" b="1" u="sng">
                <a:solidFill>
                  <a:schemeClr val="accent3"/>
                </a:solidFill>
              </a:rPr>
              <a:t>Why</a:t>
            </a:r>
          </a:p>
          <a:p>
            <a:pPr marL="57150" indent="6350">
              <a:spcBef>
                <a:spcPts val="0"/>
              </a:spcBef>
              <a:spcAft>
                <a:spcPts val="1200"/>
              </a:spcAft>
              <a:buSzPct val="100000"/>
            </a:pPr>
            <a:r>
              <a:rPr lang="en-US" sz="2200">
                <a:solidFill>
                  <a:schemeClr val="accent5"/>
                </a:solidFill>
              </a:rPr>
              <a:t>This meeting provides an opportunity for the principal and GO Team to ensure alignment on the school’s key strategic priorities, gain a deeper understanding of the budget allocation, and provide input to drive the direction of the draft budget. </a:t>
            </a:r>
          </a:p>
          <a:p>
            <a:pPr marL="63500" indent="0">
              <a:spcBef>
                <a:spcPts val="600"/>
              </a:spcBef>
              <a:buSzPct val="100000"/>
              <a:buNone/>
            </a:pPr>
            <a:r>
              <a:rPr lang="en-US" sz="2800" b="1" u="sng">
                <a:solidFill>
                  <a:schemeClr val="accent3"/>
                </a:solidFill>
              </a:rPr>
              <a:t>When</a:t>
            </a:r>
          </a:p>
          <a:p>
            <a:pPr marL="520700" indent="-457200">
              <a:spcBef>
                <a:spcPts val="600"/>
              </a:spcBef>
              <a:buSzPct val="100000"/>
            </a:pPr>
            <a:r>
              <a:rPr lang="en-US" sz="2200">
                <a:solidFill>
                  <a:schemeClr val="accent5"/>
                </a:solidFill>
                <a:sym typeface="Calibri"/>
              </a:rPr>
              <a:t>End of January- Early February</a:t>
            </a:r>
          </a:p>
        </p:txBody>
      </p:sp>
      <p:sp>
        <p:nvSpPr>
          <p:cNvPr id="2" name="Slide Number Placeholder 1"/>
          <p:cNvSpPr>
            <a:spLocks noGrp="1"/>
          </p:cNvSpPr>
          <p:nvPr>
            <p:ph type="sldNum" sz="quarter" idx="4294967295"/>
          </p:nvPr>
        </p:nvSpPr>
        <p:spPr>
          <a:xfrm>
            <a:off x="10071100" y="-1348042"/>
            <a:ext cx="1621258" cy="734011"/>
          </a:xfrm>
        </p:spPr>
        <p:txBody>
          <a:bodyPr/>
          <a:lstStyle/>
          <a:p>
            <a:pPr marL="0" marR="0" lvl="0" indent="0" algn="r" rtl="0">
              <a:spcBef>
                <a:spcPts val="0"/>
              </a:spcBef>
              <a:buSzPct val="25000"/>
              <a:buNone/>
            </a:pPr>
            <a:fld id="{00000000-1234-1234-1234-123412341234}" type="slidenum">
              <a:rPr lang="en-US" sz="1200" b="0" i="0" u="none" strike="noStrike" cap="none" smtClean="0">
                <a:solidFill>
                  <a:srgbClr val="888888"/>
                </a:solidFill>
                <a:latin typeface="Calibri"/>
                <a:ea typeface="Calibri"/>
                <a:cs typeface="Calibri"/>
                <a:sym typeface="Calibri"/>
              </a:rPr>
              <a:t>6</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503094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AD0246D-7A94-18FF-8CD1-544805F93147}"/>
              </a:ext>
            </a:extLst>
          </p:cNvPr>
          <p:cNvSpPr>
            <a:spLocks noGrp="1"/>
          </p:cNvSpPr>
          <p:nvPr>
            <p:ph type="title"/>
          </p:nvPr>
        </p:nvSpPr>
        <p:spPr>
          <a:xfrm>
            <a:off x="0" y="188912"/>
            <a:ext cx="12192000" cy="542608"/>
          </a:xfrm>
        </p:spPr>
        <p:txBody>
          <a:bodyPr>
            <a:noAutofit/>
          </a:bodyPr>
          <a:lstStyle/>
          <a:p>
            <a:r>
              <a:rPr lang="en-US" sz="3200"/>
              <a:t>FY25 Budget Development Process</a:t>
            </a:r>
          </a:p>
        </p:txBody>
      </p:sp>
      <p:sp>
        <p:nvSpPr>
          <p:cNvPr id="13" name="Text Placeholder 3">
            <a:extLst>
              <a:ext uri="{FF2B5EF4-FFF2-40B4-BE49-F238E27FC236}">
                <a16:creationId xmlns:a16="http://schemas.microsoft.com/office/drawing/2014/main" id="{84CFD367-B718-20B6-128A-A5E2DB1B6AB7}"/>
              </a:ext>
            </a:extLst>
          </p:cNvPr>
          <p:cNvSpPr>
            <a:spLocks noGrp="1"/>
          </p:cNvSpPr>
          <p:nvPr>
            <p:ph type="body" sz="half" idx="2"/>
          </p:nvPr>
        </p:nvSpPr>
        <p:spPr>
          <a:xfrm>
            <a:off x="1266826" y="1116874"/>
            <a:ext cx="3757818" cy="4940577"/>
          </a:xfrm>
        </p:spPr>
        <p:txBody>
          <a:bodyPr>
            <a:normAutofit fontScale="92500" lnSpcReduction="20000"/>
          </a:bodyPr>
          <a:lstStyle/>
          <a:p>
            <a:r>
              <a:rPr lang="en-US" sz="2400" b="1" u="sng">
                <a:solidFill>
                  <a:schemeClr val="tx2">
                    <a:lumMod val="75000"/>
                  </a:schemeClr>
                </a:solidFill>
                <a:latin typeface="Calibri" panose="020F0502020204030204" pitchFamily="34" charset="0"/>
                <a:cs typeface="Calibri" panose="020F0502020204030204" pitchFamily="34" charset="0"/>
              </a:rPr>
              <a:t>Principal’s Role</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Design the budget and propose operational changes that can raise student achievement</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Flesh out strategies, implement and manage them at the school level </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Focus on the day-to-day operations</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Serve as the expert on the school</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Hire quality instructional and support personnel</a:t>
            </a:r>
          </a:p>
          <a:p>
            <a:endParaRPr lang="en-US" sz="1600">
              <a:latin typeface="Calibri" panose="020F0502020204030204" pitchFamily="34" charset="0"/>
              <a:cs typeface="Calibri" panose="020F0502020204030204" pitchFamily="34" charset="0"/>
            </a:endParaRPr>
          </a:p>
          <a:p>
            <a:r>
              <a:rPr lang="en-US" sz="2200" b="1" u="sng">
                <a:solidFill>
                  <a:schemeClr val="tx2">
                    <a:lumMod val="75000"/>
                  </a:schemeClr>
                </a:solidFill>
                <a:latin typeface="Calibri" panose="020F0502020204030204" pitchFamily="34" charset="0"/>
                <a:cs typeface="Calibri" panose="020F0502020204030204" pitchFamily="34" charset="0"/>
              </a:rPr>
              <a:t>The GO Team’s Role</a:t>
            </a:r>
          </a:p>
          <a:p>
            <a:pPr marL="171450" indent="-171450">
              <a:lnSpc>
                <a:spcPct val="12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Focus on the big picture (</a:t>
            </a:r>
            <a:r>
              <a:rPr lang="en-US" sz="1700" u="sng">
                <a:solidFill>
                  <a:schemeClr val="tx1"/>
                </a:solidFill>
                <a:latin typeface="Calibri" panose="020F0502020204030204" pitchFamily="34" charset="0"/>
                <a:cs typeface="Calibri" panose="020F0502020204030204" pitchFamily="34" charset="0"/>
              </a:rPr>
              <a:t>positions and resources, not people</a:t>
            </a:r>
            <a:r>
              <a:rPr lang="en-US" sz="1700">
                <a:solidFill>
                  <a:schemeClr val="tx1"/>
                </a:solidFill>
                <a:latin typeface="Calibri" panose="020F0502020204030204" pitchFamily="34" charset="0"/>
                <a:cs typeface="Calibri" panose="020F0502020204030204" pitchFamily="34" charset="0"/>
              </a:rPr>
              <a:t>)</a:t>
            </a:r>
          </a:p>
          <a:p>
            <a:pPr marL="171450" indent="-171450">
              <a:lnSpc>
                <a:spcPct val="12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Ensure that the budget is </a:t>
            </a:r>
            <a:r>
              <a:rPr lang="en-US" sz="1700" u="sng">
                <a:solidFill>
                  <a:schemeClr val="tx1"/>
                </a:solidFill>
                <a:latin typeface="Calibri" panose="020F0502020204030204" pitchFamily="34" charset="0"/>
                <a:cs typeface="Calibri" panose="020F0502020204030204" pitchFamily="34" charset="0"/>
              </a:rPr>
              <a:t>aligned</a:t>
            </a:r>
            <a:r>
              <a:rPr lang="en-US" sz="1700">
                <a:solidFill>
                  <a:schemeClr val="tx1"/>
                </a:solidFill>
                <a:latin typeface="Calibri" panose="020F0502020204030204" pitchFamily="34" charset="0"/>
                <a:cs typeface="Calibri" panose="020F0502020204030204" pitchFamily="34" charset="0"/>
              </a:rPr>
              <a:t> to the school’s mission and vision and that </a:t>
            </a:r>
            <a:r>
              <a:rPr lang="en-US" sz="1700" u="sng">
                <a:solidFill>
                  <a:schemeClr val="tx1"/>
                </a:solidFill>
                <a:latin typeface="Calibri" panose="020F0502020204030204" pitchFamily="34" charset="0"/>
                <a:cs typeface="Calibri" panose="020F0502020204030204" pitchFamily="34" charset="0"/>
              </a:rPr>
              <a:t>resources are allocated to support key strategic priorities</a:t>
            </a: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D61A6842-899E-F145-7B9F-376423DFC167}"/>
              </a:ext>
            </a:extLst>
          </p:cNvPr>
          <p:cNvSpPr>
            <a:spLocks noGrp="1"/>
          </p:cNvSpPr>
          <p:nvPr>
            <p:ph type="sldNum" sz="quarter" idx="12"/>
          </p:nvPr>
        </p:nvSpPr>
        <p:spPr>
          <a:xfrm>
            <a:off x="190500" y="6373813"/>
            <a:ext cx="740664" cy="274320"/>
          </a:xfrm>
        </p:spPr>
        <p:txBody>
          <a:bodyPr anchor="ctr">
            <a:normAutofit/>
          </a:bodyPr>
          <a:lstStyle/>
          <a:p>
            <a:pPr>
              <a:spcAft>
                <a:spcPts val="600"/>
              </a:spcAft>
            </a:pPr>
            <a:fld id="{AEC10A0C-BB77-FD4A-8FA4-D4334D01E3A4}" type="slidenum">
              <a:rPr lang="en-US" smtClean="0"/>
              <a:pPr>
                <a:spcAft>
                  <a:spcPts val="600"/>
                </a:spcAft>
              </a:pPr>
              <a:t>7</a:t>
            </a:fld>
            <a:endParaRPr lang="en-US"/>
          </a:p>
        </p:txBody>
      </p:sp>
      <p:pic>
        <p:nvPicPr>
          <p:cNvPr id="5" name="Content Placeholder 4">
            <a:extLst>
              <a:ext uri="{FF2B5EF4-FFF2-40B4-BE49-F238E27FC236}">
                <a16:creationId xmlns:a16="http://schemas.microsoft.com/office/drawing/2014/main" id="{BCDBAA0E-8BE3-B7AE-6382-CAE119C96DD0}"/>
              </a:ext>
            </a:extLst>
          </p:cNvPr>
          <p:cNvPicPr>
            <a:picLocks noGrp="1" noChangeAspect="1"/>
          </p:cNvPicPr>
          <p:nvPr>
            <p:ph idx="1"/>
          </p:nvPr>
        </p:nvPicPr>
        <p:blipFill rotWithShape="1">
          <a:blip r:embed="rId2"/>
          <a:srcRect t="3534" r="46898"/>
          <a:stretch/>
        </p:blipFill>
        <p:spPr>
          <a:xfrm>
            <a:off x="5287199" y="1044856"/>
            <a:ext cx="4063798" cy="5624232"/>
          </a:xfrm>
          <a:prstGeom prst="rect">
            <a:avLst/>
          </a:prstGeom>
        </p:spPr>
      </p:pic>
      <p:sp>
        <p:nvSpPr>
          <p:cNvPr id="6" name="Arrow: Down 5">
            <a:extLst>
              <a:ext uri="{FF2B5EF4-FFF2-40B4-BE49-F238E27FC236}">
                <a16:creationId xmlns:a16="http://schemas.microsoft.com/office/drawing/2014/main" id="{1FA7688D-877E-4C98-40FE-1C0C79C83AFA}"/>
              </a:ext>
            </a:extLst>
          </p:cNvPr>
          <p:cNvSpPr/>
          <p:nvPr/>
        </p:nvSpPr>
        <p:spPr>
          <a:xfrm rot="19351245">
            <a:off x="6319863" y="996073"/>
            <a:ext cx="786776" cy="161222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5D5C3359-5B4D-38F6-A140-99299D4DE4E6}"/>
              </a:ext>
            </a:extLst>
          </p:cNvPr>
          <p:cNvSpPr/>
          <p:nvPr/>
        </p:nvSpPr>
        <p:spPr>
          <a:xfrm rot="2126405">
            <a:off x="8428166" y="1047520"/>
            <a:ext cx="744346" cy="15627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704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7" name="TextBox 6"/>
          <p:cNvSpPr txBox="1"/>
          <p:nvPr/>
        </p:nvSpPr>
        <p:spPr>
          <a:xfrm>
            <a:off x="3247565" y="174924"/>
            <a:ext cx="7858224" cy="523220"/>
          </a:xfrm>
          <a:prstGeom prst="rect">
            <a:avLst/>
          </a:prstGeom>
          <a:noFill/>
        </p:spPr>
        <p:txBody>
          <a:bodyPr wrap="square" rtlCol="0">
            <a:spAutoFit/>
          </a:bodyPr>
          <a:lstStyle/>
          <a:p>
            <a:pPr algn="ctr"/>
            <a:r>
              <a:rPr lang="en-US" sz="2800" b="1" i="1">
                <a:solidFill>
                  <a:schemeClr val="tx2"/>
                </a:solidFill>
                <a:latin typeface="+mj-lt"/>
              </a:rPr>
              <a:t>Bunche Middle School Strategic Plan </a:t>
            </a:r>
          </a:p>
        </p:txBody>
      </p:sp>
      <p:sp>
        <p:nvSpPr>
          <p:cNvPr id="8" name="Slide Number Placeholder 7"/>
          <p:cNvSpPr>
            <a:spLocks noGrp="1"/>
          </p:cNvSpPr>
          <p:nvPr>
            <p:ph type="sldNum" sz="quarter" idx="12"/>
          </p:nvPr>
        </p:nvSpPr>
        <p:spPr/>
        <p:txBody>
          <a:bodyPr/>
          <a:lstStyle/>
          <a:p>
            <a:fld id="{3D6C3DC6-EF6E-8948-BFE6-808D46D584D8}" type="slidenum">
              <a:rPr lang="en-US" smtClean="0"/>
              <a:t>8</a:t>
            </a:fld>
            <a:endParaRPr lang="en-US"/>
          </a:p>
        </p:txBody>
      </p:sp>
      <p:pic>
        <p:nvPicPr>
          <p:cNvPr id="10" name="Picture 9">
            <a:extLst>
              <a:ext uri="{FF2B5EF4-FFF2-40B4-BE49-F238E27FC236}">
                <a16:creationId xmlns:a16="http://schemas.microsoft.com/office/drawing/2014/main" id="{65E79FCA-80BE-633B-D291-388A670BD2B0}"/>
              </a:ext>
            </a:extLst>
          </p:cNvPr>
          <p:cNvPicPr>
            <a:picLocks noChangeAspect="1"/>
          </p:cNvPicPr>
          <p:nvPr/>
        </p:nvPicPr>
        <p:blipFill>
          <a:blip r:embed="rId4"/>
          <a:stretch>
            <a:fillRect/>
          </a:stretch>
        </p:blipFill>
        <p:spPr>
          <a:xfrm>
            <a:off x="91440" y="914812"/>
            <a:ext cx="11761469" cy="5773505"/>
          </a:xfrm>
          <a:prstGeom prst="rect">
            <a:avLst/>
          </a:prstGeom>
        </p:spPr>
      </p:pic>
    </p:spTree>
    <p:extLst>
      <p:ext uri="{BB962C8B-B14F-4D97-AF65-F5344CB8AC3E}">
        <p14:creationId xmlns:p14="http://schemas.microsoft.com/office/powerpoint/2010/main" val="1809659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1575274" y="261258"/>
            <a:ext cx="6217066" cy="192913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gn="ctr" defTabSz="685800">
              <a:defRPr/>
            </a:pPr>
            <a:r>
              <a:rPr lang="en-US" sz="3500" i="1">
                <a:solidFill>
                  <a:schemeClr val="tx2"/>
                </a:solidFill>
              </a:rPr>
              <a:t>Ralph J. Bunche Middle School  </a:t>
            </a:r>
            <a:r>
              <a:rPr lang="en-US" sz="3200">
                <a:solidFill>
                  <a:srgbClr val="D47B22"/>
                </a:solidFill>
                <a:latin typeface="Tenorite"/>
              </a:rPr>
              <a:t>Strategic Plan</a:t>
            </a:r>
          </a:p>
          <a:p>
            <a:pPr algn="ctr" defTabSz="685800">
              <a:defRPr/>
            </a:pPr>
            <a:r>
              <a:rPr lang="en-US" sz="3200">
                <a:solidFill>
                  <a:srgbClr val="D47B22"/>
                </a:solidFill>
                <a:latin typeface="Tenorite"/>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1876513" y="2465996"/>
            <a:ext cx="5614586" cy="300082"/>
          </a:xfrm>
          <a:prstGeom prst="rect">
            <a:avLst/>
          </a:prstGeom>
          <a:noFill/>
        </p:spPr>
        <p:txBody>
          <a:bodyPr wrap="square" rtlCol="0">
            <a:spAutoFit/>
          </a:bodyPr>
          <a:lstStyle/>
          <a:p>
            <a:pPr marL="257175" indent="-257175" defTabSz="685800">
              <a:buFont typeface="+mj-lt"/>
              <a:buAutoNum type="arabicPeriod"/>
              <a:defRPr/>
            </a:pPr>
            <a:endParaRPr lang="en-US" sz="1350" b="1">
              <a:solidFill>
                <a:prstClr val="black"/>
              </a:solidFill>
              <a:latin typeface="Tenorite"/>
            </a:endParaRPr>
          </a:p>
        </p:txBody>
      </p:sp>
      <p:sp>
        <p:nvSpPr>
          <p:cNvPr id="3" name="TextBox 2">
            <a:extLst>
              <a:ext uri="{FF2B5EF4-FFF2-40B4-BE49-F238E27FC236}">
                <a16:creationId xmlns:a16="http://schemas.microsoft.com/office/drawing/2014/main" id="{4952E0AB-8808-4E3B-A7F0-F54619698A17}"/>
              </a:ext>
            </a:extLst>
          </p:cNvPr>
          <p:cNvSpPr txBox="1"/>
          <p:nvPr/>
        </p:nvSpPr>
        <p:spPr>
          <a:xfrm>
            <a:off x="2339706" y="2179360"/>
            <a:ext cx="5718444" cy="3693319"/>
          </a:xfrm>
          <a:prstGeom prst="rect">
            <a:avLst/>
          </a:prstGeom>
          <a:noFill/>
        </p:spPr>
        <p:txBody>
          <a:bodyPr wrap="square" rtlCol="0">
            <a:spAutoFit/>
          </a:bodyPr>
          <a:lstStyle/>
          <a:p>
            <a:pPr marL="228600" indent="-228600">
              <a:buAutoNum type="arabicPeriod"/>
            </a:pPr>
            <a:r>
              <a:rPr lang="en-US" sz="2000" dirty="0">
                <a:latin typeface="Times New Roman" panose="02020603050405020304" pitchFamily="18" charset="0"/>
                <a:cs typeface="Times New Roman" panose="02020603050405020304" pitchFamily="18" charset="0"/>
              </a:rPr>
              <a:t>Recruit, train and retain effective teaching staff and recruit high quality </a:t>
            </a:r>
          </a:p>
          <a:p>
            <a:pPr marL="228600" indent="-228600">
              <a:buAutoNum type="arabicPeriod"/>
            </a:pPr>
            <a:r>
              <a:rPr lang="en-US" sz="2000" dirty="0">
                <a:latin typeface="Times New Roman" panose="02020603050405020304" pitchFamily="18" charset="0"/>
                <a:cs typeface="Times New Roman" panose="02020603050405020304" pitchFamily="18" charset="0"/>
              </a:rPr>
              <a:t>Increase student growth in reading and math</a:t>
            </a:r>
          </a:p>
          <a:p>
            <a:pPr marL="228600" indent="-228600">
              <a:buAutoNum type="arabicPeriod"/>
            </a:pPr>
            <a:r>
              <a:rPr lang="en-US" sz="2000" dirty="0">
                <a:latin typeface="Times New Roman" panose="02020603050405020304" pitchFamily="18" charset="0"/>
                <a:cs typeface="Times New Roman" panose="02020603050405020304" pitchFamily="18" charset="0"/>
              </a:rPr>
              <a:t>Implement the IB curriculum</a:t>
            </a:r>
          </a:p>
          <a:p>
            <a:r>
              <a:rPr lang="en-US" sz="2000" dirty="0">
                <a:latin typeface="Times New Roman" panose="02020603050405020304" pitchFamily="18" charset="0"/>
                <a:cs typeface="Times New Roman" panose="02020603050405020304" pitchFamily="18" charset="0"/>
              </a:rPr>
              <a:t>4. Implement social and emotional learning programs to develop strong school stakeholders</a:t>
            </a:r>
          </a:p>
          <a:p>
            <a:r>
              <a:rPr lang="en-US" sz="2000" dirty="0">
                <a:latin typeface="Times New Roman" panose="02020603050405020304" pitchFamily="18" charset="0"/>
                <a:cs typeface="Times New Roman" panose="02020603050405020304" pitchFamily="18" charset="0"/>
              </a:rPr>
              <a:t>5. Implement wellness strategies and resources for staff</a:t>
            </a:r>
          </a:p>
          <a:p>
            <a:r>
              <a:rPr lang="en-US" sz="2000" dirty="0">
                <a:latin typeface="Times New Roman" panose="02020603050405020304" pitchFamily="18" charset="0"/>
                <a:cs typeface="Times New Roman" panose="02020603050405020304" pitchFamily="18" charset="0"/>
              </a:rPr>
              <a:t>6. Implement Advanced Via Individual Determination (AVID) Program to individual course determination based on student readiness</a:t>
            </a:r>
          </a:p>
          <a:p>
            <a:endParaRPr lang="en-US" sz="1400" dirty="0">
              <a:latin typeface="Times New Roman" panose="02020603050405020304" pitchFamily="18" charset="0"/>
              <a:cs typeface="Times New Roman" panose="02020603050405020304" pitchFamily="18" charset="0"/>
            </a:endParaRPr>
          </a:p>
        </p:txBody>
      </p:sp>
      <p:sp>
        <p:nvSpPr>
          <p:cNvPr id="4" name="Arrow: Down 3">
            <a:extLst>
              <a:ext uri="{FF2B5EF4-FFF2-40B4-BE49-F238E27FC236}">
                <a16:creationId xmlns:a16="http://schemas.microsoft.com/office/drawing/2014/main" id="{6A78CE96-E5BA-EF3A-7B27-C48C2EC93A32}"/>
              </a:ext>
            </a:extLst>
          </p:cNvPr>
          <p:cNvSpPr/>
          <p:nvPr/>
        </p:nvSpPr>
        <p:spPr>
          <a:xfrm>
            <a:off x="1818487" y="2798064"/>
            <a:ext cx="377190" cy="2654046"/>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Tenorite"/>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1719023" y="2554982"/>
            <a:ext cx="620683" cy="276999"/>
          </a:xfrm>
          <a:prstGeom prst="rect">
            <a:avLst/>
          </a:prstGeom>
          <a:noFill/>
        </p:spPr>
        <p:txBody>
          <a:bodyPr wrap="none" rtlCol="0">
            <a:spAutoFit/>
          </a:bodyPr>
          <a:lstStyle/>
          <a:p>
            <a:pPr defTabSz="685800">
              <a:defRPr/>
            </a:pPr>
            <a:r>
              <a:rPr lang="en-US" sz="1200">
                <a:solidFill>
                  <a:srgbClr val="0083A9"/>
                </a:solidFill>
                <a:latin typeface="Tenorite"/>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1737754" y="5452112"/>
            <a:ext cx="584071" cy="276999"/>
          </a:xfrm>
          <a:prstGeom prst="rect">
            <a:avLst/>
          </a:prstGeom>
          <a:noFill/>
        </p:spPr>
        <p:txBody>
          <a:bodyPr wrap="none" rtlCol="0">
            <a:spAutoFit/>
          </a:bodyPr>
          <a:lstStyle/>
          <a:p>
            <a:pPr defTabSz="685800">
              <a:defRPr/>
            </a:pPr>
            <a:r>
              <a:rPr lang="en-US" sz="1200">
                <a:solidFill>
                  <a:srgbClr val="0083A9"/>
                </a:solidFill>
                <a:latin typeface="Tenorite"/>
              </a:rPr>
              <a:t>Lower</a:t>
            </a:r>
          </a:p>
        </p:txBody>
      </p:sp>
    </p:spTree>
    <p:extLst>
      <p:ext uri="{BB962C8B-B14F-4D97-AF65-F5344CB8AC3E}">
        <p14:creationId xmlns:p14="http://schemas.microsoft.com/office/powerpoint/2010/main" val="1590972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algn="ctr"/>
            <a:r>
              <a:rPr lang="en-US" sz="4000" b="1" i="1">
                <a:latin typeface="+mj-lt"/>
              </a:rPr>
              <a:t>FY25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1535701383"/>
              </p:ext>
            </p:extLst>
          </p:nvPr>
        </p:nvGraphicFramePr>
        <p:xfrm>
          <a:off x="503433" y="788735"/>
          <a:ext cx="10613206" cy="5955857"/>
        </p:xfrm>
        <a:graphic>
          <a:graphicData uri="http://schemas.openxmlformats.org/drawingml/2006/table">
            <a:tbl>
              <a:tblPr firstRow="1" bandRow="1">
                <a:tableStyleId>{5C22544A-7EE6-4342-B048-85BDC9FD1C3A}</a:tableStyleId>
              </a:tblPr>
              <a:tblGrid>
                <a:gridCol w="5306603">
                  <a:extLst>
                    <a:ext uri="{9D8B030D-6E8A-4147-A177-3AD203B41FA5}">
                      <a16:colId xmlns:a16="http://schemas.microsoft.com/office/drawing/2014/main" val="20000"/>
                    </a:ext>
                  </a:extLst>
                </a:gridCol>
                <a:gridCol w="5306603">
                  <a:extLst>
                    <a:ext uri="{9D8B030D-6E8A-4147-A177-3AD203B41FA5}">
                      <a16:colId xmlns:a16="http://schemas.microsoft.com/office/drawing/2014/main" val="20001"/>
                    </a:ext>
                  </a:extLst>
                </a:gridCol>
              </a:tblGrid>
              <a:tr h="580792">
                <a:tc>
                  <a:txBody>
                    <a:bodyPr/>
                    <a:lstStyle/>
                    <a:p>
                      <a:pPr algn="ctr"/>
                      <a:endParaRPr lang="en-US" sz="1750">
                        <a:latin typeface="Arial" panose="020B0604020202020204" pitchFamily="34" charset="0"/>
                        <a:cs typeface="Arial" panose="020B0604020202020204" pitchFamily="34" charset="0"/>
                      </a:endParaRPr>
                    </a:p>
                    <a:p>
                      <a:pPr algn="ctr"/>
                      <a:r>
                        <a:rPr lang="en-US" sz="1750" dirty="0">
                          <a:latin typeface="Arial"/>
                          <a:cs typeface="Arial"/>
                        </a:rPr>
                        <a:t>FY25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dirty="0">
                          <a:latin typeface="Arial"/>
                          <a:cs typeface="Arial"/>
                        </a:rPr>
                        <a:t>Rationale</a:t>
                      </a:r>
                    </a:p>
                  </a:txBody>
                  <a:tcPr/>
                </a:tc>
                <a:extLst>
                  <a:ext uri="{0D108BD9-81ED-4DB2-BD59-A6C34878D82A}">
                    <a16:rowId xmlns:a16="http://schemas.microsoft.com/office/drawing/2014/main" val="10000"/>
                  </a:ext>
                </a:extLst>
              </a:tr>
              <a:tr h="1079057">
                <a:tc>
                  <a:txBody>
                    <a:bodyPr/>
                    <a:lstStyle/>
                    <a:p>
                      <a:pPr lvl="0" algn="ctr">
                        <a:buNone/>
                      </a:pPr>
                      <a:r>
                        <a:rPr lang="en-US" sz="1750" dirty="0"/>
                        <a:t>Recruit, train and retain high quality faculty and staff</a:t>
                      </a:r>
                    </a:p>
                  </a:txBody>
                  <a:tcPr/>
                </a:tc>
                <a:tc>
                  <a:txBody>
                    <a:bodyPr/>
                    <a:lstStyle/>
                    <a:p>
                      <a:pPr lvl="0" algn="ctr">
                        <a:buNone/>
                      </a:pPr>
                      <a:r>
                        <a:rPr lang="en-US" sz="1750" b="0" i="0" u="none" strike="noStrike" noProof="0" dirty="0">
                          <a:latin typeface="Tenorite"/>
                        </a:rPr>
                        <a:t>Effective teachers help develop students' mastery of rigorous content, critical thinking, complex problem-solving, effective communication and collaboration. </a:t>
                      </a:r>
                    </a:p>
                  </a:txBody>
                  <a:tcPr/>
                </a:tc>
                <a:extLst>
                  <a:ext uri="{0D108BD9-81ED-4DB2-BD59-A6C34878D82A}">
                    <a16:rowId xmlns:a16="http://schemas.microsoft.com/office/drawing/2014/main" val="10001"/>
                  </a:ext>
                </a:extLst>
              </a:tr>
              <a:tr h="1324488">
                <a:tc>
                  <a:txBody>
                    <a:bodyPr/>
                    <a:lstStyle/>
                    <a:p>
                      <a:pPr lvl="0" algn="ctr">
                        <a:buNone/>
                      </a:pPr>
                      <a:r>
                        <a:rPr lang="en-US" sz="1750" dirty="0"/>
                        <a:t>Increase reading, writing and numeracy</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750" dirty="0"/>
                        <a:t>Data indicates that our students are showing growth in literacy and numeracy as evidenced by assessment data, but are not showing as much growth in writing as  evidenced by Write Score data</a:t>
                      </a:r>
                      <a:endParaRPr lang="en-US" sz="1750" baseline="0" dirty="0"/>
                    </a:p>
                    <a:p>
                      <a:pPr lvl="0" algn="ctr">
                        <a:buNone/>
                      </a:pPr>
                      <a:endParaRPr lang="en-US" sz="1750" b="0" i="0" u="none" strike="noStrike" noProof="0" dirty="0">
                        <a:latin typeface="Tenorite"/>
                      </a:endParaRPr>
                    </a:p>
                  </a:txBody>
                  <a:tcPr/>
                </a:tc>
                <a:extLst>
                  <a:ext uri="{0D108BD9-81ED-4DB2-BD59-A6C34878D82A}">
                    <a16:rowId xmlns:a16="http://schemas.microsoft.com/office/drawing/2014/main" val="10002"/>
                  </a:ext>
                </a:extLst>
              </a:tr>
              <a:tr h="2627728">
                <a:tc>
                  <a:txBody>
                    <a:bodyPr/>
                    <a:lstStyle/>
                    <a:p>
                      <a:pPr algn="ctr"/>
                      <a:r>
                        <a:rPr lang="en-US" sz="1750" dirty="0"/>
                        <a:t>Implement the IB curriculum</a:t>
                      </a:r>
                      <a:endParaRPr lang="en-US" sz="1750" baseline="0" dirty="0"/>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IB students develop strong academic, social and emotional characteristics.  IB encourages students to think critically and solve complex problems, drive their own learning, makes them more culturally aware through the development of a second language, helps them engage with people in an increasingly globalized, rapidly changing world and can lead them to some of the highest-ranking universities around the world</a:t>
                      </a:r>
                    </a:p>
                    <a:p>
                      <a:pPr algn="ctr"/>
                      <a:endParaRPr lang="en-US" sz="1750" baseline="0" dirty="0"/>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C10A0C-BB77-FD4A-8FA4-D4334D01E3A4}" type="slidenum">
              <a:rPr lang="en-US" smtClean="0"/>
              <a:pPr/>
              <a:t>10</a:t>
            </a:fld>
            <a:endParaRPr lang="en-US"/>
          </a:p>
        </p:txBody>
      </p:sp>
    </p:spTree>
    <p:extLst>
      <p:ext uri="{BB962C8B-B14F-4D97-AF65-F5344CB8AC3E}">
        <p14:creationId xmlns:p14="http://schemas.microsoft.com/office/powerpoint/2010/main" val="4212356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latin typeface="Tenorit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algn="ctr">
              <a:defRPr/>
            </a:pPr>
            <a:r>
              <a:rPr lang="en-US" sz="4000" b="1" i="1">
                <a:solidFill>
                  <a:prstClr val="black"/>
                </a:solidFill>
                <a:latin typeface="Tenorite"/>
              </a:rPr>
              <a:t>FY25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1072384360"/>
              </p:ext>
            </p:extLst>
          </p:nvPr>
        </p:nvGraphicFramePr>
        <p:xfrm>
          <a:off x="2072640" y="997201"/>
          <a:ext cx="8046720" cy="5490155"/>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dirty="0">
                          <a:latin typeface="Arial"/>
                          <a:cs typeface="Arial"/>
                        </a:rPr>
                        <a:t>FY25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dirty="0">
                          <a:latin typeface="Arial"/>
                          <a:cs typeface="Arial"/>
                        </a:rPr>
                        <a:t>Rationale</a:t>
                      </a:r>
                    </a:p>
                  </a:txBody>
                  <a:tcPr/>
                </a:tc>
                <a:extLst>
                  <a:ext uri="{0D108BD9-81ED-4DB2-BD59-A6C34878D82A}">
                    <a16:rowId xmlns:a16="http://schemas.microsoft.com/office/drawing/2014/main" val="10000"/>
                  </a:ext>
                </a:extLst>
              </a:tr>
              <a:tr h="13546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000" dirty="0">
                          <a:latin typeface="+mj-lt"/>
                          <a:cs typeface="Times New Roman" panose="02020603050405020304" pitchFamily="18" charset="0"/>
                        </a:rPr>
                        <a:t>Implement social and emotional learning programs to develop strong school stakeholders</a:t>
                      </a:r>
                    </a:p>
                    <a:p>
                      <a:pPr lvl="0" algn="ctr">
                        <a:buNone/>
                      </a:pPr>
                      <a:endParaRPr lang="en-US" sz="2000" dirty="0">
                        <a:latin typeface="+mj-lt"/>
                      </a:endParaRPr>
                    </a:p>
                  </a:txBody>
                  <a:tcPr/>
                </a:tc>
                <a:tc>
                  <a:txBody>
                    <a:bodyPr/>
                    <a:lstStyle/>
                    <a:p>
                      <a:pPr lvl="0" algn="ctr">
                        <a:lnSpc>
                          <a:spcPct val="100000"/>
                        </a:lnSpc>
                        <a:spcBef>
                          <a:spcPts val="0"/>
                        </a:spcBef>
                        <a:spcAft>
                          <a:spcPts val="0"/>
                        </a:spcAft>
                        <a:buNone/>
                      </a:pPr>
                      <a:r>
                        <a:rPr lang="en-US" sz="2000" b="0" i="0" u="none" strike="noStrike" baseline="0" noProof="0" dirty="0">
                          <a:solidFill>
                            <a:srgbClr val="000000"/>
                          </a:solidFill>
                          <a:latin typeface="+mj-lt"/>
                        </a:rPr>
                        <a:t>Although our suspension rate has decreased, continued SEL and behavior support for students will teach students to resolve conflict , manage their emotions and learn how to communicate effectively</a:t>
                      </a:r>
                      <a:endParaRPr lang="en-US" dirty="0">
                        <a:latin typeface="+mj-lt"/>
                      </a:endParaRPr>
                    </a:p>
                  </a:txBody>
                  <a:tcPr/>
                </a:tc>
                <a:extLst>
                  <a:ext uri="{0D108BD9-81ED-4DB2-BD59-A6C34878D82A}">
                    <a16:rowId xmlns:a16="http://schemas.microsoft.com/office/drawing/2014/main" val="10001"/>
                  </a:ext>
                </a:extLst>
              </a:tr>
              <a:tr h="1101087">
                <a:tc>
                  <a:txBody>
                    <a:bodyPr/>
                    <a:lstStyle/>
                    <a:p>
                      <a:pPr algn="ctr"/>
                      <a:r>
                        <a:rPr lang="en-US" sz="2000" dirty="0">
                          <a:latin typeface="+mj-lt"/>
                          <a:cs typeface="Times New Roman" panose="02020603050405020304" pitchFamily="18" charset="0"/>
                        </a:rPr>
                        <a:t>Implement wellness strategies and resources for staff</a:t>
                      </a:r>
                      <a:endParaRPr lang="en-US" sz="2000" baseline="0" dirty="0">
                        <a:latin typeface="+mj-lt"/>
                      </a:endParaRPr>
                    </a:p>
                  </a:txBody>
                  <a:tcPr/>
                </a:tc>
                <a:tc>
                  <a:txBody>
                    <a:bodyPr/>
                    <a:lstStyle/>
                    <a:p>
                      <a:pPr algn="ctr"/>
                      <a:r>
                        <a:rPr lang="en-US" sz="2000" baseline="0" dirty="0">
                          <a:latin typeface="+mj-lt"/>
                        </a:rPr>
                        <a:t>Implementing strategies and </a:t>
                      </a:r>
                      <a:r>
                        <a:rPr lang="en-US" sz="2000" baseline="0">
                          <a:latin typeface="+mj-lt"/>
                        </a:rPr>
                        <a:t>resources will help </a:t>
                      </a:r>
                      <a:r>
                        <a:rPr lang="en-US" sz="2000" baseline="0" dirty="0">
                          <a:latin typeface="+mj-lt"/>
                        </a:rPr>
                        <a:t>us retain our staff</a:t>
                      </a:r>
                    </a:p>
                  </a:txBody>
                  <a:tcPr/>
                </a:tc>
                <a:extLst>
                  <a:ext uri="{0D108BD9-81ED-4DB2-BD59-A6C34878D82A}">
                    <a16:rowId xmlns:a16="http://schemas.microsoft.com/office/drawing/2014/main" val="10002"/>
                  </a:ext>
                </a:extLst>
              </a:tr>
              <a:tr h="1016215">
                <a:tc>
                  <a:txBody>
                    <a:bodyPr/>
                    <a:lstStyle/>
                    <a:p>
                      <a:pPr algn="ctr"/>
                      <a:endParaRPr lang="en-US" sz="1750"/>
                    </a:p>
                  </a:txBody>
                  <a:tcPr/>
                </a:tc>
                <a:tc>
                  <a:txBody>
                    <a:bodyPr/>
                    <a:lstStyle/>
                    <a:p>
                      <a:pPr algn="ctr"/>
                      <a:endParaRPr lang="en-US" sz="1750"/>
                    </a:p>
                  </a:txBody>
                  <a:tcPr/>
                </a:tc>
                <a:extLst>
                  <a:ext uri="{0D108BD9-81ED-4DB2-BD59-A6C34878D82A}">
                    <a16:rowId xmlns:a16="http://schemas.microsoft.com/office/drawing/2014/main" val="3820674288"/>
                  </a:ext>
                </a:extLst>
              </a:tr>
              <a:tr h="827773">
                <a:tc>
                  <a:txBody>
                    <a:bodyPr/>
                    <a:lstStyle/>
                    <a:p>
                      <a:pPr algn="ctr"/>
                      <a:endParaRPr lang="en-US" sz="1750"/>
                    </a:p>
                  </a:txBody>
                  <a:tcPr/>
                </a:tc>
                <a:tc>
                  <a:txBody>
                    <a:bodyPr/>
                    <a:lstStyle/>
                    <a:p>
                      <a:pPr algn="ctr"/>
                      <a:endParaRPr lang="en-US" sz="1750" dirty="0"/>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AEC10A0C-BB77-FD4A-8FA4-D4334D01E3A4}" type="slidenum">
              <a:rPr lang="en-US">
                <a:solidFill>
                  <a:srgbClr val="159839"/>
                </a:solidFill>
              </a:rPr>
              <a:pPr>
                <a:defRPr/>
              </a:pPr>
              <a:t>11</a:t>
            </a:fld>
            <a:endParaRPr lang="en-US">
              <a:solidFill>
                <a:srgbClr val="159839"/>
              </a:solidFill>
            </a:endParaRPr>
          </a:p>
        </p:txBody>
      </p:sp>
    </p:spTree>
    <p:extLst>
      <p:ext uri="{BB962C8B-B14F-4D97-AF65-F5344CB8AC3E}">
        <p14:creationId xmlns:p14="http://schemas.microsoft.com/office/powerpoint/2010/main" val="1195954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4294742" y="2437882"/>
            <a:ext cx="5808617" cy="1077218"/>
          </a:xfrm>
          <a:prstGeom prst="rect">
            <a:avLst/>
          </a:prstGeom>
          <a:noFill/>
        </p:spPr>
        <p:txBody>
          <a:bodyPr wrap="square" rtlCol="0">
            <a:spAutoFit/>
          </a:bodyPr>
          <a:lstStyle/>
          <a:p>
            <a:pPr algn="ctr"/>
            <a:r>
              <a:rPr lang="en-US" sz="3200" b="1">
                <a:latin typeface="+mj-lt"/>
              </a:rPr>
              <a:t>Discussion of</a:t>
            </a:r>
          </a:p>
          <a:p>
            <a:pPr algn="ctr"/>
            <a:r>
              <a:rPr lang="en-US" sz="3200" b="1">
                <a:latin typeface="+mj-lt"/>
              </a:rPr>
              <a:t>Budget Allocation</a:t>
            </a: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12</a:t>
            </a:fld>
            <a:endParaRPr lang="en-US">
              <a:solidFill>
                <a:srgbClr val="F5F5F5"/>
              </a:solidFill>
            </a:endParaRPr>
          </a:p>
        </p:txBody>
      </p:sp>
    </p:spTree>
    <p:extLst>
      <p:ext uri="{BB962C8B-B14F-4D97-AF65-F5344CB8AC3E}">
        <p14:creationId xmlns:p14="http://schemas.microsoft.com/office/powerpoint/2010/main" val="1801899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664" y="457200"/>
            <a:ext cx="8003286" cy="768096"/>
          </a:xfrm>
        </p:spPr>
        <p:txBody>
          <a:bodyPr anchor="t">
            <a:normAutofit/>
          </a:bodyPr>
          <a:lstStyle/>
          <a:p>
            <a:r>
              <a:rPr lang="en-US" b="1" i="1"/>
              <a:t>Executive Summary</a:t>
            </a:r>
            <a:endParaRPr lang="en-US"/>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13</a:t>
            </a:fld>
            <a:endParaRPr lang="en-US"/>
          </a:p>
        </p:txBody>
      </p:sp>
      <p:graphicFrame>
        <p:nvGraphicFramePr>
          <p:cNvPr id="6" name="Subtitle 2">
            <a:extLst>
              <a:ext uri="{FF2B5EF4-FFF2-40B4-BE49-F238E27FC236}">
                <a16:creationId xmlns:a16="http://schemas.microsoft.com/office/drawing/2014/main" id="{DCD8B65D-52A3-ACBC-3405-CF46D4317870}"/>
              </a:ext>
            </a:extLst>
          </p:cNvPr>
          <p:cNvGraphicFramePr>
            <a:graphicFrameLocks noGrp="1"/>
          </p:cNvGraphicFramePr>
          <p:nvPr>
            <p:ph sz="half" idx="1"/>
            <p:extLst>
              <p:ext uri="{D42A27DB-BD31-4B8C-83A1-F6EECF244321}">
                <p14:modId xmlns:p14="http://schemas.microsoft.com/office/powerpoint/2010/main" val="3147208111"/>
              </p:ext>
            </p:extLst>
          </p:nvPr>
        </p:nvGraphicFramePr>
        <p:xfrm>
          <a:off x="1950400" y="1225296"/>
          <a:ext cx="8876157" cy="5175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1" name="TextBox 30">
            <a:extLst>
              <a:ext uri="{FF2B5EF4-FFF2-40B4-BE49-F238E27FC236}">
                <a16:creationId xmlns:a16="http://schemas.microsoft.com/office/drawing/2014/main" id="{EACED7DB-1BCF-3770-86C2-160759CFAB01}"/>
              </a:ext>
            </a:extLst>
          </p:cNvPr>
          <p:cNvSpPr txBox="1"/>
          <p:nvPr/>
        </p:nvSpPr>
        <p:spPr>
          <a:xfrm>
            <a:off x="2913302" y="4052455"/>
            <a:ext cx="182610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Sabon Next LT"/>
              </a:rPr>
              <a:t>9,422,375.00</a:t>
            </a:r>
            <a:endParaRPr lang="en-US"/>
          </a:p>
        </p:txBody>
      </p:sp>
      <p:sp>
        <p:nvSpPr>
          <p:cNvPr id="32" name="TextBox 31">
            <a:extLst>
              <a:ext uri="{FF2B5EF4-FFF2-40B4-BE49-F238E27FC236}">
                <a16:creationId xmlns:a16="http://schemas.microsoft.com/office/drawing/2014/main" id="{B26D0BDF-D41F-8097-11CC-F8C52FFA1EB6}"/>
              </a:ext>
            </a:extLst>
          </p:cNvPr>
          <p:cNvSpPr txBox="1"/>
          <p:nvPr/>
        </p:nvSpPr>
        <p:spPr>
          <a:xfrm>
            <a:off x="3007591" y="5333999"/>
            <a:ext cx="8678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Sabon Next LT"/>
              </a:rPr>
              <a:t>680</a:t>
            </a:r>
            <a:endParaRPr lang="en-US"/>
          </a:p>
        </p:txBody>
      </p:sp>
      <p:sp>
        <p:nvSpPr>
          <p:cNvPr id="46" name="TextBox 45">
            <a:extLst>
              <a:ext uri="{FF2B5EF4-FFF2-40B4-BE49-F238E27FC236}">
                <a16:creationId xmlns:a16="http://schemas.microsoft.com/office/drawing/2014/main" id="{A9099E72-D996-3186-6869-5165A6356F7E}"/>
              </a:ext>
            </a:extLst>
          </p:cNvPr>
          <p:cNvSpPr txBox="1"/>
          <p:nvPr/>
        </p:nvSpPr>
        <p:spPr>
          <a:xfrm>
            <a:off x="7660409" y="5333999"/>
            <a:ext cx="8870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Sabon Next LT"/>
              </a:rPr>
              <a:t>-109</a:t>
            </a:r>
            <a:endParaRPr lang="en-US"/>
          </a:p>
        </p:txBody>
      </p:sp>
    </p:spTree>
    <p:extLst>
      <p:ext uri="{BB962C8B-B14F-4D97-AF65-F5344CB8AC3E}">
        <p14:creationId xmlns:p14="http://schemas.microsoft.com/office/powerpoint/2010/main" val="1303640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14</a:t>
            </a:fld>
            <a:endParaRPr lang="en-US">
              <a:solidFill>
                <a:srgbClr val="F5F5F5"/>
              </a:solidFill>
            </a:endParaRPr>
          </a:p>
        </p:txBody>
      </p:sp>
      <p:sp>
        <p:nvSpPr>
          <p:cNvPr id="4" name="Title 1"/>
          <p:cNvSpPr txBox="1">
            <a:spLocks/>
          </p:cNvSpPr>
          <p:nvPr/>
        </p:nvSpPr>
        <p:spPr>
          <a:xfrm>
            <a:off x="2257502" y="119423"/>
            <a:ext cx="8229600" cy="39038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3200" b="1">
                <a:solidFill>
                  <a:schemeClr val="accent2"/>
                </a:solidFill>
                <a:latin typeface="Calibri"/>
              </a:rPr>
              <a:t>School Allocation</a:t>
            </a:r>
          </a:p>
        </p:txBody>
      </p:sp>
      <p:pic>
        <p:nvPicPr>
          <p:cNvPr id="6" name="Picture 5">
            <a:extLst>
              <a:ext uri="{FF2B5EF4-FFF2-40B4-BE49-F238E27FC236}">
                <a16:creationId xmlns:a16="http://schemas.microsoft.com/office/drawing/2014/main" id="{3F36A69D-3A15-2D1D-A56B-4CB69BEC5F8A}"/>
              </a:ext>
            </a:extLst>
          </p:cNvPr>
          <p:cNvPicPr>
            <a:picLocks noChangeAspect="1"/>
          </p:cNvPicPr>
          <p:nvPr/>
        </p:nvPicPr>
        <p:blipFill>
          <a:blip r:embed="rId3"/>
          <a:stretch>
            <a:fillRect/>
          </a:stretch>
        </p:blipFill>
        <p:spPr>
          <a:xfrm>
            <a:off x="1445931" y="652462"/>
            <a:ext cx="8538136" cy="6035353"/>
          </a:xfrm>
          <a:prstGeom prst="rect">
            <a:avLst/>
          </a:prstGeom>
        </p:spPr>
      </p:pic>
    </p:spTree>
    <p:extLst>
      <p:ext uri="{BB962C8B-B14F-4D97-AF65-F5344CB8AC3E}">
        <p14:creationId xmlns:p14="http://schemas.microsoft.com/office/powerpoint/2010/main" val="2460890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15</a:t>
            </a:fld>
            <a:endParaRPr lang="en-US">
              <a:solidFill>
                <a:srgbClr val="F5F5F5"/>
              </a:solidFill>
            </a:endParaRPr>
          </a:p>
        </p:txBody>
      </p:sp>
      <p:sp>
        <p:nvSpPr>
          <p:cNvPr id="4" name="Title 1"/>
          <p:cNvSpPr txBox="1">
            <a:spLocks/>
          </p:cNvSpPr>
          <p:nvPr/>
        </p:nvSpPr>
        <p:spPr>
          <a:xfrm>
            <a:off x="1981200" y="588209"/>
            <a:ext cx="8229600" cy="39038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2400">
                <a:solidFill>
                  <a:sysClr val="windowText" lastClr="000000"/>
                </a:solidFill>
                <a:latin typeface="Calibri"/>
              </a:rPr>
              <a:t>School Allocation</a:t>
            </a:r>
          </a:p>
        </p:txBody>
      </p:sp>
      <p:pic>
        <p:nvPicPr>
          <p:cNvPr id="6" name="Picture 5" descr="A spreadsheet with numbers and a number&#10;&#10;Description automatically generated">
            <a:extLst>
              <a:ext uri="{FF2B5EF4-FFF2-40B4-BE49-F238E27FC236}">
                <a16:creationId xmlns:a16="http://schemas.microsoft.com/office/drawing/2014/main" id="{489F5136-A37E-9166-023A-61360857FDB6}"/>
              </a:ext>
            </a:extLst>
          </p:cNvPr>
          <p:cNvPicPr>
            <a:picLocks noChangeAspect="1"/>
          </p:cNvPicPr>
          <p:nvPr/>
        </p:nvPicPr>
        <p:blipFill>
          <a:blip r:embed="rId3"/>
          <a:stretch>
            <a:fillRect/>
          </a:stretch>
        </p:blipFill>
        <p:spPr>
          <a:xfrm>
            <a:off x="1638842" y="1189058"/>
            <a:ext cx="9107225" cy="4759605"/>
          </a:xfrm>
          <a:prstGeom prst="rect">
            <a:avLst/>
          </a:prstGeom>
        </p:spPr>
      </p:pic>
    </p:spTree>
    <p:extLst>
      <p:ext uri="{BB962C8B-B14F-4D97-AF65-F5344CB8AC3E}">
        <p14:creationId xmlns:p14="http://schemas.microsoft.com/office/powerpoint/2010/main" val="3009841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txBox="1">
            <a:spLocks noGrp="1"/>
          </p:cNvSpPr>
          <p:nvPr>
            <p:ph type="title"/>
          </p:nvPr>
        </p:nvSpPr>
        <p:spPr>
          <a:xfrm>
            <a:off x="1742396" y="171451"/>
            <a:ext cx="7334387" cy="1325563"/>
          </a:xfrm>
        </p:spPr>
        <p:txBody>
          <a:bodyPr rtlCol="0" anchor="b">
            <a:normAutofit/>
          </a:bodyPr>
          <a:lstStyle/>
          <a:p>
            <a:r>
              <a:rPr lang="en-US" sz="6000" b="1"/>
              <a:t>What’s Next?</a:t>
            </a:r>
          </a:p>
        </p:txBody>
      </p:sp>
      <p:sp>
        <p:nvSpPr>
          <p:cNvPr id="3" name="Subtitle 2"/>
          <p:cNvSpPr>
            <a:spLocks noGrp="1"/>
          </p:cNvSpPr>
          <p:nvPr>
            <p:ph type="body" idx="1"/>
          </p:nvPr>
        </p:nvSpPr>
        <p:spPr>
          <a:xfrm>
            <a:off x="657225" y="2295525"/>
            <a:ext cx="9591675" cy="4562475"/>
          </a:xfrm>
        </p:spPr>
        <p:txBody>
          <a:bodyPr>
            <a:normAutofit lnSpcReduction="10000"/>
          </a:bodyPr>
          <a:lstStyle/>
          <a:p>
            <a:pPr marL="342900" indent="-342900">
              <a:buFont typeface="Arial" panose="020B0604020202020204" pitchFamily="34" charset="0"/>
              <a:buChar char="•"/>
            </a:pPr>
            <a:r>
              <a:rPr lang="en-US" sz="2600" b="1">
                <a:solidFill>
                  <a:schemeClr val="tx2">
                    <a:lumMod val="75000"/>
                  </a:schemeClr>
                </a:solidFill>
              </a:rPr>
              <a:t>January</a:t>
            </a:r>
          </a:p>
          <a:p>
            <a:pPr marL="800100" lvl="1" indent="-342900">
              <a:buFont typeface="Arial" panose="020B0604020202020204" pitchFamily="34" charset="0"/>
              <a:buChar char="•"/>
            </a:pPr>
            <a:r>
              <a:rPr lang="en-US" sz="2000">
                <a:solidFill>
                  <a:schemeClr val="bg2">
                    <a:lumMod val="25000"/>
                  </a:schemeClr>
                </a:solidFill>
              </a:rPr>
              <a:t>GO Team Budget Allocation Meeting (Jan. 17</a:t>
            </a:r>
            <a:r>
              <a:rPr lang="en-US" sz="2000" baseline="30000">
                <a:solidFill>
                  <a:schemeClr val="bg2">
                    <a:lumMod val="25000"/>
                  </a:schemeClr>
                </a:solidFill>
              </a:rPr>
              <a:t>th</a:t>
            </a:r>
            <a:r>
              <a:rPr lang="en-US" sz="2000">
                <a:solidFill>
                  <a:schemeClr val="bg2">
                    <a:lumMod val="25000"/>
                  </a:schemeClr>
                </a:solidFill>
              </a:rPr>
              <a:t>-late February)</a:t>
            </a:r>
          </a:p>
          <a:p>
            <a:pPr marL="342900" indent="-342900">
              <a:buFont typeface="Arial" panose="020B0604020202020204" pitchFamily="34" charset="0"/>
              <a:buChar char="•"/>
            </a:pPr>
            <a:r>
              <a:rPr lang="en-US" sz="2600" b="1">
                <a:solidFill>
                  <a:schemeClr val="tx2">
                    <a:lumMod val="75000"/>
                  </a:schemeClr>
                </a:solidFill>
              </a:rPr>
              <a:t>February </a:t>
            </a:r>
          </a:p>
          <a:p>
            <a:pPr marL="800100" lvl="1" indent="-342900">
              <a:buFont typeface="Arial" panose="020B0604020202020204" pitchFamily="34" charset="0"/>
              <a:buChar char="•"/>
            </a:pPr>
            <a:r>
              <a:rPr lang="en-US" sz="2000">
                <a:solidFill>
                  <a:schemeClr val="bg2">
                    <a:lumMod val="25000"/>
                  </a:schemeClr>
                </a:solidFill>
              </a:rPr>
              <a:t>One-on-one Associate Superintendent discussions</a:t>
            </a:r>
          </a:p>
          <a:p>
            <a:pPr marL="800100" lvl="1" indent="-342900">
              <a:buFont typeface="Arial" panose="020B0604020202020204" pitchFamily="34" charset="0"/>
              <a:buChar char="•"/>
            </a:pPr>
            <a:r>
              <a:rPr lang="en-US" sz="2000">
                <a:solidFill>
                  <a:schemeClr val="bg2">
                    <a:lumMod val="25000"/>
                  </a:schemeClr>
                </a:solidFill>
              </a:rPr>
              <a:t>Cluster Planning Session (positions sharing, cluster alignment, etc.)</a:t>
            </a:r>
          </a:p>
          <a:p>
            <a:pPr marL="800100" lvl="1" indent="-342900">
              <a:buFont typeface="Arial" panose="020B0604020202020204" pitchFamily="34" charset="0"/>
              <a:buChar char="•"/>
            </a:pPr>
            <a:r>
              <a:rPr lang="en-US" sz="2000">
                <a:solidFill>
                  <a:schemeClr val="bg2">
                    <a:lumMod val="25000"/>
                  </a:schemeClr>
                </a:solidFill>
              </a:rPr>
              <a:t>Program Manager discussions and approvals</a:t>
            </a:r>
          </a:p>
          <a:p>
            <a:pPr marL="800100" lvl="1" indent="-342900">
              <a:buFont typeface="Arial" panose="020B0604020202020204" pitchFamily="34" charset="0"/>
              <a:buChar char="•"/>
            </a:pPr>
            <a:r>
              <a:rPr lang="en-US" sz="2000">
                <a:solidFill>
                  <a:schemeClr val="bg2">
                    <a:lumMod val="25000"/>
                  </a:schemeClr>
                </a:solidFill>
              </a:rPr>
              <a:t>GO Team Feedback Meeting(s) </a:t>
            </a:r>
            <a:r>
              <a:rPr lang="en-US" sz="2000" b="1">
                <a:solidFill>
                  <a:schemeClr val="bg2">
                    <a:lumMod val="25000"/>
                  </a:schemeClr>
                </a:solidFill>
              </a:rPr>
              <a:t>before</a:t>
            </a:r>
            <a:r>
              <a:rPr lang="en-US" sz="2000">
                <a:solidFill>
                  <a:schemeClr val="bg2">
                    <a:lumMod val="25000"/>
                  </a:schemeClr>
                </a:solidFill>
              </a:rPr>
              <a:t> principal’s staffing conference</a:t>
            </a:r>
          </a:p>
          <a:p>
            <a:pPr marL="800100" lvl="1" indent="-342900">
              <a:buFont typeface="Arial" panose="020B0604020202020204" pitchFamily="34" charset="0"/>
              <a:buChar char="•"/>
            </a:pPr>
            <a:r>
              <a:rPr lang="en-US" sz="2000">
                <a:solidFill>
                  <a:schemeClr val="bg2">
                    <a:lumMod val="25000"/>
                  </a:schemeClr>
                </a:solidFill>
              </a:rPr>
              <a:t>HR Staffing Conferences (February 26 – March 1)</a:t>
            </a:r>
          </a:p>
          <a:p>
            <a:pPr marL="342900" indent="-342900">
              <a:lnSpc>
                <a:spcPct val="160000"/>
              </a:lnSpc>
              <a:buFont typeface="Arial" panose="020B0604020202020204" pitchFamily="34" charset="0"/>
              <a:buChar char="•"/>
            </a:pPr>
            <a:r>
              <a:rPr lang="en-US" sz="2600" b="1">
                <a:solidFill>
                  <a:schemeClr val="tx2">
                    <a:lumMod val="75000"/>
                  </a:schemeClr>
                </a:solidFill>
              </a:rPr>
              <a:t>March</a:t>
            </a:r>
          </a:p>
          <a:p>
            <a:pPr marL="800100" lvl="1" indent="-342900">
              <a:buFont typeface="Arial" panose="020B0604020202020204" pitchFamily="34" charset="0"/>
              <a:buChar char="•"/>
            </a:pPr>
            <a:r>
              <a:rPr lang="en-US" sz="2000">
                <a:solidFill>
                  <a:schemeClr val="bg2">
                    <a:lumMod val="25000"/>
                  </a:schemeClr>
                </a:solidFill>
              </a:rPr>
              <a:t>Final GO Team Approval Meeting (AFTER your school’s Staffing Conference and BEFORE Friday, March 15</a:t>
            </a:r>
            <a:r>
              <a:rPr lang="en-US" sz="2000" baseline="30000">
                <a:solidFill>
                  <a:schemeClr val="bg2">
                    <a:lumMod val="25000"/>
                  </a:schemeClr>
                </a:solidFill>
              </a:rPr>
              <a:t>th</a:t>
            </a:r>
            <a:r>
              <a:rPr lang="en-US" sz="2000">
                <a:solidFill>
                  <a:schemeClr val="bg2">
                    <a:lumMod val="25000"/>
                  </a:schemeClr>
                </a:solidFill>
              </a:rPr>
              <a:t>)</a:t>
            </a:r>
          </a:p>
          <a:p>
            <a:endParaRPr lang="en-US" sz="1500"/>
          </a:p>
        </p:txBody>
      </p:sp>
      <p:sp>
        <p:nvSpPr>
          <p:cNvPr id="2" name="Slide Number Placeholder 1"/>
          <p:cNvSpPr>
            <a:spLocks noGrp="1"/>
          </p:cNvSpPr>
          <p:nvPr>
            <p:ph type="sldNum" sz="quarter" idx="12"/>
          </p:nvPr>
        </p:nvSpPr>
        <p:spPr>
          <a:xfrm>
            <a:off x="9178738" y="6356352"/>
            <a:ext cx="1203512" cy="365125"/>
          </a:xfrm>
        </p:spPr>
        <p:txBody>
          <a:bodyPr anchor="ctr">
            <a:normAutofit/>
          </a:bodyPr>
          <a:lstStyle/>
          <a:p>
            <a:pPr>
              <a:spcAft>
                <a:spcPts val="600"/>
              </a:spcAft>
            </a:pPr>
            <a:fld id="{3D6C3DC6-EF6E-8948-BFE6-808D46D584D8}" type="slidenum">
              <a:rPr lang="en-US" smtClean="0"/>
              <a:pPr>
                <a:spcAft>
                  <a:spcPts val="600"/>
                </a:spcAft>
              </a:pPr>
              <a:t>16</a:t>
            </a:fld>
            <a:endParaRPr lang="en-US"/>
          </a:p>
        </p:txBody>
      </p:sp>
    </p:spTree>
    <p:extLst>
      <p:ext uri="{BB962C8B-B14F-4D97-AF65-F5344CB8AC3E}">
        <p14:creationId xmlns:p14="http://schemas.microsoft.com/office/powerpoint/2010/main" val="4257743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861068"/>
            <a:ext cx="8762999" cy="768096"/>
          </a:xfrm>
        </p:spPr>
        <p:txBody>
          <a:bodyPr>
            <a:noAutofit/>
          </a:bodyPr>
          <a:lstStyle/>
          <a:p>
            <a:pPr algn="ctr"/>
            <a:r>
              <a:rPr lang="en-US" sz="5000"/>
              <a:t>Questions? </a:t>
            </a:r>
          </a:p>
        </p:txBody>
      </p:sp>
      <p:sp>
        <p:nvSpPr>
          <p:cNvPr id="3" name="Content Placeholder 2"/>
          <p:cNvSpPr>
            <a:spLocks noGrp="1"/>
          </p:cNvSpPr>
          <p:nvPr>
            <p:ph idx="1"/>
          </p:nvPr>
        </p:nvSpPr>
        <p:spPr>
          <a:xfrm>
            <a:off x="3429001" y="5253178"/>
            <a:ext cx="8763000" cy="454541"/>
          </a:xfrm>
        </p:spPr>
        <p:txBody>
          <a:bodyPr>
            <a:noAutofit/>
          </a:bodyPr>
          <a:lstStyle/>
          <a:p>
            <a:pPr algn="ctr"/>
            <a:r>
              <a:rPr lang="en-US" sz="2100"/>
              <a:t>Thank you for your time and attention.  </a:t>
            </a:r>
          </a:p>
        </p:txBody>
      </p:sp>
      <p:sp>
        <p:nvSpPr>
          <p:cNvPr id="5" name="Slide Number Placeholder 4"/>
          <p:cNvSpPr>
            <a:spLocks noGrp="1"/>
          </p:cNvSpPr>
          <p:nvPr>
            <p:ph type="sldNum" sz="quarter" idx="12"/>
          </p:nvPr>
        </p:nvSpPr>
        <p:spPr/>
        <p:txBody>
          <a:bodyPr/>
          <a:lstStyle/>
          <a:p>
            <a:fld id="{3D6C3DC6-EF6E-8948-BFE6-808D46D584D8}" type="slidenum">
              <a:rPr lang="en-US" smtClean="0"/>
              <a:t>17</a:t>
            </a:fld>
            <a:endParaRPr lang="en-US"/>
          </a:p>
        </p:txBody>
      </p:sp>
      <p:pic>
        <p:nvPicPr>
          <p:cNvPr id="4" name="Picture 3"/>
          <p:cNvPicPr>
            <a:picLocks noChangeAspect="1"/>
          </p:cNvPicPr>
          <p:nvPr/>
        </p:nvPicPr>
        <p:blipFill>
          <a:blip r:embed="rId3"/>
          <a:stretch>
            <a:fillRect/>
          </a:stretch>
        </p:blipFill>
        <p:spPr>
          <a:xfrm>
            <a:off x="5860255" y="2038089"/>
            <a:ext cx="3900488" cy="2578894"/>
          </a:xfrm>
          <a:prstGeom prst="rect">
            <a:avLst/>
          </a:prstGeom>
        </p:spPr>
      </p:pic>
    </p:spTree>
    <p:extLst>
      <p:ext uri="{BB962C8B-B14F-4D97-AF65-F5344CB8AC3E}">
        <p14:creationId xmlns:p14="http://schemas.microsoft.com/office/powerpoint/2010/main" val="373856569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12.xml><?xml version="1.0" encoding="utf-8"?>
<a:theme xmlns:a="http://schemas.openxmlformats.org/drawingml/2006/main" name="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136758a-e7f7-4029-9cdc-709c7a6ff021">
      <UserInfo>
        <DisplayName>Gibel, Tandra</DisplayName>
        <AccountId>14</AccountId>
        <AccountType/>
      </UserInfo>
      <UserInfo>
        <DisplayName>Smith-Reid, Catrina</DisplayName>
        <AccountId>16</AccountId>
        <AccountType/>
      </UserInfo>
      <UserInfo>
        <DisplayName>Sofianos, Audrey</DisplayName>
        <AccountId>12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6" ma:contentTypeDescription="Create a new document." ma:contentTypeScope="" ma:versionID="d3e1e996098012709ec36ed5039f1c5c">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9441e7c3fbae7088efd2e25db08152b5"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60D824-1F42-4605-A966-FFCBCF63520E}">
  <ds:schemaRefs>
    <ds:schemaRef ds:uri="d37e30bb-5f32-4411-a640-0b4044b692bf"/>
    <ds:schemaRef ds:uri="e136758a-e7f7-4029-9cdc-709c7a6ff021"/>
    <ds:schemaRef ds:uri="ffb952a0-74d9-4848-89d6-000c4b1b70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3.xml><?xml version="1.0" encoding="utf-8"?>
<ds:datastoreItem xmlns:ds="http://schemas.openxmlformats.org/officeDocument/2006/customXml" ds:itemID="{EFFD6436-D782-4102-B058-F04921F6F732}">
  <ds:schemaRefs>
    <ds:schemaRef ds:uri="8dcae609-94e2-4108-915c-852935aa21ad"/>
    <ds:schemaRef ds:uri="e136758a-e7f7-4029-9cdc-709c7a6ff0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1619</Words>
  <Application>Microsoft Office PowerPoint</Application>
  <PresentationFormat>Widescreen</PresentationFormat>
  <Paragraphs>194</Paragraphs>
  <Slides>17</Slides>
  <Notes>13</Notes>
  <HiddenSlides>0</HiddenSlides>
  <MMClips>0</MMClips>
  <ScaleCrop>false</ScaleCrop>
  <HeadingPairs>
    <vt:vector size="4" baseType="variant">
      <vt:variant>
        <vt:lpstr>Theme</vt:lpstr>
      </vt:variant>
      <vt:variant>
        <vt:i4>12</vt:i4>
      </vt:variant>
      <vt:variant>
        <vt:lpstr>Slide Titles</vt:lpstr>
      </vt:variant>
      <vt:variant>
        <vt:i4>17</vt:i4>
      </vt:variant>
    </vt:vector>
  </HeadingPairs>
  <TitlesOfParts>
    <vt:vector size="29" baseType="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2022 Principal's Report Template - Mtg 1</vt:lpstr>
      <vt:lpstr>Office Theme</vt:lpstr>
      <vt:lpstr>PowerPoint Presentation</vt:lpstr>
      <vt:lpstr>Budget Allocation Meeting AGenda</vt:lpstr>
      <vt:lpstr>Norms</vt:lpstr>
      <vt:lpstr>GO Team Budget Development Process</vt:lpstr>
      <vt:lpstr>PowerPoint Presentation</vt:lpstr>
      <vt:lpstr>Budget Allocation Meeting</vt:lpstr>
      <vt:lpstr>FY25 Budget Development Process</vt:lpstr>
      <vt:lpstr>PowerPoint Presentation</vt:lpstr>
      <vt:lpstr>PowerPoint Presentation</vt:lpstr>
      <vt:lpstr>PowerPoint Presentation</vt:lpstr>
      <vt:lpstr>PowerPoint Presentation</vt:lpstr>
      <vt:lpstr>PowerPoint Presentation</vt:lpstr>
      <vt:lpstr>Executive Summary</vt:lpstr>
      <vt:lpstr>PowerPoint Presentation</vt:lpstr>
      <vt:lpstr>PowerPoint Presentation</vt:lpstr>
      <vt:lpstr>What’s Next?</vt:lpstr>
      <vt:lpstr>Questions? </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Whitfield, Kimberly</cp:lastModifiedBy>
  <cp:revision>37</cp:revision>
  <cp:lastPrinted>2020-01-13T18:18:48Z</cp:lastPrinted>
  <dcterms:created xsi:type="dcterms:W3CDTF">2014-12-15T21:46:52Z</dcterms:created>
  <dcterms:modified xsi:type="dcterms:W3CDTF">2024-02-14T14:24:51Z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y fmtid="{D5CDD505-2E9C-101B-9397-08002B2CF9AE}" pid="4" name="Order">
    <vt:r8>4700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