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1"/>
  </p:notesMasterIdLst>
  <p:sldIdLst>
    <p:sldId id="256" r:id="rId5"/>
    <p:sldId id="261" r:id="rId6"/>
    <p:sldId id="264" r:id="rId7"/>
    <p:sldId id="262" r:id="rId8"/>
    <p:sldId id="263" r:id="rId9"/>
    <p:sldId id="26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1163"/>
    <a:srgbClr val="FFD008"/>
    <a:srgbClr val="242E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A5DC7B-6B13-409D-AFE0-8DE076A5CB5C}" v="8" dt="2025-10-06T19:12:22.6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280"/>
    <p:restoredTop sz="94653"/>
  </p:normalViewPr>
  <p:slideViewPr>
    <p:cSldViewPr snapToGrid="0">
      <p:cViewPr varScale="1">
        <p:scale>
          <a:sx n="86" d="100"/>
          <a:sy n="86" d="100"/>
        </p:scale>
        <p:origin x="96" y="1518"/>
      </p:cViewPr>
      <p:guideLst/>
    </p:cSldViewPr>
  </p:slideViewPr>
  <p:notesTextViewPr>
    <p:cViewPr>
      <p:scale>
        <a:sx n="40" d="100"/>
        <a:sy n="4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6DB5D6-0291-9140-9B35-DF75EAF7855D}" type="datetimeFigureOut">
              <a:rPr lang="en-US" smtClean="0"/>
              <a:t>10/6/2025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265BF8-B593-9C4D-B23B-C54A13076BD9}" type="slidenum">
              <a:rPr lang="en-US" smtClean="0"/>
              <a:t>‹#›</a:t>
            </a:fld>
            <a:endParaRPr lang="en-US"/>
          </a:p>
        </p:txBody>
      </p:sp>
    </p:spTree>
    <p:extLst>
      <p:ext uri="{BB962C8B-B14F-4D97-AF65-F5344CB8AC3E}">
        <p14:creationId xmlns:p14="http://schemas.microsoft.com/office/powerpoint/2010/main" val="3756835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265BF8-B593-9C4D-B23B-C54A13076BD9}" type="slidenum">
              <a:rPr lang="en-US" smtClean="0"/>
              <a:t>1</a:t>
            </a:fld>
            <a:endParaRPr lang="en-US"/>
          </a:p>
        </p:txBody>
      </p:sp>
    </p:spTree>
    <p:extLst>
      <p:ext uri="{BB962C8B-B14F-4D97-AF65-F5344CB8AC3E}">
        <p14:creationId xmlns:p14="http://schemas.microsoft.com/office/powerpoint/2010/main" val="109599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C438D-FCB2-8397-F4FE-3478FE14DB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5A1BB0-6C16-D03A-EC5B-6E8E1CE6BD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042382-C612-7670-313D-5E2DE58B5A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703C07-C7D7-4A6C-E941-22B89411D8B0}"/>
              </a:ext>
            </a:extLst>
          </p:cNvPr>
          <p:cNvSpPr>
            <a:spLocks noGrp="1"/>
          </p:cNvSpPr>
          <p:nvPr>
            <p:ph type="sldNum" sz="quarter" idx="5"/>
          </p:nvPr>
        </p:nvSpPr>
        <p:spPr/>
        <p:txBody>
          <a:bodyPr/>
          <a:lstStyle/>
          <a:p>
            <a:fld id="{78265BF8-B593-9C4D-B23B-C54A13076BD9}" type="slidenum">
              <a:rPr lang="en-US" smtClean="0"/>
              <a:t>2</a:t>
            </a:fld>
            <a:endParaRPr lang="en-US"/>
          </a:p>
        </p:txBody>
      </p:sp>
    </p:spTree>
    <p:extLst>
      <p:ext uri="{BB962C8B-B14F-4D97-AF65-F5344CB8AC3E}">
        <p14:creationId xmlns:p14="http://schemas.microsoft.com/office/powerpoint/2010/main" val="644201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66DE5-55D9-5F87-607E-DD7868AF77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88DD92-0B6E-4C44-8E1E-E9631E9121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C916A4-88B2-DAE0-9F8C-120DD3FF00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330722-E387-CA26-F920-4F5DD464349A}"/>
              </a:ext>
            </a:extLst>
          </p:cNvPr>
          <p:cNvSpPr>
            <a:spLocks noGrp="1"/>
          </p:cNvSpPr>
          <p:nvPr>
            <p:ph type="sldNum" sz="quarter" idx="5"/>
          </p:nvPr>
        </p:nvSpPr>
        <p:spPr/>
        <p:txBody>
          <a:bodyPr/>
          <a:lstStyle/>
          <a:p>
            <a:fld id="{78265BF8-B593-9C4D-B23B-C54A13076BD9}" type="slidenum">
              <a:rPr lang="en-US" smtClean="0"/>
              <a:t>3</a:t>
            </a:fld>
            <a:endParaRPr lang="en-US"/>
          </a:p>
        </p:txBody>
      </p:sp>
    </p:spTree>
    <p:extLst>
      <p:ext uri="{BB962C8B-B14F-4D97-AF65-F5344CB8AC3E}">
        <p14:creationId xmlns:p14="http://schemas.microsoft.com/office/powerpoint/2010/main" val="3640291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CC76C-C142-A110-7CE0-BDDD0F9F70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0C8C0A-12E5-F5F9-C1F8-5E7F888FDA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20AFB6-4706-3DF6-A4EE-4DCA42E44B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4ED3B7-D25A-39A0-81CF-AA374DE56BC6}"/>
              </a:ext>
            </a:extLst>
          </p:cNvPr>
          <p:cNvSpPr>
            <a:spLocks noGrp="1"/>
          </p:cNvSpPr>
          <p:nvPr>
            <p:ph type="sldNum" sz="quarter" idx="5"/>
          </p:nvPr>
        </p:nvSpPr>
        <p:spPr/>
        <p:txBody>
          <a:bodyPr/>
          <a:lstStyle/>
          <a:p>
            <a:fld id="{78265BF8-B593-9C4D-B23B-C54A13076BD9}" type="slidenum">
              <a:rPr lang="en-US" smtClean="0"/>
              <a:t>4</a:t>
            </a:fld>
            <a:endParaRPr lang="en-US"/>
          </a:p>
        </p:txBody>
      </p:sp>
    </p:spTree>
    <p:extLst>
      <p:ext uri="{BB962C8B-B14F-4D97-AF65-F5344CB8AC3E}">
        <p14:creationId xmlns:p14="http://schemas.microsoft.com/office/powerpoint/2010/main" val="2357037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83C50-B979-443D-F8C4-7CFA77BB80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A15823-683F-7E25-90AA-39F0D03554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9332DE-CA77-4F5B-DF3A-33A7243C6C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F7F8E6-8D6C-5F0D-2580-1B90157CCA4B}"/>
              </a:ext>
            </a:extLst>
          </p:cNvPr>
          <p:cNvSpPr>
            <a:spLocks noGrp="1"/>
          </p:cNvSpPr>
          <p:nvPr>
            <p:ph type="sldNum" sz="quarter" idx="5"/>
          </p:nvPr>
        </p:nvSpPr>
        <p:spPr/>
        <p:txBody>
          <a:bodyPr/>
          <a:lstStyle/>
          <a:p>
            <a:fld id="{78265BF8-B593-9C4D-B23B-C54A13076BD9}" type="slidenum">
              <a:rPr lang="en-US" smtClean="0"/>
              <a:t>5</a:t>
            </a:fld>
            <a:endParaRPr lang="en-US"/>
          </a:p>
        </p:txBody>
      </p:sp>
    </p:spTree>
    <p:extLst>
      <p:ext uri="{BB962C8B-B14F-4D97-AF65-F5344CB8AC3E}">
        <p14:creationId xmlns:p14="http://schemas.microsoft.com/office/powerpoint/2010/main" val="1528796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265BF8-B593-9C4D-B23B-C54A13076BD9}" type="slidenum">
              <a:rPr lang="en-US" smtClean="0"/>
              <a:t>6</a:t>
            </a:fld>
            <a:endParaRPr lang="en-US"/>
          </a:p>
        </p:txBody>
      </p:sp>
    </p:spTree>
    <p:extLst>
      <p:ext uri="{BB962C8B-B14F-4D97-AF65-F5344CB8AC3E}">
        <p14:creationId xmlns:p14="http://schemas.microsoft.com/office/powerpoint/2010/main" val="1065163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063E0-33A8-B9A0-3B0A-E4418EF481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083CCC-6D79-97F0-D421-70D0F96A97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16F4AD-6F14-DD3B-9679-FA74B3CB1097}"/>
              </a:ext>
            </a:extLst>
          </p:cNvPr>
          <p:cNvSpPr>
            <a:spLocks noGrp="1"/>
          </p:cNvSpPr>
          <p:nvPr>
            <p:ph type="dt" sz="half" idx="10"/>
          </p:nvPr>
        </p:nvSpPr>
        <p:spPr/>
        <p:txBody>
          <a:bodyPr/>
          <a:lstStyle/>
          <a:p>
            <a:fld id="{8651C8D6-FA58-412C-B277-E1F0150B0FD5}" type="datetime1">
              <a:rPr lang="en-US" smtClean="0"/>
              <a:t>10/6/2025</a:t>
            </a:fld>
            <a:endParaRPr lang="en-US"/>
          </a:p>
        </p:txBody>
      </p:sp>
      <p:sp>
        <p:nvSpPr>
          <p:cNvPr id="5" name="Footer Placeholder 4">
            <a:extLst>
              <a:ext uri="{FF2B5EF4-FFF2-40B4-BE49-F238E27FC236}">
                <a16:creationId xmlns:a16="http://schemas.microsoft.com/office/drawing/2014/main" id="{4CE82522-0FF1-07E2-86EF-4857B04E6A1C}"/>
              </a:ext>
            </a:extLst>
          </p:cNvPr>
          <p:cNvSpPr>
            <a:spLocks noGrp="1"/>
          </p:cNvSpPr>
          <p:nvPr>
            <p:ph type="ftr" sz="quarter" idx="11"/>
          </p:nvPr>
        </p:nvSpPr>
        <p:spPr/>
        <p:txBody>
          <a:bodyPr/>
          <a:lstStyle/>
          <a:p>
            <a:r>
              <a:rPr lang="en-US"/>
              <a:t>© 2025 WBK LLC. This presentation is informational and is not legal advice.</a:t>
            </a:r>
          </a:p>
        </p:txBody>
      </p:sp>
      <p:sp>
        <p:nvSpPr>
          <p:cNvPr id="6" name="Slide Number Placeholder 5">
            <a:extLst>
              <a:ext uri="{FF2B5EF4-FFF2-40B4-BE49-F238E27FC236}">
                <a16:creationId xmlns:a16="http://schemas.microsoft.com/office/drawing/2014/main" id="{B97DCEDD-D54C-8287-1B1B-784B1550EB9F}"/>
              </a:ext>
            </a:extLst>
          </p:cNvPr>
          <p:cNvSpPr>
            <a:spLocks noGrp="1"/>
          </p:cNvSpPr>
          <p:nvPr>
            <p:ph type="sldNum" sz="quarter" idx="12"/>
          </p:nvPr>
        </p:nvSpPr>
        <p:spPr/>
        <p:txBody>
          <a:bodyPr/>
          <a:lstStyle/>
          <a:p>
            <a:fld id="{9836105F-6123-314D-8FD3-3DE680AF192A}" type="slidenum">
              <a:rPr lang="en-US" smtClean="0"/>
              <a:t>‹#›</a:t>
            </a:fld>
            <a:endParaRPr lang="en-US"/>
          </a:p>
        </p:txBody>
      </p:sp>
    </p:spTree>
    <p:extLst>
      <p:ext uri="{BB962C8B-B14F-4D97-AF65-F5344CB8AC3E}">
        <p14:creationId xmlns:p14="http://schemas.microsoft.com/office/powerpoint/2010/main" val="2054207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F1398-DDF0-583C-3411-184F43D6A8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15417F-C7C2-0B05-3194-118D0E6EC7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B56F75-D75F-65C2-C141-C94F8EADF066}"/>
              </a:ext>
            </a:extLst>
          </p:cNvPr>
          <p:cNvSpPr>
            <a:spLocks noGrp="1"/>
          </p:cNvSpPr>
          <p:nvPr>
            <p:ph type="dt" sz="half" idx="10"/>
          </p:nvPr>
        </p:nvSpPr>
        <p:spPr/>
        <p:txBody>
          <a:bodyPr/>
          <a:lstStyle/>
          <a:p>
            <a:fld id="{562857A4-36BB-4516-8BF1-6F92F4FD48BD}" type="datetime1">
              <a:rPr lang="en-US" smtClean="0"/>
              <a:t>10/6/2025</a:t>
            </a:fld>
            <a:endParaRPr lang="en-US"/>
          </a:p>
        </p:txBody>
      </p:sp>
      <p:sp>
        <p:nvSpPr>
          <p:cNvPr id="5" name="Footer Placeholder 4">
            <a:extLst>
              <a:ext uri="{FF2B5EF4-FFF2-40B4-BE49-F238E27FC236}">
                <a16:creationId xmlns:a16="http://schemas.microsoft.com/office/drawing/2014/main" id="{18E9D90A-306E-8C0B-B8D0-DABD99275F87}"/>
              </a:ext>
            </a:extLst>
          </p:cNvPr>
          <p:cNvSpPr>
            <a:spLocks noGrp="1"/>
          </p:cNvSpPr>
          <p:nvPr>
            <p:ph type="ftr" sz="quarter" idx="11"/>
          </p:nvPr>
        </p:nvSpPr>
        <p:spPr/>
        <p:txBody>
          <a:bodyPr/>
          <a:lstStyle/>
          <a:p>
            <a:r>
              <a:rPr lang="en-US"/>
              <a:t>© 2025 WBK LLC. This presentation is informational and is not legal advice.</a:t>
            </a:r>
          </a:p>
        </p:txBody>
      </p:sp>
      <p:sp>
        <p:nvSpPr>
          <p:cNvPr id="6" name="Slide Number Placeholder 5">
            <a:extLst>
              <a:ext uri="{FF2B5EF4-FFF2-40B4-BE49-F238E27FC236}">
                <a16:creationId xmlns:a16="http://schemas.microsoft.com/office/drawing/2014/main" id="{8046B318-E220-C038-40DC-5A3E94329240}"/>
              </a:ext>
            </a:extLst>
          </p:cNvPr>
          <p:cNvSpPr>
            <a:spLocks noGrp="1"/>
          </p:cNvSpPr>
          <p:nvPr>
            <p:ph type="sldNum" sz="quarter" idx="12"/>
          </p:nvPr>
        </p:nvSpPr>
        <p:spPr/>
        <p:txBody>
          <a:bodyPr/>
          <a:lstStyle/>
          <a:p>
            <a:fld id="{9836105F-6123-314D-8FD3-3DE680AF192A}" type="slidenum">
              <a:rPr lang="en-US" smtClean="0"/>
              <a:t>‹#›</a:t>
            </a:fld>
            <a:endParaRPr lang="en-US"/>
          </a:p>
        </p:txBody>
      </p:sp>
    </p:spTree>
    <p:extLst>
      <p:ext uri="{BB962C8B-B14F-4D97-AF65-F5344CB8AC3E}">
        <p14:creationId xmlns:p14="http://schemas.microsoft.com/office/powerpoint/2010/main" val="913540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23AB0-F3D1-1401-E6C2-87F16EEA4C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9D7A06-ED92-5515-52A1-E2C7293F58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7DB1D0-B782-AE50-FA3B-8DF7E9736574}"/>
              </a:ext>
            </a:extLst>
          </p:cNvPr>
          <p:cNvSpPr>
            <a:spLocks noGrp="1"/>
          </p:cNvSpPr>
          <p:nvPr>
            <p:ph type="dt" sz="half" idx="10"/>
          </p:nvPr>
        </p:nvSpPr>
        <p:spPr/>
        <p:txBody>
          <a:bodyPr/>
          <a:lstStyle/>
          <a:p>
            <a:fld id="{0CCDDBDD-6300-42D8-A6C8-52409559158B}" type="datetime1">
              <a:rPr lang="en-US" smtClean="0"/>
              <a:t>10/6/2025</a:t>
            </a:fld>
            <a:endParaRPr lang="en-US"/>
          </a:p>
        </p:txBody>
      </p:sp>
      <p:sp>
        <p:nvSpPr>
          <p:cNvPr id="5" name="Footer Placeholder 4">
            <a:extLst>
              <a:ext uri="{FF2B5EF4-FFF2-40B4-BE49-F238E27FC236}">
                <a16:creationId xmlns:a16="http://schemas.microsoft.com/office/drawing/2014/main" id="{1FD52562-D96A-76BB-647B-FA0F0EF8DEA4}"/>
              </a:ext>
            </a:extLst>
          </p:cNvPr>
          <p:cNvSpPr>
            <a:spLocks noGrp="1"/>
          </p:cNvSpPr>
          <p:nvPr>
            <p:ph type="ftr" sz="quarter" idx="11"/>
          </p:nvPr>
        </p:nvSpPr>
        <p:spPr/>
        <p:txBody>
          <a:bodyPr/>
          <a:lstStyle/>
          <a:p>
            <a:r>
              <a:rPr lang="en-US"/>
              <a:t>© 2025 WBK LLC. This presentation is informational and is not legal advice.</a:t>
            </a:r>
          </a:p>
        </p:txBody>
      </p:sp>
      <p:sp>
        <p:nvSpPr>
          <p:cNvPr id="6" name="Slide Number Placeholder 5">
            <a:extLst>
              <a:ext uri="{FF2B5EF4-FFF2-40B4-BE49-F238E27FC236}">
                <a16:creationId xmlns:a16="http://schemas.microsoft.com/office/drawing/2014/main" id="{8E96D0FA-1C50-0214-4724-72E1D8CCEEB6}"/>
              </a:ext>
            </a:extLst>
          </p:cNvPr>
          <p:cNvSpPr>
            <a:spLocks noGrp="1"/>
          </p:cNvSpPr>
          <p:nvPr>
            <p:ph type="sldNum" sz="quarter" idx="12"/>
          </p:nvPr>
        </p:nvSpPr>
        <p:spPr/>
        <p:txBody>
          <a:bodyPr/>
          <a:lstStyle/>
          <a:p>
            <a:fld id="{9836105F-6123-314D-8FD3-3DE680AF192A}" type="slidenum">
              <a:rPr lang="en-US" smtClean="0"/>
              <a:t>‹#›</a:t>
            </a:fld>
            <a:endParaRPr lang="en-US"/>
          </a:p>
        </p:txBody>
      </p:sp>
    </p:spTree>
    <p:extLst>
      <p:ext uri="{BB962C8B-B14F-4D97-AF65-F5344CB8AC3E}">
        <p14:creationId xmlns:p14="http://schemas.microsoft.com/office/powerpoint/2010/main" val="4095637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761D8-E3AB-94C3-CEEF-0843F90216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998011-0BDA-586C-4BF3-BE08FD775D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4CB4B4-AE93-8C1F-DA43-A256B68755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DCAF72-24BA-0C18-6A6D-1F17B82D1F30}"/>
              </a:ext>
            </a:extLst>
          </p:cNvPr>
          <p:cNvSpPr>
            <a:spLocks noGrp="1"/>
          </p:cNvSpPr>
          <p:nvPr>
            <p:ph type="dt" sz="half" idx="10"/>
          </p:nvPr>
        </p:nvSpPr>
        <p:spPr/>
        <p:txBody>
          <a:bodyPr/>
          <a:lstStyle/>
          <a:p>
            <a:fld id="{BB5A2B7F-24F2-4021-A19F-7EE99A954392}" type="datetime1">
              <a:rPr lang="en-US" smtClean="0"/>
              <a:t>10/6/2025</a:t>
            </a:fld>
            <a:endParaRPr lang="en-US"/>
          </a:p>
        </p:txBody>
      </p:sp>
      <p:sp>
        <p:nvSpPr>
          <p:cNvPr id="6" name="Footer Placeholder 5">
            <a:extLst>
              <a:ext uri="{FF2B5EF4-FFF2-40B4-BE49-F238E27FC236}">
                <a16:creationId xmlns:a16="http://schemas.microsoft.com/office/drawing/2014/main" id="{1AC86F92-8B80-CF4B-D6B5-6958BBEAF121}"/>
              </a:ext>
            </a:extLst>
          </p:cNvPr>
          <p:cNvSpPr>
            <a:spLocks noGrp="1"/>
          </p:cNvSpPr>
          <p:nvPr>
            <p:ph type="ftr" sz="quarter" idx="11"/>
          </p:nvPr>
        </p:nvSpPr>
        <p:spPr/>
        <p:txBody>
          <a:bodyPr/>
          <a:lstStyle/>
          <a:p>
            <a:r>
              <a:rPr lang="en-US"/>
              <a:t>© 2025 WBK LLC. This presentation is informational and is not legal advice.</a:t>
            </a:r>
          </a:p>
        </p:txBody>
      </p:sp>
      <p:sp>
        <p:nvSpPr>
          <p:cNvPr id="7" name="Slide Number Placeholder 6">
            <a:extLst>
              <a:ext uri="{FF2B5EF4-FFF2-40B4-BE49-F238E27FC236}">
                <a16:creationId xmlns:a16="http://schemas.microsoft.com/office/drawing/2014/main" id="{3C55188D-9114-5E66-5DBC-6EDCEDDA337E}"/>
              </a:ext>
            </a:extLst>
          </p:cNvPr>
          <p:cNvSpPr>
            <a:spLocks noGrp="1"/>
          </p:cNvSpPr>
          <p:nvPr>
            <p:ph type="sldNum" sz="quarter" idx="12"/>
          </p:nvPr>
        </p:nvSpPr>
        <p:spPr/>
        <p:txBody>
          <a:bodyPr/>
          <a:lstStyle/>
          <a:p>
            <a:fld id="{9836105F-6123-314D-8FD3-3DE680AF192A}" type="slidenum">
              <a:rPr lang="en-US" smtClean="0"/>
              <a:t>‹#›</a:t>
            </a:fld>
            <a:endParaRPr lang="en-US"/>
          </a:p>
        </p:txBody>
      </p:sp>
    </p:spTree>
    <p:extLst>
      <p:ext uri="{BB962C8B-B14F-4D97-AF65-F5344CB8AC3E}">
        <p14:creationId xmlns:p14="http://schemas.microsoft.com/office/powerpoint/2010/main" val="1782931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10814-DC37-E0CC-CC95-0D8624B7F6C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297231-8D19-3922-D4AA-595374272D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6B1DFF9-29FA-5D5F-6998-C5E3FBE978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E01116-724D-EC32-4428-F86F27F6C8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335DFC-A604-7772-131E-4A42F970A3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D50C32-2259-581A-F9ED-9C2CDFD84E0E}"/>
              </a:ext>
            </a:extLst>
          </p:cNvPr>
          <p:cNvSpPr>
            <a:spLocks noGrp="1"/>
          </p:cNvSpPr>
          <p:nvPr>
            <p:ph type="dt" sz="half" idx="10"/>
          </p:nvPr>
        </p:nvSpPr>
        <p:spPr/>
        <p:txBody>
          <a:bodyPr/>
          <a:lstStyle/>
          <a:p>
            <a:fld id="{FD3E19E5-F7B9-4EA6-89AE-B9175A6BEB7F}" type="datetime1">
              <a:rPr lang="en-US" smtClean="0"/>
              <a:t>10/6/2025</a:t>
            </a:fld>
            <a:endParaRPr lang="en-US"/>
          </a:p>
        </p:txBody>
      </p:sp>
      <p:sp>
        <p:nvSpPr>
          <p:cNvPr id="8" name="Footer Placeholder 7">
            <a:extLst>
              <a:ext uri="{FF2B5EF4-FFF2-40B4-BE49-F238E27FC236}">
                <a16:creationId xmlns:a16="http://schemas.microsoft.com/office/drawing/2014/main" id="{8803598F-DF44-9FD1-108A-3AD63C2CF0CF}"/>
              </a:ext>
            </a:extLst>
          </p:cNvPr>
          <p:cNvSpPr>
            <a:spLocks noGrp="1"/>
          </p:cNvSpPr>
          <p:nvPr>
            <p:ph type="ftr" sz="quarter" idx="11"/>
          </p:nvPr>
        </p:nvSpPr>
        <p:spPr/>
        <p:txBody>
          <a:bodyPr/>
          <a:lstStyle/>
          <a:p>
            <a:r>
              <a:rPr lang="en-US"/>
              <a:t>© 2025 WBK LLC. This presentation is informational and is not legal advice.</a:t>
            </a:r>
          </a:p>
        </p:txBody>
      </p:sp>
      <p:sp>
        <p:nvSpPr>
          <p:cNvPr id="9" name="Slide Number Placeholder 8">
            <a:extLst>
              <a:ext uri="{FF2B5EF4-FFF2-40B4-BE49-F238E27FC236}">
                <a16:creationId xmlns:a16="http://schemas.microsoft.com/office/drawing/2014/main" id="{2039A9CD-418C-67B1-3715-B855B90675E5}"/>
              </a:ext>
            </a:extLst>
          </p:cNvPr>
          <p:cNvSpPr>
            <a:spLocks noGrp="1"/>
          </p:cNvSpPr>
          <p:nvPr>
            <p:ph type="sldNum" sz="quarter" idx="12"/>
          </p:nvPr>
        </p:nvSpPr>
        <p:spPr/>
        <p:txBody>
          <a:bodyPr/>
          <a:lstStyle/>
          <a:p>
            <a:fld id="{9836105F-6123-314D-8FD3-3DE680AF192A}" type="slidenum">
              <a:rPr lang="en-US" smtClean="0"/>
              <a:t>‹#›</a:t>
            </a:fld>
            <a:endParaRPr lang="en-US"/>
          </a:p>
        </p:txBody>
      </p:sp>
    </p:spTree>
    <p:extLst>
      <p:ext uri="{BB962C8B-B14F-4D97-AF65-F5344CB8AC3E}">
        <p14:creationId xmlns:p14="http://schemas.microsoft.com/office/powerpoint/2010/main" val="191770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1FD89-46B5-1DB1-3047-BEA39907CD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157103-2571-316C-6CC4-1F9E3FEC859E}"/>
              </a:ext>
            </a:extLst>
          </p:cNvPr>
          <p:cNvSpPr>
            <a:spLocks noGrp="1"/>
          </p:cNvSpPr>
          <p:nvPr>
            <p:ph type="dt" sz="half" idx="10"/>
          </p:nvPr>
        </p:nvSpPr>
        <p:spPr/>
        <p:txBody>
          <a:bodyPr/>
          <a:lstStyle/>
          <a:p>
            <a:fld id="{2A6063F8-4972-4A78-843A-070EE61EE5FB}" type="datetime1">
              <a:rPr lang="en-US" smtClean="0"/>
              <a:t>10/6/2025</a:t>
            </a:fld>
            <a:endParaRPr lang="en-US"/>
          </a:p>
        </p:txBody>
      </p:sp>
      <p:sp>
        <p:nvSpPr>
          <p:cNvPr id="4" name="Footer Placeholder 3">
            <a:extLst>
              <a:ext uri="{FF2B5EF4-FFF2-40B4-BE49-F238E27FC236}">
                <a16:creationId xmlns:a16="http://schemas.microsoft.com/office/drawing/2014/main" id="{2F97BF63-A8DB-26D5-A426-16AD1E196C01}"/>
              </a:ext>
            </a:extLst>
          </p:cNvPr>
          <p:cNvSpPr>
            <a:spLocks noGrp="1"/>
          </p:cNvSpPr>
          <p:nvPr>
            <p:ph type="ftr" sz="quarter" idx="11"/>
          </p:nvPr>
        </p:nvSpPr>
        <p:spPr/>
        <p:txBody>
          <a:bodyPr/>
          <a:lstStyle/>
          <a:p>
            <a:r>
              <a:rPr lang="en-US"/>
              <a:t>© 2025 WBK LLC. This presentation is informational and is not legal advice.</a:t>
            </a:r>
          </a:p>
        </p:txBody>
      </p:sp>
      <p:sp>
        <p:nvSpPr>
          <p:cNvPr id="5" name="Slide Number Placeholder 4">
            <a:extLst>
              <a:ext uri="{FF2B5EF4-FFF2-40B4-BE49-F238E27FC236}">
                <a16:creationId xmlns:a16="http://schemas.microsoft.com/office/drawing/2014/main" id="{9C3575B8-73C9-3F72-2272-1329965F3576}"/>
              </a:ext>
            </a:extLst>
          </p:cNvPr>
          <p:cNvSpPr>
            <a:spLocks noGrp="1"/>
          </p:cNvSpPr>
          <p:nvPr>
            <p:ph type="sldNum" sz="quarter" idx="12"/>
          </p:nvPr>
        </p:nvSpPr>
        <p:spPr/>
        <p:txBody>
          <a:bodyPr/>
          <a:lstStyle/>
          <a:p>
            <a:fld id="{9836105F-6123-314D-8FD3-3DE680AF192A}" type="slidenum">
              <a:rPr lang="en-US" smtClean="0"/>
              <a:t>‹#›</a:t>
            </a:fld>
            <a:endParaRPr lang="en-US"/>
          </a:p>
        </p:txBody>
      </p:sp>
    </p:spTree>
    <p:extLst>
      <p:ext uri="{BB962C8B-B14F-4D97-AF65-F5344CB8AC3E}">
        <p14:creationId xmlns:p14="http://schemas.microsoft.com/office/powerpoint/2010/main" val="2730552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E23C02-D77F-FF91-63CF-C9F95D95332C}"/>
              </a:ext>
            </a:extLst>
          </p:cNvPr>
          <p:cNvSpPr>
            <a:spLocks noGrp="1"/>
          </p:cNvSpPr>
          <p:nvPr>
            <p:ph type="dt" sz="half" idx="10"/>
          </p:nvPr>
        </p:nvSpPr>
        <p:spPr/>
        <p:txBody>
          <a:bodyPr/>
          <a:lstStyle/>
          <a:p>
            <a:fld id="{BA0F9843-AB28-43A9-B1FA-279346C81D27}" type="datetime1">
              <a:rPr lang="en-US" smtClean="0"/>
              <a:t>10/6/2025</a:t>
            </a:fld>
            <a:endParaRPr lang="en-US"/>
          </a:p>
        </p:txBody>
      </p:sp>
      <p:sp>
        <p:nvSpPr>
          <p:cNvPr id="3" name="Footer Placeholder 2">
            <a:extLst>
              <a:ext uri="{FF2B5EF4-FFF2-40B4-BE49-F238E27FC236}">
                <a16:creationId xmlns:a16="http://schemas.microsoft.com/office/drawing/2014/main" id="{2C430F60-8FF5-1393-F044-80A7B1E43799}"/>
              </a:ext>
            </a:extLst>
          </p:cNvPr>
          <p:cNvSpPr>
            <a:spLocks noGrp="1"/>
          </p:cNvSpPr>
          <p:nvPr>
            <p:ph type="ftr" sz="quarter" idx="11"/>
          </p:nvPr>
        </p:nvSpPr>
        <p:spPr/>
        <p:txBody>
          <a:bodyPr/>
          <a:lstStyle/>
          <a:p>
            <a:r>
              <a:rPr lang="en-US"/>
              <a:t>© 2025 WBK LLC. This presentation is informational and is not legal advice.</a:t>
            </a:r>
          </a:p>
        </p:txBody>
      </p:sp>
      <p:sp>
        <p:nvSpPr>
          <p:cNvPr id="4" name="Slide Number Placeholder 3">
            <a:extLst>
              <a:ext uri="{FF2B5EF4-FFF2-40B4-BE49-F238E27FC236}">
                <a16:creationId xmlns:a16="http://schemas.microsoft.com/office/drawing/2014/main" id="{C2B6C8F0-7DD6-46F7-15C6-14B64807433A}"/>
              </a:ext>
            </a:extLst>
          </p:cNvPr>
          <p:cNvSpPr>
            <a:spLocks noGrp="1"/>
          </p:cNvSpPr>
          <p:nvPr>
            <p:ph type="sldNum" sz="quarter" idx="12"/>
          </p:nvPr>
        </p:nvSpPr>
        <p:spPr/>
        <p:txBody>
          <a:bodyPr/>
          <a:lstStyle/>
          <a:p>
            <a:fld id="{9836105F-6123-314D-8FD3-3DE680AF192A}" type="slidenum">
              <a:rPr lang="en-US" smtClean="0"/>
              <a:t>‹#›</a:t>
            </a:fld>
            <a:endParaRPr lang="en-US"/>
          </a:p>
        </p:txBody>
      </p:sp>
    </p:spTree>
    <p:extLst>
      <p:ext uri="{BB962C8B-B14F-4D97-AF65-F5344CB8AC3E}">
        <p14:creationId xmlns:p14="http://schemas.microsoft.com/office/powerpoint/2010/main" val="1180865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132C4-BD1A-33DE-9674-232C2C38FA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4C3CBAA-1BA4-59BB-C899-2D57CA9516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CB2F9E-7D78-4E0A-E249-D7DF1C3D87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FBB062-EC3D-537F-6944-5F53E1D3F17F}"/>
              </a:ext>
            </a:extLst>
          </p:cNvPr>
          <p:cNvSpPr>
            <a:spLocks noGrp="1"/>
          </p:cNvSpPr>
          <p:nvPr>
            <p:ph type="dt" sz="half" idx="10"/>
          </p:nvPr>
        </p:nvSpPr>
        <p:spPr/>
        <p:txBody>
          <a:bodyPr/>
          <a:lstStyle/>
          <a:p>
            <a:fld id="{388E7ADB-CC5A-44F5-A750-1397331EB0CF}" type="datetime1">
              <a:rPr lang="en-US" smtClean="0"/>
              <a:t>10/6/2025</a:t>
            </a:fld>
            <a:endParaRPr lang="en-US"/>
          </a:p>
        </p:txBody>
      </p:sp>
      <p:sp>
        <p:nvSpPr>
          <p:cNvPr id="6" name="Footer Placeholder 5">
            <a:extLst>
              <a:ext uri="{FF2B5EF4-FFF2-40B4-BE49-F238E27FC236}">
                <a16:creationId xmlns:a16="http://schemas.microsoft.com/office/drawing/2014/main" id="{9AB60D61-6AAD-0594-3AC9-317EA3C42CDE}"/>
              </a:ext>
            </a:extLst>
          </p:cNvPr>
          <p:cNvSpPr>
            <a:spLocks noGrp="1"/>
          </p:cNvSpPr>
          <p:nvPr>
            <p:ph type="ftr" sz="quarter" idx="11"/>
          </p:nvPr>
        </p:nvSpPr>
        <p:spPr/>
        <p:txBody>
          <a:bodyPr/>
          <a:lstStyle/>
          <a:p>
            <a:r>
              <a:rPr lang="en-US"/>
              <a:t>© 2025 WBK LLC. This presentation is informational and is not legal advice.</a:t>
            </a:r>
          </a:p>
        </p:txBody>
      </p:sp>
      <p:sp>
        <p:nvSpPr>
          <p:cNvPr id="7" name="Slide Number Placeholder 6">
            <a:extLst>
              <a:ext uri="{FF2B5EF4-FFF2-40B4-BE49-F238E27FC236}">
                <a16:creationId xmlns:a16="http://schemas.microsoft.com/office/drawing/2014/main" id="{435BC3C4-717B-1A38-72A3-EC1D50FE4A4A}"/>
              </a:ext>
            </a:extLst>
          </p:cNvPr>
          <p:cNvSpPr>
            <a:spLocks noGrp="1"/>
          </p:cNvSpPr>
          <p:nvPr>
            <p:ph type="sldNum" sz="quarter" idx="12"/>
          </p:nvPr>
        </p:nvSpPr>
        <p:spPr/>
        <p:txBody>
          <a:bodyPr/>
          <a:lstStyle/>
          <a:p>
            <a:fld id="{9836105F-6123-314D-8FD3-3DE680AF192A}" type="slidenum">
              <a:rPr lang="en-US" smtClean="0"/>
              <a:t>‹#›</a:t>
            </a:fld>
            <a:endParaRPr lang="en-US"/>
          </a:p>
        </p:txBody>
      </p:sp>
    </p:spTree>
    <p:extLst>
      <p:ext uri="{BB962C8B-B14F-4D97-AF65-F5344CB8AC3E}">
        <p14:creationId xmlns:p14="http://schemas.microsoft.com/office/powerpoint/2010/main" val="612267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3ADF5-D579-DEAC-735A-8718BC58AF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1DC1E5-0925-C0DF-0A67-769D666ED9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9F14BE5-AE65-81DF-037B-AF8214BA9A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A8A965-F314-3BA1-6280-188D0A0842C4}"/>
              </a:ext>
            </a:extLst>
          </p:cNvPr>
          <p:cNvSpPr>
            <a:spLocks noGrp="1"/>
          </p:cNvSpPr>
          <p:nvPr>
            <p:ph type="dt" sz="half" idx="10"/>
          </p:nvPr>
        </p:nvSpPr>
        <p:spPr/>
        <p:txBody>
          <a:bodyPr/>
          <a:lstStyle/>
          <a:p>
            <a:fld id="{135AC6D5-DE38-48CA-9BA5-D6B8DA3F7FD2}" type="datetime1">
              <a:rPr lang="en-US" smtClean="0"/>
              <a:t>10/6/2025</a:t>
            </a:fld>
            <a:endParaRPr lang="en-US"/>
          </a:p>
        </p:txBody>
      </p:sp>
      <p:sp>
        <p:nvSpPr>
          <p:cNvPr id="6" name="Footer Placeholder 5">
            <a:extLst>
              <a:ext uri="{FF2B5EF4-FFF2-40B4-BE49-F238E27FC236}">
                <a16:creationId xmlns:a16="http://schemas.microsoft.com/office/drawing/2014/main" id="{B19ED156-B5CD-5F1A-DE1F-0877DB4167FD}"/>
              </a:ext>
            </a:extLst>
          </p:cNvPr>
          <p:cNvSpPr>
            <a:spLocks noGrp="1"/>
          </p:cNvSpPr>
          <p:nvPr>
            <p:ph type="ftr" sz="quarter" idx="11"/>
          </p:nvPr>
        </p:nvSpPr>
        <p:spPr/>
        <p:txBody>
          <a:bodyPr/>
          <a:lstStyle/>
          <a:p>
            <a:r>
              <a:rPr lang="en-US"/>
              <a:t>© 2025 WBK LLC. This presentation is informational and is not legal advice.</a:t>
            </a:r>
          </a:p>
        </p:txBody>
      </p:sp>
      <p:sp>
        <p:nvSpPr>
          <p:cNvPr id="7" name="Slide Number Placeholder 6">
            <a:extLst>
              <a:ext uri="{FF2B5EF4-FFF2-40B4-BE49-F238E27FC236}">
                <a16:creationId xmlns:a16="http://schemas.microsoft.com/office/drawing/2014/main" id="{CBDED892-EE2D-4DC6-2158-4ABAE4C0372B}"/>
              </a:ext>
            </a:extLst>
          </p:cNvPr>
          <p:cNvSpPr>
            <a:spLocks noGrp="1"/>
          </p:cNvSpPr>
          <p:nvPr>
            <p:ph type="sldNum" sz="quarter" idx="12"/>
          </p:nvPr>
        </p:nvSpPr>
        <p:spPr/>
        <p:txBody>
          <a:bodyPr/>
          <a:lstStyle/>
          <a:p>
            <a:fld id="{9836105F-6123-314D-8FD3-3DE680AF192A}" type="slidenum">
              <a:rPr lang="en-US" smtClean="0"/>
              <a:t>‹#›</a:t>
            </a:fld>
            <a:endParaRPr lang="en-US"/>
          </a:p>
        </p:txBody>
      </p:sp>
    </p:spTree>
    <p:extLst>
      <p:ext uri="{BB962C8B-B14F-4D97-AF65-F5344CB8AC3E}">
        <p14:creationId xmlns:p14="http://schemas.microsoft.com/office/powerpoint/2010/main" val="2788748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E1810-F500-019A-CDE7-C788153E7F8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241E528-DBA3-3248-92C8-C4E5FC2716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239531-5DD6-52DD-4634-5002A3390C69}"/>
              </a:ext>
            </a:extLst>
          </p:cNvPr>
          <p:cNvSpPr>
            <a:spLocks noGrp="1"/>
          </p:cNvSpPr>
          <p:nvPr>
            <p:ph type="dt" sz="half" idx="10"/>
          </p:nvPr>
        </p:nvSpPr>
        <p:spPr/>
        <p:txBody>
          <a:bodyPr/>
          <a:lstStyle/>
          <a:p>
            <a:fld id="{1D54C824-7AE9-40ED-A8BD-0189B82E59D4}" type="datetime1">
              <a:rPr lang="en-US" smtClean="0"/>
              <a:t>10/6/2025</a:t>
            </a:fld>
            <a:endParaRPr lang="en-US"/>
          </a:p>
        </p:txBody>
      </p:sp>
      <p:sp>
        <p:nvSpPr>
          <p:cNvPr id="5" name="Footer Placeholder 4">
            <a:extLst>
              <a:ext uri="{FF2B5EF4-FFF2-40B4-BE49-F238E27FC236}">
                <a16:creationId xmlns:a16="http://schemas.microsoft.com/office/drawing/2014/main" id="{EA40570D-73AE-610C-CB68-D77FA725398E}"/>
              </a:ext>
            </a:extLst>
          </p:cNvPr>
          <p:cNvSpPr>
            <a:spLocks noGrp="1"/>
          </p:cNvSpPr>
          <p:nvPr>
            <p:ph type="ftr" sz="quarter" idx="11"/>
          </p:nvPr>
        </p:nvSpPr>
        <p:spPr/>
        <p:txBody>
          <a:bodyPr/>
          <a:lstStyle/>
          <a:p>
            <a:r>
              <a:rPr lang="en-US"/>
              <a:t>© 2025 WBK LLC. This presentation is informational and is not legal advice.</a:t>
            </a:r>
          </a:p>
        </p:txBody>
      </p:sp>
      <p:sp>
        <p:nvSpPr>
          <p:cNvPr id="6" name="Slide Number Placeholder 5">
            <a:extLst>
              <a:ext uri="{FF2B5EF4-FFF2-40B4-BE49-F238E27FC236}">
                <a16:creationId xmlns:a16="http://schemas.microsoft.com/office/drawing/2014/main" id="{8842D48C-C980-8EA0-FC5F-4D8A63BB22AA}"/>
              </a:ext>
            </a:extLst>
          </p:cNvPr>
          <p:cNvSpPr>
            <a:spLocks noGrp="1"/>
          </p:cNvSpPr>
          <p:nvPr>
            <p:ph type="sldNum" sz="quarter" idx="12"/>
          </p:nvPr>
        </p:nvSpPr>
        <p:spPr/>
        <p:txBody>
          <a:bodyPr/>
          <a:lstStyle/>
          <a:p>
            <a:fld id="{9836105F-6123-314D-8FD3-3DE680AF192A}" type="slidenum">
              <a:rPr lang="en-US" smtClean="0"/>
              <a:t>‹#›</a:t>
            </a:fld>
            <a:endParaRPr lang="en-US"/>
          </a:p>
        </p:txBody>
      </p:sp>
    </p:spTree>
    <p:extLst>
      <p:ext uri="{BB962C8B-B14F-4D97-AF65-F5344CB8AC3E}">
        <p14:creationId xmlns:p14="http://schemas.microsoft.com/office/powerpoint/2010/main" val="73358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76C1CF-0DBA-B5DB-BEC1-D247F81E88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FA358EA-7928-40B9-D27F-A001D1A6C0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CD679C-7702-0841-B71E-CB19EE1EC192}"/>
              </a:ext>
            </a:extLst>
          </p:cNvPr>
          <p:cNvSpPr>
            <a:spLocks noGrp="1"/>
          </p:cNvSpPr>
          <p:nvPr>
            <p:ph type="dt" sz="half" idx="10"/>
          </p:nvPr>
        </p:nvSpPr>
        <p:spPr/>
        <p:txBody>
          <a:bodyPr/>
          <a:lstStyle/>
          <a:p>
            <a:fld id="{9CB97D9B-28BD-43B7-BB9F-C7E253736569}" type="datetime1">
              <a:rPr lang="en-US" smtClean="0"/>
              <a:t>10/6/2025</a:t>
            </a:fld>
            <a:endParaRPr lang="en-US"/>
          </a:p>
        </p:txBody>
      </p:sp>
      <p:sp>
        <p:nvSpPr>
          <p:cNvPr id="5" name="Footer Placeholder 4">
            <a:extLst>
              <a:ext uri="{FF2B5EF4-FFF2-40B4-BE49-F238E27FC236}">
                <a16:creationId xmlns:a16="http://schemas.microsoft.com/office/drawing/2014/main" id="{B006F2F6-8AA6-03A8-C5C2-EEAF328A3F7E}"/>
              </a:ext>
            </a:extLst>
          </p:cNvPr>
          <p:cNvSpPr>
            <a:spLocks noGrp="1"/>
          </p:cNvSpPr>
          <p:nvPr>
            <p:ph type="ftr" sz="quarter" idx="11"/>
          </p:nvPr>
        </p:nvSpPr>
        <p:spPr/>
        <p:txBody>
          <a:bodyPr/>
          <a:lstStyle/>
          <a:p>
            <a:r>
              <a:rPr lang="en-US"/>
              <a:t>© 2025 WBK LLC. This presentation is informational and is not legal advice.</a:t>
            </a:r>
          </a:p>
        </p:txBody>
      </p:sp>
      <p:sp>
        <p:nvSpPr>
          <p:cNvPr id="6" name="Slide Number Placeholder 5">
            <a:extLst>
              <a:ext uri="{FF2B5EF4-FFF2-40B4-BE49-F238E27FC236}">
                <a16:creationId xmlns:a16="http://schemas.microsoft.com/office/drawing/2014/main" id="{CB7D2A0D-3C8D-24BF-2621-13C39C74429A}"/>
              </a:ext>
            </a:extLst>
          </p:cNvPr>
          <p:cNvSpPr>
            <a:spLocks noGrp="1"/>
          </p:cNvSpPr>
          <p:nvPr>
            <p:ph type="sldNum" sz="quarter" idx="12"/>
          </p:nvPr>
        </p:nvSpPr>
        <p:spPr/>
        <p:txBody>
          <a:bodyPr/>
          <a:lstStyle/>
          <a:p>
            <a:fld id="{9836105F-6123-314D-8FD3-3DE680AF192A}" type="slidenum">
              <a:rPr lang="en-US" smtClean="0"/>
              <a:t>‹#›</a:t>
            </a:fld>
            <a:endParaRPr lang="en-US"/>
          </a:p>
        </p:txBody>
      </p:sp>
    </p:spTree>
    <p:extLst>
      <p:ext uri="{BB962C8B-B14F-4D97-AF65-F5344CB8AC3E}">
        <p14:creationId xmlns:p14="http://schemas.microsoft.com/office/powerpoint/2010/main" val="6581198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6CEBD-5163-425A-A61D-23B2B55BDBD2}"/>
              </a:ext>
            </a:extLst>
          </p:cNvPr>
          <p:cNvSpPr>
            <a:spLocks noGrp="1"/>
          </p:cNvSpPr>
          <p:nvPr>
            <p:ph type="title" hasCustomPrompt="1"/>
          </p:nvPr>
        </p:nvSpPr>
        <p:spPr/>
        <p:txBody>
          <a:bodyPr/>
          <a:lstStyle/>
          <a:p>
            <a:r>
              <a:rPr lang="en-US" dirty="0"/>
              <a:t>Headline Goes Here</a:t>
            </a:r>
          </a:p>
        </p:txBody>
      </p:sp>
      <p:sp>
        <p:nvSpPr>
          <p:cNvPr id="3" name="Date Placeholder 2">
            <a:extLst>
              <a:ext uri="{FF2B5EF4-FFF2-40B4-BE49-F238E27FC236}">
                <a16:creationId xmlns:a16="http://schemas.microsoft.com/office/drawing/2014/main" id="{DE23B374-E55D-A192-8DF4-F8DF18A9756D}"/>
              </a:ext>
            </a:extLst>
          </p:cNvPr>
          <p:cNvSpPr>
            <a:spLocks noGrp="1"/>
          </p:cNvSpPr>
          <p:nvPr>
            <p:ph type="dt" sz="half" idx="10"/>
          </p:nvPr>
        </p:nvSpPr>
        <p:spPr/>
        <p:txBody>
          <a:bodyPr/>
          <a:lstStyle/>
          <a:p>
            <a:fld id="{38CFA4C0-7558-492D-BEDF-DFB536D0CD6D}" type="datetime1">
              <a:rPr lang="en-US" smtClean="0"/>
              <a:t>10/6/2025</a:t>
            </a:fld>
            <a:endParaRPr lang="en-US"/>
          </a:p>
        </p:txBody>
      </p:sp>
      <p:sp>
        <p:nvSpPr>
          <p:cNvPr id="4" name="Footer Placeholder 3">
            <a:extLst>
              <a:ext uri="{FF2B5EF4-FFF2-40B4-BE49-F238E27FC236}">
                <a16:creationId xmlns:a16="http://schemas.microsoft.com/office/drawing/2014/main" id="{88369EF5-6EAD-538F-D586-C31ED507119E}"/>
              </a:ext>
            </a:extLst>
          </p:cNvPr>
          <p:cNvSpPr>
            <a:spLocks noGrp="1"/>
          </p:cNvSpPr>
          <p:nvPr>
            <p:ph type="ftr" sz="quarter" idx="11"/>
          </p:nvPr>
        </p:nvSpPr>
        <p:spPr/>
        <p:txBody>
          <a:bodyPr/>
          <a:lstStyle/>
          <a:p>
            <a:r>
              <a:rPr lang="en-US"/>
              <a:t>© 2025 WBK LLC. This presentation is informational and is not legal advice.</a:t>
            </a:r>
          </a:p>
        </p:txBody>
      </p:sp>
      <p:sp>
        <p:nvSpPr>
          <p:cNvPr id="5" name="Slide Number Placeholder 4">
            <a:extLst>
              <a:ext uri="{FF2B5EF4-FFF2-40B4-BE49-F238E27FC236}">
                <a16:creationId xmlns:a16="http://schemas.microsoft.com/office/drawing/2014/main" id="{A998A2E7-B01A-B9FD-140D-716F51AAD348}"/>
              </a:ext>
            </a:extLst>
          </p:cNvPr>
          <p:cNvSpPr>
            <a:spLocks noGrp="1"/>
          </p:cNvSpPr>
          <p:nvPr>
            <p:ph type="sldNum" sz="quarter" idx="12"/>
          </p:nvPr>
        </p:nvSpPr>
        <p:spPr/>
        <p:txBody>
          <a:bodyPr/>
          <a:lstStyle/>
          <a:p>
            <a:fld id="{9836105F-6123-314D-8FD3-3DE680AF192A}" type="slidenum">
              <a:rPr lang="en-US" smtClean="0"/>
              <a:t>‹#›</a:t>
            </a:fld>
            <a:endParaRPr lang="en-US"/>
          </a:p>
        </p:txBody>
      </p:sp>
    </p:spTree>
    <p:extLst>
      <p:ext uri="{BB962C8B-B14F-4D97-AF65-F5344CB8AC3E}">
        <p14:creationId xmlns:p14="http://schemas.microsoft.com/office/powerpoint/2010/main" val="2507668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AC3912-03E9-B24F-444E-1CC7ABE1C9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C869FD-0264-3AA5-BD1C-6F915C6C8F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8DFE14-E75B-13CD-B1E0-8DCA4E89E5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EC0AE3-F8D8-42A2-82EA-D08D8F2C7C25}" type="datetime1">
              <a:rPr lang="en-US" smtClean="0"/>
              <a:t>10/6/2025</a:t>
            </a:fld>
            <a:endParaRPr lang="en-US"/>
          </a:p>
        </p:txBody>
      </p:sp>
      <p:sp>
        <p:nvSpPr>
          <p:cNvPr id="5" name="Footer Placeholder 4">
            <a:extLst>
              <a:ext uri="{FF2B5EF4-FFF2-40B4-BE49-F238E27FC236}">
                <a16:creationId xmlns:a16="http://schemas.microsoft.com/office/drawing/2014/main" id="{ECE7D6A4-6F62-A138-B79B-21BCABDA91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 2025 WBK LLC. This presentation is informational and is not legal advice.</a:t>
            </a:r>
          </a:p>
        </p:txBody>
      </p:sp>
      <p:sp>
        <p:nvSpPr>
          <p:cNvPr id="6" name="Slide Number Placeholder 5">
            <a:extLst>
              <a:ext uri="{FF2B5EF4-FFF2-40B4-BE49-F238E27FC236}">
                <a16:creationId xmlns:a16="http://schemas.microsoft.com/office/drawing/2014/main" id="{EAF825DA-FEF2-BCC2-B4CD-9567F338CE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36105F-6123-314D-8FD3-3DE680AF192A}" type="slidenum">
              <a:rPr lang="en-US" smtClean="0"/>
              <a:t>‹#›</a:t>
            </a:fld>
            <a:endParaRPr lang="en-US"/>
          </a:p>
        </p:txBody>
      </p:sp>
    </p:spTree>
    <p:extLst>
      <p:ext uri="{BB962C8B-B14F-4D97-AF65-F5344CB8AC3E}">
        <p14:creationId xmlns:p14="http://schemas.microsoft.com/office/powerpoint/2010/main" val="38254104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hyperlink" Target="mailto:mturnbull@wbklega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DD81FAC-F5C4-7A64-B636-91A662D043C8}"/>
              </a:ext>
            </a:extLst>
          </p:cNvPr>
          <p:cNvSpPr txBox="1"/>
          <p:nvPr/>
        </p:nvSpPr>
        <p:spPr>
          <a:xfrm>
            <a:off x="114147" y="259933"/>
            <a:ext cx="10372725" cy="2000548"/>
          </a:xfrm>
          <a:prstGeom prst="rect">
            <a:avLst/>
          </a:prstGeom>
          <a:noFill/>
        </p:spPr>
        <p:txBody>
          <a:bodyPr wrap="square" rtlCol="0">
            <a:spAutoFit/>
          </a:bodyPr>
          <a:lstStyle/>
          <a:p>
            <a:r>
              <a:rPr lang="en-US" sz="3200" dirty="0">
                <a:solidFill>
                  <a:srgbClr val="011163"/>
                </a:solidFill>
                <a:latin typeface="Arial" panose="020B0604020202020204" pitchFamily="34" charset="0"/>
                <a:cs typeface="Arial" panose="020B0604020202020204" pitchFamily="34" charset="0"/>
              </a:rPr>
              <a:t>PPS Finance Committee</a:t>
            </a:r>
          </a:p>
          <a:p>
            <a:r>
              <a:rPr lang="en-US" sz="3200" dirty="0">
                <a:solidFill>
                  <a:srgbClr val="011163"/>
                </a:solidFill>
                <a:latin typeface="Arial" panose="020B0604020202020204" pitchFamily="34" charset="0"/>
                <a:cs typeface="Arial" panose="020B0604020202020204" pitchFamily="34" charset="0"/>
              </a:rPr>
              <a:t>Land Bank Agreement Report and </a:t>
            </a:r>
          </a:p>
          <a:p>
            <a:r>
              <a:rPr lang="en-US" sz="3200" dirty="0">
                <a:solidFill>
                  <a:srgbClr val="011163"/>
                </a:solidFill>
                <a:latin typeface="Arial" panose="020B0604020202020204" pitchFamily="34" charset="0"/>
                <a:cs typeface="Arial" panose="020B0604020202020204" pitchFamily="34" charset="0"/>
              </a:rPr>
              <a:t>Recommendation</a:t>
            </a:r>
          </a:p>
          <a:p>
            <a:r>
              <a:rPr lang="en-US" sz="2800" dirty="0">
                <a:solidFill>
                  <a:srgbClr val="011163"/>
                </a:solidFill>
                <a:latin typeface="Arial" panose="020B0604020202020204" pitchFamily="34" charset="0"/>
                <a:cs typeface="Arial" panose="020B0604020202020204" pitchFamily="34" charset="0"/>
              </a:rPr>
              <a:t>October 6, 2025	 </a:t>
            </a:r>
          </a:p>
        </p:txBody>
      </p:sp>
      <p:pic>
        <p:nvPicPr>
          <p:cNvPr id="8" name="Picture 7">
            <a:extLst>
              <a:ext uri="{FF2B5EF4-FFF2-40B4-BE49-F238E27FC236}">
                <a16:creationId xmlns:a16="http://schemas.microsoft.com/office/drawing/2014/main" id="{9CEC526D-C019-8505-B8D2-12A0BB1E3727}"/>
              </a:ext>
            </a:extLst>
          </p:cNvPr>
          <p:cNvPicPr>
            <a:picLocks noChangeAspect="1"/>
          </p:cNvPicPr>
          <p:nvPr/>
        </p:nvPicPr>
        <p:blipFill>
          <a:blip r:embed="rId3"/>
          <a:srcRect/>
          <a:stretch/>
        </p:blipFill>
        <p:spPr>
          <a:xfrm>
            <a:off x="97434" y="2374959"/>
            <a:ext cx="3952354" cy="2298976"/>
          </a:xfrm>
          <a:prstGeom prst="rect">
            <a:avLst/>
          </a:prstGeom>
        </p:spPr>
      </p:pic>
      <p:pic>
        <p:nvPicPr>
          <p:cNvPr id="10" name="Picture 9" descr="A child on a slide&#10;&#10;Description automatically generated">
            <a:extLst>
              <a:ext uri="{FF2B5EF4-FFF2-40B4-BE49-F238E27FC236}">
                <a16:creationId xmlns:a16="http://schemas.microsoft.com/office/drawing/2014/main" id="{A4BE7901-D78F-B1DE-F1CA-560806B8EFD1}"/>
              </a:ext>
            </a:extLst>
          </p:cNvPr>
          <p:cNvPicPr>
            <a:picLocks noChangeAspect="1"/>
          </p:cNvPicPr>
          <p:nvPr/>
        </p:nvPicPr>
        <p:blipFill>
          <a:blip r:embed="rId4"/>
          <a:stretch>
            <a:fillRect/>
          </a:stretch>
        </p:blipFill>
        <p:spPr>
          <a:xfrm>
            <a:off x="4113738" y="2414619"/>
            <a:ext cx="4007154" cy="2298976"/>
          </a:xfrm>
          <a:prstGeom prst="rect">
            <a:avLst/>
          </a:prstGeom>
        </p:spPr>
      </p:pic>
      <p:pic>
        <p:nvPicPr>
          <p:cNvPr id="12" name="Picture 11" descr="A group of women wearing graduation caps and gowns&#10;&#10;Description automatically generated">
            <a:extLst>
              <a:ext uri="{FF2B5EF4-FFF2-40B4-BE49-F238E27FC236}">
                <a16:creationId xmlns:a16="http://schemas.microsoft.com/office/drawing/2014/main" id="{886A7158-D856-1849-ADC1-3830052B3533}"/>
              </a:ext>
            </a:extLst>
          </p:cNvPr>
          <p:cNvPicPr>
            <a:picLocks noChangeAspect="1"/>
          </p:cNvPicPr>
          <p:nvPr/>
        </p:nvPicPr>
        <p:blipFill>
          <a:blip r:embed="rId5"/>
          <a:stretch>
            <a:fillRect/>
          </a:stretch>
        </p:blipFill>
        <p:spPr>
          <a:xfrm>
            <a:off x="8184847" y="2414619"/>
            <a:ext cx="4007153" cy="2298976"/>
          </a:xfrm>
          <a:prstGeom prst="rect">
            <a:avLst/>
          </a:prstGeom>
        </p:spPr>
      </p:pic>
      <p:pic>
        <p:nvPicPr>
          <p:cNvPr id="14" name="Picture 13">
            <a:extLst>
              <a:ext uri="{FF2B5EF4-FFF2-40B4-BE49-F238E27FC236}">
                <a16:creationId xmlns:a16="http://schemas.microsoft.com/office/drawing/2014/main" id="{05488DE4-97AC-C955-1369-D9E39B089785}"/>
              </a:ext>
            </a:extLst>
          </p:cNvPr>
          <p:cNvPicPr>
            <a:picLocks noChangeAspect="1"/>
          </p:cNvPicPr>
          <p:nvPr/>
        </p:nvPicPr>
        <p:blipFill>
          <a:blip r:embed="rId6"/>
          <a:srcRect/>
          <a:stretch/>
        </p:blipFill>
        <p:spPr>
          <a:xfrm>
            <a:off x="3335668" y="4788413"/>
            <a:ext cx="5520664" cy="1137347"/>
          </a:xfrm>
          <a:prstGeom prst="rect">
            <a:avLst/>
          </a:prstGeom>
        </p:spPr>
      </p:pic>
      <p:sp>
        <p:nvSpPr>
          <p:cNvPr id="16" name="Rectangle 15">
            <a:extLst>
              <a:ext uri="{FF2B5EF4-FFF2-40B4-BE49-F238E27FC236}">
                <a16:creationId xmlns:a16="http://schemas.microsoft.com/office/drawing/2014/main" id="{0DA8CF77-83A2-79A9-9694-196C4079959E}"/>
              </a:ext>
            </a:extLst>
          </p:cNvPr>
          <p:cNvSpPr/>
          <p:nvPr/>
        </p:nvSpPr>
        <p:spPr>
          <a:xfrm>
            <a:off x="-1" y="6748758"/>
            <a:ext cx="12191999" cy="10924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EBD04C85-20FD-B9F9-C8C6-3F2E56D02E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65699" y="379456"/>
            <a:ext cx="3695700" cy="156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834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926D-7308-6D5B-FC3F-BE5970225D1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6A034C6-9C00-0AC1-6750-088B8BFC7989}"/>
              </a:ext>
            </a:extLst>
          </p:cNvPr>
          <p:cNvSpPr/>
          <p:nvPr/>
        </p:nvSpPr>
        <p:spPr>
          <a:xfrm>
            <a:off x="-1" y="0"/>
            <a:ext cx="12191999" cy="936179"/>
          </a:xfrm>
          <a:prstGeom prst="rect">
            <a:avLst/>
          </a:prstGeom>
          <a:solidFill>
            <a:srgbClr val="242E6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19708678-2C88-7950-A1D7-0FA9C44C9B3D}"/>
              </a:ext>
            </a:extLst>
          </p:cNvPr>
          <p:cNvPicPr>
            <a:picLocks noChangeAspect="1"/>
          </p:cNvPicPr>
          <p:nvPr/>
        </p:nvPicPr>
        <p:blipFill>
          <a:blip r:embed="rId3"/>
          <a:srcRect/>
          <a:stretch/>
        </p:blipFill>
        <p:spPr>
          <a:xfrm>
            <a:off x="8150210" y="5921821"/>
            <a:ext cx="3911849" cy="805905"/>
          </a:xfrm>
          <a:prstGeom prst="rect">
            <a:avLst/>
          </a:prstGeom>
        </p:spPr>
      </p:pic>
      <p:sp>
        <p:nvSpPr>
          <p:cNvPr id="2" name="TextBox 1">
            <a:extLst>
              <a:ext uri="{FF2B5EF4-FFF2-40B4-BE49-F238E27FC236}">
                <a16:creationId xmlns:a16="http://schemas.microsoft.com/office/drawing/2014/main" id="{3358AB01-6DC0-4C5E-D7E1-AC89B7011FB1}"/>
              </a:ext>
            </a:extLst>
          </p:cNvPr>
          <p:cNvSpPr txBox="1"/>
          <p:nvPr/>
        </p:nvSpPr>
        <p:spPr>
          <a:xfrm>
            <a:off x="491085" y="123097"/>
            <a:ext cx="10372725" cy="707886"/>
          </a:xfrm>
          <a:prstGeom prst="rect">
            <a:avLst/>
          </a:prstGeom>
          <a:noFill/>
        </p:spPr>
        <p:txBody>
          <a:bodyPr wrap="square" rtlCol="0">
            <a:spAutoFit/>
          </a:bodyPr>
          <a:lstStyle/>
          <a:p>
            <a:r>
              <a:rPr lang="en-US" sz="4000" dirty="0">
                <a:solidFill>
                  <a:schemeClr val="bg1"/>
                </a:solidFill>
                <a:latin typeface="Arial" panose="020B0604020202020204" pitchFamily="34" charset="0"/>
                <a:cs typeface="Arial" panose="020B0604020202020204" pitchFamily="34" charset="0"/>
              </a:rPr>
              <a:t>What is a Land Bank?  </a:t>
            </a:r>
          </a:p>
        </p:txBody>
      </p:sp>
      <p:cxnSp>
        <p:nvCxnSpPr>
          <p:cNvPr id="7" name="Straight Connector 6">
            <a:extLst>
              <a:ext uri="{FF2B5EF4-FFF2-40B4-BE49-F238E27FC236}">
                <a16:creationId xmlns:a16="http://schemas.microsoft.com/office/drawing/2014/main" id="{9FB29871-04CF-78EB-08E3-AC4A40341BD2}"/>
              </a:ext>
            </a:extLst>
          </p:cNvPr>
          <p:cNvCxnSpPr/>
          <p:nvPr/>
        </p:nvCxnSpPr>
        <p:spPr>
          <a:xfrm>
            <a:off x="-1" y="936179"/>
            <a:ext cx="12192001" cy="0"/>
          </a:xfrm>
          <a:prstGeom prst="line">
            <a:avLst/>
          </a:prstGeom>
          <a:ln w="31750">
            <a:solidFill>
              <a:srgbClr val="FFD008"/>
            </a:solidFill>
          </a:ln>
        </p:spPr>
        <p:style>
          <a:lnRef idx="1">
            <a:schemeClr val="accent1"/>
          </a:lnRef>
          <a:fillRef idx="0">
            <a:schemeClr val="accent1"/>
          </a:fillRef>
          <a:effectRef idx="0">
            <a:schemeClr val="accent1"/>
          </a:effectRef>
          <a:fontRef idx="minor">
            <a:schemeClr val="tx1"/>
          </a:fontRef>
        </p:style>
      </p:cxnSp>
      <p:sp>
        <p:nvSpPr>
          <p:cNvPr id="5" name="Footer Placeholder 5">
            <a:extLst>
              <a:ext uri="{FF2B5EF4-FFF2-40B4-BE49-F238E27FC236}">
                <a16:creationId xmlns:a16="http://schemas.microsoft.com/office/drawing/2014/main" id="{9E0B81B4-1B84-E8A0-0DEA-B0FB53604340}"/>
              </a:ext>
            </a:extLst>
          </p:cNvPr>
          <p:cNvSpPr>
            <a:spLocks noGrp="1"/>
          </p:cNvSpPr>
          <p:nvPr>
            <p:ph type="ftr" sz="quarter" idx="11"/>
          </p:nvPr>
        </p:nvSpPr>
        <p:spPr>
          <a:xfrm>
            <a:off x="2429301" y="6459785"/>
            <a:ext cx="6796586"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tx1"/>
                </a:solidFill>
              </a:rPr>
              <a:t>© 2025 WBK LLC. This presentation is informational and is not legal advice.</a:t>
            </a:r>
          </a:p>
        </p:txBody>
      </p:sp>
      <p:sp>
        <p:nvSpPr>
          <p:cNvPr id="8" name="TextBox 7">
            <a:extLst>
              <a:ext uri="{FF2B5EF4-FFF2-40B4-BE49-F238E27FC236}">
                <a16:creationId xmlns:a16="http://schemas.microsoft.com/office/drawing/2014/main" id="{BC547F1C-EE90-E04F-7EB2-9A65E5B98323}"/>
              </a:ext>
            </a:extLst>
          </p:cNvPr>
          <p:cNvSpPr txBox="1"/>
          <p:nvPr/>
        </p:nvSpPr>
        <p:spPr>
          <a:xfrm>
            <a:off x="899530" y="2934834"/>
            <a:ext cx="10392936" cy="3093154"/>
          </a:xfrm>
          <a:prstGeom prst="rect">
            <a:avLst/>
          </a:prstGeom>
          <a:noFill/>
          <a:ln>
            <a:solidFill>
              <a:srgbClr val="FFC000"/>
            </a:solidFill>
          </a:ln>
        </p:spPr>
        <p:txBody>
          <a:bodyPr wrap="square">
            <a:spAutoFit/>
          </a:bodyPr>
          <a:lstStyle/>
          <a:p>
            <a:pPr algn="l">
              <a:spcAft>
                <a:spcPts val="900"/>
              </a:spcAft>
              <a:buNone/>
            </a:pPr>
            <a:r>
              <a:rPr lang="en-US" b="1" i="0" dirty="0">
                <a:solidFill>
                  <a:srgbClr val="212529"/>
                </a:solidFill>
                <a:effectLst/>
                <a:latin typeface="Open Sans" panose="020B0606030504020204" pitchFamily="34" charset="0"/>
              </a:rPr>
              <a:t>Purpose </a:t>
            </a:r>
            <a:endParaRPr lang="en-US" b="0" i="0" dirty="0">
              <a:solidFill>
                <a:srgbClr val="212529"/>
              </a:solidFill>
              <a:effectLst/>
              <a:latin typeface="Open Sans" panose="020B0606030504020204" pitchFamily="34" charset="0"/>
            </a:endParaRPr>
          </a:p>
          <a:p>
            <a:pPr algn="l">
              <a:buNone/>
            </a:pPr>
            <a:r>
              <a:rPr lang="en-US" b="0" i="0" dirty="0">
                <a:solidFill>
                  <a:srgbClr val="212529"/>
                </a:solidFill>
                <a:effectLst/>
                <a:latin typeface="Open Sans" panose="020B0606030504020204" pitchFamily="34" charset="0"/>
              </a:rPr>
              <a:t>The Purpose of the Pittsburgh Land Bank is to return unproductive Real Property to beneficial reuse, through an equitable, transparent, and public process, revitalize neighborhoods to strengthen the City of Pittsburgh’s tax base and support socially and economically diverse communities.</a:t>
            </a:r>
          </a:p>
          <a:p>
            <a:pPr algn="l">
              <a:buNone/>
            </a:pPr>
            <a:endParaRPr lang="en-US" b="0" i="0" dirty="0">
              <a:solidFill>
                <a:srgbClr val="212529"/>
              </a:solidFill>
              <a:effectLst/>
              <a:latin typeface="Open Sans" panose="020B0606030504020204" pitchFamily="34" charset="0"/>
            </a:endParaRPr>
          </a:p>
          <a:p>
            <a:pPr algn="l">
              <a:spcAft>
                <a:spcPts val="900"/>
              </a:spcAft>
              <a:buNone/>
            </a:pPr>
            <a:r>
              <a:rPr lang="en-US" b="1" i="0" dirty="0">
                <a:solidFill>
                  <a:srgbClr val="212529"/>
                </a:solidFill>
                <a:effectLst/>
                <a:latin typeface="Open Sans" panose="020B0606030504020204" pitchFamily="34" charset="0"/>
              </a:rPr>
              <a:t>Background</a:t>
            </a:r>
            <a:endParaRPr lang="en-US" b="0" i="0" dirty="0">
              <a:solidFill>
                <a:srgbClr val="212529"/>
              </a:solidFill>
              <a:effectLst/>
              <a:latin typeface="Open Sans" panose="020B0606030504020204" pitchFamily="34" charset="0"/>
            </a:endParaRPr>
          </a:p>
          <a:p>
            <a:pPr algn="l">
              <a:buNone/>
            </a:pPr>
            <a:r>
              <a:rPr lang="en-US" b="0" i="0" dirty="0">
                <a:solidFill>
                  <a:srgbClr val="212529"/>
                </a:solidFill>
                <a:effectLst/>
                <a:latin typeface="Open Sans" panose="020B0606030504020204" pitchFamily="34" charset="0"/>
              </a:rPr>
              <a:t>The Pittsburgh Land Bank was created via local ordinance in the Spring of 2014. It operates city-wide within the municipal boundaries of Pittsburgh. In November 2020, the Urban Redevelopment Authority (URA) integrated the Pittsburgh Land Bank (PLB) as an affiliate entity. </a:t>
            </a:r>
          </a:p>
        </p:txBody>
      </p:sp>
      <p:sp>
        <p:nvSpPr>
          <p:cNvPr id="9" name="TextBox 8">
            <a:extLst>
              <a:ext uri="{FF2B5EF4-FFF2-40B4-BE49-F238E27FC236}">
                <a16:creationId xmlns:a16="http://schemas.microsoft.com/office/drawing/2014/main" id="{E1D3B8F7-7380-A652-0EF5-7B2D12437039}"/>
              </a:ext>
            </a:extLst>
          </p:cNvPr>
          <p:cNvSpPr txBox="1"/>
          <p:nvPr/>
        </p:nvSpPr>
        <p:spPr>
          <a:xfrm>
            <a:off x="899530" y="1058344"/>
            <a:ext cx="10392936" cy="1754326"/>
          </a:xfrm>
          <a:prstGeom prst="rect">
            <a:avLst/>
          </a:prstGeom>
          <a:noFill/>
          <a:ln>
            <a:solidFill>
              <a:schemeClr val="accent2"/>
            </a:solidFill>
          </a:ln>
        </p:spPr>
        <p:txBody>
          <a:bodyPr wrap="square" rtlCol="0">
            <a:spAutoFit/>
          </a:bodyPr>
          <a:lstStyle/>
          <a:p>
            <a:r>
              <a:rPr lang="en-US" dirty="0"/>
              <a:t>A land bank is a public land recycling tool created by Pennsylvania law.  The law authorizes a local agency to create a land bank  via ordinance or other authorizing legislation.  Land banks are subject to the Right To Know Law and are required to annually file an audit and report with the Pennsylvania Department of Community and Economic Development (“DCED”).  See Act 153 of 2012.  The activities are governed by a board of directors.  They are locally-created and locally controlled.  The strive to make it faster, easier and less expensive to recycle blighted properties.  The process also retain features of control.   </a:t>
            </a:r>
          </a:p>
        </p:txBody>
      </p:sp>
    </p:spTree>
    <p:extLst>
      <p:ext uri="{BB962C8B-B14F-4D97-AF65-F5344CB8AC3E}">
        <p14:creationId xmlns:p14="http://schemas.microsoft.com/office/powerpoint/2010/main" val="3503687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743E5-B03D-051C-6584-B8217D9DD31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0A05404-42F2-ADD0-D0C5-98B516969F4A}"/>
              </a:ext>
            </a:extLst>
          </p:cNvPr>
          <p:cNvSpPr/>
          <p:nvPr/>
        </p:nvSpPr>
        <p:spPr>
          <a:xfrm>
            <a:off x="-1" y="0"/>
            <a:ext cx="12191999" cy="936179"/>
          </a:xfrm>
          <a:prstGeom prst="rect">
            <a:avLst/>
          </a:prstGeom>
          <a:solidFill>
            <a:srgbClr val="242E6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BE658E45-F77A-B788-2C0F-8C0A0C10C500}"/>
              </a:ext>
            </a:extLst>
          </p:cNvPr>
          <p:cNvPicPr>
            <a:picLocks noChangeAspect="1"/>
          </p:cNvPicPr>
          <p:nvPr/>
        </p:nvPicPr>
        <p:blipFill>
          <a:blip r:embed="rId3"/>
          <a:srcRect/>
          <a:stretch/>
        </p:blipFill>
        <p:spPr>
          <a:xfrm>
            <a:off x="8150210" y="5921821"/>
            <a:ext cx="3911849" cy="805905"/>
          </a:xfrm>
          <a:prstGeom prst="rect">
            <a:avLst/>
          </a:prstGeom>
        </p:spPr>
      </p:pic>
      <p:sp>
        <p:nvSpPr>
          <p:cNvPr id="2" name="TextBox 1">
            <a:extLst>
              <a:ext uri="{FF2B5EF4-FFF2-40B4-BE49-F238E27FC236}">
                <a16:creationId xmlns:a16="http://schemas.microsoft.com/office/drawing/2014/main" id="{0C888CCC-0433-CDEF-9CAA-170675F797B0}"/>
              </a:ext>
            </a:extLst>
          </p:cNvPr>
          <p:cNvSpPr txBox="1"/>
          <p:nvPr/>
        </p:nvSpPr>
        <p:spPr>
          <a:xfrm>
            <a:off x="491085" y="123097"/>
            <a:ext cx="10372725" cy="707886"/>
          </a:xfrm>
          <a:prstGeom prst="rect">
            <a:avLst/>
          </a:prstGeom>
          <a:noFill/>
        </p:spPr>
        <p:txBody>
          <a:bodyPr wrap="square" rtlCol="0">
            <a:spAutoFit/>
          </a:bodyPr>
          <a:lstStyle/>
          <a:p>
            <a:r>
              <a:rPr lang="en-US" sz="4000" dirty="0">
                <a:solidFill>
                  <a:schemeClr val="bg1"/>
                </a:solidFill>
                <a:latin typeface="Arial" panose="020B0604020202020204" pitchFamily="34" charset="0"/>
                <a:cs typeface="Arial" panose="020B0604020202020204" pitchFamily="34" charset="0"/>
              </a:rPr>
              <a:t>How Does A Land Bank Work?  </a:t>
            </a:r>
          </a:p>
        </p:txBody>
      </p:sp>
      <p:cxnSp>
        <p:nvCxnSpPr>
          <p:cNvPr id="7" name="Straight Connector 6">
            <a:extLst>
              <a:ext uri="{FF2B5EF4-FFF2-40B4-BE49-F238E27FC236}">
                <a16:creationId xmlns:a16="http://schemas.microsoft.com/office/drawing/2014/main" id="{42EB24B6-18F5-DA09-0E33-7AEC5CDDE773}"/>
              </a:ext>
            </a:extLst>
          </p:cNvPr>
          <p:cNvCxnSpPr/>
          <p:nvPr/>
        </p:nvCxnSpPr>
        <p:spPr>
          <a:xfrm>
            <a:off x="-1" y="936179"/>
            <a:ext cx="12192001" cy="0"/>
          </a:xfrm>
          <a:prstGeom prst="line">
            <a:avLst/>
          </a:prstGeom>
          <a:ln w="31750">
            <a:solidFill>
              <a:srgbClr val="FFD008"/>
            </a:solidFill>
          </a:ln>
        </p:spPr>
        <p:style>
          <a:lnRef idx="1">
            <a:schemeClr val="accent1"/>
          </a:lnRef>
          <a:fillRef idx="0">
            <a:schemeClr val="accent1"/>
          </a:fillRef>
          <a:effectRef idx="0">
            <a:schemeClr val="accent1"/>
          </a:effectRef>
          <a:fontRef idx="minor">
            <a:schemeClr val="tx1"/>
          </a:fontRef>
        </p:style>
      </p:cxnSp>
      <p:sp>
        <p:nvSpPr>
          <p:cNvPr id="5" name="Footer Placeholder 5">
            <a:extLst>
              <a:ext uri="{FF2B5EF4-FFF2-40B4-BE49-F238E27FC236}">
                <a16:creationId xmlns:a16="http://schemas.microsoft.com/office/drawing/2014/main" id="{CD7729A8-B955-C5E6-57CA-CF5FFE2F584C}"/>
              </a:ext>
            </a:extLst>
          </p:cNvPr>
          <p:cNvSpPr>
            <a:spLocks noGrp="1"/>
          </p:cNvSpPr>
          <p:nvPr>
            <p:ph type="ftr" sz="quarter" idx="11"/>
          </p:nvPr>
        </p:nvSpPr>
        <p:spPr>
          <a:xfrm>
            <a:off x="2429301" y="6459785"/>
            <a:ext cx="6796586"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tx1"/>
                </a:solidFill>
              </a:rPr>
              <a:t>© 2025 WBK LLC. This presentation is informational and is not legal advice.</a:t>
            </a:r>
          </a:p>
        </p:txBody>
      </p:sp>
      <p:sp>
        <p:nvSpPr>
          <p:cNvPr id="8" name="TextBox 7">
            <a:extLst>
              <a:ext uri="{FF2B5EF4-FFF2-40B4-BE49-F238E27FC236}">
                <a16:creationId xmlns:a16="http://schemas.microsoft.com/office/drawing/2014/main" id="{7E33B929-CD3E-B4F6-25AD-488818784C92}"/>
              </a:ext>
            </a:extLst>
          </p:cNvPr>
          <p:cNvSpPr txBox="1"/>
          <p:nvPr/>
        </p:nvSpPr>
        <p:spPr>
          <a:xfrm>
            <a:off x="575370" y="1601900"/>
            <a:ext cx="10765420" cy="3670236"/>
          </a:xfrm>
          <a:prstGeom prst="rect">
            <a:avLst/>
          </a:prstGeom>
          <a:noFill/>
          <a:ln>
            <a:solidFill>
              <a:srgbClr val="FFC000"/>
            </a:solidFill>
          </a:ln>
        </p:spPr>
        <p:txBody>
          <a:bodyPr wrap="square">
            <a:spAutoFit/>
          </a:bodyPr>
          <a:lstStyle/>
          <a:p>
            <a:pPr algn="l">
              <a:spcAft>
                <a:spcPts val="900"/>
              </a:spcAft>
            </a:pPr>
            <a:r>
              <a:rPr lang="en-US" sz="2000" dirty="0">
                <a:solidFill>
                  <a:srgbClr val="212529"/>
                </a:solidFill>
                <a:latin typeface="Open Sans" panose="020B0606030504020204" pitchFamily="34" charset="0"/>
              </a:rPr>
              <a:t>Target acquisitions:  Blighted, abandoned, and/or tax-delinquent properties.</a:t>
            </a:r>
          </a:p>
          <a:p>
            <a:pPr algn="l">
              <a:spcAft>
                <a:spcPts val="900"/>
              </a:spcAft>
            </a:pPr>
            <a:endParaRPr lang="en-US" sz="2000" dirty="0">
              <a:solidFill>
                <a:srgbClr val="212529"/>
              </a:solidFill>
              <a:latin typeface="Open Sans" panose="020B0606030504020204" pitchFamily="34" charset="0"/>
            </a:endParaRPr>
          </a:p>
          <a:p>
            <a:pPr>
              <a:spcAft>
                <a:spcPts val="900"/>
              </a:spcAft>
            </a:pPr>
            <a:r>
              <a:rPr lang="en-US" sz="2000" dirty="0">
                <a:solidFill>
                  <a:srgbClr val="212529"/>
                </a:solidFill>
                <a:latin typeface="Open Sans" panose="020B0606030504020204" pitchFamily="34" charset="0"/>
              </a:rPr>
              <a:t>Goals:  Improve communities.  Increase home ownership.  Stabilize neighborhoods.  Increase the tax base.  Reduce the number of blighted properties.    </a:t>
            </a:r>
          </a:p>
          <a:p>
            <a:pPr algn="l">
              <a:spcAft>
                <a:spcPts val="900"/>
              </a:spcAft>
            </a:pPr>
            <a:endParaRPr lang="en-US" sz="2000" dirty="0">
              <a:solidFill>
                <a:srgbClr val="212529"/>
              </a:solidFill>
              <a:latin typeface="Open Sans" panose="020B0606030504020204" pitchFamily="34" charset="0"/>
            </a:endParaRPr>
          </a:p>
          <a:p>
            <a:pPr marL="342900" indent="-342900" algn="l">
              <a:spcAft>
                <a:spcPts val="900"/>
              </a:spcAft>
              <a:buAutoNum type="arabicPeriod"/>
            </a:pPr>
            <a:r>
              <a:rPr lang="en-US" sz="2000" dirty="0">
                <a:solidFill>
                  <a:srgbClr val="212529"/>
                </a:solidFill>
                <a:latin typeface="Open Sans" panose="020B0606030504020204" pitchFamily="34" charset="0"/>
              </a:rPr>
              <a:t>Qualified Properties Are Acquired By the Land Bank </a:t>
            </a:r>
          </a:p>
          <a:p>
            <a:pPr marL="342900" indent="-342900" algn="l">
              <a:spcAft>
                <a:spcPts val="900"/>
              </a:spcAft>
              <a:buAutoNum type="arabicPeriod"/>
            </a:pPr>
            <a:r>
              <a:rPr lang="en-US" sz="2000" dirty="0">
                <a:solidFill>
                  <a:srgbClr val="212529"/>
                </a:solidFill>
                <a:latin typeface="Open Sans" panose="020B0606030504020204" pitchFamily="34" charset="0"/>
              </a:rPr>
              <a:t>Quiet Title Actions </a:t>
            </a:r>
            <a:endParaRPr lang="en-US" sz="2000" i="0" dirty="0">
              <a:solidFill>
                <a:srgbClr val="212529"/>
              </a:solidFill>
              <a:effectLst/>
              <a:latin typeface="Open Sans" panose="020B0606030504020204" pitchFamily="34" charset="0"/>
            </a:endParaRPr>
          </a:p>
          <a:p>
            <a:pPr marL="342900" indent="-342900" algn="l">
              <a:spcAft>
                <a:spcPts val="900"/>
              </a:spcAft>
              <a:buAutoNum type="arabicPeriod"/>
            </a:pPr>
            <a:r>
              <a:rPr lang="en-US" sz="2000" i="0" dirty="0">
                <a:solidFill>
                  <a:srgbClr val="212529"/>
                </a:solidFill>
                <a:effectLst/>
                <a:latin typeface="Open Sans" panose="020B0606030504020204" pitchFamily="34" charset="0"/>
              </a:rPr>
              <a:t>Proper</a:t>
            </a:r>
            <a:r>
              <a:rPr lang="en-US" sz="2000" dirty="0">
                <a:solidFill>
                  <a:srgbClr val="212529"/>
                </a:solidFill>
                <a:latin typeface="Open Sans" panose="020B0606030504020204" pitchFamily="34" charset="0"/>
              </a:rPr>
              <a:t>ties May Be Remediated by Land Bank and then made available </a:t>
            </a:r>
          </a:p>
          <a:p>
            <a:pPr marL="342900" indent="-342900" algn="l">
              <a:spcAft>
                <a:spcPts val="900"/>
              </a:spcAft>
              <a:buAutoNum type="arabicPeriod"/>
            </a:pPr>
            <a:r>
              <a:rPr lang="en-US" sz="2000" dirty="0">
                <a:solidFill>
                  <a:srgbClr val="212529"/>
                </a:solidFill>
                <a:latin typeface="Open Sans" panose="020B0606030504020204" pitchFamily="34" charset="0"/>
              </a:rPr>
              <a:t>Disposition</a:t>
            </a:r>
            <a:endParaRPr lang="en-US" sz="2000" i="0" dirty="0">
              <a:solidFill>
                <a:srgbClr val="212529"/>
              </a:solidFill>
              <a:effectLst/>
              <a:latin typeface="Open Sans" panose="020B0606030504020204" pitchFamily="34" charset="0"/>
            </a:endParaRPr>
          </a:p>
        </p:txBody>
      </p:sp>
    </p:spTree>
    <p:extLst>
      <p:ext uri="{BB962C8B-B14F-4D97-AF65-F5344CB8AC3E}">
        <p14:creationId xmlns:p14="http://schemas.microsoft.com/office/powerpoint/2010/main" val="716975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88E6C-F89A-403B-C723-CF7AEA8BD8F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8C662CF-2154-DECB-81C4-CE1496769A08}"/>
              </a:ext>
            </a:extLst>
          </p:cNvPr>
          <p:cNvSpPr/>
          <p:nvPr/>
        </p:nvSpPr>
        <p:spPr>
          <a:xfrm>
            <a:off x="-1" y="0"/>
            <a:ext cx="12191999" cy="936179"/>
          </a:xfrm>
          <a:prstGeom prst="rect">
            <a:avLst/>
          </a:prstGeom>
          <a:solidFill>
            <a:srgbClr val="242E6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FC8D6D4E-430F-1194-362D-71C29E914505}"/>
              </a:ext>
            </a:extLst>
          </p:cNvPr>
          <p:cNvPicPr>
            <a:picLocks noChangeAspect="1"/>
          </p:cNvPicPr>
          <p:nvPr/>
        </p:nvPicPr>
        <p:blipFill>
          <a:blip r:embed="rId3"/>
          <a:srcRect/>
          <a:stretch/>
        </p:blipFill>
        <p:spPr>
          <a:xfrm>
            <a:off x="8027547" y="5800757"/>
            <a:ext cx="3911849" cy="805905"/>
          </a:xfrm>
          <a:prstGeom prst="rect">
            <a:avLst/>
          </a:prstGeom>
        </p:spPr>
      </p:pic>
      <p:sp>
        <p:nvSpPr>
          <p:cNvPr id="2" name="TextBox 1">
            <a:extLst>
              <a:ext uri="{FF2B5EF4-FFF2-40B4-BE49-F238E27FC236}">
                <a16:creationId xmlns:a16="http://schemas.microsoft.com/office/drawing/2014/main" id="{B7F29B07-46C7-070D-318F-ABBD064C9B09}"/>
              </a:ext>
            </a:extLst>
          </p:cNvPr>
          <p:cNvSpPr txBox="1"/>
          <p:nvPr/>
        </p:nvSpPr>
        <p:spPr>
          <a:xfrm>
            <a:off x="491085" y="123097"/>
            <a:ext cx="10372725" cy="707886"/>
          </a:xfrm>
          <a:prstGeom prst="rect">
            <a:avLst/>
          </a:prstGeom>
          <a:noFill/>
        </p:spPr>
        <p:txBody>
          <a:bodyPr wrap="square" rtlCol="0">
            <a:spAutoFit/>
          </a:bodyPr>
          <a:lstStyle/>
          <a:p>
            <a:r>
              <a:rPr lang="en-US" sz="4000" dirty="0">
                <a:solidFill>
                  <a:schemeClr val="bg1"/>
                </a:solidFill>
                <a:latin typeface="Arial" panose="020B0604020202020204" pitchFamily="34" charset="0"/>
                <a:cs typeface="Arial" panose="020B0604020202020204" pitchFamily="34" charset="0"/>
              </a:rPr>
              <a:t>What is being proposed?  </a:t>
            </a:r>
          </a:p>
        </p:txBody>
      </p:sp>
      <p:cxnSp>
        <p:nvCxnSpPr>
          <p:cNvPr id="7" name="Straight Connector 6">
            <a:extLst>
              <a:ext uri="{FF2B5EF4-FFF2-40B4-BE49-F238E27FC236}">
                <a16:creationId xmlns:a16="http://schemas.microsoft.com/office/drawing/2014/main" id="{40A59ED1-F260-A3A8-15A8-2F8E5F65FE21}"/>
              </a:ext>
            </a:extLst>
          </p:cNvPr>
          <p:cNvCxnSpPr/>
          <p:nvPr/>
        </p:nvCxnSpPr>
        <p:spPr>
          <a:xfrm>
            <a:off x="-1" y="936179"/>
            <a:ext cx="12192001" cy="0"/>
          </a:xfrm>
          <a:prstGeom prst="line">
            <a:avLst/>
          </a:prstGeom>
          <a:ln w="31750">
            <a:solidFill>
              <a:srgbClr val="FFD008"/>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B6897A05-5319-F215-AFEE-0E3B5AAB82B7}"/>
              </a:ext>
            </a:extLst>
          </p:cNvPr>
          <p:cNvSpPr txBox="1"/>
          <p:nvPr/>
        </p:nvSpPr>
        <p:spPr>
          <a:xfrm>
            <a:off x="659793" y="1674504"/>
            <a:ext cx="10872410" cy="4524315"/>
          </a:xfrm>
          <a:prstGeom prst="rect">
            <a:avLst/>
          </a:prstGeom>
          <a:noFill/>
        </p:spPr>
        <p:txBody>
          <a:bodyPr wrap="square" rtlCol="0">
            <a:spAutoFit/>
          </a:bodyPr>
          <a:lstStyle/>
          <a:p>
            <a:pPr marL="285750" indent="-285750">
              <a:buFont typeface="Arial" panose="020B0604020202020204" pitchFamily="34" charset="0"/>
              <a:buChar char="•"/>
            </a:pPr>
            <a:r>
              <a:rPr lang="en-US" dirty="0"/>
              <a:t>Amendment of the Intergovernmental Cooperation Agreement to include the County of Allegheny and Pittsburgh Public School District to the Land Bank Board.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If approved, PPS will have a voting presentative on the Land Bank Board of Directors appointed by the School Board.  The representative must be either a District official or employee. </a:t>
            </a:r>
          </a:p>
          <a:p>
            <a:r>
              <a:rPr lang="en-US" dirty="0"/>
              <a:t> </a:t>
            </a:r>
          </a:p>
          <a:p>
            <a:pPr marL="285750" indent="-285750">
              <a:buFont typeface="Arial" panose="020B0604020202020204" pitchFamily="34" charset="0"/>
              <a:buChar char="•"/>
            </a:pPr>
            <a:r>
              <a:rPr lang="en-US" dirty="0"/>
              <a:t>PPS will have approving power for acquisitions and dispositions equal to other Board participants.</a:t>
            </a:r>
          </a:p>
          <a:p>
            <a:endParaRPr lang="en-US" dirty="0"/>
          </a:p>
          <a:p>
            <a:pPr marL="285750" indent="-285750">
              <a:buFont typeface="Arial" panose="020B0604020202020204" pitchFamily="34" charset="0"/>
              <a:buChar char="•"/>
            </a:pPr>
            <a:r>
              <a:rPr lang="en-US" dirty="0"/>
              <a:t>Participating taxing bodies contribute an amount equal to 50% of the real estate taxes related to Land Bank sold properties for a period of 5 years.  Note that in virtually all cases, this is “new money” to the District.  </a:t>
            </a:r>
          </a:p>
          <a:p>
            <a:endParaRPr lang="en-US" dirty="0"/>
          </a:p>
          <a:p>
            <a:pPr marL="285750" indent="-285750">
              <a:buFont typeface="Arial" panose="020B0604020202020204" pitchFamily="34" charset="0"/>
              <a:buChar char="•"/>
            </a:pPr>
            <a:r>
              <a:rPr lang="en-US" dirty="0"/>
              <a:t>This is envisioned as a long-term endeavor; however, there is flexibility relative to timing should the District wish to discontinue its participation in the future.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5" name="Footer Placeholder 5">
            <a:extLst>
              <a:ext uri="{FF2B5EF4-FFF2-40B4-BE49-F238E27FC236}">
                <a16:creationId xmlns:a16="http://schemas.microsoft.com/office/drawing/2014/main" id="{6AAFE2DD-71A7-4FDF-8A48-EC9D44E6CAE7}"/>
              </a:ext>
            </a:extLst>
          </p:cNvPr>
          <p:cNvSpPr>
            <a:spLocks noGrp="1"/>
          </p:cNvSpPr>
          <p:nvPr>
            <p:ph type="ftr" sz="quarter" idx="11"/>
          </p:nvPr>
        </p:nvSpPr>
        <p:spPr>
          <a:xfrm>
            <a:off x="2429301" y="6459785"/>
            <a:ext cx="6796586"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tx1"/>
                </a:solidFill>
              </a:rPr>
              <a:t>© 2025 WBK LLC. This presentation is informational and is not legal advice.</a:t>
            </a:r>
          </a:p>
        </p:txBody>
      </p:sp>
    </p:spTree>
    <p:extLst>
      <p:ext uri="{BB962C8B-B14F-4D97-AF65-F5344CB8AC3E}">
        <p14:creationId xmlns:p14="http://schemas.microsoft.com/office/powerpoint/2010/main" val="3756218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78412-E8B1-3C45-06BC-E6A502D708B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C80CF16-F4E9-E5D6-5D69-D0F63C982345}"/>
              </a:ext>
            </a:extLst>
          </p:cNvPr>
          <p:cNvSpPr/>
          <p:nvPr/>
        </p:nvSpPr>
        <p:spPr>
          <a:xfrm>
            <a:off x="-1" y="0"/>
            <a:ext cx="12191999" cy="936179"/>
          </a:xfrm>
          <a:prstGeom prst="rect">
            <a:avLst/>
          </a:prstGeom>
          <a:solidFill>
            <a:srgbClr val="242E6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B7887DE2-61BA-4A95-833E-23D13F70E9AE}"/>
              </a:ext>
            </a:extLst>
          </p:cNvPr>
          <p:cNvPicPr>
            <a:picLocks noChangeAspect="1"/>
          </p:cNvPicPr>
          <p:nvPr/>
        </p:nvPicPr>
        <p:blipFill>
          <a:blip r:embed="rId3"/>
          <a:srcRect/>
          <a:stretch/>
        </p:blipFill>
        <p:spPr>
          <a:xfrm>
            <a:off x="8027547" y="5800757"/>
            <a:ext cx="3911849" cy="805905"/>
          </a:xfrm>
          <a:prstGeom prst="rect">
            <a:avLst/>
          </a:prstGeom>
        </p:spPr>
      </p:pic>
      <p:sp>
        <p:nvSpPr>
          <p:cNvPr id="2" name="TextBox 1">
            <a:extLst>
              <a:ext uri="{FF2B5EF4-FFF2-40B4-BE49-F238E27FC236}">
                <a16:creationId xmlns:a16="http://schemas.microsoft.com/office/drawing/2014/main" id="{1E4A69BF-60BB-C8B4-EDDA-861B367BEBE7}"/>
              </a:ext>
            </a:extLst>
          </p:cNvPr>
          <p:cNvSpPr txBox="1"/>
          <p:nvPr/>
        </p:nvSpPr>
        <p:spPr>
          <a:xfrm>
            <a:off x="491085" y="123097"/>
            <a:ext cx="10372725" cy="707886"/>
          </a:xfrm>
          <a:prstGeom prst="rect">
            <a:avLst/>
          </a:prstGeom>
          <a:noFill/>
        </p:spPr>
        <p:txBody>
          <a:bodyPr wrap="square" rtlCol="0">
            <a:spAutoFit/>
          </a:bodyPr>
          <a:lstStyle/>
          <a:p>
            <a:r>
              <a:rPr lang="en-US" sz="4000" dirty="0">
                <a:solidFill>
                  <a:schemeClr val="bg1"/>
                </a:solidFill>
                <a:latin typeface="Arial" panose="020B0604020202020204" pitchFamily="34" charset="0"/>
                <a:cs typeface="Arial" panose="020B0604020202020204" pitchFamily="34" charset="0"/>
              </a:rPr>
              <a:t>Advantages to the District  </a:t>
            </a:r>
          </a:p>
        </p:txBody>
      </p:sp>
      <p:cxnSp>
        <p:nvCxnSpPr>
          <p:cNvPr id="7" name="Straight Connector 6">
            <a:extLst>
              <a:ext uri="{FF2B5EF4-FFF2-40B4-BE49-F238E27FC236}">
                <a16:creationId xmlns:a16="http://schemas.microsoft.com/office/drawing/2014/main" id="{BCE72989-5CE1-5BDE-18A9-505723BA8686}"/>
              </a:ext>
            </a:extLst>
          </p:cNvPr>
          <p:cNvCxnSpPr/>
          <p:nvPr/>
        </p:nvCxnSpPr>
        <p:spPr>
          <a:xfrm>
            <a:off x="-1" y="936179"/>
            <a:ext cx="12192001" cy="0"/>
          </a:xfrm>
          <a:prstGeom prst="line">
            <a:avLst/>
          </a:prstGeom>
          <a:ln w="31750">
            <a:solidFill>
              <a:srgbClr val="FFD008"/>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7E14BB14-B83C-06EA-D9FD-0D4D874BC403}"/>
              </a:ext>
            </a:extLst>
          </p:cNvPr>
          <p:cNvSpPr txBox="1"/>
          <p:nvPr/>
        </p:nvSpPr>
        <p:spPr>
          <a:xfrm>
            <a:off x="581734" y="1330628"/>
            <a:ext cx="10872410" cy="4524315"/>
          </a:xfrm>
          <a:prstGeom prst="rect">
            <a:avLst/>
          </a:prstGeom>
          <a:noFill/>
        </p:spPr>
        <p:txBody>
          <a:bodyPr wrap="square" rtlCol="0">
            <a:spAutoFit/>
          </a:bodyPr>
          <a:lstStyle/>
          <a:p>
            <a:pPr marL="742950" lvl="1" indent="-285750">
              <a:buFont typeface="Arial" panose="020B0604020202020204" pitchFamily="34" charset="0"/>
              <a:buChar char="•"/>
            </a:pPr>
            <a:r>
              <a:rPr lang="en-US" sz="3600" dirty="0"/>
              <a:t>Equal participation in a successful intergovernmental cooperative effort to improve City neighborhoods</a:t>
            </a:r>
          </a:p>
          <a:p>
            <a:pPr marL="742950" lvl="1" indent="-285750">
              <a:buFont typeface="Arial" panose="020B0604020202020204" pitchFamily="34" charset="0"/>
              <a:buChar char="•"/>
            </a:pPr>
            <a:r>
              <a:rPr lang="en-US" sz="3600" dirty="0"/>
              <a:t>Having a seat at the table helps to better understand the opportunities and challenges of our community</a:t>
            </a:r>
          </a:p>
          <a:p>
            <a:pPr marL="742950" lvl="1" indent="-285750">
              <a:buFont typeface="Arial" panose="020B0604020202020204" pitchFamily="34" charset="0"/>
              <a:buChar char="•"/>
            </a:pPr>
            <a:r>
              <a:rPr lang="en-US" sz="3600" dirty="0"/>
              <a:t>Professional coordination of land recycling </a:t>
            </a:r>
          </a:p>
          <a:p>
            <a:pPr marL="742950" lvl="1" indent="-285750">
              <a:buFont typeface="Arial" panose="020B0604020202020204" pitchFamily="34" charset="0"/>
              <a:buChar char="•"/>
            </a:pPr>
            <a:r>
              <a:rPr lang="en-US" sz="3600" dirty="0"/>
              <a:t>Exponentially scaled capacity of the Land Bank</a:t>
            </a:r>
          </a:p>
          <a:p>
            <a:pPr marL="742950" lvl="1" indent="-285750">
              <a:buFont typeface="Arial" panose="020B0604020202020204" pitchFamily="34" charset="0"/>
              <a:buChar char="•"/>
            </a:pPr>
            <a:r>
              <a:rPr lang="en-US" sz="3600" dirty="0"/>
              <a:t>Short-term and long-term opportunities to improve the tax base</a:t>
            </a:r>
          </a:p>
        </p:txBody>
      </p:sp>
      <p:sp>
        <p:nvSpPr>
          <p:cNvPr id="5" name="Footer Placeholder 5">
            <a:extLst>
              <a:ext uri="{FF2B5EF4-FFF2-40B4-BE49-F238E27FC236}">
                <a16:creationId xmlns:a16="http://schemas.microsoft.com/office/drawing/2014/main" id="{1E3406AA-F240-FD1A-17EA-542F8C14CBFE}"/>
              </a:ext>
            </a:extLst>
          </p:cNvPr>
          <p:cNvSpPr>
            <a:spLocks noGrp="1"/>
          </p:cNvSpPr>
          <p:nvPr>
            <p:ph type="ftr" sz="quarter" idx="11"/>
          </p:nvPr>
        </p:nvSpPr>
        <p:spPr>
          <a:xfrm>
            <a:off x="2429301" y="6459785"/>
            <a:ext cx="6796586"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tx1"/>
                </a:solidFill>
              </a:rPr>
              <a:t>© 2025 WBK LLC. This presentation is informational and is not legal advice.</a:t>
            </a:r>
          </a:p>
        </p:txBody>
      </p:sp>
    </p:spTree>
    <p:extLst>
      <p:ext uri="{BB962C8B-B14F-4D97-AF65-F5344CB8AC3E}">
        <p14:creationId xmlns:p14="http://schemas.microsoft.com/office/powerpoint/2010/main" val="3375143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9FE1B0-72CB-BB27-99D8-ADB0AA31737B}"/>
              </a:ext>
            </a:extLst>
          </p:cNvPr>
          <p:cNvSpPr/>
          <p:nvPr/>
        </p:nvSpPr>
        <p:spPr>
          <a:xfrm>
            <a:off x="-1" y="0"/>
            <a:ext cx="12191999" cy="936179"/>
          </a:xfrm>
          <a:prstGeom prst="rect">
            <a:avLst/>
          </a:prstGeom>
          <a:solidFill>
            <a:srgbClr val="242E6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5488DE4-97AC-C955-1369-D9E39B089785}"/>
              </a:ext>
            </a:extLst>
          </p:cNvPr>
          <p:cNvPicPr>
            <a:picLocks noChangeAspect="1"/>
          </p:cNvPicPr>
          <p:nvPr/>
        </p:nvPicPr>
        <p:blipFill>
          <a:blip r:embed="rId3"/>
          <a:srcRect/>
          <a:stretch/>
        </p:blipFill>
        <p:spPr>
          <a:xfrm>
            <a:off x="8027547" y="5800757"/>
            <a:ext cx="3911849" cy="805905"/>
          </a:xfrm>
          <a:prstGeom prst="rect">
            <a:avLst/>
          </a:prstGeom>
        </p:spPr>
      </p:pic>
      <p:sp>
        <p:nvSpPr>
          <p:cNvPr id="2" name="TextBox 1">
            <a:extLst>
              <a:ext uri="{FF2B5EF4-FFF2-40B4-BE49-F238E27FC236}">
                <a16:creationId xmlns:a16="http://schemas.microsoft.com/office/drawing/2014/main" id="{BAAE35A5-DEBF-5B5C-097D-753198377CE4}"/>
              </a:ext>
            </a:extLst>
          </p:cNvPr>
          <p:cNvSpPr txBox="1"/>
          <p:nvPr/>
        </p:nvSpPr>
        <p:spPr>
          <a:xfrm>
            <a:off x="491085" y="123097"/>
            <a:ext cx="10372725" cy="707886"/>
          </a:xfrm>
          <a:prstGeom prst="rect">
            <a:avLst/>
          </a:prstGeom>
          <a:noFill/>
        </p:spPr>
        <p:txBody>
          <a:bodyPr wrap="square" rtlCol="0">
            <a:spAutoFit/>
          </a:bodyPr>
          <a:lstStyle/>
          <a:p>
            <a:r>
              <a:rPr lang="en-US" sz="4000" dirty="0">
                <a:solidFill>
                  <a:schemeClr val="bg1"/>
                </a:solidFill>
                <a:latin typeface="Arial" panose="020B0604020202020204" pitchFamily="34" charset="0"/>
                <a:cs typeface="Arial" panose="020B0604020202020204" pitchFamily="34" charset="0"/>
              </a:rPr>
              <a:t>Thank you!</a:t>
            </a:r>
          </a:p>
        </p:txBody>
      </p:sp>
      <p:cxnSp>
        <p:nvCxnSpPr>
          <p:cNvPr id="7" name="Straight Connector 6">
            <a:extLst>
              <a:ext uri="{FF2B5EF4-FFF2-40B4-BE49-F238E27FC236}">
                <a16:creationId xmlns:a16="http://schemas.microsoft.com/office/drawing/2014/main" id="{2058CC79-4A14-121A-0D25-178C9A103911}"/>
              </a:ext>
            </a:extLst>
          </p:cNvPr>
          <p:cNvCxnSpPr/>
          <p:nvPr/>
        </p:nvCxnSpPr>
        <p:spPr>
          <a:xfrm>
            <a:off x="-1" y="936179"/>
            <a:ext cx="12192001" cy="0"/>
          </a:xfrm>
          <a:prstGeom prst="line">
            <a:avLst/>
          </a:prstGeom>
          <a:ln w="31750">
            <a:solidFill>
              <a:srgbClr val="FFD008"/>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781F099-283F-A633-EFB7-EECBB7B519E8}"/>
              </a:ext>
            </a:extLst>
          </p:cNvPr>
          <p:cNvSpPr txBox="1"/>
          <p:nvPr/>
        </p:nvSpPr>
        <p:spPr>
          <a:xfrm>
            <a:off x="617459" y="1872358"/>
            <a:ext cx="10957077" cy="3477875"/>
          </a:xfrm>
          <a:prstGeom prst="rect">
            <a:avLst/>
          </a:prstGeom>
          <a:noFill/>
        </p:spPr>
        <p:txBody>
          <a:bodyPr wrap="square" rtlCol="0">
            <a:spAutoFit/>
          </a:bodyPr>
          <a:lstStyle/>
          <a:p>
            <a:r>
              <a:rPr lang="en-US" sz="2000" dirty="0">
                <a:solidFill>
                  <a:schemeClr val="accent1">
                    <a:lumMod val="50000"/>
                  </a:schemeClr>
                </a:solidFill>
                <a:latin typeface="Arial" panose="020B0604020202020204" pitchFamily="34" charset="0"/>
                <a:ea typeface="Helvetica Neue LT Std 65 Medium" charset="0"/>
                <a:cs typeface="Arial" panose="020B0604020202020204" pitchFamily="34" charset="0"/>
              </a:rPr>
              <a:t>Megan Turnbull, Esquire</a:t>
            </a:r>
          </a:p>
          <a:p>
            <a:r>
              <a:rPr lang="en-US" sz="2000" dirty="0">
                <a:solidFill>
                  <a:schemeClr val="accent1">
                    <a:lumMod val="50000"/>
                  </a:schemeClr>
                </a:solidFill>
                <a:latin typeface="Arial" panose="020B0604020202020204" pitchFamily="34" charset="0"/>
                <a:ea typeface="Helvetica Neue LT Std 65 Medium" charset="0"/>
                <a:cs typeface="Arial" panose="020B0604020202020204" pitchFamily="34" charset="0"/>
              </a:rPr>
              <a:t>Shareholder</a:t>
            </a:r>
          </a:p>
          <a:p>
            <a:r>
              <a:rPr lang="en-US" sz="2000" dirty="0">
                <a:solidFill>
                  <a:srgbClr val="F3B229"/>
                </a:solidFill>
                <a:latin typeface="Arial" panose="020B0604020202020204" pitchFamily="34" charset="0"/>
                <a:ea typeface="Helvetica Neue LT Std 65 Medium" charset="0"/>
                <a:cs typeface="Arial" panose="020B0604020202020204" pitchFamily="34" charset="0"/>
                <a:hlinkClick r:id="rId4"/>
              </a:rPr>
              <a:t>mturnbull@wbklegal.com</a:t>
            </a:r>
            <a:endParaRPr lang="en-US" sz="2000" dirty="0">
              <a:solidFill>
                <a:srgbClr val="F3B229"/>
              </a:solidFill>
              <a:latin typeface="Arial" panose="020B0604020202020204" pitchFamily="34" charset="0"/>
              <a:ea typeface="Helvetica Neue LT Std 65 Medium" charset="0"/>
              <a:cs typeface="Arial" panose="020B0604020202020204" pitchFamily="34" charset="0"/>
            </a:endParaRPr>
          </a:p>
          <a:p>
            <a:endParaRPr lang="en-US" sz="2000" dirty="0">
              <a:solidFill>
                <a:srgbClr val="F3B229"/>
              </a:solidFill>
              <a:latin typeface="Arial" panose="020B0604020202020204" pitchFamily="34" charset="0"/>
              <a:ea typeface="Helvetica Neue LT Std 65 Medium" charset="0"/>
              <a:cs typeface="Arial" panose="020B0604020202020204" pitchFamily="34" charset="0"/>
            </a:endParaRPr>
          </a:p>
          <a:p>
            <a:endParaRPr lang="en-US" sz="2000" dirty="0">
              <a:solidFill>
                <a:srgbClr val="F3B229"/>
              </a:solidFill>
              <a:latin typeface="Arial" panose="020B0604020202020204" pitchFamily="34" charset="0"/>
              <a:ea typeface="Helvetica Neue LT Std 65 Medium" charset="0"/>
              <a:cs typeface="Arial" panose="020B0604020202020204" pitchFamily="34" charset="0"/>
            </a:endParaRPr>
          </a:p>
          <a:p>
            <a:r>
              <a:rPr lang="en-US" sz="2000" dirty="0">
                <a:solidFill>
                  <a:srgbClr val="F3B229"/>
                </a:solidFill>
                <a:latin typeface="Arial" panose="020B0604020202020204" pitchFamily="34" charset="0"/>
                <a:ea typeface="Helvetica Neue LT Std 65 Medium" charset="0"/>
                <a:cs typeface="Arial" panose="020B0604020202020204" pitchFamily="34" charset="0"/>
              </a:rPr>
              <a:t>Weiss Burkardt Kramer LLC</a:t>
            </a:r>
          </a:p>
          <a:p>
            <a:r>
              <a:rPr lang="en-US" sz="2000" dirty="0">
                <a:solidFill>
                  <a:srgbClr val="F3B229"/>
                </a:solidFill>
                <a:latin typeface="Arial" panose="020B0604020202020204" pitchFamily="34" charset="0"/>
                <a:ea typeface="Helvetica Neue LT Std 65 Medium" charset="0"/>
                <a:cs typeface="Arial" panose="020B0604020202020204" pitchFamily="34" charset="0"/>
              </a:rPr>
              <a:t>445 Fort Pitt Blvd, Suite 503 </a:t>
            </a:r>
          </a:p>
          <a:p>
            <a:r>
              <a:rPr lang="en-US" sz="2000" dirty="0">
                <a:solidFill>
                  <a:srgbClr val="F3B229"/>
                </a:solidFill>
                <a:latin typeface="Arial" panose="020B0604020202020204" pitchFamily="34" charset="0"/>
                <a:ea typeface="Helvetica Neue LT Std 65 Medium" charset="0"/>
                <a:cs typeface="Arial" panose="020B0604020202020204" pitchFamily="34" charset="0"/>
              </a:rPr>
              <a:t>Pittsburgh, PA 15219</a:t>
            </a:r>
          </a:p>
          <a:p>
            <a:r>
              <a:rPr lang="en-US" sz="2000" dirty="0">
                <a:solidFill>
                  <a:srgbClr val="F3B229"/>
                </a:solidFill>
                <a:latin typeface="Arial" panose="020B0604020202020204" pitchFamily="34" charset="0"/>
                <a:ea typeface="Helvetica Neue LT Std 65 Medium" charset="0"/>
                <a:cs typeface="Arial" panose="020B0604020202020204" pitchFamily="34" charset="0"/>
              </a:rPr>
              <a:t>Phone: 412.391.9890 </a:t>
            </a:r>
          </a:p>
          <a:p>
            <a:endParaRPr lang="en-US" sz="2000" i="1" dirty="0">
              <a:solidFill>
                <a:srgbClr val="F3B229"/>
              </a:solidFill>
              <a:latin typeface="Arial" panose="020B0604020202020204" pitchFamily="34" charset="0"/>
              <a:ea typeface="Helvetica Neue LT Std 65 Medium" charset="0"/>
              <a:cs typeface="Arial" panose="020B0604020202020204" pitchFamily="34" charset="0"/>
            </a:endParaRPr>
          </a:p>
          <a:p>
            <a:endParaRPr lang="en-US" sz="2000" dirty="0">
              <a:solidFill>
                <a:srgbClr val="F3B229"/>
              </a:solidFill>
              <a:latin typeface="Arial" panose="020B0604020202020204" pitchFamily="34" charset="0"/>
              <a:ea typeface="Helvetica Neue LT Std 65 Medium" charset="0"/>
              <a:cs typeface="Arial" panose="020B0604020202020204" pitchFamily="34" charset="0"/>
            </a:endParaRPr>
          </a:p>
        </p:txBody>
      </p:sp>
      <p:pic>
        <p:nvPicPr>
          <p:cNvPr id="4" name="Picture 3">
            <a:extLst>
              <a:ext uri="{FF2B5EF4-FFF2-40B4-BE49-F238E27FC236}">
                <a16:creationId xmlns:a16="http://schemas.microsoft.com/office/drawing/2014/main" id="{91BCF451-3C6F-675C-8488-684E939929F6}"/>
              </a:ext>
            </a:extLst>
          </p:cNvPr>
          <p:cNvPicPr>
            <a:picLocks noChangeAspect="1"/>
          </p:cNvPicPr>
          <p:nvPr/>
        </p:nvPicPr>
        <p:blipFill rotWithShape="1">
          <a:blip r:embed="rId5"/>
          <a:srcRect l="11706" r="11768" b="1"/>
          <a:stretch/>
        </p:blipFill>
        <p:spPr>
          <a:xfrm>
            <a:off x="7194551" y="1395105"/>
            <a:ext cx="3740149" cy="4337543"/>
          </a:xfrm>
          <a:prstGeom prst="rect">
            <a:avLst/>
          </a:prstGeom>
          <a:ln>
            <a:noFill/>
          </a:ln>
          <a:effectLst/>
        </p:spPr>
      </p:pic>
    </p:spTree>
    <p:extLst>
      <p:ext uri="{BB962C8B-B14F-4D97-AF65-F5344CB8AC3E}">
        <p14:creationId xmlns:p14="http://schemas.microsoft.com/office/powerpoint/2010/main" val="387466195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0FE34E5E6255F41AFCC221B84FAB27B" ma:contentTypeVersion="14" ma:contentTypeDescription="Create a new document." ma:contentTypeScope="" ma:versionID="049feb1a0a9edcd9084d92bb160eb37f">
  <xsd:schema xmlns:xsd="http://www.w3.org/2001/XMLSchema" xmlns:xs="http://www.w3.org/2001/XMLSchema" xmlns:p="http://schemas.microsoft.com/office/2006/metadata/properties" xmlns:ns2="5d57ab6b-7620-4be5-802b-fa68ddee49ca" xmlns:ns3="71c476a1-b17c-429c-81cd-a81280556eb5" targetNamespace="http://schemas.microsoft.com/office/2006/metadata/properties" ma:root="true" ma:fieldsID="edd4dfcf38db182bbee11645f8a6f21a" ns2:_="" ns3:_="">
    <xsd:import namespace="5d57ab6b-7620-4be5-802b-fa68ddee49ca"/>
    <xsd:import namespace="71c476a1-b17c-429c-81cd-a81280556e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57ab6b-7620-4be5-802b-fa68ddee49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Location" ma:index="13" nillable="true" ma:displayName="Location" ma:descrip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22497a2b-35a7-48fa-91b2-421a4e35cbc9"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c476a1-b17c-429c-81cd-a81280556eb5"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2fb0681-e42d-4553-9297-fc9662afd1e1}" ma:internalName="TaxCatchAll" ma:showField="CatchAllData" ma:web="71c476a1-b17c-429c-81cd-a81280556e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1c476a1-b17c-429c-81cd-a81280556eb5" xsi:nil="true"/>
    <lcf76f155ced4ddcb4097134ff3c332f xmlns="5d57ab6b-7620-4be5-802b-fa68ddee49c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427ACF0-6802-4EE7-A55E-BA8E61ED37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d57ab6b-7620-4be5-802b-fa68ddee49ca"/>
    <ds:schemaRef ds:uri="71c476a1-b17c-429c-81cd-a81280556e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D92FBF8-757B-4176-B593-22C653044DE9}">
  <ds:schemaRefs>
    <ds:schemaRef ds:uri="http://schemas.microsoft.com/sharepoint/v3/contenttype/forms"/>
  </ds:schemaRefs>
</ds:datastoreItem>
</file>

<file path=customXml/itemProps3.xml><?xml version="1.0" encoding="utf-8"?>
<ds:datastoreItem xmlns:ds="http://schemas.openxmlformats.org/officeDocument/2006/customXml" ds:itemID="{08985510-28E3-4C9D-9261-DFC22FD5FF8A}">
  <ds:schemaRefs>
    <ds:schemaRef ds:uri="http://schemas.microsoft.com/office/2006/metadata/properties"/>
    <ds:schemaRef ds:uri="http://schemas.microsoft.com/office/infopath/2007/PartnerControls"/>
    <ds:schemaRef ds:uri="71c476a1-b17c-429c-81cd-a81280556eb5"/>
    <ds:schemaRef ds:uri="5d57ab6b-7620-4be5-802b-fa68ddee49ca"/>
  </ds:schemaRefs>
</ds:datastoreItem>
</file>

<file path=docProps/app.xml><?xml version="1.0" encoding="utf-8"?>
<Properties xmlns="http://schemas.openxmlformats.org/officeDocument/2006/extended-properties" xmlns:vt="http://schemas.openxmlformats.org/officeDocument/2006/docPropsVTypes">
  <Template/>
  <TotalTime>2180</TotalTime>
  <Words>596</Words>
  <Application>Microsoft Office PowerPoint</Application>
  <PresentationFormat>Widescreen</PresentationFormat>
  <Paragraphs>57</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Open Sans</vt:lpstr>
      <vt:lpstr>Custom Design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Derek Julin</dc:creator>
  <cp:lastModifiedBy>Megan Turnbull</cp:lastModifiedBy>
  <cp:revision>74</cp:revision>
  <dcterms:created xsi:type="dcterms:W3CDTF">2023-07-25T10:45:35Z</dcterms:created>
  <dcterms:modified xsi:type="dcterms:W3CDTF">2025-10-06T19:38:03Z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0x01010090FE34E5E6255F41AFCC221B84FAB27B</vt:lpwstr>
  </property>
  <property fmtid="{D5CDD505-2E9C-101B-9397-08002B2CF9AE}" pid="3" name="MediaServiceImageTags">
    <vt:lpwstr/>
  </property>
</Properties>
</file>