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7" r:id="rId5"/>
  </p:sldMasterIdLst>
  <p:notesMasterIdLst>
    <p:notesMasterId r:id="rId30"/>
  </p:notesMasterIdLst>
  <p:handoutMasterIdLst>
    <p:handoutMasterId r:id="rId31"/>
  </p:handoutMasterIdLst>
  <p:sldIdLst>
    <p:sldId id="260" r:id="rId6"/>
    <p:sldId id="268" r:id="rId7"/>
    <p:sldId id="3320" r:id="rId8"/>
    <p:sldId id="394" r:id="rId9"/>
    <p:sldId id="372" r:id="rId10"/>
    <p:sldId id="384" r:id="rId11"/>
    <p:sldId id="369" r:id="rId12"/>
    <p:sldId id="401" r:id="rId13"/>
    <p:sldId id="330" r:id="rId14"/>
    <p:sldId id="389" r:id="rId15"/>
    <p:sldId id="347" r:id="rId16"/>
    <p:sldId id="381" r:id="rId17"/>
    <p:sldId id="400" r:id="rId18"/>
    <p:sldId id="3330" r:id="rId19"/>
    <p:sldId id="365" r:id="rId20"/>
    <p:sldId id="395" r:id="rId21"/>
    <p:sldId id="349" r:id="rId22"/>
    <p:sldId id="391" r:id="rId23"/>
    <p:sldId id="390" r:id="rId24"/>
    <p:sldId id="3329" r:id="rId25"/>
    <p:sldId id="403" r:id="rId26"/>
    <p:sldId id="363" r:id="rId27"/>
    <p:sldId id="3318" r:id="rId28"/>
    <p:sldId id="396" r:id="rId2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FFF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34" autoAdjust="0"/>
    <p:restoredTop sz="86410" autoAdjust="0"/>
  </p:normalViewPr>
  <p:slideViewPr>
    <p:cSldViewPr>
      <p:cViewPr varScale="1">
        <p:scale>
          <a:sx n="97" d="100"/>
          <a:sy n="97" d="100"/>
        </p:scale>
        <p:origin x="2388" y="84"/>
      </p:cViewPr>
      <p:guideLst>
        <p:guide orient="horz" pos="2160"/>
        <p:guide pos="2880"/>
      </p:guideLst>
    </p:cSldViewPr>
  </p:slideViewPr>
  <p:outlineViewPr>
    <p:cViewPr>
      <p:scale>
        <a:sx n="33" d="100"/>
        <a:sy n="33" d="100"/>
      </p:scale>
      <p:origin x="0" y="-5358"/>
    </p:cViewPr>
  </p:outlineViewPr>
  <p:notesTextViewPr>
    <p:cViewPr>
      <p:scale>
        <a:sx n="3" d="2"/>
        <a:sy n="3" d="2"/>
      </p:scale>
      <p:origin x="0" y="0"/>
    </p:cViewPr>
  </p:notesTextViewPr>
  <p:sorterViewPr>
    <p:cViewPr varScale="1">
      <p:scale>
        <a:sx n="1" d="1"/>
        <a:sy n="1" d="1"/>
      </p:scale>
      <p:origin x="0" y="-2796"/>
    </p:cViewPr>
  </p:sorterViewPr>
  <p:notesViewPr>
    <p:cSldViewPr>
      <p:cViewPr varScale="1">
        <p:scale>
          <a:sx n="98" d="100"/>
          <a:sy n="98" d="100"/>
        </p:scale>
        <p:origin x="2598"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3DE42A-8B6A-42C7-9729-6E3B438FF94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7C11F66-3FA4-4E6A-B64C-C56821890240}">
      <dgm:prSet phldrT="[Text]"/>
      <dgm:spPr>
        <a:solidFill>
          <a:srgbClr val="C00000"/>
        </a:solidFill>
      </dgm:spPr>
      <dgm:t>
        <a:bodyPr/>
        <a:lstStyle/>
        <a:p>
          <a:r>
            <a:rPr lang="en-US" b="1" dirty="0"/>
            <a:t>Free Application for Federal Student Aid (FAFSA)</a:t>
          </a:r>
        </a:p>
      </dgm:t>
    </dgm:pt>
    <dgm:pt modelId="{AADA9938-1C6B-481F-A07D-8379D9F94427}" type="parTrans" cxnId="{D40D0A15-CB7A-4459-8332-845DF638E051}">
      <dgm:prSet/>
      <dgm:spPr/>
      <dgm:t>
        <a:bodyPr/>
        <a:lstStyle/>
        <a:p>
          <a:endParaRPr lang="en-US"/>
        </a:p>
      </dgm:t>
    </dgm:pt>
    <dgm:pt modelId="{45DE64A1-ECA0-481A-8956-679997467576}" type="sibTrans" cxnId="{D40D0A15-CB7A-4459-8332-845DF638E051}">
      <dgm:prSet/>
      <dgm:spPr/>
      <dgm:t>
        <a:bodyPr/>
        <a:lstStyle/>
        <a:p>
          <a:endParaRPr lang="en-US"/>
        </a:p>
      </dgm:t>
    </dgm:pt>
    <dgm:pt modelId="{A97E661E-E506-4041-BBBA-A7DF33BF0263}">
      <dgm:prSet phldrT="[Text]"/>
      <dgm:spPr>
        <a:solidFill>
          <a:schemeClr val="bg1">
            <a:alpha val="90000"/>
          </a:schemeClr>
        </a:solidFill>
        <a:ln>
          <a:solidFill>
            <a:schemeClr val="tx1">
              <a:alpha val="90000"/>
            </a:schemeClr>
          </a:solidFill>
        </a:ln>
      </dgm:spPr>
      <dgm:t>
        <a:bodyPr/>
        <a:lstStyle/>
        <a:p>
          <a:r>
            <a:rPr lang="en-US" dirty="0"/>
            <a:t>U.S. Citizens &amp; Permanent Residents</a:t>
          </a:r>
        </a:p>
      </dgm:t>
    </dgm:pt>
    <dgm:pt modelId="{2C9D7B56-008F-4210-97FD-CF3BEA7607D6}" type="parTrans" cxnId="{1806D484-E453-40F4-9657-7A806FEB3DA8}">
      <dgm:prSet/>
      <dgm:spPr/>
      <dgm:t>
        <a:bodyPr/>
        <a:lstStyle/>
        <a:p>
          <a:endParaRPr lang="en-US"/>
        </a:p>
      </dgm:t>
    </dgm:pt>
    <dgm:pt modelId="{13FF0B1C-2E44-42A5-9C56-D033D3FABF90}" type="sibTrans" cxnId="{1806D484-E453-40F4-9657-7A806FEB3DA8}">
      <dgm:prSet/>
      <dgm:spPr/>
      <dgm:t>
        <a:bodyPr/>
        <a:lstStyle/>
        <a:p>
          <a:endParaRPr lang="en-US"/>
        </a:p>
      </dgm:t>
    </dgm:pt>
    <dgm:pt modelId="{102644CA-BB32-415A-989F-E8DFC29599E9}">
      <dgm:prSet phldrT="[Text]"/>
      <dgm:spPr>
        <a:solidFill>
          <a:schemeClr val="bg1">
            <a:alpha val="90000"/>
          </a:schemeClr>
        </a:solidFill>
        <a:ln>
          <a:solidFill>
            <a:schemeClr val="tx1">
              <a:alpha val="90000"/>
            </a:schemeClr>
          </a:solidFill>
        </a:ln>
      </dgm:spPr>
      <dgm:t>
        <a:bodyPr/>
        <a:lstStyle/>
        <a:p>
          <a:r>
            <a:rPr lang="en-US" dirty="0"/>
            <a:t>Minnesota residents regardless of federal immigration status.</a:t>
          </a:r>
        </a:p>
      </dgm:t>
    </dgm:pt>
    <dgm:pt modelId="{23E1EDCC-5777-4C03-989E-7E5351AC5C96}" type="parTrans" cxnId="{896612EA-8C16-4EE1-AC52-8F661EEA2E5F}">
      <dgm:prSet/>
      <dgm:spPr/>
      <dgm:t>
        <a:bodyPr/>
        <a:lstStyle/>
        <a:p>
          <a:endParaRPr lang="en-US"/>
        </a:p>
      </dgm:t>
    </dgm:pt>
    <dgm:pt modelId="{29DCCB55-C7C9-42A5-A5F5-98C31FAF3623}" type="sibTrans" cxnId="{896612EA-8C16-4EE1-AC52-8F661EEA2E5F}">
      <dgm:prSet/>
      <dgm:spPr/>
      <dgm:t>
        <a:bodyPr/>
        <a:lstStyle/>
        <a:p>
          <a:endParaRPr lang="en-US"/>
        </a:p>
      </dgm:t>
    </dgm:pt>
    <dgm:pt modelId="{643374B4-CA72-4DE0-91BD-CC26520327F1}">
      <dgm:prSet phldrT="[Text]"/>
      <dgm:spPr>
        <a:solidFill>
          <a:srgbClr val="C00000"/>
        </a:solidFill>
      </dgm:spPr>
      <dgm:t>
        <a:bodyPr/>
        <a:lstStyle/>
        <a:p>
          <a:r>
            <a:rPr lang="en-US" b="1" dirty="0"/>
            <a:t>MN Dream Act</a:t>
          </a:r>
        </a:p>
      </dgm:t>
    </dgm:pt>
    <dgm:pt modelId="{5C60E476-51E2-44B3-BCC5-75B9B8533348}" type="sibTrans" cxnId="{FE747CC0-7490-465C-B40A-F728F75C32CF}">
      <dgm:prSet/>
      <dgm:spPr/>
      <dgm:t>
        <a:bodyPr/>
        <a:lstStyle/>
        <a:p>
          <a:endParaRPr lang="en-US"/>
        </a:p>
      </dgm:t>
    </dgm:pt>
    <dgm:pt modelId="{448DE18D-F938-4D0C-B04E-2A5ACF445789}" type="parTrans" cxnId="{FE747CC0-7490-465C-B40A-F728F75C32CF}">
      <dgm:prSet/>
      <dgm:spPr/>
      <dgm:t>
        <a:bodyPr/>
        <a:lstStyle/>
        <a:p>
          <a:endParaRPr lang="en-US"/>
        </a:p>
      </dgm:t>
    </dgm:pt>
    <dgm:pt modelId="{1BC123BA-2641-42F3-B4FD-AA0FAC2C9216}" type="pres">
      <dgm:prSet presAssocID="{333DE42A-8B6A-42C7-9729-6E3B438FF941}" presName="linear" presStyleCnt="0">
        <dgm:presLayoutVars>
          <dgm:animLvl val="lvl"/>
          <dgm:resizeHandles val="exact"/>
        </dgm:presLayoutVars>
      </dgm:prSet>
      <dgm:spPr/>
    </dgm:pt>
    <dgm:pt modelId="{2E6C11FD-36F2-4FB2-BBCD-5A437EBF71FB}" type="pres">
      <dgm:prSet presAssocID="{C7C11F66-3FA4-4E6A-B64C-C56821890240}" presName="parentText" presStyleLbl="node1" presStyleIdx="0" presStyleCnt="2">
        <dgm:presLayoutVars>
          <dgm:chMax val="0"/>
          <dgm:bulletEnabled val="1"/>
        </dgm:presLayoutVars>
      </dgm:prSet>
      <dgm:spPr/>
    </dgm:pt>
    <dgm:pt modelId="{58130082-0E70-47E2-8ED3-62A0DB6D4BB7}" type="pres">
      <dgm:prSet presAssocID="{C7C11F66-3FA4-4E6A-B64C-C56821890240}" presName="childText" presStyleLbl="revTx" presStyleIdx="0" presStyleCnt="2">
        <dgm:presLayoutVars>
          <dgm:bulletEnabled val="1"/>
        </dgm:presLayoutVars>
      </dgm:prSet>
      <dgm:spPr/>
    </dgm:pt>
    <dgm:pt modelId="{7F5C2183-D5BF-4F61-B149-449ECE08F088}" type="pres">
      <dgm:prSet presAssocID="{643374B4-CA72-4DE0-91BD-CC26520327F1}" presName="parentText" presStyleLbl="node1" presStyleIdx="1" presStyleCnt="2">
        <dgm:presLayoutVars>
          <dgm:chMax val="0"/>
          <dgm:bulletEnabled val="1"/>
        </dgm:presLayoutVars>
      </dgm:prSet>
      <dgm:spPr/>
    </dgm:pt>
    <dgm:pt modelId="{B8BAA791-4351-4809-9031-20B659460D45}" type="pres">
      <dgm:prSet presAssocID="{643374B4-CA72-4DE0-91BD-CC26520327F1}" presName="childText" presStyleLbl="revTx" presStyleIdx="1" presStyleCnt="2">
        <dgm:presLayoutVars>
          <dgm:bulletEnabled val="1"/>
        </dgm:presLayoutVars>
      </dgm:prSet>
      <dgm:spPr/>
    </dgm:pt>
  </dgm:ptLst>
  <dgm:cxnLst>
    <dgm:cxn modelId="{D40D0A15-CB7A-4459-8332-845DF638E051}" srcId="{333DE42A-8B6A-42C7-9729-6E3B438FF941}" destId="{C7C11F66-3FA4-4E6A-B64C-C56821890240}" srcOrd="0" destOrd="0" parTransId="{AADA9938-1C6B-481F-A07D-8379D9F94427}" sibTransId="{45DE64A1-ECA0-481A-8956-679997467576}"/>
    <dgm:cxn modelId="{9C34E01B-F67F-470E-9BE6-3B17A56DF639}" type="presOf" srcId="{C7C11F66-3FA4-4E6A-B64C-C56821890240}" destId="{2E6C11FD-36F2-4FB2-BBCD-5A437EBF71FB}" srcOrd="0" destOrd="0" presId="urn:microsoft.com/office/officeart/2005/8/layout/vList2"/>
    <dgm:cxn modelId="{F554AE48-ED24-4ACE-91EF-20CBB4011E19}" type="presOf" srcId="{643374B4-CA72-4DE0-91BD-CC26520327F1}" destId="{7F5C2183-D5BF-4F61-B149-449ECE08F088}" srcOrd="0" destOrd="0" presId="urn:microsoft.com/office/officeart/2005/8/layout/vList2"/>
    <dgm:cxn modelId="{1806D484-E453-40F4-9657-7A806FEB3DA8}" srcId="{C7C11F66-3FA4-4E6A-B64C-C56821890240}" destId="{A97E661E-E506-4041-BBBA-A7DF33BF0263}" srcOrd="0" destOrd="0" parTransId="{2C9D7B56-008F-4210-97FD-CF3BEA7607D6}" sibTransId="{13FF0B1C-2E44-42A5-9C56-D033D3FABF90}"/>
    <dgm:cxn modelId="{37134F86-16C4-46A5-8B71-58C915C1C546}" type="presOf" srcId="{333DE42A-8B6A-42C7-9729-6E3B438FF941}" destId="{1BC123BA-2641-42F3-B4FD-AA0FAC2C9216}" srcOrd="0" destOrd="0" presId="urn:microsoft.com/office/officeart/2005/8/layout/vList2"/>
    <dgm:cxn modelId="{2CD78289-A75B-4869-A9BE-0E2D65F39938}" type="presOf" srcId="{102644CA-BB32-415A-989F-E8DFC29599E9}" destId="{B8BAA791-4351-4809-9031-20B659460D45}" srcOrd="0" destOrd="0" presId="urn:microsoft.com/office/officeart/2005/8/layout/vList2"/>
    <dgm:cxn modelId="{FE747CC0-7490-465C-B40A-F728F75C32CF}" srcId="{333DE42A-8B6A-42C7-9729-6E3B438FF941}" destId="{643374B4-CA72-4DE0-91BD-CC26520327F1}" srcOrd="1" destOrd="0" parTransId="{448DE18D-F938-4D0C-B04E-2A5ACF445789}" sibTransId="{5C60E476-51E2-44B3-BCC5-75B9B8533348}"/>
    <dgm:cxn modelId="{896612EA-8C16-4EE1-AC52-8F661EEA2E5F}" srcId="{643374B4-CA72-4DE0-91BD-CC26520327F1}" destId="{102644CA-BB32-415A-989F-E8DFC29599E9}" srcOrd="0" destOrd="0" parTransId="{23E1EDCC-5777-4C03-989E-7E5351AC5C96}" sibTransId="{29DCCB55-C7C9-42A5-A5F5-98C31FAF3623}"/>
    <dgm:cxn modelId="{0E7D76EA-E3E3-4107-960E-55A41F1F2BEE}" type="presOf" srcId="{A97E661E-E506-4041-BBBA-A7DF33BF0263}" destId="{58130082-0E70-47E2-8ED3-62A0DB6D4BB7}" srcOrd="0" destOrd="0" presId="urn:microsoft.com/office/officeart/2005/8/layout/vList2"/>
    <dgm:cxn modelId="{B65D5466-A681-4DD3-95F4-CA134A2E139E}" type="presParOf" srcId="{1BC123BA-2641-42F3-B4FD-AA0FAC2C9216}" destId="{2E6C11FD-36F2-4FB2-BBCD-5A437EBF71FB}" srcOrd="0" destOrd="0" presId="urn:microsoft.com/office/officeart/2005/8/layout/vList2"/>
    <dgm:cxn modelId="{1C1D6C21-EE38-4E82-8E00-CD460D641A72}" type="presParOf" srcId="{1BC123BA-2641-42F3-B4FD-AA0FAC2C9216}" destId="{58130082-0E70-47E2-8ED3-62A0DB6D4BB7}" srcOrd="1" destOrd="0" presId="urn:microsoft.com/office/officeart/2005/8/layout/vList2"/>
    <dgm:cxn modelId="{E4EF8905-44CA-40D8-AE5A-A22765055CF5}" type="presParOf" srcId="{1BC123BA-2641-42F3-B4FD-AA0FAC2C9216}" destId="{7F5C2183-D5BF-4F61-B149-449ECE08F088}" srcOrd="2" destOrd="0" presId="urn:microsoft.com/office/officeart/2005/8/layout/vList2"/>
    <dgm:cxn modelId="{E32DB7D1-CAC0-4B63-B3B8-3763337D4D74}" type="presParOf" srcId="{1BC123BA-2641-42F3-B4FD-AA0FAC2C9216}" destId="{B8BAA791-4351-4809-9031-20B659460D45}"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C03FF4-0DBD-4364-95AD-EC0EEDD5E177}"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B531480D-F143-46E6-99DC-D65B3D720319}">
      <dgm:prSet phldrT="[Text]"/>
      <dgm:spPr>
        <a:ln>
          <a:solidFill>
            <a:srgbClr val="B94197"/>
          </a:solidFill>
        </a:ln>
      </dgm:spPr>
      <dgm:t>
        <a:bodyPr/>
        <a:lstStyle/>
        <a:p>
          <a:r>
            <a:rPr lang="en-US" dirty="0">
              <a:latin typeface="Arial" panose="020B0604020202020204" pitchFamily="34" charset="0"/>
              <a:cs typeface="Arial" panose="020B0604020202020204" pitchFamily="34" charset="0"/>
            </a:rPr>
            <a:t>Tuition and fees</a:t>
          </a:r>
        </a:p>
      </dgm:t>
    </dgm:pt>
    <dgm:pt modelId="{AB451E01-133A-48C0-9E3F-E3ED22E77D12}" type="parTrans" cxnId="{8A91EC66-F762-49C5-B1EB-F6EFF1BB786C}">
      <dgm:prSet/>
      <dgm:spPr/>
      <dgm:t>
        <a:bodyPr/>
        <a:lstStyle/>
        <a:p>
          <a:endParaRPr lang="en-US"/>
        </a:p>
      </dgm:t>
    </dgm:pt>
    <dgm:pt modelId="{52F198FB-7CE2-499A-ADA2-4C54C04B1F60}" type="sibTrans" cxnId="{8A91EC66-F762-49C5-B1EB-F6EFF1BB786C}">
      <dgm:prSet/>
      <dgm:spPr/>
      <dgm:t>
        <a:bodyPr/>
        <a:lstStyle/>
        <a:p>
          <a:endParaRPr lang="en-US"/>
        </a:p>
      </dgm:t>
    </dgm:pt>
    <dgm:pt modelId="{6AF25EC0-6A87-4AD7-9853-A891C7C0903C}">
      <dgm:prSet phldrT="[Text]"/>
      <dgm:spPr>
        <a:ln>
          <a:solidFill>
            <a:srgbClr val="B94197"/>
          </a:solidFill>
        </a:ln>
      </dgm:spPr>
      <dgm:t>
        <a:bodyPr/>
        <a:lstStyle/>
        <a:p>
          <a:r>
            <a:rPr lang="en-US" dirty="0">
              <a:latin typeface="Arial" panose="020B0604020202020204" pitchFamily="34" charset="0"/>
              <a:cs typeface="Arial" panose="020B0604020202020204" pitchFamily="34" charset="0"/>
            </a:rPr>
            <a:t>Housing and food (living expenses)</a:t>
          </a:r>
        </a:p>
      </dgm:t>
    </dgm:pt>
    <dgm:pt modelId="{63D1440C-33C9-4A2C-A33C-C40E5AB1D853}" type="parTrans" cxnId="{CC31D1A6-0217-4908-8BB9-5E8668D0700B}">
      <dgm:prSet/>
      <dgm:spPr/>
      <dgm:t>
        <a:bodyPr/>
        <a:lstStyle/>
        <a:p>
          <a:endParaRPr lang="en-US"/>
        </a:p>
      </dgm:t>
    </dgm:pt>
    <dgm:pt modelId="{BFDF99EA-542E-4270-BB09-E965BABBBCF7}" type="sibTrans" cxnId="{CC31D1A6-0217-4908-8BB9-5E8668D0700B}">
      <dgm:prSet/>
      <dgm:spPr/>
      <dgm:t>
        <a:bodyPr/>
        <a:lstStyle/>
        <a:p>
          <a:endParaRPr lang="en-US"/>
        </a:p>
      </dgm:t>
    </dgm:pt>
    <dgm:pt modelId="{BDDB9230-ADC1-46E9-91DD-4362B865C36A}">
      <dgm:prSet phldrT="[Text]"/>
      <dgm:spPr>
        <a:ln>
          <a:solidFill>
            <a:srgbClr val="B94197"/>
          </a:solidFill>
        </a:ln>
      </dgm:spPr>
      <dgm:t>
        <a:bodyPr/>
        <a:lstStyle/>
        <a:p>
          <a:r>
            <a:rPr lang="en-US" dirty="0">
              <a:latin typeface="Arial" panose="020B0604020202020204" pitchFamily="34" charset="0"/>
              <a:cs typeface="Arial" panose="020B0604020202020204" pitchFamily="34" charset="0"/>
            </a:rPr>
            <a:t>Books, course materials, supplies, and equipment</a:t>
          </a:r>
        </a:p>
      </dgm:t>
    </dgm:pt>
    <dgm:pt modelId="{39372D0A-6901-4583-918A-BDED00DED548}" type="parTrans" cxnId="{9D00578A-41EE-4FD8-BB1B-17850DA8B7D3}">
      <dgm:prSet/>
      <dgm:spPr/>
      <dgm:t>
        <a:bodyPr/>
        <a:lstStyle/>
        <a:p>
          <a:endParaRPr lang="en-US"/>
        </a:p>
      </dgm:t>
    </dgm:pt>
    <dgm:pt modelId="{ACE76CAF-14C5-49AB-B902-9DCA8D6251A4}" type="sibTrans" cxnId="{9D00578A-41EE-4FD8-BB1B-17850DA8B7D3}">
      <dgm:prSet/>
      <dgm:spPr/>
      <dgm:t>
        <a:bodyPr/>
        <a:lstStyle/>
        <a:p>
          <a:endParaRPr lang="en-US"/>
        </a:p>
      </dgm:t>
    </dgm:pt>
    <dgm:pt modelId="{FDD382B8-010B-4F0E-8502-D1A743EB7D52}">
      <dgm:prSet phldrT="[Text]"/>
      <dgm:spPr>
        <a:ln>
          <a:solidFill>
            <a:srgbClr val="B94197"/>
          </a:solidFill>
        </a:ln>
      </dgm:spPr>
      <dgm:t>
        <a:bodyPr/>
        <a:lstStyle/>
        <a:p>
          <a:r>
            <a:rPr lang="en-US" dirty="0">
              <a:latin typeface="Arial" panose="020B0604020202020204" pitchFamily="34" charset="0"/>
              <a:cs typeface="Arial" panose="020B0604020202020204" pitchFamily="34" charset="0"/>
            </a:rPr>
            <a:t>Miscellaneous personal expenses</a:t>
          </a:r>
        </a:p>
      </dgm:t>
    </dgm:pt>
    <dgm:pt modelId="{276C2DBD-CC87-433A-94F2-FC8C3D952769}" type="parTrans" cxnId="{A799EE54-D54F-48E9-AA75-5CCA5230EADD}">
      <dgm:prSet/>
      <dgm:spPr/>
      <dgm:t>
        <a:bodyPr/>
        <a:lstStyle/>
        <a:p>
          <a:endParaRPr lang="en-US"/>
        </a:p>
      </dgm:t>
    </dgm:pt>
    <dgm:pt modelId="{E729BACD-323C-4EFB-88D9-ADB8D30331BC}" type="sibTrans" cxnId="{A799EE54-D54F-48E9-AA75-5CCA5230EADD}">
      <dgm:prSet/>
      <dgm:spPr/>
      <dgm:t>
        <a:bodyPr/>
        <a:lstStyle/>
        <a:p>
          <a:endParaRPr lang="en-US"/>
        </a:p>
      </dgm:t>
    </dgm:pt>
    <dgm:pt modelId="{DA2E86F1-534E-4876-9BEE-E4CE813CBD32}">
      <dgm:prSet phldrT="[Text]"/>
      <dgm:spPr>
        <a:ln>
          <a:solidFill>
            <a:srgbClr val="B94197"/>
          </a:solidFill>
        </a:ln>
      </dgm:spPr>
      <dgm:t>
        <a:bodyPr/>
        <a:lstStyle/>
        <a:p>
          <a:r>
            <a:rPr lang="en-US" dirty="0">
              <a:latin typeface="Arial" panose="020B0604020202020204" pitchFamily="34" charset="0"/>
              <a:cs typeface="Arial" panose="020B0604020202020204" pitchFamily="34" charset="0"/>
            </a:rPr>
            <a:t>Transportation</a:t>
          </a:r>
        </a:p>
      </dgm:t>
    </dgm:pt>
    <dgm:pt modelId="{B81ECEFB-6890-4E8D-8D41-504308513571}" type="sibTrans" cxnId="{D5F828D1-5471-4E56-AA50-145C58075D0F}">
      <dgm:prSet/>
      <dgm:spPr/>
      <dgm:t>
        <a:bodyPr/>
        <a:lstStyle/>
        <a:p>
          <a:endParaRPr lang="en-US"/>
        </a:p>
      </dgm:t>
    </dgm:pt>
    <dgm:pt modelId="{977BD8F4-C3C3-42D2-AD18-A13B24838F48}" type="parTrans" cxnId="{D5F828D1-5471-4E56-AA50-145C58075D0F}">
      <dgm:prSet/>
      <dgm:spPr/>
      <dgm:t>
        <a:bodyPr/>
        <a:lstStyle/>
        <a:p>
          <a:endParaRPr lang="en-US"/>
        </a:p>
      </dgm:t>
    </dgm:pt>
    <dgm:pt modelId="{0695EF04-E385-4B10-8D7B-CDBA792FC211}" type="pres">
      <dgm:prSet presAssocID="{0EC03FF4-0DBD-4364-95AD-EC0EEDD5E177}" presName="Name0" presStyleCnt="0">
        <dgm:presLayoutVars>
          <dgm:dir/>
          <dgm:resizeHandles val="exact"/>
        </dgm:presLayoutVars>
      </dgm:prSet>
      <dgm:spPr/>
    </dgm:pt>
    <dgm:pt modelId="{31BA490F-44A6-4C59-B1E7-41E218910C86}" type="pres">
      <dgm:prSet presAssocID="{B531480D-F143-46E6-99DC-D65B3D720319}" presName="composite" presStyleCnt="0"/>
      <dgm:spPr/>
    </dgm:pt>
    <dgm:pt modelId="{87349F45-3E3C-443E-9BAB-6B4D3540648D}" type="pres">
      <dgm:prSet presAssocID="{B531480D-F143-46E6-99DC-D65B3D720319}" presName="rect1" presStyleLbl="trAlignAcc1" presStyleIdx="0" presStyleCnt="5">
        <dgm:presLayoutVars>
          <dgm:bulletEnabled val="1"/>
        </dgm:presLayoutVars>
      </dgm:prSet>
      <dgm:spPr/>
    </dgm:pt>
    <dgm:pt modelId="{1650D58B-D82E-457D-9FE5-2D61E9C1BBA7}" type="pres">
      <dgm:prSet presAssocID="{B531480D-F143-46E6-99DC-D65B3D720319}" presName="rect2" presStyleLbl="fgImgPlace1" presStyleIdx="0" presStyleCnt="5"/>
      <dgm:spPr>
        <a:solidFill>
          <a:srgbClr val="B94197"/>
        </a:solidFill>
      </dgm:spPr>
    </dgm:pt>
    <dgm:pt modelId="{C02E6408-85AB-4D6E-9945-4140A6E9082B}" type="pres">
      <dgm:prSet presAssocID="{52F198FB-7CE2-499A-ADA2-4C54C04B1F60}" presName="sibTrans" presStyleCnt="0"/>
      <dgm:spPr/>
    </dgm:pt>
    <dgm:pt modelId="{A528D7E1-0C37-4003-B149-DECDA608E04F}" type="pres">
      <dgm:prSet presAssocID="{6AF25EC0-6A87-4AD7-9853-A891C7C0903C}" presName="composite" presStyleCnt="0"/>
      <dgm:spPr/>
    </dgm:pt>
    <dgm:pt modelId="{A8B12A5B-777C-411D-9570-0DD5D791D32C}" type="pres">
      <dgm:prSet presAssocID="{6AF25EC0-6A87-4AD7-9853-A891C7C0903C}" presName="rect1" presStyleLbl="trAlignAcc1" presStyleIdx="1" presStyleCnt="5">
        <dgm:presLayoutVars>
          <dgm:bulletEnabled val="1"/>
        </dgm:presLayoutVars>
      </dgm:prSet>
      <dgm:spPr/>
    </dgm:pt>
    <dgm:pt modelId="{BE865EB4-68B1-4F25-8C61-DF873869076A}" type="pres">
      <dgm:prSet presAssocID="{6AF25EC0-6A87-4AD7-9853-A891C7C0903C}" presName="rect2" presStyleLbl="fgImgPlace1" presStyleIdx="1" presStyleCnt="5"/>
      <dgm:spPr>
        <a:solidFill>
          <a:srgbClr val="B94197"/>
        </a:solidFill>
      </dgm:spPr>
    </dgm:pt>
    <dgm:pt modelId="{1A3F9CE4-ADCF-4896-9462-1BE3094692FF}" type="pres">
      <dgm:prSet presAssocID="{BFDF99EA-542E-4270-BB09-E965BABBBCF7}" presName="sibTrans" presStyleCnt="0"/>
      <dgm:spPr/>
    </dgm:pt>
    <dgm:pt modelId="{613D3557-D6AC-4935-8970-71DFD1015C04}" type="pres">
      <dgm:prSet presAssocID="{BDDB9230-ADC1-46E9-91DD-4362B865C36A}" presName="composite" presStyleCnt="0"/>
      <dgm:spPr/>
    </dgm:pt>
    <dgm:pt modelId="{BF2A29C0-FFFD-49AB-935A-5DA8E0B857E7}" type="pres">
      <dgm:prSet presAssocID="{BDDB9230-ADC1-46E9-91DD-4362B865C36A}" presName="rect1" presStyleLbl="trAlignAcc1" presStyleIdx="2" presStyleCnt="5">
        <dgm:presLayoutVars>
          <dgm:bulletEnabled val="1"/>
        </dgm:presLayoutVars>
      </dgm:prSet>
      <dgm:spPr/>
    </dgm:pt>
    <dgm:pt modelId="{03092B94-9BB2-4F0A-B791-3E7E390E5D8E}" type="pres">
      <dgm:prSet presAssocID="{BDDB9230-ADC1-46E9-91DD-4362B865C36A}" presName="rect2" presStyleLbl="fgImgPlace1" presStyleIdx="2" presStyleCnt="5"/>
      <dgm:spPr>
        <a:solidFill>
          <a:srgbClr val="B94197"/>
        </a:solidFill>
      </dgm:spPr>
    </dgm:pt>
    <dgm:pt modelId="{63C8BFF9-9E5F-4C86-9041-67A456184E5D}" type="pres">
      <dgm:prSet presAssocID="{ACE76CAF-14C5-49AB-B902-9DCA8D6251A4}" presName="sibTrans" presStyleCnt="0"/>
      <dgm:spPr/>
    </dgm:pt>
    <dgm:pt modelId="{3E542CF4-207B-4BDF-B473-52C042D5DE50}" type="pres">
      <dgm:prSet presAssocID="{DA2E86F1-534E-4876-9BEE-E4CE813CBD32}" presName="composite" presStyleCnt="0"/>
      <dgm:spPr/>
    </dgm:pt>
    <dgm:pt modelId="{36221492-3626-4F00-B013-E8DA5DBE0DF3}" type="pres">
      <dgm:prSet presAssocID="{DA2E86F1-534E-4876-9BEE-E4CE813CBD32}" presName="rect1" presStyleLbl="trAlignAcc1" presStyleIdx="3" presStyleCnt="5">
        <dgm:presLayoutVars>
          <dgm:bulletEnabled val="1"/>
        </dgm:presLayoutVars>
      </dgm:prSet>
      <dgm:spPr/>
    </dgm:pt>
    <dgm:pt modelId="{BD6CA51E-BC2D-48BF-B715-43743E5D7CE8}" type="pres">
      <dgm:prSet presAssocID="{DA2E86F1-534E-4876-9BEE-E4CE813CBD32}" presName="rect2" presStyleLbl="fgImgPlace1" presStyleIdx="3" presStyleCnt="5"/>
      <dgm:spPr>
        <a:solidFill>
          <a:srgbClr val="B94197"/>
        </a:solidFill>
      </dgm:spPr>
    </dgm:pt>
    <dgm:pt modelId="{8E9F77A9-DD82-4C0A-B423-C2384CB6923C}" type="pres">
      <dgm:prSet presAssocID="{B81ECEFB-6890-4E8D-8D41-504308513571}" presName="sibTrans" presStyleCnt="0"/>
      <dgm:spPr/>
    </dgm:pt>
    <dgm:pt modelId="{3DCCB7EB-3059-4130-951F-ED1E4391D2C9}" type="pres">
      <dgm:prSet presAssocID="{FDD382B8-010B-4F0E-8502-D1A743EB7D52}" presName="composite" presStyleCnt="0"/>
      <dgm:spPr/>
    </dgm:pt>
    <dgm:pt modelId="{B5E053A5-3A36-447A-BC84-DBE4E016556A}" type="pres">
      <dgm:prSet presAssocID="{FDD382B8-010B-4F0E-8502-D1A743EB7D52}" presName="rect1" presStyleLbl="trAlignAcc1" presStyleIdx="4" presStyleCnt="5">
        <dgm:presLayoutVars>
          <dgm:bulletEnabled val="1"/>
        </dgm:presLayoutVars>
      </dgm:prSet>
      <dgm:spPr/>
    </dgm:pt>
    <dgm:pt modelId="{99BB7C41-90A5-4966-808C-0A9FE28A9ED3}" type="pres">
      <dgm:prSet presAssocID="{FDD382B8-010B-4F0E-8502-D1A743EB7D52}" presName="rect2" presStyleLbl="fgImgPlace1" presStyleIdx="4" presStyleCnt="5"/>
      <dgm:spPr>
        <a:solidFill>
          <a:srgbClr val="B94197"/>
        </a:solidFill>
      </dgm:spPr>
    </dgm:pt>
  </dgm:ptLst>
  <dgm:cxnLst>
    <dgm:cxn modelId="{21EE9A10-5E98-45FB-8DC7-F84BDC8E5A7C}" type="presOf" srcId="{6AF25EC0-6A87-4AD7-9853-A891C7C0903C}" destId="{A8B12A5B-777C-411D-9570-0DD5D791D32C}" srcOrd="0" destOrd="0" presId="urn:microsoft.com/office/officeart/2008/layout/PictureStrips"/>
    <dgm:cxn modelId="{8A91EC66-F762-49C5-B1EB-F6EFF1BB786C}" srcId="{0EC03FF4-0DBD-4364-95AD-EC0EEDD5E177}" destId="{B531480D-F143-46E6-99DC-D65B3D720319}" srcOrd="0" destOrd="0" parTransId="{AB451E01-133A-48C0-9E3F-E3ED22E77D12}" sibTransId="{52F198FB-7CE2-499A-ADA2-4C54C04B1F60}"/>
    <dgm:cxn modelId="{99EC8569-BF28-4ACF-B571-30C993FDD909}" type="presOf" srcId="{DA2E86F1-534E-4876-9BEE-E4CE813CBD32}" destId="{36221492-3626-4F00-B013-E8DA5DBE0DF3}" srcOrd="0" destOrd="0" presId="urn:microsoft.com/office/officeart/2008/layout/PictureStrips"/>
    <dgm:cxn modelId="{A799EE54-D54F-48E9-AA75-5CCA5230EADD}" srcId="{0EC03FF4-0DBD-4364-95AD-EC0EEDD5E177}" destId="{FDD382B8-010B-4F0E-8502-D1A743EB7D52}" srcOrd="4" destOrd="0" parTransId="{276C2DBD-CC87-433A-94F2-FC8C3D952769}" sibTransId="{E729BACD-323C-4EFB-88D9-ADB8D30331BC}"/>
    <dgm:cxn modelId="{A0F53386-F136-4A51-A6E8-18863EAD4A6B}" type="presOf" srcId="{BDDB9230-ADC1-46E9-91DD-4362B865C36A}" destId="{BF2A29C0-FFFD-49AB-935A-5DA8E0B857E7}" srcOrd="0" destOrd="0" presId="urn:microsoft.com/office/officeart/2008/layout/PictureStrips"/>
    <dgm:cxn modelId="{9D00578A-41EE-4FD8-BB1B-17850DA8B7D3}" srcId="{0EC03FF4-0DBD-4364-95AD-EC0EEDD5E177}" destId="{BDDB9230-ADC1-46E9-91DD-4362B865C36A}" srcOrd="2" destOrd="0" parTransId="{39372D0A-6901-4583-918A-BDED00DED548}" sibTransId="{ACE76CAF-14C5-49AB-B902-9DCA8D6251A4}"/>
    <dgm:cxn modelId="{F778FD97-789B-43BC-9747-6997B191D21C}" type="presOf" srcId="{B531480D-F143-46E6-99DC-D65B3D720319}" destId="{87349F45-3E3C-443E-9BAB-6B4D3540648D}" srcOrd="0" destOrd="0" presId="urn:microsoft.com/office/officeart/2008/layout/PictureStrips"/>
    <dgm:cxn modelId="{CC31D1A6-0217-4908-8BB9-5E8668D0700B}" srcId="{0EC03FF4-0DBD-4364-95AD-EC0EEDD5E177}" destId="{6AF25EC0-6A87-4AD7-9853-A891C7C0903C}" srcOrd="1" destOrd="0" parTransId="{63D1440C-33C9-4A2C-A33C-C40E5AB1D853}" sibTransId="{BFDF99EA-542E-4270-BB09-E965BABBBCF7}"/>
    <dgm:cxn modelId="{D5F828D1-5471-4E56-AA50-145C58075D0F}" srcId="{0EC03FF4-0DBD-4364-95AD-EC0EEDD5E177}" destId="{DA2E86F1-534E-4876-9BEE-E4CE813CBD32}" srcOrd="3" destOrd="0" parTransId="{977BD8F4-C3C3-42D2-AD18-A13B24838F48}" sibTransId="{B81ECEFB-6890-4E8D-8D41-504308513571}"/>
    <dgm:cxn modelId="{2CDACCE2-6B33-48B3-AAA4-F421ED58349E}" type="presOf" srcId="{0EC03FF4-0DBD-4364-95AD-EC0EEDD5E177}" destId="{0695EF04-E385-4B10-8D7B-CDBA792FC211}" srcOrd="0" destOrd="0" presId="urn:microsoft.com/office/officeart/2008/layout/PictureStrips"/>
    <dgm:cxn modelId="{28A4DCE7-97BC-4E48-BFFA-3B1A86337641}" type="presOf" srcId="{FDD382B8-010B-4F0E-8502-D1A743EB7D52}" destId="{B5E053A5-3A36-447A-BC84-DBE4E016556A}" srcOrd="0" destOrd="0" presId="urn:microsoft.com/office/officeart/2008/layout/PictureStrips"/>
    <dgm:cxn modelId="{0FB9CDAA-2E04-4A57-A3F8-DCC04FABC7E2}" type="presParOf" srcId="{0695EF04-E385-4B10-8D7B-CDBA792FC211}" destId="{31BA490F-44A6-4C59-B1E7-41E218910C86}" srcOrd="0" destOrd="0" presId="urn:microsoft.com/office/officeart/2008/layout/PictureStrips"/>
    <dgm:cxn modelId="{D1D84A54-58FF-4F3E-8C7E-10D664184501}" type="presParOf" srcId="{31BA490F-44A6-4C59-B1E7-41E218910C86}" destId="{87349F45-3E3C-443E-9BAB-6B4D3540648D}" srcOrd="0" destOrd="0" presId="urn:microsoft.com/office/officeart/2008/layout/PictureStrips"/>
    <dgm:cxn modelId="{C4729FA3-9727-43C0-8181-00CDE3B89C72}" type="presParOf" srcId="{31BA490F-44A6-4C59-B1E7-41E218910C86}" destId="{1650D58B-D82E-457D-9FE5-2D61E9C1BBA7}" srcOrd="1" destOrd="0" presId="urn:microsoft.com/office/officeart/2008/layout/PictureStrips"/>
    <dgm:cxn modelId="{72CA22B1-EE50-415C-8F11-CF21BC75CE00}" type="presParOf" srcId="{0695EF04-E385-4B10-8D7B-CDBA792FC211}" destId="{C02E6408-85AB-4D6E-9945-4140A6E9082B}" srcOrd="1" destOrd="0" presId="urn:microsoft.com/office/officeart/2008/layout/PictureStrips"/>
    <dgm:cxn modelId="{0BF79A9B-E071-4EFE-ACA3-29976B68A37F}" type="presParOf" srcId="{0695EF04-E385-4B10-8D7B-CDBA792FC211}" destId="{A528D7E1-0C37-4003-B149-DECDA608E04F}" srcOrd="2" destOrd="0" presId="urn:microsoft.com/office/officeart/2008/layout/PictureStrips"/>
    <dgm:cxn modelId="{CDDB4052-AD3A-4624-ABF4-30ED5F7C8FE2}" type="presParOf" srcId="{A528D7E1-0C37-4003-B149-DECDA608E04F}" destId="{A8B12A5B-777C-411D-9570-0DD5D791D32C}" srcOrd="0" destOrd="0" presId="urn:microsoft.com/office/officeart/2008/layout/PictureStrips"/>
    <dgm:cxn modelId="{08274C43-E147-4AF9-B271-0F33D542A2D4}" type="presParOf" srcId="{A528D7E1-0C37-4003-B149-DECDA608E04F}" destId="{BE865EB4-68B1-4F25-8C61-DF873869076A}" srcOrd="1" destOrd="0" presId="urn:microsoft.com/office/officeart/2008/layout/PictureStrips"/>
    <dgm:cxn modelId="{9B82C60B-5398-4F08-9A81-AAF9C167A42F}" type="presParOf" srcId="{0695EF04-E385-4B10-8D7B-CDBA792FC211}" destId="{1A3F9CE4-ADCF-4896-9462-1BE3094692FF}" srcOrd="3" destOrd="0" presId="urn:microsoft.com/office/officeart/2008/layout/PictureStrips"/>
    <dgm:cxn modelId="{CA8257C0-EF64-45AB-9CFA-A0EAF45428A2}" type="presParOf" srcId="{0695EF04-E385-4B10-8D7B-CDBA792FC211}" destId="{613D3557-D6AC-4935-8970-71DFD1015C04}" srcOrd="4" destOrd="0" presId="urn:microsoft.com/office/officeart/2008/layout/PictureStrips"/>
    <dgm:cxn modelId="{22A43603-6823-4E0B-8043-EF603D6DCDDE}" type="presParOf" srcId="{613D3557-D6AC-4935-8970-71DFD1015C04}" destId="{BF2A29C0-FFFD-49AB-935A-5DA8E0B857E7}" srcOrd="0" destOrd="0" presId="urn:microsoft.com/office/officeart/2008/layout/PictureStrips"/>
    <dgm:cxn modelId="{CC126D46-71A0-4F57-B801-5C07B36A3636}" type="presParOf" srcId="{613D3557-D6AC-4935-8970-71DFD1015C04}" destId="{03092B94-9BB2-4F0A-B791-3E7E390E5D8E}" srcOrd="1" destOrd="0" presId="urn:microsoft.com/office/officeart/2008/layout/PictureStrips"/>
    <dgm:cxn modelId="{82BD82A9-74AE-4127-8190-49B2C8244F80}" type="presParOf" srcId="{0695EF04-E385-4B10-8D7B-CDBA792FC211}" destId="{63C8BFF9-9E5F-4C86-9041-67A456184E5D}" srcOrd="5" destOrd="0" presId="urn:microsoft.com/office/officeart/2008/layout/PictureStrips"/>
    <dgm:cxn modelId="{1A1963A4-07CE-4AA4-85F9-714F456905D2}" type="presParOf" srcId="{0695EF04-E385-4B10-8D7B-CDBA792FC211}" destId="{3E542CF4-207B-4BDF-B473-52C042D5DE50}" srcOrd="6" destOrd="0" presId="urn:microsoft.com/office/officeart/2008/layout/PictureStrips"/>
    <dgm:cxn modelId="{DAA19FBA-E060-4F29-B6B7-9A29B2B61397}" type="presParOf" srcId="{3E542CF4-207B-4BDF-B473-52C042D5DE50}" destId="{36221492-3626-4F00-B013-E8DA5DBE0DF3}" srcOrd="0" destOrd="0" presId="urn:microsoft.com/office/officeart/2008/layout/PictureStrips"/>
    <dgm:cxn modelId="{3AABB655-5C22-4B38-90A3-BBBAFB75B32E}" type="presParOf" srcId="{3E542CF4-207B-4BDF-B473-52C042D5DE50}" destId="{BD6CA51E-BC2D-48BF-B715-43743E5D7CE8}" srcOrd="1" destOrd="0" presId="urn:microsoft.com/office/officeart/2008/layout/PictureStrips"/>
    <dgm:cxn modelId="{B318B2AD-1A19-4BDB-98F6-3A352CC3AE84}" type="presParOf" srcId="{0695EF04-E385-4B10-8D7B-CDBA792FC211}" destId="{8E9F77A9-DD82-4C0A-B423-C2384CB6923C}" srcOrd="7" destOrd="0" presId="urn:microsoft.com/office/officeart/2008/layout/PictureStrips"/>
    <dgm:cxn modelId="{DB42CE85-A103-40DA-AD72-31BD9A1B0F7B}" type="presParOf" srcId="{0695EF04-E385-4B10-8D7B-CDBA792FC211}" destId="{3DCCB7EB-3059-4130-951F-ED1E4391D2C9}" srcOrd="8" destOrd="0" presId="urn:microsoft.com/office/officeart/2008/layout/PictureStrips"/>
    <dgm:cxn modelId="{84116DB2-2776-4A41-B691-026128DCC6A8}" type="presParOf" srcId="{3DCCB7EB-3059-4130-951F-ED1E4391D2C9}" destId="{B5E053A5-3A36-447A-BC84-DBE4E016556A}" srcOrd="0" destOrd="0" presId="urn:microsoft.com/office/officeart/2008/layout/PictureStrips"/>
    <dgm:cxn modelId="{D8F632A6-DE39-4A71-B76A-3DAD7E82E076}" type="presParOf" srcId="{3DCCB7EB-3059-4130-951F-ED1E4391D2C9}" destId="{99BB7C41-90A5-4966-808C-0A9FE28A9ED3}" srcOrd="1" destOrd="0" presId="urn:microsoft.com/office/officeart/2008/layout/PictureStrips"/>
  </dgm:cxnLst>
  <dgm:bg>
    <a:solidFill>
      <a:schemeClr val="accent1"/>
    </a:solidFill>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3F22E2-698E-4CA6-8566-2D2DD59B6BBB}"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ACA358D7-C061-4962-9EFA-BA3F5AA0E7E8}">
      <dgm:prSet phldrT="[Text]"/>
      <dgm:spPr>
        <a:solidFill>
          <a:srgbClr val="C00000"/>
        </a:solidFill>
      </dgm:spPr>
      <dgm:t>
        <a:bodyPr/>
        <a:lstStyle/>
        <a:p>
          <a:r>
            <a:rPr lang="en-US" dirty="0"/>
            <a:t>Gift Aid </a:t>
          </a:r>
        </a:p>
        <a:p>
          <a:r>
            <a:rPr lang="en-US" dirty="0"/>
            <a:t>(Free Money) </a:t>
          </a:r>
        </a:p>
      </dgm:t>
    </dgm:pt>
    <dgm:pt modelId="{B05E7C23-5039-43CE-A64A-2ABFF35AAC8D}" type="parTrans" cxnId="{90650377-E108-4B40-8F03-37D3665CD809}">
      <dgm:prSet/>
      <dgm:spPr/>
      <dgm:t>
        <a:bodyPr/>
        <a:lstStyle/>
        <a:p>
          <a:endParaRPr lang="en-US"/>
        </a:p>
      </dgm:t>
    </dgm:pt>
    <dgm:pt modelId="{2746E272-31D7-4A50-85BC-1FACB15BEEB7}" type="sibTrans" cxnId="{90650377-E108-4B40-8F03-37D3665CD809}">
      <dgm:prSet/>
      <dgm:spPr/>
      <dgm:t>
        <a:bodyPr/>
        <a:lstStyle/>
        <a:p>
          <a:endParaRPr lang="en-US"/>
        </a:p>
      </dgm:t>
    </dgm:pt>
    <dgm:pt modelId="{094A84C8-0B5F-4C5F-89EA-7CC3EAB9D8BF}">
      <dgm:prSet phldrT="[Text]" custT="1"/>
      <dgm:spPr>
        <a:noFill/>
        <a:ln>
          <a:solidFill>
            <a:srgbClr val="C00000">
              <a:alpha val="90000"/>
            </a:srgbClr>
          </a:solidFill>
        </a:ln>
      </dgm:spPr>
      <dgm:t>
        <a:bodyPr/>
        <a:lstStyle/>
        <a:p>
          <a:r>
            <a:rPr lang="en-US" sz="2200" dirty="0"/>
            <a:t>Need-Based Grants </a:t>
          </a:r>
        </a:p>
      </dgm:t>
    </dgm:pt>
    <dgm:pt modelId="{322A9DA3-6BD5-4FB7-8287-B584F25242A9}" type="parTrans" cxnId="{F146B83C-EA8F-4A0D-A87B-F8C8D8C6264F}">
      <dgm:prSet/>
      <dgm:spPr/>
      <dgm:t>
        <a:bodyPr/>
        <a:lstStyle/>
        <a:p>
          <a:endParaRPr lang="en-US"/>
        </a:p>
      </dgm:t>
    </dgm:pt>
    <dgm:pt modelId="{F48E72DE-82C5-4D0E-B899-3C9CC35C08A8}" type="sibTrans" cxnId="{F146B83C-EA8F-4A0D-A87B-F8C8D8C6264F}">
      <dgm:prSet/>
      <dgm:spPr/>
      <dgm:t>
        <a:bodyPr/>
        <a:lstStyle/>
        <a:p>
          <a:endParaRPr lang="en-US"/>
        </a:p>
      </dgm:t>
    </dgm:pt>
    <dgm:pt modelId="{384721FB-8719-4570-8FF7-0A49A9066F86}">
      <dgm:prSet phldrT="[Text]"/>
      <dgm:spPr>
        <a:solidFill>
          <a:srgbClr val="C00000"/>
        </a:solidFill>
        <a:ln>
          <a:solidFill>
            <a:srgbClr val="C00000"/>
          </a:solidFill>
        </a:ln>
      </dgm:spPr>
      <dgm:t>
        <a:bodyPr/>
        <a:lstStyle/>
        <a:p>
          <a:r>
            <a:rPr lang="en-US" dirty="0"/>
            <a:t>Self-Help Aid (Earned Money) </a:t>
          </a:r>
        </a:p>
      </dgm:t>
    </dgm:pt>
    <dgm:pt modelId="{3828990B-A70E-4C8A-8133-5610912FFBBB}" type="parTrans" cxnId="{98C8D1F9-366B-4B16-9F6D-6B12F0184A3E}">
      <dgm:prSet/>
      <dgm:spPr/>
      <dgm:t>
        <a:bodyPr/>
        <a:lstStyle/>
        <a:p>
          <a:endParaRPr lang="en-US"/>
        </a:p>
      </dgm:t>
    </dgm:pt>
    <dgm:pt modelId="{DD54138B-EDE8-4265-B234-DB15B65A59CE}" type="sibTrans" cxnId="{98C8D1F9-366B-4B16-9F6D-6B12F0184A3E}">
      <dgm:prSet/>
      <dgm:spPr/>
      <dgm:t>
        <a:bodyPr/>
        <a:lstStyle/>
        <a:p>
          <a:endParaRPr lang="en-US"/>
        </a:p>
      </dgm:t>
    </dgm:pt>
    <dgm:pt modelId="{27C8A76C-CC76-4232-8410-1BC6063A9CBF}">
      <dgm:prSet phldrT="[Text]"/>
      <dgm:spPr>
        <a:noFill/>
        <a:ln>
          <a:solidFill>
            <a:srgbClr val="C00000">
              <a:alpha val="90000"/>
            </a:srgbClr>
          </a:solidFill>
        </a:ln>
      </dgm:spPr>
      <dgm:t>
        <a:bodyPr/>
        <a:lstStyle/>
        <a:p>
          <a:r>
            <a:rPr lang="en-US" dirty="0"/>
            <a:t>Student Employment/ Work-study</a:t>
          </a:r>
        </a:p>
      </dgm:t>
    </dgm:pt>
    <dgm:pt modelId="{99A61A41-0CAE-4D47-9ACA-5FAEE5234A0B}" type="parTrans" cxnId="{8BD458F2-E69E-40C6-9F4E-922907762395}">
      <dgm:prSet/>
      <dgm:spPr/>
      <dgm:t>
        <a:bodyPr/>
        <a:lstStyle/>
        <a:p>
          <a:endParaRPr lang="en-US"/>
        </a:p>
      </dgm:t>
    </dgm:pt>
    <dgm:pt modelId="{92D488FA-7EBB-47FE-A4C1-63B3B137A566}" type="sibTrans" cxnId="{8BD458F2-E69E-40C6-9F4E-922907762395}">
      <dgm:prSet/>
      <dgm:spPr/>
      <dgm:t>
        <a:bodyPr/>
        <a:lstStyle/>
        <a:p>
          <a:endParaRPr lang="en-US"/>
        </a:p>
      </dgm:t>
    </dgm:pt>
    <dgm:pt modelId="{E4186B27-A56E-421F-8F8F-EF9AA58B6452}">
      <dgm:prSet phldrT="[Text]"/>
      <dgm:spPr>
        <a:solidFill>
          <a:srgbClr val="C00000"/>
        </a:solidFill>
        <a:ln>
          <a:solidFill>
            <a:srgbClr val="C00000"/>
          </a:solidFill>
        </a:ln>
      </dgm:spPr>
      <dgm:t>
        <a:bodyPr/>
        <a:lstStyle/>
        <a:p>
          <a:r>
            <a:rPr lang="en-US" dirty="0"/>
            <a:t>Loans      (Borrowed Money) </a:t>
          </a:r>
        </a:p>
      </dgm:t>
    </dgm:pt>
    <dgm:pt modelId="{85FB45B3-6296-439C-8CC5-4D3F17106AD6}" type="parTrans" cxnId="{43E8EDD2-2964-4112-A43A-4129B1816CE9}">
      <dgm:prSet/>
      <dgm:spPr/>
      <dgm:t>
        <a:bodyPr/>
        <a:lstStyle/>
        <a:p>
          <a:endParaRPr lang="en-US"/>
        </a:p>
      </dgm:t>
    </dgm:pt>
    <dgm:pt modelId="{BF047564-1585-4583-9D31-E83C930A52DD}" type="sibTrans" cxnId="{43E8EDD2-2964-4112-A43A-4129B1816CE9}">
      <dgm:prSet/>
      <dgm:spPr/>
      <dgm:t>
        <a:bodyPr/>
        <a:lstStyle/>
        <a:p>
          <a:endParaRPr lang="en-US"/>
        </a:p>
      </dgm:t>
    </dgm:pt>
    <dgm:pt modelId="{F9E22E81-287F-4873-90B3-8F24D19CECB6}">
      <dgm:prSet phldrT="[Text]"/>
      <dgm:spPr>
        <a:noFill/>
        <a:ln>
          <a:solidFill>
            <a:srgbClr val="C00000">
              <a:alpha val="90000"/>
            </a:srgbClr>
          </a:solidFill>
        </a:ln>
      </dgm:spPr>
      <dgm:t>
        <a:bodyPr/>
        <a:lstStyle/>
        <a:p>
          <a:r>
            <a:rPr lang="en-US" dirty="0"/>
            <a:t>Student Loans (Federal, Private)</a:t>
          </a:r>
        </a:p>
      </dgm:t>
    </dgm:pt>
    <dgm:pt modelId="{03564B99-7BCE-40BA-B636-5365722E2710}" type="parTrans" cxnId="{C768DF6B-7E9D-438F-81AE-D5921A957613}">
      <dgm:prSet/>
      <dgm:spPr/>
      <dgm:t>
        <a:bodyPr/>
        <a:lstStyle/>
        <a:p>
          <a:endParaRPr lang="en-US"/>
        </a:p>
      </dgm:t>
    </dgm:pt>
    <dgm:pt modelId="{EFF99433-3134-4A04-911E-FC539A49A709}" type="sibTrans" cxnId="{C768DF6B-7E9D-438F-81AE-D5921A957613}">
      <dgm:prSet/>
      <dgm:spPr/>
      <dgm:t>
        <a:bodyPr/>
        <a:lstStyle/>
        <a:p>
          <a:endParaRPr lang="en-US"/>
        </a:p>
      </dgm:t>
    </dgm:pt>
    <dgm:pt modelId="{E3853568-368C-48B3-A9D2-98D771423442}">
      <dgm:prSet custT="1"/>
      <dgm:spPr>
        <a:noFill/>
        <a:ln>
          <a:solidFill>
            <a:srgbClr val="C00000">
              <a:alpha val="90000"/>
            </a:srgbClr>
          </a:solidFill>
        </a:ln>
      </dgm:spPr>
      <dgm:t>
        <a:bodyPr/>
        <a:lstStyle/>
        <a:p>
          <a:r>
            <a:rPr lang="en-US" sz="2200" dirty="0"/>
            <a:t>Merit-based Scholarships</a:t>
          </a:r>
        </a:p>
      </dgm:t>
    </dgm:pt>
    <dgm:pt modelId="{1E1A6E0E-9924-445F-A474-1EF3014FDAEC}" type="parTrans" cxnId="{C7C8B585-AEE8-441A-95DF-E763812E6B6C}">
      <dgm:prSet/>
      <dgm:spPr/>
      <dgm:t>
        <a:bodyPr/>
        <a:lstStyle/>
        <a:p>
          <a:endParaRPr lang="en-US"/>
        </a:p>
      </dgm:t>
    </dgm:pt>
    <dgm:pt modelId="{03A426D6-EC3A-463F-81CA-76E4AA17A3A9}" type="sibTrans" cxnId="{C7C8B585-AEE8-441A-95DF-E763812E6B6C}">
      <dgm:prSet/>
      <dgm:spPr/>
      <dgm:t>
        <a:bodyPr/>
        <a:lstStyle/>
        <a:p>
          <a:endParaRPr lang="en-US"/>
        </a:p>
      </dgm:t>
    </dgm:pt>
    <dgm:pt modelId="{E8FD57D5-611D-4A1D-985E-FA54B990B819}">
      <dgm:prSet/>
      <dgm:spPr>
        <a:noFill/>
        <a:ln>
          <a:solidFill>
            <a:srgbClr val="C00000">
              <a:alpha val="90000"/>
            </a:srgbClr>
          </a:solidFill>
        </a:ln>
      </dgm:spPr>
      <dgm:t>
        <a:bodyPr/>
        <a:lstStyle/>
        <a:p>
          <a:r>
            <a:rPr lang="en-US" dirty="0"/>
            <a:t>Parent Loans (Federal)</a:t>
          </a:r>
        </a:p>
      </dgm:t>
    </dgm:pt>
    <dgm:pt modelId="{45B4C598-097D-4C0C-9221-B01DA343BABC}" type="parTrans" cxnId="{20485771-D364-42F5-8B21-E6A163599A25}">
      <dgm:prSet/>
      <dgm:spPr/>
      <dgm:t>
        <a:bodyPr/>
        <a:lstStyle/>
        <a:p>
          <a:endParaRPr lang="en-US"/>
        </a:p>
      </dgm:t>
    </dgm:pt>
    <dgm:pt modelId="{F563A267-A7B9-46F0-8E53-D63CF2290CA4}" type="sibTrans" cxnId="{20485771-D364-42F5-8B21-E6A163599A25}">
      <dgm:prSet/>
      <dgm:spPr/>
      <dgm:t>
        <a:bodyPr/>
        <a:lstStyle/>
        <a:p>
          <a:endParaRPr lang="en-US"/>
        </a:p>
      </dgm:t>
    </dgm:pt>
    <dgm:pt modelId="{FE80D155-933A-4D13-8A19-5CDAE2041225}" type="pres">
      <dgm:prSet presAssocID="{553F22E2-698E-4CA6-8566-2D2DD59B6BBB}" presName="Name0" presStyleCnt="0">
        <dgm:presLayoutVars>
          <dgm:dir/>
          <dgm:animLvl val="lvl"/>
          <dgm:resizeHandles val="exact"/>
        </dgm:presLayoutVars>
      </dgm:prSet>
      <dgm:spPr/>
    </dgm:pt>
    <dgm:pt modelId="{B710D24E-29A5-4463-BE6E-2A0297CC7EE5}" type="pres">
      <dgm:prSet presAssocID="{ACA358D7-C061-4962-9EFA-BA3F5AA0E7E8}" presName="composite" presStyleCnt="0"/>
      <dgm:spPr/>
    </dgm:pt>
    <dgm:pt modelId="{5EB01E34-EFF1-4FE4-A412-66A0A29F2F9A}" type="pres">
      <dgm:prSet presAssocID="{ACA358D7-C061-4962-9EFA-BA3F5AA0E7E8}" presName="parTx" presStyleLbl="alignNode1" presStyleIdx="0" presStyleCnt="3">
        <dgm:presLayoutVars>
          <dgm:chMax val="0"/>
          <dgm:chPref val="0"/>
          <dgm:bulletEnabled val="1"/>
        </dgm:presLayoutVars>
      </dgm:prSet>
      <dgm:spPr/>
    </dgm:pt>
    <dgm:pt modelId="{9F0261B8-FB3C-42D0-A86D-272320040F93}" type="pres">
      <dgm:prSet presAssocID="{ACA358D7-C061-4962-9EFA-BA3F5AA0E7E8}" presName="desTx" presStyleLbl="alignAccFollowNode1" presStyleIdx="0" presStyleCnt="3">
        <dgm:presLayoutVars>
          <dgm:bulletEnabled val="1"/>
        </dgm:presLayoutVars>
      </dgm:prSet>
      <dgm:spPr/>
    </dgm:pt>
    <dgm:pt modelId="{0292BDE3-C9A8-4AEB-BA14-15087283CF98}" type="pres">
      <dgm:prSet presAssocID="{2746E272-31D7-4A50-85BC-1FACB15BEEB7}" presName="space" presStyleCnt="0"/>
      <dgm:spPr/>
    </dgm:pt>
    <dgm:pt modelId="{A96B7814-2B01-44FB-8324-45AAF504FD2C}" type="pres">
      <dgm:prSet presAssocID="{384721FB-8719-4570-8FF7-0A49A9066F86}" presName="composite" presStyleCnt="0"/>
      <dgm:spPr/>
    </dgm:pt>
    <dgm:pt modelId="{55A0B8A5-95B6-4B24-824F-FC7839259D27}" type="pres">
      <dgm:prSet presAssocID="{384721FB-8719-4570-8FF7-0A49A9066F86}" presName="parTx" presStyleLbl="alignNode1" presStyleIdx="1" presStyleCnt="3">
        <dgm:presLayoutVars>
          <dgm:chMax val="0"/>
          <dgm:chPref val="0"/>
          <dgm:bulletEnabled val="1"/>
        </dgm:presLayoutVars>
      </dgm:prSet>
      <dgm:spPr/>
    </dgm:pt>
    <dgm:pt modelId="{1A807BF0-89E6-41CC-A286-2E11A8752A72}" type="pres">
      <dgm:prSet presAssocID="{384721FB-8719-4570-8FF7-0A49A9066F86}" presName="desTx" presStyleLbl="alignAccFollowNode1" presStyleIdx="1" presStyleCnt="3">
        <dgm:presLayoutVars>
          <dgm:bulletEnabled val="1"/>
        </dgm:presLayoutVars>
      </dgm:prSet>
      <dgm:spPr/>
    </dgm:pt>
    <dgm:pt modelId="{918CBE62-CAF5-4B78-B980-B7279EC9D4DE}" type="pres">
      <dgm:prSet presAssocID="{DD54138B-EDE8-4265-B234-DB15B65A59CE}" presName="space" presStyleCnt="0"/>
      <dgm:spPr/>
    </dgm:pt>
    <dgm:pt modelId="{73125A43-1C13-4B05-B014-5C404CFD6F31}" type="pres">
      <dgm:prSet presAssocID="{E4186B27-A56E-421F-8F8F-EF9AA58B6452}" presName="composite" presStyleCnt="0"/>
      <dgm:spPr/>
    </dgm:pt>
    <dgm:pt modelId="{2E4FC0FE-AD78-4B7E-96AE-ACED96B09775}" type="pres">
      <dgm:prSet presAssocID="{E4186B27-A56E-421F-8F8F-EF9AA58B6452}" presName="parTx" presStyleLbl="alignNode1" presStyleIdx="2" presStyleCnt="3">
        <dgm:presLayoutVars>
          <dgm:chMax val="0"/>
          <dgm:chPref val="0"/>
          <dgm:bulletEnabled val="1"/>
        </dgm:presLayoutVars>
      </dgm:prSet>
      <dgm:spPr/>
    </dgm:pt>
    <dgm:pt modelId="{84DCAECD-3ED1-4CE0-A1DE-9A4CC131432A}" type="pres">
      <dgm:prSet presAssocID="{E4186B27-A56E-421F-8F8F-EF9AA58B6452}" presName="desTx" presStyleLbl="alignAccFollowNode1" presStyleIdx="2" presStyleCnt="3">
        <dgm:presLayoutVars>
          <dgm:bulletEnabled val="1"/>
        </dgm:presLayoutVars>
      </dgm:prSet>
      <dgm:spPr/>
    </dgm:pt>
  </dgm:ptLst>
  <dgm:cxnLst>
    <dgm:cxn modelId="{A5A95510-9E12-4AD7-91B5-8F85ED6D03AE}" type="presOf" srcId="{553F22E2-698E-4CA6-8566-2D2DD59B6BBB}" destId="{FE80D155-933A-4D13-8A19-5CDAE2041225}" srcOrd="0" destOrd="0" presId="urn:microsoft.com/office/officeart/2005/8/layout/hList1"/>
    <dgm:cxn modelId="{564E4B1F-6DFC-4CEF-9CF1-07AC1360AE7A}" type="presOf" srcId="{27C8A76C-CC76-4232-8410-1BC6063A9CBF}" destId="{1A807BF0-89E6-41CC-A286-2E11A8752A72}" srcOrd="0" destOrd="0" presId="urn:microsoft.com/office/officeart/2005/8/layout/hList1"/>
    <dgm:cxn modelId="{F146B83C-EA8F-4A0D-A87B-F8C8D8C6264F}" srcId="{ACA358D7-C061-4962-9EFA-BA3F5AA0E7E8}" destId="{094A84C8-0B5F-4C5F-89EA-7CC3EAB9D8BF}" srcOrd="0" destOrd="0" parTransId="{322A9DA3-6BD5-4FB7-8287-B584F25242A9}" sibTransId="{F48E72DE-82C5-4D0E-B899-3C9CC35C08A8}"/>
    <dgm:cxn modelId="{AFE8FF3D-6098-49DB-B108-BB7513E41005}" type="presOf" srcId="{ACA358D7-C061-4962-9EFA-BA3F5AA0E7E8}" destId="{5EB01E34-EFF1-4FE4-A412-66A0A29F2F9A}" srcOrd="0" destOrd="0" presId="urn:microsoft.com/office/officeart/2005/8/layout/hList1"/>
    <dgm:cxn modelId="{20A9C741-D785-4ABA-B349-E3E167497F89}" type="presOf" srcId="{384721FB-8719-4570-8FF7-0A49A9066F86}" destId="{55A0B8A5-95B6-4B24-824F-FC7839259D27}" srcOrd="0" destOrd="0" presId="urn:microsoft.com/office/officeart/2005/8/layout/hList1"/>
    <dgm:cxn modelId="{C768DF6B-7E9D-438F-81AE-D5921A957613}" srcId="{E4186B27-A56E-421F-8F8F-EF9AA58B6452}" destId="{F9E22E81-287F-4873-90B3-8F24D19CECB6}" srcOrd="0" destOrd="0" parTransId="{03564B99-7BCE-40BA-B636-5365722E2710}" sibTransId="{EFF99433-3134-4A04-911E-FC539A49A709}"/>
    <dgm:cxn modelId="{20485771-D364-42F5-8B21-E6A163599A25}" srcId="{E4186B27-A56E-421F-8F8F-EF9AA58B6452}" destId="{E8FD57D5-611D-4A1D-985E-FA54B990B819}" srcOrd="1" destOrd="0" parTransId="{45B4C598-097D-4C0C-9221-B01DA343BABC}" sibTransId="{F563A267-A7B9-46F0-8E53-D63CF2290CA4}"/>
    <dgm:cxn modelId="{7C9B7B53-BE7E-4F7B-BF80-31A89FE6685C}" type="presOf" srcId="{E3853568-368C-48B3-A9D2-98D771423442}" destId="{9F0261B8-FB3C-42D0-A86D-272320040F93}" srcOrd="0" destOrd="1" presId="urn:microsoft.com/office/officeart/2005/8/layout/hList1"/>
    <dgm:cxn modelId="{E5D79153-B06F-4DF7-A5DF-2D8C9FCA3248}" type="presOf" srcId="{F9E22E81-287F-4873-90B3-8F24D19CECB6}" destId="{84DCAECD-3ED1-4CE0-A1DE-9A4CC131432A}" srcOrd="0" destOrd="0" presId="urn:microsoft.com/office/officeart/2005/8/layout/hList1"/>
    <dgm:cxn modelId="{90650377-E108-4B40-8F03-37D3665CD809}" srcId="{553F22E2-698E-4CA6-8566-2D2DD59B6BBB}" destId="{ACA358D7-C061-4962-9EFA-BA3F5AA0E7E8}" srcOrd="0" destOrd="0" parTransId="{B05E7C23-5039-43CE-A64A-2ABFF35AAC8D}" sibTransId="{2746E272-31D7-4A50-85BC-1FACB15BEEB7}"/>
    <dgm:cxn modelId="{C7C8B585-AEE8-441A-95DF-E763812E6B6C}" srcId="{ACA358D7-C061-4962-9EFA-BA3F5AA0E7E8}" destId="{E3853568-368C-48B3-A9D2-98D771423442}" srcOrd="1" destOrd="0" parTransId="{1E1A6E0E-9924-445F-A474-1EF3014FDAEC}" sibTransId="{03A426D6-EC3A-463F-81CA-76E4AA17A3A9}"/>
    <dgm:cxn modelId="{CFB55BA3-E03E-4742-9740-88A2597A999A}" type="presOf" srcId="{094A84C8-0B5F-4C5F-89EA-7CC3EAB9D8BF}" destId="{9F0261B8-FB3C-42D0-A86D-272320040F93}" srcOrd="0" destOrd="0" presId="urn:microsoft.com/office/officeart/2005/8/layout/hList1"/>
    <dgm:cxn modelId="{998C40B6-3DD3-4AB2-B021-028B234A85C1}" type="presOf" srcId="{E8FD57D5-611D-4A1D-985E-FA54B990B819}" destId="{84DCAECD-3ED1-4CE0-A1DE-9A4CC131432A}" srcOrd="0" destOrd="1" presId="urn:microsoft.com/office/officeart/2005/8/layout/hList1"/>
    <dgm:cxn modelId="{6A89AAC9-79A0-4FDC-95B3-5911DC15D5E3}" type="presOf" srcId="{E4186B27-A56E-421F-8F8F-EF9AA58B6452}" destId="{2E4FC0FE-AD78-4B7E-96AE-ACED96B09775}" srcOrd="0" destOrd="0" presId="urn:microsoft.com/office/officeart/2005/8/layout/hList1"/>
    <dgm:cxn modelId="{43E8EDD2-2964-4112-A43A-4129B1816CE9}" srcId="{553F22E2-698E-4CA6-8566-2D2DD59B6BBB}" destId="{E4186B27-A56E-421F-8F8F-EF9AA58B6452}" srcOrd="2" destOrd="0" parTransId="{85FB45B3-6296-439C-8CC5-4D3F17106AD6}" sibTransId="{BF047564-1585-4583-9D31-E83C930A52DD}"/>
    <dgm:cxn modelId="{8BD458F2-E69E-40C6-9F4E-922907762395}" srcId="{384721FB-8719-4570-8FF7-0A49A9066F86}" destId="{27C8A76C-CC76-4232-8410-1BC6063A9CBF}" srcOrd="0" destOrd="0" parTransId="{99A61A41-0CAE-4D47-9ACA-5FAEE5234A0B}" sibTransId="{92D488FA-7EBB-47FE-A4C1-63B3B137A566}"/>
    <dgm:cxn modelId="{98C8D1F9-366B-4B16-9F6D-6B12F0184A3E}" srcId="{553F22E2-698E-4CA6-8566-2D2DD59B6BBB}" destId="{384721FB-8719-4570-8FF7-0A49A9066F86}" srcOrd="1" destOrd="0" parTransId="{3828990B-A70E-4C8A-8133-5610912FFBBB}" sibTransId="{DD54138B-EDE8-4265-B234-DB15B65A59CE}"/>
    <dgm:cxn modelId="{A5D7264F-A0A5-44C1-9566-08604CBBB7DE}" type="presParOf" srcId="{FE80D155-933A-4D13-8A19-5CDAE2041225}" destId="{B710D24E-29A5-4463-BE6E-2A0297CC7EE5}" srcOrd="0" destOrd="0" presId="urn:microsoft.com/office/officeart/2005/8/layout/hList1"/>
    <dgm:cxn modelId="{47D35FBB-8800-44BC-9FC8-5E163B5D254C}" type="presParOf" srcId="{B710D24E-29A5-4463-BE6E-2A0297CC7EE5}" destId="{5EB01E34-EFF1-4FE4-A412-66A0A29F2F9A}" srcOrd="0" destOrd="0" presId="urn:microsoft.com/office/officeart/2005/8/layout/hList1"/>
    <dgm:cxn modelId="{53F9912D-8E8E-4EFB-8DB1-57472CF2548F}" type="presParOf" srcId="{B710D24E-29A5-4463-BE6E-2A0297CC7EE5}" destId="{9F0261B8-FB3C-42D0-A86D-272320040F93}" srcOrd="1" destOrd="0" presId="urn:microsoft.com/office/officeart/2005/8/layout/hList1"/>
    <dgm:cxn modelId="{4A93DB8A-F54F-41A0-A580-976C84E39B81}" type="presParOf" srcId="{FE80D155-933A-4D13-8A19-5CDAE2041225}" destId="{0292BDE3-C9A8-4AEB-BA14-15087283CF98}" srcOrd="1" destOrd="0" presId="urn:microsoft.com/office/officeart/2005/8/layout/hList1"/>
    <dgm:cxn modelId="{B77BD7D4-3506-4354-82F6-AC805813C677}" type="presParOf" srcId="{FE80D155-933A-4D13-8A19-5CDAE2041225}" destId="{A96B7814-2B01-44FB-8324-45AAF504FD2C}" srcOrd="2" destOrd="0" presId="urn:microsoft.com/office/officeart/2005/8/layout/hList1"/>
    <dgm:cxn modelId="{958D5756-165B-46C8-92DA-7021F340D4E3}" type="presParOf" srcId="{A96B7814-2B01-44FB-8324-45AAF504FD2C}" destId="{55A0B8A5-95B6-4B24-824F-FC7839259D27}" srcOrd="0" destOrd="0" presId="urn:microsoft.com/office/officeart/2005/8/layout/hList1"/>
    <dgm:cxn modelId="{359BCF98-0CEB-452A-A94E-1C3D0361E2B8}" type="presParOf" srcId="{A96B7814-2B01-44FB-8324-45AAF504FD2C}" destId="{1A807BF0-89E6-41CC-A286-2E11A8752A72}" srcOrd="1" destOrd="0" presId="urn:microsoft.com/office/officeart/2005/8/layout/hList1"/>
    <dgm:cxn modelId="{FC5F9C9A-38C4-4256-A7AA-E8262B5AC330}" type="presParOf" srcId="{FE80D155-933A-4D13-8A19-5CDAE2041225}" destId="{918CBE62-CAF5-4B78-B980-B7279EC9D4DE}" srcOrd="3" destOrd="0" presId="urn:microsoft.com/office/officeart/2005/8/layout/hList1"/>
    <dgm:cxn modelId="{78D046A5-22A3-4687-AA23-A28CA0396FD0}" type="presParOf" srcId="{FE80D155-933A-4D13-8A19-5CDAE2041225}" destId="{73125A43-1C13-4B05-B014-5C404CFD6F31}" srcOrd="4" destOrd="0" presId="urn:microsoft.com/office/officeart/2005/8/layout/hList1"/>
    <dgm:cxn modelId="{0E5131B4-B193-4A4C-9243-50E31D32069A}" type="presParOf" srcId="{73125A43-1C13-4B05-B014-5C404CFD6F31}" destId="{2E4FC0FE-AD78-4B7E-96AE-ACED96B09775}" srcOrd="0" destOrd="0" presId="urn:microsoft.com/office/officeart/2005/8/layout/hList1"/>
    <dgm:cxn modelId="{91942125-721E-4FD0-BBBF-F7DB6131F921}" type="presParOf" srcId="{73125A43-1C13-4B05-B014-5C404CFD6F31}" destId="{84DCAECD-3ED1-4CE0-A1DE-9A4CC131432A}" srcOrd="1" destOrd="0" presId="urn:microsoft.com/office/officeart/2005/8/layout/hList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C11FD-36F2-4FB2-BBCD-5A437EBF71FB}">
      <dsp:nvSpPr>
        <dsp:cNvPr id="0" name=""/>
        <dsp:cNvSpPr/>
      </dsp:nvSpPr>
      <dsp:spPr>
        <a:xfrm>
          <a:off x="0" y="152202"/>
          <a:ext cx="8143875" cy="67158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Free Application for Federal Student Aid (FAFSA)</a:t>
          </a:r>
        </a:p>
      </dsp:txBody>
      <dsp:txXfrm>
        <a:off x="32784" y="184986"/>
        <a:ext cx="8078307" cy="606012"/>
      </dsp:txXfrm>
    </dsp:sp>
    <dsp:sp modelId="{58130082-0E70-47E2-8ED3-62A0DB6D4BB7}">
      <dsp:nvSpPr>
        <dsp:cNvPr id="0" name=""/>
        <dsp:cNvSpPr/>
      </dsp:nvSpPr>
      <dsp:spPr>
        <a:xfrm>
          <a:off x="0" y="823782"/>
          <a:ext cx="8143875" cy="463680"/>
        </a:xfrm>
        <a:prstGeom prst="rect">
          <a:avLst/>
        </a:prstGeom>
        <a:solidFill>
          <a:schemeClr val="bg1">
            <a:alpha val="90000"/>
          </a:schemeClr>
        </a:solidFill>
        <a:ln>
          <a:solidFill>
            <a:schemeClr val="tx1">
              <a:alpha val="90000"/>
            </a:schemeClr>
          </a:solidFill>
        </a:ln>
        <a:effectLst/>
      </dsp:spPr>
      <dsp:style>
        <a:lnRef idx="0">
          <a:scrgbClr r="0" g="0" b="0"/>
        </a:lnRef>
        <a:fillRef idx="0">
          <a:scrgbClr r="0" g="0" b="0"/>
        </a:fillRef>
        <a:effectRef idx="0">
          <a:scrgbClr r="0" g="0" b="0"/>
        </a:effectRef>
        <a:fontRef idx="minor"/>
      </dsp:style>
      <dsp:txBody>
        <a:bodyPr spcFirstLastPara="0" vert="horz" wrap="square" lIns="25856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U.S. Citizens &amp; Permanent Residents</a:t>
          </a:r>
        </a:p>
      </dsp:txBody>
      <dsp:txXfrm>
        <a:off x="0" y="823782"/>
        <a:ext cx="8143875" cy="463680"/>
      </dsp:txXfrm>
    </dsp:sp>
    <dsp:sp modelId="{7F5C2183-D5BF-4F61-B149-449ECE08F088}">
      <dsp:nvSpPr>
        <dsp:cNvPr id="0" name=""/>
        <dsp:cNvSpPr/>
      </dsp:nvSpPr>
      <dsp:spPr>
        <a:xfrm>
          <a:off x="0" y="1287462"/>
          <a:ext cx="8143875" cy="671580"/>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MN Dream Act</a:t>
          </a:r>
        </a:p>
      </dsp:txBody>
      <dsp:txXfrm>
        <a:off x="32784" y="1320246"/>
        <a:ext cx="8078307" cy="606012"/>
      </dsp:txXfrm>
    </dsp:sp>
    <dsp:sp modelId="{B8BAA791-4351-4809-9031-20B659460D45}">
      <dsp:nvSpPr>
        <dsp:cNvPr id="0" name=""/>
        <dsp:cNvSpPr/>
      </dsp:nvSpPr>
      <dsp:spPr>
        <a:xfrm>
          <a:off x="0" y="1959042"/>
          <a:ext cx="8143875" cy="463680"/>
        </a:xfrm>
        <a:prstGeom prst="rect">
          <a:avLst/>
        </a:prstGeom>
        <a:solidFill>
          <a:schemeClr val="bg1">
            <a:alpha val="90000"/>
          </a:schemeClr>
        </a:solidFill>
        <a:ln>
          <a:solidFill>
            <a:schemeClr val="tx1">
              <a:alpha val="90000"/>
            </a:schemeClr>
          </a:solidFill>
        </a:ln>
        <a:effectLst/>
      </dsp:spPr>
      <dsp:style>
        <a:lnRef idx="0">
          <a:scrgbClr r="0" g="0" b="0"/>
        </a:lnRef>
        <a:fillRef idx="0">
          <a:scrgbClr r="0" g="0" b="0"/>
        </a:fillRef>
        <a:effectRef idx="0">
          <a:scrgbClr r="0" g="0" b="0"/>
        </a:effectRef>
        <a:fontRef idx="minor"/>
      </dsp:style>
      <dsp:txBody>
        <a:bodyPr spcFirstLastPara="0" vert="horz" wrap="square" lIns="258568"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Minnesota residents regardless of federal immigration status.</a:t>
          </a:r>
        </a:p>
      </dsp:txBody>
      <dsp:txXfrm>
        <a:off x="0" y="1959042"/>
        <a:ext cx="8143875" cy="463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349F45-3E3C-443E-9BAB-6B4D3540648D}">
      <dsp:nvSpPr>
        <dsp:cNvPr id="0" name=""/>
        <dsp:cNvSpPr/>
      </dsp:nvSpPr>
      <dsp:spPr>
        <a:xfrm>
          <a:off x="1399520" y="153078"/>
          <a:ext cx="3034665" cy="948332"/>
        </a:xfrm>
        <a:prstGeom prst="rect">
          <a:avLst/>
        </a:prstGeom>
        <a:solidFill>
          <a:schemeClr val="lt1">
            <a:alpha val="40000"/>
            <a:hueOff val="0"/>
            <a:satOff val="0"/>
            <a:lumOff val="0"/>
            <a:alphaOff val="0"/>
          </a:schemeClr>
        </a:solidFill>
        <a:ln w="9525" cap="flat" cmpd="sng" algn="ctr">
          <a:solidFill>
            <a:srgbClr val="B94197"/>
          </a:solidFill>
          <a:prstDash val="solid"/>
        </a:ln>
        <a:effectLst/>
      </dsp:spPr>
      <dsp:style>
        <a:lnRef idx="1">
          <a:scrgbClr r="0" g="0" b="0"/>
        </a:lnRef>
        <a:fillRef idx="1">
          <a:scrgbClr r="0" g="0" b="0"/>
        </a:fillRef>
        <a:effectRef idx="0">
          <a:scrgbClr r="0" g="0" b="0"/>
        </a:effectRef>
        <a:fontRef idx="minor"/>
      </dsp:style>
      <dsp:txBody>
        <a:bodyPr spcFirstLastPara="0" vert="horz" wrap="square" lIns="642337"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Tuition and fees</a:t>
          </a:r>
        </a:p>
      </dsp:txBody>
      <dsp:txXfrm>
        <a:off x="1399520" y="153078"/>
        <a:ext cx="3034665" cy="948332"/>
      </dsp:txXfrm>
    </dsp:sp>
    <dsp:sp modelId="{1650D58B-D82E-457D-9FE5-2D61E9C1BBA7}">
      <dsp:nvSpPr>
        <dsp:cNvPr id="0" name=""/>
        <dsp:cNvSpPr/>
      </dsp:nvSpPr>
      <dsp:spPr>
        <a:xfrm>
          <a:off x="1273075" y="16097"/>
          <a:ext cx="663832" cy="995749"/>
        </a:xfrm>
        <a:prstGeom prst="rect">
          <a:avLst/>
        </a:prstGeom>
        <a:solidFill>
          <a:srgbClr val="B9419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B12A5B-777C-411D-9570-0DD5D791D32C}">
      <dsp:nvSpPr>
        <dsp:cNvPr id="0" name=""/>
        <dsp:cNvSpPr/>
      </dsp:nvSpPr>
      <dsp:spPr>
        <a:xfrm>
          <a:off x="4683859" y="153078"/>
          <a:ext cx="3034665" cy="948332"/>
        </a:xfrm>
        <a:prstGeom prst="rect">
          <a:avLst/>
        </a:prstGeom>
        <a:solidFill>
          <a:schemeClr val="lt1">
            <a:alpha val="40000"/>
            <a:hueOff val="0"/>
            <a:satOff val="0"/>
            <a:lumOff val="0"/>
            <a:alphaOff val="0"/>
          </a:schemeClr>
        </a:solidFill>
        <a:ln w="9525" cap="flat" cmpd="sng" algn="ctr">
          <a:solidFill>
            <a:srgbClr val="B94197"/>
          </a:solidFill>
          <a:prstDash val="solid"/>
        </a:ln>
        <a:effectLst/>
      </dsp:spPr>
      <dsp:style>
        <a:lnRef idx="1">
          <a:scrgbClr r="0" g="0" b="0"/>
        </a:lnRef>
        <a:fillRef idx="1">
          <a:scrgbClr r="0" g="0" b="0"/>
        </a:fillRef>
        <a:effectRef idx="0">
          <a:scrgbClr r="0" g="0" b="0"/>
        </a:effectRef>
        <a:fontRef idx="minor"/>
      </dsp:style>
      <dsp:txBody>
        <a:bodyPr spcFirstLastPara="0" vert="horz" wrap="square" lIns="642337"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Housing and food (living expenses)</a:t>
          </a:r>
        </a:p>
      </dsp:txBody>
      <dsp:txXfrm>
        <a:off x="4683859" y="153078"/>
        <a:ext cx="3034665" cy="948332"/>
      </dsp:txXfrm>
    </dsp:sp>
    <dsp:sp modelId="{BE865EB4-68B1-4F25-8C61-DF873869076A}">
      <dsp:nvSpPr>
        <dsp:cNvPr id="0" name=""/>
        <dsp:cNvSpPr/>
      </dsp:nvSpPr>
      <dsp:spPr>
        <a:xfrm>
          <a:off x="4557414" y="16097"/>
          <a:ext cx="663832" cy="995749"/>
        </a:xfrm>
        <a:prstGeom prst="rect">
          <a:avLst/>
        </a:prstGeom>
        <a:solidFill>
          <a:srgbClr val="B9419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2A29C0-FFFD-49AB-935A-5DA8E0B857E7}">
      <dsp:nvSpPr>
        <dsp:cNvPr id="0" name=""/>
        <dsp:cNvSpPr/>
      </dsp:nvSpPr>
      <dsp:spPr>
        <a:xfrm>
          <a:off x="1399520" y="1346924"/>
          <a:ext cx="3034665" cy="948332"/>
        </a:xfrm>
        <a:prstGeom prst="rect">
          <a:avLst/>
        </a:prstGeom>
        <a:solidFill>
          <a:schemeClr val="lt1">
            <a:alpha val="40000"/>
            <a:hueOff val="0"/>
            <a:satOff val="0"/>
            <a:lumOff val="0"/>
            <a:alphaOff val="0"/>
          </a:schemeClr>
        </a:solidFill>
        <a:ln w="9525" cap="flat" cmpd="sng" algn="ctr">
          <a:solidFill>
            <a:srgbClr val="B94197"/>
          </a:solidFill>
          <a:prstDash val="solid"/>
        </a:ln>
        <a:effectLst/>
      </dsp:spPr>
      <dsp:style>
        <a:lnRef idx="1">
          <a:scrgbClr r="0" g="0" b="0"/>
        </a:lnRef>
        <a:fillRef idx="1">
          <a:scrgbClr r="0" g="0" b="0"/>
        </a:fillRef>
        <a:effectRef idx="0">
          <a:scrgbClr r="0" g="0" b="0"/>
        </a:effectRef>
        <a:fontRef idx="minor"/>
      </dsp:style>
      <dsp:txBody>
        <a:bodyPr spcFirstLastPara="0" vert="horz" wrap="square" lIns="642337"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Books, course materials, supplies, and equipment</a:t>
          </a:r>
        </a:p>
      </dsp:txBody>
      <dsp:txXfrm>
        <a:off x="1399520" y="1346924"/>
        <a:ext cx="3034665" cy="948332"/>
      </dsp:txXfrm>
    </dsp:sp>
    <dsp:sp modelId="{03092B94-9BB2-4F0A-B791-3E7E390E5D8E}">
      <dsp:nvSpPr>
        <dsp:cNvPr id="0" name=""/>
        <dsp:cNvSpPr/>
      </dsp:nvSpPr>
      <dsp:spPr>
        <a:xfrm>
          <a:off x="1273075" y="1209942"/>
          <a:ext cx="663832" cy="995749"/>
        </a:xfrm>
        <a:prstGeom prst="rect">
          <a:avLst/>
        </a:prstGeom>
        <a:solidFill>
          <a:srgbClr val="B9419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221492-3626-4F00-B013-E8DA5DBE0DF3}">
      <dsp:nvSpPr>
        <dsp:cNvPr id="0" name=""/>
        <dsp:cNvSpPr/>
      </dsp:nvSpPr>
      <dsp:spPr>
        <a:xfrm>
          <a:off x="4683859" y="1346924"/>
          <a:ext cx="3034665" cy="948332"/>
        </a:xfrm>
        <a:prstGeom prst="rect">
          <a:avLst/>
        </a:prstGeom>
        <a:solidFill>
          <a:schemeClr val="lt1">
            <a:alpha val="40000"/>
            <a:hueOff val="0"/>
            <a:satOff val="0"/>
            <a:lumOff val="0"/>
            <a:alphaOff val="0"/>
          </a:schemeClr>
        </a:solidFill>
        <a:ln w="9525" cap="flat" cmpd="sng" algn="ctr">
          <a:solidFill>
            <a:srgbClr val="B94197"/>
          </a:solidFill>
          <a:prstDash val="solid"/>
        </a:ln>
        <a:effectLst/>
      </dsp:spPr>
      <dsp:style>
        <a:lnRef idx="1">
          <a:scrgbClr r="0" g="0" b="0"/>
        </a:lnRef>
        <a:fillRef idx="1">
          <a:scrgbClr r="0" g="0" b="0"/>
        </a:fillRef>
        <a:effectRef idx="0">
          <a:scrgbClr r="0" g="0" b="0"/>
        </a:effectRef>
        <a:fontRef idx="minor"/>
      </dsp:style>
      <dsp:txBody>
        <a:bodyPr spcFirstLastPara="0" vert="horz" wrap="square" lIns="642337"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Transportation</a:t>
          </a:r>
        </a:p>
      </dsp:txBody>
      <dsp:txXfrm>
        <a:off x="4683859" y="1346924"/>
        <a:ext cx="3034665" cy="948332"/>
      </dsp:txXfrm>
    </dsp:sp>
    <dsp:sp modelId="{BD6CA51E-BC2D-48BF-B715-43743E5D7CE8}">
      <dsp:nvSpPr>
        <dsp:cNvPr id="0" name=""/>
        <dsp:cNvSpPr/>
      </dsp:nvSpPr>
      <dsp:spPr>
        <a:xfrm>
          <a:off x="4557414" y="1209942"/>
          <a:ext cx="663832" cy="995749"/>
        </a:xfrm>
        <a:prstGeom prst="rect">
          <a:avLst/>
        </a:prstGeom>
        <a:solidFill>
          <a:srgbClr val="B9419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E053A5-3A36-447A-BC84-DBE4E016556A}">
      <dsp:nvSpPr>
        <dsp:cNvPr id="0" name=""/>
        <dsp:cNvSpPr/>
      </dsp:nvSpPr>
      <dsp:spPr>
        <a:xfrm>
          <a:off x="3041689" y="2540769"/>
          <a:ext cx="3034665" cy="948332"/>
        </a:xfrm>
        <a:prstGeom prst="rect">
          <a:avLst/>
        </a:prstGeom>
        <a:solidFill>
          <a:schemeClr val="lt1">
            <a:alpha val="40000"/>
            <a:hueOff val="0"/>
            <a:satOff val="0"/>
            <a:lumOff val="0"/>
            <a:alphaOff val="0"/>
          </a:schemeClr>
        </a:solidFill>
        <a:ln w="9525" cap="flat" cmpd="sng" algn="ctr">
          <a:solidFill>
            <a:srgbClr val="B94197"/>
          </a:solidFill>
          <a:prstDash val="solid"/>
        </a:ln>
        <a:effectLst/>
      </dsp:spPr>
      <dsp:style>
        <a:lnRef idx="1">
          <a:scrgbClr r="0" g="0" b="0"/>
        </a:lnRef>
        <a:fillRef idx="1">
          <a:scrgbClr r="0" g="0" b="0"/>
        </a:fillRef>
        <a:effectRef idx="0">
          <a:scrgbClr r="0" g="0" b="0"/>
        </a:effectRef>
        <a:fontRef idx="minor"/>
      </dsp:style>
      <dsp:txBody>
        <a:bodyPr spcFirstLastPara="0" vert="horz" wrap="square" lIns="642337"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Miscellaneous personal expenses</a:t>
          </a:r>
        </a:p>
      </dsp:txBody>
      <dsp:txXfrm>
        <a:off x="3041689" y="2540769"/>
        <a:ext cx="3034665" cy="948332"/>
      </dsp:txXfrm>
    </dsp:sp>
    <dsp:sp modelId="{99BB7C41-90A5-4966-808C-0A9FE28A9ED3}">
      <dsp:nvSpPr>
        <dsp:cNvPr id="0" name=""/>
        <dsp:cNvSpPr/>
      </dsp:nvSpPr>
      <dsp:spPr>
        <a:xfrm>
          <a:off x="2915245" y="2403788"/>
          <a:ext cx="663832" cy="995749"/>
        </a:xfrm>
        <a:prstGeom prst="rect">
          <a:avLst/>
        </a:prstGeom>
        <a:solidFill>
          <a:srgbClr val="B9419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01E34-EFF1-4FE4-A412-66A0A29F2F9A}">
      <dsp:nvSpPr>
        <dsp:cNvPr id="0" name=""/>
        <dsp:cNvSpPr/>
      </dsp:nvSpPr>
      <dsp:spPr>
        <a:xfrm>
          <a:off x="2595" y="1128631"/>
          <a:ext cx="2530673" cy="917602"/>
        </a:xfrm>
        <a:prstGeom prst="rect">
          <a:avLst/>
        </a:prstGeom>
        <a:solidFill>
          <a:srgbClr val="C00000"/>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Gift Aid </a:t>
          </a:r>
        </a:p>
        <a:p>
          <a:pPr marL="0" lvl="0" indent="0" algn="ctr" defTabSz="977900">
            <a:lnSpc>
              <a:spcPct val="90000"/>
            </a:lnSpc>
            <a:spcBef>
              <a:spcPct val="0"/>
            </a:spcBef>
            <a:spcAft>
              <a:spcPct val="35000"/>
            </a:spcAft>
            <a:buNone/>
          </a:pPr>
          <a:r>
            <a:rPr lang="en-US" sz="2200" kern="1200" dirty="0"/>
            <a:t>(Free Money) </a:t>
          </a:r>
        </a:p>
      </dsp:txBody>
      <dsp:txXfrm>
        <a:off x="2595" y="1128631"/>
        <a:ext cx="2530673" cy="917602"/>
      </dsp:txXfrm>
    </dsp:sp>
    <dsp:sp modelId="{9F0261B8-FB3C-42D0-A86D-272320040F93}">
      <dsp:nvSpPr>
        <dsp:cNvPr id="0" name=""/>
        <dsp:cNvSpPr/>
      </dsp:nvSpPr>
      <dsp:spPr>
        <a:xfrm>
          <a:off x="2595" y="2046233"/>
          <a:ext cx="2530673" cy="1600335"/>
        </a:xfrm>
        <a:prstGeom prst="rect">
          <a:avLst/>
        </a:prstGeom>
        <a:noFill/>
        <a:ln w="25400" cap="flat" cmpd="sng" algn="ctr">
          <a:solidFill>
            <a:srgbClr val="C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Need-Based Grants </a:t>
          </a:r>
        </a:p>
        <a:p>
          <a:pPr marL="228600" lvl="1" indent="-228600" algn="l" defTabSz="977900">
            <a:lnSpc>
              <a:spcPct val="90000"/>
            </a:lnSpc>
            <a:spcBef>
              <a:spcPct val="0"/>
            </a:spcBef>
            <a:spcAft>
              <a:spcPct val="15000"/>
            </a:spcAft>
            <a:buChar char="•"/>
          </a:pPr>
          <a:r>
            <a:rPr lang="en-US" sz="2200" kern="1200" dirty="0"/>
            <a:t>Merit-based Scholarships</a:t>
          </a:r>
        </a:p>
      </dsp:txBody>
      <dsp:txXfrm>
        <a:off x="2595" y="2046233"/>
        <a:ext cx="2530673" cy="1600335"/>
      </dsp:txXfrm>
    </dsp:sp>
    <dsp:sp modelId="{55A0B8A5-95B6-4B24-824F-FC7839259D27}">
      <dsp:nvSpPr>
        <dsp:cNvPr id="0" name=""/>
        <dsp:cNvSpPr/>
      </dsp:nvSpPr>
      <dsp:spPr>
        <a:xfrm>
          <a:off x="2887563" y="1128631"/>
          <a:ext cx="2530673" cy="917602"/>
        </a:xfrm>
        <a:prstGeom prst="rect">
          <a:avLst/>
        </a:prstGeom>
        <a:solidFill>
          <a:srgbClr val="C00000"/>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Self-Help Aid (Earned Money) </a:t>
          </a:r>
        </a:p>
      </dsp:txBody>
      <dsp:txXfrm>
        <a:off x="2887563" y="1128631"/>
        <a:ext cx="2530673" cy="917602"/>
      </dsp:txXfrm>
    </dsp:sp>
    <dsp:sp modelId="{1A807BF0-89E6-41CC-A286-2E11A8752A72}">
      <dsp:nvSpPr>
        <dsp:cNvPr id="0" name=""/>
        <dsp:cNvSpPr/>
      </dsp:nvSpPr>
      <dsp:spPr>
        <a:xfrm>
          <a:off x="2887563" y="2046233"/>
          <a:ext cx="2530673" cy="1600335"/>
        </a:xfrm>
        <a:prstGeom prst="rect">
          <a:avLst/>
        </a:prstGeom>
        <a:noFill/>
        <a:ln w="25400" cap="flat" cmpd="sng" algn="ctr">
          <a:solidFill>
            <a:srgbClr val="C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Student Employment/ Work-study</a:t>
          </a:r>
        </a:p>
      </dsp:txBody>
      <dsp:txXfrm>
        <a:off x="2887563" y="2046233"/>
        <a:ext cx="2530673" cy="1600335"/>
      </dsp:txXfrm>
    </dsp:sp>
    <dsp:sp modelId="{2E4FC0FE-AD78-4B7E-96AE-ACED96B09775}">
      <dsp:nvSpPr>
        <dsp:cNvPr id="0" name=""/>
        <dsp:cNvSpPr/>
      </dsp:nvSpPr>
      <dsp:spPr>
        <a:xfrm>
          <a:off x="5772530" y="1128631"/>
          <a:ext cx="2530673" cy="917602"/>
        </a:xfrm>
        <a:prstGeom prst="rect">
          <a:avLst/>
        </a:prstGeom>
        <a:solidFill>
          <a:srgbClr val="C00000"/>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Loans      (Borrowed Money) </a:t>
          </a:r>
        </a:p>
      </dsp:txBody>
      <dsp:txXfrm>
        <a:off x="5772530" y="1128631"/>
        <a:ext cx="2530673" cy="917602"/>
      </dsp:txXfrm>
    </dsp:sp>
    <dsp:sp modelId="{84DCAECD-3ED1-4CE0-A1DE-9A4CC131432A}">
      <dsp:nvSpPr>
        <dsp:cNvPr id="0" name=""/>
        <dsp:cNvSpPr/>
      </dsp:nvSpPr>
      <dsp:spPr>
        <a:xfrm>
          <a:off x="5772530" y="2046233"/>
          <a:ext cx="2530673" cy="1600335"/>
        </a:xfrm>
        <a:prstGeom prst="rect">
          <a:avLst/>
        </a:prstGeom>
        <a:noFill/>
        <a:ln w="25400" cap="flat" cmpd="sng" algn="ctr">
          <a:solidFill>
            <a:srgbClr val="C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Student Loans (Federal, Private)</a:t>
          </a:r>
        </a:p>
        <a:p>
          <a:pPr marL="228600" lvl="1" indent="-228600" algn="l" defTabSz="977900">
            <a:lnSpc>
              <a:spcPct val="90000"/>
            </a:lnSpc>
            <a:spcBef>
              <a:spcPct val="0"/>
            </a:spcBef>
            <a:spcAft>
              <a:spcPct val="15000"/>
            </a:spcAft>
            <a:buChar char="•"/>
          </a:pPr>
          <a:r>
            <a:rPr lang="en-US" sz="2200" kern="1200" dirty="0"/>
            <a:t>Parent Loans (Federal)</a:t>
          </a:r>
        </a:p>
      </dsp:txBody>
      <dsp:txXfrm>
        <a:off x="5772530" y="2046233"/>
        <a:ext cx="2530673" cy="16003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169920" cy="481727"/>
          </a:xfrm>
          <a:prstGeom prst="rect">
            <a:avLst/>
          </a:prstGeom>
        </p:spPr>
        <p:txBody>
          <a:bodyPr vert="horz" lIns="96646" tIns="48323" rIns="96646" bIns="48323" rtlCol="0"/>
          <a:lstStyle>
            <a:lvl1pPr algn="l">
              <a:defRPr sz="1200"/>
            </a:lvl1pPr>
          </a:lstStyle>
          <a:p>
            <a:r>
              <a:rPr lang="en-US"/>
              <a:t>Normandale Financial Aid Fall 2025</a:t>
            </a:r>
          </a:p>
        </p:txBody>
      </p:sp>
      <p:sp>
        <p:nvSpPr>
          <p:cNvPr id="3" name="Date Placeholder 2"/>
          <p:cNvSpPr>
            <a:spLocks noGrp="1"/>
          </p:cNvSpPr>
          <p:nvPr>
            <p:ph type="dt" sz="quarter" idx="1"/>
          </p:nvPr>
        </p:nvSpPr>
        <p:spPr>
          <a:xfrm>
            <a:off x="4143588" y="2"/>
            <a:ext cx="3169920" cy="481727"/>
          </a:xfrm>
          <a:prstGeom prst="rect">
            <a:avLst/>
          </a:prstGeom>
        </p:spPr>
        <p:txBody>
          <a:bodyPr vert="horz" lIns="96646" tIns="48323" rIns="96646" bIns="48323" rtlCol="0"/>
          <a:lstStyle>
            <a:lvl1pPr algn="r">
              <a:defRPr sz="1200"/>
            </a:lvl1pPr>
          </a:lstStyle>
          <a:p>
            <a:fld id="{C9CF2107-D9EA-406B-8AD8-4114BD6B7A3B}" type="datetimeFigureOut">
              <a:rPr lang="en-US" smtClean="0"/>
              <a:t>9/24/2025</a:t>
            </a:fld>
            <a:endParaRPr lang="en-US"/>
          </a:p>
        </p:txBody>
      </p:sp>
      <p:sp>
        <p:nvSpPr>
          <p:cNvPr id="4" name="Footer Placeholder 3"/>
          <p:cNvSpPr>
            <a:spLocks noGrp="1"/>
          </p:cNvSpPr>
          <p:nvPr>
            <p:ph type="ftr" sz="quarter" idx="2"/>
          </p:nvPr>
        </p:nvSpPr>
        <p:spPr>
          <a:xfrm>
            <a:off x="1" y="9119474"/>
            <a:ext cx="3169920" cy="481726"/>
          </a:xfrm>
          <a:prstGeom prst="rect">
            <a:avLst/>
          </a:prstGeom>
        </p:spPr>
        <p:txBody>
          <a:bodyPr vert="horz" lIns="96646" tIns="48323" rIns="96646" bIns="48323" rtlCol="0" anchor="b"/>
          <a:lstStyle>
            <a:lvl1pPr algn="l">
              <a:defRPr sz="1200"/>
            </a:lvl1pPr>
          </a:lstStyle>
          <a:p>
            <a:r>
              <a:rPr lang="en-US"/>
              <a:t>www.normandale.edu | 952-358-8100</a:t>
            </a:r>
          </a:p>
        </p:txBody>
      </p:sp>
      <p:sp>
        <p:nvSpPr>
          <p:cNvPr id="5" name="Slide Number Placeholder 4"/>
          <p:cNvSpPr>
            <a:spLocks noGrp="1"/>
          </p:cNvSpPr>
          <p:nvPr>
            <p:ph type="sldNum" sz="quarter" idx="3"/>
          </p:nvPr>
        </p:nvSpPr>
        <p:spPr>
          <a:xfrm>
            <a:off x="4143588" y="9119474"/>
            <a:ext cx="3169920" cy="481726"/>
          </a:xfrm>
          <a:prstGeom prst="rect">
            <a:avLst/>
          </a:prstGeom>
        </p:spPr>
        <p:txBody>
          <a:bodyPr vert="horz" lIns="96646" tIns="48323" rIns="96646" bIns="48323" rtlCol="0" anchor="b"/>
          <a:lstStyle>
            <a:lvl1pPr algn="r">
              <a:defRPr sz="1200"/>
            </a:lvl1pPr>
          </a:lstStyle>
          <a:p>
            <a:fld id="{79F94EEA-CC8A-4AED-A768-154B3C3E55CA}" type="slidenum">
              <a:rPr lang="en-US" smtClean="0"/>
              <a:t>‹#›</a:t>
            </a:fld>
            <a:endParaRPr lang="en-US"/>
          </a:p>
        </p:txBody>
      </p:sp>
    </p:spTree>
    <p:extLst>
      <p:ext uri="{BB962C8B-B14F-4D97-AF65-F5344CB8AC3E}">
        <p14:creationId xmlns:p14="http://schemas.microsoft.com/office/powerpoint/2010/main" val="129282939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69920" cy="480060"/>
          </a:xfrm>
          <a:prstGeom prst="rect">
            <a:avLst/>
          </a:prstGeom>
        </p:spPr>
        <p:txBody>
          <a:bodyPr vert="horz" lIns="96646" tIns="48323" rIns="96646" bIns="48323" rtlCol="0"/>
          <a:lstStyle>
            <a:lvl1pPr algn="l">
              <a:defRPr sz="1200"/>
            </a:lvl1pPr>
          </a:lstStyle>
          <a:p>
            <a:r>
              <a:rPr lang="en-US"/>
              <a:t>Normandale Financial Aid Fall 2025</a:t>
            </a:r>
          </a:p>
        </p:txBody>
      </p:sp>
      <p:sp>
        <p:nvSpPr>
          <p:cNvPr id="3" name="Date Placeholder 2"/>
          <p:cNvSpPr>
            <a:spLocks noGrp="1"/>
          </p:cNvSpPr>
          <p:nvPr>
            <p:ph type="dt" idx="1"/>
          </p:nvPr>
        </p:nvSpPr>
        <p:spPr>
          <a:xfrm>
            <a:off x="4143588" y="1"/>
            <a:ext cx="3169920" cy="480060"/>
          </a:xfrm>
          <a:prstGeom prst="rect">
            <a:avLst/>
          </a:prstGeom>
        </p:spPr>
        <p:txBody>
          <a:bodyPr vert="horz" lIns="96646" tIns="48323" rIns="96646" bIns="48323" rtlCol="0"/>
          <a:lstStyle>
            <a:lvl1pPr algn="r">
              <a:defRPr sz="1200"/>
            </a:lvl1pPr>
          </a:lstStyle>
          <a:p>
            <a:fld id="{889D2C46-822C-43CF-97D8-03F866CB7F8A}" type="datetimeFigureOut">
              <a:rPr lang="en-US" smtClean="0"/>
              <a:pPr/>
              <a:t>9/24/2025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6" tIns="48323" rIns="96646" bIns="48323" rtlCol="0" anchor="ctr"/>
          <a:lstStyle/>
          <a:p>
            <a:endParaRPr lang="en-US"/>
          </a:p>
        </p:txBody>
      </p:sp>
      <p:sp>
        <p:nvSpPr>
          <p:cNvPr id="5" name="Notes Placeholder 4"/>
          <p:cNvSpPr>
            <a:spLocks noGrp="1"/>
          </p:cNvSpPr>
          <p:nvPr>
            <p:ph type="body" sz="quarter" idx="3"/>
          </p:nvPr>
        </p:nvSpPr>
        <p:spPr>
          <a:xfrm>
            <a:off x="731520" y="4560572"/>
            <a:ext cx="5852160" cy="4320540"/>
          </a:xfrm>
          <a:prstGeom prst="rect">
            <a:avLst/>
          </a:prstGeom>
        </p:spPr>
        <p:txBody>
          <a:bodyPr vert="horz" lIns="96646" tIns="48323" rIns="96646" bIns="483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5"/>
            <a:ext cx="3169920" cy="480060"/>
          </a:xfrm>
          <a:prstGeom prst="rect">
            <a:avLst/>
          </a:prstGeom>
        </p:spPr>
        <p:txBody>
          <a:bodyPr vert="horz" lIns="96646" tIns="48323" rIns="96646" bIns="48323" rtlCol="0" anchor="b"/>
          <a:lstStyle>
            <a:lvl1pPr algn="l">
              <a:defRPr sz="1200"/>
            </a:lvl1pPr>
          </a:lstStyle>
          <a:p>
            <a:r>
              <a:rPr lang="en-US"/>
              <a:t>www.normandale.edu | 952-358-8100</a:t>
            </a:r>
          </a:p>
        </p:txBody>
      </p:sp>
      <p:sp>
        <p:nvSpPr>
          <p:cNvPr id="7" name="Slide Number Placeholder 6"/>
          <p:cNvSpPr>
            <a:spLocks noGrp="1"/>
          </p:cNvSpPr>
          <p:nvPr>
            <p:ph type="sldNum" sz="quarter" idx="5"/>
          </p:nvPr>
        </p:nvSpPr>
        <p:spPr>
          <a:xfrm>
            <a:off x="4143588" y="9119475"/>
            <a:ext cx="3169920" cy="480060"/>
          </a:xfrm>
          <a:prstGeom prst="rect">
            <a:avLst/>
          </a:prstGeom>
        </p:spPr>
        <p:txBody>
          <a:bodyPr vert="horz" lIns="96646" tIns="48323" rIns="96646" bIns="48323" rtlCol="0" anchor="b"/>
          <a:lstStyle>
            <a:lvl1pPr algn="r">
              <a:defRPr sz="1200"/>
            </a:lvl1pPr>
          </a:lstStyle>
          <a:p>
            <a:fld id="{A051B110-AD5F-43F7-9A02-C24DB34B2F42}" type="slidenum">
              <a:rPr lang="en-US" smtClean="0"/>
              <a:pPr/>
              <a:t>‹#›</a:t>
            </a:fld>
            <a:endParaRPr lang="en-US"/>
          </a:p>
        </p:txBody>
      </p:sp>
    </p:spTree>
    <p:extLst>
      <p:ext uri="{BB962C8B-B14F-4D97-AF65-F5344CB8AC3E}">
        <p14:creationId xmlns:p14="http://schemas.microsoft.com/office/powerpoint/2010/main" val="346199478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fasteb.co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3675" y="1182688"/>
            <a:ext cx="4254500" cy="31908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6627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who are considered dependent must include parent information. </a:t>
            </a:r>
          </a:p>
          <a:p>
            <a:r>
              <a:rPr lang="en-US" dirty="0"/>
              <a:t>Who is considered a parent (not guardian or other family member)</a:t>
            </a:r>
          </a:p>
          <a:p>
            <a:r>
              <a:rPr lang="en-US" dirty="0"/>
              <a:t>If parents are separated or divorced, parent who provides the most financial support (this includes housing, food, </a:t>
            </a:r>
            <a:r>
              <a:rPr lang="en-US" dirty="0" err="1"/>
              <a:t>etc</a:t>
            </a:r>
            <a:r>
              <a:rPr lang="en-US" dirty="0"/>
              <a:t>). If equally divided, then parent with the most financial resources.</a:t>
            </a:r>
          </a:p>
          <a:p>
            <a:r>
              <a:rPr lang="en-US" dirty="0"/>
              <a:t>It is not based on tax dependency</a:t>
            </a:r>
          </a:p>
          <a:p>
            <a:r>
              <a:rPr lang="en-US" dirty="0"/>
              <a:t>If that parent is remarried, you will include step parent as well.</a:t>
            </a:r>
          </a:p>
          <a:p>
            <a:endParaRPr lang="en-US" dirty="0"/>
          </a:p>
          <a:p>
            <a:endParaRPr lang="en-US" dirty="0"/>
          </a:p>
        </p:txBody>
      </p:sp>
    </p:spTree>
    <p:extLst>
      <p:ext uri="{BB962C8B-B14F-4D97-AF65-F5344CB8AC3E}">
        <p14:creationId xmlns:p14="http://schemas.microsoft.com/office/powerpoint/2010/main" val="2671868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26511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The list below is information that you should have available before you complete either the FAFSA or the MN Dream act application. </a:t>
            </a:r>
          </a:p>
          <a:p>
            <a:endParaRPr lang="en-US" dirty="0"/>
          </a:p>
          <a:p>
            <a:r>
              <a:rPr lang="en-US" dirty="0"/>
              <a:t>The income information that is put on the financial aid application is what we call prior </a:t>
            </a:r>
            <a:r>
              <a:rPr lang="en-US" dirty="0" err="1"/>
              <a:t>prior</a:t>
            </a:r>
            <a:r>
              <a:rPr lang="en-US" dirty="0"/>
              <a:t> year income. So, when you apply for financial aid for the fall of 2022, you will use 2020 income. </a:t>
            </a:r>
          </a:p>
          <a:p>
            <a:endParaRPr lang="en-US" dirty="0"/>
          </a:p>
          <a:p>
            <a:r>
              <a:rPr lang="en-US" dirty="0"/>
              <a:t>Even if your income has changed since 2020, please use that income on your financial aid application. </a:t>
            </a:r>
          </a:p>
          <a:p>
            <a:endParaRPr lang="en-US" dirty="0"/>
          </a:p>
          <a:p>
            <a:r>
              <a:rPr lang="en-US" dirty="0"/>
              <a:t>Unlike income, the asset information is based on current amounts. For savings and checking balances, I recommend that you use the amount that you carry in your accounts from month to month, after all bills are paid. </a:t>
            </a:r>
          </a:p>
          <a:p>
            <a:r>
              <a:rPr lang="en-US" dirty="0"/>
              <a:t>For assets, qualified retirement accounts, such as 401K, 403B and IRA, are not counted as assets. You also do not count your primary residence.</a:t>
            </a:r>
          </a:p>
          <a:p>
            <a:r>
              <a:rPr lang="en-US" dirty="0"/>
              <a:t>Business or farm values are only included if you have 100 or more employees. </a:t>
            </a:r>
          </a:p>
          <a:p>
            <a:r>
              <a:rPr lang="en-US" dirty="0"/>
              <a:t>All values should be the net worth of the asset.</a:t>
            </a:r>
          </a:p>
          <a:p>
            <a:r>
              <a:rPr lang="en-US" dirty="0"/>
              <a:t>529 plans, if held by the student or parent, are reported in the parent asset section. If a 529 plan is held by someone other than the student or parent who is completing the FAFSA, it is not considered as an asset. However, when it is used to pay for college, that amount will be counted as untaxed income for the student on the following FAFSA.</a:t>
            </a:r>
          </a:p>
          <a:p>
            <a:endParaRPr lang="en-US" dirty="0"/>
          </a:p>
          <a:p>
            <a:r>
              <a:rPr lang="en-US" dirty="0"/>
              <a:t>There are a few common errors that are made on financial aid applications:</a:t>
            </a:r>
          </a:p>
          <a:p>
            <a:endParaRPr lang="en-US" dirty="0"/>
          </a:p>
          <a:p>
            <a:pPr>
              <a:lnSpc>
                <a:spcPct val="90000"/>
              </a:lnSpc>
              <a:spcBef>
                <a:spcPts val="936"/>
              </a:spcBef>
            </a:pPr>
            <a:r>
              <a:rPr lang="en-US" dirty="0">
                <a:latin typeface="Arial" panose="020B0604020202020204" pitchFamily="34" charset="0"/>
                <a:cs typeface="Arial" panose="020B0604020202020204" pitchFamily="34" charset="0"/>
              </a:rPr>
              <a:t>Social Security Numbers</a:t>
            </a:r>
          </a:p>
          <a:p>
            <a:pPr>
              <a:lnSpc>
                <a:spcPct val="90000"/>
              </a:lnSpc>
              <a:spcBef>
                <a:spcPts val="936"/>
              </a:spcBef>
            </a:pPr>
            <a:r>
              <a:rPr lang="en-US" dirty="0">
                <a:latin typeface="Arial" panose="020B0604020202020204" pitchFamily="34" charset="0"/>
                <a:cs typeface="Arial" panose="020B0604020202020204" pitchFamily="34" charset="0"/>
              </a:rPr>
              <a:t>Divorced/widowed/remarried parental information</a:t>
            </a:r>
          </a:p>
          <a:p>
            <a:pPr>
              <a:lnSpc>
                <a:spcPct val="90000"/>
              </a:lnSpc>
              <a:spcBef>
                <a:spcPts val="936"/>
              </a:spcBef>
            </a:pPr>
            <a:r>
              <a:rPr lang="en-US" dirty="0">
                <a:latin typeface="Arial" panose="020B0604020202020204" pitchFamily="34" charset="0"/>
                <a:cs typeface="Arial" panose="020B0604020202020204" pitchFamily="34" charset="0"/>
              </a:rPr>
              <a:t>Income earned by parent/stepparent</a:t>
            </a:r>
          </a:p>
          <a:p>
            <a:pPr>
              <a:lnSpc>
                <a:spcPct val="90000"/>
              </a:lnSpc>
              <a:spcBef>
                <a:spcPts val="936"/>
              </a:spcBef>
            </a:pPr>
            <a:r>
              <a:rPr lang="en-US" dirty="0">
                <a:latin typeface="Arial" panose="020B0604020202020204" pitchFamily="34" charset="0"/>
                <a:cs typeface="Arial" panose="020B0604020202020204" pitchFamily="34" charset="0"/>
              </a:rPr>
              <a:t>Untaxed income</a:t>
            </a:r>
          </a:p>
          <a:p>
            <a:pPr>
              <a:lnSpc>
                <a:spcPct val="90000"/>
              </a:lnSpc>
              <a:spcBef>
                <a:spcPts val="936"/>
              </a:spcBef>
            </a:pPr>
            <a:r>
              <a:rPr lang="en-US" dirty="0">
                <a:latin typeface="Arial" panose="020B0604020202020204" pitchFamily="34" charset="0"/>
                <a:cs typeface="Arial" panose="020B0604020202020204" pitchFamily="34" charset="0"/>
              </a:rPr>
              <a:t>U.S. income taxes paid </a:t>
            </a:r>
          </a:p>
          <a:p>
            <a:pPr>
              <a:lnSpc>
                <a:spcPct val="90000"/>
              </a:lnSpc>
              <a:spcBef>
                <a:spcPts val="936"/>
              </a:spcBef>
            </a:pPr>
            <a:r>
              <a:rPr lang="en-US" dirty="0">
                <a:latin typeface="Arial" panose="020B0604020202020204" pitchFamily="34" charset="0"/>
                <a:cs typeface="Arial" panose="020B0604020202020204" pitchFamily="34" charset="0"/>
              </a:rPr>
              <a:t>Household size</a:t>
            </a:r>
          </a:p>
          <a:p>
            <a:pPr>
              <a:lnSpc>
                <a:spcPct val="90000"/>
              </a:lnSpc>
              <a:spcBef>
                <a:spcPts val="936"/>
              </a:spcBef>
            </a:pPr>
            <a:r>
              <a:rPr lang="en-US" dirty="0">
                <a:latin typeface="Arial" panose="020B0604020202020204" pitchFamily="34" charset="0"/>
                <a:cs typeface="Arial" panose="020B0604020202020204" pitchFamily="34" charset="0"/>
              </a:rPr>
              <a:t>Number of household members in college</a:t>
            </a:r>
          </a:p>
          <a:p>
            <a:pPr>
              <a:lnSpc>
                <a:spcPct val="90000"/>
              </a:lnSpc>
              <a:spcBef>
                <a:spcPts val="936"/>
              </a:spcBef>
            </a:pPr>
            <a:r>
              <a:rPr lang="en-US" dirty="0">
                <a:latin typeface="Arial" panose="020B0604020202020204" pitchFamily="34" charset="0"/>
                <a:cs typeface="Arial" panose="020B0604020202020204" pitchFamily="34" charset="0"/>
              </a:rPr>
              <a:t>Real estate and investment net worth</a:t>
            </a:r>
          </a:p>
          <a:p>
            <a:endParaRPr lang="en-US" dirty="0"/>
          </a:p>
        </p:txBody>
      </p:sp>
    </p:spTree>
    <p:extLst>
      <p:ext uri="{BB962C8B-B14F-4D97-AF65-F5344CB8AC3E}">
        <p14:creationId xmlns:p14="http://schemas.microsoft.com/office/powerpoint/2010/main" val="747651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5714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and at least one parent will need to create an FSA ID. </a:t>
            </a:r>
          </a:p>
          <a:p>
            <a:r>
              <a:rPr lang="en-US" dirty="0"/>
              <a:t>Do this now while we are waiting for December 1 start date (unless already have one)</a:t>
            </a:r>
          </a:p>
          <a:p>
            <a:endParaRPr lang="en-US" dirty="0"/>
          </a:p>
        </p:txBody>
      </p:sp>
    </p:spTree>
    <p:extLst>
      <p:ext uri="{BB962C8B-B14F-4D97-AF65-F5344CB8AC3E}">
        <p14:creationId xmlns:p14="http://schemas.microsoft.com/office/powerpoint/2010/main" val="2974113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Minnesota Dream Act application is requests the same information as the FAFSA. However, there are a few key differences.</a:t>
            </a:r>
          </a:p>
          <a:p>
            <a:endParaRPr lang="en-US" dirty="0"/>
          </a:p>
          <a:p>
            <a:r>
              <a:rPr lang="en-US" dirty="0"/>
              <a:t>This application and all processing happens through the Minnesota Office of Higher Education. </a:t>
            </a:r>
          </a:p>
          <a:p>
            <a:endParaRPr lang="en-US" dirty="0"/>
          </a:p>
          <a:p>
            <a:r>
              <a:rPr lang="en-US" dirty="0"/>
              <a:t>They verify 100% of the applications they receive. This means that you will have to send copies of documentation, such as your HS diploma and 2020 taxes or W2s to them to verify what was put on the application.</a:t>
            </a:r>
          </a:p>
          <a:p>
            <a:endParaRPr lang="en-US" dirty="0"/>
          </a:p>
          <a:p>
            <a:r>
              <a:rPr lang="en-US" dirty="0"/>
              <a:t>After the application is complete, students are eligible for MN state aid programs only. These include the MN State Grant, MN Child Care Grant, and for students who have work authorization, State Work Study funding. MN Dream Act students are not eligible for federal grants or federal direct loan programs.</a:t>
            </a:r>
          </a:p>
          <a:p>
            <a:endParaRPr lang="en-US" dirty="0"/>
          </a:p>
          <a:p>
            <a:r>
              <a:rPr lang="en-US" dirty="0"/>
              <a:t>The MN Dream Act application cannot be saved, so make sure you have all information needed before you start your application.</a:t>
            </a:r>
          </a:p>
        </p:txBody>
      </p:sp>
    </p:spTree>
    <p:extLst>
      <p:ext uri="{BB962C8B-B14F-4D97-AF65-F5344CB8AC3E}">
        <p14:creationId xmlns:p14="http://schemas.microsoft.com/office/powerpoint/2010/main" val="329432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Minnesota Dream Act application is requests the same information as the FAFSA. However, there are a few key differences.</a:t>
            </a:r>
          </a:p>
          <a:p>
            <a:endParaRPr lang="en-US" dirty="0"/>
          </a:p>
          <a:p>
            <a:r>
              <a:rPr lang="en-US" dirty="0"/>
              <a:t>This application and all processing happens through the Minnesota Office of Higher Education. </a:t>
            </a:r>
          </a:p>
          <a:p>
            <a:endParaRPr lang="en-US" dirty="0"/>
          </a:p>
          <a:p>
            <a:r>
              <a:rPr lang="en-US" dirty="0"/>
              <a:t>They verify 100% of the applications they receive. This means that you will have to send copies of documentation, such as your HS diploma and 2020 taxes or W2s to them to verify what was put on the application.</a:t>
            </a:r>
          </a:p>
          <a:p>
            <a:endParaRPr lang="en-US" dirty="0"/>
          </a:p>
          <a:p>
            <a:r>
              <a:rPr lang="en-US" dirty="0"/>
              <a:t>After the application is complete, students are eligible for MN state aid programs only. These include the MN State Grant, MN Child Care Grant, and for students who have work authorization, State Work Study funding. MN Dream Act students are not eligible for federal grants or federal direct loan programs.</a:t>
            </a:r>
          </a:p>
          <a:p>
            <a:endParaRPr lang="en-US" dirty="0"/>
          </a:p>
          <a:p>
            <a:r>
              <a:rPr lang="en-US" dirty="0"/>
              <a:t>The MN Dream Act application cannot be saved, so make sure you have all information needed before you start your application.</a:t>
            </a:r>
          </a:p>
        </p:txBody>
      </p:sp>
    </p:spTree>
    <p:extLst>
      <p:ext uri="{BB962C8B-B14F-4D97-AF65-F5344CB8AC3E}">
        <p14:creationId xmlns:p14="http://schemas.microsoft.com/office/powerpoint/2010/main" val="156532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schools that are requesting the Profile, they may have specific deadlines that are before the FAFSA. Work with each school to find out.</a:t>
            </a:r>
          </a:p>
        </p:txBody>
      </p:sp>
    </p:spTree>
    <p:extLst>
      <p:ext uri="{BB962C8B-B14F-4D97-AF65-F5344CB8AC3E}">
        <p14:creationId xmlns:p14="http://schemas.microsoft.com/office/powerpoint/2010/main" val="1683747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isn’t an average award, because the amount is based on your financial need.</a:t>
            </a:r>
          </a:p>
          <a:p>
            <a:r>
              <a:rPr lang="en-US" dirty="0"/>
              <a:t>Your SAI remains the same for each college, but the COA will vary. Example Normandale COA =$25,000 while Augsburg is $58,000. $10,000 SAI student will have a $15,000 need while it will be $48,000 at Augsburg. They will also have other resources to cover the need. (Net price calculator)</a:t>
            </a:r>
          </a:p>
          <a:p>
            <a:r>
              <a:rPr lang="en-US" dirty="0"/>
              <a:t>Negotiating price is difficult, but if there are circumstances that need to be considered should share with your top choice colleges.</a:t>
            </a:r>
          </a:p>
        </p:txBody>
      </p:sp>
    </p:spTree>
    <p:extLst>
      <p:ext uri="{BB962C8B-B14F-4D97-AF65-F5344CB8AC3E}">
        <p14:creationId xmlns:p14="http://schemas.microsoft.com/office/powerpoint/2010/main" val="4157217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lot of questions about scholarships – can apply directly with the schools and also outside sources. Will likely be included in meeting your financial need. </a:t>
            </a:r>
          </a:p>
          <a:p>
            <a:r>
              <a:rPr lang="en-US" dirty="0"/>
              <a:t>You’ll still want to apply for FAFSA at least the first year because there may be institutional grants that you don’t know about.</a:t>
            </a:r>
          </a:p>
          <a:p>
            <a:r>
              <a:rPr lang="en-US" dirty="0"/>
              <a:t>Federal student loans are from the FAFSA, this is the preferred borrowing option </a:t>
            </a:r>
          </a:p>
          <a:p>
            <a:r>
              <a:rPr lang="en-US" dirty="0"/>
              <a:t>The PLUS loan is another option for financing the balance – pay over 10 years. Many colleges also have payment plans that can make payment easier. </a:t>
            </a:r>
          </a:p>
          <a:p>
            <a:endParaRPr lang="en-US" dirty="0"/>
          </a:p>
        </p:txBody>
      </p:sp>
    </p:spTree>
    <p:extLst>
      <p:ext uri="{BB962C8B-B14F-4D97-AF65-F5344CB8AC3E}">
        <p14:creationId xmlns:p14="http://schemas.microsoft.com/office/powerpoint/2010/main" val="2619224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North Star Promise – the only application needed is the FAFSA or MN Dream Act. The colleges will determine your eligibility based on that information. </a:t>
            </a:r>
          </a:p>
          <a:p>
            <a:endParaRPr lang="en-US" dirty="0"/>
          </a:p>
        </p:txBody>
      </p:sp>
    </p:spTree>
    <p:extLst>
      <p:ext uri="{BB962C8B-B14F-4D97-AF65-F5344CB8AC3E}">
        <p14:creationId xmlns:p14="http://schemas.microsoft.com/office/powerpoint/2010/main" val="2561367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forget to look for other sources of scholarships. Your high school is a good source of some smaller, local scholarships, and there are national search engines like </a:t>
            </a:r>
            <a:r>
              <a:rPr lang="en-US" dirty="0">
                <a:hlinkClick r:id="rId3"/>
              </a:rPr>
              <a:t>www.fasteb.com</a:t>
            </a:r>
            <a:r>
              <a:rPr lang="en-US" dirty="0"/>
              <a:t>. </a:t>
            </a:r>
          </a:p>
        </p:txBody>
      </p:sp>
    </p:spTree>
    <p:extLst>
      <p:ext uri="{BB962C8B-B14F-4D97-AF65-F5344CB8AC3E}">
        <p14:creationId xmlns:p14="http://schemas.microsoft.com/office/powerpoint/2010/main" val="377338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773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pic>
        <p:nvPicPr>
          <p:cNvPr id="5" name="Picture 4" descr="Logo_horiz_2Color.jpg"/>
          <p:cNvPicPr>
            <a:picLocks noChangeAspect="1"/>
          </p:cNvPicPr>
          <p:nvPr userDrawn="1"/>
        </p:nvPicPr>
        <p:blipFill>
          <a:blip r:embed="rId2" cstate="print"/>
          <a:stretch>
            <a:fillRect/>
          </a:stretch>
        </p:blipFill>
        <p:spPr>
          <a:xfrm>
            <a:off x="7010400" y="6246191"/>
            <a:ext cx="1825170" cy="4704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D3EAD32-0FF0-491A-BD6E-50EC8085E594}" type="datetimeFigureOut">
              <a:rPr lang="en-US" smtClean="0"/>
              <a:pPr/>
              <a:t>9/24/2025</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79A4065-ED6F-47FF-A0CA-D54B3D97837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Slide D">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Presentation title</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Date/Subhead</a:t>
            </a:r>
          </a:p>
        </p:txBody>
      </p:sp>
      <p:pic>
        <p:nvPicPr>
          <p:cNvPr id="2" name="Picture 1">
            <a:extLst>
              <a:ext uri="{FF2B5EF4-FFF2-40B4-BE49-F238E27FC236}">
                <a16:creationId xmlns:a16="http://schemas.microsoft.com/office/drawing/2014/main" id="{E1F808AA-F317-23AF-64F0-6FAAE478C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314"/>
            <a:ext cx="9144001" cy="6853687"/>
          </a:xfrm>
          <a:prstGeom prst="rect">
            <a:avLst/>
          </a:prstGeom>
        </p:spPr>
      </p:pic>
    </p:spTree>
    <p:extLst>
      <p:ext uri="{BB962C8B-B14F-4D97-AF65-F5344CB8AC3E}">
        <p14:creationId xmlns:p14="http://schemas.microsoft.com/office/powerpoint/2010/main" val="3890909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Slide 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Presentation title</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Date/Subhead</a:t>
            </a:r>
          </a:p>
        </p:txBody>
      </p:sp>
      <p:pic>
        <p:nvPicPr>
          <p:cNvPr id="2" name="Picture 1">
            <a:extLst>
              <a:ext uri="{FF2B5EF4-FFF2-40B4-BE49-F238E27FC236}">
                <a16:creationId xmlns:a16="http://schemas.microsoft.com/office/drawing/2014/main" id="{FF33DD0D-96F8-B96E-7DFC-BF02BE7D8BD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3685"/>
          </a:xfrm>
          <a:prstGeom prst="rect">
            <a:avLst/>
          </a:prstGeom>
        </p:spPr>
      </p:pic>
    </p:spTree>
    <p:extLst>
      <p:ext uri="{BB962C8B-B14F-4D97-AF65-F5344CB8AC3E}">
        <p14:creationId xmlns:p14="http://schemas.microsoft.com/office/powerpoint/2010/main" val="2538530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B">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9516C6-5476-AFFC-703A-A5E6BBAD8383}"/>
              </a:ext>
              <a:ext uri="{C183D7F6-B498-43B3-948B-1728B52AA6E4}">
                <adec:decorative xmlns:adec="http://schemas.microsoft.com/office/drawing/2017/decorative" val="1"/>
              </a:ext>
            </a:extLst>
          </p:cNvPr>
          <p:cNvPicPr>
            <a:picLocks noChangeAspect="1"/>
          </p:cNvPicPr>
          <p:nvPr/>
        </p:nvPicPr>
        <p:blipFill>
          <a:blip r:embed="rId2"/>
          <a:srcRect t="77" b="77"/>
          <a:stretch/>
        </p:blipFill>
        <p:spPr>
          <a:xfrm flipH="1">
            <a:off x="-2" y="-1"/>
            <a:ext cx="9144002" cy="6858000"/>
          </a:xfrm>
          <a:prstGeom prst="rect">
            <a:avLst/>
          </a:prstGeom>
        </p:spPr>
      </p:pic>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Presentation title</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Date/Subhead</a:t>
            </a:r>
          </a:p>
        </p:txBody>
      </p:sp>
      <p:pic>
        <p:nvPicPr>
          <p:cNvPr id="2" name="Picture 1">
            <a:extLst>
              <a:ext uri="{FF2B5EF4-FFF2-40B4-BE49-F238E27FC236}">
                <a16:creationId xmlns:a16="http://schemas.microsoft.com/office/drawing/2014/main" id="{0A3ACBDC-9960-4197-EC78-9C419590B0C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15"/>
            <a:ext cx="9144000" cy="6853685"/>
          </a:xfrm>
          <a:prstGeom prst="rect">
            <a:avLst/>
          </a:prstGeom>
        </p:spPr>
      </p:pic>
    </p:spTree>
    <p:extLst>
      <p:ext uri="{BB962C8B-B14F-4D97-AF65-F5344CB8AC3E}">
        <p14:creationId xmlns:p14="http://schemas.microsoft.com/office/powerpoint/2010/main" val="3108971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Slide C">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Presentation title</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Date/Subhead</a:t>
            </a:r>
          </a:p>
        </p:txBody>
      </p:sp>
      <p:pic>
        <p:nvPicPr>
          <p:cNvPr id="2" name="Picture 1">
            <a:extLst>
              <a:ext uri="{FF2B5EF4-FFF2-40B4-BE49-F238E27FC236}">
                <a16:creationId xmlns:a16="http://schemas.microsoft.com/office/drawing/2014/main" id="{807A0D39-E33C-1A4A-D80A-A360EB562BA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314"/>
            <a:ext cx="9144001" cy="6853687"/>
          </a:xfrm>
          <a:prstGeom prst="rect">
            <a:avLst/>
          </a:prstGeom>
        </p:spPr>
      </p:pic>
    </p:spTree>
    <p:extLst>
      <p:ext uri="{BB962C8B-B14F-4D97-AF65-F5344CB8AC3E}">
        <p14:creationId xmlns:p14="http://schemas.microsoft.com/office/powerpoint/2010/main" val="2605957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le Slide D">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Presentation title</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Date/Subhead</a:t>
            </a:r>
          </a:p>
        </p:txBody>
      </p:sp>
      <p:pic>
        <p:nvPicPr>
          <p:cNvPr id="2" name="Picture 1">
            <a:extLst>
              <a:ext uri="{FF2B5EF4-FFF2-40B4-BE49-F238E27FC236}">
                <a16:creationId xmlns:a16="http://schemas.microsoft.com/office/drawing/2014/main" id="{E1F808AA-F317-23AF-64F0-6FAAE478C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314"/>
            <a:ext cx="9144001" cy="6853687"/>
          </a:xfrm>
          <a:prstGeom prst="rect">
            <a:avLst/>
          </a:prstGeom>
        </p:spPr>
      </p:pic>
    </p:spTree>
    <p:extLst>
      <p:ext uri="{BB962C8B-B14F-4D97-AF65-F5344CB8AC3E}">
        <p14:creationId xmlns:p14="http://schemas.microsoft.com/office/powerpoint/2010/main" val="3670833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Slide 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3622703" y="2360895"/>
            <a:ext cx="5175533"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3600">
                <a:solidFill>
                  <a:srgbClr val="BF2329"/>
                </a:solidFill>
              </a:defRPr>
            </a:lvl1pPr>
          </a:lstStyle>
          <a:p>
            <a:pPr lvl="0"/>
            <a:r>
              <a:rPr lang="en-US" dirty="0"/>
              <a:t>Presentation title</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300209" y="3503896"/>
            <a:ext cx="249802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Date/Subhead</a:t>
            </a:r>
          </a:p>
        </p:txBody>
      </p:sp>
      <p:pic>
        <p:nvPicPr>
          <p:cNvPr id="2" name="Picture 1">
            <a:extLst>
              <a:ext uri="{FF2B5EF4-FFF2-40B4-BE49-F238E27FC236}">
                <a16:creationId xmlns:a16="http://schemas.microsoft.com/office/drawing/2014/main" id="{A923EBC0-D647-11B0-CADE-52719D7F6FC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4314"/>
            <a:ext cx="9144001" cy="6853687"/>
          </a:xfrm>
          <a:prstGeom prst="rect">
            <a:avLst/>
          </a:prstGeom>
        </p:spPr>
      </p:pic>
    </p:spTree>
    <p:extLst>
      <p:ext uri="{BB962C8B-B14F-4D97-AF65-F5344CB8AC3E}">
        <p14:creationId xmlns:p14="http://schemas.microsoft.com/office/powerpoint/2010/main" val="2754442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Background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9516C6-5476-AFFC-703A-A5E6BBAD8383}"/>
              </a:ext>
              <a:ext uri="{C183D7F6-B498-43B3-948B-1728B52AA6E4}">
                <adec:decorative xmlns:adec="http://schemas.microsoft.com/office/drawing/2017/decorative" val="1"/>
              </a:ext>
            </a:extLst>
          </p:cNvPr>
          <p:cNvPicPr>
            <a:picLocks noChangeAspect="1"/>
          </p:cNvPicPr>
          <p:nvPr/>
        </p:nvPicPr>
        <p:blipFill>
          <a:blip r:embed="rId2"/>
          <a:srcRect t="77" b="77"/>
          <a:stretch/>
        </p:blipFill>
        <p:spPr>
          <a:xfrm flipH="1">
            <a:off x="-2" y="-1"/>
            <a:ext cx="9144002" cy="6858000"/>
          </a:xfrm>
          <a:prstGeom prst="rect">
            <a:avLst/>
          </a:prstGeom>
        </p:spPr>
      </p:pic>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Heading</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Subhead</a:t>
            </a:r>
          </a:p>
        </p:txBody>
      </p:sp>
      <p:pic>
        <p:nvPicPr>
          <p:cNvPr id="10" name="Picture 9" descr="Normandale Community College logo">
            <a:extLst>
              <a:ext uri="{FF2B5EF4-FFF2-40B4-BE49-F238E27FC236}">
                <a16:creationId xmlns:a16="http://schemas.microsoft.com/office/drawing/2014/main" id="{49BF8799-F2E8-EA26-C2D2-59FDB294913B}"/>
              </a:ext>
            </a:extLst>
          </p:cNvPr>
          <p:cNvPicPr>
            <a:picLocks noChangeAspect="1"/>
          </p:cNvPicPr>
          <p:nvPr userDrawn="1"/>
        </p:nvPicPr>
        <p:blipFill>
          <a:blip r:embed="rId3"/>
          <a:stretch>
            <a:fillRect/>
          </a:stretch>
        </p:blipFill>
        <p:spPr>
          <a:xfrm>
            <a:off x="609602" y="434219"/>
            <a:ext cx="1985681" cy="589862"/>
          </a:xfrm>
          <a:prstGeom prst="rect">
            <a:avLst/>
          </a:prstGeom>
        </p:spPr>
      </p:pic>
      <p:pic>
        <p:nvPicPr>
          <p:cNvPr id="7" name="Picture 6">
            <a:extLst>
              <a:ext uri="{FF2B5EF4-FFF2-40B4-BE49-F238E27FC236}">
                <a16:creationId xmlns:a16="http://schemas.microsoft.com/office/drawing/2014/main" id="{122247C3-3E4C-8394-6047-B5040A0A6E6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7810" y="6050089"/>
            <a:ext cx="2548128" cy="499410"/>
          </a:xfrm>
          <a:prstGeom prst="rect">
            <a:avLst/>
          </a:prstGeom>
        </p:spPr>
      </p:pic>
    </p:spTree>
    <p:extLst>
      <p:ext uri="{BB962C8B-B14F-4D97-AF65-F5344CB8AC3E}">
        <p14:creationId xmlns:p14="http://schemas.microsoft.com/office/powerpoint/2010/main" val="1006250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Background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9516C6-5476-AFFC-703A-A5E6BBAD8383}"/>
              </a:ext>
              <a:ext uri="{C183D7F6-B498-43B3-948B-1728B52AA6E4}">
                <adec:decorative xmlns:adec="http://schemas.microsoft.com/office/drawing/2017/decorative" val="1"/>
              </a:ext>
            </a:extLst>
          </p:cNvPr>
          <p:cNvPicPr>
            <a:picLocks noChangeAspect="1"/>
          </p:cNvPicPr>
          <p:nvPr/>
        </p:nvPicPr>
        <p:blipFill>
          <a:blip r:embed="rId2"/>
          <a:srcRect l="3488" r="3488"/>
          <a:stretch/>
        </p:blipFill>
        <p:spPr>
          <a:xfrm flipH="1">
            <a:off x="-2" y="-1"/>
            <a:ext cx="9144002" cy="6858000"/>
          </a:xfrm>
          <a:prstGeom prst="rect">
            <a:avLst/>
          </a:prstGeom>
        </p:spPr>
      </p:pic>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Heading</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Subhead</a:t>
            </a:r>
          </a:p>
        </p:txBody>
      </p:sp>
      <p:pic>
        <p:nvPicPr>
          <p:cNvPr id="10" name="Picture 9" descr="Normandale Community College logo">
            <a:extLst>
              <a:ext uri="{FF2B5EF4-FFF2-40B4-BE49-F238E27FC236}">
                <a16:creationId xmlns:a16="http://schemas.microsoft.com/office/drawing/2014/main" id="{49BF8799-F2E8-EA26-C2D2-59FDB294913B}"/>
              </a:ext>
            </a:extLst>
          </p:cNvPr>
          <p:cNvPicPr>
            <a:picLocks noChangeAspect="1"/>
          </p:cNvPicPr>
          <p:nvPr userDrawn="1"/>
        </p:nvPicPr>
        <p:blipFill>
          <a:blip r:embed="rId3"/>
          <a:stretch>
            <a:fillRect/>
          </a:stretch>
        </p:blipFill>
        <p:spPr>
          <a:xfrm>
            <a:off x="609602" y="434219"/>
            <a:ext cx="1985681" cy="589862"/>
          </a:xfrm>
          <a:prstGeom prst="rect">
            <a:avLst/>
          </a:prstGeom>
        </p:spPr>
      </p:pic>
      <p:pic>
        <p:nvPicPr>
          <p:cNvPr id="7" name="Picture 6">
            <a:extLst>
              <a:ext uri="{FF2B5EF4-FFF2-40B4-BE49-F238E27FC236}">
                <a16:creationId xmlns:a16="http://schemas.microsoft.com/office/drawing/2014/main" id="{122247C3-3E4C-8394-6047-B5040A0A6E6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7810" y="6050089"/>
            <a:ext cx="2548128" cy="499410"/>
          </a:xfrm>
          <a:prstGeom prst="rect">
            <a:avLst/>
          </a:prstGeom>
        </p:spPr>
      </p:pic>
    </p:spTree>
    <p:extLst>
      <p:ext uri="{BB962C8B-B14F-4D97-AF65-F5344CB8AC3E}">
        <p14:creationId xmlns:p14="http://schemas.microsoft.com/office/powerpoint/2010/main" val="2153856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Background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9516C6-5476-AFFC-703A-A5E6BBAD8383}"/>
              </a:ext>
              <a:ext uri="{C183D7F6-B498-43B3-948B-1728B52AA6E4}">
                <adec:decorative xmlns:adec="http://schemas.microsoft.com/office/drawing/2017/decorative" val="1"/>
              </a:ext>
            </a:extLst>
          </p:cNvPr>
          <p:cNvPicPr>
            <a:picLocks noChangeAspect="1"/>
          </p:cNvPicPr>
          <p:nvPr/>
        </p:nvPicPr>
        <p:blipFill>
          <a:blip r:embed="rId2"/>
          <a:srcRect l="3488" r="3488"/>
          <a:stretch/>
        </p:blipFill>
        <p:spPr>
          <a:xfrm>
            <a:off x="-2" y="-1"/>
            <a:ext cx="9144002" cy="6858000"/>
          </a:xfrm>
          <a:prstGeom prst="rect">
            <a:avLst/>
          </a:prstGeom>
        </p:spPr>
      </p:pic>
      <p:sp>
        <p:nvSpPr>
          <p:cNvPr id="4" name="Title Placeholder 1">
            <a:extLst>
              <a:ext uri="{FF2B5EF4-FFF2-40B4-BE49-F238E27FC236}">
                <a16:creationId xmlns:a16="http://schemas.microsoft.com/office/drawing/2014/main" id="{C154066A-D762-D944-DB1B-31E17B8C7D50}"/>
              </a:ext>
            </a:extLst>
          </p:cNvPr>
          <p:cNvSpPr>
            <a:spLocks noGrp="1"/>
          </p:cNvSpPr>
          <p:nvPr>
            <p:ph type="title" hasCustomPrompt="1"/>
          </p:nvPr>
        </p:nvSpPr>
        <p:spPr bwMode="auto">
          <a:xfrm>
            <a:off x="609602" y="2312792"/>
            <a:ext cx="52798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3600">
                <a:solidFill>
                  <a:srgbClr val="BF2329"/>
                </a:solidFill>
              </a:defRPr>
            </a:lvl1pPr>
          </a:lstStyle>
          <a:p>
            <a:pPr lvl="0"/>
            <a:r>
              <a:rPr lang="en-US" dirty="0"/>
              <a:t>Heading</a:t>
            </a:r>
          </a:p>
        </p:txBody>
      </p:sp>
      <p:sp>
        <p:nvSpPr>
          <p:cNvPr id="6" name="Text Placeholder 2">
            <a:extLst>
              <a:ext uri="{FF2B5EF4-FFF2-40B4-BE49-F238E27FC236}">
                <a16:creationId xmlns:a16="http://schemas.microsoft.com/office/drawing/2014/main" id="{B3F23517-F269-129A-952A-E1B51A805985}"/>
              </a:ext>
            </a:extLst>
          </p:cNvPr>
          <p:cNvSpPr>
            <a:spLocks noGrp="1"/>
          </p:cNvSpPr>
          <p:nvPr>
            <p:ph idx="1" hasCustomPrompt="1"/>
          </p:nvPr>
        </p:nvSpPr>
        <p:spPr bwMode="auto">
          <a:xfrm>
            <a:off x="609601" y="3457406"/>
            <a:ext cx="2604246" cy="563541"/>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a:buNone/>
              <a:defRPr sz="1800" i="1"/>
            </a:lvl1pPr>
            <a:lvl2pPr marL="457200" indent="0">
              <a:buNone/>
              <a:defRPr sz="1800" i="1"/>
            </a:lvl2pPr>
            <a:lvl3pPr marL="914400" indent="0">
              <a:buNone/>
              <a:defRPr sz="1800" i="1"/>
            </a:lvl3pPr>
            <a:lvl4pPr marL="1371600" indent="0">
              <a:buNone/>
              <a:defRPr sz="1600" i="1"/>
            </a:lvl4pPr>
            <a:lvl5pPr marL="1828800" indent="0">
              <a:buNone/>
              <a:defRPr sz="1600" i="1"/>
            </a:lvl5pPr>
          </a:lstStyle>
          <a:p>
            <a:pPr lvl="0"/>
            <a:r>
              <a:rPr lang="en-US" dirty="0"/>
              <a:t>Subhead</a:t>
            </a:r>
          </a:p>
        </p:txBody>
      </p:sp>
      <p:pic>
        <p:nvPicPr>
          <p:cNvPr id="10" name="Picture 9" descr="Normandale Community College logo">
            <a:extLst>
              <a:ext uri="{FF2B5EF4-FFF2-40B4-BE49-F238E27FC236}">
                <a16:creationId xmlns:a16="http://schemas.microsoft.com/office/drawing/2014/main" id="{49BF8799-F2E8-EA26-C2D2-59FDB294913B}"/>
              </a:ext>
            </a:extLst>
          </p:cNvPr>
          <p:cNvPicPr>
            <a:picLocks noChangeAspect="1"/>
          </p:cNvPicPr>
          <p:nvPr userDrawn="1"/>
        </p:nvPicPr>
        <p:blipFill>
          <a:blip r:embed="rId3"/>
          <a:stretch>
            <a:fillRect/>
          </a:stretch>
        </p:blipFill>
        <p:spPr>
          <a:xfrm>
            <a:off x="609602" y="434219"/>
            <a:ext cx="1985681" cy="589862"/>
          </a:xfrm>
          <a:prstGeom prst="rect">
            <a:avLst/>
          </a:prstGeom>
        </p:spPr>
      </p:pic>
      <p:pic>
        <p:nvPicPr>
          <p:cNvPr id="7" name="Picture 6">
            <a:extLst>
              <a:ext uri="{FF2B5EF4-FFF2-40B4-BE49-F238E27FC236}">
                <a16:creationId xmlns:a16="http://schemas.microsoft.com/office/drawing/2014/main" id="{122247C3-3E4C-8394-6047-B5040A0A6E6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7810" y="6050089"/>
            <a:ext cx="2548128" cy="499410"/>
          </a:xfrm>
          <a:prstGeom prst="rect">
            <a:avLst/>
          </a:prstGeom>
        </p:spPr>
      </p:pic>
    </p:spTree>
    <p:extLst>
      <p:ext uri="{BB962C8B-B14F-4D97-AF65-F5344CB8AC3E}">
        <p14:creationId xmlns:p14="http://schemas.microsoft.com/office/powerpoint/2010/main" val="3663991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One Column - Gold">
    <p:spTree>
      <p:nvGrpSpPr>
        <p:cNvPr id="1" name=""/>
        <p:cNvGrpSpPr/>
        <p:nvPr/>
      </p:nvGrpSpPr>
      <p:grpSpPr>
        <a:xfrm>
          <a:off x="0" y="0"/>
          <a:ext cx="0" cy="0"/>
          <a:chOff x="0" y="0"/>
          <a:chExt cx="0" cy="0"/>
        </a:xfrm>
      </p:grpSpPr>
      <p:sp>
        <p:nvSpPr>
          <p:cNvPr id="2" name="Title 1"/>
          <p:cNvSpPr>
            <a:spLocks noGrp="1"/>
          </p:cNvSpPr>
          <p:nvPr>
            <p:ph type="title"/>
          </p:nvPr>
        </p:nvSpPr>
        <p:spPr>
          <a:xfrm>
            <a:off x="680220" y="477838"/>
            <a:ext cx="7958258"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680220" y="1755776"/>
            <a:ext cx="7958258" cy="4151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D9B504A5-3228-3571-0F3A-AF9E0FAA1ECF}"/>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F1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B87CAE71-1A42-33C7-1461-B29F732E85AE}"/>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F1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808469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lumn Go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B504A5-3228-3571-0F3A-AF9E0FAA1ECF}"/>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F1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Title 1">
            <a:extLst>
              <a:ext uri="{FF2B5EF4-FFF2-40B4-BE49-F238E27FC236}">
                <a16:creationId xmlns:a16="http://schemas.microsoft.com/office/drawing/2014/main" id="{7F03D255-BAE0-8202-5936-C142EC7A06AF}"/>
              </a:ext>
            </a:extLst>
          </p:cNvPr>
          <p:cNvSpPr>
            <a:spLocks noGrp="1"/>
          </p:cNvSpPr>
          <p:nvPr>
            <p:ph type="title"/>
          </p:nvPr>
        </p:nvSpPr>
        <p:spPr>
          <a:xfrm>
            <a:off x="677075" y="477838"/>
            <a:ext cx="8009724" cy="1143000"/>
          </a:xfrm>
        </p:spPr>
        <p:txBody>
          <a:bodyPr/>
          <a:lstStyle/>
          <a:p>
            <a:r>
              <a:rPr lang="en-US"/>
              <a:t>Click to edit Master title style</a:t>
            </a:r>
          </a:p>
        </p:txBody>
      </p:sp>
      <p:sp>
        <p:nvSpPr>
          <p:cNvPr id="9" name="Content Placeholder 2">
            <a:extLst>
              <a:ext uri="{FF2B5EF4-FFF2-40B4-BE49-F238E27FC236}">
                <a16:creationId xmlns:a16="http://schemas.microsoft.com/office/drawing/2014/main" id="{7DE04B66-1BDB-A76D-0902-2EA50AC77515}"/>
              </a:ext>
            </a:extLst>
          </p:cNvPr>
          <p:cNvSpPr>
            <a:spLocks noGrp="1"/>
          </p:cNvSpPr>
          <p:nvPr>
            <p:ph sz="half" idx="1"/>
          </p:nvPr>
        </p:nvSpPr>
        <p:spPr>
          <a:xfrm>
            <a:off x="677074" y="1757370"/>
            <a:ext cx="4038599"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52ED1959-5CF9-13C5-A584-443F542A5632}"/>
              </a:ext>
            </a:extLst>
          </p:cNvPr>
          <p:cNvSpPr>
            <a:spLocks noGrp="1"/>
          </p:cNvSpPr>
          <p:nvPr>
            <p:ph sz="half" idx="2" hasCustomPrompt="1"/>
          </p:nvPr>
        </p:nvSpPr>
        <p:spPr>
          <a:xfrm>
            <a:off x="4987228" y="1757370"/>
            <a:ext cx="3699572"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add text or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F22FA2EE-772E-A23B-F571-BFD213D5F83D}"/>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F1A8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504893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One Column - Navy">
    <p:spTree>
      <p:nvGrpSpPr>
        <p:cNvPr id="1" name=""/>
        <p:cNvGrpSpPr/>
        <p:nvPr/>
      </p:nvGrpSpPr>
      <p:grpSpPr>
        <a:xfrm>
          <a:off x="0" y="0"/>
          <a:ext cx="0" cy="0"/>
          <a:chOff x="0" y="0"/>
          <a:chExt cx="0" cy="0"/>
        </a:xfrm>
      </p:grpSpPr>
      <p:sp>
        <p:nvSpPr>
          <p:cNvPr id="2" name="Title 1"/>
          <p:cNvSpPr>
            <a:spLocks noGrp="1"/>
          </p:cNvSpPr>
          <p:nvPr>
            <p:ph type="title"/>
          </p:nvPr>
        </p:nvSpPr>
        <p:spPr>
          <a:xfrm>
            <a:off x="680220" y="477838"/>
            <a:ext cx="7958258"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680220" y="1755776"/>
            <a:ext cx="7958258" cy="4151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A24FCDA-3CA7-BF4E-011C-037AB16DA624}"/>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201F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Rectangle 3">
            <a:extLst>
              <a:ext uri="{FF2B5EF4-FFF2-40B4-BE49-F238E27FC236}">
                <a16:creationId xmlns:a16="http://schemas.microsoft.com/office/drawing/2014/main" id="{FC78B146-EBF2-808F-E6B3-705A74D97970}"/>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201F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746704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wo Column - Nav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F03D255-BAE0-8202-5936-C142EC7A06AF}"/>
              </a:ext>
            </a:extLst>
          </p:cNvPr>
          <p:cNvSpPr>
            <a:spLocks noGrp="1"/>
          </p:cNvSpPr>
          <p:nvPr>
            <p:ph type="title"/>
          </p:nvPr>
        </p:nvSpPr>
        <p:spPr>
          <a:xfrm>
            <a:off x="677075" y="477838"/>
            <a:ext cx="8009724" cy="1143000"/>
          </a:xfrm>
        </p:spPr>
        <p:txBody>
          <a:bodyPr/>
          <a:lstStyle/>
          <a:p>
            <a:r>
              <a:rPr lang="en-US"/>
              <a:t>Click to edit Master title style</a:t>
            </a:r>
          </a:p>
        </p:txBody>
      </p:sp>
      <p:sp>
        <p:nvSpPr>
          <p:cNvPr id="9" name="Content Placeholder 2">
            <a:extLst>
              <a:ext uri="{FF2B5EF4-FFF2-40B4-BE49-F238E27FC236}">
                <a16:creationId xmlns:a16="http://schemas.microsoft.com/office/drawing/2014/main" id="{7DE04B66-1BDB-A76D-0902-2EA50AC77515}"/>
              </a:ext>
            </a:extLst>
          </p:cNvPr>
          <p:cNvSpPr>
            <a:spLocks noGrp="1"/>
          </p:cNvSpPr>
          <p:nvPr>
            <p:ph sz="half" idx="1"/>
          </p:nvPr>
        </p:nvSpPr>
        <p:spPr>
          <a:xfrm>
            <a:off x="677074" y="1757370"/>
            <a:ext cx="4038599"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52ED1959-5CF9-13C5-A584-443F542A5632}"/>
              </a:ext>
            </a:extLst>
          </p:cNvPr>
          <p:cNvSpPr>
            <a:spLocks noGrp="1"/>
          </p:cNvSpPr>
          <p:nvPr>
            <p:ph sz="half" idx="2" hasCustomPrompt="1"/>
          </p:nvPr>
        </p:nvSpPr>
        <p:spPr>
          <a:xfrm>
            <a:off x="4987228" y="1757370"/>
            <a:ext cx="3699572"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add text or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0A24FCDA-3CA7-BF4E-011C-037AB16DA624}"/>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201F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Rectangle 1">
            <a:extLst>
              <a:ext uri="{FF2B5EF4-FFF2-40B4-BE49-F238E27FC236}">
                <a16:creationId xmlns:a16="http://schemas.microsoft.com/office/drawing/2014/main" id="{A291D52C-5FC9-2918-53C2-3A2CB68C2E17}"/>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201F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11019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One Column - Gray">
    <p:spTree>
      <p:nvGrpSpPr>
        <p:cNvPr id="1" name=""/>
        <p:cNvGrpSpPr/>
        <p:nvPr/>
      </p:nvGrpSpPr>
      <p:grpSpPr>
        <a:xfrm>
          <a:off x="0" y="0"/>
          <a:ext cx="0" cy="0"/>
          <a:chOff x="0" y="0"/>
          <a:chExt cx="0" cy="0"/>
        </a:xfrm>
      </p:grpSpPr>
      <p:sp>
        <p:nvSpPr>
          <p:cNvPr id="2" name="Title 1"/>
          <p:cNvSpPr>
            <a:spLocks noGrp="1"/>
          </p:cNvSpPr>
          <p:nvPr>
            <p:ph type="title"/>
          </p:nvPr>
        </p:nvSpPr>
        <p:spPr>
          <a:xfrm>
            <a:off x="680220" y="477838"/>
            <a:ext cx="7958258"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680220" y="1755776"/>
            <a:ext cx="7958258" cy="4151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7C26C4DF-F7E3-9477-0A5A-B26A18710A01}"/>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777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513566E3-ED59-5521-83A7-B8D8FC1AC104}"/>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777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94550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lumn - Gra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F03D255-BAE0-8202-5936-C142EC7A06AF}"/>
              </a:ext>
            </a:extLst>
          </p:cNvPr>
          <p:cNvSpPr>
            <a:spLocks noGrp="1"/>
          </p:cNvSpPr>
          <p:nvPr>
            <p:ph type="title"/>
          </p:nvPr>
        </p:nvSpPr>
        <p:spPr>
          <a:xfrm>
            <a:off x="677075" y="477838"/>
            <a:ext cx="8009724" cy="1143000"/>
          </a:xfrm>
        </p:spPr>
        <p:txBody>
          <a:bodyPr/>
          <a:lstStyle/>
          <a:p>
            <a:r>
              <a:rPr lang="en-US"/>
              <a:t>Click to edit Master title style</a:t>
            </a:r>
          </a:p>
        </p:txBody>
      </p:sp>
      <p:sp>
        <p:nvSpPr>
          <p:cNvPr id="9" name="Content Placeholder 2">
            <a:extLst>
              <a:ext uri="{FF2B5EF4-FFF2-40B4-BE49-F238E27FC236}">
                <a16:creationId xmlns:a16="http://schemas.microsoft.com/office/drawing/2014/main" id="{7DE04B66-1BDB-A76D-0902-2EA50AC77515}"/>
              </a:ext>
            </a:extLst>
          </p:cNvPr>
          <p:cNvSpPr>
            <a:spLocks noGrp="1"/>
          </p:cNvSpPr>
          <p:nvPr>
            <p:ph sz="half" idx="1"/>
          </p:nvPr>
        </p:nvSpPr>
        <p:spPr>
          <a:xfrm>
            <a:off x="677074" y="1757370"/>
            <a:ext cx="4038599"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52ED1959-5CF9-13C5-A584-443F542A5632}"/>
              </a:ext>
            </a:extLst>
          </p:cNvPr>
          <p:cNvSpPr>
            <a:spLocks noGrp="1"/>
          </p:cNvSpPr>
          <p:nvPr>
            <p:ph sz="half" idx="2" hasCustomPrompt="1"/>
          </p:nvPr>
        </p:nvSpPr>
        <p:spPr>
          <a:xfrm>
            <a:off x="4987228" y="1757370"/>
            <a:ext cx="3699572"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add text or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7C26C4DF-F7E3-9477-0A5A-B26A18710A01}"/>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777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Rectangle 1">
            <a:extLst>
              <a:ext uri="{FF2B5EF4-FFF2-40B4-BE49-F238E27FC236}">
                <a16:creationId xmlns:a16="http://schemas.microsoft.com/office/drawing/2014/main" id="{1F3D8C49-F6F7-BDC0-8972-FC145CAFBD1E}"/>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777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2576904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One Column - Red">
    <p:spTree>
      <p:nvGrpSpPr>
        <p:cNvPr id="1" name=""/>
        <p:cNvGrpSpPr/>
        <p:nvPr/>
      </p:nvGrpSpPr>
      <p:grpSpPr>
        <a:xfrm>
          <a:off x="0" y="0"/>
          <a:ext cx="0" cy="0"/>
          <a:chOff x="0" y="0"/>
          <a:chExt cx="0" cy="0"/>
        </a:xfrm>
      </p:grpSpPr>
      <p:sp>
        <p:nvSpPr>
          <p:cNvPr id="2" name="Title 1"/>
          <p:cNvSpPr>
            <a:spLocks noGrp="1"/>
          </p:cNvSpPr>
          <p:nvPr>
            <p:ph type="title"/>
          </p:nvPr>
        </p:nvSpPr>
        <p:spPr>
          <a:xfrm>
            <a:off x="680220" y="477838"/>
            <a:ext cx="7958258"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680220" y="1755776"/>
            <a:ext cx="7958258" cy="4151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1B5138C6-2430-EF9F-0AC3-B31E8F323004}"/>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BF22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Rectangle 3">
            <a:extLst>
              <a:ext uri="{FF2B5EF4-FFF2-40B4-BE49-F238E27FC236}">
                <a16:creationId xmlns:a16="http://schemas.microsoft.com/office/drawing/2014/main" id="{585CD995-B9E7-6918-5064-AB964A89D58D}"/>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BF22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29145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Column - R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F03D255-BAE0-8202-5936-C142EC7A06AF}"/>
              </a:ext>
            </a:extLst>
          </p:cNvPr>
          <p:cNvSpPr>
            <a:spLocks noGrp="1"/>
          </p:cNvSpPr>
          <p:nvPr>
            <p:ph type="title"/>
          </p:nvPr>
        </p:nvSpPr>
        <p:spPr>
          <a:xfrm>
            <a:off x="677075" y="477838"/>
            <a:ext cx="8009724" cy="1143000"/>
          </a:xfrm>
        </p:spPr>
        <p:txBody>
          <a:bodyPr/>
          <a:lstStyle/>
          <a:p>
            <a:r>
              <a:rPr lang="en-US"/>
              <a:t>Click to edit Master title style</a:t>
            </a:r>
          </a:p>
        </p:txBody>
      </p:sp>
      <p:sp>
        <p:nvSpPr>
          <p:cNvPr id="9" name="Content Placeholder 2">
            <a:extLst>
              <a:ext uri="{FF2B5EF4-FFF2-40B4-BE49-F238E27FC236}">
                <a16:creationId xmlns:a16="http://schemas.microsoft.com/office/drawing/2014/main" id="{7DE04B66-1BDB-A76D-0902-2EA50AC77515}"/>
              </a:ext>
            </a:extLst>
          </p:cNvPr>
          <p:cNvSpPr>
            <a:spLocks noGrp="1"/>
          </p:cNvSpPr>
          <p:nvPr>
            <p:ph sz="half" idx="1"/>
          </p:nvPr>
        </p:nvSpPr>
        <p:spPr>
          <a:xfrm>
            <a:off x="677074" y="1757370"/>
            <a:ext cx="4038599"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52ED1959-5CF9-13C5-A584-443F542A5632}"/>
              </a:ext>
            </a:extLst>
          </p:cNvPr>
          <p:cNvSpPr>
            <a:spLocks noGrp="1"/>
          </p:cNvSpPr>
          <p:nvPr>
            <p:ph sz="half" idx="2" hasCustomPrompt="1"/>
          </p:nvPr>
        </p:nvSpPr>
        <p:spPr>
          <a:xfrm>
            <a:off x="4987228" y="1757370"/>
            <a:ext cx="3699572" cy="435949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add text or image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1B5138C6-2430-EF9F-0AC3-B31E8F323004}"/>
              </a:ext>
              <a:ext uri="{C183D7F6-B498-43B3-948B-1728B52AA6E4}">
                <adec:decorative xmlns:adec="http://schemas.microsoft.com/office/drawing/2017/decorative" val="1"/>
              </a:ext>
            </a:extLst>
          </p:cNvPr>
          <p:cNvSpPr/>
          <p:nvPr/>
        </p:nvSpPr>
        <p:spPr>
          <a:xfrm>
            <a:off x="1" y="-1"/>
            <a:ext cx="405517" cy="6858000"/>
          </a:xfrm>
          <a:prstGeom prst="rect">
            <a:avLst/>
          </a:prstGeom>
          <a:solidFill>
            <a:srgbClr val="BF22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Rectangle 1">
            <a:extLst>
              <a:ext uri="{FF2B5EF4-FFF2-40B4-BE49-F238E27FC236}">
                <a16:creationId xmlns:a16="http://schemas.microsoft.com/office/drawing/2014/main" id="{FA25BB9A-B143-2215-67A0-1B3FFE219F70}"/>
              </a:ext>
              <a:ext uri="{C183D7F6-B498-43B3-948B-1728B52AA6E4}">
                <adec:decorative xmlns:adec="http://schemas.microsoft.com/office/drawing/2017/decorative" val="1"/>
              </a:ext>
            </a:extLst>
          </p:cNvPr>
          <p:cNvSpPr/>
          <p:nvPr userDrawn="1"/>
        </p:nvSpPr>
        <p:spPr>
          <a:xfrm>
            <a:off x="1" y="-1"/>
            <a:ext cx="405517" cy="6858000"/>
          </a:xfrm>
          <a:prstGeom prst="rect">
            <a:avLst/>
          </a:prstGeom>
          <a:solidFill>
            <a:srgbClr val="BF22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37062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3716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13716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7801EEA3-5C04-F4F7-2DC0-B8EFDD23310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6446" b="27273"/>
          <a:stretch/>
        </p:blipFill>
        <p:spPr>
          <a:xfrm>
            <a:off x="0" y="5853545"/>
            <a:ext cx="1257300" cy="775855"/>
          </a:xfrm>
          <a:prstGeom prst="rect">
            <a:avLst/>
          </a:prstGeom>
        </p:spPr>
      </p:pic>
    </p:spTree>
    <p:extLst>
      <p:ext uri="{BB962C8B-B14F-4D97-AF65-F5344CB8AC3E}">
        <p14:creationId xmlns:p14="http://schemas.microsoft.com/office/powerpoint/2010/main" val="3035995543"/>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21" Type="http://schemas.openxmlformats.org/officeDocument/2006/relationships/image" Target="../media/image5.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3.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110" charset="0"/>
              </a:defRPr>
            </a:lvl1pPr>
          </a:lstStyle>
          <a:p>
            <a:fld id="{CD3EAD32-0FF0-491A-BD6E-50EC8085E594}" type="datetimeFigureOut">
              <a:rPr lang="en-US" smtClean="0"/>
              <a:pPr/>
              <a:t>9/24/2025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110" charset="0"/>
                <a:cs typeface="ＭＳ Ｐゴシック" pitchFamily="-109" charset="-128"/>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110" charset="0"/>
              </a:defRPr>
            </a:lvl1pPr>
          </a:lstStyle>
          <a:p>
            <a:fld id="{F79A4065-ED6F-47FF-A0CA-D54B3D97837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mc:AlternateContent xmlns:mc="http://schemas.openxmlformats.org/markup-compatibility/2006" xmlns:p14="http://schemas.microsoft.com/office/powerpoint/2010/main">
    <mc:Choice Requires="p14">
      <p:transition spd="slow" p14:dur="2250"/>
    </mc:Choice>
    <mc:Fallback xmlns="">
      <p:transition spd="slow"/>
    </mc:Fallback>
  </mc:AlternateContent>
  <p:txStyles>
    <p:title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8528E2-1A1F-D16D-8F85-8F7530B9AE3A}"/>
              </a:ext>
              <a:ext uri="{C183D7F6-B498-43B3-948B-1728B52AA6E4}">
                <adec:decorative xmlns:adec="http://schemas.microsoft.com/office/drawing/2017/decorative" val="1"/>
              </a:ext>
            </a:extLst>
          </p:cNvPr>
          <p:cNvSpPr/>
          <p:nvPr/>
        </p:nvSpPr>
        <p:spPr>
          <a:xfrm flipV="1">
            <a:off x="1" y="5617675"/>
            <a:ext cx="9143999" cy="1240323"/>
          </a:xfrm>
          <a:prstGeom prst="rect">
            <a:avLst/>
          </a:prstGeom>
          <a:gradFill flip="none" rotWithShape="1">
            <a:gsLst>
              <a:gs pos="0">
                <a:schemeClr val="bg1">
                  <a:lumMod val="90000"/>
                </a:schemeClr>
              </a:gs>
              <a:gs pos="100000">
                <a:schemeClr val="bg1"/>
              </a:gs>
            </a:gsLst>
            <a:lin ang="54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dirty="0"/>
          </a:p>
        </p:txBody>
      </p:sp>
      <p:sp>
        <p:nvSpPr>
          <p:cNvPr id="1027" name="Title Placeholder 1"/>
          <p:cNvSpPr>
            <a:spLocks noGrp="1"/>
          </p:cNvSpPr>
          <p:nvPr>
            <p:ph type="title"/>
          </p:nvPr>
        </p:nvSpPr>
        <p:spPr bwMode="auto">
          <a:xfrm>
            <a:off x="457200" y="4778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457200" y="1755776"/>
            <a:ext cx="8229600" cy="4151414"/>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We go above, you go beyond.">
            <a:extLst>
              <a:ext uri="{FF2B5EF4-FFF2-40B4-BE49-F238E27FC236}">
                <a16:creationId xmlns:a16="http://schemas.microsoft.com/office/drawing/2014/main" id="{DC7F4E6D-11B6-42DB-EB2F-AB9F6AF59631}"/>
              </a:ext>
            </a:extLst>
          </p:cNvPr>
          <p:cNvPicPr>
            <a:picLocks noChangeAspect="1"/>
          </p:cNvPicPr>
          <p:nvPr/>
        </p:nvPicPr>
        <p:blipFill>
          <a:blip r:embed="rId19"/>
          <a:srcRect/>
          <a:stretch/>
        </p:blipFill>
        <p:spPr>
          <a:xfrm>
            <a:off x="6224727" y="6265755"/>
            <a:ext cx="1949116" cy="233677"/>
          </a:xfrm>
          <a:prstGeom prst="rect">
            <a:avLst/>
          </a:prstGeom>
        </p:spPr>
      </p:pic>
      <p:pic>
        <p:nvPicPr>
          <p:cNvPr id="6" name="Picture 5" descr="Normandale Community College logo">
            <a:extLst>
              <a:ext uri="{FF2B5EF4-FFF2-40B4-BE49-F238E27FC236}">
                <a16:creationId xmlns:a16="http://schemas.microsoft.com/office/drawing/2014/main" id="{51E5FD86-96E8-7F32-D9EA-8D2951538C58}"/>
              </a:ext>
            </a:extLst>
          </p:cNvPr>
          <p:cNvPicPr>
            <a:picLocks noChangeAspect="1"/>
          </p:cNvPicPr>
          <p:nvPr/>
        </p:nvPicPr>
        <p:blipFill rotWithShape="1">
          <a:blip r:embed="rId20"/>
          <a:srcRect r="79572" b="-14382"/>
          <a:stretch/>
        </p:blipFill>
        <p:spPr>
          <a:xfrm>
            <a:off x="8373980" y="6122430"/>
            <a:ext cx="312821" cy="520330"/>
          </a:xfrm>
          <a:prstGeom prst="rect">
            <a:avLst/>
          </a:prstGeom>
        </p:spPr>
      </p:pic>
      <p:sp>
        <p:nvSpPr>
          <p:cNvPr id="2" name="Rectangle 1">
            <a:extLst>
              <a:ext uri="{FF2B5EF4-FFF2-40B4-BE49-F238E27FC236}">
                <a16:creationId xmlns:a16="http://schemas.microsoft.com/office/drawing/2014/main" id="{7917B29D-80AF-A9AB-D34F-A2CC8242D509}"/>
              </a:ext>
              <a:ext uri="{C183D7F6-B498-43B3-948B-1728B52AA6E4}">
                <adec:decorative xmlns:adec="http://schemas.microsoft.com/office/drawing/2017/decorative" val="1"/>
              </a:ext>
            </a:extLst>
          </p:cNvPr>
          <p:cNvSpPr/>
          <p:nvPr userDrawn="1"/>
        </p:nvSpPr>
        <p:spPr>
          <a:xfrm flipV="1">
            <a:off x="1" y="5617675"/>
            <a:ext cx="9143999" cy="1240323"/>
          </a:xfrm>
          <a:prstGeom prst="rect">
            <a:avLst/>
          </a:prstGeom>
          <a:gradFill flip="none" rotWithShape="1">
            <a:gsLst>
              <a:gs pos="0">
                <a:schemeClr val="bg1">
                  <a:lumMod val="90000"/>
                </a:schemeClr>
              </a:gs>
              <a:gs pos="100000">
                <a:schemeClr val="bg1"/>
              </a:gs>
            </a:gsLst>
            <a:lin ang="54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dirty="0"/>
          </a:p>
        </p:txBody>
      </p:sp>
      <p:pic>
        <p:nvPicPr>
          <p:cNvPr id="10" name="Picture 9">
            <a:extLst>
              <a:ext uri="{FF2B5EF4-FFF2-40B4-BE49-F238E27FC236}">
                <a16:creationId xmlns:a16="http://schemas.microsoft.com/office/drawing/2014/main" id="{122247C3-3E4C-8394-6047-B5040A0A6E6D}"/>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6069449" y="6132621"/>
            <a:ext cx="2293315" cy="449469"/>
          </a:xfrm>
          <a:prstGeom prst="rect">
            <a:avLst/>
          </a:prstGeom>
        </p:spPr>
      </p:pic>
      <p:pic>
        <p:nvPicPr>
          <p:cNvPr id="5" name="Picture 4">
            <a:extLst>
              <a:ext uri="{FF2B5EF4-FFF2-40B4-BE49-F238E27FC236}">
                <a16:creationId xmlns:a16="http://schemas.microsoft.com/office/drawing/2014/main" id="{82291F2B-0EF8-E0AF-3737-ACD2F7F902BC}"/>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8373980" y="6141922"/>
            <a:ext cx="312821" cy="481345"/>
          </a:xfrm>
          <a:prstGeom prst="rect">
            <a:avLst/>
          </a:prstGeom>
        </p:spPr>
      </p:pic>
    </p:spTree>
    <p:extLst>
      <p:ext uri="{BB962C8B-B14F-4D97-AF65-F5344CB8AC3E}">
        <p14:creationId xmlns:p14="http://schemas.microsoft.com/office/powerpoint/2010/main" val="248581102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6" r:id="rId17"/>
  </p:sldLayoutIdLst>
  <p:txStyles>
    <p:titleStyle>
      <a:lvl1pPr algn="l" defTabSz="457200" rtl="0" eaLnBrk="1" fontAlgn="base" hangingPunct="1">
        <a:spcBef>
          <a:spcPct val="0"/>
        </a:spcBef>
        <a:spcAft>
          <a:spcPct val="0"/>
        </a:spcAft>
        <a:defRPr sz="3000" kern="1200" cap="all" spc="-30" baseline="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p:titleStyle>
    <p:bodyStyle>
      <a:lvl1pPr marL="342900" indent="-34290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2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financialaid@normandale.edu"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2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7.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0.png"/><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hyperlink" Target="http://www.fastweb.com" TargetMode="External"/><Relationship Id="rId4" Type="http://schemas.openxmlformats.org/officeDocument/2006/relationships/hyperlink" Target="https://www.ohe.state.mn.us/"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mailto:financialaid@normandale.ed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12CC-195B-E554-3168-B16CFA03F56D}"/>
              </a:ext>
            </a:extLst>
          </p:cNvPr>
          <p:cNvSpPr>
            <a:spLocks noGrp="1"/>
          </p:cNvSpPr>
          <p:nvPr>
            <p:ph type="title"/>
          </p:nvPr>
        </p:nvSpPr>
        <p:spPr>
          <a:xfrm>
            <a:off x="152400" y="1447800"/>
            <a:ext cx="6096000" cy="1143000"/>
          </a:xfrm>
        </p:spPr>
        <p:txBody>
          <a:bodyPr/>
          <a:lstStyle/>
          <a:p>
            <a:r>
              <a:rPr lang="en-US" sz="3600" b="1" dirty="0">
                <a:solidFill>
                  <a:srgbClr val="C00000"/>
                </a:solidFill>
                <a:latin typeface="Century Gothic"/>
                <a:ea typeface="+mj-ea"/>
                <a:cs typeface="+mj-cs"/>
              </a:rPr>
              <a:t>Applying for Financial Aid</a:t>
            </a:r>
            <a:endParaRPr lang="en-US" dirty="0"/>
          </a:p>
        </p:txBody>
      </p:sp>
      <p:sp>
        <p:nvSpPr>
          <p:cNvPr id="3" name="Content Placeholder 2">
            <a:extLst>
              <a:ext uri="{FF2B5EF4-FFF2-40B4-BE49-F238E27FC236}">
                <a16:creationId xmlns:a16="http://schemas.microsoft.com/office/drawing/2014/main" id="{54AA2568-7730-7CB8-09AA-3CFC62D484DD}"/>
              </a:ext>
            </a:extLst>
          </p:cNvPr>
          <p:cNvSpPr>
            <a:spLocks noGrp="1"/>
          </p:cNvSpPr>
          <p:nvPr>
            <p:ph idx="1"/>
          </p:nvPr>
        </p:nvSpPr>
        <p:spPr>
          <a:xfrm>
            <a:off x="609600" y="3457406"/>
            <a:ext cx="4495799" cy="2409994"/>
          </a:xfrm>
        </p:spPr>
        <p:txBody>
          <a:bodyPr/>
          <a:lstStyle/>
          <a:p>
            <a:pPr marL="0" indent="0" algn="ctr">
              <a:spcBef>
                <a:spcPct val="0"/>
              </a:spcBef>
              <a:buNone/>
            </a:pPr>
            <a:r>
              <a:rPr lang="en-US" sz="1800" b="1" dirty="0">
                <a:solidFill>
                  <a:prstClr val="black"/>
                </a:solidFill>
                <a:latin typeface="Century Gothic"/>
                <a:ea typeface="+mj-ea"/>
                <a:cs typeface="+mj-cs"/>
              </a:rPr>
              <a:t>Susan Ant</a:t>
            </a:r>
            <a:r>
              <a:rPr lang="en-US" sz="1800" dirty="0">
                <a:solidFill>
                  <a:prstClr val="black"/>
                </a:solidFill>
                <a:latin typeface="Century Gothic"/>
                <a:ea typeface="+mj-ea"/>
                <a:cs typeface="+mj-cs"/>
              </a:rPr>
              <a:t>, </a:t>
            </a:r>
            <a:r>
              <a:rPr lang="en-US" sz="2000" b="1" dirty="0">
                <a:solidFill>
                  <a:prstClr val="black"/>
                </a:solidFill>
                <a:latin typeface="Century Gothic"/>
                <a:ea typeface="+mj-ea"/>
                <a:cs typeface="+mj-cs"/>
              </a:rPr>
              <a:t>FAAC</a:t>
            </a:r>
            <a:r>
              <a:rPr lang="en-US" sz="1800" baseline="30000" dirty="0">
                <a:effectLst/>
                <a:latin typeface="Century Gothic" panose="020B0502020202020204" pitchFamily="34" charset="0"/>
                <a:ea typeface="Calibri" panose="020F0502020204030204" pitchFamily="34" charset="0"/>
                <a:cs typeface="Calibri" panose="020F0502020204030204" pitchFamily="34" charset="0"/>
              </a:rPr>
              <a:t>®   </a:t>
            </a:r>
          </a:p>
          <a:p>
            <a:pPr marL="0" indent="0" algn="ctr">
              <a:spcBef>
                <a:spcPct val="0"/>
              </a:spcBef>
              <a:buNone/>
            </a:pPr>
            <a:r>
              <a:rPr lang="en-US" sz="1800" dirty="0">
                <a:solidFill>
                  <a:prstClr val="black"/>
                </a:solidFill>
                <a:latin typeface="Century Gothic"/>
                <a:ea typeface="+mj-ea"/>
                <a:cs typeface="+mj-cs"/>
              </a:rPr>
              <a:t>Director of Financial Aid and Scholarships</a:t>
            </a:r>
          </a:p>
          <a:p>
            <a:pPr marL="0" indent="0" algn="ctr">
              <a:spcBef>
                <a:spcPct val="0"/>
              </a:spcBef>
              <a:buNone/>
            </a:pPr>
            <a:br>
              <a:rPr lang="en-US" sz="1800" b="1" dirty="0">
                <a:solidFill>
                  <a:prstClr val="black"/>
                </a:solidFill>
                <a:latin typeface="Century Gothic"/>
                <a:ea typeface="+mj-ea"/>
                <a:cs typeface="+mj-cs"/>
              </a:rPr>
            </a:br>
            <a:endParaRPr lang="en-US" sz="1800" b="1" dirty="0">
              <a:solidFill>
                <a:prstClr val="black"/>
              </a:solidFill>
              <a:latin typeface="Century Gothic"/>
              <a:ea typeface="+mj-ea"/>
              <a:cs typeface="+mj-cs"/>
            </a:endParaRPr>
          </a:p>
          <a:p>
            <a:pPr marL="0" indent="0" algn="ctr">
              <a:spcBef>
                <a:spcPct val="0"/>
              </a:spcBef>
              <a:buNone/>
            </a:pPr>
            <a:r>
              <a:rPr lang="en-US" sz="1800" dirty="0">
                <a:solidFill>
                  <a:prstClr val="black"/>
                </a:solidFill>
                <a:latin typeface="Century Gothic"/>
                <a:ea typeface="+mj-ea"/>
                <a:cs typeface="+mj-cs"/>
                <a:hlinkClick r:id="rId2">
                  <a:extLst>
                    <a:ext uri="{A12FA001-AC4F-418D-AE19-62706E023703}">
                      <ahyp:hlinkClr xmlns:ahyp="http://schemas.microsoft.com/office/drawing/2018/hyperlinkcolor" val="tx"/>
                    </a:ext>
                  </a:extLst>
                </a:hlinkClick>
              </a:rPr>
              <a:t>studentservices@normandale.edu</a:t>
            </a:r>
            <a:r>
              <a:rPr lang="en-US" sz="1800" dirty="0">
                <a:solidFill>
                  <a:prstClr val="black"/>
                </a:solidFill>
                <a:latin typeface="Century Gothic"/>
                <a:ea typeface="+mj-ea"/>
                <a:cs typeface="+mj-cs"/>
              </a:rPr>
              <a:t>, 952-358-8100</a:t>
            </a:r>
          </a:p>
          <a:p>
            <a:endParaRPr lang="en-US" dirty="0"/>
          </a:p>
        </p:txBody>
      </p:sp>
    </p:spTree>
    <p:extLst>
      <p:ext uri="{BB962C8B-B14F-4D97-AF65-F5344CB8AC3E}">
        <p14:creationId xmlns:p14="http://schemas.microsoft.com/office/powerpoint/2010/main" val="346425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3DA884D-FA66-4071-ABD3-43B92CFD48AD}"/>
              </a:ext>
            </a:extLst>
          </p:cNvPr>
          <p:cNvSpPr txBox="1">
            <a:spLocks/>
          </p:cNvSpPr>
          <p:nvPr/>
        </p:nvSpPr>
        <p:spPr bwMode="auto">
          <a:xfrm>
            <a:off x="685800" y="76200"/>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3000" kern="1200" cap="all" spc="-30" baseline="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dirty="0"/>
              <a:t>FUN-</a:t>
            </a:r>
            <a:r>
              <a:rPr lang="en-US" dirty="0" err="1"/>
              <a:t>ancial</a:t>
            </a:r>
            <a:r>
              <a:rPr lang="en-US" dirty="0"/>
              <a:t> aid</a:t>
            </a:r>
          </a:p>
        </p:txBody>
      </p:sp>
      <p:pic>
        <p:nvPicPr>
          <p:cNvPr id="5" name="Content Placeholder 4">
            <a:extLst>
              <a:ext uri="{FF2B5EF4-FFF2-40B4-BE49-F238E27FC236}">
                <a16:creationId xmlns:a16="http://schemas.microsoft.com/office/drawing/2014/main" id="{BD51E61D-3857-482C-A0B4-1CE8B9DB7915}"/>
              </a:ext>
            </a:extLst>
          </p:cNvPr>
          <p:cNvPicPr>
            <a:picLocks noChangeAspect="1"/>
          </p:cNvPicPr>
          <p:nvPr/>
        </p:nvPicPr>
        <p:blipFill rotWithShape="1">
          <a:blip r:embed="rId2"/>
          <a:srcRect r="58410" b="14075"/>
          <a:stretch/>
        </p:blipFill>
        <p:spPr bwMode="auto">
          <a:xfrm>
            <a:off x="533400" y="914400"/>
            <a:ext cx="5181600" cy="4507431"/>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4">
            <a:extLst>
              <a:ext uri="{FF2B5EF4-FFF2-40B4-BE49-F238E27FC236}">
                <a16:creationId xmlns:a16="http://schemas.microsoft.com/office/drawing/2014/main" id="{E76DE2AF-B272-4CFB-AA08-1F003401D2B1}"/>
              </a:ext>
            </a:extLst>
          </p:cNvPr>
          <p:cNvPicPr>
            <a:picLocks noChangeAspect="1"/>
          </p:cNvPicPr>
          <p:nvPr/>
        </p:nvPicPr>
        <p:blipFill rotWithShape="1">
          <a:blip r:embed="rId2"/>
          <a:srcRect l="41336" t="91907"/>
          <a:stretch/>
        </p:blipFill>
        <p:spPr bwMode="auto">
          <a:xfrm>
            <a:off x="1447800" y="5142271"/>
            <a:ext cx="7539144" cy="437940"/>
          </a:xfrm>
          <a:prstGeom prst="rect">
            <a:avLst/>
          </a:prstGeom>
          <a:noFill/>
          <a:ln w="9525">
            <a:noFill/>
            <a:miter lim="800000"/>
            <a:headEnd/>
            <a:tailEnd/>
          </a:ln>
        </p:spPr>
      </p:pic>
      <p:pic>
        <p:nvPicPr>
          <p:cNvPr id="7" name="Picture 6">
            <a:extLst>
              <a:ext uri="{FF2B5EF4-FFF2-40B4-BE49-F238E27FC236}">
                <a16:creationId xmlns:a16="http://schemas.microsoft.com/office/drawing/2014/main" id="{12373F2E-001F-43C7-B926-780ACCA835A8}"/>
              </a:ext>
            </a:extLst>
          </p:cNvPr>
          <p:cNvPicPr>
            <a:picLocks noChangeAspect="1"/>
          </p:cNvPicPr>
          <p:nvPr/>
        </p:nvPicPr>
        <p:blipFill>
          <a:blip r:embed="rId3"/>
          <a:stretch>
            <a:fillRect/>
          </a:stretch>
        </p:blipFill>
        <p:spPr>
          <a:xfrm>
            <a:off x="533400" y="5638800"/>
            <a:ext cx="5849910" cy="849630"/>
          </a:xfrm>
          <a:prstGeom prst="rect">
            <a:avLst/>
          </a:prstGeom>
        </p:spPr>
      </p:pic>
    </p:spTree>
    <p:extLst>
      <p:ext uri="{BB962C8B-B14F-4D97-AF65-F5344CB8AC3E}">
        <p14:creationId xmlns:p14="http://schemas.microsoft.com/office/powerpoint/2010/main" val="358302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7E713C-2B0E-1AF3-E022-7D86CD4CA44A}"/>
              </a:ext>
            </a:extLst>
          </p:cNvPr>
          <p:cNvSpPr>
            <a:spLocks noGrp="1"/>
          </p:cNvSpPr>
          <p:nvPr>
            <p:ph idx="1"/>
          </p:nvPr>
        </p:nvSpPr>
        <p:spPr>
          <a:xfrm>
            <a:off x="1447800" y="3657600"/>
            <a:ext cx="6781800" cy="2286000"/>
          </a:xfrm>
        </p:spPr>
        <p:txBody>
          <a:bodyPr/>
          <a:lstStyle/>
          <a:p>
            <a:r>
              <a:rPr lang="en-US" sz="2800" dirty="0"/>
              <a:t>Whichever Financial Aid application you use, it needs to be completed once every school year. 2026-27 application is for Fall 26, Spring 27 &amp; Summer 27</a:t>
            </a:r>
          </a:p>
          <a:p>
            <a:r>
              <a:rPr lang="en-US" dirty="0"/>
              <a:t>Applications open October 1!</a:t>
            </a:r>
          </a:p>
        </p:txBody>
      </p:sp>
      <p:sp>
        <p:nvSpPr>
          <p:cNvPr id="4" name="Title 1">
            <a:extLst>
              <a:ext uri="{FF2B5EF4-FFF2-40B4-BE49-F238E27FC236}">
                <a16:creationId xmlns:a16="http://schemas.microsoft.com/office/drawing/2014/main" id="{7E12E2E3-02BB-4F06-B3C8-D01667D40859}"/>
              </a:ext>
            </a:extLst>
          </p:cNvPr>
          <p:cNvSpPr txBox="1">
            <a:spLocks/>
          </p:cNvSpPr>
          <p:nvPr/>
        </p:nvSpPr>
        <p:spPr bwMode="auto">
          <a:xfrm>
            <a:off x="152400" y="1066800"/>
            <a:ext cx="7886700" cy="13255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3000" kern="1200" cap="all" spc="-30" baseline="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pPr algn="ctr"/>
            <a:endParaRPr lang="en-US" sz="4500" b="1" dirty="0">
              <a:solidFill>
                <a:srgbClr val="C00000"/>
              </a:solidFill>
              <a:latin typeface="Century Gothic"/>
              <a:ea typeface="+mn-ea"/>
              <a:cs typeface="+mn-cs"/>
            </a:endParaRPr>
          </a:p>
        </p:txBody>
      </p:sp>
      <p:graphicFrame>
        <p:nvGraphicFramePr>
          <p:cNvPr id="5" name="Content Placeholder 5">
            <a:extLst>
              <a:ext uri="{FF2B5EF4-FFF2-40B4-BE49-F238E27FC236}">
                <a16:creationId xmlns:a16="http://schemas.microsoft.com/office/drawing/2014/main" id="{97738941-4A49-486D-B97F-FE4EF0570933}"/>
              </a:ext>
            </a:extLst>
          </p:cNvPr>
          <p:cNvGraphicFramePr>
            <a:graphicFrameLocks/>
          </p:cNvGraphicFramePr>
          <p:nvPr>
            <p:extLst>
              <p:ext uri="{D42A27DB-BD31-4B8C-83A1-F6EECF244321}">
                <p14:modId xmlns:p14="http://schemas.microsoft.com/office/powerpoint/2010/main" val="3704729397"/>
              </p:ext>
            </p:extLst>
          </p:nvPr>
        </p:nvGraphicFramePr>
        <p:xfrm>
          <a:off x="457200" y="990600"/>
          <a:ext cx="8143875"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Stars">
            <a:extLst>
              <a:ext uri="{FF2B5EF4-FFF2-40B4-BE49-F238E27FC236}">
                <a16:creationId xmlns:a16="http://schemas.microsoft.com/office/drawing/2014/main" id="{4A0665E9-38BC-4CCC-91DF-151DA55E0D2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401" y="4213317"/>
            <a:ext cx="1065350" cy="1065350"/>
          </a:xfrm>
          <a:prstGeom prst="rect">
            <a:avLst/>
          </a:prstGeom>
        </p:spPr>
      </p:pic>
      <p:sp>
        <p:nvSpPr>
          <p:cNvPr id="10" name="Title 9">
            <a:extLst>
              <a:ext uri="{FF2B5EF4-FFF2-40B4-BE49-F238E27FC236}">
                <a16:creationId xmlns:a16="http://schemas.microsoft.com/office/drawing/2014/main" id="{AABFFA66-EA10-4B2A-853C-0A7A04E03B88}"/>
              </a:ext>
            </a:extLst>
          </p:cNvPr>
          <p:cNvSpPr>
            <a:spLocks noGrp="1"/>
          </p:cNvSpPr>
          <p:nvPr>
            <p:ph type="title"/>
          </p:nvPr>
        </p:nvSpPr>
        <p:spPr>
          <a:xfrm>
            <a:off x="457200" y="152400"/>
            <a:ext cx="7958258" cy="1143000"/>
          </a:xfrm>
        </p:spPr>
        <p:txBody>
          <a:bodyPr/>
          <a:lstStyle/>
          <a:p>
            <a:r>
              <a:rPr lang="en-US" sz="3200" b="1" dirty="0">
                <a:solidFill>
                  <a:srgbClr val="C00000"/>
                </a:solidFill>
                <a:latin typeface="Century Gothic"/>
                <a:ea typeface="+mn-ea"/>
                <a:cs typeface="+mn-cs"/>
              </a:rPr>
              <a:t>Applying for Financial Aid</a:t>
            </a:r>
            <a:br>
              <a:rPr lang="en-US" sz="3200" b="1" dirty="0">
                <a:solidFill>
                  <a:srgbClr val="C00000"/>
                </a:solidFill>
                <a:latin typeface="Century Gothic"/>
                <a:ea typeface="+mn-ea"/>
                <a:cs typeface="+mn-cs"/>
              </a:rPr>
            </a:br>
            <a:endParaRPr lang="en-US" dirty="0"/>
          </a:p>
        </p:txBody>
      </p:sp>
    </p:spTree>
    <p:extLst>
      <p:ext uri="{BB962C8B-B14F-4D97-AF65-F5344CB8AC3E}">
        <p14:creationId xmlns:p14="http://schemas.microsoft.com/office/powerpoint/2010/main" val="222675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3812-90E9-43FD-AA88-0C52A25510F3}"/>
              </a:ext>
            </a:extLst>
          </p:cNvPr>
          <p:cNvSpPr>
            <a:spLocks noGrp="1"/>
          </p:cNvSpPr>
          <p:nvPr>
            <p:ph type="title"/>
          </p:nvPr>
        </p:nvSpPr>
        <p:spPr/>
        <p:txBody>
          <a:bodyPr/>
          <a:lstStyle/>
          <a:p>
            <a:pPr algn="ctr"/>
            <a:r>
              <a:rPr lang="en-US" sz="4500" b="1" dirty="0">
                <a:solidFill>
                  <a:srgbClr val="C00000"/>
                </a:solidFill>
                <a:latin typeface="Century Gothic"/>
                <a:ea typeface="+mn-ea"/>
                <a:cs typeface="+mn-cs"/>
              </a:rPr>
              <a:t>Dependency Status</a:t>
            </a:r>
          </a:p>
        </p:txBody>
      </p:sp>
      <p:sp>
        <p:nvSpPr>
          <p:cNvPr id="12" name="Content Placeholder 11">
            <a:extLst>
              <a:ext uri="{FF2B5EF4-FFF2-40B4-BE49-F238E27FC236}">
                <a16:creationId xmlns:a16="http://schemas.microsoft.com/office/drawing/2014/main" id="{F0F71BB5-711A-9621-8A64-6AE14698C67B}"/>
              </a:ext>
            </a:extLst>
          </p:cNvPr>
          <p:cNvSpPr>
            <a:spLocks noGrp="1"/>
          </p:cNvSpPr>
          <p:nvPr>
            <p:ph idx="1"/>
          </p:nvPr>
        </p:nvSpPr>
        <p:spPr>
          <a:xfrm>
            <a:off x="762000" y="1524000"/>
            <a:ext cx="7958258" cy="4151414"/>
          </a:xfrm>
        </p:spPr>
        <p:txBody>
          <a:bodyPr vert="horz" lIns="91440" tIns="45720" rIns="91440" bIns="45720" rtlCol="0" anchor="t">
            <a:normAutofit fontScale="77500" lnSpcReduction="20000"/>
          </a:bodyPr>
          <a:lstStyle/>
          <a:p>
            <a:pPr marL="0" indent="0">
              <a:buNone/>
            </a:pPr>
            <a:r>
              <a:rPr lang="en-US" sz="2700" dirty="0">
                <a:solidFill>
                  <a:prstClr val="black">
                    <a:hueOff val="0"/>
                    <a:satOff val="0"/>
                    <a:lumOff val="0"/>
                    <a:alphaOff val="0"/>
                  </a:prstClr>
                </a:solidFill>
                <a:latin typeface="Calibri" panose="020F0502020204030204"/>
              </a:rPr>
              <a:t>Students who are under 24 (b</a:t>
            </a:r>
            <a:r>
              <a:rPr lang="en-US" sz="2400" dirty="0">
                <a:latin typeface="Arial" panose="020B0604020202020204" pitchFamily="34" charset="0"/>
                <a:cs typeface="Arial" panose="020B0604020202020204" pitchFamily="34" charset="0"/>
              </a:rPr>
              <a:t>orn after December 31,2002) </a:t>
            </a:r>
            <a:r>
              <a:rPr lang="en-US" sz="2700" dirty="0">
                <a:solidFill>
                  <a:prstClr val="black">
                    <a:hueOff val="0"/>
                    <a:satOff val="0"/>
                    <a:lumOff val="0"/>
                    <a:alphaOff val="0"/>
                  </a:prstClr>
                </a:solidFill>
                <a:latin typeface="Calibri" panose="020F0502020204030204"/>
              </a:rPr>
              <a:t> years of age are considered dependent (include parent information) unless:</a:t>
            </a:r>
          </a:p>
          <a:p>
            <a:pPr>
              <a:lnSpc>
                <a:spcPct val="90000"/>
              </a:lnSpc>
              <a:spcBef>
                <a:spcPts val="1350"/>
              </a:spcBef>
            </a:pPr>
            <a:r>
              <a:rPr lang="en-US" sz="2800" dirty="0">
                <a:latin typeface="Arial" panose="020B0604020202020204" pitchFamily="34" charset="0"/>
                <a:cs typeface="Arial" panose="020B0604020202020204" pitchFamily="34" charset="0"/>
              </a:rPr>
              <a:t>Married</a:t>
            </a:r>
          </a:p>
          <a:p>
            <a:pPr>
              <a:lnSpc>
                <a:spcPct val="90000"/>
              </a:lnSpc>
              <a:spcBef>
                <a:spcPts val="1350"/>
              </a:spcBef>
            </a:pPr>
            <a:r>
              <a:rPr lang="en-US" sz="2800" dirty="0">
                <a:latin typeface="Arial" panose="020B0604020202020204" pitchFamily="34" charset="0"/>
                <a:cs typeface="Arial" panose="020B0604020202020204" pitchFamily="34" charset="0"/>
              </a:rPr>
              <a:t>Graduate or professional student</a:t>
            </a:r>
          </a:p>
          <a:p>
            <a:pPr>
              <a:lnSpc>
                <a:spcPct val="90000"/>
              </a:lnSpc>
              <a:spcBef>
                <a:spcPts val="1350"/>
              </a:spcBef>
            </a:pPr>
            <a:r>
              <a:rPr lang="en-US" sz="2800" dirty="0">
                <a:latin typeface="Arial" panose="020B0604020202020204" pitchFamily="34" charset="0"/>
                <a:cs typeface="Arial" panose="020B0604020202020204" pitchFamily="34" charset="0"/>
              </a:rPr>
              <a:t>Veteran or Active-duty military</a:t>
            </a:r>
          </a:p>
          <a:p>
            <a:pPr>
              <a:lnSpc>
                <a:spcPct val="90000"/>
              </a:lnSpc>
              <a:spcBef>
                <a:spcPts val="1350"/>
              </a:spcBef>
            </a:pPr>
            <a:r>
              <a:rPr lang="en-US" sz="2800" dirty="0">
                <a:latin typeface="Arial" panose="020B0604020202020204" pitchFamily="34" charset="0"/>
                <a:cs typeface="Arial" panose="020B0604020202020204" pitchFamily="34" charset="0"/>
              </a:rPr>
              <a:t>Children or legal dependents</a:t>
            </a:r>
          </a:p>
          <a:p>
            <a:pPr>
              <a:lnSpc>
                <a:spcPct val="90000"/>
              </a:lnSpc>
              <a:spcBef>
                <a:spcPts val="1350"/>
              </a:spcBef>
            </a:pPr>
            <a:r>
              <a:rPr lang="en-US" sz="2800" dirty="0">
                <a:latin typeface="Arial" panose="020B0604020202020204" pitchFamily="34" charset="0"/>
                <a:cs typeface="Arial" panose="020B0604020202020204" pitchFamily="34" charset="0"/>
              </a:rPr>
              <a:t>Orphan, ward of the court, foster care</a:t>
            </a:r>
          </a:p>
          <a:p>
            <a:pPr>
              <a:lnSpc>
                <a:spcPct val="90000"/>
              </a:lnSpc>
              <a:spcBef>
                <a:spcPts val="1350"/>
              </a:spcBef>
            </a:pPr>
            <a:r>
              <a:rPr lang="en-US" sz="2800" dirty="0">
                <a:latin typeface="Arial" panose="020B0604020202020204" pitchFamily="34" charset="0"/>
                <a:cs typeface="Arial" panose="020B0604020202020204" pitchFamily="34" charset="0"/>
              </a:rPr>
              <a:t>Emancipated minor or legal guardianship</a:t>
            </a:r>
          </a:p>
          <a:p>
            <a:pPr>
              <a:lnSpc>
                <a:spcPct val="90000"/>
              </a:lnSpc>
              <a:spcBef>
                <a:spcPts val="1350"/>
              </a:spcBef>
            </a:pPr>
            <a:r>
              <a:rPr lang="en-US" sz="2800" dirty="0">
                <a:latin typeface="Arial" panose="020B0604020202020204" pitchFamily="34" charset="0"/>
                <a:cs typeface="Arial" panose="020B0604020202020204" pitchFamily="34" charset="0"/>
              </a:rPr>
              <a:t>Homeless or self-supporting and at risk of homelessness</a:t>
            </a:r>
          </a:p>
          <a:p>
            <a:pPr marL="0" indent="0">
              <a:buNone/>
            </a:pPr>
            <a:endParaRPr lang="en-US" sz="2700" dirty="0">
              <a:solidFill>
                <a:prstClr val="black">
                  <a:hueOff val="0"/>
                  <a:satOff val="0"/>
                  <a:lumOff val="0"/>
                  <a:alphaOff val="0"/>
                </a:prstClr>
              </a:solidFill>
              <a:latin typeface="Calibri" panose="020F0502020204030204"/>
            </a:endParaRPr>
          </a:p>
          <a:p>
            <a:pPr marL="0" indent="0">
              <a:buNone/>
            </a:pPr>
            <a:endParaRPr lang="en-US" sz="2700" dirty="0">
              <a:solidFill>
                <a:prstClr val="black">
                  <a:hueOff val="0"/>
                  <a:satOff val="0"/>
                  <a:lumOff val="0"/>
                  <a:alphaOff val="0"/>
                </a:prstClr>
              </a:solidFill>
              <a:latin typeface="Calibri" panose="020F0502020204030204"/>
            </a:endParaRPr>
          </a:p>
        </p:txBody>
      </p:sp>
      <p:pic>
        <p:nvPicPr>
          <p:cNvPr id="4" name="Picture 3">
            <a:extLst>
              <a:ext uri="{FF2B5EF4-FFF2-40B4-BE49-F238E27FC236}">
                <a16:creationId xmlns:a16="http://schemas.microsoft.com/office/drawing/2014/main" id="{AE95FE06-1F29-4547-A56E-70C6AE666024}"/>
              </a:ext>
            </a:extLst>
          </p:cNvPr>
          <p:cNvPicPr>
            <a:picLocks noChangeAspect="1"/>
          </p:cNvPicPr>
          <p:nvPr/>
        </p:nvPicPr>
        <p:blipFill>
          <a:blip r:embed="rId3"/>
          <a:stretch>
            <a:fillRect/>
          </a:stretch>
        </p:blipFill>
        <p:spPr>
          <a:xfrm>
            <a:off x="762000" y="2209800"/>
            <a:ext cx="7292001" cy="1982982"/>
          </a:xfrm>
          <a:prstGeom prst="rect">
            <a:avLst/>
          </a:prstGeom>
        </p:spPr>
      </p:pic>
      <p:pic>
        <p:nvPicPr>
          <p:cNvPr id="11" name="Picture 10">
            <a:extLst>
              <a:ext uri="{FF2B5EF4-FFF2-40B4-BE49-F238E27FC236}">
                <a16:creationId xmlns:a16="http://schemas.microsoft.com/office/drawing/2014/main" id="{2ED36EFB-133C-4895-A85D-C72BDFC016F5}"/>
              </a:ext>
            </a:extLst>
          </p:cNvPr>
          <p:cNvPicPr>
            <a:picLocks noChangeAspect="1"/>
          </p:cNvPicPr>
          <p:nvPr/>
        </p:nvPicPr>
        <p:blipFill>
          <a:blip r:embed="rId4"/>
          <a:stretch>
            <a:fillRect/>
          </a:stretch>
        </p:blipFill>
        <p:spPr>
          <a:xfrm>
            <a:off x="1295400" y="1676400"/>
            <a:ext cx="6483683" cy="4711942"/>
          </a:xfrm>
          <a:prstGeom prst="rect">
            <a:avLst/>
          </a:prstGeom>
        </p:spPr>
      </p:pic>
      <p:pic>
        <p:nvPicPr>
          <p:cNvPr id="14" name="Picture 13">
            <a:extLst>
              <a:ext uri="{FF2B5EF4-FFF2-40B4-BE49-F238E27FC236}">
                <a16:creationId xmlns:a16="http://schemas.microsoft.com/office/drawing/2014/main" id="{A17B04C7-041C-4608-93CF-41693FA00E6A}"/>
              </a:ext>
            </a:extLst>
          </p:cNvPr>
          <p:cNvPicPr>
            <a:picLocks noChangeAspect="1"/>
          </p:cNvPicPr>
          <p:nvPr/>
        </p:nvPicPr>
        <p:blipFill>
          <a:blip r:embed="rId5"/>
          <a:stretch>
            <a:fillRect/>
          </a:stretch>
        </p:blipFill>
        <p:spPr>
          <a:xfrm>
            <a:off x="1600200" y="2971800"/>
            <a:ext cx="5816899" cy="1816193"/>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58703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12450B-A2E1-534F-342E-948DAF4E7BBC}"/>
              </a:ext>
            </a:extLst>
          </p:cNvPr>
          <p:cNvSpPr>
            <a:spLocks noGrp="1"/>
          </p:cNvSpPr>
          <p:nvPr>
            <p:ph type="title"/>
          </p:nvPr>
        </p:nvSpPr>
        <p:spPr/>
        <p:txBody>
          <a:bodyPr/>
          <a:lstStyle/>
          <a:p>
            <a:r>
              <a:rPr lang="en-US" dirty="0"/>
              <a:t>Unusual Circumstances </a:t>
            </a:r>
          </a:p>
        </p:txBody>
      </p:sp>
      <p:sp>
        <p:nvSpPr>
          <p:cNvPr id="2" name="Content Placeholder 1">
            <a:extLst>
              <a:ext uri="{FF2B5EF4-FFF2-40B4-BE49-F238E27FC236}">
                <a16:creationId xmlns:a16="http://schemas.microsoft.com/office/drawing/2014/main" id="{6FF6F6EB-95F6-A194-1BF9-5E5664C423BD}"/>
              </a:ext>
            </a:extLst>
          </p:cNvPr>
          <p:cNvSpPr>
            <a:spLocks noGrp="1"/>
          </p:cNvSpPr>
          <p:nvPr>
            <p:ph idx="1"/>
          </p:nvPr>
        </p:nvSpPr>
        <p:spPr/>
        <p:txBody>
          <a:bodyPr>
            <a:normAutofit fontScale="92500"/>
          </a:bodyPr>
          <a:lstStyle/>
          <a:p>
            <a:pPr>
              <a:spcBef>
                <a:spcPts val="1800"/>
              </a:spcBef>
            </a:pPr>
            <a:r>
              <a:rPr lang="en-US" dirty="0">
                <a:latin typeface="Arial" panose="020B0604020202020204" pitchFamily="34" charset="0"/>
                <a:cs typeface="Arial" panose="020B0604020202020204" pitchFamily="34" charset="0"/>
              </a:rPr>
              <a:t>Conditions that justify an institution making an adjustment to a student’s dependency status</a:t>
            </a:r>
          </a:p>
          <a:p>
            <a:pPr lvl="1">
              <a:spcBef>
                <a:spcPts val="1800"/>
              </a:spcBef>
            </a:pPr>
            <a:r>
              <a:rPr lang="en-US" dirty="0">
                <a:latin typeface="Arial" panose="020B0604020202020204" pitchFamily="34" charset="0"/>
                <a:cs typeface="Arial" panose="020B0604020202020204" pitchFamily="34" charset="0"/>
              </a:rPr>
              <a:t>Cannot contact parent or contact poses risk to student</a:t>
            </a:r>
          </a:p>
          <a:p>
            <a:pPr>
              <a:spcBef>
                <a:spcPts val="1800"/>
              </a:spcBef>
            </a:pPr>
            <a:r>
              <a:rPr lang="en-US" dirty="0">
                <a:latin typeface="Arial" panose="020B0604020202020204" pitchFamily="34" charset="0"/>
                <a:cs typeface="Arial" panose="020B0604020202020204" pitchFamily="34" charset="0"/>
              </a:rPr>
              <a:t>Student does not provide parental data on FAFSA</a:t>
            </a:r>
          </a:p>
          <a:p>
            <a:pPr marL="600075" lvl="2" indent="-342900">
              <a:spcBef>
                <a:spcPts val="1800"/>
              </a:spcBef>
              <a:buSzPct val="100000"/>
              <a:buFont typeface="Arial" panose="020B0604020202020204" pitchFamily="34" charset="0"/>
              <a:buChar char="–"/>
            </a:pPr>
            <a:r>
              <a:rPr lang="en-US" sz="2100" dirty="0">
                <a:latin typeface="Arial" panose="020B0604020202020204" pitchFamily="34" charset="0"/>
                <a:cs typeface="Arial" panose="020B0604020202020204" pitchFamily="34" charset="0"/>
              </a:rPr>
              <a:t>Considered provisionally independent </a:t>
            </a:r>
          </a:p>
          <a:p>
            <a:pPr>
              <a:spcBef>
                <a:spcPts val="1800"/>
              </a:spcBef>
            </a:pPr>
            <a:r>
              <a:rPr lang="en-US" dirty="0">
                <a:latin typeface="Arial" panose="020B0604020202020204" pitchFamily="34" charset="0"/>
                <a:cs typeface="Arial" panose="020B0604020202020204" pitchFamily="34" charset="0"/>
              </a:rPr>
              <a:t>Student follows institution’s process for dependency override determination </a:t>
            </a:r>
          </a:p>
          <a:p>
            <a:endParaRPr lang="en-US" dirty="0"/>
          </a:p>
          <a:p>
            <a:endParaRPr lang="en-US" dirty="0"/>
          </a:p>
        </p:txBody>
      </p:sp>
    </p:spTree>
    <p:extLst>
      <p:ext uri="{BB962C8B-B14F-4D97-AF65-F5344CB8AC3E}">
        <p14:creationId xmlns:p14="http://schemas.microsoft.com/office/powerpoint/2010/main" val="763686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57200" y="685800"/>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pPr defTabSz="685800">
              <a:lnSpc>
                <a:spcPct val="90000"/>
              </a:lnSpc>
            </a:pPr>
            <a:r>
              <a:rPr lang="en-US" sz="4500" b="1" dirty="0">
                <a:solidFill>
                  <a:srgbClr val="C00000"/>
                </a:solidFill>
                <a:latin typeface="Century Gothic"/>
                <a:ea typeface="+mn-ea"/>
                <a:cs typeface="+mn-cs"/>
              </a:rPr>
              <a:t>Parent Information</a:t>
            </a:r>
          </a:p>
        </p:txBody>
      </p:sp>
      <p:sp>
        <p:nvSpPr>
          <p:cNvPr id="3" name="Content Placeholder 2">
            <a:extLst>
              <a:ext uri="{FF2B5EF4-FFF2-40B4-BE49-F238E27FC236}">
                <a16:creationId xmlns:a16="http://schemas.microsoft.com/office/drawing/2014/main" id="{D3A3EC33-13FA-49A1-BFEA-769AD820F74E}"/>
              </a:ext>
            </a:extLst>
          </p:cNvPr>
          <p:cNvSpPr>
            <a:spLocks noGrp="1"/>
          </p:cNvSpPr>
          <p:nvPr>
            <p:ph idx="1"/>
          </p:nvPr>
        </p:nvSpPr>
        <p:spPr/>
        <p:txBody>
          <a:bodyPr/>
          <a:lstStyle/>
          <a:p>
            <a:pPr marL="0" indent="0">
              <a:buNone/>
            </a:pPr>
            <a:r>
              <a:rPr lang="en-US" sz="1600" b="1" dirty="0"/>
              <a:t>Who is considered a legal parent?</a:t>
            </a:r>
          </a:p>
          <a:p>
            <a:r>
              <a:rPr lang="en-US" sz="1600" dirty="0"/>
              <a:t>Legal parents are biological or adoptive (regardless of gender), or as determined by the state (for example, if the parent is listed on the birth certificate). Grandparents, foster parents, legal guardians, widowed stepparents, aunts, uncles, and siblings are not considered parents on this form unless they have legally adopted the student.</a:t>
            </a:r>
          </a:p>
          <a:p>
            <a:pPr marL="0" indent="0">
              <a:buNone/>
            </a:pPr>
            <a:endParaRPr lang="en-US" sz="1600" b="1" dirty="0"/>
          </a:p>
          <a:p>
            <a:pPr marL="0" indent="0">
              <a:buNone/>
            </a:pPr>
            <a:r>
              <a:rPr lang="en-US" sz="1600" b="1" dirty="0"/>
              <a:t>Which parent should include information?</a:t>
            </a:r>
          </a:p>
          <a:p>
            <a:r>
              <a:rPr lang="en-US" sz="1600" dirty="0"/>
              <a:t>If the student’s parent was never married and does not live with the student’s other legal parent, or if the parent is widowed and not remarried, that parent should only provide their own information in the Parent section, and the Other Parent section should be skipped. </a:t>
            </a:r>
          </a:p>
          <a:p>
            <a:r>
              <a:rPr lang="en-US" sz="1600" dirty="0"/>
              <a:t>If the parents are divorced or separated, answer the questions about the parent who provides the </a:t>
            </a:r>
            <a:r>
              <a:rPr lang="en-US" sz="1600" b="1" dirty="0"/>
              <a:t>greater portion of the student’s financial support</a:t>
            </a:r>
            <a:r>
              <a:rPr lang="en-US" sz="1600" dirty="0"/>
              <a:t>, even if the student does not live with them. If this parent is remarried as of today, answer the questions about that parent and the stepparent.</a:t>
            </a:r>
          </a:p>
          <a:p>
            <a:r>
              <a:rPr lang="en-US" sz="1600" dirty="0"/>
              <a:t>If the student’s widowed parent is remarried as of today, answer the questions about that parent and the stepparent.</a:t>
            </a:r>
          </a:p>
        </p:txBody>
      </p:sp>
      <p:pic>
        <p:nvPicPr>
          <p:cNvPr id="8" name="Picture 7">
            <a:extLst>
              <a:ext uri="{FF2B5EF4-FFF2-40B4-BE49-F238E27FC236}">
                <a16:creationId xmlns:a16="http://schemas.microsoft.com/office/drawing/2014/main" id="{C2C6A3A0-51F4-423A-A00B-C1A982C7BC6F}"/>
              </a:ext>
            </a:extLst>
          </p:cNvPr>
          <p:cNvPicPr>
            <a:picLocks noChangeAspect="1"/>
          </p:cNvPicPr>
          <p:nvPr/>
        </p:nvPicPr>
        <p:blipFill>
          <a:blip r:embed="rId3"/>
          <a:stretch>
            <a:fillRect/>
          </a:stretch>
        </p:blipFill>
        <p:spPr>
          <a:xfrm>
            <a:off x="1676400" y="1828800"/>
            <a:ext cx="6217388" cy="4077450"/>
          </a:xfrm>
          <a:prstGeom prst="rect">
            <a:avLst/>
          </a:prstGeom>
        </p:spPr>
      </p:pic>
    </p:spTree>
    <p:extLst>
      <p:ext uri="{BB962C8B-B14F-4D97-AF65-F5344CB8AC3E}">
        <p14:creationId xmlns:p14="http://schemas.microsoft.com/office/powerpoint/2010/main" val="128131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3400" y="495300"/>
            <a:ext cx="8229600" cy="1143000"/>
          </a:xfrm>
          <a:prstGeom prst="rect">
            <a:avLst/>
          </a:prstGeom>
        </p:spPr>
        <p:txBody>
          <a:bodyPr lIns="91440" tIns="45720" rIns="91440" bIns="45720" anchor="t"/>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pPr defTabSz="685800">
              <a:lnSpc>
                <a:spcPct val="90000"/>
              </a:lnSpc>
            </a:pPr>
            <a:r>
              <a:rPr lang="en-US" sz="3600" b="1" dirty="0">
                <a:solidFill>
                  <a:srgbClr val="C00000"/>
                </a:solidFill>
                <a:latin typeface="Century Gothic"/>
                <a:ea typeface="+mn-ea"/>
                <a:cs typeface="+mn-cs"/>
              </a:rPr>
              <a:t>2024 Income Information</a:t>
            </a:r>
          </a:p>
        </p:txBody>
      </p:sp>
      <p:sp>
        <p:nvSpPr>
          <p:cNvPr id="4" name="Content Placeholder 2"/>
          <p:cNvSpPr txBox="1">
            <a:spLocks/>
          </p:cNvSpPr>
          <p:nvPr/>
        </p:nvSpPr>
        <p:spPr>
          <a:xfrm>
            <a:off x="533400" y="1752600"/>
            <a:ext cx="8153400" cy="4419600"/>
          </a:xfrm>
          <a:prstGeom prst="rect">
            <a:avLst/>
          </a:prstGeom>
        </p:spPr>
        <p:txBody>
          <a:bodyPr lIns="91440" tIns="45720" rIns="91440" bIns="45720" anchor="t">
            <a:norm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solidFill>
                  <a:srgbClr val="C00000"/>
                </a:solidFill>
                <a:ea typeface="ＭＳ Ｐゴシック"/>
              </a:rPr>
              <a:t>2024</a:t>
            </a:r>
            <a:r>
              <a:rPr lang="en-US" dirty="0">
                <a:ea typeface="ＭＳ Ｐゴシック"/>
              </a:rPr>
              <a:t> income information: </a:t>
            </a:r>
            <a:endParaRPr lang="en-US" dirty="0"/>
          </a:p>
          <a:p>
            <a:pPr lvl="1">
              <a:buFont typeface="Arial" panose="020B0604020202020204" pitchFamily="34" charset="0"/>
              <a:buChar char="•"/>
            </a:pPr>
            <a:r>
              <a:rPr lang="en-US" dirty="0">
                <a:ea typeface="ＭＳ Ｐゴシック"/>
              </a:rPr>
              <a:t>Taxed income: Federal 1040 Income Tax Return, W-2s, 1099s or other records of earnings</a:t>
            </a:r>
            <a:endParaRPr lang="en-US" dirty="0"/>
          </a:p>
          <a:p>
            <a:pPr lvl="1">
              <a:buFont typeface="Arial" panose="020B0604020202020204" pitchFamily="34" charset="0"/>
              <a:buChar char="•"/>
            </a:pPr>
            <a:r>
              <a:rPr lang="en-US" dirty="0">
                <a:solidFill>
                  <a:srgbClr val="000000"/>
                </a:solidFill>
                <a:ea typeface="ＭＳ Ｐゴシック"/>
              </a:rPr>
              <a:t>Untaxed income: </a:t>
            </a:r>
            <a:r>
              <a:rPr lang="en-US" dirty="0">
                <a:ea typeface="ＭＳ Ｐゴシック"/>
              </a:rPr>
              <a:t>tax-exempt interest, untaxed portions of IRA </a:t>
            </a:r>
            <a:r>
              <a:rPr lang="en-US" dirty="0" err="1">
                <a:ea typeface="ＭＳ Ｐゴシック"/>
              </a:rPr>
              <a:t>dist</a:t>
            </a:r>
            <a:r>
              <a:rPr lang="en-US" dirty="0">
                <a:ea typeface="ＭＳ Ｐゴシック"/>
              </a:rPr>
              <a:t>/pensions</a:t>
            </a:r>
            <a:endParaRPr lang="en-US" dirty="0">
              <a:solidFill>
                <a:srgbClr val="000000"/>
              </a:solidFill>
              <a:ea typeface="ＭＳ Ｐゴシック"/>
            </a:endParaRPr>
          </a:p>
          <a:p>
            <a:pPr lvl="1">
              <a:buFont typeface="Arial" panose="020B0604020202020204" pitchFamily="34" charset="0"/>
              <a:buChar char="•"/>
            </a:pPr>
            <a:r>
              <a:rPr lang="en-US" dirty="0">
                <a:solidFill>
                  <a:srgbClr val="000000"/>
                </a:solidFill>
                <a:ea typeface="ＭＳ Ｐゴシック"/>
              </a:rPr>
              <a:t>Benefits received (EITC, housing assistance, Medicaid, SNAP, SSI, TANF, WIC, </a:t>
            </a:r>
            <a:endParaRPr lang="en-US" b="1" dirty="0">
              <a:solidFill>
                <a:srgbClr val="FF0000"/>
              </a:solidFill>
              <a:ea typeface="ＭＳ Ｐゴシック"/>
            </a:endParaRPr>
          </a:p>
          <a:p>
            <a:pPr lvl="1">
              <a:buFont typeface="Arial" panose="020B0604020202020204" pitchFamily="34" charset="0"/>
              <a:buChar char="•"/>
            </a:pPr>
            <a:endParaRPr lang="en-US" b="1" dirty="0">
              <a:solidFill>
                <a:srgbClr val="FF0000"/>
              </a:solidFill>
              <a:ea typeface="ＭＳ Ｐゴシック"/>
            </a:endParaRPr>
          </a:p>
          <a:p>
            <a:pPr lvl="1">
              <a:buFont typeface="Arial" panose="020B0604020202020204" pitchFamily="34" charset="0"/>
              <a:buChar char="•"/>
            </a:pPr>
            <a:endParaRPr lang="en-US" dirty="0">
              <a:ea typeface="ＭＳ Ｐゴシック"/>
            </a:endParaRPr>
          </a:p>
        </p:txBody>
      </p:sp>
      <p:pic>
        <p:nvPicPr>
          <p:cNvPr id="8" name="Picture 7">
            <a:extLst>
              <a:ext uri="{FF2B5EF4-FFF2-40B4-BE49-F238E27FC236}">
                <a16:creationId xmlns:a16="http://schemas.microsoft.com/office/drawing/2014/main" id="{F3B0D695-B79A-425C-88FB-ADACEF4D0FE5}"/>
              </a:ext>
            </a:extLst>
          </p:cNvPr>
          <p:cNvPicPr>
            <a:picLocks noChangeAspect="1"/>
          </p:cNvPicPr>
          <p:nvPr/>
        </p:nvPicPr>
        <p:blipFill>
          <a:blip r:embed="rId3"/>
          <a:stretch>
            <a:fillRect/>
          </a:stretch>
        </p:blipFill>
        <p:spPr>
          <a:xfrm>
            <a:off x="623336" y="1328444"/>
            <a:ext cx="7897327" cy="4201111"/>
          </a:xfrm>
          <a:prstGeom prst="rect">
            <a:avLst/>
          </a:prstGeom>
        </p:spPr>
      </p:pic>
      <p:pic>
        <p:nvPicPr>
          <p:cNvPr id="11" name="Picture 10">
            <a:extLst>
              <a:ext uri="{FF2B5EF4-FFF2-40B4-BE49-F238E27FC236}">
                <a16:creationId xmlns:a16="http://schemas.microsoft.com/office/drawing/2014/main" id="{2AA91187-2600-4E36-9F38-240D076987BE}"/>
              </a:ext>
            </a:extLst>
          </p:cNvPr>
          <p:cNvPicPr>
            <a:picLocks noChangeAspect="1"/>
          </p:cNvPicPr>
          <p:nvPr/>
        </p:nvPicPr>
        <p:blipFill>
          <a:blip r:embed="rId4"/>
          <a:stretch>
            <a:fillRect/>
          </a:stretch>
        </p:blipFill>
        <p:spPr>
          <a:xfrm>
            <a:off x="762000" y="1828800"/>
            <a:ext cx="7621064" cy="3801005"/>
          </a:xfrm>
          <a:prstGeom prst="rect">
            <a:avLst/>
          </a:prstGeom>
        </p:spPr>
      </p:pic>
    </p:spTree>
    <p:extLst>
      <p:ext uri="{BB962C8B-B14F-4D97-AF65-F5344CB8AC3E}">
        <p14:creationId xmlns:p14="http://schemas.microsoft.com/office/powerpoint/2010/main" val="347427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3400" y="495300"/>
            <a:ext cx="8229600" cy="1143000"/>
          </a:xfrm>
          <a:prstGeom prst="rect">
            <a:avLst/>
          </a:prstGeom>
        </p:spPr>
        <p:txBody>
          <a:bodyPr lIns="91440" tIns="45720" rIns="91440" bIns="45720" anchor="t"/>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pPr defTabSz="685800">
              <a:lnSpc>
                <a:spcPct val="90000"/>
              </a:lnSpc>
            </a:pPr>
            <a:r>
              <a:rPr lang="en-US" sz="3600" b="1" dirty="0">
                <a:solidFill>
                  <a:srgbClr val="C00000"/>
                </a:solidFill>
                <a:latin typeface="Century Gothic"/>
                <a:ea typeface="+mn-ea"/>
                <a:cs typeface="+mn-cs"/>
              </a:rPr>
              <a:t>Current Assets</a:t>
            </a:r>
          </a:p>
        </p:txBody>
      </p:sp>
      <p:sp>
        <p:nvSpPr>
          <p:cNvPr id="4" name="Content Placeholder 2"/>
          <p:cNvSpPr txBox="1">
            <a:spLocks/>
          </p:cNvSpPr>
          <p:nvPr/>
        </p:nvSpPr>
        <p:spPr>
          <a:xfrm>
            <a:off x="533400" y="1752600"/>
            <a:ext cx="8153400" cy="4419600"/>
          </a:xfrm>
          <a:prstGeom prst="rect">
            <a:avLst/>
          </a:prstGeom>
        </p:spPr>
        <p:txBody>
          <a:bodyPr lIns="91440" tIns="45720" rIns="91440" bIns="45720" anchor="t">
            <a:normAutofit fontScale="92500" lnSpcReduction="20000"/>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ea typeface="ＭＳ Ｐゴシック"/>
              </a:rPr>
              <a:t>Asks of both students and parents</a:t>
            </a:r>
          </a:p>
          <a:p>
            <a:r>
              <a:rPr lang="en-US" dirty="0">
                <a:ea typeface="ＭＳ Ｐゴシック"/>
              </a:rPr>
              <a:t>Total of cash/savings/checking</a:t>
            </a:r>
          </a:p>
          <a:p>
            <a:r>
              <a:rPr lang="en-US" dirty="0">
                <a:ea typeface="ＭＳ Ｐゴシック"/>
              </a:rPr>
              <a:t>Stocks, bonds, Coverdell/529 accounts</a:t>
            </a:r>
          </a:p>
          <a:p>
            <a:r>
              <a:rPr lang="en-US" dirty="0">
                <a:ea typeface="ＭＳ Ｐゴシック"/>
              </a:rPr>
              <a:t>Child support received</a:t>
            </a:r>
          </a:p>
          <a:p>
            <a:r>
              <a:rPr lang="en-US" dirty="0">
                <a:ea typeface="ＭＳ Ｐゴシック"/>
              </a:rPr>
              <a:t>Business or farm value if over 100 employees (market value of land, buildings, machinery/equipment, inventory less any debts against</a:t>
            </a:r>
          </a:p>
          <a:p>
            <a:r>
              <a:rPr lang="en-US" dirty="0">
                <a:ea typeface="ＭＳ Ｐゴシック"/>
              </a:rPr>
              <a:t>Does not include primary residence, life insurance, or qualified retirement plans.</a:t>
            </a:r>
          </a:p>
        </p:txBody>
      </p:sp>
      <p:pic>
        <p:nvPicPr>
          <p:cNvPr id="8" name="Picture 7">
            <a:extLst>
              <a:ext uri="{FF2B5EF4-FFF2-40B4-BE49-F238E27FC236}">
                <a16:creationId xmlns:a16="http://schemas.microsoft.com/office/drawing/2014/main" id="{FE7A3898-C81B-40BA-9493-9FB9CE911F8D}"/>
              </a:ext>
            </a:extLst>
          </p:cNvPr>
          <p:cNvPicPr>
            <a:picLocks noChangeAspect="1"/>
          </p:cNvPicPr>
          <p:nvPr/>
        </p:nvPicPr>
        <p:blipFill>
          <a:blip r:embed="rId3"/>
          <a:stretch>
            <a:fillRect/>
          </a:stretch>
        </p:blipFill>
        <p:spPr>
          <a:xfrm>
            <a:off x="1295401" y="990600"/>
            <a:ext cx="6858000" cy="5392545"/>
          </a:xfrm>
          <a:prstGeom prst="rect">
            <a:avLst/>
          </a:prstGeom>
        </p:spPr>
      </p:pic>
    </p:spTree>
    <p:extLst>
      <p:ext uri="{BB962C8B-B14F-4D97-AF65-F5344CB8AC3E}">
        <p14:creationId xmlns:p14="http://schemas.microsoft.com/office/powerpoint/2010/main" val="71675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143000" y="2438400"/>
            <a:ext cx="6280507" cy="3712144"/>
            <a:chOff x="277887" y="-179353"/>
            <a:chExt cx="8569895" cy="5856935"/>
          </a:xfrm>
        </p:grpSpPr>
        <p:sp>
          <p:nvSpPr>
            <p:cNvPr id="10" name="Cloud Callout 9"/>
            <p:cNvSpPr/>
            <p:nvPr/>
          </p:nvSpPr>
          <p:spPr>
            <a:xfrm>
              <a:off x="6094511" y="-179353"/>
              <a:ext cx="2753271" cy="2057400"/>
            </a:xfrm>
            <a:prstGeom prst="cloudCallout">
              <a:avLst>
                <a:gd name="adj1" fmla="val -28056"/>
                <a:gd name="adj2" fmla="val 178723"/>
              </a:avLst>
            </a:prstGeom>
            <a:solidFill>
              <a:schemeClr val="tx2">
                <a:lumMod val="75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latin typeface="Arial" panose="020B0604020202020204" pitchFamily="34" charset="0"/>
                  <a:cs typeface="Arial" panose="020B0604020202020204" pitchFamily="34" charset="0"/>
                </a:rPr>
                <a:t>Secondary school tuition</a:t>
              </a:r>
            </a:p>
          </p:txBody>
        </p:sp>
        <p:pic>
          <p:nvPicPr>
            <p:cNvPr id="1026" name="Picture 2" descr="T:\NASFAA U\Video Design and Tools\Common Craft Cut-Outs\Pack_Scene_2_PNG_0\village_landscap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20182"/>
              <a:ext cx="8400488"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Cloud Callout 2"/>
            <p:cNvSpPr/>
            <p:nvPr/>
          </p:nvSpPr>
          <p:spPr>
            <a:xfrm>
              <a:off x="556041" y="-131707"/>
              <a:ext cx="3883950" cy="1979394"/>
            </a:xfrm>
            <a:prstGeom prst="cloudCallout">
              <a:avLst>
                <a:gd name="adj1" fmla="val -9159"/>
                <a:gd name="adj2" fmla="val 19832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latin typeface="Arial" panose="020B0604020202020204" pitchFamily="34" charset="0"/>
                  <a:cs typeface="Arial" panose="020B0604020202020204" pitchFamily="34" charset="0"/>
                </a:rPr>
                <a:t>Unusual uncovered medical/dental expenses</a:t>
              </a:r>
            </a:p>
          </p:txBody>
        </p:sp>
        <p:sp>
          <p:nvSpPr>
            <p:cNvPr id="5" name="Cloud Callout 4"/>
            <p:cNvSpPr/>
            <p:nvPr/>
          </p:nvSpPr>
          <p:spPr>
            <a:xfrm>
              <a:off x="3104348" y="608756"/>
              <a:ext cx="3478570" cy="1828876"/>
            </a:xfrm>
            <a:prstGeom prst="cloudCallout">
              <a:avLst>
                <a:gd name="adj1" fmla="val 34511"/>
                <a:gd name="adj2" fmla="val 111757"/>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latin typeface="Arial" panose="020B0604020202020204" pitchFamily="34" charset="0"/>
                  <a:cs typeface="Arial" panose="020B0604020202020204" pitchFamily="34" charset="0"/>
                </a:rPr>
                <a:t>Extraordinary dependent care costs </a:t>
              </a:r>
            </a:p>
          </p:txBody>
        </p:sp>
        <p:sp>
          <p:nvSpPr>
            <p:cNvPr id="2" name="Cloud Callout 1"/>
            <p:cNvSpPr/>
            <p:nvPr/>
          </p:nvSpPr>
          <p:spPr>
            <a:xfrm>
              <a:off x="1748444" y="1783965"/>
              <a:ext cx="2570647" cy="1748292"/>
            </a:xfrm>
            <a:prstGeom prst="cloudCallout">
              <a:avLst>
                <a:gd name="adj1" fmla="val 32186"/>
                <a:gd name="adj2" fmla="val 133350"/>
              </a:avLst>
            </a:prstGeom>
            <a:solidFill>
              <a:srgbClr val="7FA3CF"/>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latin typeface="Arial" panose="020B0604020202020204" pitchFamily="34" charset="0"/>
                  <a:cs typeface="Arial" panose="020B0604020202020204" pitchFamily="34" charset="0"/>
                </a:rPr>
                <a:t>Loss of employment or income</a:t>
              </a:r>
            </a:p>
          </p:txBody>
        </p:sp>
        <p:sp>
          <p:nvSpPr>
            <p:cNvPr id="4" name="Cloud Callout 3"/>
            <p:cNvSpPr/>
            <p:nvPr/>
          </p:nvSpPr>
          <p:spPr>
            <a:xfrm>
              <a:off x="3816372" y="2210915"/>
              <a:ext cx="2638316" cy="955411"/>
            </a:xfrm>
            <a:prstGeom prst="cloudCallout">
              <a:avLst>
                <a:gd name="adj1" fmla="val -3156"/>
                <a:gd name="adj2" fmla="val 2019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latin typeface="Arial" panose="020B0604020202020204" pitchFamily="34" charset="0"/>
                  <a:cs typeface="Arial" panose="020B0604020202020204" pitchFamily="34" charset="0"/>
                </a:rPr>
                <a:t>Divorce</a:t>
              </a:r>
            </a:p>
          </p:txBody>
        </p:sp>
        <p:sp>
          <p:nvSpPr>
            <p:cNvPr id="6" name="Cloud Callout 5"/>
            <p:cNvSpPr/>
            <p:nvPr/>
          </p:nvSpPr>
          <p:spPr>
            <a:xfrm>
              <a:off x="277887" y="1538905"/>
              <a:ext cx="1883965" cy="2081276"/>
            </a:xfrm>
            <a:prstGeom prst="cloudCallout">
              <a:avLst>
                <a:gd name="adj1" fmla="val -25059"/>
                <a:gd name="adj2" fmla="val 130451"/>
              </a:avLst>
            </a:prstGeom>
            <a:solidFill>
              <a:schemeClr val="accent1">
                <a:lumMod val="5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latin typeface="Arial" panose="020B0604020202020204" pitchFamily="34" charset="0"/>
                  <a:cs typeface="Arial" panose="020B0604020202020204" pitchFamily="34" charset="0"/>
                </a:rPr>
                <a:t>Parent or spouse death</a:t>
              </a:r>
            </a:p>
          </p:txBody>
        </p:sp>
      </p:grpSp>
      <p:sp>
        <p:nvSpPr>
          <p:cNvPr id="8" name="Content Placeholder 7">
            <a:extLst>
              <a:ext uri="{FF2B5EF4-FFF2-40B4-BE49-F238E27FC236}">
                <a16:creationId xmlns:a16="http://schemas.microsoft.com/office/drawing/2014/main" id="{1C071A5F-8003-449A-87D0-51D1D178BA59}"/>
              </a:ext>
            </a:extLst>
          </p:cNvPr>
          <p:cNvSpPr>
            <a:spLocks noGrp="1"/>
          </p:cNvSpPr>
          <p:nvPr>
            <p:ph idx="1"/>
          </p:nvPr>
        </p:nvSpPr>
        <p:spPr>
          <a:xfrm>
            <a:off x="685800" y="1371600"/>
            <a:ext cx="7958258" cy="4151414"/>
          </a:xfrm>
        </p:spPr>
        <p:txBody>
          <a:bodyPr/>
          <a:lstStyle/>
          <a:p>
            <a:pPr>
              <a:spcBef>
                <a:spcPts val="1800"/>
              </a:spcBef>
            </a:pPr>
            <a:r>
              <a:rPr lang="en-US" dirty="0">
                <a:latin typeface="Arial" panose="020B0604020202020204" pitchFamily="34" charset="0"/>
                <a:cs typeface="Arial" panose="020B0604020202020204" pitchFamily="34" charset="0"/>
              </a:rPr>
              <a:t>Student should contact each institution’s financial aid office for more information</a:t>
            </a:r>
          </a:p>
          <a:p>
            <a:pPr marL="0" indent="0">
              <a:buNone/>
            </a:pPr>
            <a:endParaRPr lang="en-US" dirty="0"/>
          </a:p>
        </p:txBody>
      </p:sp>
      <p:sp>
        <p:nvSpPr>
          <p:cNvPr id="14" name="Title 1">
            <a:extLst>
              <a:ext uri="{FF2B5EF4-FFF2-40B4-BE49-F238E27FC236}">
                <a16:creationId xmlns:a16="http://schemas.microsoft.com/office/drawing/2014/main" id="{64A5EACC-B73D-4DBA-98E1-CD3C23DFC134}"/>
              </a:ext>
            </a:extLst>
          </p:cNvPr>
          <p:cNvSpPr txBox="1">
            <a:spLocks noGrp="1"/>
          </p:cNvSpPr>
          <p:nvPr>
            <p:ph type="title"/>
          </p:nvPr>
        </p:nvSpPr>
        <p:spPr>
          <a:xfrm>
            <a:off x="679450" y="477838"/>
            <a:ext cx="7959725" cy="1143000"/>
          </a:xfrm>
          <a:prstGeom prst="rect">
            <a:avLst/>
          </a:prstGeom>
        </p:spPr>
        <p:txBody>
          <a:bodyPr lIns="91440" tIns="45720" rIns="91440" bIns="45720" anchor="t"/>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pPr defTabSz="685800">
              <a:lnSpc>
                <a:spcPct val="90000"/>
              </a:lnSpc>
            </a:pPr>
            <a:r>
              <a:rPr lang="en-US" sz="3600" b="1" dirty="0">
                <a:solidFill>
                  <a:srgbClr val="C00000"/>
                </a:solidFill>
                <a:latin typeface="Century Gothic"/>
                <a:ea typeface="+mn-ea"/>
                <a:cs typeface="+mn-cs"/>
              </a:rPr>
              <a:t>Special Circumstances</a:t>
            </a:r>
          </a:p>
        </p:txBody>
      </p:sp>
    </p:spTree>
    <p:extLst>
      <p:ext uri="{BB962C8B-B14F-4D97-AF65-F5344CB8AC3E}">
        <p14:creationId xmlns:p14="http://schemas.microsoft.com/office/powerpoint/2010/main" val="2478246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381000"/>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sz="4500" b="1" dirty="0">
                <a:solidFill>
                  <a:srgbClr val="C00000"/>
                </a:solidFill>
                <a:latin typeface="Century Gothic"/>
                <a:ea typeface="+mn-ea"/>
                <a:cs typeface="+mn-cs"/>
              </a:rPr>
              <a:t>Studentaid.gov</a:t>
            </a:r>
          </a:p>
        </p:txBody>
      </p:sp>
      <p:pic>
        <p:nvPicPr>
          <p:cNvPr id="7" name="Picture 6">
            <a:extLst>
              <a:ext uri="{FF2B5EF4-FFF2-40B4-BE49-F238E27FC236}">
                <a16:creationId xmlns:a16="http://schemas.microsoft.com/office/drawing/2014/main" id="{C948EDBC-A719-404C-B75E-75659EF4136C}"/>
              </a:ext>
            </a:extLst>
          </p:cNvPr>
          <p:cNvPicPr>
            <a:picLocks noChangeAspect="1"/>
          </p:cNvPicPr>
          <p:nvPr/>
        </p:nvPicPr>
        <p:blipFill>
          <a:blip r:embed="rId3"/>
          <a:stretch>
            <a:fillRect/>
          </a:stretch>
        </p:blipFill>
        <p:spPr>
          <a:xfrm>
            <a:off x="1821327" y="1219200"/>
            <a:ext cx="5798673" cy="4917721"/>
          </a:xfrm>
          <a:prstGeom prst="rect">
            <a:avLst/>
          </a:prstGeom>
          <a:ln w="38100">
            <a:solidFill>
              <a:srgbClr val="004E7D"/>
            </a:solidFill>
          </a:ln>
        </p:spPr>
      </p:pic>
    </p:spTree>
    <p:extLst>
      <p:ext uri="{BB962C8B-B14F-4D97-AF65-F5344CB8AC3E}">
        <p14:creationId xmlns:p14="http://schemas.microsoft.com/office/powerpoint/2010/main" val="3214694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B4D0A5-356C-463C-B7B5-002875A3EE87}"/>
              </a:ext>
            </a:extLst>
          </p:cNvPr>
          <p:cNvPicPr>
            <a:picLocks noChangeAspect="1"/>
          </p:cNvPicPr>
          <p:nvPr/>
        </p:nvPicPr>
        <p:blipFill rotWithShape="1">
          <a:blip r:embed="rId3"/>
          <a:srcRect r="37060"/>
          <a:stretch/>
        </p:blipFill>
        <p:spPr>
          <a:xfrm>
            <a:off x="762000" y="1371600"/>
            <a:ext cx="4203290" cy="4618345"/>
          </a:xfrm>
          <a:prstGeom prst="rect">
            <a:avLst/>
          </a:prstGeom>
        </p:spPr>
      </p:pic>
      <p:sp>
        <p:nvSpPr>
          <p:cNvPr id="6" name="Title 1"/>
          <p:cNvSpPr txBox="1">
            <a:spLocks/>
          </p:cNvSpPr>
          <p:nvPr/>
        </p:nvSpPr>
        <p:spPr>
          <a:xfrm>
            <a:off x="476801" y="399016"/>
            <a:ext cx="8382000" cy="1143000"/>
          </a:xfrm>
          <a:prstGeom prst="rect">
            <a:avLst/>
          </a:prstGeom>
        </p:spPr>
        <p:txBody>
          <a:bodyPr lIns="91440" tIns="45720" rIns="91440" bIns="45720" anchor="t"/>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pPr algn="l"/>
            <a:r>
              <a:rPr lang="en-US" sz="3600" b="1" dirty="0">
                <a:solidFill>
                  <a:srgbClr val="C00000"/>
                </a:solidFill>
                <a:latin typeface="Century Gothic"/>
                <a:ea typeface="+mn-ea"/>
                <a:cs typeface="+mn-cs"/>
              </a:rPr>
              <a:t>Create Federal Student Aid account</a:t>
            </a:r>
          </a:p>
        </p:txBody>
      </p:sp>
      <p:sp>
        <p:nvSpPr>
          <p:cNvPr id="8" name="Content Placeholder 7">
            <a:extLst>
              <a:ext uri="{FF2B5EF4-FFF2-40B4-BE49-F238E27FC236}">
                <a16:creationId xmlns:a16="http://schemas.microsoft.com/office/drawing/2014/main" id="{1CF1083C-1B14-4920-B32F-BFD303201F4C}"/>
              </a:ext>
            </a:extLst>
          </p:cNvPr>
          <p:cNvSpPr>
            <a:spLocks noGrp="1"/>
          </p:cNvSpPr>
          <p:nvPr>
            <p:ph sz="half" idx="2"/>
          </p:nvPr>
        </p:nvSpPr>
        <p:spPr/>
        <p:txBody>
          <a:bodyPr/>
          <a:lstStyle/>
          <a:p>
            <a:r>
              <a:rPr lang="en-US" dirty="0"/>
              <a:t>Student and at least one parent must create</a:t>
            </a:r>
          </a:p>
          <a:p>
            <a:r>
              <a:rPr lang="en-US" dirty="0"/>
              <a:t>Unique to each individual</a:t>
            </a:r>
          </a:p>
        </p:txBody>
      </p:sp>
    </p:spTree>
    <p:extLst>
      <p:ext uri="{BB962C8B-B14F-4D97-AF65-F5344CB8AC3E}">
        <p14:creationId xmlns:p14="http://schemas.microsoft.com/office/powerpoint/2010/main" val="76564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84FE-C8F0-3C6E-61A5-0E3D550D5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9F31B9-888A-3F7B-2073-1DEDADD5B7E3}"/>
              </a:ext>
            </a:extLst>
          </p:cNvPr>
          <p:cNvSpPr>
            <a:spLocks noGrp="1"/>
          </p:cNvSpPr>
          <p:nvPr>
            <p:ph type="title"/>
          </p:nvPr>
        </p:nvSpPr>
        <p:spPr/>
        <p:txBody>
          <a:bodyPr/>
          <a:lstStyle/>
          <a:p>
            <a:r>
              <a:rPr lang="en-US" b="1" dirty="0">
                <a:solidFill>
                  <a:srgbClr val="C00000"/>
                </a:solidFill>
                <a:latin typeface="Century Gothic"/>
              </a:rPr>
              <a:t>Parents=Contributors</a:t>
            </a:r>
            <a:endParaRPr lang="en-US" dirty="0"/>
          </a:p>
        </p:txBody>
      </p:sp>
      <p:sp>
        <p:nvSpPr>
          <p:cNvPr id="4" name="Content Placeholder 3">
            <a:extLst>
              <a:ext uri="{FF2B5EF4-FFF2-40B4-BE49-F238E27FC236}">
                <a16:creationId xmlns:a16="http://schemas.microsoft.com/office/drawing/2014/main" id="{7B0EF863-14BE-72D1-B827-BACA30B2ABA0}"/>
              </a:ext>
            </a:extLst>
          </p:cNvPr>
          <p:cNvSpPr>
            <a:spLocks noGrp="1"/>
          </p:cNvSpPr>
          <p:nvPr>
            <p:ph idx="1"/>
          </p:nvPr>
        </p:nvSpPr>
        <p:spPr/>
        <p:txBody>
          <a:bodyPr anchor="ctr">
            <a:normAutofit/>
          </a:bodyPr>
          <a:lstStyle/>
          <a:p>
            <a:r>
              <a:rPr lang="en-US" sz="2400" dirty="0">
                <a:latin typeface="Arial" panose="020B0604020202020204" pitchFamily="34" charset="0"/>
                <a:cs typeface="Arial" panose="020B0604020202020204" pitchFamily="34" charset="0"/>
              </a:rPr>
              <a:t>Accept email invitation or use invitation link or invitation code to complete parent portion of student’s FAFSA</a:t>
            </a:r>
          </a:p>
          <a:p>
            <a:r>
              <a:rPr lang="en-US" sz="2400" dirty="0">
                <a:latin typeface="Arial" panose="020B0604020202020204" pitchFamily="34" charset="0"/>
                <a:cs typeface="Arial" panose="020B0604020202020204" pitchFamily="34" charset="0"/>
              </a:rPr>
              <a:t>Parents must use FSA ID to access FAFSA</a:t>
            </a:r>
          </a:p>
        </p:txBody>
      </p:sp>
      <p:pic>
        <p:nvPicPr>
          <p:cNvPr id="5" name="Picture 4" descr="A red and white label with white text&#10;&#10;AI-generated content may be incorrect.">
            <a:extLst>
              <a:ext uri="{FF2B5EF4-FFF2-40B4-BE49-F238E27FC236}">
                <a16:creationId xmlns:a16="http://schemas.microsoft.com/office/drawing/2014/main" id="{3FA6D584-269C-CA22-6286-28ECCB89C7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102019">
            <a:off x="7979429" y="1007129"/>
            <a:ext cx="1028700" cy="1028700"/>
          </a:xfrm>
          <a:prstGeom prst="rect">
            <a:avLst/>
          </a:prstGeom>
        </p:spPr>
      </p:pic>
      <p:pic>
        <p:nvPicPr>
          <p:cNvPr id="6" name="Picture 5">
            <a:extLst>
              <a:ext uri="{FF2B5EF4-FFF2-40B4-BE49-F238E27FC236}">
                <a16:creationId xmlns:a16="http://schemas.microsoft.com/office/drawing/2014/main" id="{AC814C0C-CBB1-424C-811A-6E619ED5EDC5}"/>
              </a:ext>
            </a:extLst>
          </p:cNvPr>
          <p:cNvPicPr>
            <a:picLocks noChangeAspect="1"/>
          </p:cNvPicPr>
          <p:nvPr/>
        </p:nvPicPr>
        <p:blipFill>
          <a:blip r:embed="rId3"/>
          <a:stretch>
            <a:fillRect/>
          </a:stretch>
        </p:blipFill>
        <p:spPr>
          <a:xfrm>
            <a:off x="1371600" y="1524000"/>
            <a:ext cx="6599784" cy="3972858"/>
          </a:xfrm>
          <a:prstGeom prst="rect">
            <a:avLst/>
          </a:prstGeom>
        </p:spPr>
      </p:pic>
      <p:pic>
        <p:nvPicPr>
          <p:cNvPr id="9" name="Content Placeholder 8">
            <a:extLst>
              <a:ext uri="{FF2B5EF4-FFF2-40B4-BE49-F238E27FC236}">
                <a16:creationId xmlns:a16="http://schemas.microsoft.com/office/drawing/2014/main" id="{600B530F-7F89-9CB0-BE06-AEF7B8FF5701}"/>
              </a:ext>
            </a:extLst>
          </p:cNvPr>
          <p:cNvPicPr>
            <a:picLocks noGrp="1" noChangeAspect="1"/>
          </p:cNvPicPr>
          <p:nvPr>
            <p:ph sz="half" idx="4294967295"/>
          </p:nvPr>
        </p:nvPicPr>
        <p:blipFill>
          <a:blip r:embed="rId4"/>
          <a:stretch>
            <a:fillRect/>
          </a:stretch>
        </p:blipFill>
        <p:spPr>
          <a:xfrm>
            <a:off x="1143000" y="1600200"/>
            <a:ext cx="7010400" cy="3769743"/>
          </a:xfrm>
          <a:prstGeom prst="rect">
            <a:avLst/>
          </a:prstGeom>
          <a:ln w="38100">
            <a:solidFill>
              <a:srgbClr val="004E7D"/>
            </a:solidFill>
          </a:ln>
        </p:spPr>
      </p:pic>
    </p:spTree>
    <p:extLst>
      <p:ext uri="{BB962C8B-B14F-4D97-AF65-F5344CB8AC3E}">
        <p14:creationId xmlns:p14="http://schemas.microsoft.com/office/powerpoint/2010/main" val="211664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9A679-6554-425F-97C6-89394B4F332A}"/>
              </a:ext>
            </a:extLst>
          </p:cNvPr>
          <p:cNvSpPr>
            <a:spLocks noGrp="1"/>
          </p:cNvSpPr>
          <p:nvPr>
            <p:ph type="title" idx="4294967295"/>
          </p:nvPr>
        </p:nvSpPr>
        <p:spPr>
          <a:xfrm>
            <a:off x="0" y="274638"/>
            <a:ext cx="8229600" cy="1143000"/>
          </a:xfrm>
        </p:spPr>
        <p:txBody>
          <a:bodyPr/>
          <a:lstStyle/>
          <a:p>
            <a:r>
              <a:rPr lang="en-US" b="1" dirty="0">
                <a:solidFill>
                  <a:srgbClr val="C00000"/>
                </a:solidFill>
                <a:latin typeface="Century Gothic"/>
              </a:rPr>
              <a:t>Consent Required</a:t>
            </a:r>
            <a:endParaRPr lang="en-US" dirty="0"/>
          </a:p>
        </p:txBody>
      </p:sp>
      <p:pic>
        <p:nvPicPr>
          <p:cNvPr id="4" name="Picture 3">
            <a:extLst>
              <a:ext uri="{FF2B5EF4-FFF2-40B4-BE49-F238E27FC236}">
                <a16:creationId xmlns:a16="http://schemas.microsoft.com/office/drawing/2014/main" id="{25A2BA8F-57B6-4F1A-9F02-E594D3EC109D}"/>
              </a:ext>
            </a:extLst>
          </p:cNvPr>
          <p:cNvPicPr>
            <a:picLocks noChangeAspect="1"/>
          </p:cNvPicPr>
          <p:nvPr/>
        </p:nvPicPr>
        <p:blipFill>
          <a:blip r:embed="rId2"/>
          <a:stretch>
            <a:fillRect/>
          </a:stretch>
        </p:blipFill>
        <p:spPr>
          <a:xfrm>
            <a:off x="381000" y="2362200"/>
            <a:ext cx="8497486" cy="3486637"/>
          </a:xfrm>
          <a:prstGeom prst="rect">
            <a:avLst/>
          </a:prstGeom>
        </p:spPr>
      </p:pic>
      <p:pic>
        <p:nvPicPr>
          <p:cNvPr id="7" name="Picture 6">
            <a:extLst>
              <a:ext uri="{FF2B5EF4-FFF2-40B4-BE49-F238E27FC236}">
                <a16:creationId xmlns:a16="http://schemas.microsoft.com/office/drawing/2014/main" id="{0E4E1DC6-1283-4728-835E-00F803D953E5}"/>
              </a:ext>
            </a:extLst>
          </p:cNvPr>
          <p:cNvPicPr>
            <a:picLocks noChangeAspect="1"/>
          </p:cNvPicPr>
          <p:nvPr/>
        </p:nvPicPr>
        <p:blipFill>
          <a:blip r:embed="rId3"/>
          <a:stretch>
            <a:fillRect/>
          </a:stretch>
        </p:blipFill>
        <p:spPr>
          <a:xfrm>
            <a:off x="457200" y="1219200"/>
            <a:ext cx="8535591" cy="1038370"/>
          </a:xfrm>
          <a:prstGeom prst="rect">
            <a:avLst/>
          </a:prstGeom>
        </p:spPr>
      </p:pic>
    </p:spTree>
    <p:extLst>
      <p:ext uri="{BB962C8B-B14F-4D97-AF65-F5344CB8AC3E}">
        <p14:creationId xmlns:p14="http://schemas.microsoft.com/office/powerpoint/2010/main" val="4031802159"/>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6B295-1581-42A3-AF42-F74B1399306D}"/>
              </a:ext>
            </a:extLst>
          </p:cNvPr>
          <p:cNvSpPr>
            <a:spLocks noGrp="1"/>
          </p:cNvSpPr>
          <p:nvPr>
            <p:ph type="title"/>
          </p:nvPr>
        </p:nvSpPr>
        <p:spPr/>
        <p:txBody>
          <a:bodyPr/>
          <a:lstStyle/>
          <a:p>
            <a:r>
              <a:rPr lang="en-US" b="1" dirty="0">
                <a:solidFill>
                  <a:srgbClr val="C00000"/>
                </a:solidFill>
                <a:latin typeface="Century Gothic"/>
              </a:rPr>
              <a:t>Sign and submit!</a:t>
            </a:r>
            <a:endParaRPr lang="en-US" dirty="0"/>
          </a:p>
        </p:txBody>
      </p:sp>
      <p:pic>
        <p:nvPicPr>
          <p:cNvPr id="9" name="Picture 8">
            <a:extLst>
              <a:ext uri="{FF2B5EF4-FFF2-40B4-BE49-F238E27FC236}">
                <a16:creationId xmlns:a16="http://schemas.microsoft.com/office/drawing/2014/main" id="{FC7BD833-99BB-4D26-9D7E-CAD6AC2E238A}"/>
              </a:ext>
            </a:extLst>
          </p:cNvPr>
          <p:cNvPicPr>
            <a:picLocks noChangeAspect="1"/>
          </p:cNvPicPr>
          <p:nvPr/>
        </p:nvPicPr>
        <p:blipFill>
          <a:blip r:embed="rId2"/>
          <a:stretch>
            <a:fillRect/>
          </a:stretch>
        </p:blipFill>
        <p:spPr>
          <a:xfrm>
            <a:off x="1219200" y="1600200"/>
            <a:ext cx="6858000" cy="2452066"/>
          </a:xfrm>
          <a:prstGeom prst="rect">
            <a:avLst/>
          </a:prstGeom>
        </p:spPr>
      </p:pic>
      <p:pic>
        <p:nvPicPr>
          <p:cNvPr id="11" name="Picture 10">
            <a:extLst>
              <a:ext uri="{FF2B5EF4-FFF2-40B4-BE49-F238E27FC236}">
                <a16:creationId xmlns:a16="http://schemas.microsoft.com/office/drawing/2014/main" id="{CB7BFDAC-D596-4FB7-8188-931154CE7131}"/>
              </a:ext>
            </a:extLst>
          </p:cNvPr>
          <p:cNvPicPr>
            <a:picLocks noChangeAspect="1"/>
          </p:cNvPicPr>
          <p:nvPr/>
        </p:nvPicPr>
        <p:blipFill>
          <a:blip r:embed="rId3"/>
          <a:stretch>
            <a:fillRect/>
          </a:stretch>
        </p:blipFill>
        <p:spPr>
          <a:xfrm>
            <a:off x="1295400" y="3962400"/>
            <a:ext cx="6400800" cy="2159222"/>
          </a:xfrm>
          <a:prstGeom prst="rect">
            <a:avLst/>
          </a:prstGeom>
        </p:spPr>
      </p:pic>
    </p:spTree>
    <p:extLst>
      <p:ext uri="{BB962C8B-B14F-4D97-AF65-F5344CB8AC3E}">
        <p14:creationId xmlns:p14="http://schemas.microsoft.com/office/powerpoint/2010/main" val="1381328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6163" y="1733598"/>
            <a:ext cx="4572000" cy="3539430"/>
          </a:xfrm>
          <a:prstGeom prst="rect">
            <a:avLst/>
          </a:prstGeom>
        </p:spPr>
        <p:txBody>
          <a:bodyPr wrap="square" lIns="91440" tIns="45720" rIns="91440" bIns="45720" anchor="t">
            <a:spAutoFit/>
          </a:bodyPr>
          <a:lstStyle/>
          <a:p>
            <a:r>
              <a:rPr lang="en-US" altLang="en-US" sz="2400" b="1" dirty="0"/>
              <a:t>Qualifying undocumented students eligible for:</a:t>
            </a:r>
          </a:p>
          <a:p>
            <a:pPr marL="800100" lvl="1" indent="-342900">
              <a:buFont typeface="Arial" panose="020B0604020202020204" pitchFamily="34" charset="0"/>
              <a:buChar char="•"/>
            </a:pPr>
            <a:r>
              <a:rPr lang="en-US" altLang="en-US" sz="2200" dirty="0"/>
              <a:t>In-state tuition rates and private scholarships at state schools</a:t>
            </a:r>
          </a:p>
          <a:p>
            <a:pPr marL="800100" lvl="1" indent="-342900">
              <a:buFont typeface="Arial" panose="020B0604020202020204" pitchFamily="34" charset="0"/>
              <a:buChar char="•"/>
            </a:pPr>
            <a:r>
              <a:rPr lang="en-US" altLang="en-US" sz="2200" dirty="0"/>
              <a:t>State financial aid programs such as MN State Grant, Child Care Grant, Work Study (if student has work permit), SELF Loan</a:t>
            </a:r>
            <a:endParaRPr lang="en-US" altLang="en-US" sz="2200" dirty="0">
              <a:cs typeface="Calibri"/>
            </a:endParaRPr>
          </a:p>
        </p:txBody>
      </p:sp>
      <p:sp>
        <p:nvSpPr>
          <p:cNvPr id="7" name="Title 1"/>
          <p:cNvSpPr txBox="1">
            <a:spLocks/>
          </p:cNvSpPr>
          <p:nvPr/>
        </p:nvSpPr>
        <p:spPr>
          <a:xfrm>
            <a:off x="457200" y="685800"/>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sz="3600" b="1" dirty="0">
                <a:solidFill>
                  <a:srgbClr val="C00000"/>
                </a:solidFill>
                <a:latin typeface="Century Gothic"/>
                <a:ea typeface="+mn-ea"/>
                <a:cs typeface="+mn-cs"/>
              </a:rPr>
              <a:t>Minnesota Dream Act Application </a:t>
            </a:r>
          </a:p>
        </p:txBody>
      </p:sp>
      <p:pic>
        <p:nvPicPr>
          <p:cNvPr id="5" name="Picture 4"/>
          <p:cNvPicPr>
            <a:picLocks noChangeAspect="1"/>
          </p:cNvPicPr>
          <p:nvPr/>
        </p:nvPicPr>
        <p:blipFill rotWithShape="1">
          <a:blip r:embed="rId3"/>
          <a:srcRect t="-1" b="870"/>
          <a:stretch/>
        </p:blipFill>
        <p:spPr>
          <a:xfrm>
            <a:off x="4864728" y="1505138"/>
            <a:ext cx="4186050" cy="3996351"/>
          </a:xfrm>
          <a:prstGeom prst="rect">
            <a:avLst/>
          </a:prstGeom>
        </p:spPr>
      </p:pic>
    </p:spTree>
    <p:extLst>
      <p:ext uri="{BB962C8B-B14F-4D97-AF65-F5344CB8AC3E}">
        <p14:creationId xmlns:p14="http://schemas.microsoft.com/office/powerpoint/2010/main" val="3064372673"/>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524000"/>
            <a:ext cx="7847846" cy="5601533"/>
          </a:xfrm>
          <a:prstGeom prst="rect">
            <a:avLst/>
          </a:prstGeom>
        </p:spPr>
        <p:txBody>
          <a:bodyPr wrap="square" lIns="91440" tIns="45720" rIns="91440" bIns="45720" anchor="t">
            <a:spAutoFit/>
          </a:bodyPr>
          <a:lstStyle/>
          <a:p>
            <a:r>
              <a:rPr lang="en-US" altLang="en-US" sz="2400" b="1" dirty="0">
                <a:cs typeface="Calibri"/>
              </a:rPr>
              <a:t>Submit the required documents to MOHE after submitting </a:t>
            </a:r>
          </a:p>
          <a:p>
            <a:pPr marL="742950" lvl="1" indent="-285750">
              <a:buFont typeface="Arial"/>
              <a:buChar char="•"/>
            </a:pPr>
            <a:r>
              <a:rPr lang="en-US" sz="2400" dirty="0">
                <a:ea typeface="+mn-lt"/>
                <a:cs typeface="+mn-lt"/>
              </a:rPr>
              <a:t>MN high school transcripts showing attendance at a MN high school for at least 3 years (do NOT have to be certified copies)</a:t>
            </a:r>
            <a:endParaRPr lang="en-US" dirty="0"/>
          </a:p>
          <a:p>
            <a:pPr marL="742950" lvl="1" indent="-285750">
              <a:buFont typeface="Arial"/>
              <a:buChar char="•"/>
            </a:pPr>
            <a:r>
              <a:rPr lang="en-US" sz="2400" dirty="0">
                <a:ea typeface="+mn-lt"/>
                <a:cs typeface="+mn-lt"/>
              </a:rPr>
              <a:t>MN high school diploma (or transcript showing the student graduated) or copy of GED earned in MN (does NOT have to be certified copy)</a:t>
            </a:r>
            <a:endParaRPr lang="en-US" dirty="0"/>
          </a:p>
          <a:p>
            <a:pPr marL="742950" lvl="1" indent="-285750">
              <a:buFont typeface="Arial"/>
              <a:buChar char="•"/>
            </a:pPr>
            <a:r>
              <a:rPr lang="en-US" sz="2400" dirty="0">
                <a:ea typeface="+mn-lt"/>
                <a:cs typeface="+mn-lt"/>
              </a:rPr>
              <a:t>Copy of Selective Service card</a:t>
            </a:r>
            <a:endParaRPr lang="en-US" sz="2400" dirty="0">
              <a:cs typeface="Calibri"/>
            </a:endParaRPr>
          </a:p>
          <a:p>
            <a:pPr marL="742950" lvl="1" indent="-285750">
              <a:buFont typeface="Arial"/>
              <a:buChar char="•"/>
            </a:pPr>
            <a:r>
              <a:rPr lang="en-US" sz="2400" dirty="0">
                <a:ea typeface="+mn-lt"/>
                <a:cs typeface="+mn-lt"/>
              </a:rPr>
              <a:t>Copies of 2024 Federal 1040 Income Tax Returns</a:t>
            </a:r>
          </a:p>
          <a:p>
            <a:pPr marL="742950" lvl="1" indent="-285750">
              <a:buFont typeface="Arial"/>
              <a:buChar char="•"/>
            </a:pPr>
            <a:r>
              <a:rPr lang="en-US" sz="2400" dirty="0">
                <a:cs typeface="Calibri"/>
              </a:rPr>
              <a:t>Other documents as requested by MOHE</a:t>
            </a:r>
          </a:p>
          <a:p>
            <a:endParaRPr lang="en-US" altLang="en-US" sz="2400" b="1" dirty="0"/>
          </a:p>
          <a:p>
            <a:endParaRPr lang="en-US" altLang="en-US" sz="2400" b="1" dirty="0"/>
          </a:p>
          <a:p>
            <a:endParaRPr lang="en-US" altLang="en-US" sz="2400" b="1" dirty="0">
              <a:cs typeface="Calibri"/>
            </a:endParaRPr>
          </a:p>
          <a:p>
            <a:endParaRPr lang="en-US" altLang="en-US" sz="2400" b="1" dirty="0">
              <a:cs typeface="Calibri"/>
            </a:endParaRPr>
          </a:p>
          <a:p>
            <a:endParaRPr lang="en-US" altLang="en-US" sz="2200" b="1" dirty="0">
              <a:cs typeface="Calibri"/>
            </a:endParaRPr>
          </a:p>
        </p:txBody>
      </p:sp>
      <p:sp>
        <p:nvSpPr>
          <p:cNvPr id="7" name="Title 1"/>
          <p:cNvSpPr txBox="1">
            <a:spLocks/>
          </p:cNvSpPr>
          <p:nvPr/>
        </p:nvSpPr>
        <p:spPr>
          <a:xfrm>
            <a:off x="457200" y="617899"/>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sz="3600" b="1" dirty="0">
                <a:solidFill>
                  <a:srgbClr val="C00000"/>
                </a:solidFill>
                <a:latin typeface="Century Gothic"/>
              </a:rPr>
              <a:t>Minnesota Dream Act application </a:t>
            </a:r>
          </a:p>
        </p:txBody>
      </p:sp>
    </p:spTree>
    <p:extLst>
      <p:ext uri="{BB962C8B-B14F-4D97-AF65-F5344CB8AC3E}">
        <p14:creationId xmlns:p14="http://schemas.microsoft.com/office/powerpoint/2010/main" val="4235681855"/>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685800"/>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b="1" dirty="0">
                <a:solidFill>
                  <a:srgbClr val="C00000"/>
                </a:solidFill>
                <a:latin typeface="Century Gothic"/>
              </a:rPr>
              <a:t>Next Steps</a:t>
            </a:r>
          </a:p>
        </p:txBody>
      </p:sp>
      <p:sp>
        <p:nvSpPr>
          <p:cNvPr id="7" name="Content Placeholder 2"/>
          <p:cNvSpPr txBox="1">
            <a:spLocks/>
          </p:cNvSpPr>
          <p:nvPr/>
        </p:nvSpPr>
        <p:spPr>
          <a:xfrm>
            <a:off x="457200" y="1446128"/>
            <a:ext cx="7844928" cy="4726072"/>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Less than 20% of FAFSA applications are selected for VERIFICATION - not an audit or that you’ve done anything wrong </a:t>
            </a:r>
          </a:p>
          <a:p>
            <a:r>
              <a:rPr lang="en-US" sz="2800" dirty="0"/>
              <a:t>Check with the Financial Aid Office before you make corrections to your FAFSA </a:t>
            </a:r>
          </a:p>
          <a:p>
            <a:r>
              <a:rPr lang="en-US" sz="2800" dirty="0"/>
              <a:t>Does your college/university require other forms such as the Profile? </a:t>
            </a:r>
            <a:r>
              <a:rPr lang="en-US" sz="2800" dirty="0">
                <a:solidFill>
                  <a:schemeClr val="accent2">
                    <a:lumMod val="75000"/>
                  </a:schemeClr>
                </a:solidFill>
              </a:rPr>
              <a:t>https://profileonline.collegeboard.com</a:t>
            </a:r>
          </a:p>
          <a:p>
            <a:endParaRPr lang="en-US" dirty="0"/>
          </a:p>
          <a:p>
            <a:endParaRPr lang="en-US" dirty="0"/>
          </a:p>
        </p:txBody>
      </p:sp>
    </p:spTree>
    <p:extLst>
      <p:ext uri="{BB962C8B-B14F-4D97-AF65-F5344CB8AC3E}">
        <p14:creationId xmlns:p14="http://schemas.microsoft.com/office/powerpoint/2010/main" val="3213069018"/>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685800"/>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b="1" dirty="0">
                <a:solidFill>
                  <a:srgbClr val="C00000"/>
                </a:solidFill>
                <a:latin typeface="Century Gothic"/>
              </a:rPr>
              <a:t>How Aid is Determined</a:t>
            </a:r>
          </a:p>
        </p:txBody>
      </p:sp>
      <p:sp>
        <p:nvSpPr>
          <p:cNvPr id="7" name="Content Placeholder 2"/>
          <p:cNvSpPr txBox="1">
            <a:spLocks/>
          </p:cNvSpPr>
          <p:nvPr/>
        </p:nvSpPr>
        <p:spPr>
          <a:xfrm>
            <a:off x="1600200" y="1447800"/>
            <a:ext cx="7844928" cy="2743200"/>
          </a:xfrm>
          <a:prstGeom prst="rect">
            <a:avLst/>
          </a:prstGeom>
        </p:spPr>
        <p:txBody>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ctr">
              <a:buNone/>
            </a:pPr>
            <a:r>
              <a:rPr lang="en-US" sz="4400" b="1" dirty="0"/>
              <a:t>     </a:t>
            </a:r>
            <a:r>
              <a:rPr lang="en-US" sz="3600" b="1" dirty="0"/>
              <a:t>Cost of attendance (COA)</a:t>
            </a:r>
            <a:endParaRPr lang="en-US" sz="3600" dirty="0"/>
          </a:p>
          <a:p>
            <a:pPr marL="0" indent="0" fontAlgn="ctr">
              <a:buNone/>
            </a:pPr>
            <a:r>
              <a:rPr lang="en-US" sz="3600" b="1" dirty="0"/>
              <a:t> – 	  Student Aid Index (SAI)</a:t>
            </a:r>
            <a:endParaRPr lang="en-US" sz="3600" dirty="0"/>
          </a:p>
          <a:p>
            <a:pPr marL="0" indent="0" fontAlgn="ctr">
              <a:buNone/>
            </a:pPr>
            <a:r>
              <a:rPr lang="en-US" sz="4400" b="1" dirty="0"/>
              <a:t>  =	Financial need</a:t>
            </a:r>
            <a:endParaRPr lang="en-US" sz="4400" dirty="0"/>
          </a:p>
          <a:p>
            <a:pPr marL="0" indent="0">
              <a:buNone/>
            </a:pPr>
            <a:endParaRPr lang="en-US" dirty="0"/>
          </a:p>
          <a:p>
            <a:pPr marL="0" indent="0">
              <a:buNone/>
            </a:pPr>
            <a:endParaRPr lang="en-US" dirty="0"/>
          </a:p>
        </p:txBody>
      </p:sp>
      <p:cxnSp>
        <p:nvCxnSpPr>
          <p:cNvPr id="4" name="Straight Connector 3">
            <a:extLst>
              <a:ext uri="{FF2B5EF4-FFF2-40B4-BE49-F238E27FC236}">
                <a16:creationId xmlns:a16="http://schemas.microsoft.com/office/drawing/2014/main" id="{D754D990-716F-404F-9423-C1D858AF93C1}"/>
              </a:ext>
            </a:extLst>
          </p:cNvPr>
          <p:cNvCxnSpPr>
            <a:cxnSpLocks/>
          </p:cNvCxnSpPr>
          <p:nvPr/>
        </p:nvCxnSpPr>
        <p:spPr>
          <a:xfrm>
            <a:off x="1447800" y="2895600"/>
            <a:ext cx="6934200"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546BCFD-C4AE-4D92-88EB-3C72C3B6219E}"/>
              </a:ext>
            </a:extLst>
          </p:cNvPr>
          <p:cNvPicPr>
            <a:picLocks noChangeAspect="1"/>
          </p:cNvPicPr>
          <p:nvPr/>
        </p:nvPicPr>
        <p:blipFill>
          <a:blip r:embed="rId3"/>
          <a:stretch>
            <a:fillRect/>
          </a:stretch>
        </p:blipFill>
        <p:spPr>
          <a:xfrm>
            <a:off x="1676400" y="2895600"/>
            <a:ext cx="6163535" cy="3515216"/>
          </a:xfrm>
          <a:prstGeom prst="rect">
            <a:avLst/>
          </a:prstGeom>
        </p:spPr>
      </p:pic>
      <p:graphicFrame>
        <p:nvGraphicFramePr>
          <p:cNvPr id="5" name="Content Placeholder 3">
            <a:extLst>
              <a:ext uri="{FF2B5EF4-FFF2-40B4-BE49-F238E27FC236}">
                <a16:creationId xmlns:a16="http://schemas.microsoft.com/office/drawing/2014/main" id="{08FE3F5D-D21F-4C18-A376-AA4F1A419CE3}"/>
              </a:ext>
            </a:extLst>
          </p:cNvPr>
          <p:cNvGraphicFramePr>
            <a:graphicFrameLocks/>
          </p:cNvGraphicFramePr>
          <p:nvPr>
            <p:extLst>
              <p:ext uri="{D42A27DB-BD31-4B8C-83A1-F6EECF244321}">
                <p14:modId xmlns:p14="http://schemas.microsoft.com/office/powerpoint/2010/main" val="2756053777"/>
              </p:ext>
            </p:extLst>
          </p:nvPr>
        </p:nvGraphicFramePr>
        <p:xfrm>
          <a:off x="76200" y="2362200"/>
          <a:ext cx="8991600" cy="3505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72823316"/>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685800"/>
            <a:ext cx="91440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b="1" dirty="0">
                <a:solidFill>
                  <a:srgbClr val="C00000"/>
                </a:solidFill>
                <a:latin typeface="Century Gothic"/>
              </a:rPr>
              <a:t>Types of Financial Aid</a:t>
            </a:r>
          </a:p>
        </p:txBody>
      </p:sp>
      <p:graphicFrame>
        <p:nvGraphicFramePr>
          <p:cNvPr id="3" name="Diagram 2">
            <a:extLst>
              <a:ext uri="{FF2B5EF4-FFF2-40B4-BE49-F238E27FC236}">
                <a16:creationId xmlns:a16="http://schemas.microsoft.com/office/drawing/2014/main" id="{922545CB-4F51-4396-9B53-44AD94D0D72F}"/>
              </a:ext>
            </a:extLst>
          </p:cNvPr>
          <p:cNvGraphicFramePr/>
          <p:nvPr>
            <p:extLst>
              <p:ext uri="{D42A27DB-BD31-4B8C-83A1-F6EECF244321}">
                <p14:modId xmlns:p14="http://schemas.microsoft.com/office/powerpoint/2010/main" val="1326426082"/>
              </p:ext>
            </p:extLst>
          </p:nvPr>
        </p:nvGraphicFramePr>
        <p:xfrm>
          <a:off x="419100" y="1524000"/>
          <a:ext cx="8305800" cy="477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1696423"/>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C5050-857F-E175-6E3B-5D66F8126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5A96E2-D4BB-FED9-6114-CC4197981FFE}"/>
              </a:ext>
            </a:extLst>
          </p:cNvPr>
          <p:cNvSpPr>
            <a:spLocks noGrp="1"/>
          </p:cNvSpPr>
          <p:nvPr>
            <p:ph type="title"/>
          </p:nvPr>
        </p:nvSpPr>
        <p:spPr/>
        <p:txBody>
          <a:bodyPr/>
          <a:lstStyle/>
          <a:p>
            <a:r>
              <a:rPr lang="en-US" dirty="0"/>
              <a:t>Parent PLUS Changes</a:t>
            </a:r>
          </a:p>
        </p:txBody>
      </p:sp>
      <p:sp>
        <p:nvSpPr>
          <p:cNvPr id="3" name="Content Placeholder 2">
            <a:extLst>
              <a:ext uri="{FF2B5EF4-FFF2-40B4-BE49-F238E27FC236}">
                <a16:creationId xmlns:a16="http://schemas.microsoft.com/office/drawing/2014/main" id="{F64A44AF-0FB6-BFC5-92A2-3E49CD552CFC}"/>
              </a:ext>
            </a:extLst>
          </p:cNvPr>
          <p:cNvSpPr>
            <a:spLocks noGrp="1"/>
          </p:cNvSpPr>
          <p:nvPr>
            <p:ph idx="1"/>
          </p:nvPr>
        </p:nvSpPr>
        <p:spPr/>
        <p:txBody>
          <a:bodyPr>
            <a:normAutofit lnSpcReduction="10000"/>
          </a:bodyPr>
          <a:lstStyle/>
          <a:p>
            <a:pPr>
              <a:spcBef>
                <a:spcPts val="1800"/>
              </a:spcBef>
            </a:pPr>
            <a:r>
              <a:rPr lang="en-US" dirty="0">
                <a:latin typeface="Arial" panose="020B0604020202020204" pitchFamily="34" charset="0"/>
                <a:cs typeface="Arial" panose="020B0604020202020204" pitchFamily="34" charset="0"/>
              </a:rPr>
              <a:t>New borrowers on or after July 1, 2026:</a:t>
            </a:r>
          </a:p>
          <a:p>
            <a:pPr lvl="1">
              <a:spcBef>
                <a:spcPts val="1800"/>
              </a:spcBef>
            </a:pPr>
            <a:r>
              <a:rPr lang="en-US" dirty="0">
                <a:latin typeface="Arial" panose="020B0604020202020204" pitchFamily="34" charset="0"/>
                <a:cs typeface="Arial" panose="020B0604020202020204" pitchFamily="34" charset="0"/>
              </a:rPr>
              <a:t>Annual loan limit: $20,000 per dependent student</a:t>
            </a:r>
          </a:p>
          <a:p>
            <a:pPr lvl="1">
              <a:spcBef>
                <a:spcPts val="1800"/>
              </a:spcBef>
            </a:pPr>
            <a:r>
              <a:rPr lang="en-US" dirty="0">
                <a:latin typeface="Arial" panose="020B0604020202020204" pitchFamily="34" charset="0"/>
                <a:cs typeface="Arial" panose="020B0604020202020204" pitchFamily="34" charset="0"/>
              </a:rPr>
              <a:t>Aggregate loan limit: $65,000 per dependent student</a:t>
            </a:r>
          </a:p>
          <a:p>
            <a:pPr>
              <a:spcBef>
                <a:spcPts val="1800"/>
              </a:spcBef>
            </a:pPr>
            <a:r>
              <a:rPr lang="en-US" dirty="0">
                <a:latin typeface="Arial" panose="020B0604020202020204" pitchFamily="34" charset="0"/>
                <a:cs typeface="Arial" panose="020B0604020202020204" pitchFamily="34" charset="0"/>
              </a:rPr>
              <a:t>Legacy borrowers may borrow at previous loan limits for the shorter of:</a:t>
            </a:r>
          </a:p>
          <a:p>
            <a:pPr lvl="1">
              <a:spcBef>
                <a:spcPts val="1800"/>
              </a:spcBef>
            </a:pPr>
            <a:r>
              <a:rPr lang="en-US" dirty="0">
                <a:latin typeface="Arial" panose="020B0604020202020204" pitchFamily="34" charset="0"/>
                <a:cs typeface="Arial" panose="020B0604020202020204" pitchFamily="34" charset="0"/>
              </a:rPr>
              <a:t>3 academic years; or</a:t>
            </a:r>
          </a:p>
          <a:p>
            <a:pPr lvl="1">
              <a:spcBef>
                <a:spcPts val="1800"/>
              </a:spcBef>
            </a:pPr>
            <a:r>
              <a:rPr lang="en-US" dirty="0">
                <a:latin typeface="Arial" panose="020B0604020202020204" pitchFamily="34" charset="0"/>
                <a:cs typeface="Arial" panose="020B0604020202020204" pitchFamily="34" charset="0"/>
              </a:rPr>
              <a:t>Time for student to complete program</a:t>
            </a:r>
          </a:p>
        </p:txBody>
      </p:sp>
      <p:pic>
        <p:nvPicPr>
          <p:cNvPr id="5" name="Picture 4" descr="A red and white label with white text&#10;&#10;AI-generated content may be incorrect.">
            <a:extLst>
              <a:ext uri="{FF2B5EF4-FFF2-40B4-BE49-F238E27FC236}">
                <a16:creationId xmlns:a16="http://schemas.microsoft.com/office/drawing/2014/main" id="{97E34BFB-190F-D7F9-B8B1-44A04FA0E6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102019">
            <a:off x="7908271" y="1003618"/>
            <a:ext cx="1028700" cy="1028700"/>
          </a:xfrm>
          <a:prstGeom prst="rect">
            <a:avLst/>
          </a:prstGeom>
        </p:spPr>
      </p:pic>
    </p:spTree>
    <p:extLst>
      <p:ext uri="{BB962C8B-B14F-4D97-AF65-F5344CB8AC3E}">
        <p14:creationId xmlns:p14="http://schemas.microsoft.com/office/powerpoint/2010/main" val="2911135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2400" y="205788"/>
            <a:ext cx="91440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b="1" dirty="0">
                <a:solidFill>
                  <a:srgbClr val="C00000"/>
                </a:solidFill>
                <a:latin typeface="Century Gothic"/>
              </a:rPr>
              <a:t>State Aid Programs</a:t>
            </a:r>
          </a:p>
        </p:txBody>
      </p:sp>
      <p:sp>
        <p:nvSpPr>
          <p:cNvPr id="4" name="Content Placeholder 3">
            <a:extLst>
              <a:ext uri="{FF2B5EF4-FFF2-40B4-BE49-F238E27FC236}">
                <a16:creationId xmlns:a16="http://schemas.microsoft.com/office/drawing/2014/main" id="{F7F59BF6-3368-4617-8D14-8629A69C4A42}"/>
              </a:ext>
            </a:extLst>
          </p:cNvPr>
          <p:cNvSpPr>
            <a:spLocks noGrp="1"/>
          </p:cNvSpPr>
          <p:nvPr>
            <p:ph idx="1"/>
          </p:nvPr>
        </p:nvSpPr>
        <p:spPr/>
        <p:txBody>
          <a:bodyPr/>
          <a:lstStyle/>
          <a:p>
            <a:r>
              <a:rPr lang="en-US" dirty="0"/>
              <a:t>MN State Grant/MN Dream Act Grant</a:t>
            </a:r>
          </a:p>
          <a:p>
            <a:r>
              <a:rPr lang="en-US" dirty="0"/>
              <a:t>Postsecondary Child Care Grant</a:t>
            </a:r>
          </a:p>
          <a:p>
            <a:r>
              <a:rPr lang="en-US" dirty="0"/>
              <a:t>Minnesota Indian Scholarship</a:t>
            </a:r>
          </a:p>
          <a:p>
            <a:r>
              <a:rPr lang="en-US" dirty="0"/>
              <a:t>MN GI Bill</a:t>
            </a:r>
          </a:p>
          <a:p>
            <a:r>
              <a:rPr lang="en-US" dirty="0"/>
              <a:t>Fostering Independence Grant</a:t>
            </a:r>
          </a:p>
          <a:p>
            <a:r>
              <a:rPr lang="en-US" dirty="0"/>
              <a:t>North Star Promise Scholarship</a:t>
            </a:r>
          </a:p>
          <a:p>
            <a:r>
              <a:rPr lang="en-US" dirty="0"/>
              <a:t>Be aware of deadlines!</a:t>
            </a:r>
          </a:p>
        </p:txBody>
      </p:sp>
    </p:spTree>
    <p:extLst>
      <p:ext uri="{BB962C8B-B14F-4D97-AF65-F5344CB8AC3E}">
        <p14:creationId xmlns:p14="http://schemas.microsoft.com/office/powerpoint/2010/main" val="4224350507"/>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685800"/>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endParaRPr lang="en-US" dirty="0"/>
          </a:p>
        </p:txBody>
      </p:sp>
      <p:sp>
        <p:nvSpPr>
          <p:cNvPr id="4" name="Content Placeholder 2"/>
          <p:cNvSpPr txBox="1">
            <a:spLocks/>
          </p:cNvSpPr>
          <p:nvPr/>
        </p:nvSpPr>
        <p:spPr>
          <a:xfrm>
            <a:off x="152400" y="1524000"/>
            <a:ext cx="8610600" cy="4953000"/>
          </a:xfrm>
          <a:prstGeom prst="rect">
            <a:avLst/>
          </a:prstGeom>
        </p:spPr>
        <p:txBody>
          <a:bodyPr lIns="91440" tIns="45720" rIns="91440" bIns="45720" anchor="t">
            <a:no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200" dirty="0"/>
          </a:p>
          <a:p>
            <a:r>
              <a:rPr lang="en-US" sz="2200" dirty="0">
                <a:ea typeface="ＭＳ Ｐゴシック"/>
              </a:rPr>
              <a:t>Federal Student Aid</a:t>
            </a:r>
          </a:p>
          <a:p>
            <a:pPr lvl="1"/>
            <a:r>
              <a:rPr lang="en-US" sz="2200" dirty="0">
                <a:hlinkClick r:id="rId3"/>
              </a:rPr>
              <a:t>www.studentaid.gov</a:t>
            </a:r>
            <a:endParaRPr lang="en-US" sz="2200" dirty="0"/>
          </a:p>
          <a:p>
            <a:r>
              <a:rPr lang="en-US" sz="2200" dirty="0">
                <a:ea typeface="ＭＳ Ｐゴシック"/>
              </a:rPr>
              <a:t>Minnesota Office of Higher Education</a:t>
            </a:r>
          </a:p>
          <a:p>
            <a:pPr lvl="1"/>
            <a:r>
              <a:rPr lang="en-US" sz="2200" dirty="0">
                <a:hlinkClick r:id="rId4"/>
              </a:rPr>
              <a:t>https://www.ohe.state.mn.us/</a:t>
            </a:r>
            <a:endParaRPr lang="en-US" sz="2200" dirty="0"/>
          </a:p>
          <a:p>
            <a:r>
              <a:rPr lang="en-US" sz="2200" dirty="0">
                <a:ea typeface="ＭＳ Ｐゴシック"/>
              </a:rPr>
              <a:t>Minnesota Goes to College! </a:t>
            </a:r>
            <a:endParaRPr lang="en-US" sz="2200" dirty="0"/>
          </a:p>
          <a:p>
            <a:pPr lvl="1"/>
            <a:r>
              <a:rPr lang="en-US" sz="2200" dirty="0"/>
              <a:t>College Knowledge Month and FAFSA completion events</a:t>
            </a:r>
          </a:p>
          <a:p>
            <a:pPr marL="514350" indent="-457200"/>
            <a:r>
              <a:rPr lang="en-US" sz="2200" dirty="0">
                <a:ea typeface="ＭＳ Ｐゴシック"/>
              </a:rPr>
              <a:t>Net Price Calculator</a:t>
            </a:r>
          </a:p>
          <a:p>
            <a:pPr marL="514350" indent="-457200"/>
            <a:r>
              <a:rPr lang="en-US" sz="2200" dirty="0">
                <a:ea typeface="ＭＳ Ｐゴシック"/>
              </a:rPr>
              <a:t>Scholarship searches – check with your high school, </a:t>
            </a:r>
            <a:r>
              <a:rPr lang="en-US" sz="2200" dirty="0">
                <a:ea typeface="ＭＳ Ｐゴシック"/>
                <a:hlinkClick r:id="rId5"/>
              </a:rPr>
              <a:t>www.fastweb.com</a:t>
            </a:r>
            <a:endParaRPr lang="en-US" sz="2200" dirty="0">
              <a:hlinkClick r:id="rId5"/>
            </a:endParaRPr>
          </a:p>
          <a:p>
            <a:pPr marL="514350" indent="-457200"/>
            <a:r>
              <a:rPr lang="en-US" sz="2200" dirty="0">
                <a:ea typeface="ＭＳ Ｐゴシック"/>
              </a:rPr>
              <a:t>Financial Aid Completion events</a:t>
            </a:r>
            <a:endParaRPr lang="en-US" sz="1800" dirty="0"/>
          </a:p>
          <a:p>
            <a:pPr lvl="1"/>
            <a:endParaRPr lang="en-US" sz="2200" dirty="0"/>
          </a:p>
        </p:txBody>
      </p:sp>
      <p:pic>
        <p:nvPicPr>
          <p:cNvPr id="5" name="Picture 2" descr="https://pbs.twimg.com/media/DTxmn-3V4AAdIOQ.jpg"/>
          <p:cNvPicPr>
            <a:picLocks noChangeAspect="1" noChangeArrowheads="1"/>
          </p:cNvPicPr>
          <p:nvPr/>
        </p:nvPicPr>
        <p:blipFill rotWithShape="1">
          <a:blip r:embed="rId6">
            <a:extLst>
              <a:ext uri="{28A0092B-C50C-407E-A947-70E740481C1C}">
                <a14:useLocalDpi xmlns:a14="http://schemas.microsoft.com/office/drawing/2010/main" val="0"/>
              </a:ext>
            </a:extLst>
          </a:blip>
          <a:srcRect l="18609" r="18150"/>
          <a:stretch/>
        </p:blipFill>
        <p:spPr bwMode="auto">
          <a:xfrm>
            <a:off x="6040073" y="1524000"/>
            <a:ext cx="2819400" cy="222908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C1A113F-32F6-4411-9389-85CB476A3C8F}"/>
              </a:ext>
            </a:extLst>
          </p:cNvPr>
          <p:cNvSpPr txBox="1">
            <a:spLocks/>
          </p:cNvSpPr>
          <p:nvPr/>
        </p:nvSpPr>
        <p:spPr>
          <a:xfrm>
            <a:off x="76200" y="685800"/>
            <a:ext cx="91440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b="1" dirty="0">
                <a:solidFill>
                  <a:srgbClr val="C00000"/>
                </a:solidFill>
                <a:latin typeface="Century Gothic"/>
              </a:rPr>
              <a:t>Resources</a:t>
            </a:r>
          </a:p>
        </p:txBody>
      </p:sp>
    </p:spTree>
    <p:extLst>
      <p:ext uri="{BB962C8B-B14F-4D97-AF65-F5344CB8AC3E}">
        <p14:creationId xmlns:p14="http://schemas.microsoft.com/office/powerpoint/2010/main" val="4220168463"/>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685800"/>
            <a:ext cx="82296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endParaRPr lang="en-US" dirty="0"/>
          </a:p>
        </p:txBody>
      </p:sp>
      <p:sp>
        <p:nvSpPr>
          <p:cNvPr id="4" name="Content Placeholder 2"/>
          <p:cNvSpPr txBox="1">
            <a:spLocks/>
          </p:cNvSpPr>
          <p:nvPr/>
        </p:nvSpPr>
        <p:spPr>
          <a:xfrm>
            <a:off x="152400" y="1274233"/>
            <a:ext cx="8610600" cy="4953000"/>
          </a:xfrm>
          <a:prstGeom prst="rect">
            <a:avLst/>
          </a:prstGeom>
        </p:spPr>
        <p:txBody>
          <a:bodyPr lIns="91440" tIns="45720" rIns="91440" bIns="45720" anchor="t">
            <a:no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109" charset="-128"/>
                <a:cs typeface="ＭＳ Ｐゴシック" pitchFamily="-109" charset="-128"/>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109" charset="-128"/>
                <a:cs typeface="ＭＳ Ｐゴシック" pitchFamily="-109" charset="-128"/>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109" charset="-128"/>
                <a:cs typeface="ＭＳ Ｐゴシック" pitchFamily="-109" charset="-128"/>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200" dirty="0"/>
          </a:p>
          <a:p>
            <a:r>
              <a:rPr lang="en-US" sz="2200" dirty="0">
                <a:ea typeface="ＭＳ Ｐゴシック"/>
              </a:rPr>
              <a:t>Create your FSA ID prior to starting the FAFSA (if you do not already have one)</a:t>
            </a:r>
          </a:p>
          <a:p>
            <a:r>
              <a:rPr lang="en-US" sz="2200" dirty="0">
                <a:ea typeface="ＭＳ Ｐゴシック"/>
              </a:rPr>
              <a:t>Check and make sure that you have entered name, SSN, date of birth, and addresses correctly</a:t>
            </a:r>
          </a:p>
          <a:p>
            <a:r>
              <a:rPr lang="en-US" sz="2200" dirty="0">
                <a:ea typeface="ＭＳ Ｐゴシック"/>
              </a:rPr>
              <a:t>Use the help feature as you go through the questions</a:t>
            </a:r>
          </a:p>
          <a:p>
            <a:r>
              <a:rPr lang="en-US" sz="2200" dirty="0">
                <a:ea typeface="ＭＳ Ｐゴシック"/>
              </a:rPr>
              <a:t>The last screen will be a summary of your answers – make sure to review closely</a:t>
            </a:r>
          </a:p>
          <a:p>
            <a:r>
              <a:rPr lang="en-US" sz="2200" dirty="0">
                <a:ea typeface="ＭＳ Ｐゴシック"/>
              </a:rPr>
              <a:t>You can delete the FAFSA if you need to</a:t>
            </a:r>
          </a:p>
          <a:p>
            <a:r>
              <a:rPr lang="en-US" sz="2200" dirty="0">
                <a:ea typeface="ＭＳ Ｐゴシック"/>
              </a:rPr>
              <a:t>Help is available through chat, phone and email. There may be long wait times</a:t>
            </a:r>
          </a:p>
          <a:p>
            <a:r>
              <a:rPr lang="en-US" sz="2200" dirty="0">
                <a:ea typeface="ＭＳ Ｐゴシック"/>
              </a:rPr>
              <a:t>If you are completing the MN Dream Act, you will have to use their portal to submit related documents. </a:t>
            </a:r>
            <a:endParaRPr lang="en-US" sz="1800" dirty="0"/>
          </a:p>
          <a:p>
            <a:pPr lvl="1"/>
            <a:endParaRPr lang="en-US" sz="2200" dirty="0"/>
          </a:p>
        </p:txBody>
      </p:sp>
      <p:sp>
        <p:nvSpPr>
          <p:cNvPr id="6" name="Title 1">
            <a:extLst>
              <a:ext uri="{FF2B5EF4-FFF2-40B4-BE49-F238E27FC236}">
                <a16:creationId xmlns:a16="http://schemas.microsoft.com/office/drawing/2014/main" id="{6C1A113F-32F6-4411-9389-85CB476A3C8F}"/>
              </a:ext>
            </a:extLst>
          </p:cNvPr>
          <p:cNvSpPr txBox="1">
            <a:spLocks/>
          </p:cNvSpPr>
          <p:nvPr/>
        </p:nvSpPr>
        <p:spPr>
          <a:xfrm>
            <a:off x="76200" y="685800"/>
            <a:ext cx="91440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b="1" dirty="0">
                <a:solidFill>
                  <a:srgbClr val="C00000"/>
                </a:solidFill>
                <a:latin typeface="Century Gothic"/>
              </a:rPr>
              <a:t>Tips and Tricks</a:t>
            </a:r>
          </a:p>
        </p:txBody>
      </p:sp>
    </p:spTree>
    <p:extLst>
      <p:ext uri="{BB962C8B-B14F-4D97-AF65-F5344CB8AC3E}">
        <p14:creationId xmlns:p14="http://schemas.microsoft.com/office/powerpoint/2010/main" val="1093051973"/>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51A6-D02B-4CC6-B2D4-2BC64DFE46CA}"/>
              </a:ext>
            </a:extLst>
          </p:cNvPr>
          <p:cNvSpPr txBox="1">
            <a:spLocks/>
          </p:cNvSpPr>
          <p:nvPr/>
        </p:nvSpPr>
        <p:spPr>
          <a:xfrm>
            <a:off x="76200" y="685800"/>
            <a:ext cx="9144000" cy="114300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2pPr>
            <a:lvl3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3pPr>
            <a:lvl4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4pPr>
            <a:lvl5pPr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5pPr>
            <a:lvl6pPr marL="4572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6pPr>
            <a:lvl7pPr marL="9144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7pPr>
            <a:lvl8pPr marL="13716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8pPr>
            <a:lvl9pPr marL="1828800" algn="ctr" defTabSz="457200" rtl="0" eaLnBrk="1" fontAlgn="base" hangingPunct="1">
              <a:spcBef>
                <a:spcPct val="0"/>
              </a:spcBef>
              <a:spcAft>
                <a:spcPct val="0"/>
              </a:spcAft>
              <a:defRPr sz="4400">
                <a:solidFill>
                  <a:schemeClr val="tx1"/>
                </a:solidFill>
                <a:latin typeface="Calibri" pitchFamily="-108" charset="0"/>
                <a:ea typeface="ＭＳ Ｐゴシック" pitchFamily="-109" charset="-128"/>
                <a:cs typeface="ＭＳ Ｐゴシック" pitchFamily="-109" charset="-128"/>
              </a:defRPr>
            </a:lvl9pPr>
          </a:lstStyle>
          <a:p>
            <a:r>
              <a:rPr lang="en-US" b="1" dirty="0">
                <a:solidFill>
                  <a:srgbClr val="C00000"/>
                </a:solidFill>
                <a:latin typeface="Century Gothic"/>
              </a:rPr>
              <a:t>Thank you! </a:t>
            </a:r>
          </a:p>
          <a:p>
            <a:endParaRPr lang="en-US" b="1" dirty="0">
              <a:solidFill>
                <a:srgbClr val="C00000"/>
              </a:solidFill>
              <a:latin typeface="Century Gothic"/>
            </a:endParaRPr>
          </a:p>
          <a:p>
            <a:endParaRPr lang="en-US" b="1" dirty="0">
              <a:solidFill>
                <a:srgbClr val="C00000"/>
              </a:solidFill>
              <a:latin typeface="Century Gothic"/>
            </a:endParaRPr>
          </a:p>
          <a:p>
            <a:r>
              <a:rPr lang="en-US" sz="2000" b="1" dirty="0">
                <a:solidFill>
                  <a:prstClr val="black"/>
                </a:solidFill>
                <a:latin typeface="Century Gothic"/>
              </a:rPr>
              <a:t>Susan Ant</a:t>
            </a:r>
            <a:r>
              <a:rPr lang="en-US" sz="2000" dirty="0">
                <a:solidFill>
                  <a:prstClr val="black"/>
                </a:solidFill>
                <a:latin typeface="Century Gothic"/>
              </a:rPr>
              <a:t>, Director of Financial Aid and Scholarships</a:t>
            </a:r>
          </a:p>
          <a:p>
            <a:r>
              <a:rPr lang="en-US" sz="2000" b="1">
                <a:solidFill>
                  <a:prstClr val="black"/>
                </a:solidFill>
                <a:latin typeface="Century Gothic"/>
              </a:rPr>
              <a:t>Normandale </a:t>
            </a:r>
            <a:r>
              <a:rPr lang="en-US" sz="2000" b="1" dirty="0">
                <a:solidFill>
                  <a:prstClr val="black"/>
                </a:solidFill>
                <a:latin typeface="Century Gothic"/>
              </a:rPr>
              <a:t>Community College</a:t>
            </a:r>
            <a:br>
              <a:rPr lang="en-US" sz="2000" b="1" dirty="0">
                <a:solidFill>
                  <a:prstClr val="black"/>
                </a:solidFill>
                <a:latin typeface="Century Gothic"/>
              </a:rPr>
            </a:br>
            <a:endParaRPr lang="en-US" sz="2000" b="1" dirty="0">
              <a:solidFill>
                <a:prstClr val="black"/>
              </a:solidFill>
              <a:latin typeface="Century Gothic"/>
            </a:endParaRPr>
          </a:p>
          <a:p>
            <a:r>
              <a:rPr lang="en-US" sz="2000" dirty="0">
                <a:solidFill>
                  <a:prstClr val="black"/>
                </a:solidFill>
                <a:latin typeface="Century Gothic"/>
                <a:hlinkClick r:id="rId2">
                  <a:extLst>
                    <a:ext uri="{A12FA001-AC4F-418D-AE19-62706E023703}">
                      <ahyp:hlinkClr xmlns:ahyp="http://schemas.microsoft.com/office/drawing/2018/hyperlinkcolor" val="tx"/>
                    </a:ext>
                  </a:extLst>
                </a:hlinkClick>
              </a:rPr>
              <a:t>studentservices@normandale.edu</a:t>
            </a:r>
            <a:r>
              <a:rPr lang="en-US" sz="2000" dirty="0">
                <a:solidFill>
                  <a:prstClr val="black"/>
                </a:solidFill>
                <a:latin typeface="Century Gothic"/>
              </a:rPr>
              <a:t>, 952-358-8100</a:t>
            </a:r>
          </a:p>
          <a:p>
            <a:endParaRPr lang="en-US" b="1" dirty="0">
              <a:solidFill>
                <a:srgbClr val="C00000"/>
              </a:solidFill>
              <a:latin typeface="Century Gothic"/>
            </a:endParaRPr>
          </a:p>
          <a:p>
            <a:endParaRPr lang="en-US" b="1" dirty="0">
              <a:solidFill>
                <a:srgbClr val="C00000"/>
              </a:solidFill>
              <a:latin typeface="Century Gothic"/>
            </a:endParaRPr>
          </a:p>
          <a:p>
            <a:endParaRPr lang="en-US" b="1" dirty="0">
              <a:solidFill>
                <a:srgbClr val="C00000"/>
              </a:solidFill>
              <a:latin typeface="Century Gothic"/>
            </a:endParaRPr>
          </a:p>
        </p:txBody>
      </p:sp>
    </p:spTree>
    <p:extLst>
      <p:ext uri="{BB962C8B-B14F-4D97-AF65-F5344CB8AC3E}">
        <p14:creationId xmlns:p14="http://schemas.microsoft.com/office/powerpoint/2010/main" val="600675017"/>
      </p:ext>
    </p:extLst>
  </p:cSld>
  <p:clrMapOvr>
    <a:masterClrMapping/>
  </p:clrMapOvr>
  <mc:AlternateContent xmlns:mc="http://schemas.openxmlformats.org/markup-compatibility/2006" xmlns:p14="http://schemas.microsoft.com/office/powerpoint/2010/main">
    <mc:Choice Requires="p14">
      <p:transition spd="slow" p14:dur="2250"/>
    </mc:Choice>
    <mc:Fallback xmlns="">
      <p:transition spd="slow"/>
    </mc:Fallback>
  </mc:AlternateContent>
</p:sld>
</file>

<file path=ppt/theme/theme1.xml><?xml version="1.0" encoding="utf-8"?>
<a:theme xmlns:a="http://schemas.openxmlformats.org/drawingml/2006/main" name="Normandale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rmandale Community College">
  <a:themeElements>
    <a:clrScheme name="Normandale Community College">
      <a:dk1>
        <a:sysClr val="windowText" lastClr="000000"/>
      </a:dk1>
      <a:lt1>
        <a:sysClr val="window" lastClr="FFFFFF"/>
      </a:lt1>
      <a:dk2>
        <a:srgbClr val="FFFFFF"/>
      </a:dk2>
      <a:lt2>
        <a:srgbClr val="8A8C8E"/>
      </a:lt2>
      <a:accent1>
        <a:srgbClr val="BF2228"/>
      </a:accent1>
      <a:accent2>
        <a:srgbClr val="FBAE42"/>
      </a:accent2>
      <a:accent3>
        <a:srgbClr val="262262"/>
      </a:accent3>
      <a:accent4>
        <a:srgbClr val="8A8C8E"/>
      </a:accent4>
      <a:accent5>
        <a:srgbClr val="6DAA2D"/>
      </a:accent5>
      <a:accent6>
        <a:srgbClr val="0042C7"/>
      </a:accent6>
      <a:hlink>
        <a:srgbClr val="002060"/>
      </a:hlink>
      <a:folHlink>
        <a:srgbClr val="800080"/>
      </a:folHlink>
    </a:clrScheme>
    <a:fontScheme name="Normandale Community College">
      <a:majorFont>
        <a:latin typeface="Lato Heavy"/>
        <a:ea typeface=""/>
        <a:cs typeface=""/>
      </a:majorFont>
      <a:minorFont>
        <a:latin typeface="Lato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DEA16267-2FAB-5347-9B0B-E8D1A82B4F6D}" vid="{5A8E0A43-3DBD-7F4C-B45A-397BE7B7905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DAB4F8B701D340B4CBB4F399D92B9D" ma:contentTypeVersion="12" ma:contentTypeDescription="Create a new document." ma:contentTypeScope="" ma:versionID="8672b5323e6a8695e3c327a9f125b23a">
  <xsd:schema xmlns:xsd="http://www.w3.org/2001/XMLSchema" xmlns:xs="http://www.w3.org/2001/XMLSchema" xmlns:p="http://schemas.microsoft.com/office/2006/metadata/properties" xmlns:ns3="10b4ca38-eed1-46dc-8a04-fce7b4456f59" xmlns:ns4="1c1dca76-276d-419d-a852-8dc54d1fba0f" targetNamespace="http://schemas.microsoft.com/office/2006/metadata/properties" ma:root="true" ma:fieldsID="0e51a29a1554a756066976ca8d1c12f2" ns3:_="" ns4:_="">
    <xsd:import namespace="10b4ca38-eed1-46dc-8a04-fce7b4456f59"/>
    <xsd:import namespace="1c1dca76-276d-419d-a852-8dc54d1fba0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b4ca38-eed1-46dc-8a04-fce7b4456f5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c1dca76-276d-419d-a852-8dc54d1fba0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EA860AF-CDA6-42E8-B79B-B28D5C9431B7}">
  <ds:schemaRefs>
    <ds:schemaRef ds:uri="http://schemas.microsoft.com/sharepoint/v3/contenttype/forms"/>
  </ds:schemaRefs>
</ds:datastoreItem>
</file>

<file path=customXml/itemProps2.xml><?xml version="1.0" encoding="utf-8"?>
<ds:datastoreItem xmlns:ds="http://schemas.openxmlformats.org/officeDocument/2006/customXml" ds:itemID="{E2A53EB1-25BF-4D48-80F3-8E8961D442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b4ca38-eed1-46dc-8a04-fce7b4456f59"/>
    <ds:schemaRef ds:uri="1c1dca76-276d-419d-a852-8dc54d1fba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A08C18-E1D2-424B-B6E0-AA7F5CE7E940}">
  <ds:schemaRefs>
    <ds:schemaRef ds:uri="http://purl.org/dc/terms/"/>
    <ds:schemaRef ds:uri="http://schemas.openxmlformats.org/package/2006/metadata/core-properties"/>
    <ds:schemaRef ds:uri="10b4ca38-eed1-46dc-8a04-fce7b4456f59"/>
    <ds:schemaRef ds:uri="http://schemas.microsoft.com/office/2006/documentManagement/types"/>
    <ds:schemaRef ds:uri="http://schemas.microsoft.com/office/infopath/2007/PartnerControls"/>
    <ds:schemaRef ds:uri="http://purl.org/dc/elements/1.1/"/>
    <ds:schemaRef ds:uri="http://schemas.microsoft.com/office/2006/metadata/properties"/>
    <ds:schemaRef ds:uri="1c1dca76-276d-419d-a852-8dc54d1fba0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8173</TotalTime>
  <Words>2188</Words>
  <Application>Microsoft Office PowerPoint</Application>
  <PresentationFormat>On-screen Show (4:3)</PresentationFormat>
  <Paragraphs>201</Paragraphs>
  <Slides>24</Slides>
  <Notes>14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Century Gothic</vt:lpstr>
      <vt:lpstr>Lato Heavy</vt:lpstr>
      <vt:lpstr>Lato Light</vt:lpstr>
      <vt:lpstr>Normandale Brand</vt:lpstr>
      <vt:lpstr>Normandale Community College</vt:lpstr>
      <vt:lpstr>Applying for Financial Aid</vt:lpstr>
      <vt:lpstr>PowerPoint Presentation</vt:lpstr>
      <vt:lpstr>Applying for Financial Aid </vt:lpstr>
      <vt:lpstr>Dependency Status</vt:lpstr>
      <vt:lpstr>Unusual Circumstances </vt:lpstr>
      <vt:lpstr>PowerPoint Presentation</vt:lpstr>
      <vt:lpstr>PowerPoint Presentation</vt:lpstr>
      <vt:lpstr>PowerPoint Presentation</vt:lpstr>
      <vt:lpstr>Special Circumstances</vt:lpstr>
      <vt:lpstr>PowerPoint Presentation</vt:lpstr>
      <vt:lpstr>PowerPoint Presentation</vt:lpstr>
      <vt:lpstr>Parents=Contributors</vt:lpstr>
      <vt:lpstr>Consent Required</vt:lpstr>
      <vt:lpstr>Sign and submit!</vt:lpstr>
      <vt:lpstr>PowerPoint Presentation</vt:lpstr>
      <vt:lpstr>PowerPoint Presentation</vt:lpstr>
      <vt:lpstr>PowerPoint Presentation</vt:lpstr>
      <vt:lpstr>PowerPoint Presentation</vt:lpstr>
      <vt:lpstr>PowerPoint Presentation</vt:lpstr>
      <vt:lpstr>Parent PLUS Changes</vt:lpstr>
      <vt:lpstr>PowerPoint Presentation</vt:lpstr>
      <vt:lpstr>PowerPoint Presentation</vt:lpstr>
      <vt:lpstr>PowerPoint Presentation</vt:lpstr>
      <vt:lpstr>PowerPoint Presentation</vt:lpstr>
    </vt:vector>
  </TitlesOfParts>
  <Company>Normandale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Susan Ant</dc:creator>
  <cp:lastModifiedBy>Ant, Susan M</cp:lastModifiedBy>
  <cp:revision>1315</cp:revision>
  <cp:lastPrinted>2024-10-02T01:09:10Z</cp:lastPrinted>
  <dcterms:created xsi:type="dcterms:W3CDTF">2011-02-09T16:48:05Z</dcterms:created>
  <dcterms:modified xsi:type="dcterms:W3CDTF">2025-09-24T19:27:15Z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0x01010048DAB4F8B701D340B4CBB4F399D92B9D</vt:lpwstr>
  </property>
</Properties>
</file>