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8288000" cy="18288000"/>
  <p:notesSz cx="6858000" cy="9144000"/>
  <p:embeddedFontLst>
    <p:embeddedFont>
      <p:font typeface="Public Sans Bold" charset="1" panose="00000000000000000000"/>
      <p:regular r:id="rId24"/>
    </p:embeddedFont>
    <p:embeddedFont>
      <p:font typeface="Lazydog" charset="1" panose="00000000000000000000"/>
      <p:regular r:id="rId25"/>
    </p:embeddedFont>
    <p:embeddedFont>
      <p:font typeface="Quicksand Medium" charset="1" panose="00000600000000000000"/>
      <p:regular r:id="rId26"/>
    </p:embeddedFont>
    <p:embeddedFont>
      <p:font typeface="Public Sans" charset="1" panose="00000000000000000000"/>
      <p:regular r:id="rId27"/>
    </p:embeddedFont>
    <p:embeddedFont>
      <p:font typeface="Open Sans" charset="1" panose="020B0606030504020204"/>
      <p:regular r:id="rId28"/>
    </p:embeddedFont>
    <p:embeddedFont>
      <p:font typeface="Open Sans Bold" charset="1" panose="020B0806030504020204"/>
      <p:regular r:id="rId29"/>
    </p:embeddedFont>
    <p:embeddedFont>
      <p:font typeface="Calibri (MS)" charset="1" panose="020F0502020204030204"/>
      <p:regular r:id="rId30"/>
    </p:embeddedFont>
    <p:embeddedFont>
      <p:font typeface="IBM Plex Sans" charset="1" panose="020B0503050203000203"/>
      <p:regular r:id="rId31"/>
    </p:embeddedFont>
    <p:embeddedFont>
      <p:font typeface="Quicksand Bold" charset="1" panose="00000800000000000000"/>
      <p:regular r:id="rId32"/>
    </p:embeddedFont>
    <p:embeddedFont>
      <p:font typeface="Quicksand" charset="1" panose="00000500000000000000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png" Type="http://schemas.openxmlformats.org/officeDocument/2006/relationships/image"/><Relationship Id="rId6" Target="../media/image16.svg" Type="http://schemas.openxmlformats.org/officeDocument/2006/relationships/image"/><Relationship Id="rId7" Target="../media/image17.pn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png" Type="http://schemas.openxmlformats.org/officeDocument/2006/relationships/image"/><Relationship Id="rId6" Target="../media/image16.svg" Type="http://schemas.openxmlformats.org/officeDocument/2006/relationships/image"/><Relationship Id="rId7" Target="../media/image17.pn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png" Type="http://schemas.openxmlformats.org/officeDocument/2006/relationships/image"/><Relationship Id="rId11" Target="../media/image24.sv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21.png" Type="http://schemas.openxmlformats.org/officeDocument/2006/relationships/image"/><Relationship Id="rId9" Target="../media/image22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27.png" Type="http://schemas.openxmlformats.org/officeDocument/2006/relationships/image"/><Relationship Id="rId9" Target="../media/image28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29.pn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31.png" Type="http://schemas.openxmlformats.org/officeDocument/2006/relationships/image"/><Relationship Id="rId7" Target="../media/image3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0.svg" Type="http://schemas.openxmlformats.org/officeDocument/2006/relationships/image"/><Relationship Id="rId11" Target="../media/image41.jpeg" Type="http://schemas.openxmlformats.org/officeDocument/2006/relationships/image"/><Relationship Id="rId12" Target="../media/image42.jpeg" Type="http://schemas.openxmlformats.org/officeDocument/2006/relationships/image"/><Relationship Id="rId13" Target="../media/image43.png" Type="http://schemas.openxmlformats.org/officeDocument/2006/relationships/image"/><Relationship Id="rId14" Target="../media/image44.jpeg" Type="http://schemas.openxmlformats.org/officeDocument/2006/relationships/image"/><Relationship Id="rId15" Target="../media/image45.jpeg" Type="http://schemas.openxmlformats.org/officeDocument/2006/relationships/image"/><Relationship Id="rId16" Target="../media/image46.jpeg" Type="http://schemas.openxmlformats.org/officeDocument/2006/relationships/image"/><Relationship Id="rId17" Target="../media/image47.jpeg" Type="http://schemas.openxmlformats.org/officeDocument/2006/relationships/image"/><Relationship Id="rId18" Target="../media/image48.jpeg" Type="http://schemas.openxmlformats.org/officeDocument/2006/relationships/image"/><Relationship Id="rId19" Target="../media/image49.jpeg" Type="http://schemas.openxmlformats.org/officeDocument/2006/relationships/image"/><Relationship Id="rId2" Target="../media/image32.png" Type="http://schemas.openxmlformats.org/officeDocument/2006/relationships/image"/><Relationship Id="rId20" Target="../media/image50.jpeg" Type="http://schemas.openxmlformats.org/officeDocument/2006/relationships/image"/><Relationship Id="rId21" Target="../media/image51.jpeg" Type="http://schemas.openxmlformats.org/officeDocument/2006/relationships/image"/><Relationship Id="rId22" Target="../media/image52.jpeg" Type="http://schemas.openxmlformats.org/officeDocument/2006/relationships/image"/><Relationship Id="rId23" Target="../media/image53.png" Type="http://schemas.openxmlformats.org/officeDocument/2006/relationships/image"/><Relationship Id="rId24" Target="../media/image54.png" Type="http://schemas.openxmlformats.org/officeDocument/2006/relationships/image"/><Relationship Id="rId25" Target="../media/image55.svg" Type="http://schemas.openxmlformats.org/officeDocument/2006/relationships/image"/><Relationship Id="rId3" Target="../media/image33.png" Type="http://schemas.openxmlformats.org/officeDocument/2006/relationships/image"/><Relationship Id="rId4" Target="../media/image34.svg" Type="http://schemas.openxmlformats.org/officeDocument/2006/relationships/image"/><Relationship Id="rId5" Target="../media/image35.png" Type="http://schemas.openxmlformats.org/officeDocument/2006/relationships/image"/><Relationship Id="rId6" Target="../media/image36.svg" Type="http://schemas.openxmlformats.org/officeDocument/2006/relationships/image"/><Relationship Id="rId7" Target="../media/image37.png" Type="http://schemas.openxmlformats.org/officeDocument/2006/relationships/image"/><Relationship Id="rId8" Target="../media/image38.svg" Type="http://schemas.openxmlformats.org/officeDocument/2006/relationships/image"/><Relationship Id="rId9" Target="../media/image39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56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1.png" Type="http://schemas.openxmlformats.org/officeDocument/2006/relationships/image"/><Relationship Id="rId11" Target="../media/image62.svg" Type="http://schemas.openxmlformats.org/officeDocument/2006/relationships/image"/><Relationship Id="rId12" Target="../media/image63.png" Type="http://schemas.openxmlformats.org/officeDocument/2006/relationships/image"/><Relationship Id="rId13" Target="../media/image64.svg" Type="http://schemas.openxmlformats.org/officeDocument/2006/relationships/image"/><Relationship Id="rId14" Target="../media/image65.png" Type="http://schemas.openxmlformats.org/officeDocument/2006/relationships/image"/><Relationship Id="rId15" Target="../media/image66.svg" Type="http://schemas.openxmlformats.org/officeDocument/2006/relationships/image"/><Relationship Id="rId16" Target="../media/image67.png" Type="http://schemas.openxmlformats.org/officeDocument/2006/relationships/image"/><Relationship Id="rId17" Target="../media/image68.svg" Type="http://schemas.openxmlformats.org/officeDocument/2006/relationships/image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57.png" Type="http://schemas.openxmlformats.org/officeDocument/2006/relationships/image"/><Relationship Id="rId7" Target="../media/image58.svg" Type="http://schemas.openxmlformats.org/officeDocument/2006/relationships/image"/><Relationship Id="rId8" Target="../media/image59.png" Type="http://schemas.openxmlformats.org/officeDocument/2006/relationships/image"/><Relationship Id="rId9" Target="../media/image60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69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0.png" Type="http://schemas.openxmlformats.org/officeDocument/2006/relationships/image"/><Relationship Id="rId11" Target="../media/image71.svg" Type="http://schemas.openxmlformats.org/officeDocument/2006/relationships/image"/><Relationship Id="rId12" Target="../media/image72.png" Type="http://schemas.openxmlformats.org/officeDocument/2006/relationships/image"/><Relationship Id="rId13" Target="../media/image73.svg" Type="http://schemas.openxmlformats.org/officeDocument/2006/relationships/image"/><Relationship Id="rId14" Target="../media/image74.png" Type="http://schemas.openxmlformats.org/officeDocument/2006/relationships/image"/><Relationship Id="rId15" Target="../media/image75.svg" Type="http://schemas.openxmlformats.org/officeDocument/2006/relationships/image"/><Relationship Id="rId16" Target="../media/image76.png" Type="http://schemas.openxmlformats.org/officeDocument/2006/relationships/image"/><Relationship Id="rId17" Target="../media/image77.svg" Type="http://schemas.openxmlformats.org/officeDocument/2006/relationships/image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59.png" Type="http://schemas.openxmlformats.org/officeDocument/2006/relationships/image"/><Relationship Id="rId7" Target="../media/image60.svg" Type="http://schemas.openxmlformats.org/officeDocument/2006/relationships/image"/><Relationship Id="rId8" Target="../media/image65.png" Type="http://schemas.openxmlformats.org/officeDocument/2006/relationships/image"/><Relationship Id="rId9" Target="../media/image66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2.png" Type="http://schemas.openxmlformats.org/officeDocument/2006/relationships/image"/><Relationship Id="rId11" Target="../media/image83.svg" Type="http://schemas.openxmlformats.org/officeDocument/2006/relationships/image"/><Relationship Id="rId12" Target="../media/image84.png" Type="http://schemas.openxmlformats.org/officeDocument/2006/relationships/image"/><Relationship Id="rId13" Target="../media/image85.svg" Type="http://schemas.openxmlformats.org/officeDocument/2006/relationships/image"/><Relationship Id="rId14" Target="../media/image86.png" Type="http://schemas.openxmlformats.org/officeDocument/2006/relationships/image"/><Relationship Id="rId15" Target="../media/image87.png" Type="http://schemas.openxmlformats.org/officeDocument/2006/relationships/image"/><Relationship Id="rId16" Target="../media/image88.svg" Type="http://schemas.openxmlformats.org/officeDocument/2006/relationships/image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8.png" Type="http://schemas.openxmlformats.org/officeDocument/2006/relationships/image"/><Relationship Id="rId7" Target="../media/image79.svg" Type="http://schemas.openxmlformats.org/officeDocument/2006/relationships/image"/><Relationship Id="rId8" Target="../media/image80.png" Type="http://schemas.openxmlformats.org/officeDocument/2006/relationships/image"/><Relationship Id="rId9" Target="../media/image81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89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606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6501399">
            <a:off x="-5343813" y="2824154"/>
            <a:ext cx="7107438" cy="7042825"/>
          </a:xfrm>
          <a:custGeom>
            <a:avLst/>
            <a:gdLst/>
            <a:ahLst/>
            <a:cxnLst/>
            <a:rect r="r" b="b" t="t" l="l"/>
            <a:pathLst>
              <a:path h="7042825" w="7107438">
                <a:moveTo>
                  <a:pt x="7107437" y="0"/>
                </a:moveTo>
                <a:lnTo>
                  <a:pt x="0" y="0"/>
                </a:lnTo>
                <a:lnTo>
                  <a:pt x="0" y="7042825"/>
                </a:lnTo>
                <a:lnTo>
                  <a:pt x="7107437" y="7042825"/>
                </a:lnTo>
                <a:lnTo>
                  <a:pt x="710743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3553719" y="1047905"/>
            <a:ext cx="7107438" cy="7042825"/>
          </a:xfrm>
          <a:custGeom>
            <a:avLst/>
            <a:gdLst/>
            <a:ahLst/>
            <a:cxnLst/>
            <a:rect r="r" b="b" t="t" l="l"/>
            <a:pathLst>
              <a:path h="7042825" w="7107438">
                <a:moveTo>
                  <a:pt x="0" y="0"/>
                </a:moveTo>
                <a:lnTo>
                  <a:pt x="7107438" y="0"/>
                </a:lnTo>
                <a:lnTo>
                  <a:pt x="7107438" y="7042825"/>
                </a:lnTo>
                <a:lnTo>
                  <a:pt x="0" y="70428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2775813">
            <a:off x="16977166" y="7990464"/>
            <a:ext cx="7107438" cy="7042825"/>
          </a:xfrm>
          <a:custGeom>
            <a:avLst/>
            <a:gdLst/>
            <a:ahLst/>
            <a:cxnLst/>
            <a:rect r="r" b="b" t="t" l="l"/>
            <a:pathLst>
              <a:path h="7042825" w="7107438">
                <a:moveTo>
                  <a:pt x="7107437" y="0"/>
                </a:moveTo>
                <a:lnTo>
                  <a:pt x="0" y="0"/>
                </a:lnTo>
                <a:lnTo>
                  <a:pt x="0" y="7042825"/>
                </a:lnTo>
                <a:lnTo>
                  <a:pt x="7107437" y="7042825"/>
                </a:lnTo>
                <a:lnTo>
                  <a:pt x="710743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0">
            <a:off x="15026824" y="10937239"/>
            <a:ext cx="7107438" cy="7042825"/>
          </a:xfrm>
          <a:custGeom>
            <a:avLst/>
            <a:gdLst/>
            <a:ahLst/>
            <a:cxnLst/>
            <a:rect r="r" b="b" t="t" l="l"/>
            <a:pathLst>
              <a:path h="7042825" w="7107438">
                <a:moveTo>
                  <a:pt x="7107438" y="7042825"/>
                </a:moveTo>
                <a:lnTo>
                  <a:pt x="0" y="7042825"/>
                </a:lnTo>
                <a:lnTo>
                  <a:pt x="0" y="0"/>
                </a:lnTo>
                <a:lnTo>
                  <a:pt x="7107438" y="0"/>
                </a:lnTo>
                <a:lnTo>
                  <a:pt x="7107438" y="7042825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026824" y="4582636"/>
            <a:ext cx="2539302" cy="526905"/>
          </a:xfrm>
          <a:custGeom>
            <a:avLst/>
            <a:gdLst/>
            <a:ahLst/>
            <a:cxnLst/>
            <a:rect r="r" b="b" t="t" l="l"/>
            <a:pathLst>
              <a:path h="526905" w="2539302">
                <a:moveTo>
                  <a:pt x="0" y="0"/>
                </a:moveTo>
                <a:lnTo>
                  <a:pt x="2539302" y="0"/>
                </a:lnTo>
                <a:lnTo>
                  <a:pt x="2539302" y="526905"/>
                </a:lnTo>
                <a:lnTo>
                  <a:pt x="0" y="52690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25179" y="13160670"/>
            <a:ext cx="1791007" cy="553584"/>
          </a:xfrm>
          <a:custGeom>
            <a:avLst/>
            <a:gdLst/>
            <a:ahLst/>
            <a:cxnLst/>
            <a:rect r="r" b="b" t="t" l="l"/>
            <a:pathLst>
              <a:path h="553584" w="1791007">
                <a:moveTo>
                  <a:pt x="0" y="0"/>
                </a:moveTo>
                <a:lnTo>
                  <a:pt x="1791007" y="0"/>
                </a:lnTo>
                <a:lnTo>
                  <a:pt x="1791007" y="553584"/>
                </a:lnTo>
                <a:lnTo>
                  <a:pt x="0" y="5535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287905" y="7993425"/>
            <a:ext cx="796395" cy="796395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0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6759772" y="9825189"/>
            <a:ext cx="665554" cy="665554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BB00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3509345" y="13031073"/>
            <a:ext cx="455454" cy="455454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00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3082706" y="5108485"/>
            <a:ext cx="455454" cy="455454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00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6682143" y="9144000"/>
            <a:ext cx="5589269" cy="5589269"/>
          </a:xfrm>
          <a:custGeom>
            <a:avLst/>
            <a:gdLst/>
            <a:ahLst/>
            <a:cxnLst/>
            <a:rect r="r" b="b" t="t" l="l"/>
            <a:pathLst>
              <a:path h="5589269" w="5589269">
                <a:moveTo>
                  <a:pt x="0" y="0"/>
                </a:moveTo>
                <a:lnTo>
                  <a:pt x="5589269" y="0"/>
                </a:lnTo>
                <a:lnTo>
                  <a:pt x="5589269" y="5589269"/>
                </a:lnTo>
                <a:lnTo>
                  <a:pt x="0" y="558926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861005" y="5289228"/>
            <a:ext cx="15231544" cy="420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18"/>
              </a:lnSpc>
            </a:pPr>
            <a:r>
              <a:rPr lang="en-US" b="true" sz="8013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9TH GRADE​</a:t>
            </a:r>
          </a:p>
          <a:p>
            <a:pPr algn="ctr">
              <a:lnSpc>
                <a:spcPts val="11218"/>
              </a:lnSpc>
            </a:pPr>
            <a:r>
              <a:rPr lang="en-US" sz="8013" b="true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Parent/Guardian​</a:t>
            </a:r>
          </a:p>
          <a:p>
            <a:pPr algn="ctr">
              <a:lnSpc>
                <a:spcPts val="11218"/>
              </a:lnSpc>
              <a:spcBef>
                <a:spcPct val="0"/>
              </a:spcBef>
            </a:pPr>
            <a:r>
              <a:rPr lang="en-US" b="true" sz="8013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INFORMATIONAL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606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99403" y="5234446"/>
            <a:ext cx="17089194" cy="12194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58"/>
              </a:lnSpc>
              <a:spcBef>
                <a:spcPct val="0"/>
              </a:spcBef>
            </a:pPr>
            <a:r>
              <a:rPr lang="en-US" b="true" sz="7113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Agenda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587220" y="7606467"/>
            <a:ext cx="923058" cy="923058"/>
          </a:xfrm>
          <a:custGeom>
            <a:avLst/>
            <a:gdLst/>
            <a:ahLst/>
            <a:cxnLst/>
            <a:rect r="r" b="b" t="t" l="l"/>
            <a:pathLst>
              <a:path h="923058" w="923058">
                <a:moveTo>
                  <a:pt x="0" y="0"/>
                </a:moveTo>
                <a:lnTo>
                  <a:pt x="923058" y="0"/>
                </a:lnTo>
                <a:lnTo>
                  <a:pt x="923058" y="923057"/>
                </a:lnTo>
                <a:lnTo>
                  <a:pt x="0" y="9230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144752" y="7606467"/>
            <a:ext cx="923058" cy="923058"/>
          </a:xfrm>
          <a:custGeom>
            <a:avLst/>
            <a:gdLst/>
            <a:ahLst/>
            <a:cxnLst/>
            <a:rect r="r" b="b" t="t" l="l"/>
            <a:pathLst>
              <a:path h="923058" w="923058">
                <a:moveTo>
                  <a:pt x="0" y="0"/>
                </a:moveTo>
                <a:lnTo>
                  <a:pt x="923057" y="0"/>
                </a:lnTo>
                <a:lnTo>
                  <a:pt x="923057" y="923057"/>
                </a:lnTo>
                <a:lnTo>
                  <a:pt x="0" y="9230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87220" y="10059722"/>
            <a:ext cx="923058" cy="923058"/>
          </a:xfrm>
          <a:custGeom>
            <a:avLst/>
            <a:gdLst/>
            <a:ahLst/>
            <a:cxnLst/>
            <a:rect r="r" b="b" t="t" l="l"/>
            <a:pathLst>
              <a:path h="923058" w="923058">
                <a:moveTo>
                  <a:pt x="0" y="0"/>
                </a:moveTo>
                <a:lnTo>
                  <a:pt x="923058" y="0"/>
                </a:lnTo>
                <a:lnTo>
                  <a:pt x="923058" y="923058"/>
                </a:lnTo>
                <a:lnTo>
                  <a:pt x="0" y="9230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144752" y="10059722"/>
            <a:ext cx="923058" cy="923058"/>
          </a:xfrm>
          <a:custGeom>
            <a:avLst/>
            <a:gdLst/>
            <a:ahLst/>
            <a:cxnLst/>
            <a:rect r="r" b="b" t="t" l="l"/>
            <a:pathLst>
              <a:path h="923058" w="923058">
                <a:moveTo>
                  <a:pt x="0" y="0"/>
                </a:moveTo>
                <a:lnTo>
                  <a:pt x="923057" y="0"/>
                </a:lnTo>
                <a:lnTo>
                  <a:pt x="923057" y="923058"/>
                </a:lnTo>
                <a:lnTo>
                  <a:pt x="0" y="9230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672203" y="7520742"/>
            <a:ext cx="6472548" cy="1510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78"/>
              </a:lnSpc>
            </a:pPr>
            <a:r>
              <a:rPr lang="en-US" sz="4341" b="true">
                <a:solidFill>
                  <a:srgbClr val="FFCF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TUSD Requirements/</a:t>
            </a:r>
          </a:p>
          <a:p>
            <a:pPr algn="l">
              <a:lnSpc>
                <a:spcPts val="6078"/>
              </a:lnSpc>
              <a:spcBef>
                <a:spcPct val="0"/>
              </a:spcBef>
            </a:pPr>
            <a:r>
              <a:rPr lang="en-US" b="true" sz="4341">
                <a:solidFill>
                  <a:srgbClr val="FFCF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A-G requirements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28231" y="7520742"/>
            <a:ext cx="8059769" cy="7430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78"/>
              </a:lnSpc>
              <a:spcBef>
                <a:spcPct val="0"/>
              </a:spcBef>
            </a:pPr>
            <a:r>
              <a:rPr lang="en-US" b="true" sz="4341">
                <a:solidFill>
                  <a:srgbClr val="FFCF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Earning High School Credits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672203" y="9973997"/>
            <a:ext cx="6472548" cy="7430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78"/>
              </a:lnSpc>
              <a:spcBef>
                <a:spcPct val="0"/>
              </a:spcBef>
            </a:pPr>
            <a:r>
              <a:rPr lang="en-US" b="true" sz="4341">
                <a:solidFill>
                  <a:srgbClr val="FFCF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Aeries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28231" y="9973997"/>
            <a:ext cx="8059769" cy="7430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78"/>
              </a:lnSpc>
              <a:spcBef>
                <a:spcPct val="0"/>
              </a:spcBef>
            </a:pPr>
            <a:r>
              <a:rPr lang="en-US" b="true" sz="4341">
                <a:solidFill>
                  <a:srgbClr val="FFCF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Resources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-4474043" y="11514016"/>
            <a:ext cx="7107438" cy="7042825"/>
          </a:xfrm>
          <a:custGeom>
            <a:avLst/>
            <a:gdLst/>
            <a:ahLst/>
            <a:cxnLst/>
            <a:rect r="r" b="b" t="t" l="l"/>
            <a:pathLst>
              <a:path h="7042825" w="7107438">
                <a:moveTo>
                  <a:pt x="0" y="0"/>
                </a:moveTo>
                <a:lnTo>
                  <a:pt x="7107438" y="0"/>
                </a:lnTo>
                <a:lnTo>
                  <a:pt x="7107438" y="7042825"/>
                </a:lnTo>
                <a:lnTo>
                  <a:pt x="0" y="70428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true" rot="0">
            <a:off x="15529732" y="-143985"/>
            <a:ext cx="7107438" cy="7042825"/>
          </a:xfrm>
          <a:custGeom>
            <a:avLst/>
            <a:gdLst/>
            <a:ahLst/>
            <a:cxnLst/>
            <a:rect r="r" b="b" t="t" l="l"/>
            <a:pathLst>
              <a:path h="7042825" w="7107438">
                <a:moveTo>
                  <a:pt x="7107437" y="7042825"/>
                </a:moveTo>
                <a:lnTo>
                  <a:pt x="0" y="7042825"/>
                </a:lnTo>
                <a:lnTo>
                  <a:pt x="0" y="0"/>
                </a:lnTo>
                <a:lnTo>
                  <a:pt x="7107437" y="0"/>
                </a:lnTo>
                <a:lnTo>
                  <a:pt x="7107437" y="7042825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6854949" y="12839121"/>
            <a:ext cx="1072150" cy="1072150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00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260472" y="4305171"/>
            <a:ext cx="1072150" cy="1072150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00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7391024" y="11869550"/>
            <a:ext cx="464305" cy="464305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00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564395" y="5989636"/>
            <a:ext cx="464305" cy="464305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00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4573127" y="12011480"/>
            <a:ext cx="923058" cy="923058"/>
          </a:xfrm>
          <a:custGeom>
            <a:avLst/>
            <a:gdLst/>
            <a:ahLst/>
            <a:cxnLst/>
            <a:rect r="r" b="b" t="t" l="l"/>
            <a:pathLst>
              <a:path h="923058" w="923058">
                <a:moveTo>
                  <a:pt x="0" y="0"/>
                </a:moveTo>
                <a:lnTo>
                  <a:pt x="923058" y="0"/>
                </a:lnTo>
                <a:lnTo>
                  <a:pt x="923058" y="923058"/>
                </a:lnTo>
                <a:lnTo>
                  <a:pt x="0" y="9230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5656607" y="11925755"/>
            <a:ext cx="8059769" cy="7430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78"/>
              </a:lnSpc>
              <a:spcBef>
                <a:spcPct val="0"/>
              </a:spcBef>
            </a:pPr>
            <a:r>
              <a:rPr lang="en-US" b="true" sz="4341">
                <a:solidFill>
                  <a:srgbClr val="FFCF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College/Career Options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606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31582" y="7493850"/>
            <a:ext cx="3019401" cy="2927662"/>
          </a:xfrm>
          <a:custGeom>
            <a:avLst/>
            <a:gdLst/>
            <a:ahLst/>
            <a:cxnLst/>
            <a:rect r="r" b="b" t="t" l="l"/>
            <a:pathLst>
              <a:path h="2927662" w="3019401">
                <a:moveTo>
                  <a:pt x="0" y="0"/>
                </a:moveTo>
                <a:lnTo>
                  <a:pt x="3019400" y="0"/>
                </a:lnTo>
                <a:lnTo>
                  <a:pt x="3019400" y="2927661"/>
                </a:lnTo>
                <a:lnTo>
                  <a:pt x="0" y="29276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31582" y="7229131"/>
            <a:ext cx="2441035" cy="3877200"/>
            <a:chOff x="0" y="0"/>
            <a:chExt cx="6350000" cy="1008597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10085974"/>
            </a:xfrm>
            <a:custGeom>
              <a:avLst/>
              <a:gdLst/>
              <a:ahLst/>
              <a:cxnLst/>
              <a:rect r="r" b="b" t="t" l="l"/>
              <a:pathLst>
                <a:path h="10085974" w="6350000">
                  <a:moveTo>
                    <a:pt x="6350000" y="5043048"/>
                  </a:moveTo>
                  <a:cubicBezTo>
                    <a:pt x="6350000" y="7828099"/>
                    <a:pt x="4928476" y="10085974"/>
                    <a:pt x="3175000" y="10085974"/>
                  </a:cubicBezTo>
                  <a:cubicBezTo>
                    <a:pt x="1421498" y="10085974"/>
                    <a:pt x="0" y="7828099"/>
                    <a:pt x="0" y="5043048"/>
                  </a:cubicBezTo>
                  <a:cubicBezTo>
                    <a:pt x="0" y="2257855"/>
                    <a:pt x="1421498" y="0"/>
                    <a:pt x="3175000" y="0"/>
                  </a:cubicBezTo>
                  <a:cubicBezTo>
                    <a:pt x="4928502" y="0"/>
                    <a:pt x="6350000" y="2257855"/>
                    <a:pt x="6350000" y="5043048"/>
                  </a:cubicBezTo>
                  <a:close/>
                </a:path>
              </a:pathLst>
            </a:custGeom>
            <a:blipFill>
              <a:blip r:embed="rId4"/>
              <a:stretch>
                <a:fillRect l="-5825" t="0" r="-5825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4051637" y="7493850"/>
            <a:ext cx="3019401" cy="2927662"/>
          </a:xfrm>
          <a:custGeom>
            <a:avLst/>
            <a:gdLst/>
            <a:ahLst/>
            <a:cxnLst/>
            <a:rect r="r" b="b" t="t" l="l"/>
            <a:pathLst>
              <a:path h="2927662" w="3019401">
                <a:moveTo>
                  <a:pt x="0" y="0"/>
                </a:moveTo>
                <a:lnTo>
                  <a:pt x="3019401" y="0"/>
                </a:lnTo>
                <a:lnTo>
                  <a:pt x="3019401" y="2927661"/>
                </a:lnTo>
                <a:lnTo>
                  <a:pt x="0" y="29276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775888" y="7629550"/>
            <a:ext cx="3019401" cy="2927662"/>
          </a:xfrm>
          <a:custGeom>
            <a:avLst/>
            <a:gdLst/>
            <a:ahLst/>
            <a:cxnLst/>
            <a:rect r="r" b="b" t="t" l="l"/>
            <a:pathLst>
              <a:path h="2927662" w="3019401">
                <a:moveTo>
                  <a:pt x="0" y="0"/>
                </a:moveTo>
                <a:lnTo>
                  <a:pt x="3019401" y="0"/>
                </a:lnTo>
                <a:lnTo>
                  <a:pt x="3019401" y="2927662"/>
                </a:lnTo>
                <a:lnTo>
                  <a:pt x="0" y="29276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775888" y="7364832"/>
            <a:ext cx="2441035" cy="3877200"/>
            <a:chOff x="0" y="0"/>
            <a:chExt cx="6350000" cy="10085974"/>
          </a:xfrm>
        </p:grpSpPr>
        <p:sp>
          <p:nvSpPr>
            <p:cNvPr name="Freeform 8" id="8"/>
            <p:cNvSpPr/>
            <p:nvPr/>
          </p:nvSpPr>
          <p:spPr>
            <a:xfrm flipH="false" flipV="false" rot="138000">
              <a:off x="-109215" y="-66309"/>
              <a:ext cx="6568428" cy="10218591"/>
            </a:xfrm>
            <a:custGeom>
              <a:avLst/>
              <a:gdLst/>
              <a:ahLst/>
              <a:cxnLst/>
              <a:rect r="r" b="b" t="t" l="l"/>
              <a:pathLst>
                <a:path h="10218591" w="6568428">
                  <a:moveTo>
                    <a:pt x="6456660" y="4981938"/>
                  </a:moveTo>
                  <a:cubicBezTo>
                    <a:pt x="6568429" y="7764746"/>
                    <a:pt x="5238663" y="10077850"/>
                    <a:pt x="3486599" y="10148221"/>
                  </a:cubicBezTo>
                  <a:cubicBezTo>
                    <a:pt x="1734510" y="10218592"/>
                    <a:pt x="223544" y="8019583"/>
                    <a:pt x="111775" y="5236775"/>
                  </a:cubicBezTo>
                  <a:cubicBezTo>
                    <a:pt x="0" y="2453826"/>
                    <a:pt x="1329742" y="140743"/>
                    <a:pt x="3081831" y="70372"/>
                  </a:cubicBezTo>
                  <a:cubicBezTo>
                    <a:pt x="4833920" y="0"/>
                    <a:pt x="6344885" y="2198989"/>
                    <a:pt x="6456660" y="4981938"/>
                  </a:cubicBezTo>
                  <a:close/>
                </a:path>
              </a:pathLst>
            </a:custGeom>
            <a:blipFill>
              <a:blip r:embed="rId7"/>
              <a:stretch>
                <a:fillRect l="-81775" t="-26634" r="-19013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1500139" y="7493850"/>
            <a:ext cx="3019401" cy="2927662"/>
          </a:xfrm>
          <a:custGeom>
            <a:avLst/>
            <a:gdLst/>
            <a:ahLst/>
            <a:cxnLst/>
            <a:rect r="r" b="b" t="t" l="l"/>
            <a:pathLst>
              <a:path h="2927662" w="3019401">
                <a:moveTo>
                  <a:pt x="0" y="0"/>
                </a:moveTo>
                <a:lnTo>
                  <a:pt x="3019400" y="0"/>
                </a:lnTo>
                <a:lnTo>
                  <a:pt x="3019400" y="2927661"/>
                </a:lnTo>
                <a:lnTo>
                  <a:pt x="0" y="29276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1650002" y="7154781"/>
            <a:ext cx="2441035" cy="3877200"/>
            <a:chOff x="0" y="0"/>
            <a:chExt cx="6350000" cy="1008597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10085974"/>
            </a:xfrm>
            <a:custGeom>
              <a:avLst/>
              <a:gdLst/>
              <a:ahLst/>
              <a:cxnLst/>
              <a:rect r="r" b="b" t="t" l="l"/>
              <a:pathLst>
                <a:path h="10085974" w="6350000">
                  <a:moveTo>
                    <a:pt x="6350000" y="5043048"/>
                  </a:moveTo>
                  <a:cubicBezTo>
                    <a:pt x="6350000" y="7828099"/>
                    <a:pt x="4928476" y="10085974"/>
                    <a:pt x="3175000" y="10085974"/>
                  </a:cubicBezTo>
                  <a:cubicBezTo>
                    <a:pt x="1421498" y="10085974"/>
                    <a:pt x="0" y="7828099"/>
                    <a:pt x="0" y="5043048"/>
                  </a:cubicBezTo>
                  <a:cubicBezTo>
                    <a:pt x="0" y="2257855"/>
                    <a:pt x="1421498" y="0"/>
                    <a:pt x="3175000" y="0"/>
                  </a:cubicBezTo>
                  <a:cubicBezTo>
                    <a:pt x="4928502" y="0"/>
                    <a:pt x="6350000" y="2257855"/>
                    <a:pt x="6350000" y="5043048"/>
                  </a:cubicBezTo>
                  <a:close/>
                </a:path>
              </a:pathLst>
            </a:custGeom>
            <a:blipFill>
              <a:blip r:embed="rId8"/>
              <a:stretch>
                <a:fillRect l="-30440" t="0" r="-27798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4053735" y="7364832"/>
            <a:ext cx="2441035" cy="3877200"/>
            <a:chOff x="0" y="0"/>
            <a:chExt cx="6350000" cy="1008597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10085974"/>
            </a:xfrm>
            <a:custGeom>
              <a:avLst/>
              <a:gdLst/>
              <a:ahLst/>
              <a:cxnLst/>
              <a:rect r="r" b="b" t="t" l="l"/>
              <a:pathLst>
                <a:path h="10085974" w="6350000">
                  <a:moveTo>
                    <a:pt x="6350000" y="5043048"/>
                  </a:moveTo>
                  <a:cubicBezTo>
                    <a:pt x="6350000" y="7828099"/>
                    <a:pt x="4928476" y="10085974"/>
                    <a:pt x="3175000" y="10085974"/>
                  </a:cubicBezTo>
                  <a:cubicBezTo>
                    <a:pt x="1421498" y="10085974"/>
                    <a:pt x="0" y="7828099"/>
                    <a:pt x="0" y="5043048"/>
                  </a:cubicBezTo>
                  <a:cubicBezTo>
                    <a:pt x="0" y="2257855"/>
                    <a:pt x="1421498" y="0"/>
                    <a:pt x="3175000" y="0"/>
                  </a:cubicBezTo>
                  <a:cubicBezTo>
                    <a:pt x="4928502" y="0"/>
                    <a:pt x="6350000" y="2257855"/>
                    <a:pt x="6350000" y="5043048"/>
                  </a:cubicBezTo>
                  <a:close/>
                </a:path>
              </a:pathLst>
            </a:custGeom>
            <a:blipFill>
              <a:blip r:embed="rId9"/>
              <a:stretch>
                <a:fillRect l="-9501" t="0" r="-9501" b="0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5224389" y="7629550"/>
            <a:ext cx="3019401" cy="2927662"/>
          </a:xfrm>
          <a:custGeom>
            <a:avLst/>
            <a:gdLst/>
            <a:ahLst/>
            <a:cxnLst/>
            <a:rect r="r" b="b" t="t" l="l"/>
            <a:pathLst>
              <a:path h="2927662" w="3019401">
                <a:moveTo>
                  <a:pt x="0" y="0"/>
                </a:moveTo>
                <a:lnTo>
                  <a:pt x="3019401" y="0"/>
                </a:lnTo>
                <a:lnTo>
                  <a:pt x="3019401" y="2927662"/>
                </a:lnTo>
                <a:lnTo>
                  <a:pt x="0" y="29276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15224389" y="7364832"/>
            <a:ext cx="2441035" cy="3877200"/>
            <a:chOff x="0" y="0"/>
            <a:chExt cx="6350000" cy="1008597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350000" cy="10085974"/>
            </a:xfrm>
            <a:custGeom>
              <a:avLst/>
              <a:gdLst/>
              <a:ahLst/>
              <a:cxnLst/>
              <a:rect r="r" b="b" t="t" l="l"/>
              <a:pathLst>
                <a:path h="10085974" w="6350000">
                  <a:moveTo>
                    <a:pt x="6350000" y="5043048"/>
                  </a:moveTo>
                  <a:cubicBezTo>
                    <a:pt x="6350000" y="7828099"/>
                    <a:pt x="4928476" y="10085974"/>
                    <a:pt x="3175000" y="10085974"/>
                  </a:cubicBezTo>
                  <a:cubicBezTo>
                    <a:pt x="1421498" y="10085974"/>
                    <a:pt x="0" y="7828099"/>
                    <a:pt x="0" y="5043048"/>
                  </a:cubicBezTo>
                  <a:cubicBezTo>
                    <a:pt x="0" y="2257855"/>
                    <a:pt x="1421498" y="0"/>
                    <a:pt x="3175000" y="0"/>
                  </a:cubicBezTo>
                  <a:cubicBezTo>
                    <a:pt x="4928502" y="0"/>
                    <a:pt x="6350000" y="2257855"/>
                    <a:pt x="6350000" y="5043048"/>
                  </a:cubicBezTo>
                  <a:close/>
                </a:path>
              </a:pathLst>
            </a:custGeom>
            <a:blipFill>
              <a:blip r:embed="rId10"/>
              <a:stretch>
                <a:fillRect l="-11570" t="0" r="-11570" b="0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474215" y="12043806"/>
            <a:ext cx="2620524" cy="738247"/>
            <a:chOff x="0" y="0"/>
            <a:chExt cx="3494033" cy="984330"/>
          </a:xfrm>
        </p:grpSpPr>
        <p:sp>
          <p:nvSpPr>
            <p:cNvPr name="TextBox 18" id="18"/>
            <p:cNvSpPr txBox="true"/>
            <p:nvPr/>
          </p:nvSpPr>
          <p:spPr>
            <a:xfrm rot="0">
              <a:off x="0" y="-9525"/>
              <a:ext cx="3494033" cy="46052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83"/>
                </a:lnSpc>
              </a:pPr>
              <a:r>
                <a:rPr lang="en-US" sz="2235" spc="111">
                  <a:solidFill>
                    <a:srgbClr val="F6F2E5"/>
                  </a:solidFill>
                  <a:latin typeface="Lazydog"/>
                  <a:ea typeface="Lazydog"/>
                  <a:cs typeface="Lazydog"/>
                  <a:sym typeface="Lazydog"/>
                </a:rPr>
                <a:t>Ms. Butler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0" y="616850"/>
              <a:ext cx="3494033" cy="3674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09"/>
                </a:lnSpc>
              </a:pPr>
              <a:r>
                <a:rPr lang="en-US" b="true" sz="1841" spc="36">
                  <a:solidFill>
                    <a:srgbClr val="F6F2E5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A-Dh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4051637" y="12043806"/>
            <a:ext cx="2620524" cy="1076496"/>
            <a:chOff x="0" y="0"/>
            <a:chExt cx="3494033" cy="1435329"/>
          </a:xfrm>
        </p:grpSpPr>
        <p:sp>
          <p:nvSpPr>
            <p:cNvPr name="TextBox 21" id="21"/>
            <p:cNvSpPr txBox="true"/>
            <p:nvPr/>
          </p:nvSpPr>
          <p:spPr>
            <a:xfrm rot="0">
              <a:off x="0" y="-9525"/>
              <a:ext cx="3494033" cy="9115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83"/>
                </a:lnSpc>
              </a:pPr>
              <a:r>
                <a:rPr lang="en-US" sz="2235" spc="111">
                  <a:solidFill>
                    <a:srgbClr val="F6F2E5"/>
                  </a:solidFill>
                  <a:latin typeface="Lazydog"/>
                  <a:ea typeface="Lazydog"/>
                  <a:cs typeface="Lazydog"/>
                  <a:sym typeface="Lazydog"/>
                </a:rPr>
                <a:t>Ms. Boranian-Jackson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0" y="1067848"/>
              <a:ext cx="3494033" cy="3674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09"/>
                </a:lnSpc>
              </a:pPr>
              <a:r>
                <a:rPr lang="en-US" b="true" sz="1841" spc="36">
                  <a:solidFill>
                    <a:srgbClr val="F6F2E5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Di- Gr/ AVID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7629060" y="12043806"/>
            <a:ext cx="2620524" cy="738247"/>
            <a:chOff x="0" y="0"/>
            <a:chExt cx="3494033" cy="984330"/>
          </a:xfrm>
        </p:grpSpPr>
        <p:sp>
          <p:nvSpPr>
            <p:cNvPr name="TextBox 24" id="24"/>
            <p:cNvSpPr txBox="true"/>
            <p:nvPr/>
          </p:nvSpPr>
          <p:spPr>
            <a:xfrm rot="0">
              <a:off x="0" y="-9525"/>
              <a:ext cx="3494033" cy="46052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83"/>
                </a:lnSpc>
              </a:pPr>
              <a:r>
                <a:rPr lang="en-US" sz="2235" spc="111">
                  <a:solidFill>
                    <a:srgbClr val="F6F2E5"/>
                  </a:solidFill>
                  <a:latin typeface="Lazydog"/>
                  <a:ea typeface="Lazydog"/>
                  <a:cs typeface="Lazydog"/>
                  <a:sym typeface="Lazydog"/>
                </a:rPr>
                <a:t>Ms. Sharma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0" y="616850"/>
              <a:ext cx="3494033" cy="3674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09"/>
                </a:lnSpc>
              </a:pPr>
              <a:r>
                <a:rPr lang="en-US" b="true" sz="1841" spc="36">
                  <a:solidFill>
                    <a:srgbClr val="F6F2E5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Gu- Le/SEA</a:t>
              </a: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576231" y="4603687"/>
            <a:ext cx="17089194" cy="12194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58"/>
              </a:lnSpc>
              <a:spcBef>
                <a:spcPct val="0"/>
              </a:spcBef>
            </a:pPr>
            <a:r>
              <a:rPr lang="en-US" b="true" sz="7113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Counseling Team</a:t>
            </a:r>
          </a:p>
        </p:txBody>
      </p:sp>
      <p:grpSp>
        <p:nvGrpSpPr>
          <p:cNvPr name="Group 27" id="27"/>
          <p:cNvGrpSpPr/>
          <p:nvPr/>
        </p:nvGrpSpPr>
        <p:grpSpPr>
          <a:xfrm rot="0">
            <a:off x="11106321" y="12043806"/>
            <a:ext cx="2620524" cy="738247"/>
            <a:chOff x="0" y="0"/>
            <a:chExt cx="3494033" cy="984330"/>
          </a:xfrm>
        </p:grpSpPr>
        <p:sp>
          <p:nvSpPr>
            <p:cNvPr name="TextBox 28" id="28"/>
            <p:cNvSpPr txBox="true"/>
            <p:nvPr/>
          </p:nvSpPr>
          <p:spPr>
            <a:xfrm rot="0">
              <a:off x="0" y="-9525"/>
              <a:ext cx="3494033" cy="46052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83"/>
                </a:lnSpc>
              </a:pPr>
              <a:r>
                <a:rPr lang="en-US" sz="2235" spc="111">
                  <a:solidFill>
                    <a:srgbClr val="F6F2E5"/>
                  </a:solidFill>
                  <a:latin typeface="Lazydog"/>
                  <a:ea typeface="Lazydog"/>
                  <a:cs typeface="Lazydog"/>
                  <a:sym typeface="Lazydog"/>
                </a:rPr>
                <a:t>Ms. simas</a:t>
              </a:r>
            </a:p>
          </p:txBody>
        </p:sp>
        <p:sp>
          <p:nvSpPr>
            <p:cNvPr name="TextBox 29" id="29"/>
            <p:cNvSpPr txBox="true"/>
            <p:nvPr/>
          </p:nvSpPr>
          <p:spPr>
            <a:xfrm rot="0">
              <a:off x="0" y="616850"/>
              <a:ext cx="3494033" cy="3674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09"/>
                </a:lnSpc>
              </a:pPr>
              <a:r>
                <a:rPr lang="en-US" b="true" sz="1841" spc="36">
                  <a:solidFill>
                    <a:srgbClr val="F6F2E5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Li-Ral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4683744" y="12043806"/>
            <a:ext cx="2620524" cy="738247"/>
            <a:chOff x="0" y="0"/>
            <a:chExt cx="3494033" cy="984330"/>
          </a:xfrm>
        </p:grpSpPr>
        <p:sp>
          <p:nvSpPr>
            <p:cNvPr name="TextBox 31" id="31"/>
            <p:cNvSpPr txBox="true"/>
            <p:nvPr/>
          </p:nvSpPr>
          <p:spPr>
            <a:xfrm rot="0">
              <a:off x="0" y="-9525"/>
              <a:ext cx="3494033" cy="46052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83"/>
                </a:lnSpc>
              </a:pPr>
              <a:r>
                <a:rPr lang="en-US" sz="2235" spc="111">
                  <a:solidFill>
                    <a:srgbClr val="F6F2E5"/>
                  </a:solidFill>
                  <a:latin typeface="Lazydog"/>
                  <a:ea typeface="Lazydog"/>
                  <a:cs typeface="Lazydog"/>
                  <a:sym typeface="Lazydog"/>
                </a:rPr>
                <a:t>Mr. Speer</a:t>
              </a:r>
            </a:p>
          </p:txBody>
        </p:sp>
        <p:sp>
          <p:nvSpPr>
            <p:cNvPr name="TextBox 32" id="32"/>
            <p:cNvSpPr txBox="true"/>
            <p:nvPr/>
          </p:nvSpPr>
          <p:spPr>
            <a:xfrm rot="0">
              <a:off x="0" y="616850"/>
              <a:ext cx="3494033" cy="3674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09"/>
                </a:lnSpc>
              </a:pPr>
              <a:r>
                <a:rPr lang="en-US" b="true" sz="1841" spc="36">
                  <a:solidFill>
                    <a:srgbClr val="F6F2E5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Ram-Z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606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618408" y="4108712"/>
            <a:ext cx="3159060" cy="3063078"/>
          </a:xfrm>
          <a:custGeom>
            <a:avLst/>
            <a:gdLst/>
            <a:ahLst/>
            <a:cxnLst/>
            <a:rect r="r" b="b" t="t" l="l"/>
            <a:pathLst>
              <a:path h="3063078" w="3159060">
                <a:moveTo>
                  <a:pt x="0" y="0"/>
                </a:moveTo>
                <a:lnTo>
                  <a:pt x="3159060" y="0"/>
                </a:lnTo>
                <a:lnTo>
                  <a:pt x="3159060" y="3063078"/>
                </a:lnTo>
                <a:lnTo>
                  <a:pt x="0" y="30630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618408" y="3831750"/>
            <a:ext cx="2553943" cy="4056536"/>
            <a:chOff x="0" y="0"/>
            <a:chExt cx="6350000" cy="1008597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10085974"/>
            </a:xfrm>
            <a:custGeom>
              <a:avLst/>
              <a:gdLst/>
              <a:ahLst/>
              <a:cxnLst/>
              <a:rect r="r" b="b" t="t" l="l"/>
              <a:pathLst>
                <a:path h="10085974" w="6350000">
                  <a:moveTo>
                    <a:pt x="6350000" y="5043048"/>
                  </a:moveTo>
                  <a:cubicBezTo>
                    <a:pt x="6350000" y="7828099"/>
                    <a:pt x="4928476" y="10085974"/>
                    <a:pt x="3175000" y="10085974"/>
                  </a:cubicBezTo>
                  <a:cubicBezTo>
                    <a:pt x="1421498" y="10085974"/>
                    <a:pt x="0" y="7828099"/>
                    <a:pt x="0" y="5043048"/>
                  </a:cubicBezTo>
                  <a:cubicBezTo>
                    <a:pt x="0" y="2257855"/>
                    <a:pt x="1421498" y="0"/>
                    <a:pt x="3175000" y="0"/>
                  </a:cubicBezTo>
                  <a:cubicBezTo>
                    <a:pt x="4928502" y="0"/>
                    <a:pt x="6350000" y="2257855"/>
                    <a:pt x="6350000" y="5043048"/>
                  </a:cubicBezTo>
                  <a:close/>
                </a:path>
              </a:pathLst>
            </a:custGeom>
            <a:blipFill>
              <a:blip r:embed="rId4"/>
              <a:stretch>
                <a:fillRect l="-5825" t="0" r="-5825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9510532" y="4108712"/>
            <a:ext cx="3159060" cy="3063078"/>
          </a:xfrm>
          <a:custGeom>
            <a:avLst/>
            <a:gdLst/>
            <a:ahLst/>
            <a:cxnLst/>
            <a:rect r="r" b="b" t="t" l="l"/>
            <a:pathLst>
              <a:path h="3063078" w="3159060">
                <a:moveTo>
                  <a:pt x="0" y="0"/>
                </a:moveTo>
                <a:lnTo>
                  <a:pt x="3159060" y="0"/>
                </a:lnTo>
                <a:lnTo>
                  <a:pt x="3159060" y="3063078"/>
                </a:lnTo>
                <a:lnTo>
                  <a:pt x="0" y="30630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787043" y="10847255"/>
            <a:ext cx="2733174" cy="2650132"/>
          </a:xfrm>
          <a:custGeom>
            <a:avLst/>
            <a:gdLst/>
            <a:ahLst/>
            <a:cxnLst/>
            <a:rect r="r" b="b" t="t" l="l"/>
            <a:pathLst>
              <a:path h="2650132" w="2733174">
                <a:moveTo>
                  <a:pt x="0" y="0"/>
                </a:moveTo>
                <a:lnTo>
                  <a:pt x="2733174" y="0"/>
                </a:lnTo>
                <a:lnTo>
                  <a:pt x="2733174" y="2650132"/>
                </a:lnTo>
                <a:lnTo>
                  <a:pt x="0" y="26501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4787043" y="10607631"/>
            <a:ext cx="2209635" cy="3509658"/>
            <a:chOff x="0" y="0"/>
            <a:chExt cx="6350000" cy="10085974"/>
          </a:xfrm>
        </p:grpSpPr>
        <p:sp>
          <p:nvSpPr>
            <p:cNvPr name="Freeform 8" id="8"/>
            <p:cNvSpPr/>
            <p:nvPr/>
          </p:nvSpPr>
          <p:spPr>
            <a:xfrm flipH="false" flipV="false" rot="138000">
              <a:off x="-109215" y="-66309"/>
              <a:ext cx="6568428" cy="10218591"/>
            </a:xfrm>
            <a:custGeom>
              <a:avLst/>
              <a:gdLst/>
              <a:ahLst/>
              <a:cxnLst/>
              <a:rect r="r" b="b" t="t" l="l"/>
              <a:pathLst>
                <a:path h="10218591" w="6568428">
                  <a:moveTo>
                    <a:pt x="6456660" y="4981938"/>
                  </a:moveTo>
                  <a:cubicBezTo>
                    <a:pt x="6568429" y="7764746"/>
                    <a:pt x="5238663" y="10077850"/>
                    <a:pt x="3486599" y="10148221"/>
                  </a:cubicBezTo>
                  <a:cubicBezTo>
                    <a:pt x="1734510" y="10218592"/>
                    <a:pt x="223544" y="8019583"/>
                    <a:pt x="111775" y="5236775"/>
                  </a:cubicBezTo>
                  <a:cubicBezTo>
                    <a:pt x="0" y="2453826"/>
                    <a:pt x="1329742" y="140743"/>
                    <a:pt x="3081831" y="70372"/>
                  </a:cubicBezTo>
                  <a:cubicBezTo>
                    <a:pt x="4833920" y="0"/>
                    <a:pt x="6344885" y="2198989"/>
                    <a:pt x="6456660" y="4981938"/>
                  </a:cubicBezTo>
                  <a:close/>
                </a:path>
              </a:pathLst>
            </a:custGeom>
            <a:blipFill>
              <a:blip r:embed="rId7"/>
              <a:stretch>
                <a:fillRect l="-81775" t="-26634" r="-19013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8241892" y="10833612"/>
            <a:ext cx="2733174" cy="2650132"/>
          </a:xfrm>
          <a:custGeom>
            <a:avLst/>
            <a:gdLst/>
            <a:ahLst/>
            <a:cxnLst/>
            <a:rect r="r" b="b" t="t" l="l"/>
            <a:pathLst>
              <a:path h="2650132" w="2733174">
                <a:moveTo>
                  <a:pt x="0" y="0"/>
                </a:moveTo>
                <a:lnTo>
                  <a:pt x="2733174" y="0"/>
                </a:lnTo>
                <a:lnTo>
                  <a:pt x="2733174" y="2650131"/>
                </a:lnTo>
                <a:lnTo>
                  <a:pt x="0" y="26501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8283882" y="10607631"/>
            <a:ext cx="2209635" cy="3509658"/>
            <a:chOff x="0" y="0"/>
            <a:chExt cx="6350000" cy="1008597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10085974"/>
            </a:xfrm>
            <a:custGeom>
              <a:avLst/>
              <a:gdLst/>
              <a:ahLst/>
              <a:cxnLst/>
              <a:rect r="r" b="b" t="t" l="l"/>
              <a:pathLst>
                <a:path h="10085974" w="6350000">
                  <a:moveTo>
                    <a:pt x="6350000" y="5043048"/>
                  </a:moveTo>
                  <a:cubicBezTo>
                    <a:pt x="6350000" y="7828099"/>
                    <a:pt x="4928476" y="10085974"/>
                    <a:pt x="3175000" y="10085974"/>
                  </a:cubicBezTo>
                  <a:cubicBezTo>
                    <a:pt x="1421498" y="10085974"/>
                    <a:pt x="0" y="7828099"/>
                    <a:pt x="0" y="5043048"/>
                  </a:cubicBezTo>
                  <a:cubicBezTo>
                    <a:pt x="0" y="2257855"/>
                    <a:pt x="1421498" y="0"/>
                    <a:pt x="3175000" y="0"/>
                  </a:cubicBezTo>
                  <a:cubicBezTo>
                    <a:pt x="4928502" y="0"/>
                    <a:pt x="6350000" y="2257855"/>
                    <a:pt x="6350000" y="5043048"/>
                  </a:cubicBezTo>
                  <a:close/>
                </a:path>
              </a:pathLst>
            </a:custGeom>
            <a:blipFill>
              <a:blip r:embed="rId8"/>
              <a:stretch>
                <a:fillRect l="-30440" t="0" r="-27798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9512726" y="3973727"/>
            <a:ext cx="2553943" cy="4056536"/>
            <a:chOff x="0" y="0"/>
            <a:chExt cx="6350000" cy="1008597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10085974"/>
            </a:xfrm>
            <a:custGeom>
              <a:avLst/>
              <a:gdLst/>
              <a:ahLst/>
              <a:cxnLst/>
              <a:rect r="r" b="b" t="t" l="l"/>
              <a:pathLst>
                <a:path h="10085974" w="6350000">
                  <a:moveTo>
                    <a:pt x="6350000" y="5043048"/>
                  </a:moveTo>
                  <a:cubicBezTo>
                    <a:pt x="6350000" y="7828099"/>
                    <a:pt x="4928476" y="10085974"/>
                    <a:pt x="3175000" y="10085974"/>
                  </a:cubicBezTo>
                  <a:cubicBezTo>
                    <a:pt x="1421498" y="10085974"/>
                    <a:pt x="0" y="7828099"/>
                    <a:pt x="0" y="5043048"/>
                  </a:cubicBezTo>
                  <a:cubicBezTo>
                    <a:pt x="0" y="2257855"/>
                    <a:pt x="1421498" y="0"/>
                    <a:pt x="3175000" y="0"/>
                  </a:cubicBezTo>
                  <a:cubicBezTo>
                    <a:pt x="4928502" y="0"/>
                    <a:pt x="6350000" y="2257855"/>
                    <a:pt x="6350000" y="5043048"/>
                  </a:cubicBezTo>
                  <a:close/>
                </a:path>
              </a:pathLst>
            </a:custGeom>
            <a:blipFill>
              <a:blip r:embed="rId9"/>
              <a:stretch>
                <a:fillRect l="-9501" t="0" r="-9501" b="0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1529458" y="10847255"/>
            <a:ext cx="2733174" cy="2650132"/>
          </a:xfrm>
          <a:custGeom>
            <a:avLst/>
            <a:gdLst/>
            <a:ahLst/>
            <a:cxnLst/>
            <a:rect r="r" b="b" t="t" l="l"/>
            <a:pathLst>
              <a:path h="2650132" w="2733174">
                <a:moveTo>
                  <a:pt x="0" y="0"/>
                </a:moveTo>
                <a:lnTo>
                  <a:pt x="2733174" y="0"/>
                </a:lnTo>
                <a:lnTo>
                  <a:pt x="2733174" y="2650132"/>
                </a:lnTo>
                <a:lnTo>
                  <a:pt x="0" y="26501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11529458" y="10607631"/>
            <a:ext cx="2209635" cy="3509658"/>
            <a:chOff x="0" y="0"/>
            <a:chExt cx="6350000" cy="1008597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350000" cy="10085974"/>
            </a:xfrm>
            <a:custGeom>
              <a:avLst/>
              <a:gdLst/>
              <a:ahLst/>
              <a:cxnLst/>
              <a:rect r="r" b="b" t="t" l="l"/>
              <a:pathLst>
                <a:path h="10085974" w="6350000">
                  <a:moveTo>
                    <a:pt x="6350000" y="5043048"/>
                  </a:moveTo>
                  <a:cubicBezTo>
                    <a:pt x="6350000" y="7828099"/>
                    <a:pt x="4928476" y="10085974"/>
                    <a:pt x="3175000" y="10085974"/>
                  </a:cubicBezTo>
                  <a:cubicBezTo>
                    <a:pt x="1421498" y="10085974"/>
                    <a:pt x="0" y="7828099"/>
                    <a:pt x="0" y="5043048"/>
                  </a:cubicBezTo>
                  <a:cubicBezTo>
                    <a:pt x="0" y="2257855"/>
                    <a:pt x="1421498" y="0"/>
                    <a:pt x="3175000" y="0"/>
                  </a:cubicBezTo>
                  <a:cubicBezTo>
                    <a:pt x="4928502" y="0"/>
                    <a:pt x="6350000" y="2257855"/>
                    <a:pt x="6350000" y="5043048"/>
                  </a:cubicBezTo>
                  <a:close/>
                </a:path>
              </a:pathLst>
            </a:custGeom>
            <a:blipFill>
              <a:blip r:embed="rId10"/>
              <a:stretch>
                <a:fillRect l="-33104" t="-22754" r="-18056" b="0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5767639" y="8869123"/>
            <a:ext cx="2741734" cy="772394"/>
            <a:chOff x="0" y="0"/>
            <a:chExt cx="3655646" cy="1029859"/>
          </a:xfrm>
        </p:grpSpPr>
        <p:sp>
          <p:nvSpPr>
            <p:cNvPr name="TextBox 18" id="18"/>
            <p:cNvSpPr txBox="true"/>
            <p:nvPr/>
          </p:nvSpPr>
          <p:spPr>
            <a:xfrm rot="0">
              <a:off x="0" y="-19050"/>
              <a:ext cx="3655646" cy="49090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07"/>
                </a:lnSpc>
              </a:pPr>
              <a:r>
                <a:rPr lang="en-US" sz="2339" spc="116">
                  <a:solidFill>
                    <a:srgbClr val="F6F2E5"/>
                  </a:solidFill>
                  <a:latin typeface="Lazydog"/>
                  <a:ea typeface="Lazydog"/>
                  <a:cs typeface="Lazydog"/>
                  <a:sym typeface="Lazydog"/>
                </a:rPr>
                <a:t>Ms. Butler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0" y="645382"/>
              <a:ext cx="3655646" cy="38447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311"/>
                </a:lnSpc>
              </a:pPr>
              <a:r>
                <a:rPr lang="en-US" b="true" sz="1926" spc="38">
                  <a:solidFill>
                    <a:srgbClr val="F6F2E5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A-Dh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9510532" y="8869123"/>
            <a:ext cx="2741734" cy="1126289"/>
            <a:chOff x="0" y="0"/>
            <a:chExt cx="3655646" cy="1501718"/>
          </a:xfrm>
        </p:grpSpPr>
        <p:sp>
          <p:nvSpPr>
            <p:cNvPr name="TextBox 21" id="21"/>
            <p:cNvSpPr txBox="true"/>
            <p:nvPr/>
          </p:nvSpPr>
          <p:spPr>
            <a:xfrm rot="0">
              <a:off x="0" y="-19050"/>
              <a:ext cx="3655646" cy="9627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07"/>
                </a:lnSpc>
              </a:pPr>
              <a:r>
                <a:rPr lang="en-US" sz="2339" spc="116">
                  <a:solidFill>
                    <a:srgbClr val="F6F2E5"/>
                  </a:solidFill>
                  <a:latin typeface="Lazydog"/>
                  <a:ea typeface="Lazydog"/>
                  <a:cs typeface="Lazydog"/>
                  <a:sym typeface="Lazydog"/>
                </a:rPr>
                <a:t>Ms. Boranian-Jackson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0" y="1117241"/>
              <a:ext cx="3655646" cy="38447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311"/>
                </a:lnSpc>
              </a:pPr>
              <a:r>
                <a:rPr lang="en-US" b="true" sz="1926" spc="38">
                  <a:solidFill>
                    <a:srgbClr val="F6F2E5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Di- Gr/ AVID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4654134" y="14843059"/>
            <a:ext cx="2372110" cy="668265"/>
            <a:chOff x="0" y="0"/>
            <a:chExt cx="3162813" cy="891020"/>
          </a:xfrm>
        </p:grpSpPr>
        <p:sp>
          <p:nvSpPr>
            <p:cNvPr name="TextBox 24" id="24"/>
            <p:cNvSpPr txBox="true"/>
            <p:nvPr/>
          </p:nvSpPr>
          <p:spPr>
            <a:xfrm rot="0">
              <a:off x="0" y="0"/>
              <a:ext cx="3162813" cy="40824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28"/>
                </a:lnSpc>
              </a:pPr>
              <a:r>
                <a:rPr lang="en-US" sz="2023" spc="101">
                  <a:solidFill>
                    <a:srgbClr val="F6F2E5"/>
                  </a:solidFill>
                  <a:latin typeface="Lazydog"/>
                  <a:ea typeface="Lazydog"/>
                  <a:cs typeface="Lazydog"/>
                  <a:sym typeface="Lazydog"/>
                </a:rPr>
                <a:t>Ms. Sharma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0" y="558375"/>
              <a:ext cx="3162813" cy="3326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b="true" sz="1666" spc="33">
                  <a:solidFill>
                    <a:srgbClr val="F6F2E5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Gu- Le/SEA</a:t>
              </a: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4189655" y="1252380"/>
            <a:ext cx="9908689" cy="123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b="true" sz="7200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Counseling Team</a:t>
            </a:r>
          </a:p>
        </p:txBody>
      </p:sp>
      <p:grpSp>
        <p:nvGrpSpPr>
          <p:cNvPr name="Group 27" id="27"/>
          <p:cNvGrpSpPr/>
          <p:nvPr/>
        </p:nvGrpSpPr>
        <p:grpSpPr>
          <a:xfrm rot="0">
            <a:off x="7791740" y="15033198"/>
            <a:ext cx="2372110" cy="668265"/>
            <a:chOff x="0" y="0"/>
            <a:chExt cx="3162813" cy="891020"/>
          </a:xfrm>
        </p:grpSpPr>
        <p:sp>
          <p:nvSpPr>
            <p:cNvPr name="TextBox 28" id="28"/>
            <p:cNvSpPr txBox="true"/>
            <p:nvPr/>
          </p:nvSpPr>
          <p:spPr>
            <a:xfrm rot="0">
              <a:off x="0" y="0"/>
              <a:ext cx="3162813" cy="40824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28"/>
                </a:lnSpc>
              </a:pPr>
              <a:r>
                <a:rPr lang="en-US" sz="2023" spc="101">
                  <a:solidFill>
                    <a:srgbClr val="F6F2E5"/>
                  </a:solidFill>
                  <a:latin typeface="Lazydog"/>
                  <a:ea typeface="Lazydog"/>
                  <a:cs typeface="Lazydog"/>
                  <a:sym typeface="Lazydog"/>
                </a:rPr>
                <a:t>Ms. simas</a:t>
              </a:r>
            </a:p>
          </p:txBody>
        </p:sp>
        <p:sp>
          <p:nvSpPr>
            <p:cNvPr name="TextBox 29" id="29"/>
            <p:cNvSpPr txBox="true"/>
            <p:nvPr/>
          </p:nvSpPr>
          <p:spPr>
            <a:xfrm rot="0">
              <a:off x="0" y="558375"/>
              <a:ext cx="3162813" cy="3326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b="true" sz="1666" spc="33">
                  <a:solidFill>
                    <a:srgbClr val="F6F2E5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Li-Ral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1040063" y="14843059"/>
            <a:ext cx="2372110" cy="668265"/>
            <a:chOff x="0" y="0"/>
            <a:chExt cx="3162813" cy="891020"/>
          </a:xfrm>
        </p:grpSpPr>
        <p:sp>
          <p:nvSpPr>
            <p:cNvPr name="TextBox 31" id="31"/>
            <p:cNvSpPr txBox="true"/>
            <p:nvPr/>
          </p:nvSpPr>
          <p:spPr>
            <a:xfrm rot="0">
              <a:off x="0" y="0"/>
              <a:ext cx="3162813" cy="40824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28"/>
                </a:lnSpc>
              </a:pPr>
              <a:r>
                <a:rPr lang="en-US" sz="2023" spc="101">
                  <a:solidFill>
                    <a:srgbClr val="F6F2E5"/>
                  </a:solidFill>
                  <a:latin typeface="Lazydog"/>
                  <a:ea typeface="Lazydog"/>
                  <a:cs typeface="Lazydog"/>
                  <a:sym typeface="Lazydog"/>
                </a:rPr>
                <a:t>Mr. Speer</a:t>
              </a:r>
            </a:p>
          </p:txBody>
        </p:sp>
        <p:sp>
          <p:nvSpPr>
            <p:cNvPr name="TextBox 32" id="32"/>
            <p:cNvSpPr txBox="true"/>
            <p:nvPr/>
          </p:nvSpPr>
          <p:spPr>
            <a:xfrm rot="0">
              <a:off x="0" y="558375"/>
              <a:ext cx="3162813" cy="3326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b="true" sz="1666" spc="33">
                  <a:solidFill>
                    <a:srgbClr val="F6F2E5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Ram-Z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606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5762718"/>
            <a:ext cx="12662001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0"/>
              </a:lnSpc>
              <a:spcBef>
                <a:spcPct val="0"/>
              </a:spcBef>
            </a:pPr>
            <a:r>
              <a:rPr lang="en-US" sz="5600" b="true">
                <a:solidFill>
                  <a:srgbClr val="FFCF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EARNING HIGH SCHOOL CREDITS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-1115709" y="12096607"/>
            <a:ext cx="19403709" cy="2190893"/>
            <a:chOff x="0" y="0"/>
            <a:chExt cx="5110442" cy="57702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110442" cy="577025"/>
            </a:xfrm>
            <a:custGeom>
              <a:avLst/>
              <a:gdLst/>
              <a:ahLst/>
              <a:cxnLst/>
              <a:rect r="r" b="b" t="t" l="l"/>
              <a:pathLst>
                <a:path h="577025" w="5110442">
                  <a:moveTo>
                    <a:pt x="0" y="0"/>
                  </a:moveTo>
                  <a:lnTo>
                    <a:pt x="5110442" y="0"/>
                  </a:lnTo>
                  <a:lnTo>
                    <a:pt x="5110442" y="577025"/>
                  </a:lnTo>
                  <a:lnTo>
                    <a:pt x="0" y="577025"/>
                  </a:lnTo>
                  <a:close/>
                </a:path>
              </a:pathLst>
            </a:custGeom>
            <a:solidFill>
              <a:srgbClr val="11115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5110442" cy="6151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true" flipV="true" rot="-5644283">
            <a:off x="10648279" y="5632702"/>
            <a:ext cx="7419337" cy="7351889"/>
          </a:xfrm>
          <a:custGeom>
            <a:avLst/>
            <a:gdLst/>
            <a:ahLst/>
            <a:cxnLst/>
            <a:rect r="r" b="b" t="t" l="l"/>
            <a:pathLst>
              <a:path h="7351889" w="7419337">
                <a:moveTo>
                  <a:pt x="7419337" y="7351889"/>
                </a:moveTo>
                <a:lnTo>
                  <a:pt x="0" y="7351889"/>
                </a:lnTo>
                <a:lnTo>
                  <a:pt x="0" y="0"/>
                </a:lnTo>
                <a:lnTo>
                  <a:pt x="7419337" y="0"/>
                </a:lnTo>
                <a:lnTo>
                  <a:pt x="7419337" y="735188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359700" y="12169782"/>
            <a:ext cx="1397973" cy="432101"/>
          </a:xfrm>
          <a:custGeom>
            <a:avLst/>
            <a:gdLst/>
            <a:ahLst/>
            <a:cxnLst/>
            <a:rect r="r" b="b" t="t" l="l"/>
            <a:pathLst>
              <a:path h="432101" w="1397973">
                <a:moveTo>
                  <a:pt x="0" y="0"/>
                </a:moveTo>
                <a:lnTo>
                  <a:pt x="1397973" y="0"/>
                </a:lnTo>
                <a:lnTo>
                  <a:pt x="1397973" y="432101"/>
                </a:lnTo>
                <a:lnTo>
                  <a:pt x="0" y="4321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220275" y="4813150"/>
            <a:ext cx="1397973" cy="432101"/>
          </a:xfrm>
          <a:custGeom>
            <a:avLst/>
            <a:gdLst/>
            <a:ahLst/>
            <a:cxnLst/>
            <a:rect r="r" b="b" t="t" l="l"/>
            <a:pathLst>
              <a:path h="432101" w="1397973">
                <a:moveTo>
                  <a:pt x="0" y="0"/>
                </a:moveTo>
                <a:lnTo>
                  <a:pt x="1397973" y="0"/>
                </a:lnTo>
                <a:lnTo>
                  <a:pt x="1397973" y="432100"/>
                </a:lnTo>
                <a:lnTo>
                  <a:pt x="0" y="4321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300339" y="13269944"/>
            <a:ext cx="1995601" cy="414087"/>
          </a:xfrm>
          <a:custGeom>
            <a:avLst/>
            <a:gdLst/>
            <a:ahLst/>
            <a:cxnLst/>
            <a:rect r="r" b="b" t="t" l="l"/>
            <a:pathLst>
              <a:path h="414087" w="1995601">
                <a:moveTo>
                  <a:pt x="0" y="0"/>
                </a:moveTo>
                <a:lnTo>
                  <a:pt x="1995602" y="0"/>
                </a:lnTo>
                <a:lnTo>
                  <a:pt x="1995602" y="414087"/>
                </a:lnTo>
                <a:lnTo>
                  <a:pt x="0" y="4140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3509345" y="13031073"/>
            <a:ext cx="455454" cy="455454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0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1813860" y="7081607"/>
            <a:ext cx="5088175" cy="5088175"/>
          </a:xfrm>
          <a:custGeom>
            <a:avLst/>
            <a:gdLst/>
            <a:ahLst/>
            <a:cxnLst/>
            <a:rect r="r" b="b" t="t" l="l"/>
            <a:pathLst>
              <a:path h="5088175" w="5088175">
                <a:moveTo>
                  <a:pt x="0" y="0"/>
                </a:moveTo>
                <a:lnTo>
                  <a:pt x="5088175" y="0"/>
                </a:lnTo>
                <a:lnTo>
                  <a:pt x="5088175" y="5088175"/>
                </a:lnTo>
                <a:lnTo>
                  <a:pt x="0" y="50881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1813860" y="7599751"/>
            <a:ext cx="4828555" cy="4556948"/>
          </a:xfrm>
          <a:custGeom>
            <a:avLst/>
            <a:gdLst/>
            <a:ahLst/>
            <a:cxnLst/>
            <a:rect r="r" b="b" t="t" l="l"/>
            <a:pathLst>
              <a:path h="4556948" w="4828555">
                <a:moveTo>
                  <a:pt x="0" y="0"/>
                </a:moveTo>
                <a:lnTo>
                  <a:pt x="4828555" y="0"/>
                </a:lnTo>
                <a:lnTo>
                  <a:pt x="4828555" y="4556949"/>
                </a:lnTo>
                <a:lnTo>
                  <a:pt x="0" y="455694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28700" y="7010789"/>
            <a:ext cx="8967605" cy="4910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43454" indent="-371727" lvl="1">
              <a:lnSpc>
                <a:spcPts val="4820"/>
              </a:lnSpc>
              <a:buFont typeface="Arial"/>
              <a:buChar char="•"/>
            </a:pPr>
            <a:r>
              <a:rPr lang="en-US" sz="3443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Students take 6 classes each semester​</a:t>
            </a:r>
          </a:p>
          <a:p>
            <a:pPr algn="just" marL="743454" indent="-371727" lvl="1">
              <a:lnSpc>
                <a:spcPts val="4820"/>
              </a:lnSpc>
              <a:buFont typeface="Arial"/>
              <a:buChar char="•"/>
            </a:pPr>
            <a:r>
              <a:rPr lang="en-US" sz="3443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Pass each class at the semester to earn credits. Passing Grade is a D - </a:t>
            </a:r>
          </a:p>
          <a:p>
            <a:pPr algn="just" marL="743454" indent="-371727" lvl="1">
              <a:lnSpc>
                <a:spcPts val="4820"/>
              </a:lnSpc>
              <a:buFont typeface="Arial"/>
              <a:buChar char="•"/>
            </a:pPr>
            <a:r>
              <a:rPr lang="en-US" sz="3443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Each semester class is worth 5 credits​</a:t>
            </a:r>
          </a:p>
          <a:p>
            <a:pPr algn="just" marL="743454" indent="-371727" lvl="1">
              <a:lnSpc>
                <a:spcPts val="4820"/>
              </a:lnSpc>
              <a:buFont typeface="Arial"/>
              <a:buChar char="•"/>
            </a:pPr>
            <a:r>
              <a:rPr lang="en-US" sz="3443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Classes are a year long!​</a:t>
            </a:r>
          </a:p>
          <a:p>
            <a:pPr algn="just" marL="743454" indent="-371727" lvl="1">
              <a:lnSpc>
                <a:spcPts val="4820"/>
              </a:lnSpc>
              <a:buFont typeface="Arial"/>
              <a:buChar char="•"/>
            </a:pPr>
            <a:r>
              <a:rPr lang="en-US" sz="3443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Students should earn 30 credits per semester to stay on track for graduation​</a:t>
            </a:r>
          </a:p>
          <a:p>
            <a:pPr algn="just">
              <a:lnSpc>
                <a:spcPts val="510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606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115709" y="11543977"/>
            <a:ext cx="19403709" cy="2743523"/>
            <a:chOff x="0" y="0"/>
            <a:chExt cx="5110442" cy="72257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110442" cy="722574"/>
            </a:xfrm>
            <a:custGeom>
              <a:avLst/>
              <a:gdLst/>
              <a:ahLst/>
              <a:cxnLst/>
              <a:rect r="r" b="b" t="t" l="l"/>
              <a:pathLst>
                <a:path h="722574" w="5110442">
                  <a:moveTo>
                    <a:pt x="0" y="0"/>
                  </a:moveTo>
                  <a:lnTo>
                    <a:pt x="5110442" y="0"/>
                  </a:lnTo>
                  <a:lnTo>
                    <a:pt x="5110442" y="722574"/>
                  </a:lnTo>
                  <a:lnTo>
                    <a:pt x="0" y="722574"/>
                  </a:lnTo>
                  <a:close/>
                </a:path>
              </a:pathLst>
            </a:custGeom>
            <a:solidFill>
              <a:srgbClr val="11115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110442" cy="7606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5911344" y="11880556"/>
            <a:ext cx="1397973" cy="432101"/>
          </a:xfrm>
          <a:custGeom>
            <a:avLst/>
            <a:gdLst/>
            <a:ahLst/>
            <a:cxnLst/>
            <a:rect r="r" b="b" t="t" l="l"/>
            <a:pathLst>
              <a:path h="432101" w="1397973">
                <a:moveTo>
                  <a:pt x="0" y="0"/>
                </a:moveTo>
                <a:lnTo>
                  <a:pt x="1397973" y="0"/>
                </a:lnTo>
                <a:lnTo>
                  <a:pt x="1397973" y="432101"/>
                </a:lnTo>
                <a:lnTo>
                  <a:pt x="0" y="4321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541973" y="13258800"/>
            <a:ext cx="1995601" cy="414087"/>
          </a:xfrm>
          <a:custGeom>
            <a:avLst/>
            <a:gdLst/>
            <a:ahLst/>
            <a:cxnLst/>
            <a:rect r="r" b="b" t="t" l="l"/>
            <a:pathLst>
              <a:path h="414087" w="1995601">
                <a:moveTo>
                  <a:pt x="0" y="0"/>
                </a:moveTo>
                <a:lnTo>
                  <a:pt x="1995601" y="0"/>
                </a:lnTo>
                <a:lnTo>
                  <a:pt x="1995601" y="414087"/>
                </a:lnTo>
                <a:lnTo>
                  <a:pt x="0" y="4140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73246" y="4801473"/>
            <a:ext cx="455454" cy="455454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00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3207539" y="12366469"/>
            <a:ext cx="766037" cy="766037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0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225655" y="4549256"/>
            <a:ext cx="252217" cy="252217"/>
          </a:xfrm>
          <a:custGeom>
            <a:avLst/>
            <a:gdLst/>
            <a:ahLst/>
            <a:cxnLst/>
            <a:rect r="r" b="b" t="t" l="l"/>
            <a:pathLst>
              <a:path h="252217" w="252217">
                <a:moveTo>
                  <a:pt x="0" y="0"/>
                </a:moveTo>
                <a:lnTo>
                  <a:pt x="252217" y="0"/>
                </a:lnTo>
                <a:lnTo>
                  <a:pt x="252217" y="252217"/>
                </a:lnTo>
                <a:lnTo>
                  <a:pt x="0" y="2522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aphicFrame>
        <p:nvGraphicFramePr>
          <p:cNvPr name="Table 14" id="14"/>
          <p:cNvGraphicFramePr>
            <a:graphicFrameLocks noGrp="true"/>
          </p:cNvGraphicFramePr>
          <p:nvPr/>
        </p:nvGraphicFramePr>
        <p:xfrm>
          <a:off x="1477872" y="9017706"/>
          <a:ext cx="15332255" cy="2402445"/>
        </p:xfrm>
        <a:graphic>
          <a:graphicData uri="http://schemas.openxmlformats.org/drawingml/2006/table">
            <a:tbl>
              <a:tblPr/>
              <a:tblGrid>
                <a:gridCol w="1916532"/>
                <a:gridCol w="1916532"/>
                <a:gridCol w="1916532"/>
                <a:gridCol w="1916532"/>
                <a:gridCol w="1916532"/>
                <a:gridCol w="1916532"/>
                <a:gridCol w="1916532"/>
                <a:gridCol w="1916532"/>
              </a:tblGrid>
              <a:tr h="139333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779"/>
                        </a:lnSpc>
                        <a:defRPr/>
                      </a:pPr>
                      <a:r>
                        <a:rPr lang="en-US" sz="26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1st</a:t>
                      </a:r>
                      <a:endParaRPr lang="en-US" sz="1100"/>
                    </a:p>
                    <a:p>
                      <a:pPr algn="l">
                        <a:lnSpc>
                          <a:spcPts val="3639"/>
                        </a:lnSpc>
                      </a:pPr>
                      <a:r>
                        <a:rPr lang="en-US" sz="25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​QUARTER​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2ND QUARTER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Final​ Exams​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Fall Semester​</a:t>
                      </a:r>
                      <a:endParaRPr lang="en-US" sz="1100"/>
                    </a:p>
                    <a:p>
                      <a:pPr algn="l">
                        <a:lnSpc>
                          <a:spcPts val="2239"/>
                        </a:lnSpc>
                      </a:pPr>
                    </a:p>
                    <a:p>
                      <a:pPr algn="l">
                        <a:lnSpc>
                          <a:spcPts val="2239"/>
                        </a:lnSpc>
                      </a:pPr>
                      <a:r>
                        <a:rPr lang="en-US" sz="15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Grades/Credits​posted on ​transcript​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3RD QUARTER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640"/>
                        </a:lnSpc>
                        <a:defRPr/>
                      </a:pPr>
                      <a:r>
                        <a:rPr lang="en-US" sz="26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4TH QUARTER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Final​ Exams​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100"/>
                        </a:lnSpc>
                        <a:defRPr/>
                      </a:pPr>
                      <a:r>
                        <a:rPr lang="en-US" sz="15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Spring Semester </a:t>
                      </a:r>
                      <a:endParaRPr lang="en-US" sz="1100"/>
                    </a:p>
                    <a:p>
                      <a:pPr algn="l">
                        <a:lnSpc>
                          <a:spcPts val="2100"/>
                        </a:lnSpc>
                      </a:pPr>
                      <a:r>
                        <a:rPr lang="en-US" sz="15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Grades/Credits  posted on transcript​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TextBox 15" id="15"/>
          <p:cNvSpPr txBox="true"/>
          <p:nvPr/>
        </p:nvSpPr>
        <p:spPr>
          <a:xfrm rot="0">
            <a:off x="3973576" y="4198620"/>
            <a:ext cx="11182881" cy="830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FFCF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How are credits earned in high school?​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158646" y="5191766"/>
            <a:ext cx="13970707" cy="3825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86633" indent="-393317" lvl="1">
              <a:lnSpc>
                <a:spcPts val="5100"/>
              </a:lnSpc>
              <a:buFont typeface="Arial"/>
              <a:buChar char="•"/>
            </a:pPr>
            <a:r>
              <a:rPr lang="en-US" sz="3643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Students earn credits each semester (2 semesters in a school year)​</a:t>
            </a:r>
          </a:p>
          <a:p>
            <a:pPr algn="just" marL="786633" indent="-393317" lvl="1">
              <a:lnSpc>
                <a:spcPts val="5100"/>
              </a:lnSpc>
              <a:buFont typeface="Arial"/>
              <a:buChar char="•"/>
            </a:pPr>
            <a:r>
              <a:rPr lang="en-US" sz="3643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Each semester is worth 30 credits /5 credits for each class (same 6 classes all year; August-May)​</a:t>
            </a:r>
          </a:p>
          <a:p>
            <a:pPr algn="just" marL="786633" indent="-393317" lvl="1">
              <a:lnSpc>
                <a:spcPts val="5100"/>
              </a:lnSpc>
              <a:buFont typeface="Arial"/>
              <a:buChar char="•"/>
            </a:pPr>
            <a:r>
              <a:rPr lang="en-US" sz="3643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60 credits for each school year</a:t>
            </a:r>
          </a:p>
          <a:p>
            <a:pPr algn="just">
              <a:lnSpc>
                <a:spcPts val="510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606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73246" y="4801473"/>
            <a:ext cx="455454" cy="455454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225655" y="4549256"/>
            <a:ext cx="252217" cy="252217"/>
          </a:xfrm>
          <a:custGeom>
            <a:avLst/>
            <a:gdLst/>
            <a:ahLst/>
            <a:cxnLst/>
            <a:rect r="r" b="b" t="t" l="l"/>
            <a:pathLst>
              <a:path h="252217" w="252217">
                <a:moveTo>
                  <a:pt x="0" y="0"/>
                </a:moveTo>
                <a:lnTo>
                  <a:pt x="252217" y="0"/>
                </a:lnTo>
                <a:lnTo>
                  <a:pt x="252217" y="252217"/>
                </a:lnTo>
                <a:lnTo>
                  <a:pt x="0" y="2522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aphicFrame>
        <p:nvGraphicFramePr>
          <p:cNvPr name="Table 6" id="6"/>
          <p:cNvGraphicFramePr>
            <a:graphicFrameLocks noGrp="true"/>
          </p:cNvGraphicFramePr>
          <p:nvPr/>
        </p:nvGraphicFramePr>
        <p:xfrm>
          <a:off x="3422826" y="5515681"/>
          <a:ext cx="11442347" cy="8260755"/>
        </p:xfrm>
        <a:graphic>
          <a:graphicData uri="http://schemas.openxmlformats.org/drawingml/2006/table">
            <a:tbl>
              <a:tblPr/>
              <a:tblGrid>
                <a:gridCol w="3814116"/>
                <a:gridCol w="3814116"/>
                <a:gridCol w="3814116"/>
              </a:tblGrid>
              <a:tr h="137679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179"/>
                        </a:lnSpc>
                        <a:defRPr/>
                      </a:pPr>
                      <a:r>
                        <a:rPr lang="en-US" sz="3699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Grade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179"/>
                        </a:lnSpc>
                        <a:defRPr/>
                      </a:pPr>
                      <a:r>
                        <a:rPr lang="en-US" sz="3699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Non-weighted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179"/>
                        </a:lnSpc>
                        <a:defRPr/>
                      </a:pPr>
                      <a:r>
                        <a:rPr lang="en-US" sz="3699" b="true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Weighted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</a:tr>
              <a:tr h="137679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179"/>
                        </a:lnSpc>
                        <a:defRPr/>
                      </a:pPr>
                      <a:r>
                        <a:rPr lang="en-US" sz="36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179"/>
                        </a:lnSpc>
                        <a:defRPr/>
                      </a:pPr>
                      <a:r>
                        <a:rPr lang="en-US" sz="36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179"/>
                        </a:lnSpc>
                        <a:defRPr/>
                      </a:pPr>
                      <a:r>
                        <a:rPr lang="en-US" sz="36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679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179"/>
                        </a:lnSpc>
                        <a:defRPr/>
                      </a:pPr>
                      <a:r>
                        <a:rPr lang="en-US" sz="36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179"/>
                        </a:lnSpc>
                        <a:defRPr/>
                      </a:pPr>
                      <a:r>
                        <a:rPr lang="en-US" sz="36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179"/>
                        </a:lnSpc>
                        <a:defRPr/>
                      </a:pPr>
                      <a:r>
                        <a:rPr lang="en-US" sz="36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679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179"/>
                        </a:lnSpc>
                        <a:defRPr/>
                      </a:pPr>
                      <a:r>
                        <a:rPr lang="en-US" sz="36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179"/>
                        </a:lnSpc>
                        <a:defRPr/>
                      </a:pPr>
                      <a:r>
                        <a:rPr lang="en-US" sz="36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179"/>
                        </a:lnSpc>
                        <a:defRPr/>
                      </a:pPr>
                      <a:r>
                        <a:rPr lang="en-US" sz="36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679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179"/>
                        </a:lnSpc>
                        <a:defRPr/>
                      </a:pPr>
                      <a:r>
                        <a:rPr lang="en-US" sz="36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179"/>
                        </a:lnSpc>
                        <a:defRPr/>
                      </a:pPr>
                      <a:r>
                        <a:rPr lang="en-US" sz="36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179"/>
                        </a:lnSpc>
                        <a:defRPr/>
                      </a:pPr>
                      <a:r>
                        <a:rPr lang="en-US" sz="36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679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179"/>
                        </a:lnSpc>
                        <a:defRPr/>
                      </a:pPr>
                      <a:r>
                        <a:rPr lang="en-US" sz="36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179"/>
                        </a:lnSpc>
                        <a:defRPr/>
                      </a:pPr>
                      <a:r>
                        <a:rPr lang="en-US" sz="36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5179"/>
                        </a:lnSpc>
                        <a:defRPr/>
                      </a:pPr>
                      <a:r>
                        <a:rPr lang="en-US" sz="3699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TextBox 7" id="7"/>
          <p:cNvSpPr txBox="true"/>
          <p:nvPr/>
        </p:nvSpPr>
        <p:spPr>
          <a:xfrm rot="0">
            <a:off x="3973576" y="4198620"/>
            <a:ext cx="11182881" cy="830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FFCF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GPA SCALE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606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5467104"/>
            <a:ext cx="12662001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0"/>
              </a:lnSpc>
              <a:spcBef>
                <a:spcPct val="0"/>
              </a:spcBef>
            </a:pPr>
            <a:r>
              <a:rPr lang="en-US" sz="5600" b="true">
                <a:solidFill>
                  <a:srgbClr val="FFCF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HIGH SCHOOL SPORTS ELIGIBITY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-1115709" y="12096607"/>
            <a:ext cx="19403709" cy="2190893"/>
            <a:chOff x="0" y="0"/>
            <a:chExt cx="5110442" cy="57702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110442" cy="577025"/>
            </a:xfrm>
            <a:custGeom>
              <a:avLst/>
              <a:gdLst/>
              <a:ahLst/>
              <a:cxnLst/>
              <a:rect r="r" b="b" t="t" l="l"/>
              <a:pathLst>
                <a:path h="577025" w="5110442">
                  <a:moveTo>
                    <a:pt x="0" y="0"/>
                  </a:moveTo>
                  <a:lnTo>
                    <a:pt x="5110442" y="0"/>
                  </a:lnTo>
                  <a:lnTo>
                    <a:pt x="5110442" y="577025"/>
                  </a:lnTo>
                  <a:lnTo>
                    <a:pt x="0" y="577025"/>
                  </a:lnTo>
                  <a:close/>
                </a:path>
              </a:pathLst>
            </a:custGeom>
            <a:solidFill>
              <a:srgbClr val="11115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5110442" cy="6151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true" flipV="true" rot="-5644283">
            <a:off x="11673390" y="6587441"/>
            <a:ext cx="6423797" cy="6365399"/>
          </a:xfrm>
          <a:custGeom>
            <a:avLst/>
            <a:gdLst/>
            <a:ahLst/>
            <a:cxnLst/>
            <a:rect r="r" b="b" t="t" l="l"/>
            <a:pathLst>
              <a:path h="6365399" w="6423797">
                <a:moveTo>
                  <a:pt x="6423798" y="6365399"/>
                </a:moveTo>
                <a:lnTo>
                  <a:pt x="0" y="6365399"/>
                </a:lnTo>
                <a:lnTo>
                  <a:pt x="0" y="0"/>
                </a:lnTo>
                <a:lnTo>
                  <a:pt x="6423798" y="0"/>
                </a:lnTo>
                <a:lnTo>
                  <a:pt x="6423798" y="636539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220275" y="4813150"/>
            <a:ext cx="1397973" cy="432101"/>
          </a:xfrm>
          <a:custGeom>
            <a:avLst/>
            <a:gdLst/>
            <a:ahLst/>
            <a:cxnLst/>
            <a:rect r="r" b="b" t="t" l="l"/>
            <a:pathLst>
              <a:path h="432101" w="1397973">
                <a:moveTo>
                  <a:pt x="0" y="0"/>
                </a:moveTo>
                <a:lnTo>
                  <a:pt x="1397973" y="0"/>
                </a:lnTo>
                <a:lnTo>
                  <a:pt x="1397973" y="432100"/>
                </a:lnTo>
                <a:lnTo>
                  <a:pt x="0" y="4321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300339" y="13269944"/>
            <a:ext cx="1995601" cy="414087"/>
          </a:xfrm>
          <a:custGeom>
            <a:avLst/>
            <a:gdLst/>
            <a:ahLst/>
            <a:cxnLst/>
            <a:rect r="r" b="b" t="t" l="l"/>
            <a:pathLst>
              <a:path h="414087" w="1995601">
                <a:moveTo>
                  <a:pt x="0" y="0"/>
                </a:moveTo>
                <a:lnTo>
                  <a:pt x="1995602" y="0"/>
                </a:lnTo>
                <a:lnTo>
                  <a:pt x="1995602" y="414087"/>
                </a:lnTo>
                <a:lnTo>
                  <a:pt x="0" y="4140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3509345" y="13031073"/>
            <a:ext cx="455454" cy="455454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00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2945236" y="8215606"/>
            <a:ext cx="3969513" cy="3289734"/>
          </a:xfrm>
          <a:custGeom>
            <a:avLst/>
            <a:gdLst/>
            <a:ahLst/>
            <a:cxnLst/>
            <a:rect r="r" b="b" t="t" l="l"/>
            <a:pathLst>
              <a:path h="3289734" w="3969513">
                <a:moveTo>
                  <a:pt x="0" y="0"/>
                </a:moveTo>
                <a:lnTo>
                  <a:pt x="3969512" y="0"/>
                </a:lnTo>
                <a:lnTo>
                  <a:pt x="3969512" y="3289733"/>
                </a:lnTo>
                <a:lnTo>
                  <a:pt x="0" y="32897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697462" y="6229739"/>
            <a:ext cx="11298625" cy="78543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50700" indent="-375350" lvl="1">
              <a:lnSpc>
                <a:spcPts val="6154"/>
              </a:lnSpc>
              <a:buFont typeface="Arial"/>
              <a:buChar char="•"/>
            </a:pPr>
            <a:r>
              <a:rPr lang="en-US" sz="3477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Students must earn a 2.0 grade point average​</a:t>
            </a:r>
            <a:r>
              <a:rPr lang="en-US" sz="3477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to participate in high school sports and no more than 1 F</a:t>
            </a:r>
          </a:p>
          <a:p>
            <a:pPr algn="just" marL="750700" indent="-375350" lvl="1">
              <a:lnSpc>
                <a:spcPts val="6154"/>
              </a:lnSpc>
              <a:buFont typeface="Arial"/>
              <a:buChar char="•"/>
            </a:pPr>
            <a:r>
              <a:rPr lang="en-US" sz="3477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Grades for eligibility are checked at:</a:t>
            </a:r>
          </a:p>
          <a:p>
            <a:pPr algn="just">
              <a:lnSpc>
                <a:spcPts val="6154"/>
              </a:lnSpc>
            </a:pPr>
            <a:r>
              <a:rPr lang="en-US" sz="3477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1st quarter, 1st semester, 3rd quarter, and 2nd semester. </a:t>
            </a:r>
          </a:p>
          <a:p>
            <a:pPr algn="just" marL="750700" indent="-375350" lvl="1">
              <a:lnSpc>
                <a:spcPts val="6154"/>
              </a:lnSpc>
              <a:buFont typeface="Arial"/>
              <a:buChar char="•"/>
            </a:pPr>
            <a:r>
              <a:rPr lang="en-US" sz="3477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A student may be added or dropped at these times.​</a:t>
            </a:r>
          </a:p>
          <a:p>
            <a:pPr algn="just" marL="750700" indent="-375350" lvl="1">
              <a:lnSpc>
                <a:spcPts val="6154"/>
              </a:lnSpc>
              <a:buFont typeface="Arial"/>
              <a:buChar char="•"/>
            </a:pPr>
            <a:r>
              <a:rPr lang="en-US" sz="3477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2nd semester grades count for Fall of the following school year​</a:t>
            </a:r>
          </a:p>
          <a:p>
            <a:pPr algn="just">
              <a:lnSpc>
                <a:spcPts val="7073"/>
              </a:lnSpc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606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115709" y="11543977"/>
            <a:ext cx="19403709" cy="2743523"/>
            <a:chOff x="0" y="0"/>
            <a:chExt cx="5110442" cy="72257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110442" cy="722574"/>
            </a:xfrm>
            <a:custGeom>
              <a:avLst/>
              <a:gdLst/>
              <a:ahLst/>
              <a:cxnLst/>
              <a:rect r="r" b="b" t="t" l="l"/>
              <a:pathLst>
                <a:path h="722574" w="5110442">
                  <a:moveTo>
                    <a:pt x="0" y="0"/>
                  </a:moveTo>
                  <a:lnTo>
                    <a:pt x="5110442" y="0"/>
                  </a:lnTo>
                  <a:lnTo>
                    <a:pt x="5110442" y="722574"/>
                  </a:lnTo>
                  <a:lnTo>
                    <a:pt x="0" y="722574"/>
                  </a:lnTo>
                  <a:close/>
                </a:path>
              </a:pathLst>
            </a:custGeom>
            <a:solidFill>
              <a:srgbClr val="11115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110442" cy="7606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5911344" y="11880556"/>
            <a:ext cx="1397973" cy="432101"/>
          </a:xfrm>
          <a:custGeom>
            <a:avLst/>
            <a:gdLst/>
            <a:ahLst/>
            <a:cxnLst/>
            <a:rect r="r" b="b" t="t" l="l"/>
            <a:pathLst>
              <a:path h="432101" w="1397973">
                <a:moveTo>
                  <a:pt x="0" y="0"/>
                </a:moveTo>
                <a:lnTo>
                  <a:pt x="1397973" y="0"/>
                </a:lnTo>
                <a:lnTo>
                  <a:pt x="1397973" y="432101"/>
                </a:lnTo>
                <a:lnTo>
                  <a:pt x="0" y="4321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541973" y="13258800"/>
            <a:ext cx="1995601" cy="414087"/>
          </a:xfrm>
          <a:custGeom>
            <a:avLst/>
            <a:gdLst/>
            <a:ahLst/>
            <a:cxnLst/>
            <a:rect r="r" b="b" t="t" l="l"/>
            <a:pathLst>
              <a:path h="414087" w="1995601">
                <a:moveTo>
                  <a:pt x="0" y="0"/>
                </a:moveTo>
                <a:lnTo>
                  <a:pt x="1995601" y="0"/>
                </a:lnTo>
                <a:lnTo>
                  <a:pt x="1995601" y="414087"/>
                </a:lnTo>
                <a:lnTo>
                  <a:pt x="0" y="4140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73246" y="4801473"/>
            <a:ext cx="455454" cy="455454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00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3207539" y="12366469"/>
            <a:ext cx="766037" cy="766037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0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225655" y="4549256"/>
            <a:ext cx="252217" cy="252217"/>
          </a:xfrm>
          <a:custGeom>
            <a:avLst/>
            <a:gdLst/>
            <a:ahLst/>
            <a:cxnLst/>
            <a:rect r="r" b="b" t="t" l="l"/>
            <a:pathLst>
              <a:path h="252217" w="252217">
                <a:moveTo>
                  <a:pt x="0" y="0"/>
                </a:moveTo>
                <a:lnTo>
                  <a:pt x="252217" y="0"/>
                </a:lnTo>
                <a:lnTo>
                  <a:pt x="252217" y="252217"/>
                </a:lnTo>
                <a:lnTo>
                  <a:pt x="0" y="2522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3180376" y="5376823"/>
            <a:ext cx="11927248" cy="8296064"/>
          </a:xfrm>
          <a:custGeom>
            <a:avLst/>
            <a:gdLst/>
            <a:ahLst/>
            <a:cxnLst/>
            <a:rect r="r" b="b" t="t" l="l"/>
            <a:pathLst>
              <a:path h="8296064" w="11927248">
                <a:moveTo>
                  <a:pt x="0" y="0"/>
                </a:moveTo>
                <a:lnTo>
                  <a:pt x="11927248" y="0"/>
                </a:lnTo>
                <a:lnTo>
                  <a:pt x="11927248" y="8296064"/>
                </a:lnTo>
                <a:lnTo>
                  <a:pt x="0" y="829606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225655" y="9767440"/>
            <a:ext cx="3604126" cy="2329167"/>
          </a:xfrm>
          <a:custGeom>
            <a:avLst/>
            <a:gdLst/>
            <a:ahLst/>
            <a:cxnLst/>
            <a:rect r="r" b="b" t="t" l="l"/>
            <a:pathLst>
              <a:path h="2329167" w="3604126">
                <a:moveTo>
                  <a:pt x="0" y="0"/>
                </a:moveTo>
                <a:lnTo>
                  <a:pt x="3604127" y="0"/>
                </a:lnTo>
                <a:lnTo>
                  <a:pt x="3604127" y="2329167"/>
                </a:lnTo>
                <a:lnTo>
                  <a:pt x="0" y="232916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3973576" y="4198620"/>
            <a:ext cx="11182881" cy="830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FFCF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Aeries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606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115709" y="11543977"/>
            <a:ext cx="19403709" cy="2743523"/>
            <a:chOff x="0" y="0"/>
            <a:chExt cx="5110442" cy="72257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110442" cy="722574"/>
            </a:xfrm>
            <a:custGeom>
              <a:avLst/>
              <a:gdLst/>
              <a:ahLst/>
              <a:cxnLst/>
              <a:rect r="r" b="b" t="t" l="l"/>
              <a:pathLst>
                <a:path h="722574" w="5110442">
                  <a:moveTo>
                    <a:pt x="0" y="0"/>
                  </a:moveTo>
                  <a:lnTo>
                    <a:pt x="5110442" y="0"/>
                  </a:lnTo>
                  <a:lnTo>
                    <a:pt x="5110442" y="722574"/>
                  </a:lnTo>
                  <a:lnTo>
                    <a:pt x="0" y="722574"/>
                  </a:lnTo>
                  <a:close/>
                </a:path>
              </a:pathLst>
            </a:custGeom>
            <a:solidFill>
              <a:srgbClr val="11115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110442" cy="7606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541973" y="13258800"/>
            <a:ext cx="1995601" cy="414087"/>
          </a:xfrm>
          <a:custGeom>
            <a:avLst/>
            <a:gdLst/>
            <a:ahLst/>
            <a:cxnLst/>
            <a:rect r="r" b="b" t="t" l="l"/>
            <a:pathLst>
              <a:path h="414087" w="1995601">
                <a:moveTo>
                  <a:pt x="0" y="0"/>
                </a:moveTo>
                <a:lnTo>
                  <a:pt x="1995601" y="0"/>
                </a:lnTo>
                <a:lnTo>
                  <a:pt x="1995601" y="414087"/>
                </a:lnTo>
                <a:lnTo>
                  <a:pt x="0" y="4140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573246" y="4801473"/>
            <a:ext cx="455454" cy="455454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00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3207539" y="12366469"/>
            <a:ext cx="766037" cy="766037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00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225655" y="4549256"/>
            <a:ext cx="252217" cy="252217"/>
          </a:xfrm>
          <a:custGeom>
            <a:avLst/>
            <a:gdLst/>
            <a:ahLst/>
            <a:cxnLst/>
            <a:rect r="r" b="b" t="t" l="l"/>
            <a:pathLst>
              <a:path h="252217" w="252217">
                <a:moveTo>
                  <a:pt x="0" y="0"/>
                </a:moveTo>
                <a:lnTo>
                  <a:pt x="252217" y="0"/>
                </a:lnTo>
                <a:lnTo>
                  <a:pt x="252217" y="252217"/>
                </a:lnTo>
                <a:lnTo>
                  <a:pt x="0" y="2522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98339" y="6308820"/>
            <a:ext cx="15691323" cy="6440668"/>
          </a:xfrm>
          <a:custGeom>
            <a:avLst/>
            <a:gdLst/>
            <a:ahLst/>
            <a:cxnLst/>
            <a:rect r="r" b="b" t="t" l="l"/>
            <a:pathLst>
              <a:path h="6440668" w="15691323">
                <a:moveTo>
                  <a:pt x="0" y="0"/>
                </a:moveTo>
                <a:lnTo>
                  <a:pt x="15691322" y="0"/>
                </a:lnTo>
                <a:lnTo>
                  <a:pt x="15691322" y="6440668"/>
                </a:lnTo>
                <a:lnTo>
                  <a:pt x="0" y="64406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28700" y="5029200"/>
            <a:ext cx="3604126" cy="2329167"/>
          </a:xfrm>
          <a:custGeom>
            <a:avLst/>
            <a:gdLst/>
            <a:ahLst/>
            <a:cxnLst/>
            <a:rect r="r" b="b" t="t" l="l"/>
            <a:pathLst>
              <a:path h="2329167" w="3604126">
                <a:moveTo>
                  <a:pt x="0" y="0"/>
                </a:moveTo>
                <a:lnTo>
                  <a:pt x="3604126" y="0"/>
                </a:lnTo>
                <a:lnTo>
                  <a:pt x="3604126" y="2329167"/>
                </a:lnTo>
                <a:lnTo>
                  <a:pt x="0" y="232916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3973576" y="4198620"/>
            <a:ext cx="11182881" cy="830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FFCF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Emailing the Teachers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305537" y="4286922"/>
            <a:ext cx="8191276" cy="734209"/>
          </a:xfrm>
          <a:custGeom>
            <a:avLst/>
            <a:gdLst/>
            <a:ahLst/>
            <a:cxnLst/>
            <a:rect r="r" b="b" t="t" l="l"/>
            <a:pathLst>
              <a:path h="734209" w="8191276">
                <a:moveTo>
                  <a:pt x="0" y="0"/>
                </a:moveTo>
                <a:lnTo>
                  <a:pt x="8191276" y="0"/>
                </a:lnTo>
                <a:lnTo>
                  <a:pt x="8191276" y="734210"/>
                </a:lnTo>
                <a:lnTo>
                  <a:pt x="0" y="7342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187035" y="4197327"/>
            <a:ext cx="1664742" cy="743954"/>
          </a:xfrm>
          <a:custGeom>
            <a:avLst/>
            <a:gdLst/>
            <a:ahLst/>
            <a:cxnLst/>
            <a:rect r="r" b="b" t="t" l="l"/>
            <a:pathLst>
              <a:path h="743954" w="1664742">
                <a:moveTo>
                  <a:pt x="0" y="0"/>
                </a:moveTo>
                <a:lnTo>
                  <a:pt x="1664742" y="0"/>
                </a:lnTo>
                <a:lnTo>
                  <a:pt x="1664742" y="743954"/>
                </a:lnTo>
                <a:lnTo>
                  <a:pt x="0" y="7439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933808" y="4187923"/>
            <a:ext cx="1831653" cy="898095"/>
          </a:xfrm>
          <a:custGeom>
            <a:avLst/>
            <a:gdLst/>
            <a:ahLst/>
            <a:cxnLst/>
            <a:rect r="r" b="b" t="t" l="l"/>
            <a:pathLst>
              <a:path h="898095" w="1831653">
                <a:moveTo>
                  <a:pt x="0" y="0"/>
                </a:moveTo>
                <a:lnTo>
                  <a:pt x="1831653" y="0"/>
                </a:lnTo>
                <a:lnTo>
                  <a:pt x="1831653" y="898095"/>
                </a:lnTo>
                <a:lnTo>
                  <a:pt x="0" y="8980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016925" y="4197327"/>
            <a:ext cx="1225704" cy="743954"/>
          </a:xfrm>
          <a:custGeom>
            <a:avLst/>
            <a:gdLst/>
            <a:ahLst/>
            <a:cxnLst/>
            <a:rect r="r" b="b" t="t" l="l"/>
            <a:pathLst>
              <a:path h="743954" w="1225704">
                <a:moveTo>
                  <a:pt x="0" y="0"/>
                </a:moveTo>
                <a:lnTo>
                  <a:pt x="1225704" y="0"/>
                </a:lnTo>
                <a:lnTo>
                  <a:pt x="1225704" y="743954"/>
                </a:lnTo>
                <a:lnTo>
                  <a:pt x="0" y="7439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8542" y="4187923"/>
            <a:ext cx="3255167" cy="753712"/>
          </a:xfrm>
          <a:custGeom>
            <a:avLst/>
            <a:gdLst/>
            <a:ahLst/>
            <a:cxnLst/>
            <a:rect r="r" b="b" t="t" l="l"/>
            <a:pathLst>
              <a:path h="753712" w="3255167">
                <a:moveTo>
                  <a:pt x="0" y="0"/>
                </a:moveTo>
                <a:lnTo>
                  <a:pt x="3255168" y="0"/>
                </a:lnTo>
                <a:lnTo>
                  <a:pt x="3255168" y="753711"/>
                </a:lnTo>
                <a:lnTo>
                  <a:pt x="0" y="75371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720801" y="12456780"/>
            <a:ext cx="2683192" cy="1552518"/>
          </a:xfrm>
          <a:custGeom>
            <a:avLst/>
            <a:gdLst/>
            <a:ahLst/>
            <a:cxnLst/>
            <a:rect r="r" b="b" t="t" l="l"/>
            <a:pathLst>
              <a:path h="1552518" w="2683192">
                <a:moveTo>
                  <a:pt x="0" y="0"/>
                </a:moveTo>
                <a:lnTo>
                  <a:pt x="2683193" y="0"/>
                </a:lnTo>
                <a:lnTo>
                  <a:pt x="2683193" y="1552517"/>
                </a:lnTo>
                <a:lnTo>
                  <a:pt x="0" y="155251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930235" y="11015780"/>
            <a:ext cx="2673611" cy="1462922"/>
          </a:xfrm>
          <a:custGeom>
            <a:avLst/>
            <a:gdLst/>
            <a:ahLst/>
            <a:cxnLst/>
            <a:rect r="r" b="b" t="t" l="l"/>
            <a:pathLst>
              <a:path h="1462922" w="2673611">
                <a:moveTo>
                  <a:pt x="0" y="0"/>
                </a:moveTo>
                <a:lnTo>
                  <a:pt x="2673611" y="0"/>
                </a:lnTo>
                <a:lnTo>
                  <a:pt x="2673611" y="1462923"/>
                </a:lnTo>
                <a:lnTo>
                  <a:pt x="0" y="146292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-3046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906823" y="11072724"/>
            <a:ext cx="2371053" cy="1741390"/>
          </a:xfrm>
          <a:custGeom>
            <a:avLst/>
            <a:gdLst/>
            <a:ahLst/>
            <a:cxnLst/>
            <a:rect r="r" b="b" t="t" l="l"/>
            <a:pathLst>
              <a:path h="1741390" w="2371053">
                <a:moveTo>
                  <a:pt x="0" y="0"/>
                </a:moveTo>
                <a:lnTo>
                  <a:pt x="2371053" y="0"/>
                </a:lnTo>
                <a:lnTo>
                  <a:pt x="2371053" y="1741390"/>
                </a:lnTo>
                <a:lnTo>
                  <a:pt x="0" y="174139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018482" y="12432751"/>
            <a:ext cx="4253132" cy="1485854"/>
          </a:xfrm>
          <a:custGeom>
            <a:avLst/>
            <a:gdLst/>
            <a:ahLst/>
            <a:cxnLst/>
            <a:rect r="r" b="b" t="t" l="l"/>
            <a:pathLst>
              <a:path h="1485854" w="4253132">
                <a:moveTo>
                  <a:pt x="0" y="0"/>
                </a:moveTo>
                <a:lnTo>
                  <a:pt x="4253133" y="0"/>
                </a:lnTo>
                <a:lnTo>
                  <a:pt x="4253133" y="1485854"/>
                </a:lnTo>
                <a:lnTo>
                  <a:pt x="0" y="148585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092824" y="11072749"/>
            <a:ext cx="2439797" cy="1360241"/>
          </a:xfrm>
          <a:custGeom>
            <a:avLst/>
            <a:gdLst/>
            <a:ahLst/>
            <a:cxnLst/>
            <a:rect r="r" b="b" t="t" l="l"/>
            <a:pathLst>
              <a:path h="1360241" w="2439797">
                <a:moveTo>
                  <a:pt x="0" y="0"/>
                </a:moveTo>
                <a:lnTo>
                  <a:pt x="2439796" y="0"/>
                </a:lnTo>
                <a:lnTo>
                  <a:pt x="2439796" y="1360242"/>
                </a:lnTo>
                <a:lnTo>
                  <a:pt x="0" y="136024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580361" y="11130702"/>
            <a:ext cx="2316756" cy="1335230"/>
          </a:xfrm>
          <a:custGeom>
            <a:avLst/>
            <a:gdLst/>
            <a:ahLst/>
            <a:cxnLst/>
            <a:rect r="r" b="b" t="t" l="l"/>
            <a:pathLst>
              <a:path h="1335230" w="2316756">
                <a:moveTo>
                  <a:pt x="0" y="0"/>
                </a:moveTo>
                <a:lnTo>
                  <a:pt x="2316756" y="0"/>
                </a:lnTo>
                <a:lnTo>
                  <a:pt x="2316756" y="1335230"/>
                </a:lnTo>
                <a:lnTo>
                  <a:pt x="0" y="133523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675495" y="7723234"/>
            <a:ext cx="5426733" cy="1478416"/>
          </a:xfrm>
          <a:custGeom>
            <a:avLst/>
            <a:gdLst/>
            <a:ahLst/>
            <a:cxnLst/>
            <a:rect r="r" b="b" t="t" l="l"/>
            <a:pathLst>
              <a:path h="1478416" w="5426733">
                <a:moveTo>
                  <a:pt x="0" y="0"/>
                </a:moveTo>
                <a:lnTo>
                  <a:pt x="5426733" y="0"/>
                </a:lnTo>
                <a:lnTo>
                  <a:pt x="5426733" y="1478416"/>
                </a:lnTo>
                <a:lnTo>
                  <a:pt x="0" y="147841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603846" y="11131698"/>
            <a:ext cx="2302977" cy="1823925"/>
          </a:xfrm>
          <a:custGeom>
            <a:avLst/>
            <a:gdLst/>
            <a:ahLst/>
            <a:cxnLst/>
            <a:rect r="r" b="b" t="t" l="l"/>
            <a:pathLst>
              <a:path h="1823925" w="2302977">
                <a:moveTo>
                  <a:pt x="0" y="0"/>
                </a:moveTo>
                <a:lnTo>
                  <a:pt x="2302977" y="0"/>
                </a:lnTo>
                <a:lnTo>
                  <a:pt x="2302977" y="1823925"/>
                </a:lnTo>
                <a:lnTo>
                  <a:pt x="0" y="182392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566738" y="9207537"/>
            <a:ext cx="5678184" cy="1914857"/>
          </a:xfrm>
          <a:custGeom>
            <a:avLst/>
            <a:gdLst/>
            <a:ahLst/>
            <a:cxnLst/>
            <a:rect r="r" b="b" t="t" l="l"/>
            <a:pathLst>
              <a:path h="1914857" w="5678184">
                <a:moveTo>
                  <a:pt x="0" y="0"/>
                </a:moveTo>
                <a:lnTo>
                  <a:pt x="5678184" y="0"/>
                </a:lnTo>
                <a:lnTo>
                  <a:pt x="5678184" y="1914857"/>
                </a:lnTo>
                <a:lnTo>
                  <a:pt x="0" y="1914857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014361" y="4984825"/>
            <a:ext cx="4777240" cy="2721857"/>
          </a:xfrm>
          <a:custGeom>
            <a:avLst/>
            <a:gdLst/>
            <a:ahLst/>
            <a:cxnLst/>
            <a:rect r="r" b="b" t="t" l="l"/>
            <a:pathLst>
              <a:path h="2721857" w="4777240">
                <a:moveTo>
                  <a:pt x="0" y="0"/>
                </a:moveTo>
                <a:lnTo>
                  <a:pt x="4777240" y="0"/>
                </a:lnTo>
                <a:lnTo>
                  <a:pt x="4777240" y="2721857"/>
                </a:lnTo>
                <a:lnTo>
                  <a:pt x="0" y="2721857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3026513" y="8221359"/>
            <a:ext cx="6573254" cy="2719336"/>
          </a:xfrm>
          <a:custGeom>
            <a:avLst/>
            <a:gdLst/>
            <a:ahLst/>
            <a:cxnLst/>
            <a:rect r="r" b="b" t="t" l="l"/>
            <a:pathLst>
              <a:path h="2719336" w="6573254">
                <a:moveTo>
                  <a:pt x="0" y="0"/>
                </a:moveTo>
                <a:lnTo>
                  <a:pt x="6573254" y="0"/>
                </a:lnTo>
                <a:lnTo>
                  <a:pt x="6573254" y="2719336"/>
                </a:lnTo>
                <a:lnTo>
                  <a:pt x="0" y="2719336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3109401" y="5007681"/>
            <a:ext cx="5962930" cy="3237884"/>
          </a:xfrm>
          <a:custGeom>
            <a:avLst/>
            <a:gdLst/>
            <a:ahLst/>
            <a:cxnLst/>
            <a:rect r="r" b="b" t="t" l="l"/>
            <a:pathLst>
              <a:path h="3237884" w="5962930">
                <a:moveTo>
                  <a:pt x="0" y="0"/>
                </a:moveTo>
                <a:lnTo>
                  <a:pt x="5962930" y="0"/>
                </a:lnTo>
                <a:lnTo>
                  <a:pt x="5962930" y="3237883"/>
                </a:lnTo>
                <a:lnTo>
                  <a:pt x="0" y="3237883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true" flipV="false" rot="0">
            <a:off x="8788998" y="6148832"/>
            <a:ext cx="1250740" cy="2174553"/>
          </a:xfrm>
          <a:custGeom>
            <a:avLst/>
            <a:gdLst/>
            <a:ahLst/>
            <a:cxnLst/>
            <a:rect r="r" b="b" t="t" l="l"/>
            <a:pathLst>
              <a:path h="2174553" w="1250740">
                <a:moveTo>
                  <a:pt x="1250740" y="0"/>
                </a:moveTo>
                <a:lnTo>
                  <a:pt x="0" y="0"/>
                </a:lnTo>
                <a:lnTo>
                  <a:pt x="0" y="2174553"/>
                </a:lnTo>
                <a:lnTo>
                  <a:pt x="1250740" y="2174553"/>
                </a:lnTo>
                <a:lnTo>
                  <a:pt x="1250740" y="0"/>
                </a:lnTo>
                <a:close/>
              </a:path>
            </a:pathLst>
          </a:custGeom>
          <a:blipFill>
            <a:blip r:embed="rId23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5486400" y="7141464"/>
            <a:ext cx="7315200" cy="4005072"/>
          </a:xfrm>
          <a:custGeom>
            <a:avLst/>
            <a:gdLst/>
            <a:ahLst/>
            <a:cxnLst/>
            <a:rect r="r" b="b" t="t" l="l"/>
            <a:pathLst>
              <a:path h="4005072" w="7315200">
                <a:moveTo>
                  <a:pt x="0" y="0"/>
                </a:moveTo>
                <a:lnTo>
                  <a:pt x="7315200" y="0"/>
                </a:lnTo>
                <a:lnTo>
                  <a:pt x="7315200" y="4005072"/>
                </a:lnTo>
                <a:lnTo>
                  <a:pt x="0" y="4005072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4656384" y="13734481"/>
            <a:ext cx="783463" cy="250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49"/>
              </a:lnSpc>
            </a:pPr>
            <a:r>
              <a:rPr lang="en-US" sz="132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2024-2025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424884" y="13753531"/>
            <a:ext cx="799928" cy="231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94"/>
              </a:lnSpc>
            </a:pPr>
            <a:r>
              <a:rPr lang="en-US" sz="1067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Rev 08/20/24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651915" y="13072009"/>
            <a:ext cx="3972144" cy="4445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62"/>
              </a:lnSpc>
            </a:pPr>
            <a:r>
              <a:rPr lang="en-US" sz="1651" spc="6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“The strength of the pack is the wolf, and the strength of the wolf is the pack.”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179794" y="13462318"/>
            <a:ext cx="1695136" cy="278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16"/>
              </a:lnSpc>
            </a:pPr>
            <a:r>
              <a:rPr lang="en-US" sz="1654" spc="6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-Rudyard Kipling 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606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73246" y="4801473"/>
            <a:ext cx="455454" cy="455454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225655" y="4549256"/>
            <a:ext cx="252217" cy="252217"/>
          </a:xfrm>
          <a:custGeom>
            <a:avLst/>
            <a:gdLst/>
            <a:ahLst/>
            <a:cxnLst/>
            <a:rect r="r" b="b" t="t" l="l"/>
            <a:pathLst>
              <a:path h="252217" w="252217">
                <a:moveTo>
                  <a:pt x="0" y="0"/>
                </a:moveTo>
                <a:lnTo>
                  <a:pt x="252217" y="0"/>
                </a:lnTo>
                <a:lnTo>
                  <a:pt x="252217" y="252217"/>
                </a:lnTo>
                <a:lnTo>
                  <a:pt x="0" y="2522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aphicFrame>
        <p:nvGraphicFramePr>
          <p:cNvPr name="Table 6" id="6"/>
          <p:cNvGraphicFramePr>
            <a:graphicFrameLocks noGrp="true"/>
          </p:cNvGraphicFramePr>
          <p:nvPr/>
        </p:nvGraphicFramePr>
        <p:xfrm>
          <a:off x="3592367" y="5436062"/>
          <a:ext cx="14216459" cy="8635625"/>
        </p:xfrm>
        <a:graphic>
          <a:graphicData uri="http://schemas.openxmlformats.org/drawingml/2006/table">
            <a:tbl>
              <a:tblPr/>
              <a:tblGrid>
                <a:gridCol w="7108230"/>
                <a:gridCol w="7108230"/>
              </a:tblGrid>
              <a:tr h="138571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 b="true">
                          <a:solidFill>
                            <a:srgbClr val="FFFFFF"/>
                          </a:solidFill>
                          <a:latin typeface="Quicksand Bold"/>
                          <a:ea typeface="Quicksand Bold"/>
                          <a:cs typeface="Quicksand Bold"/>
                          <a:sym typeface="Quicksand Bold"/>
                        </a:rPr>
                        <a:t>Graduation Requirements from WHS with diploma​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68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 b="true">
                          <a:solidFill>
                            <a:srgbClr val="FFFFFF"/>
                          </a:solidFill>
                          <a:latin typeface="Quicksand Bold"/>
                          <a:ea typeface="Quicksand Bold"/>
                          <a:cs typeface="Quicksand Bold"/>
                          <a:sym typeface="Quicksand Bold"/>
                        </a:rPr>
                        <a:t>A-G Requirements for CSU/ UC ​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68"/>
                    </a:solidFill>
                  </a:tcPr>
                </a:tc>
              </a:tr>
              <a:tr h="117427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939"/>
                        </a:lnSpc>
                        <a:defRPr/>
                      </a:pPr>
                      <a:r>
                        <a:rPr lang="en-US" sz="2099">
                          <a:solidFill>
                            <a:srgbClr val="FFFFFF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3 years of History/Social Science​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B3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939"/>
                        </a:lnSpc>
                        <a:defRPr/>
                      </a:pPr>
                      <a:r>
                        <a:rPr lang="en-US" sz="2099">
                          <a:solidFill>
                            <a:srgbClr val="FFFFFF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2 years of History/Social Science​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B39"/>
                    </a:solidFill>
                  </a:tcPr>
                </a:tc>
              </a:tr>
              <a:tr h="117427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939"/>
                        </a:lnSpc>
                        <a:defRPr/>
                      </a:pPr>
                      <a:r>
                        <a:rPr lang="en-US" sz="2099">
                          <a:solidFill>
                            <a:srgbClr val="FFFFFF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4 years of English​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B3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939"/>
                        </a:lnSpc>
                        <a:defRPr/>
                      </a:pPr>
                      <a:r>
                        <a:rPr lang="en-US" sz="2099">
                          <a:solidFill>
                            <a:srgbClr val="FFFFFF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4 years of English​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B39"/>
                    </a:solidFill>
                  </a:tcPr>
                </a:tc>
              </a:tr>
              <a:tr h="1242361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939"/>
                        </a:lnSpc>
                        <a:defRPr/>
                      </a:pPr>
                      <a:r>
                        <a:rPr lang="en-US" sz="2099">
                          <a:solidFill>
                            <a:srgbClr val="FFFFFF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2 years of Math</a:t>
                      </a:r>
                      <a:endParaRPr lang="en-US" sz="1100"/>
                    </a:p>
                    <a:p>
                      <a:pPr algn="l">
                        <a:lnSpc>
                          <a:spcPts val="2939"/>
                        </a:lnSpc>
                      </a:pPr>
                      <a:r>
                        <a:rPr lang="en-US" sz="2099">
                          <a:solidFill>
                            <a:srgbClr val="FFFFFF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 ​(must pass a year of Algebra)​</a:t>
                      </a:r>
                    </a:p>
                  </a:txBody>
                  <a:tcPr marL="190500" marR="190500" marT="190500" marB="1905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B3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939"/>
                        </a:lnSpc>
                        <a:defRPr/>
                      </a:pPr>
                      <a:r>
                        <a:rPr lang="en-US" sz="2099">
                          <a:solidFill>
                            <a:srgbClr val="FFFFFF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3 years of Math​(up to Algebra 2) ​ Recommend 4 years​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B39"/>
                    </a:solidFill>
                  </a:tcPr>
                </a:tc>
              </a:tr>
              <a:tr h="1242361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939"/>
                        </a:lnSpc>
                        <a:defRPr/>
                      </a:pPr>
                      <a:r>
                        <a:rPr lang="en-US" sz="2099">
                          <a:solidFill>
                            <a:srgbClr val="FFFFFF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3 years of Science </a:t>
                      </a:r>
                      <a:endParaRPr lang="en-US" sz="1100"/>
                    </a:p>
                    <a:p>
                      <a:pPr algn="l">
                        <a:lnSpc>
                          <a:spcPts val="2519"/>
                        </a:lnSpc>
                      </a:pPr>
                      <a:r>
                        <a:rPr lang="en-US" sz="1799">
                          <a:solidFill>
                            <a:srgbClr val="FFFFFF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​(must include Biology, Chemistry or Physics, 3</a:t>
                      </a:r>
                      <a:r>
                        <a:rPr lang="en-US" sz="1799">
                          <a:solidFill>
                            <a:srgbClr val="FFFFFF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rd</a:t>
                      </a:r>
                      <a:r>
                        <a:rPr lang="en-US" sz="1799">
                          <a:solidFill>
                            <a:srgbClr val="FFFFFF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year science)​</a:t>
                      </a:r>
                    </a:p>
                  </a:txBody>
                  <a:tcPr marL="190500" marR="190500" marT="190500" marB="1905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B3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939"/>
                        </a:lnSpc>
                        <a:defRPr/>
                      </a:pPr>
                      <a:r>
                        <a:rPr lang="en-US" sz="2099">
                          <a:solidFill>
                            <a:srgbClr val="FFFFFF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2 years of Science (Life &amp; Physical)​ Recommend 3 years​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B39"/>
                    </a:solidFill>
                  </a:tcPr>
                </a:tc>
              </a:tr>
              <a:tr h="1242361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939"/>
                        </a:lnSpc>
                        <a:defRPr/>
                      </a:pPr>
                      <a:r>
                        <a:rPr lang="en-US" sz="2099">
                          <a:solidFill>
                            <a:srgbClr val="FFFFFF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1 year of World Language​ OR ​1 year of Fine Art​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B3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939"/>
                        </a:lnSpc>
                        <a:defRPr/>
                      </a:pPr>
                      <a:r>
                        <a:rPr lang="en-US" sz="2099">
                          <a:solidFill>
                            <a:srgbClr val="FFFFFF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2 years of World Language ​Recommend 3 years​&amp;</a:t>
                      </a:r>
                      <a:endParaRPr lang="en-US" sz="1100"/>
                    </a:p>
                    <a:p>
                      <a:pPr algn="l">
                        <a:lnSpc>
                          <a:spcPts val="2939"/>
                        </a:lnSpc>
                      </a:pPr>
                      <a:r>
                        <a:rPr lang="en-US" sz="2099">
                          <a:solidFill>
                            <a:srgbClr val="FFFFFF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 ​1 year of Fine Art​</a:t>
                      </a:r>
                    </a:p>
                  </a:txBody>
                  <a:tcPr marL="190500" marR="190500" marT="190500" marB="1905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B39"/>
                    </a:solidFill>
                  </a:tcPr>
                </a:tc>
              </a:tr>
              <a:tr h="117427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939"/>
                        </a:lnSpc>
                        <a:defRPr/>
                      </a:pPr>
                      <a:r>
                        <a:rPr lang="en-US" sz="2099">
                          <a:solidFill>
                            <a:srgbClr val="FFFFFF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2 years of PE &amp; 70 Elective Credits​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B3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939"/>
                        </a:lnSpc>
                        <a:defRPr/>
                      </a:pPr>
                      <a:r>
                        <a:rPr lang="en-US" sz="2099">
                          <a:solidFill>
                            <a:srgbClr val="FFFFFF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1 year of College Prep Elective​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B39"/>
                    </a:solidFill>
                  </a:tcPr>
                </a:tc>
              </a:tr>
            </a:tbl>
          </a:graphicData>
        </a:graphic>
      </p:graphicFrame>
      <p:sp>
        <p:nvSpPr>
          <p:cNvPr name="Freeform 7" id="7"/>
          <p:cNvSpPr/>
          <p:nvPr/>
        </p:nvSpPr>
        <p:spPr>
          <a:xfrm flipH="false" flipV="false" rot="-1105660">
            <a:off x="-77002" y="8584786"/>
            <a:ext cx="3669368" cy="2064020"/>
          </a:xfrm>
          <a:custGeom>
            <a:avLst/>
            <a:gdLst/>
            <a:ahLst/>
            <a:cxnLst/>
            <a:rect r="r" b="b" t="t" l="l"/>
            <a:pathLst>
              <a:path h="2064020" w="3669368">
                <a:moveTo>
                  <a:pt x="0" y="0"/>
                </a:moveTo>
                <a:lnTo>
                  <a:pt x="3669369" y="0"/>
                </a:lnTo>
                <a:lnTo>
                  <a:pt x="3669369" y="2064020"/>
                </a:lnTo>
                <a:lnTo>
                  <a:pt x="0" y="20640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5444" r="0" b="-15444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973576" y="4198620"/>
            <a:ext cx="11182881" cy="830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FFCF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Graduation/A-G Requirements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0" y="9096375"/>
            <a:ext cx="3515365" cy="860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Grade must be C- or better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606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23925" y="4627121"/>
            <a:ext cx="1300844" cy="402079"/>
          </a:xfrm>
          <a:custGeom>
            <a:avLst/>
            <a:gdLst/>
            <a:ahLst/>
            <a:cxnLst/>
            <a:rect r="r" b="b" t="t" l="l"/>
            <a:pathLst>
              <a:path h="402079" w="1300844">
                <a:moveTo>
                  <a:pt x="0" y="0"/>
                </a:moveTo>
                <a:lnTo>
                  <a:pt x="1300844" y="0"/>
                </a:lnTo>
                <a:lnTo>
                  <a:pt x="1300844" y="402079"/>
                </a:lnTo>
                <a:lnTo>
                  <a:pt x="0" y="4020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493578" y="13396565"/>
            <a:ext cx="1300844" cy="402079"/>
          </a:xfrm>
          <a:custGeom>
            <a:avLst/>
            <a:gdLst/>
            <a:ahLst/>
            <a:cxnLst/>
            <a:rect r="r" b="b" t="t" l="l"/>
            <a:pathLst>
              <a:path h="402079" w="1300844">
                <a:moveTo>
                  <a:pt x="0" y="0"/>
                </a:moveTo>
                <a:lnTo>
                  <a:pt x="1300844" y="0"/>
                </a:lnTo>
                <a:lnTo>
                  <a:pt x="1300844" y="402079"/>
                </a:lnTo>
                <a:lnTo>
                  <a:pt x="0" y="4020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723970" y="4548438"/>
            <a:ext cx="1995601" cy="414087"/>
          </a:xfrm>
          <a:custGeom>
            <a:avLst/>
            <a:gdLst/>
            <a:ahLst/>
            <a:cxnLst/>
            <a:rect r="r" b="b" t="t" l="l"/>
            <a:pathLst>
              <a:path h="414087" w="1995601">
                <a:moveTo>
                  <a:pt x="0" y="0"/>
                </a:moveTo>
                <a:lnTo>
                  <a:pt x="1995601" y="0"/>
                </a:lnTo>
                <a:lnTo>
                  <a:pt x="1995601" y="414087"/>
                </a:lnTo>
                <a:lnTo>
                  <a:pt x="0" y="4140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41961" y="6496357"/>
            <a:ext cx="1674011" cy="1674011"/>
          </a:xfrm>
          <a:custGeom>
            <a:avLst/>
            <a:gdLst/>
            <a:ahLst/>
            <a:cxnLst/>
            <a:rect r="r" b="b" t="t" l="l"/>
            <a:pathLst>
              <a:path h="1674011" w="1674011">
                <a:moveTo>
                  <a:pt x="0" y="0"/>
                </a:moveTo>
                <a:lnTo>
                  <a:pt x="1674011" y="0"/>
                </a:lnTo>
                <a:lnTo>
                  <a:pt x="1674011" y="1674011"/>
                </a:lnTo>
                <a:lnTo>
                  <a:pt x="0" y="16740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201196" y="6745633"/>
            <a:ext cx="1788898" cy="1746412"/>
          </a:xfrm>
          <a:custGeom>
            <a:avLst/>
            <a:gdLst/>
            <a:ahLst/>
            <a:cxnLst/>
            <a:rect r="r" b="b" t="t" l="l"/>
            <a:pathLst>
              <a:path h="1746412" w="1788898">
                <a:moveTo>
                  <a:pt x="0" y="0"/>
                </a:moveTo>
                <a:lnTo>
                  <a:pt x="1788899" y="0"/>
                </a:lnTo>
                <a:lnTo>
                  <a:pt x="1788899" y="1746412"/>
                </a:lnTo>
                <a:lnTo>
                  <a:pt x="0" y="17464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28700" y="8696369"/>
            <a:ext cx="1687272" cy="1734984"/>
          </a:xfrm>
          <a:custGeom>
            <a:avLst/>
            <a:gdLst/>
            <a:ahLst/>
            <a:cxnLst/>
            <a:rect r="r" b="b" t="t" l="l"/>
            <a:pathLst>
              <a:path h="1734984" w="1687272">
                <a:moveTo>
                  <a:pt x="0" y="0"/>
                </a:moveTo>
                <a:lnTo>
                  <a:pt x="1687272" y="0"/>
                </a:lnTo>
                <a:lnTo>
                  <a:pt x="1687272" y="1734984"/>
                </a:lnTo>
                <a:lnTo>
                  <a:pt x="0" y="173498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255371" y="8892604"/>
            <a:ext cx="1680549" cy="1821733"/>
          </a:xfrm>
          <a:custGeom>
            <a:avLst/>
            <a:gdLst/>
            <a:ahLst/>
            <a:cxnLst/>
            <a:rect r="r" b="b" t="t" l="l"/>
            <a:pathLst>
              <a:path h="1821733" w="1680549">
                <a:moveTo>
                  <a:pt x="0" y="0"/>
                </a:moveTo>
                <a:lnTo>
                  <a:pt x="1680549" y="0"/>
                </a:lnTo>
                <a:lnTo>
                  <a:pt x="1680549" y="1821733"/>
                </a:lnTo>
                <a:lnTo>
                  <a:pt x="0" y="182173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51135" y="10957355"/>
            <a:ext cx="2188888" cy="2117749"/>
          </a:xfrm>
          <a:custGeom>
            <a:avLst/>
            <a:gdLst/>
            <a:ahLst/>
            <a:cxnLst/>
            <a:rect r="r" b="b" t="t" l="l"/>
            <a:pathLst>
              <a:path h="2117749" w="2188888">
                <a:moveTo>
                  <a:pt x="0" y="0"/>
                </a:moveTo>
                <a:lnTo>
                  <a:pt x="2188888" y="0"/>
                </a:lnTo>
                <a:lnTo>
                  <a:pt x="2188888" y="2117748"/>
                </a:lnTo>
                <a:lnTo>
                  <a:pt x="0" y="211774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982233" y="11114387"/>
            <a:ext cx="1953687" cy="1069644"/>
          </a:xfrm>
          <a:custGeom>
            <a:avLst/>
            <a:gdLst/>
            <a:ahLst/>
            <a:cxnLst/>
            <a:rect r="r" b="b" t="t" l="l"/>
            <a:pathLst>
              <a:path h="1069644" w="1953687">
                <a:moveTo>
                  <a:pt x="0" y="0"/>
                </a:moveTo>
                <a:lnTo>
                  <a:pt x="1953687" y="0"/>
                </a:lnTo>
                <a:lnTo>
                  <a:pt x="1953687" y="1069644"/>
                </a:lnTo>
                <a:lnTo>
                  <a:pt x="0" y="106964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845579" y="4886325"/>
            <a:ext cx="14596842" cy="12194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58"/>
              </a:lnSpc>
              <a:spcBef>
                <a:spcPct val="0"/>
              </a:spcBef>
            </a:pPr>
            <a:r>
              <a:rPr lang="en-US" b="true" sz="7113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Plans After High School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950194" y="6962161"/>
            <a:ext cx="8149314" cy="656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80"/>
              </a:lnSpc>
              <a:spcBef>
                <a:spcPct val="0"/>
              </a:spcBef>
            </a:pPr>
            <a:r>
              <a:rPr lang="en-US" b="true" sz="3771">
                <a:solidFill>
                  <a:srgbClr val="FFCF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Community College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099508" y="6962161"/>
            <a:ext cx="7017042" cy="656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80"/>
              </a:lnSpc>
              <a:spcBef>
                <a:spcPct val="0"/>
              </a:spcBef>
            </a:pPr>
            <a:r>
              <a:rPr lang="en-US" b="true" sz="3771">
                <a:solidFill>
                  <a:srgbClr val="FFCF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University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950194" y="9080117"/>
            <a:ext cx="8149314" cy="656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80"/>
              </a:lnSpc>
              <a:spcBef>
                <a:spcPct val="0"/>
              </a:spcBef>
            </a:pPr>
            <a:r>
              <a:rPr lang="en-US" b="true" sz="3771">
                <a:solidFill>
                  <a:srgbClr val="FFCF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Apprenticeship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099508" y="9080117"/>
            <a:ext cx="7017042" cy="656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80"/>
              </a:lnSpc>
              <a:spcBef>
                <a:spcPct val="0"/>
              </a:spcBef>
            </a:pPr>
            <a:r>
              <a:rPr lang="en-US" b="true" sz="3771">
                <a:solidFill>
                  <a:srgbClr val="FFCF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Trade/Technical School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950194" y="11195478"/>
            <a:ext cx="8149314" cy="656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80"/>
              </a:lnSpc>
              <a:spcBef>
                <a:spcPct val="0"/>
              </a:spcBef>
            </a:pPr>
            <a:r>
              <a:rPr lang="en-US" b="true" sz="3771">
                <a:solidFill>
                  <a:srgbClr val="FFCF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Employment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099508" y="11195478"/>
            <a:ext cx="7017042" cy="656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80"/>
              </a:lnSpc>
              <a:spcBef>
                <a:spcPct val="0"/>
              </a:spcBef>
            </a:pPr>
            <a:r>
              <a:rPr lang="en-US" b="true" sz="3771">
                <a:solidFill>
                  <a:srgbClr val="FFCF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Military 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606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115709" y="11543977"/>
            <a:ext cx="19403709" cy="2743523"/>
            <a:chOff x="0" y="0"/>
            <a:chExt cx="5110442" cy="72257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110442" cy="722574"/>
            </a:xfrm>
            <a:custGeom>
              <a:avLst/>
              <a:gdLst/>
              <a:ahLst/>
              <a:cxnLst/>
              <a:rect r="r" b="b" t="t" l="l"/>
              <a:pathLst>
                <a:path h="722574" w="5110442">
                  <a:moveTo>
                    <a:pt x="0" y="0"/>
                  </a:moveTo>
                  <a:lnTo>
                    <a:pt x="5110442" y="0"/>
                  </a:lnTo>
                  <a:lnTo>
                    <a:pt x="5110442" y="722574"/>
                  </a:lnTo>
                  <a:lnTo>
                    <a:pt x="0" y="722574"/>
                  </a:lnTo>
                  <a:close/>
                </a:path>
              </a:pathLst>
            </a:custGeom>
            <a:solidFill>
              <a:srgbClr val="11115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110442" cy="7606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573246" y="4801473"/>
            <a:ext cx="455454" cy="455454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00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225655" y="4549256"/>
            <a:ext cx="252217" cy="252217"/>
          </a:xfrm>
          <a:custGeom>
            <a:avLst/>
            <a:gdLst/>
            <a:ahLst/>
            <a:cxnLst/>
            <a:rect r="r" b="b" t="t" l="l"/>
            <a:pathLst>
              <a:path h="252217" w="252217">
                <a:moveTo>
                  <a:pt x="0" y="0"/>
                </a:moveTo>
                <a:lnTo>
                  <a:pt x="252217" y="0"/>
                </a:lnTo>
                <a:lnTo>
                  <a:pt x="252217" y="252217"/>
                </a:lnTo>
                <a:lnTo>
                  <a:pt x="0" y="2522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545784" y="5256927"/>
            <a:ext cx="11196432" cy="8649756"/>
          </a:xfrm>
          <a:custGeom>
            <a:avLst/>
            <a:gdLst/>
            <a:ahLst/>
            <a:cxnLst/>
            <a:rect r="r" b="b" t="t" l="l"/>
            <a:pathLst>
              <a:path h="8649756" w="11196432">
                <a:moveTo>
                  <a:pt x="0" y="0"/>
                </a:moveTo>
                <a:lnTo>
                  <a:pt x="11196432" y="0"/>
                </a:lnTo>
                <a:lnTo>
                  <a:pt x="11196432" y="8649756"/>
                </a:lnTo>
                <a:lnTo>
                  <a:pt x="0" y="86497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750" t="0" r="-175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973576" y="4198620"/>
            <a:ext cx="11182881" cy="830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b="true" sz="4800">
                <a:solidFill>
                  <a:srgbClr val="FFCF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California Colleges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606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23925" y="4627121"/>
            <a:ext cx="1300844" cy="402079"/>
          </a:xfrm>
          <a:custGeom>
            <a:avLst/>
            <a:gdLst/>
            <a:ahLst/>
            <a:cxnLst/>
            <a:rect r="r" b="b" t="t" l="l"/>
            <a:pathLst>
              <a:path h="402079" w="1300844">
                <a:moveTo>
                  <a:pt x="0" y="0"/>
                </a:moveTo>
                <a:lnTo>
                  <a:pt x="1300844" y="0"/>
                </a:lnTo>
                <a:lnTo>
                  <a:pt x="1300844" y="402079"/>
                </a:lnTo>
                <a:lnTo>
                  <a:pt x="0" y="4020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493578" y="13396565"/>
            <a:ext cx="1300844" cy="402079"/>
          </a:xfrm>
          <a:custGeom>
            <a:avLst/>
            <a:gdLst/>
            <a:ahLst/>
            <a:cxnLst/>
            <a:rect r="r" b="b" t="t" l="l"/>
            <a:pathLst>
              <a:path h="402079" w="1300844">
                <a:moveTo>
                  <a:pt x="0" y="0"/>
                </a:moveTo>
                <a:lnTo>
                  <a:pt x="1300844" y="0"/>
                </a:lnTo>
                <a:lnTo>
                  <a:pt x="1300844" y="402079"/>
                </a:lnTo>
                <a:lnTo>
                  <a:pt x="0" y="4020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723970" y="4548438"/>
            <a:ext cx="1995601" cy="414087"/>
          </a:xfrm>
          <a:custGeom>
            <a:avLst/>
            <a:gdLst/>
            <a:ahLst/>
            <a:cxnLst/>
            <a:rect r="r" b="b" t="t" l="l"/>
            <a:pathLst>
              <a:path h="414087" w="1995601">
                <a:moveTo>
                  <a:pt x="0" y="0"/>
                </a:moveTo>
                <a:lnTo>
                  <a:pt x="1995601" y="0"/>
                </a:lnTo>
                <a:lnTo>
                  <a:pt x="1995601" y="414087"/>
                </a:lnTo>
                <a:lnTo>
                  <a:pt x="0" y="4140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959077" y="6745633"/>
            <a:ext cx="1788898" cy="1746412"/>
          </a:xfrm>
          <a:custGeom>
            <a:avLst/>
            <a:gdLst/>
            <a:ahLst/>
            <a:cxnLst/>
            <a:rect r="r" b="b" t="t" l="l"/>
            <a:pathLst>
              <a:path h="1746412" w="1788898">
                <a:moveTo>
                  <a:pt x="0" y="0"/>
                </a:moveTo>
                <a:lnTo>
                  <a:pt x="1788898" y="0"/>
                </a:lnTo>
                <a:lnTo>
                  <a:pt x="1788898" y="1746412"/>
                </a:lnTo>
                <a:lnTo>
                  <a:pt x="0" y="17464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51135" y="10957355"/>
            <a:ext cx="2188888" cy="2117749"/>
          </a:xfrm>
          <a:custGeom>
            <a:avLst/>
            <a:gdLst/>
            <a:ahLst/>
            <a:cxnLst/>
            <a:rect r="r" b="b" t="t" l="l"/>
            <a:pathLst>
              <a:path h="2117749" w="2188888">
                <a:moveTo>
                  <a:pt x="0" y="0"/>
                </a:moveTo>
                <a:lnTo>
                  <a:pt x="2188888" y="0"/>
                </a:lnTo>
                <a:lnTo>
                  <a:pt x="2188888" y="2117748"/>
                </a:lnTo>
                <a:lnTo>
                  <a:pt x="0" y="21177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28700" y="6745633"/>
            <a:ext cx="1396926" cy="1502071"/>
          </a:xfrm>
          <a:custGeom>
            <a:avLst/>
            <a:gdLst/>
            <a:ahLst/>
            <a:cxnLst/>
            <a:rect r="r" b="b" t="t" l="l"/>
            <a:pathLst>
              <a:path h="1502071" w="1396926">
                <a:moveTo>
                  <a:pt x="0" y="0"/>
                </a:moveTo>
                <a:lnTo>
                  <a:pt x="1396926" y="0"/>
                </a:lnTo>
                <a:lnTo>
                  <a:pt x="1396926" y="1502071"/>
                </a:lnTo>
                <a:lnTo>
                  <a:pt x="0" y="150207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51135" y="8661637"/>
            <a:ext cx="2126310" cy="1881784"/>
          </a:xfrm>
          <a:custGeom>
            <a:avLst/>
            <a:gdLst/>
            <a:ahLst/>
            <a:cxnLst/>
            <a:rect r="r" b="b" t="t" l="l"/>
            <a:pathLst>
              <a:path h="1881784" w="2126310">
                <a:moveTo>
                  <a:pt x="0" y="0"/>
                </a:moveTo>
                <a:lnTo>
                  <a:pt x="2126310" y="0"/>
                </a:lnTo>
                <a:lnTo>
                  <a:pt x="2126310" y="1881784"/>
                </a:lnTo>
                <a:lnTo>
                  <a:pt x="0" y="188178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096579" y="8814001"/>
            <a:ext cx="1787032" cy="1577056"/>
          </a:xfrm>
          <a:custGeom>
            <a:avLst/>
            <a:gdLst/>
            <a:ahLst/>
            <a:cxnLst/>
            <a:rect r="r" b="b" t="t" l="l"/>
            <a:pathLst>
              <a:path h="1577056" w="1787032">
                <a:moveTo>
                  <a:pt x="0" y="0"/>
                </a:moveTo>
                <a:lnTo>
                  <a:pt x="1787032" y="0"/>
                </a:lnTo>
                <a:lnTo>
                  <a:pt x="1787032" y="1577056"/>
                </a:lnTo>
                <a:lnTo>
                  <a:pt x="0" y="157705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289290" y="11080424"/>
            <a:ext cx="1620437" cy="1543466"/>
          </a:xfrm>
          <a:custGeom>
            <a:avLst/>
            <a:gdLst/>
            <a:ahLst/>
            <a:cxnLst/>
            <a:rect r="r" b="b" t="t" l="l"/>
            <a:pathLst>
              <a:path h="1543466" w="1620437">
                <a:moveTo>
                  <a:pt x="0" y="0"/>
                </a:moveTo>
                <a:lnTo>
                  <a:pt x="1620436" y="0"/>
                </a:lnTo>
                <a:lnTo>
                  <a:pt x="1620436" y="1543466"/>
                </a:lnTo>
                <a:lnTo>
                  <a:pt x="0" y="154346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845579" y="4886325"/>
            <a:ext cx="14596842" cy="12194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58"/>
              </a:lnSpc>
              <a:spcBef>
                <a:spcPct val="0"/>
              </a:spcBef>
            </a:pPr>
            <a:r>
              <a:rPr lang="en-US" b="true" sz="7113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Resources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840781" y="6966113"/>
            <a:ext cx="8149314" cy="656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80"/>
              </a:lnSpc>
              <a:spcBef>
                <a:spcPct val="0"/>
              </a:spcBef>
            </a:pPr>
            <a:r>
              <a:rPr lang="en-US" b="true" sz="3771">
                <a:solidFill>
                  <a:srgbClr val="FFCF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Mental Health Counseling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167075" y="6962161"/>
            <a:ext cx="7017042" cy="656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80"/>
              </a:lnSpc>
              <a:spcBef>
                <a:spcPct val="0"/>
              </a:spcBef>
            </a:pPr>
            <a:r>
              <a:rPr lang="en-US" b="true" sz="3771">
                <a:solidFill>
                  <a:srgbClr val="FFCF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Advising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950194" y="9080117"/>
            <a:ext cx="8149314" cy="656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80"/>
              </a:lnSpc>
              <a:spcBef>
                <a:spcPct val="0"/>
              </a:spcBef>
            </a:pPr>
            <a:r>
              <a:rPr lang="en-US" b="true" sz="3771">
                <a:solidFill>
                  <a:srgbClr val="FFCF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Labs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215449" y="9146792"/>
            <a:ext cx="7017042" cy="656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80"/>
              </a:lnSpc>
              <a:spcBef>
                <a:spcPct val="0"/>
              </a:spcBef>
            </a:pPr>
            <a:r>
              <a:rPr lang="en-US" b="true" sz="3771">
                <a:solidFill>
                  <a:srgbClr val="FFCF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Boys and Girls Club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950194" y="11195478"/>
            <a:ext cx="8149314" cy="656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80"/>
              </a:lnSpc>
              <a:spcBef>
                <a:spcPct val="0"/>
              </a:spcBef>
            </a:pPr>
            <a:r>
              <a:rPr lang="en-US" b="true" sz="3771">
                <a:solidFill>
                  <a:srgbClr val="FFCF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Career Center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167075" y="11195478"/>
            <a:ext cx="7017042" cy="656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80"/>
              </a:lnSpc>
              <a:spcBef>
                <a:spcPct val="0"/>
              </a:spcBef>
            </a:pPr>
            <a:r>
              <a:rPr lang="en-US" b="true" sz="3771">
                <a:solidFill>
                  <a:srgbClr val="FFCF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Parent Square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606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23925" y="4627121"/>
            <a:ext cx="1300844" cy="402079"/>
          </a:xfrm>
          <a:custGeom>
            <a:avLst/>
            <a:gdLst/>
            <a:ahLst/>
            <a:cxnLst/>
            <a:rect r="r" b="b" t="t" l="l"/>
            <a:pathLst>
              <a:path h="402079" w="1300844">
                <a:moveTo>
                  <a:pt x="0" y="0"/>
                </a:moveTo>
                <a:lnTo>
                  <a:pt x="1300844" y="0"/>
                </a:lnTo>
                <a:lnTo>
                  <a:pt x="1300844" y="402079"/>
                </a:lnTo>
                <a:lnTo>
                  <a:pt x="0" y="4020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493578" y="13396565"/>
            <a:ext cx="1300844" cy="402079"/>
          </a:xfrm>
          <a:custGeom>
            <a:avLst/>
            <a:gdLst/>
            <a:ahLst/>
            <a:cxnLst/>
            <a:rect r="r" b="b" t="t" l="l"/>
            <a:pathLst>
              <a:path h="402079" w="1300844">
                <a:moveTo>
                  <a:pt x="0" y="0"/>
                </a:moveTo>
                <a:lnTo>
                  <a:pt x="1300844" y="0"/>
                </a:lnTo>
                <a:lnTo>
                  <a:pt x="1300844" y="402079"/>
                </a:lnTo>
                <a:lnTo>
                  <a:pt x="0" y="4020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723970" y="4548438"/>
            <a:ext cx="1995601" cy="414087"/>
          </a:xfrm>
          <a:custGeom>
            <a:avLst/>
            <a:gdLst/>
            <a:ahLst/>
            <a:cxnLst/>
            <a:rect r="r" b="b" t="t" l="l"/>
            <a:pathLst>
              <a:path h="414087" w="1995601">
                <a:moveTo>
                  <a:pt x="0" y="0"/>
                </a:moveTo>
                <a:lnTo>
                  <a:pt x="1995601" y="0"/>
                </a:lnTo>
                <a:lnTo>
                  <a:pt x="1995601" y="414087"/>
                </a:lnTo>
                <a:lnTo>
                  <a:pt x="0" y="4140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588909" y="6650044"/>
            <a:ext cx="1913393" cy="1585725"/>
          </a:xfrm>
          <a:custGeom>
            <a:avLst/>
            <a:gdLst/>
            <a:ahLst/>
            <a:cxnLst/>
            <a:rect r="r" b="b" t="t" l="l"/>
            <a:pathLst>
              <a:path h="1585725" w="1913393">
                <a:moveTo>
                  <a:pt x="0" y="0"/>
                </a:moveTo>
                <a:lnTo>
                  <a:pt x="1913393" y="0"/>
                </a:lnTo>
                <a:lnTo>
                  <a:pt x="1913393" y="1585725"/>
                </a:lnTo>
                <a:lnTo>
                  <a:pt x="0" y="15857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687720" y="8779804"/>
            <a:ext cx="1814583" cy="1687562"/>
          </a:xfrm>
          <a:custGeom>
            <a:avLst/>
            <a:gdLst/>
            <a:ahLst/>
            <a:cxnLst/>
            <a:rect r="r" b="b" t="t" l="l"/>
            <a:pathLst>
              <a:path h="1687562" w="1814583">
                <a:moveTo>
                  <a:pt x="0" y="0"/>
                </a:moveTo>
                <a:lnTo>
                  <a:pt x="1814582" y="0"/>
                </a:lnTo>
                <a:lnTo>
                  <a:pt x="1814582" y="1687562"/>
                </a:lnTo>
                <a:lnTo>
                  <a:pt x="0" y="16875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588909" y="10740046"/>
            <a:ext cx="2192689" cy="2338868"/>
          </a:xfrm>
          <a:custGeom>
            <a:avLst/>
            <a:gdLst/>
            <a:ahLst/>
            <a:cxnLst/>
            <a:rect r="r" b="b" t="t" l="l"/>
            <a:pathLst>
              <a:path h="2338868" w="2192689">
                <a:moveTo>
                  <a:pt x="0" y="0"/>
                </a:moveTo>
                <a:lnTo>
                  <a:pt x="2192689" y="0"/>
                </a:lnTo>
                <a:lnTo>
                  <a:pt x="2192689" y="2338869"/>
                </a:lnTo>
                <a:lnTo>
                  <a:pt x="0" y="233886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155720" y="6650044"/>
            <a:ext cx="1668750" cy="1937591"/>
          </a:xfrm>
          <a:custGeom>
            <a:avLst/>
            <a:gdLst/>
            <a:ahLst/>
            <a:cxnLst/>
            <a:rect r="r" b="b" t="t" l="l"/>
            <a:pathLst>
              <a:path h="1937591" w="1668750">
                <a:moveTo>
                  <a:pt x="0" y="0"/>
                </a:moveTo>
                <a:lnTo>
                  <a:pt x="1668750" y="0"/>
                </a:lnTo>
                <a:lnTo>
                  <a:pt x="1668750" y="1937591"/>
                </a:lnTo>
                <a:lnTo>
                  <a:pt x="0" y="19375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253448" y="8890735"/>
            <a:ext cx="1692120" cy="1692120"/>
          </a:xfrm>
          <a:custGeom>
            <a:avLst/>
            <a:gdLst/>
            <a:ahLst/>
            <a:cxnLst/>
            <a:rect r="r" b="b" t="t" l="l"/>
            <a:pathLst>
              <a:path h="1692120" w="1692120">
                <a:moveTo>
                  <a:pt x="0" y="0"/>
                </a:moveTo>
                <a:lnTo>
                  <a:pt x="1692120" y="0"/>
                </a:lnTo>
                <a:lnTo>
                  <a:pt x="1692120" y="1692120"/>
                </a:lnTo>
                <a:lnTo>
                  <a:pt x="0" y="169212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835781" y="10887655"/>
            <a:ext cx="2308627" cy="1838244"/>
          </a:xfrm>
          <a:custGeom>
            <a:avLst/>
            <a:gdLst/>
            <a:ahLst/>
            <a:cxnLst/>
            <a:rect r="r" b="b" t="t" l="l"/>
            <a:pathLst>
              <a:path h="1838244" w="2308627">
                <a:moveTo>
                  <a:pt x="0" y="0"/>
                </a:moveTo>
                <a:lnTo>
                  <a:pt x="2308627" y="0"/>
                </a:lnTo>
                <a:lnTo>
                  <a:pt x="2308627" y="1838245"/>
                </a:lnTo>
                <a:lnTo>
                  <a:pt x="0" y="183824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845579" y="4886325"/>
            <a:ext cx="14596842" cy="12194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58"/>
              </a:lnSpc>
              <a:spcBef>
                <a:spcPct val="0"/>
              </a:spcBef>
            </a:pPr>
            <a:r>
              <a:rPr lang="en-US" b="true" sz="7113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Have your student be involved!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861445" y="6786228"/>
            <a:ext cx="8149314" cy="656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80"/>
              </a:lnSpc>
              <a:spcBef>
                <a:spcPct val="0"/>
              </a:spcBef>
            </a:pPr>
            <a:r>
              <a:rPr lang="en-US" b="true" sz="3771">
                <a:solidFill>
                  <a:srgbClr val="FFCF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Sports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167075" y="6962161"/>
            <a:ext cx="7017042" cy="656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80"/>
              </a:lnSpc>
              <a:spcBef>
                <a:spcPct val="0"/>
              </a:spcBef>
            </a:pPr>
            <a:r>
              <a:rPr lang="en-US" b="true" sz="3771">
                <a:solidFill>
                  <a:srgbClr val="FFCF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Leadership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970858" y="8900231"/>
            <a:ext cx="8149314" cy="656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80"/>
              </a:lnSpc>
              <a:spcBef>
                <a:spcPct val="0"/>
              </a:spcBef>
            </a:pPr>
            <a:r>
              <a:rPr lang="en-US" b="true" sz="3771">
                <a:solidFill>
                  <a:srgbClr val="FFCF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Clubs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215449" y="9146792"/>
            <a:ext cx="7017042" cy="656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80"/>
              </a:lnSpc>
              <a:spcBef>
                <a:spcPct val="0"/>
              </a:spcBef>
            </a:pPr>
            <a:r>
              <a:rPr lang="en-US" b="true" sz="3771">
                <a:solidFill>
                  <a:srgbClr val="FFCF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JROTC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970858" y="11015593"/>
            <a:ext cx="8149314" cy="656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80"/>
              </a:lnSpc>
              <a:spcBef>
                <a:spcPct val="0"/>
              </a:spcBef>
            </a:pPr>
            <a:r>
              <a:rPr lang="en-US" b="true" sz="3771">
                <a:solidFill>
                  <a:srgbClr val="FFCF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FFA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167075" y="11195478"/>
            <a:ext cx="7017042" cy="656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80"/>
              </a:lnSpc>
              <a:spcBef>
                <a:spcPct val="0"/>
              </a:spcBef>
            </a:pPr>
            <a:r>
              <a:rPr lang="en-US" b="true" sz="3771">
                <a:solidFill>
                  <a:srgbClr val="FFCF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VAPA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606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99403" y="5234446"/>
            <a:ext cx="17089194" cy="12194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58"/>
              </a:lnSpc>
              <a:spcBef>
                <a:spcPct val="0"/>
              </a:spcBef>
            </a:pPr>
            <a:r>
              <a:rPr lang="en-US" b="true" sz="7113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Things to Remember: 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587220" y="7606467"/>
            <a:ext cx="923058" cy="923058"/>
          </a:xfrm>
          <a:custGeom>
            <a:avLst/>
            <a:gdLst/>
            <a:ahLst/>
            <a:cxnLst/>
            <a:rect r="r" b="b" t="t" l="l"/>
            <a:pathLst>
              <a:path h="923058" w="923058">
                <a:moveTo>
                  <a:pt x="0" y="0"/>
                </a:moveTo>
                <a:lnTo>
                  <a:pt x="923058" y="0"/>
                </a:lnTo>
                <a:lnTo>
                  <a:pt x="923058" y="923057"/>
                </a:lnTo>
                <a:lnTo>
                  <a:pt x="0" y="9230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144752" y="7606467"/>
            <a:ext cx="923058" cy="923058"/>
          </a:xfrm>
          <a:custGeom>
            <a:avLst/>
            <a:gdLst/>
            <a:ahLst/>
            <a:cxnLst/>
            <a:rect r="r" b="b" t="t" l="l"/>
            <a:pathLst>
              <a:path h="923058" w="923058">
                <a:moveTo>
                  <a:pt x="0" y="0"/>
                </a:moveTo>
                <a:lnTo>
                  <a:pt x="923057" y="0"/>
                </a:lnTo>
                <a:lnTo>
                  <a:pt x="923057" y="923057"/>
                </a:lnTo>
                <a:lnTo>
                  <a:pt x="0" y="9230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87220" y="8856493"/>
            <a:ext cx="923058" cy="923058"/>
          </a:xfrm>
          <a:custGeom>
            <a:avLst/>
            <a:gdLst/>
            <a:ahLst/>
            <a:cxnLst/>
            <a:rect r="r" b="b" t="t" l="l"/>
            <a:pathLst>
              <a:path h="923058" w="923058">
                <a:moveTo>
                  <a:pt x="0" y="0"/>
                </a:moveTo>
                <a:lnTo>
                  <a:pt x="923058" y="0"/>
                </a:lnTo>
                <a:lnTo>
                  <a:pt x="923058" y="923058"/>
                </a:lnTo>
                <a:lnTo>
                  <a:pt x="0" y="9230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144752" y="8910930"/>
            <a:ext cx="923058" cy="923058"/>
          </a:xfrm>
          <a:custGeom>
            <a:avLst/>
            <a:gdLst/>
            <a:ahLst/>
            <a:cxnLst/>
            <a:rect r="r" b="b" t="t" l="l"/>
            <a:pathLst>
              <a:path h="923058" w="923058">
                <a:moveTo>
                  <a:pt x="0" y="0"/>
                </a:moveTo>
                <a:lnTo>
                  <a:pt x="923057" y="0"/>
                </a:lnTo>
                <a:lnTo>
                  <a:pt x="923057" y="923057"/>
                </a:lnTo>
                <a:lnTo>
                  <a:pt x="0" y="9230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672203" y="7701410"/>
            <a:ext cx="6472548" cy="517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44"/>
              </a:lnSpc>
              <a:spcBef>
                <a:spcPct val="0"/>
              </a:spcBef>
            </a:pPr>
            <a:r>
              <a:rPr lang="en-US" sz="296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Email teachers when concerns arise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29734" y="7663812"/>
            <a:ext cx="6472548" cy="1044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44"/>
              </a:lnSpc>
              <a:spcBef>
                <a:spcPct val="0"/>
              </a:spcBef>
            </a:pPr>
            <a:r>
              <a:rPr lang="en-US" sz="296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Complete classwork and homework! Check Aeries frequently.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633395" y="8789818"/>
            <a:ext cx="6472548" cy="1044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44"/>
              </a:lnSpc>
              <a:spcBef>
                <a:spcPct val="0"/>
              </a:spcBef>
            </a:pPr>
            <a:r>
              <a:rPr lang="en-US" sz="296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Have students attend labs when needed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29734" y="8844255"/>
            <a:ext cx="6472548" cy="1044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44"/>
              </a:lnSpc>
              <a:spcBef>
                <a:spcPct val="0"/>
              </a:spcBef>
            </a:pPr>
            <a:r>
              <a:rPr lang="en-US" sz="296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Enter the appropriate information with the points above.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-4474043" y="11514016"/>
            <a:ext cx="7107438" cy="7042825"/>
          </a:xfrm>
          <a:custGeom>
            <a:avLst/>
            <a:gdLst/>
            <a:ahLst/>
            <a:cxnLst/>
            <a:rect r="r" b="b" t="t" l="l"/>
            <a:pathLst>
              <a:path h="7042825" w="7107438">
                <a:moveTo>
                  <a:pt x="0" y="0"/>
                </a:moveTo>
                <a:lnTo>
                  <a:pt x="7107438" y="0"/>
                </a:lnTo>
                <a:lnTo>
                  <a:pt x="7107438" y="7042825"/>
                </a:lnTo>
                <a:lnTo>
                  <a:pt x="0" y="70428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true" rot="0">
            <a:off x="15529732" y="-143985"/>
            <a:ext cx="7107438" cy="7042825"/>
          </a:xfrm>
          <a:custGeom>
            <a:avLst/>
            <a:gdLst/>
            <a:ahLst/>
            <a:cxnLst/>
            <a:rect r="r" b="b" t="t" l="l"/>
            <a:pathLst>
              <a:path h="7042825" w="7107438">
                <a:moveTo>
                  <a:pt x="7107437" y="7042825"/>
                </a:moveTo>
                <a:lnTo>
                  <a:pt x="0" y="7042825"/>
                </a:lnTo>
                <a:lnTo>
                  <a:pt x="0" y="0"/>
                </a:lnTo>
                <a:lnTo>
                  <a:pt x="7107437" y="0"/>
                </a:lnTo>
                <a:lnTo>
                  <a:pt x="7107437" y="7042825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6854949" y="12839121"/>
            <a:ext cx="1072150" cy="1072150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00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260472" y="4305171"/>
            <a:ext cx="1072150" cy="1072150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00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7391024" y="11869550"/>
            <a:ext cx="464305" cy="464305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00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564395" y="5989636"/>
            <a:ext cx="464305" cy="464305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00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587220" y="10168770"/>
            <a:ext cx="923058" cy="923058"/>
          </a:xfrm>
          <a:custGeom>
            <a:avLst/>
            <a:gdLst/>
            <a:ahLst/>
            <a:cxnLst/>
            <a:rect r="r" b="b" t="t" l="l"/>
            <a:pathLst>
              <a:path h="923058" w="923058">
                <a:moveTo>
                  <a:pt x="0" y="0"/>
                </a:moveTo>
                <a:lnTo>
                  <a:pt x="923058" y="0"/>
                </a:lnTo>
                <a:lnTo>
                  <a:pt x="923058" y="923058"/>
                </a:lnTo>
                <a:lnTo>
                  <a:pt x="0" y="9230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587220" y="11418796"/>
            <a:ext cx="923058" cy="923058"/>
          </a:xfrm>
          <a:custGeom>
            <a:avLst/>
            <a:gdLst/>
            <a:ahLst/>
            <a:cxnLst/>
            <a:rect r="r" b="b" t="t" l="l"/>
            <a:pathLst>
              <a:path h="923058" w="923058">
                <a:moveTo>
                  <a:pt x="0" y="0"/>
                </a:moveTo>
                <a:lnTo>
                  <a:pt x="923058" y="0"/>
                </a:lnTo>
                <a:lnTo>
                  <a:pt x="923058" y="923058"/>
                </a:lnTo>
                <a:lnTo>
                  <a:pt x="0" y="9230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2672203" y="10338049"/>
            <a:ext cx="6472548" cy="517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44"/>
              </a:lnSpc>
              <a:spcBef>
                <a:spcPct val="0"/>
              </a:spcBef>
            </a:pPr>
            <a:r>
              <a:rPr lang="en-US" sz="296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Get involved on campus 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2633395" y="11562191"/>
            <a:ext cx="6472548" cy="517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44"/>
              </a:lnSpc>
              <a:spcBef>
                <a:spcPct val="0"/>
              </a:spcBef>
            </a:pPr>
            <a:r>
              <a:rPr lang="en-US" sz="296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Visit college campuses early 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9105943" y="10088449"/>
            <a:ext cx="923058" cy="923058"/>
          </a:xfrm>
          <a:custGeom>
            <a:avLst/>
            <a:gdLst/>
            <a:ahLst/>
            <a:cxnLst/>
            <a:rect r="r" b="b" t="t" l="l"/>
            <a:pathLst>
              <a:path h="923058" w="923058">
                <a:moveTo>
                  <a:pt x="0" y="0"/>
                </a:moveTo>
                <a:lnTo>
                  <a:pt x="923058" y="0"/>
                </a:lnTo>
                <a:lnTo>
                  <a:pt x="923058" y="923058"/>
                </a:lnTo>
                <a:lnTo>
                  <a:pt x="0" y="9230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9105943" y="11392912"/>
            <a:ext cx="923058" cy="923058"/>
          </a:xfrm>
          <a:custGeom>
            <a:avLst/>
            <a:gdLst/>
            <a:ahLst/>
            <a:cxnLst/>
            <a:rect r="r" b="b" t="t" l="l"/>
            <a:pathLst>
              <a:path h="923058" w="923058">
                <a:moveTo>
                  <a:pt x="0" y="0"/>
                </a:moveTo>
                <a:lnTo>
                  <a:pt x="923058" y="0"/>
                </a:lnTo>
                <a:lnTo>
                  <a:pt x="923058" y="923058"/>
                </a:lnTo>
                <a:lnTo>
                  <a:pt x="0" y="9230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10190926" y="10145794"/>
            <a:ext cx="6472548" cy="1044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44"/>
              </a:lnSpc>
              <a:spcBef>
                <a:spcPct val="0"/>
              </a:spcBef>
            </a:pPr>
            <a:r>
              <a:rPr lang="en-US" sz="296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If your student is absent, it is their responsibility to ask for work. 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0190926" y="11562191"/>
            <a:ext cx="6472548" cy="517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44"/>
              </a:lnSpc>
              <a:spcBef>
                <a:spcPct val="0"/>
              </a:spcBef>
            </a:pPr>
            <a:r>
              <a:rPr lang="en-US" sz="296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High School is about having fun! 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606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894880">
            <a:off x="97836" y="-7969947"/>
            <a:ext cx="2694688" cy="24646033"/>
            <a:chOff x="0" y="0"/>
            <a:chExt cx="709712" cy="649113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09712" cy="6491136"/>
            </a:xfrm>
            <a:custGeom>
              <a:avLst/>
              <a:gdLst/>
              <a:ahLst/>
              <a:cxnLst/>
              <a:rect r="r" b="b" t="t" l="l"/>
              <a:pathLst>
                <a:path h="6491136" w="709712">
                  <a:moveTo>
                    <a:pt x="0" y="0"/>
                  </a:moveTo>
                  <a:lnTo>
                    <a:pt x="709712" y="0"/>
                  </a:lnTo>
                  <a:lnTo>
                    <a:pt x="709712" y="6491136"/>
                  </a:lnTo>
                  <a:lnTo>
                    <a:pt x="0" y="6491136"/>
                  </a:lnTo>
                  <a:close/>
                </a:path>
              </a:pathLst>
            </a:custGeom>
            <a:solidFill>
              <a:srgbClr val="11115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09712" cy="65292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4474043" y="11514016"/>
            <a:ext cx="7107438" cy="7042825"/>
          </a:xfrm>
          <a:custGeom>
            <a:avLst/>
            <a:gdLst/>
            <a:ahLst/>
            <a:cxnLst/>
            <a:rect r="r" b="b" t="t" l="l"/>
            <a:pathLst>
              <a:path h="7042825" w="7107438">
                <a:moveTo>
                  <a:pt x="0" y="0"/>
                </a:moveTo>
                <a:lnTo>
                  <a:pt x="7107438" y="0"/>
                </a:lnTo>
                <a:lnTo>
                  <a:pt x="7107438" y="7042825"/>
                </a:lnTo>
                <a:lnTo>
                  <a:pt x="0" y="70428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0">
            <a:off x="15529732" y="-143985"/>
            <a:ext cx="7107438" cy="7042825"/>
          </a:xfrm>
          <a:custGeom>
            <a:avLst/>
            <a:gdLst/>
            <a:ahLst/>
            <a:cxnLst/>
            <a:rect r="r" b="b" t="t" l="l"/>
            <a:pathLst>
              <a:path h="7042825" w="7107438">
                <a:moveTo>
                  <a:pt x="7107437" y="7042825"/>
                </a:moveTo>
                <a:lnTo>
                  <a:pt x="0" y="7042825"/>
                </a:lnTo>
                <a:lnTo>
                  <a:pt x="0" y="0"/>
                </a:lnTo>
                <a:lnTo>
                  <a:pt x="7107437" y="0"/>
                </a:lnTo>
                <a:lnTo>
                  <a:pt x="7107437" y="704282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6794995" y="7454315"/>
            <a:ext cx="1072150" cy="1072150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00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665742" y="11274390"/>
            <a:ext cx="1072150" cy="1072150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0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6794995" y="6434534"/>
            <a:ext cx="464305" cy="464305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00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2401242" y="13357241"/>
            <a:ext cx="464305" cy="464305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00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1306694" y="5029200"/>
            <a:ext cx="1791007" cy="553584"/>
          </a:xfrm>
          <a:custGeom>
            <a:avLst/>
            <a:gdLst/>
            <a:ahLst/>
            <a:cxnLst/>
            <a:rect r="r" b="b" t="t" l="l"/>
            <a:pathLst>
              <a:path h="553584" w="1791007">
                <a:moveTo>
                  <a:pt x="0" y="0"/>
                </a:moveTo>
                <a:lnTo>
                  <a:pt x="1791006" y="0"/>
                </a:lnTo>
                <a:lnTo>
                  <a:pt x="1791006" y="553584"/>
                </a:lnTo>
                <a:lnTo>
                  <a:pt x="0" y="5535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3106646" y="7292185"/>
            <a:ext cx="4846171" cy="6709576"/>
          </a:xfrm>
          <a:custGeom>
            <a:avLst/>
            <a:gdLst/>
            <a:ahLst/>
            <a:cxnLst/>
            <a:rect r="r" b="b" t="t" l="l"/>
            <a:pathLst>
              <a:path h="6709576" w="4846171">
                <a:moveTo>
                  <a:pt x="0" y="0"/>
                </a:moveTo>
                <a:lnTo>
                  <a:pt x="4846171" y="0"/>
                </a:lnTo>
                <a:lnTo>
                  <a:pt x="4846171" y="6709576"/>
                </a:lnTo>
                <a:lnTo>
                  <a:pt x="0" y="670957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201817" y="7992827"/>
            <a:ext cx="8602635" cy="1368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1218"/>
              </a:lnSpc>
              <a:spcBef>
                <a:spcPct val="0"/>
              </a:spcBef>
            </a:pPr>
            <a:r>
              <a:rPr lang="en-US" b="true" sz="8013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THANK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930498" y="7991939"/>
            <a:ext cx="6115215" cy="1368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18"/>
              </a:lnSpc>
              <a:spcBef>
                <a:spcPct val="0"/>
              </a:spcBef>
            </a:pPr>
            <a:r>
              <a:rPr lang="en-US" b="true" sz="8013">
                <a:solidFill>
                  <a:srgbClr val="FFCF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YOU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458727" y="10279016"/>
            <a:ext cx="13370547" cy="1234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4"/>
              </a:lnSpc>
            </a:pPr>
            <a:r>
              <a:rPr lang="en-US" sz="3502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West High Counseling</a:t>
            </a:r>
          </a:p>
          <a:p>
            <a:pPr algn="ctr">
              <a:lnSpc>
                <a:spcPts val="4904"/>
              </a:lnSpc>
              <a:spcBef>
                <a:spcPct val="0"/>
              </a:spcBef>
            </a:pPr>
            <a:r>
              <a:rPr lang="en-US" sz="3502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Instagram: @WestHigh_Counseling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DAGMW_p8KNY</dc:identifier>
  <dcterms:modified xsi:type="dcterms:W3CDTF">2011-08-01T06:04:30Z</dcterms:modified>
  <cp:revision>1</cp:revision>
  <dc:title>9th Grade Parent/Guardian Presentation</dc:title>
</cp:coreProperties>
</file>