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26"/>
  </p:notesMasterIdLst>
  <p:sldIdLst>
    <p:sldId id="311" r:id="rId5"/>
    <p:sldId id="296" r:id="rId6"/>
    <p:sldId id="287" r:id="rId7"/>
    <p:sldId id="297" r:id="rId8"/>
    <p:sldId id="342" r:id="rId9"/>
    <p:sldId id="340" r:id="rId10"/>
    <p:sldId id="320" r:id="rId11"/>
    <p:sldId id="284" r:id="rId12"/>
    <p:sldId id="300" r:id="rId13"/>
    <p:sldId id="301" r:id="rId14"/>
    <p:sldId id="323" r:id="rId15"/>
    <p:sldId id="326" r:id="rId16"/>
    <p:sldId id="285" r:id="rId17"/>
    <p:sldId id="327" r:id="rId18"/>
    <p:sldId id="306" r:id="rId19"/>
    <p:sldId id="291" r:id="rId20"/>
    <p:sldId id="325" r:id="rId21"/>
    <p:sldId id="321" r:id="rId22"/>
    <p:sldId id="292" r:id="rId23"/>
    <p:sldId id="294" r:id="rId24"/>
    <p:sldId id="312"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811DF"/>
    <a:srgbClr val="FF66FF"/>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BCB3FC-B467-4722-B750-1E9E4944FE00}" v="1" dt="2025-09-10T20:23:36.0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6823" autoAdjust="0"/>
    <p:restoredTop sz="94619" autoAdjust="0"/>
  </p:normalViewPr>
  <p:slideViewPr>
    <p:cSldViewPr snapToGrid="0">
      <p:cViewPr varScale="1">
        <p:scale>
          <a:sx n="61" d="100"/>
          <a:sy n="61" d="100"/>
        </p:scale>
        <p:origin x="812" y="28"/>
      </p:cViewPr>
      <p:guideLst/>
    </p:cSldViewPr>
  </p:slideViewPr>
  <p:notesTextViewPr>
    <p:cViewPr>
      <p:scale>
        <a:sx n="3" d="2"/>
        <a:sy n="3" d="2"/>
      </p:scale>
      <p:origin x="0" y="0"/>
    </p:cViewPr>
  </p:notesTextViewPr>
  <p:sorterViewPr>
    <p:cViewPr varScale="1">
      <p:scale>
        <a:sx n="1" d="1"/>
        <a:sy n="1" d="1"/>
      </p:scale>
      <p:origin x="0" y="-711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ona, Susan W." userId="58b07ba1-0075-450a-a8f6-c03824ebc832" providerId="ADAL" clId="{3BBCB3FC-B467-4722-B750-1E9E4944FE00}"/>
    <pc:docChg chg="custSel delSld modSld sldOrd">
      <pc:chgData name="Zona, Susan W." userId="58b07ba1-0075-450a-a8f6-c03824ebc832" providerId="ADAL" clId="{3BBCB3FC-B467-4722-B750-1E9E4944FE00}" dt="2025-09-25T01:03:42.483" v="73" actId="47"/>
      <pc:docMkLst>
        <pc:docMk/>
      </pc:docMkLst>
      <pc:sldChg chg="modSp mod">
        <pc:chgData name="Zona, Susan W." userId="58b07ba1-0075-450a-a8f6-c03824ebc832" providerId="ADAL" clId="{3BBCB3FC-B467-4722-B750-1E9E4944FE00}" dt="2025-09-10T20:23:52.083" v="67" actId="113"/>
        <pc:sldMkLst>
          <pc:docMk/>
          <pc:sldMk cId="1728420027" sldId="294"/>
        </pc:sldMkLst>
        <pc:spChg chg="mod">
          <ac:chgData name="Zona, Susan W." userId="58b07ba1-0075-450a-a8f6-c03824ebc832" providerId="ADAL" clId="{3BBCB3FC-B467-4722-B750-1E9E4944FE00}" dt="2025-09-10T20:23:52.083" v="67" actId="113"/>
          <ac:spMkLst>
            <pc:docMk/>
            <pc:sldMk cId="1728420027" sldId="294"/>
            <ac:spMk id="29" creationId="{B2FB2C90-86CD-4F76-8DBA-BEC78CFDE398}"/>
          </ac:spMkLst>
        </pc:spChg>
      </pc:sldChg>
      <pc:sldChg chg="delSp del mod">
        <pc:chgData name="Zona, Susan W." userId="58b07ba1-0075-450a-a8f6-c03824ebc832" providerId="ADAL" clId="{3BBCB3FC-B467-4722-B750-1E9E4944FE00}" dt="2025-09-25T01:03:42.483" v="73" actId="47"/>
        <pc:sldMkLst>
          <pc:docMk/>
          <pc:sldMk cId="3622809136" sldId="317"/>
        </pc:sldMkLst>
        <pc:spChg chg="del">
          <ac:chgData name="Zona, Susan W." userId="58b07ba1-0075-450a-a8f6-c03824ebc832" providerId="ADAL" clId="{3BBCB3FC-B467-4722-B750-1E9E4944FE00}" dt="2025-09-24T19:45:14.844" v="69" actId="478"/>
          <ac:spMkLst>
            <pc:docMk/>
            <pc:sldMk cId="3622809136" sldId="317"/>
            <ac:spMk id="63" creationId="{F7D7B028-7224-46EB-8D48-60BC13B7ABC4}"/>
          </ac:spMkLst>
        </pc:spChg>
        <pc:grpChg chg="del">
          <ac:chgData name="Zona, Susan W." userId="58b07ba1-0075-450a-a8f6-c03824ebc832" providerId="ADAL" clId="{3BBCB3FC-B467-4722-B750-1E9E4944FE00}" dt="2025-09-24T19:45:10.381" v="68" actId="478"/>
          <ac:grpSpMkLst>
            <pc:docMk/>
            <pc:sldMk cId="3622809136" sldId="317"/>
            <ac:grpSpMk id="67" creationId="{67975DFF-B7BC-43ED-BB22-06042620806B}"/>
          </ac:grpSpMkLst>
        </pc:grpChg>
      </pc:sldChg>
      <pc:sldChg chg="ord">
        <pc:chgData name="Zona, Susan W." userId="58b07ba1-0075-450a-a8f6-c03824ebc832" providerId="ADAL" clId="{3BBCB3FC-B467-4722-B750-1E9E4944FE00}" dt="2025-09-25T01:02:54.174" v="72"/>
        <pc:sldMkLst>
          <pc:docMk/>
          <pc:sldMk cId="465115104" sldId="320"/>
        </pc:sldMkLst>
      </pc:sldChg>
      <pc:sldChg chg="del">
        <pc:chgData name="Zona, Susan W." userId="58b07ba1-0075-450a-a8f6-c03824ebc832" providerId="ADAL" clId="{3BBCB3FC-B467-4722-B750-1E9E4944FE00}" dt="2025-09-25T01:02:39.679" v="70" actId="47"/>
        <pc:sldMkLst>
          <pc:docMk/>
          <pc:sldMk cId="3214402123" sldId="32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16BE50-D58C-4267-A1FD-7AACD5AF4329}" type="datetimeFigureOut">
              <a:rPr lang="en-US" smtClean="0"/>
              <a:t>9/24/2025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BF2CD6-491A-42CF-A2CE-94FFDA0281CF}" type="slidenum">
              <a:rPr lang="en-US" smtClean="0"/>
              <a:t>‹#›</a:t>
            </a:fld>
            <a:endParaRPr lang="en-US"/>
          </a:p>
        </p:txBody>
      </p:sp>
    </p:spTree>
    <p:extLst>
      <p:ext uri="{BB962C8B-B14F-4D97-AF65-F5344CB8AC3E}">
        <p14:creationId xmlns:p14="http://schemas.microsoft.com/office/powerpoint/2010/main" val="32531342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Create an outline to get ready:</a:t>
            </a:r>
          </a:p>
          <a:p>
            <a:pPr marL="514350" indent="-514350">
              <a:buFont typeface="+mj-lt"/>
              <a:buAutoNum type="arabicPeriod"/>
            </a:pPr>
            <a:r>
              <a:rPr lang="en-US" dirty="0">
                <a:latin typeface="Tahoma" panose="020B0604030504040204" pitchFamily="34" charset="0"/>
                <a:ea typeface="Tahoma" panose="020B0604030504040204" pitchFamily="34" charset="0"/>
                <a:cs typeface="Tahoma" panose="020B0604030504040204" pitchFamily="34" charset="0"/>
              </a:rPr>
              <a:t>Introduce the era (Use a mix of media and text)</a:t>
            </a:r>
          </a:p>
          <a:p>
            <a:pPr marL="514350" indent="-514350">
              <a:buFont typeface="+mj-lt"/>
              <a:buAutoNum type="arabicPeriod"/>
            </a:pPr>
            <a:r>
              <a:rPr lang="en-US" dirty="0">
                <a:latin typeface="Tahoma" panose="020B0604030504040204" pitchFamily="34" charset="0"/>
                <a:ea typeface="Tahoma" panose="020B0604030504040204" pitchFamily="34" charset="0"/>
                <a:cs typeface="Tahoma" panose="020B0604030504040204" pitchFamily="34" charset="0"/>
              </a:rPr>
              <a:t>Organize your artifacts to outline what life was like during the era you are presenting</a:t>
            </a:r>
          </a:p>
          <a:p>
            <a:pPr marL="514350" indent="-514350">
              <a:buFont typeface="+mj-lt"/>
              <a:buAutoNum type="arabicPeriod"/>
            </a:pPr>
            <a:r>
              <a:rPr lang="en-US" dirty="0">
                <a:latin typeface="Tahoma" panose="020B0604030504040204" pitchFamily="34" charset="0"/>
                <a:ea typeface="Tahoma" panose="020B0604030504040204" pitchFamily="34" charset="0"/>
                <a:cs typeface="Tahoma" panose="020B0604030504040204" pitchFamily="34" charset="0"/>
              </a:rPr>
              <a:t>Think about using a storyboard to outline your images and ideas</a:t>
            </a:r>
          </a:p>
          <a:p>
            <a:pPr marL="514350" indent="-514350">
              <a:buFont typeface="+mj-lt"/>
              <a:buAutoNum type="arabicPeriod"/>
            </a:pPr>
            <a:r>
              <a:rPr lang="en-US" dirty="0">
                <a:latin typeface="Tahoma" panose="020B0604030504040204" pitchFamily="34" charset="0"/>
                <a:ea typeface="Tahoma" panose="020B0604030504040204" pitchFamily="34" charset="0"/>
                <a:cs typeface="Tahoma" panose="020B0604030504040204" pitchFamily="34" charset="0"/>
              </a:rPr>
              <a:t>Make sure you prepare a clear and well rounded presentation of all aspects of the era (People, jobs, food, transportation, etc. What else should you include so the audience feels like they have visited your era?)</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0279F17-7BA4-49BC-BB37-7F646CF8D2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9353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Create an outline to get ready:</a:t>
            </a:r>
          </a:p>
          <a:p>
            <a:pPr marL="514350" indent="-514350">
              <a:buFont typeface="+mj-lt"/>
              <a:buAutoNum type="arabicPeriod"/>
            </a:pPr>
            <a:r>
              <a:rPr lang="en-US" dirty="0">
                <a:latin typeface="Tahoma" panose="020B0604030504040204" pitchFamily="34" charset="0"/>
                <a:ea typeface="Tahoma" panose="020B0604030504040204" pitchFamily="34" charset="0"/>
                <a:cs typeface="Tahoma" panose="020B0604030504040204" pitchFamily="34" charset="0"/>
              </a:rPr>
              <a:t>Introduce the era (Use a mix of media and text)</a:t>
            </a:r>
          </a:p>
          <a:p>
            <a:pPr marL="514350" indent="-514350">
              <a:buFont typeface="+mj-lt"/>
              <a:buAutoNum type="arabicPeriod"/>
            </a:pPr>
            <a:r>
              <a:rPr lang="en-US" dirty="0">
                <a:latin typeface="Tahoma" panose="020B0604030504040204" pitchFamily="34" charset="0"/>
                <a:ea typeface="Tahoma" panose="020B0604030504040204" pitchFamily="34" charset="0"/>
                <a:cs typeface="Tahoma" panose="020B0604030504040204" pitchFamily="34" charset="0"/>
              </a:rPr>
              <a:t>Organize your artifacts to outline what life was like during the era you are presenting</a:t>
            </a:r>
          </a:p>
          <a:p>
            <a:pPr marL="514350" indent="-514350">
              <a:buFont typeface="+mj-lt"/>
              <a:buAutoNum type="arabicPeriod"/>
            </a:pPr>
            <a:r>
              <a:rPr lang="en-US" dirty="0">
                <a:latin typeface="Tahoma" panose="020B0604030504040204" pitchFamily="34" charset="0"/>
                <a:ea typeface="Tahoma" panose="020B0604030504040204" pitchFamily="34" charset="0"/>
                <a:cs typeface="Tahoma" panose="020B0604030504040204" pitchFamily="34" charset="0"/>
              </a:rPr>
              <a:t>Think about using a storyboard to outline your images and ideas</a:t>
            </a:r>
          </a:p>
          <a:p>
            <a:pPr marL="514350" indent="-514350">
              <a:buFont typeface="+mj-lt"/>
              <a:buAutoNum type="arabicPeriod"/>
            </a:pPr>
            <a:r>
              <a:rPr lang="en-US" dirty="0">
                <a:latin typeface="Tahoma" panose="020B0604030504040204" pitchFamily="34" charset="0"/>
                <a:ea typeface="Tahoma" panose="020B0604030504040204" pitchFamily="34" charset="0"/>
                <a:cs typeface="Tahoma" panose="020B0604030504040204" pitchFamily="34" charset="0"/>
              </a:rPr>
              <a:t>Make sure you prepare a clear and well rounded presentation of all aspects of the era (People, jobs, food, transportation, etc. What else should you include so the audience feels like they have visited your era?)</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0279F17-7BA4-49BC-BB37-7F646CF8D2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56791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9/24/2025</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872932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9/24/2025</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38980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9/24/2025</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223314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9/24/2025</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757611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9/24/2025</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802808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9/24/2025</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5017711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9/24/2025</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1507016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9/24/2025</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8013020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9/24/2025</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58826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900">
                <a:solidFill>
                  <a:srgbClr val="FFFFFF"/>
                </a:solidFill>
              </a:defRPr>
            </a:lvl1pPr>
          </a:lstStyle>
          <a:p>
            <a:fld id="{62D6E202-B606-4609-B914-27C9371A1F6D}" type="datetime1">
              <a:rPr lang="en-US" smtClean="0"/>
              <a:t>9/24/2025</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9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60147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lvl1pPr algn="l" defTabSz="914400" rtl="0" eaLnBrk="1" latinLnBrk="0" hangingPunct="1">
        <a:lnSpc>
          <a:spcPct val="90000"/>
        </a:lnSpc>
        <a:spcBef>
          <a:spcPct val="0"/>
        </a:spcBef>
        <a:buNone/>
        <a:defRPr sz="46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9.png"/><Relationship Id="rId3" Type="http://schemas.openxmlformats.org/officeDocument/2006/relationships/image" Target="../media/image2.jpeg"/><Relationship Id="rId7" Type="http://schemas.microsoft.com/office/2007/relationships/hdphoto" Target="../media/hdphoto1.wdp"/><Relationship Id="rId12"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11" Type="http://schemas.microsoft.com/office/2007/relationships/hdphoto" Target="../media/hdphoto3.wdp"/><Relationship Id="rId5" Type="http://schemas.openxmlformats.org/officeDocument/2006/relationships/image" Target="../media/image4.png"/><Relationship Id="rId10" Type="http://schemas.openxmlformats.org/officeDocument/2006/relationships/image" Target="../media/image7.png"/><Relationship Id="rId4" Type="http://schemas.openxmlformats.org/officeDocument/2006/relationships/image" Target="../media/image3.png"/><Relationship Id="rId9" Type="http://schemas.microsoft.com/office/2007/relationships/hdphoto" Target="../media/hdphoto2.wdp"/></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3.xml"/><Relationship Id="rId1" Type="http://schemas.openxmlformats.org/officeDocument/2006/relationships/video" Target="https://www.youtube.com/embed/0FMNiZIjrb4?feature=oembed" TargetMode="Externa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image" Target="../media/image13.png"/><Relationship Id="rId1" Type="http://schemas.openxmlformats.org/officeDocument/2006/relationships/slideLayout" Target="../slideLayouts/slideLayout1.xml"/><Relationship Id="rId6" Type="http://schemas.microsoft.com/office/2007/relationships/hdphoto" Target="../media/hdphoto2.wdp"/><Relationship Id="rId11" Type="http://schemas.openxmlformats.org/officeDocument/2006/relationships/image" Target="../media/image9.png"/><Relationship Id="rId5" Type="http://schemas.openxmlformats.org/officeDocument/2006/relationships/image" Target="../media/image6.png"/><Relationship Id="rId10" Type="http://schemas.openxmlformats.org/officeDocument/2006/relationships/image" Target="../media/image8.png"/><Relationship Id="rId4" Type="http://schemas.microsoft.com/office/2007/relationships/hdphoto" Target="../media/hdphoto1.wdp"/><Relationship Id="rId9" Type="http://schemas.openxmlformats.org/officeDocument/2006/relationships/image" Target="../media/image14.png"/></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image" Target="../media/image13.png"/><Relationship Id="rId1" Type="http://schemas.openxmlformats.org/officeDocument/2006/relationships/slideLayout" Target="../slideLayouts/slideLayout1.xml"/><Relationship Id="rId6" Type="http://schemas.microsoft.com/office/2007/relationships/hdphoto" Target="../media/hdphoto2.wdp"/><Relationship Id="rId11" Type="http://schemas.openxmlformats.org/officeDocument/2006/relationships/image" Target="../media/image9.png"/><Relationship Id="rId5" Type="http://schemas.openxmlformats.org/officeDocument/2006/relationships/image" Target="../media/image6.png"/><Relationship Id="rId10" Type="http://schemas.openxmlformats.org/officeDocument/2006/relationships/image" Target="../media/image8.png"/><Relationship Id="rId4" Type="http://schemas.microsoft.com/office/2007/relationships/hdphoto" Target="../media/hdphoto1.wdp"/><Relationship Id="rId9"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21.png"/><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7" Type="http://schemas.microsoft.com/office/2007/relationships/hdphoto" Target="../media/hdphoto5.wdp"/><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23.png"/><Relationship Id="rId5" Type="http://schemas.microsoft.com/office/2007/relationships/hdphoto" Target="../media/hdphoto4.wdp"/><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image" Target="../media/image13.png"/><Relationship Id="rId1" Type="http://schemas.openxmlformats.org/officeDocument/2006/relationships/slideLayout" Target="../slideLayouts/slideLayout1.xml"/><Relationship Id="rId6" Type="http://schemas.microsoft.com/office/2007/relationships/hdphoto" Target="../media/hdphoto2.wdp"/><Relationship Id="rId11" Type="http://schemas.openxmlformats.org/officeDocument/2006/relationships/image" Target="../media/image9.png"/><Relationship Id="rId5" Type="http://schemas.openxmlformats.org/officeDocument/2006/relationships/image" Target="../media/image6.png"/><Relationship Id="rId10" Type="http://schemas.openxmlformats.org/officeDocument/2006/relationships/image" Target="../media/image8.png"/><Relationship Id="rId4" Type="http://schemas.microsoft.com/office/2007/relationships/hdphoto" Target="../media/hdphoto1.wdp"/><Relationship Id="rId9"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76FB250-6F3F-19B0-1645-53E7CA1B3FC5}"/>
              </a:ext>
            </a:extLst>
          </p:cNvPr>
          <p:cNvPicPr>
            <a:picLocks noChangeAspect="1"/>
          </p:cNvPicPr>
          <p:nvPr/>
        </p:nvPicPr>
        <p:blipFill>
          <a:blip r:embed="rId2"/>
          <a:stretch>
            <a:fillRect/>
          </a:stretch>
        </p:blipFill>
        <p:spPr>
          <a:xfrm>
            <a:off x="2704428" y="37444"/>
            <a:ext cx="6167989" cy="3760571"/>
          </a:xfrm>
          <a:prstGeom prst="rect">
            <a:avLst/>
          </a:prstGeom>
        </p:spPr>
      </p:pic>
      <p:pic>
        <p:nvPicPr>
          <p:cNvPr id="6" name="Picture 5">
            <a:extLst>
              <a:ext uri="{FF2B5EF4-FFF2-40B4-BE49-F238E27FC236}">
                <a16:creationId xmlns:a16="http://schemas.microsoft.com/office/drawing/2014/main" id="{8940CBE3-3F91-419A-A649-32AB388ECA8B}"/>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3835" r="48274"/>
          <a:stretch/>
        </p:blipFill>
        <p:spPr>
          <a:xfrm>
            <a:off x="-4249223" y="211522"/>
            <a:ext cx="2923059" cy="6857991"/>
          </a:xfrm>
          <a:prstGeom prst="rect">
            <a:avLst/>
          </a:prstGeom>
        </p:spPr>
      </p:pic>
      <p:sp>
        <p:nvSpPr>
          <p:cNvPr id="19" name="TextBox 18">
            <a:extLst>
              <a:ext uri="{FF2B5EF4-FFF2-40B4-BE49-F238E27FC236}">
                <a16:creationId xmlns:a16="http://schemas.microsoft.com/office/drawing/2014/main" id="{86A1BA46-CF2C-457A-9ADC-1BDF88F49B9F}"/>
              </a:ext>
            </a:extLst>
          </p:cNvPr>
          <p:cNvSpPr txBox="1"/>
          <p:nvPr/>
        </p:nvSpPr>
        <p:spPr>
          <a:xfrm>
            <a:off x="10533530" y="2738284"/>
            <a:ext cx="5253613" cy="300818"/>
          </a:xfrm>
          <a:prstGeom prst="rect">
            <a:avLst/>
          </a:prstGeom>
          <a:solidFill>
            <a:srgbClr val="000000">
              <a:alpha val="50000"/>
            </a:srgbClr>
          </a:solidFill>
          <a:ln>
            <a:noFill/>
          </a:ln>
        </p:spPr>
        <p:txBody>
          <a:bodyPr wrap="square" rtlCol="0">
            <a:noAutofit/>
          </a:bodyPr>
          <a:lstStyle/>
          <a:p>
            <a:pPr marL="0" marR="0" lvl="0" indent="0" algn="ctr" defTabSz="409258" rtl="0" eaLnBrk="1" fontAlgn="auto" latinLnBrk="0" hangingPunct="1">
              <a:lnSpc>
                <a:spcPct val="100000"/>
              </a:lnSpc>
              <a:spcBef>
                <a:spcPts val="0"/>
              </a:spcBef>
              <a:spcAft>
                <a:spcPts val="529"/>
              </a:spcAft>
              <a:buClrTx/>
              <a:buSzTx/>
              <a:buFontTx/>
              <a:buNone/>
              <a:tabLst/>
              <a:defRPr/>
            </a:pPr>
            <a:r>
              <a:rPr kumimoji="0" lang="en-US" sz="1147"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Speak Pro" panose="020F0502020204030204"/>
                <a:ea typeface="+mn-ea"/>
                <a:cs typeface="+mn-cs"/>
              </a:rPr>
              <a:t>Outstanding </a:t>
            </a:r>
          </a:p>
          <a:p>
            <a:pPr marL="0" marR="0" lvl="0" indent="0" algn="ctr" defTabSz="409258" rtl="0" eaLnBrk="1" fontAlgn="auto" latinLnBrk="0" hangingPunct="1">
              <a:lnSpc>
                <a:spcPct val="100000"/>
              </a:lnSpc>
              <a:spcBef>
                <a:spcPts val="0"/>
              </a:spcBef>
              <a:spcAft>
                <a:spcPts val="529"/>
              </a:spcAft>
              <a:buClrTx/>
              <a:buSzTx/>
              <a:buFontTx/>
              <a:buNone/>
              <a:tabLst/>
              <a:defRPr/>
            </a:pPr>
            <a:r>
              <a:rPr kumimoji="0" lang="en-US" sz="1147"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Speak Pro" panose="020F0502020204030204"/>
                <a:ea typeface="+mn-ea"/>
                <a:cs typeface="+mn-cs"/>
              </a:rPr>
              <a:t>AICE Program </a:t>
            </a:r>
          </a:p>
          <a:p>
            <a:pPr marL="0" marR="0" lvl="0" indent="0" algn="ctr" defTabSz="409258" rtl="0" eaLnBrk="1" fontAlgn="auto" latinLnBrk="0" hangingPunct="1">
              <a:lnSpc>
                <a:spcPct val="100000"/>
              </a:lnSpc>
              <a:spcBef>
                <a:spcPts val="0"/>
              </a:spcBef>
              <a:spcAft>
                <a:spcPts val="529"/>
              </a:spcAft>
              <a:buClrTx/>
              <a:buSzTx/>
              <a:buFontTx/>
              <a:buNone/>
              <a:tabLst/>
              <a:defRPr/>
            </a:pPr>
            <a:r>
              <a:rPr kumimoji="0" lang="en-US" sz="1147"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Speak Pro" panose="020F0502020204030204"/>
                <a:ea typeface="+mn-ea"/>
                <a:cs typeface="+mn-cs"/>
              </a:rPr>
              <a:t>2020-21</a:t>
            </a:r>
          </a:p>
        </p:txBody>
      </p:sp>
      <p:grpSp>
        <p:nvGrpSpPr>
          <p:cNvPr id="8" name="Group 7">
            <a:extLst>
              <a:ext uri="{FF2B5EF4-FFF2-40B4-BE49-F238E27FC236}">
                <a16:creationId xmlns:a16="http://schemas.microsoft.com/office/drawing/2014/main" id="{DDE8F877-C094-4C2A-B12D-D7BD68A39456}"/>
              </a:ext>
            </a:extLst>
          </p:cNvPr>
          <p:cNvGrpSpPr/>
          <p:nvPr/>
        </p:nvGrpSpPr>
        <p:grpSpPr>
          <a:xfrm>
            <a:off x="13701943" y="4100710"/>
            <a:ext cx="931808" cy="1250131"/>
            <a:chOff x="7349066" y="336962"/>
            <a:chExt cx="1223659" cy="1674270"/>
          </a:xfrm>
        </p:grpSpPr>
        <p:pic>
          <p:nvPicPr>
            <p:cNvPr id="9" name="Picture 8">
              <a:extLst>
                <a:ext uri="{FF2B5EF4-FFF2-40B4-BE49-F238E27FC236}">
                  <a16:creationId xmlns:a16="http://schemas.microsoft.com/office/drawing/2014/main" id="{D1252283-1234-491D-BF00-DA76BC0A91E2}"/>
                </a:ext>
              </a:extLst>
            </p:cNvPr>
            <p:cNvPicPr>
              <a:picLocks noChangeAspect="1"/>
            </p:cNvPicPr>
            <p:nvPr/>
          </p:nvPicPr>
          <p:blipFill>
            <a:blip r:embed="rId4">
              <a:clrChange>
                <a:clrFrom>
                  <a:srgbClr val="000000"/>
                </a:clrFrom>
                <a:clrTo>
                  <a:srgbClr val="000000">
                    <a:alpha val="0"/>
                  </a:srgbClr>
                </a:clrTo>
              </a:clrChange>
            </a:blip>
            <a:stretch>
              <a:fillRect/>
            </a:stretch>
          </p:blipFill>
          <p:spPr>
            <a:xfrm>
              <a:off x="7349066" y="596684"/>
              <a:ext cx="1223659" cy="1414548"/>
            </a:xfrm>
            <a:prstGeom prst="rect">
              <a:avLst/>
            </a:prstGeom>
          </p:spPr>
        </p:pic>
        <p:sp>
          <p:nvSpPr>
            <p:cNvPr id="10" name="TextBox 9">
              <a:extLst>
                <a:ext uri="{FF2B5EF4-FFF2-40B4-BE49-F238E27FC236}">
                  <a16:creationId xmlns:a16="http://schemas.microsoft.com/office/drawing/2014/main" id="{803CDF4A-C77F-470F-9630-C0085CC3DD98}"/>
                </a:ext>
              </a:extLst>
            </p:cNvPr>
            <p:cNvSpPr txBox="1"/>
            <p:nvPr/>
          </p:nvSpPr>
          <p:spPr>
            <a:xfrm>
              <a:off x="7369506" y="336962"/>
              <a:ext cx="1179086" cy="289740"/>
            </a:xfrm>
            <a:prstGeom prst="rect">
              <a:avLst/>
            </a:prstGeom>
            <a:solidFill>
              <a:schemeClr val="tx1"/>
            </a:solidFill>
          </p:spPr>
          <p:txBody>
            <a:bodyPr wrap="square" rtlCol="0">
              <a:spAutoFit/>
            </a:bodyPr>
            <a:lstStyle/>
            <a:p>
              <a:pPr marL="0" marR="0" lvl="0" indent="0" algn="ctr" defTabSz="409258" rtl="0" eaLnBrk="1" fontAlgn="auto" latinLnBrk="0" hangingPunct="1">
                <a:lnSpc>
                  <a:spcPct val="100000"/>
                </a:lnSpc>
                <a:spcBef>
                  <a:spcPts val="0"/>
                </a:spcBef>
                <a:spcAft>
                  <a:spcPts val="529"/>
                </a:spcAft>
                <a:buClrTx/>
                <a:buSzTx/>
                <a:buFontTx/>
                <a:buNone/>
                <a:tabLst/>
                <a:defRPr/>
              </a:pPr>
              <a:r>
                <a:rPr kumimoji="0" lang="en-US" sz="806" b="1" i="0" u="none"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CAMBRIDGE</a:t>
              </a:r>
            </a:p>
          </p:txBody>
        </p:sp>
      </p:grpSp>
      <p:pic>
        <p:nvPicPr>
          <p:cNvPr id="20" name="Picture 19">
            <a:extLst>
              <a:ext uri="{FF2B5EF4-FFF2-40B4-BE49-F238E27FC236}">
                <a16:creationId xmlns:a16="http://schemas.microsoft.com/office/drawing/2014/main" id="{4FB6D243-5505-4F00-BE21-DC24C314FC80}"/>
              </a:ext>
            </a:extLst>
          </p:cNvPr>
          <p:cNvPicPr>
            <a:picLocks noChangeAspect="1"/>
          </p:cNvPicPr>
          <p:nvPr/>
        </p:nvPicPr>
        <p:blipFill>
          <a:blip r:embed="rId5">
            <a:alphaModFix amt="78000"/>
          </a:blip>
          <a:stretch>
            <a:fillRect/>
          </a:stretch>
        </p:blipFill>
        <p:spPr>
          <a:xfrm>
            <a:off x="12618792" y="264105"/>
            <a:ext cx="3844461" cy="1435324"/>
          </a:xfrm>
          <a:prstGeom prst="roundRect">
            <a:avLst>
              <a:gd name="adj" fmla="val 16667"/>
            </a:avLst>
          </a:prstGeom>
          <a:ln>
            <a:solidFill>
              <a:schemeClr val="bg1"/>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3" name="Text Placeholder 1">
            <a:extLst>
              <a:ext uri="{FF2B5EF4-FFF2-40B4-BE49-F238E27FC236}">
                <a16:creationId xmlns:a16="http://schemas.microsoft.com/office/drawing/2014/main" id="{EF8AFEF9-6AF3-42A3-AA37-79EA173B3F6B}"/>
              </a:ext>
            </a:extLst>
          </p:cNvPr>
          <p:cNvSpPr txBox="1">
            <a:spLocks/>
          </p:cNvSpPr>
          <p:nvPr/>
        </p:nvSpPr>
        <p:spPr>
          <a:xfrm>
            <a:off x="-3900358" y="2138627"/>
            <a:ext cx="5631370" cy="2575826"/>
          </a:xfrm>
          <a:prstGeom prst="rect">
            <a:avLst/>
          </a:prstGeom>
        </p:spPr>
        <p:txBody>
          <a:bodyPr vert="horz" lIns="0" tIns="40924" rIns="0" bIns="40924" rtlCol="0" anchor="t">
            <a:normAutofit/>
          </a:bodyPr>
          <a:lstStyle>
            <a:lvl1pPr marL="0" indent="0" algn="l" defTabSz="914400" rtl="0" eaLnBrk="1" latinLnBrk="0" hangingPunct="1">
              <a:lnSpc>
                <a:spcPts val="1800"/>
              </a:lnSpc>
              <a:spcBef>
                <a:spcPts val="1000"/>
              </a:spcBef>
              <a:buFont typeface="Arial" panose="020B0604020202020204" pitchFamily="34" charset="0"/>
              <a:buNone/>
              <a:defRPr sz="1100" b="0" i="0" kern="1200">
                <a:solidFill>
                  <a:srgbClr val="000000"/>
                </a:solidFill>
                <a:latin typeface="+mn-lt"/>
                <a:ea typeface="+mn-ea"/>
                <a:cs typeface="Arial" panose="020B0604020202020204" pitchFamily="34" charset="0"/>
              </a:defRPr>
            </a:lvl1pPr>
            <a:lvl2pPr marL="685800" indent="-228600" algn="l" defTabSz="914400" rtl="0" eaLnBrk="1" latinLnBrk="0" hangingPunct="1">
              <a:lnSpc>
                <a:spcPts val="1800"/>
              </a:lnSpc>
              <a:spcBef>
                <a:spcPts val="500"/>
              </a:spcBef>
              <a:buFont typeface="Arial" panose="020B0604020202020204" pitchFamily="34" charset="0"/>
              <a:buChar char="•"/>
              <a:defRPr sz="1200" kern="1200">
                <a:solidFill>
                  <a:schemeClr val="tx1">
                    <a:lumMod val="75000"/>
                    <a:lumOff val="25000"/>
                  </a:schemeClr>
                </a:solidFill>
                <a:latin typeface="Avenir Next LT Pro" panose="020B0504020202020204" pitchFamily="34" charset="77"/>
                <a:ea typeface="+mn-ea"/>
                <a:cs typeface="Arial" panose="020B0604020202020204" pitchFamily="34" charset="0"/>
              </a:defRPr>
            </a:lvl2pPr>
            <a:lvl3pPr marL="1143000" indent="-228600" algn="l" defTabSz="914400" rtl="0" eaLnBrk="1" latinLnBrk="0" hangingPunct="1">
              <a:lnSpc>
                <a:spcPts val="1800"/>
              </a:lnSpc>
              <a:spcBef>
                <a:spcPts val="500"/>
              </a:spcBef>
              <a:buFont typeface="Arial" panose="020B0604020202020204" pitchFamily="34" charset="0"/>
              <a:buChar char="•"/>
              <a:defRPr sz="1200" kern="1200">
                <a:solidFill>
                  <a:schemeClr val="tx1">
                    <a:lumMod val="75000"/>
                    <a:lumOff val="25000"/>
                  </a:schemeClr>
                </a:solidFill>
                <a:latin typeface="Avenir Next LT Pro" panose="020B0504020202020204" pitchFamily="34" charset="77"/>
                <a:ea typeface="+mn-ea"/>
                <a:cs typeface="Arial" panose="020B0604020202020204" pitchFamily="34" charset="0"/>
              </a:defRPr>
            </a:lvl3pPr>
            <a:lvl4pPr marL="1600200" indent="-228600" algn="l" defTabSz="914400" rtl="0" eaLnBrk="1" latinLnBrk="0" hangingPunct="1">
              <a:lnSpc>
                <a:spcPts val="1800"/>
              </a:lnSpc>
              <a:spcBef>
                <a:spcPts val="500"/>
              </a:spcBef>
              <a:buFont typeface="Arial" panose="020B0604020202020204" pitchFamily="34" charset="0"/>
              <a:buChar char="•"/>
              <a:defRPr sz="1200" kern="1200">
                <a:solidFill>
                  <a:schemeClr val="tx1">
                    <a:lumMod val="75000"/>
                    <a:lumOff val="25000"/>
                  </a:schemeClr>
                </a:solidFill>
                <a:latin typeface="Avenir Next LT Pro" panose="020B0504020202020204" pitchFamily="34" charset="77"/>
                <a:ea typeface="+mn-ea"/>
                <a:cs typeface="Arial" panose="020B0604020202020204" pitchFamily="34" charset="0"/>
              </a:defRPr>
            </a:lvl4pPr>
            <a:lvl5pPr marL="2057400" indent="-228600" algn="l" defTabSz="914400" rtl="0" eaLnBrk="1" latinLnBrk="0" hangingPunct="1">
              <a:lnSpc>
                <a:spcPct val="150000"/>
              </a:lnSpc>
              <a:spcBef>
                <a:spcPts val="0"/>
              </a:spcBef>
              <a:buFont typeface="Arial" panose="020B0604020202020204" pitchFamily="34" charset="0"/>
              <a:buChar char="•"/>
              <a:defRPr sz="1200" kern="1200">
                <a:solidFill>
                  <a:schemeClr val="tx1">
                    <a:lumMod val="75000"/>
                    <a:lumOff val="25000"/>
                  </a:schemeClr>
                </a:solidFill>
                <a:latin typeface="Avenir Next LT Pro" panose="020B0504020202020204" pitchFamily="34"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818518"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895" b="0" i="0" u="none" strike="noStrike" kern="1200" cap="none" spc="0" normalizeH="0" baseline="0" noProof="0" dirty="0">
              <a:ln>
                <a:noFill/>
              </a:ln>
              <a:solidFill>
                <a:srgbClr val="2C2C2C"/>
              </a:solidFill>
              <a:effectLst/>
              <a:uLnTx/>
              <a:uFillTx/>
              <a:latin typeface="Century Gothic" panose="020B0502020202020204" pitchFamily="34" charset="0"/>
              <a:ea typeface="+mn-ea"/>
              <a:cs typeface="Arial"/>
            </a:endParaRPr>
          </a:p>
          <a:p>
            <a:pPr marL="0" marR="0" lvl="0" indent="0" algn="l" defTabSz="818518"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985" b="0" i="0" u="none" strike="noStrike" kern="1200" cap="none" spc="0" normalizeH="0" baseline="0" noProof="0" dirty="0">
              <a:ln>
                <a:noFill/>
              </a:ln>
              <a:solidFill>
                <a:srgbClr val="2C2C2C"/>
              </a:solidFill>
              <a:effectLst/>
              <a:uLnTx/>
              <a:uFillTx/>
              <a:latin typeface="Century Gothic" panose="020B0502020202020204" pitchFamily="34" charset="0"/>
              <a:ea typeface="+mn-ea"/>
              <a:cs typeface="Arial"/>
            </a:endParaRPr>
          </a:p>
          <a:p>
            <a:pPr marL="0" marR="0" lvl="0" indent="0" algn="l" defTabSz="818518"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985" b="0" i="0" u="none" strike="noStrike" kern="1200" cap="none" spc="0" normalizeH="0" baseline="0" noProof="0" dirty="0">
              <a:ln>
                <a:noFill/>
              </a:ln>
              <a:solidFill>
                <a:srgbClr val="2C2C2C"/>
              </a:solidFill>
              <a:effectLst/>
              <a:uLnTx/>
              <a:uFillTx/>
              <a:latin typeface="Century Gothic" panose="020B0502020202020204" pitchFamily="34" charset="0"/>
              <a:ea typeface="+mn-ea"/>
              <a:cs typeface="Arial"/>
            </a:endParaRPr>
          </a:p>
          <a:p>
            <a:pPr marL="0" marR="0" lvl="0" indent="0" algn="l" defTabSz="818518" rtl="0" eaLnBrk="1" fontAlgn="auto" latinLnBrk="0" hangingPunct="1">
              <a:lnSpc>
                <a:spcPct val="100000"/>
              </a:lnSpc>
              <a:spcBef>
                <a:spcPts val="895"/>
              </a:spcBef>
              <a:spcAft>
                <a:spcPts val="0"/>
              </a:spcAft>
              <a:buClrTx/>
              <a:buSzTx/>
              <a:buFont typeface="Arial" panose="020B0604020202020204" pitchFamily="34" charset="0"/>
              <a:buNone/>
              <a:tabLst/>
              <a:defRPr/>
            </a:pPr>
            <a:endParaRPr kumimoji="0" lang="en-US" sz="985" b="0" i="0" u="none" strike="noStrike" kern="1200" cap="none" spc="0" normalizeH="0" baseline="0" noProof="0" dirty="0">
              <a:ln>
                <a:noFill/>
              </a:ln>
              <a:solidFill>
                <a:srgbClr val="2C2C2C"/>
              </a:solidFill>
              <a:effectLst/>
              <a:uLnTx/>
              <a:uFillTx/>
              <a:latin typeface="Univers"/>
              <a:ea typeface="+mn-ea"/>
              <a:cs typeface="Arial" panose="020B0604020202020204" pitchFamily="34" charset="0"/>
            </a:endParaRPr>
          </a:p>
        </p:txBody>
      </p:sp>
      <p:grpSp>
        <p:nvGrpSpPr>
          <p:cNvPr id="13" name="Group 12">
            <a:extLst>
              <a:ext uri="{FF2B5EF4-FFF2-40B4-BE49-F238E27FC236}">
                <a16:creationId xmlns:a16="http://schemas.microsoft.com/office/drawing/2014/main" id="{FBE7FDD5-4ACE-4BAE-BC62-05E5E42A25FB}"/>
              </a:ext>
            </a:extLst>
          </p:cNvPr>
          <p:cNvGrpSpPr/>
          <p:nvPr/>
        </p:nvGrpSpPr>
        <p:grpSpPr>
          <a:xfrm>
            <a:off x="-3062862" y="2493845"/>
            <a:ext cx="2540096" cy="786947"/>
            <a:chOff x="-6419729" y="2647898"/>
            <a:chExt cx="3093530" cy="891873"/>
          </a:xfrm>
          <a:solidFill>
            <a:schemeClr val="accent3">
              <a:lumMod val="40000"/>
              <a:lumOff val="60000"/>
            </a:schemeClr>
          </a:solidFill>
        </p:grpSpPr>
        <p:sp>
          <p:nvSpPr>
            <p:cNvPr id="45" name="TextBox 44">
              <a:extLst>
                <a:ext uri="{FF2B5EF4-FFF2-40B4-BE49-F238E27FC236}">
                  <a16:creationId xmlns:a16="http://schemas.microsoft.com/office/drawing/2014/main" id="{6CBBF3DC-8AF0-44CD-A307-CC531DDAAF09}"/>
                </a:ext>
              </a:extLst>
            </p:cNvPr>
            <p:cNvSpPr txBox="1"/>
            <p:nvPr/>
          </p:nvSpPr>
          <p:spPr>
            <a:xfrm>
              <a:off x="-6419729" y="2647898"/>
              <a:ext cx="3093530" cy="891873"/>
            </a:xfrm>
            <a:prstGeom prst="rect">
              <a:avLst/>
            </a:prstGeom>
            <a:grpFill/>
            <a:ln>
              <a:solidFill>
                <a:srgbClr val="C00000"/>
              </a:solidFill>
            </a:ln>
            <a:effectLst>
              <a:outerShdw blurRad="50800" dist="38100" dir="2700000" algn="tl" rotWithShape="0">
                <a:prstClr val="black">
                  <a:alpha val="40000"/>
                </a:prstClr>
              </a:outerShdw>
            </a:effectLst>
          </p:spPr>
          <p:txBody>
            <a:bodyPr wrap="square">
              <a:spAutoFit/>
            </a:bodyPr>
            <a:lstStyle/>
            <a:p>
              <a:pPr marL="0" marR="0" lvl="0" indent="0" algn="l" defTabSz="818538" rtl="0" eaLnBrk="1" fontAlgn="auto" latinLnBrk="0" hangingPunct="1">
                <a:lnSpc>
                  <a:spcPct val="100000"/>
                </a:lnSpc>
                <a:spcBef>
                  <a:spcPts val="0"/>
                </a:spcBef>
                <a:spcAft>
                  <a:spcPts val="0"/>
                </a:spcAft>
                <a:buClrTx/>
                <a:buSzTx/>
                <a:buFontTx/>
                <a:buNone/>
                <a:tabLst/>
                <a:defRPr/>
              </a:pPr>
              <a:r>
                <a:rPr kumimoji="0" lang="en-US" sz="950" b="0" i="0" u="none" strike="noStrike" kern="1200" cap="none" spc="0" normalizeH="0" baseline="0" noProof="0" dirty="0">
                  <a:ln>
                    <a:noFill/>
                  </a:ln>
                  <a:solidFill>
                    <a:srgbClr val="2C2C2C"/>
                  </a:solidFill>
                  <a:effectLst/>
                  <a:uLnTx/>
                  <a:uFillTx/>
                  <a:latin typeface="Century Gothic" panose="020B0502020202020204" pitchFamily="34" charset="0"/>
                  <a:ea typeface="+mn-ea"/>
                  <a:cs typeface="Arial"/>
                </a:rPr>
                <a:t>        New Smyrna Beach High School</a:t>
              </a:r>
            </a:p>
            <a:p>
              <a:pPr marL="0" marR="0" lvl="0" indent="0" algn="l" defTabSz="818538" rtl="0" eaLnBrk="1" fontAlgn="auto" latinLnBrk="0" hangingPunct="1">
                <a:lnSpc>
                  <a:spcPct val="100000"/>
                </a:lnSpc>
                <a:spcBef>
                  <a:spcPts val="0"/>
                </a:spcBef>
                <a:spcAft>
                  <a:spcPts val="0"/>
                </a:spcAft>
                <a:buClrTx/>
                <a:buSzTx/>
                <a:buFontTx/>
                <a:buNone/>
                <a:tabLst/>
                <a:defRPr/>
              </a:pPr>
              <a:r>
                <a:rPr kumimoji="0" lang="en-US" sz="950" b="0" i="0" u="none" strike="noStrike" kern="1200" cap="none" spc="0" normalizeH="0" baseline="0" noProof="0" dirty="0">
                  <a:ln>
                    <a:noFill/>
                  </a:ln>
                  <a:solidFill>
                    <a:srgbClr val="2C2C2C"/>
                  </a:solidFill>
                  <a:effectLst/>
                  <a:uLnTx/>
                  <a:uFillTx/>
                  <a:latin typeface="Century Gothic" panose="020B0502020202020204" pitchFamily="34" charset="0"/>
                  <a:ea typeface="+mn-ea"/>
                  <a:cs typeface="Arial"/>
                </a:rPr>
                <a:t>        1015 Tenth Street</a:t>
              </a:r>
            </a:p>
            <a:p>
              <a:pPr marL="0" marR="0" lvl="0" indent="0" algn="l" defTabSz="818538" rtl="0" eaLnBrk="1" fontAlgn="auto" latinLnBrk="0" hangingPunct="1">
                <a:lnSpc>
                  <a:spcPct val="100000"/>
                </a:lnSpc>
                <a:spcBef>
                  <a:spcPts val="0"/>
                </a:spcBef>
                <a:spcAft>
                  <a:spcPts val="0"/>
                </a:spcAft>
                <a:buClrTx/>
                <a:buSzTx/>
                <a:buFontTx/>
                <a:buNone/>
                <a:tabLst/>
                <a:defRPr/>
              </a:pPr>
              <a:r>
                <a:rPr kumimoji="0" lang="en-US" sz="950" b="0" i="0" u="none" strike="noStrike" kern="1200" cap="none" spc="0" normalizeH="0" baseline="0" noProof="0" dirty="0">
                  <a:ln>
                    <a:noFill/>
                  </a:ln>
                  <a:solidFill>
                    <a:srgbClr val="2C2C2C"/>
                  </a:solidFill>
                  <a:effectLst/>
                  <a:uLnTx/>
                  <a:uFillTx/>
                  <a:latin typeface="Century Gothic" panose="020B0502020202020204" pitchFamily="34" charset="0"/>
                  <a:ea typeface="+mn-ea"/>
                  <a:cs typeface="Arial"/>
                </a:rPr>
                <a:t>        New Smyrna Beach, FL 32168</a:t>
              </a:r>
              <a:r>
                <a:rPr kumimoji="0" lang="en-US" sz="998" b="0" i="0" u="none" strike="noStrike" kern="1200" cap="none" spc="0" normalizeH="0" baseline="0" noProof="0" dirty="0">
                  <a:ln>
                    <a:noFill/>
                  </a:ln>
                  <a:solidFill>
                    <a:srgbClr val="2C2C2C"/>
                  </a:solidFill>
                  <a:effectLst/>
                  <a:uLnTx/>
                  <a:uFillTx/>
                  <a:latin typeface="Century Gothic" panose="020B0502020202020204" pitchFamily="34" charset="0"/>
                  <a:ea typeface="+mn-ea"/>
                  <a:cs typeface="Arial"/>
                </a:rPr>
                <a:t>      </a:t>
              </a:r>
            </a:p>
            <a:p>
              <a:pPr marL="0" marR="0" lvl="0" indent="0" algn="l" defTabSz="818538" rtl="0" eaLnBrk="1" fontAlgn="auto" latinLnBrk="0" hangingPunct="1">
                <a:lnSpc>
                  <a:spcPct val="100000"/>
                </a:lnSpc>
                <a:spcBef>
                  <a:spcPts val="0"/>
                </a:spcBef>
                <a:spcAft>
                  <a:spcPts val="0"/>
                </a:spcAft>
                <a:buClrTx/>
                <a:buSzTx/>
                <a:buFontTx/>
                <a:buNone/>
                <a:tabLst/>
                <a:defRPr/>
              </a:pPr>
              <a:endParaRPr kumimoji="0" lang="en-US" sz="618" b="1" i="0" u="none" strike="noStrike" kern="1200" cap="none" spc="0" normalizeH="0" baseline="0" noProof="0" dirty="0">
                <a:ln>
                  <a:noFill/>
                </a:ln>
                <a:solidFill>
                  <a:srgbClr val="2C2C2C"/>
                </a:solidFill>
                <a:effectLst/>
                <a:uLnTx/>
                <a:uFillTx/>
                <a:latin typeface="Century Gothic" panose="020B0502020202020204" pitchFamily="34" charset="0"/>
                <a:ea typeface="+mn-ea"/>
                <a:cs typeface="Arial"/>
              </a:endParaRPr>
            </a:p>
            <a:p>
              <a:pPr marL="0" marR="0" lvl="0" indent="0" algn="l" defTabSz="818538" rtl="0" eaLnBrk="1" fontAlgn="auto" latinLnBrk="0" hangingPunct="1">
                <a:lnSpc>
                  <a:spcPct val="100000"/>
                </a:lnSpc>
                <a:spcBef>
                  <a:spcPts val="0"/>
                </a:spcBef>
                <a:spcAft>
                  <a:spcPts val="0"/>
                </a:spcAft>
                <a:buClrTx/>
                <a:buSzTx/>
                <a:buFontTx/>
                <a:buNone/>
                <a:tabLst/>
                <a:defRPr/>
              </a:pPr>
              <a:r>
                <a:rPr kumimoji="0" lang="en-US" sz="998" b="1" i="0" u="none" strike="noStrike" kern="1200" cap="none" spc="0" normalizeH="0" baseline="0" noProof="0" dirty="0">
                  <a:ln>
                    <a:noFill/>
                  </a:ln>
                  <a:solidFill>
                    <a:srgbClr val="2C2C2C"/>
                  </a:solidFill>
                  <a:effectLst/>
                  <a:uLnTx/>
                  <a:uFillTx/>
                  <a:latin typeface="Century Gothic" panose="020B0502020202020204" pitchFamily="34" charset="0"/>
                  <a:ea typeface="+mn-ea"/>
                  <a:cs typeface="Arial"/>
                </a:rPr>
                <a:t>        Mr. Timothy Merrick, Principal</a:t>
              </a:r>
            </a:p>
          </p:txBody>
        </p:sp>
        <p:pic>
          <p:nvPicPr>
            <p:cNvPr id="47" name="Picture 12" descr="Address Icon png vector. 1000+ awesome free vector images, psd templates,  icons, photos, mock-ups and more! | Address icon, Icon, Vector images">
              <a:extLst>
                <a:ext uri="{FF2B5EF4-FFF2-40B4-BE49-F238E27FC236}">
                  <a16:creationId xmlns:a16="http://schemas.microsoft.com/office/drawing/2014/main" id="{EF6C4850-D03E-4349-AAE2-3CD63027671B}"/>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0000" b="90000" l="10000" r="90000">
                          <a14:foregroundMark x1="51339" y1="41518" x2="51339" y2="41518"/>
                        </a14:backgroundRemoval>
                      </a14:imgEffect>
                    </a14:imgLayer>
                  </a14:imgProps>
                </a:ext>
                <a:ext uri="{28A0092B-C50C-407E-A947-70E740481C1C}">
                  <a14:useLocalDpi xmlns:a14="http://schemas.microsoft.com/office/drawing/2010/main" val="0"/>
                </a:ext>
              </a:extLst>
            </a:blip>
            <a:srcRect l="17335" t="17979" r="23917" b="9118"/>
            <a:stretch/>
          </p:blipFill>
          <p:spPr bwMode="auto">
            <a:xfrm>
              <a:off x="-6400358" y="2653289"/>
              <a:ext cx="274731" cy="340927"/>
            </a:xfrm>
            <a:prstGeom prst="rect">
              <a:avLst/>
            </a:prstGeom>
            <a:grpFill/>
            <a:ln>
              <a:noFill/>
            </a:ln>
          </p:spPr>
        </p:pic>
      </p:grpSp>
      <p:grpSp>
        <p:nvGrpSpPr>
          <p:cNvPr id="62" name="Group 61">
            <a:extLst>
              <a:ext uri="{FF2B5EF4-FFF2-40B4-BE49-F238E27FC236}">
                <a16:creationId xmlns:a16="http://schemas.microsoft.com/office/drawing/2014/main" id="{70A17A45-34D6-4D7E-A73F-E46AB0E88112}"/>
              </a:ext>
            </a:extLst>
          </p:cNvPr>
          <p:cNvGrpSpPr/>
          <p:nvPr/>
        </p:nvGrpSpPr>
        <p:grpSpPr>
          <a:xfrm>
            <a:off x="-3004981" y="577363"/>
            <a:ext cx="2575805" cy="1050096"/>
            <a:chOff x="213668" y="5765655"/>
            <a:chExt cx="2710728" cy="1105102"/>
          </a:xfrm>
          <a:solidFill>
            <a:schemeClr val="accent4">
              <a:lumMod val="60000"/>
              <a:lumOff val="40000"/>
            </a:schemeClr>
          </a:solidFill>
        </p:grpSpPr>
        <p:sp>
          <p:nvSpPr>
            <p:cNvPr id="63" name="TextBox 62">
              <a:extLst>
                <a:ext uri="{FF2B5EF4-FFF2-40B4-BE49-F238E27FC236}">
                  <a16:creationId xmlns:a16="http://schemas.microsoft.com/office/drawing/2014/main" id="{F7D7B028-7224-46EB-8D48-60BC13B7ABC4}"/>
                </a:ext>
              </a:extLst>
            </p:cNvPr>
            <p:cNvSpPr txBox="1"/>
            <p:nvPr/>
          </p:nvSpPr>
          <p:spPr>
            <a:xfrm>
              <a:off x="213668" y="5765655"/>
              <a:ext cx="2710728" cy="1105102"/>
            </a:xfrm>
            <a:prstGeom prst="rect">
              <a:avLst/>
            </a:prstGeom>
            <a:grpFill/>
            <a:ln>
              <a:solidFill>
                <a:schemeClr val="accent1">
                  <a:lumMod val="60000"/>
                  <a:lumOff val="40000"/>
                </a:schemeClr>
              </a:solidFill>
            </a:ln>
            <a:effectLst>
              <a:outerShdw blurRad="50800" dist="38100" dir="2700000" algn="tl" rotWithShape="0">
                <a:prstClr val="black">
                  <a:alpha val="40000"/>
                </a:prstClr>
              </a:outerShdw>
            </a:effectLst>
          </p:spPr>
          <p:txBody>
            <a:bodyPr wrap="square">
              <a:spAutoFit/>
            </a:bodyPr>
            <a:lstStyle/>
            <a:p>
              <a:pPr marL="0" marR="0" lvl="0" indent="0" algn="l" defTabSz="818518" rtl="0" eaLnBrk="1" fontAlgn="auto" latinLnBrk="0" hangingPunct="1">
                <a:lnSpc>
                  <a:spcPct val="100000"/>
                </a:lnSpc>
                <a:spcBef>
                  <a:spcPts val="0"/>
                </a:spcBef>
                <a:spcAft>
                  <a:spcPts val="0"/>
                </a:spcAft>
                <a:buClrTx/>
                <a:buSzTx/>
                <a:buFontTx/>
                <a:buNone/>
                <a:tabLst/>
                <a:defRPr/>
              </a:pPr>
              <a:r>
                <a:rPr kumimoji="0" lang="en-US" sz="114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a:rPr>
                <a:t>Susan Zona, </a:t>
              </a:r>
            </a:p>
            <a:p>
              <a:pPr marL="0" marR="0" lvl="0" indent="0" algn="l" defTabSz="818518" rtl="0" eaLnBrk="1" fontAlgn="auto" latinLnBrk="0" hangingPunct="1">
                <a:lnSpc>
                  <a:spcPct val="100000"/>
                </a:lnSpc>
                <a:spcBef>
                  <a:spcPts val="0"/>
                </a:spcBef>
                <a:spcAft>
                  <a:spcPts val="0"/>
                </a:spcAft>
                <a:buClrTx/>
                <a:buSzTx/>
                <a:buFontTx/>
                <a:buNone/>
                <a:tabLst/>
                <a:defRPr/>
              </a:pPr>
              <a:r>
                <a:rPr kumimoji="0" lang="en-US" sz="1140" b="1" i="1"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a:rPr>
                <a:t>    Cambridge AICE Coordinator</a:t>
              </a:r>
            </a:p>
            <a:p>
              <a:pPr marL="0" marR="0" lvl="0" indent="0" algn="l" defTabSz="806867" rtl="0" eaLnBrk="1" fontAlgn="auto" latinLnBrk="0" hangingPunct="1">
                <a:lnSpc>
                  <a:spcPct val="100000"/>
                </a:lnSpc>
                <a:spcBef>
                  <a:spcPts val="0"/>
                </a:spcBef>
                <a:spcAft>
                  <a:spcPts val="0"/>
                </a:spcAft>
                <a:buClrTx/>
                <a:buSzTx/>
                <a:buFontTx/>
                <a:buNone/>
                <a:tabLst/>
                <a:defRPr/>
              </a:pPr>
              <a:endParaRPr kumimoji="0" lang="en-US" sz="95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a:endParaRPr>
            </a:p>
            <a:p>
              <a:pPr marL="0" marR="0" lvl="0" indent="0" algn="l" defTabSz="806867" rtl="0" eaLnBrk="1" fontAlgn="auto" latinLnBrk="0" hangingPunct="1">
                <a:lnSpc>
                  <a:spcPct val="100000"/>
                </a:lnSpc>
                <a:spcBef>
                  <a:spcPts val="0"/>
                </a:spcBef>
                <a:spcAft>
                  <a:spcPts val="0"/>
                </a:spcAft>
                <a:buClrTx/>
                <a:buSzTx/>
                <a:buFontTx/>
                <a:buNone/>
                <a:tabLst/>
                <a:defRPr/>
              </a:pPr>
              <a:r>
                <a:rPr kumimoji="0" lang="en-US" sz="950" b="0" i="0" u="none" strike="noStrike" kern="1200" cap="none" spc="0" normalizeH="0" baseline="0" noProof="0" dirty="0">
                  <a:ln>
                    <a:noFill/>
                  </a:ln>
                  <a:solidFill>
                    <a:prstClr val="black"/>
                  </a:solidFill>
                  <a:effectLst/>
                  <a:uLnTx/>
                  <a:uFillTx/>
                  <a:latin typeface="Century Gothic"/>
                  <a:ea typeface="+mn-ea"/>
                  <a:cs typeface="Arial"/>
                </a:rPr>
                <a:t>          </a:t>
              </a:r>
              <a:r>
                <a:rPr kumimoji="0" lang="en-US" sz="998" b="0" i="0" u="none" strike="noStrike" kern="1200" cap="none" spc="0" normalizeH="0" baseline="0" noProof="0" dirty="0">
                  <a:ln>
                    <a:noFill/>
                  </a:ln>
                  <a:solidFill>
                    <a:prstClr val="black"/>
                  </a:solidFill>
                  <a:effectLst/>
                  <a:uLnTx/>
                  <a:uFillTx/>
                  <a:latin typeface="Century Gothic"/>
                  <a:ea typeface="+mn-ea"/>
                  <a:cs typeface="Arial"/>
                </a:rPr>
                <a:t>386.424.2555 ext.38723           </a:t>
              </a:r>
              <a:endParaRPr kumimoji="0" lang="en-US" sz="998"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a:endParaRPr>
            </a:p>
            <a:p>
              <a:pPr marL="0" marR="0" lvl="0" indent="0" algn="l" defTabSz="806867" rtl="0" eaLnBrk="1" fontAlgn="auto" latinLnBrk="0" hangingPunct="1">
                <a:lnSpc>
                  <a:spcPct val="100000"/>
                </a:lnSpc>
                <a:spcBef>
                  <a:spcPts val="0"/>
                </a:spcBef>
                <a:spcAft>
                  <a:spcPts val="0"/>
                </a:spcAft>
                <a:buClrTx/>
                <a:buSzTx/>
                <a:buFontTx/>
                <a:buNone/>
                <a:tabLst/>
                <a:defRPr/>
              </a:pPr>
              <a:endParaRPr kumimoji="0" lang="en-US" sz="998"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a:endParaRPr>
            </a:p>
            <a:p>
              <a:pPr marL="0" marR="0" lvl="0" indent="0" algn="l" defTabSz="806867" rtl="0" eaLnBrk="1" fontAlgn="auto" latinLnBrk="0" hangingPunct="1">
                <a:lnSpc>
                  <a:spcPct val="100000"/>
                </a:lnSpc>
                <a:spcBef>
                  <a:spcPts val="0"/>
                </a:spcBef>
                <a:spcAft>
                  <a:spcPts val="0"/>
                </a:spcAft>
                <a:buClrTx/>
                <a:buSzTx/>
                <a:buFontTx/>
                <a:buNone/>
                <a:tabLst/>
                <a:defRPr/>
              </a:pPr>
              <a:r>
                <a:rPr kumimoji="0" lang="en-US" sz="998" b="0" i="0" u="none" strike="noStrike" kern="1200" cap="none" spc="0" normalizeH="0" baseline="0" noProof="0" dirty="0">
                  <a:ln>
                    <a:noFill/>
                  </a:ln>
                  <a:solidFill>
                    <a:prstClr val="black"/>
                  </a:solidFill>
                  <a:effectLst/>
                  <a:uLnTx/>
                  <a:uFillTx/>
                  <a:latin typeface="Century Gothic"/>
                  <a:ea typeface="+mn-ea"/>
                  <a:cs typeface="Arial"/>
                </a:rPr>
                <a:t>          swona@volusia.k12.fl.us</a:t>
              </a:r>
            </a:p>
          </p:txBody>
        </p:sp>
        <p:pic>
          <p:nvPicPr>
            <p:cNvPr id="64" name="Picture 4" descr="Bubble with phone icon Royalty Free Vector Image">
              <a:extLst>
                <a:ext uri="{FF2B5EF4-FFF2-40B4-BE49-F238E27FC236}">
                  <a16:creationId xmlns:a16="http://schemas.microsoft.com/office/drawing/2014/main" id="{07FA9361-AFBD-4AF6-BB4C-293F5BEF92C1}"/>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7778" b="90000" l="8500" r="91600">
                          <a14:foregroundMark x1="24800" y1="20278" x2="24800" y2="20278"/>
                          <a14:foregroundMark x1="36400" y1="12037" x2="16500" y2="28241"/>
                          <a14:foregroundMark x1="16500" y1="28241" x2="11300" y2="44074"/>
                          <a14:foregroundMark x1="11300" y1="44074" x2="14700" y2="58704"/>
                          <a14:foregroundMark x1="14700" y1="58704" x2="17100" y2="63426"/>
                          <a14:foregroundMark x1="17400" y1="70648" x2="11900" y2="85741"/>
                          <a14:foregroundMark x1="11900" y1="85741" x2="36100" y2="78426"/>
                          <a14:foregroundMark x1="36100" y1="78426" x2="44800" y2="80185"/>
                          <a14:foregroundMark x1="44800" y1="80185" x2="72200" y2="75278"/>
                          <a14:foregroundMark x1="72200" y1="75278" x2="77800" y2="72500"/>
                          <a14:foregroundMark x1="64000" y1="12500" x2="64000" y2="12500"/>
                          <a14:foregroundMark x1="58000" y1="10648" x2="58000" y2="10648"/>
                          <a14:foregroundMark x1="52500" y1="7778" x2="52500" y2="7778"/>
                          <a14:foregroundMark x1="43000" y1="28519" x2="43000" y2="28519"/>
                          <a14:foregroundMark x1="38100" y1="33056" x2="38100" y2="33056"/>
                          <a14:foregroundMark x1="61700" y1="60556" x2="61700" y2="60556"/>
                          <a14:foregroundMark x1="9900" y1="80833" x2="9900" y2="80833"/>
                          <a14:foregroundMark x1="9300" y1="42963" x2="9300" y2="42963"/>
                          <a14:foregroundMark x1="8500" y1="80093" x2="8500" y2="80093"/>
                          <a14:foregroundMark x1="91600" y1="41759" x2="91600" y2="41759"/>
                        </a14:backgroundRemoval>
                      </a14:imgEffect>
                    </a14:imgLayer>
                  </a14:imgProps>
                </a:ext>
                <a:ext uri="{28A0092B-C50C-407E-A947-70E740481C1C}">
                  <a14:useLocalDpi xmlns:a14="http://schemas.microsoft.com/office/drawing/2010/main" val="0"/>
                </a:ext>
              </a:extLst>
            </a:blip>
            <a:srcRect/>
            <a:stretch>
              <a:fillRect/>
            </a:stretch>
          </p:blipFill>
          <p:spPr bwMode="auto">
            <a:xfrm>
              <a:off x="287985" y="6218080"/>
              <a:ext cx="318129" cy="343579"/>
            </a:xfrm>
            <a:prstGeom prst="rect">
              <a:avLst/>
            </a:prstGeom>
            <a:grpFill/>
          </p:spPr>
        </p:pic>
        <p:pic>
          <p:nvPicPr>
            <p:cNvPr id="65" name="Picture 10" descr="Email vector icon isolated on transparent background, Email logo concept Stock Vector - 109059520">
              <a:extLst>
                <a:ext uri="{FF2B5EF4-FFF2-40B4-BE49-F238E27FC236}">
                  <a16:creationId xmlns:a16="http://schemas.microsoft.com/office/drawing/2014/main" id="{24CAE3A1-180E-4271-BACF-CF0BC49F0CDF}"/>
                </a:ext>
              </a:extLst>
            </p:cNvPr>
            <p:cNvPicPr>
              <a:picLocks noChangeAspect="1" noChangeArrowheads="1"/>
            </p:cNvPicPr>
            <p:nvPr/>
          </p:nvPicPr>
          <p:blipFill rotWithShape="1">
            <a:blip r:embed="rId10">
              <a:extLst>
                <a:ext uri="{BEBA8EAE-BF5A-486C-A8C5-ECC9F3942E4B}">
                  <a14:imgProps xmlns:a14="http://schemas.microsoft.com/office/drawing/2010/main">
                    <a14:imgLayer r:embed="rId11">
                      <a14:imgEffect>
                        <a14:backgroundRemoval t="10000" b="90000" l="10000" r="90000">
                          <a14:foregroundMark x1="44444" y1="48222" x2="44444" y2="48222"/>
                          <a14:foregroundMark x1="45778" y1="53333" x2="45778" y2="53333"/>
                          <a14:foregroundMark x1="67333" y1="37111" x2="67333" y2="37111"/>
                        </a14:backgroundRemoval>
                      </a14:imgEffect>
                    </a14:imgLayer>
                  </a14:imgProps>
                </a:ext>
                <a:ext uri="{28A0092B-C50C-407E-A947-70E740481C1C}">
                  <a14:useLocalDpi xmlns:a14="http://schemas.microsoft.com/office/drawing/2010/main" val="0"/>
                </a:ext>
              </a:extLst>
            </a:blip>
            <a:srcRect l="10628" t="17703" r="12025" b="18158"/>
            <a:stretch/>
          </p:blipFill>
          <p:spPr bwMode="auto">
            <a:xfrm>
              <a:off x="285296" y="6582059"/>
              <a:ext cx="348265" cy="235768"/>
            </a:xfrm>
            <a:prstGeom prst="rect">
              <a:avLst/>
            </a:prstGeom>
            <a:grpFill/>
          </p:spPr>
        </p:pic>
      </p:grpSp>
      <p:grpSp>
        <p:nvGrpSpPr>
          <p:cNvPr id="67" name="Group 66">
            <a:extLst>
              <a:ext uri="{FF2B5EF4-FFF2-40B4-BE49-F238E27FC236}">
                <a16:creationId xmlns:a16="http://schemas.microsoft.com/office/drawing/2014/main" id="{67975DFF-B7BC-43ED-BB22-06042620806B}"/>
              </a:ext>
            </a:extLst>
          </p:cNvPr>
          <p:cNvGrpSpPr/>
          <p:nvPr/>
        </p:nvGrpSpPr>
        <p:grpSpPr>
          <a:xfrm>
            <a:off x="-2695668" y="5117063"/>
            <a:ext cx="2344353" cy="1050096"/>
            <a:chOff x="213668" y="5765655"/>
            <a:chExt cx="2710728" cy="1105102"/>
          </a:xfrm>
          <a:solidFill>
            <a:schemeClr val="accent4">
              <a:lumMod val="60000"/>
              <a:lumOff val="40000"/>
            </a:schemeClr>
          </a:solidFill>
        </p:grpSpPr>
        <p:sp>
          <p:nvSpPr>
            <p:cNvPr id="68" name="TextBox 67">
              <a:extLst>
                <a:ext uri="{FF2B5EF4-FFF2-40B4-BE49-F238E27FC236}">
                  <a16:creationId xmlns:a16="http://schemas.microsoft.com/office/drawing/2014/main" id="{DA31D0C6-E632-49D4-81A1-D452050BE48D}"/>
                </a:ext>
              </a:extLst>
            </p:cNvPr>
            <p:cNvSpPr txBox="1"/>
            <p:nvPr/>
          </p:nvSpPr>
          <p:spPr>
            <a:xfrm>
              <a:off x="213668" y="5765655"/>
              <a:ext cx="2710728" cy="1105102"/>
            </a:xfrm>
            <a:prstGeom prst="rect">
              <a:avLst/>
            </a:prstGeom>
            <a:solidFill>
              <a:schemeClr val="accent1">
                <a:lumMod val="40000"/>
                <a:lumOff val="60000"/>
              </a:schemeClr>
            </a:solidFill>
            <a:ln>
              <a:solidFill>
                <a:schemeClr val="accent1">
                  <a:lumMod val="60000"/>
                  <a:lumOff val="40000"/>
                </a:schemeClr>
              </a:solidFill>
            </a:ln>
            <a:effectLst>
              <a:outerShdw blurRad="50800" dist="38100" dir="2700000" algn="tl" rotWithShape="0">
                <a:prstClr val="black">
                  <a:alpha val="40000"/>
                </a:prstClr>
              </a:outerShdw>
            </a:effectLst>
          </p:spPr>
          <p:txBody>
            <a:bodyPr wrap="square">
              <a:spAutoFit/>
            </a:bodyPr>
            <a:lstStyle/>
            <a:p>
              <a:pPr marL="0" marR="0" lvl="0" indent="0" algn="l" defTabSz="818518" rtl="0" eaLnBrk="1" fontAlgn="auto" latinLnBrk="0" hangingPunct="1">
                <a:lnSpc>
                  <a:spcPct val="100000"/>
                </a:lnSpc>
                <a:spcBef>
                  <a:spcPts val="0"/>
                </a:spcBef>
                <a:spcAft>
                  <a:spcPts val="0"/>
                </a:spcAft>
                <a:buClrTx/>
                <a:buSzTx/>
                <a:buFontTx/>
                <a:buNone/>
                <a:tabLst/>
                <a:defRPr/>
              </a:pPr>
              <a:r>
                <a:rPr kumimoji="0" lang="en-US" sz="114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a:rPr>
                <a:t>Jewel Johnson</a:t>
              </a:r>
            </a:p>
            <a:p>
              <a:pPr marL="0" marR="0" lvl="0" indent="0" algn="l" defTabSz="818518" rtl="0" eaLnBrk="1" fontAlgn="auto" latinLnBrk="0" hangingPunct="1">
                <a:lnSpc>
                  <a:spcPct val="100000"/>
                </a:lnSpc>
                <a:spcBef>
                  <a:spcPts val="0"/>
                </a:spcBef>
                <a:spcAft>
                  <a:spcPts val="0"/>
                </a:spcAft>
                <a:buClrTx/>
                <a:buSzTx/>
                <a:buFontTx/>
                <a:buNone/>
                <a:tabLst/>
                <a:defRPr/>
              </a:pPr>
              <a:r>
                <a:rPr kumimoji="0" lang="en-US" sz="1140" b="1" i="1"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a:rPr>
                <a:t>    AICE Counselor</a:t>
              </a:r>
            </a:p>
            <a:p>
              <a:pPr marL="0" marR="0" lvl="0" indent="0" algn="l" defTabSz="806867" rtl="0" eaLnBrk="1" fontAlgn="auto" latinLnBrk="0" hangingPunct="1">
                <a:lnSpc>
                  <a:spcPct val="100000"/>
                </a:lnSpc>
                <a:spcBef>
                  <a:spcPts val="0"/>
                </a:spcBef>
                <a:spcAft>
                  <a:spcPts val="0"/>
                </a:spcAft>
                <a:buClrTx/>
                <a:buSzTx/>
                <a:buFontTx/>
                <a:buNone/>
                <a:tabLst/>
                <a:defRPr/>
              </a:pPr>
              <a:endParaRPr kumimoji="0" lang="en-US" sz="95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a:endParaRPr>
            </a:p>
            <a:p>
              <a:pPr marL="0" marR="0" lvl="0" indent="0" algn="l" defTabSz="806867" rtl="0" eaLnBrk="1" fontAlgn="auto" latinLnBrk="0" hangingPunct="1">
                <a:lnSpc>
                  <a:spcPct val="100000"/>
                </a:lnSpc>
                <a:spcBef>
                  <a:spcPts val="0"/>
                </a:spcBef>
                <a:spcAft>
                  <a:spcPts val="0"/>
                </a:spcAft>
                <a:buClrTx/>
                <a:buSzTx/>
                <a:buFontTx/>
                <a:buNone/>
                <a:tabLst/>
                <a:defRPr/>
              </a:pPr>
              <a:r>
                <a:rPr kumimoji="0" lang="en-US" sz="950" b="0" i="0" u="none" strike="noStrike" kern="1200" cap="none" spc="0" normalizeH="0" baseline="0" noProof="0" dirty="0">
                  <a:ln>
                    <a:noFill/>
                  </a:ln>
                  <a:solidFill>
                    <a:prstClr val="black"/>
                  </a:solidFill>
                  <a:effectLst/>
                  <a:uLnTx/>
                  <a:uFillTx/>
                  <a:latin typeface="Century Gothic"/>
                  <a:ea typeface="+mn-ea"/>
                  <a:cs typeface="Arial"/>
                </a:rPr>
                <a:t>          </a:t>
              </a:r>
              <a:r>
                <a:rPr kumimoji="0" lang="en-US" sz="998" b="0" i="0" u="none" strike="noStrike" kern="1200" cap="none" spc="0" normalizeH="0" baseline="0" noProof="0" dirty="0">
                  <a:ln>
                    <a:noFill/>
                  </a:ln>
                  <a:solidFill>
                    <a:prstClr val="black"/>
                  </a:solidFill>
                  <a:effectLst/>
                  <a:uLnTx/>
                  <a:uFillTx/>
                  <a:latin typeface="Century Gothic"/>
                  <a:ea typeface="+mn-ea"/>
                  <a:cs typeface="Arial"/>
                </a:rPr>
                <a:t>386.424.2555 ext.38544           </a:t>
              </a:r>
              <a:endParaRPr kumimoji="0" lang="en-US" sz="998"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a:endParaRPr>
            </a:p>
            <a:p>
              <a:pPr marL="0" marR="0" lvl="0" indent="0" algn="l" defTabSz="806867" rtl="0" eaLnBrk="1" fontAlgn="auto" latinLnBrk="0" hangingPunct="1">
                <a:lnSpc>
                  <a:spcPct val="100000"/>
                </a:lnSpc>
                <a:spcBef>
                  <a:spcPts val="0"/>
                </a:spcBef>
                <a:spcAft>
                  <a:spcPts val="0"/>
                </a:spcAft>
                <a:buClrTx/>
                <a:buSzTx/>
                <a:buFontTx/>
                <a:buNone/>
                <a:tabLst/>
                <a:defRPr/>
              </a:pPr>
              <a:endParaRPr kumimoji="0" lang="en-US" sz="998"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a:endParaRPr>
            </a:p>
            <a:p>
              <a:pPr marL="0" marR="0" lvl="0" indent="0" algn="l" defTabSz="806867" rtl="0" eaLnBrk="1" fontAlgn="auto" latinLnBrk="0" hangingPunct="1">
                <a:lnSpc>
                  <a:spcPct val="100000"/>
                </a:lnSpc>
                <a:spcBef>
                  <a:spcPts val="0"/>
                </a:spcBef>
                <a:spcAft>
                  <a:spcPts val="0"/>
                </a:spcAft>
                <a:buClrTx/>
                <a:buSzTx/>
                <a:buFontTx/>
                <a:buNone/>
                <a:tabLst/>
                <a:defRPr/>
              </a:pPr>
              <a:r>
                <a:rPr kumimoji="0" lang="en-US" sz="998" b="0" i="0" u="none" strike="noStrike" kern="1200" cap="none" spc="0" normalizeH="0" baseline="0" noProof="0" dirty="0">
                  <a:ln>
                    <a:noFill/>
                  </a:ln>
                  <a:solidFill>
                    <a:prstClr val="black"/>
                  </a:solidFill>
                  <a:effectLst/>
                  <a:uLnTx/>
                  <a:uFillTx/>
                  <a:latin typeface="Century Gothic"/>
                  <a:ea typeface="+mn-ea"/>
                  <a:cs typeface="Arial"/>
                </a:rPr>
                <a:t>          jljohnso@volusia.k12.fl.us</a:t>
              </a:r>
            </a:p>
          </p:txBody>
        </p:sp>
        <p:pic>
          <p:nvPicPr>
            <p:cNvPr id="69" name="Picture 4" descr="Bubble with phone icon Royalty Free Vector Image">
              <a:extLst>
                <a:ext uri="{FF2B5EF4-FFF2-40B4-BE49-F238E27FC236}">
                  <a16:creationId xmlns:a16="http://schemas.microsoft.com/office/drawing/2014/main" id="{E6DDA91C-41DA-42AF-8233-1280E8D551A7}"/>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7778" b="90000" l="8500" r="91600">
                          <a14:foregroundMark x1="24800" y1="20278" x2="24800" y2="20278"/>
                          <a14:foregroundMark x1="36400" y1="12037" x2="16500" y2="28241"/>
                          <a14:foregroundMark x1="16500" y1="28241" x2="11300" y2="44074"/>
                          <a14:foregroundMark x1="11300" y1="44074" x2="14700" y2="58704"/>
                          <a14:foregroundMark x1="14700" y1="58704" x2="17100" y2="63426"/>
                          <a14:foregroundMark x1="17400" y1="70648" x2="11900" y2="85741"/>
                          <a14:foregroundMark x1="11900" y1="85741" x2="36100" y2="78426"/>
                          <a14:foregroundMark x1="36100" y1="78426" x2="44800" y2="80185"/>
                          <a14:foregroundMark x1="44800" y1="80185" x2="72200" y2="75278"/>
                          <a14:foregroundMark x1="72200" y1="75278" x2="77800" y2="72500"/>
                          <a14:foregroundMark x1="64000" y1="12500" x2="64000" y2="12500"/>
                          <a14:foregroundMark x1="58000" y1="10648" x2="58000" y2="10648"/>
                          <a14:foregroundMark x1="52500" y1="7778" x2="52500" y2="7778"/>
                          <a14:foregroundMark x1="43000" y1="28519" x2="43000" y2="28519"/>
                          <a14:foregroundMark x1="38100" y1="33056" x2="38100" y2="33056"/>
                          <a14:foregroundMark x1="61700" y1="60556" x2="61700" y2="60556"/>
                          <a14:foregroundMark x1="9900" y1="80833" x2="9900" y2="80833"/>
                          <a14:foregroundMark x1="9300" y1="42963" x2="9300" y2="42963"/>
                          <a14:foregroundMark x1="8500" y1="80093" x2="8500" y2="80093"/>
                          <a14:foregroundMark x1="91600" y1="41759" x2="91600" y2="41759"/>
                        </a14:backgroundRemoval>
                      </a14:imgEffect>
                    </a14:imgLayer>
                  </a14:imgProps>
                </a:ext>
                <a:ext uri="{28A0092B-C50C-407E-A947-70E740481C1C}">
                  <a14:useLocalDpi xmlns:a14="http://schemas.microsoft.com/office/drawing/2010/main" val="0"/>
                </a:ext>
              </a:extLst>
            </a:blip>
            <a:srcRect/>
            <a:stretch>
              <a:fillRect/>
            </a:stretch>
          </p:blipFill>
          <p:spPr bwMode="auto">
            <a:xfrm>
              <a:off x="287985" y="6218080"/>
              <a:ext cx="318129" cy="343579"/>
            </a:xfrm>
            <a:prstGeom prst="rect">
              <a:avLst/>
            </a:prstGeom>
            <a:noFill/>
          </p:spPr>
        </p:pic>
        <p:pic>
          <p:nvPicPr>
            <p:cNvPr id="70" name="Picture 10" descr="Email vector icon isolated on transparent background, Email logo concept Stock Vector - 109059520">
              <a:extLst>
                <a:ext uri="{FF2B5EF4-FFF2-40B4-BE49-F238E27FC236}">
                  <a16:creationId xmlns:a16="http://schemas.microsoft.com/office/drawing/2014/main" id="{E5D157E8-A73F-486A-934C-70CE1E498AC7}"/>
                </a:ext>
              </a:extLst>
            </p:cNvPr>
            <p:cNvPicPr>
              <a:picLocks noChangeAspect="1" noChangeArrowheads="1"/>
            </p:cNvPicPr>
            <p:nvPr/>
          </p:nvPicPr>
          <p:blipFill rotWithShape="1">
            <a:blip r:embed="rId10">
              <a:extLst>
                <a:ext uri="{BEBA8EAE-BF5A-486C-A8C5-ECC9F3942E4B}">
                  <a14:imgProps xmlns:a14="http://schemas.microsoft.com/office/drawing/2010/main">
                    <a14:imgLayer r:embed="rId11">
                      <a14:imgEffect>
                        <a14:backgroundRemoval t="10000" b="90000" l="10000" r="90000">
                          <a14:foregroundMark x1="44444" y1="48222" x2="44444" y2="48222"/>
                          <a14:foregroundMark x1="45778" y1="53333" x2="45778" y2="53333"/>
                          <a14:foregroundMark x1="67333" y1="37111" x2="67333" y2="37111"/>
                        </a14:backgroundRemoval>
                      </a14:imgEffect>
                    </a14:imgLayer>
                  </a14:imgProps>
                </a:ext>
                <a:ext uri="{28A0092B-C50C-407E-A947-70E740481C1C}">
                  <a14:useLocalDpi xmlns:a14="http://schemas.microsoft.com/office/drawing/2010/main" val="0"/>
                </a:ext>
              </a:extLst>
            </a:blip>
            <a:srcRect l="10628" t="17703" r="12025" b="18158"/>
            <a:stretch/>
          </p:blipFill>
          <p:spPr bwMode="auto">
            <a:xfrm>
              <a:off x="285296" y="6582059"/>
              <a:ext cx="348265" cy="235768"/>
            </a:xfrm>
            <a:prstGeom prst="rect">
              <a:avLst/>
            </a:prstGeom>
            <a:noFill/>
          </p:spPr>
        </p:pic>
      </p:grpSp>
      <p:pic>
        <p:nvPicPr>
          <p:cNvPr id="18" name="Picture 17">
            <a:extLst>
              <a:ext uri="{FF2B5EF4-FFF2-40B4-BE49-F238E27FC236}">
                <a16:creationId xmlns:a16="http://schemas.microsoft.com/office/drawing/2014/main" id="{68D30E36-B5E4-49F0-8F01-975847229043}"/>
              </a:ext>
            </a:extLst>
          </p:cNvPr>
          <p:cNvPicPr>
            <a:picLocks noChangeAspect="1"/>
          </p:cNvPicPr>
          <p:nvPr/>
        </p:nvPicPr>
        <p:blipFill>
          <a:blip r:embed="rId12"/>
          <a:stretch>
            <a:fillRect/>
          </a:stretch>
        </p:blipFill>
        <p:spPr>
          <a:xfrm>
            <a:off x="328717" y="387032"/>
            <a:ext cx="1515182" cy="2069052"/>
          </a:xfrm>
          <a:prstGeom prst="rect">
            <a:avLst/>
          </a:prstGeom>
        </p:spPr>
      </p:pic>
      <p:cxnSp>
        <p:nvCxnSpPr>
          <p:cNvPr id="4" name="Straight Connector 3">
            <a:extLst>
              <a:ext uri="{FF2B5EF4-FFF2-40B4-BE49-F238E27FC236}">
                <a16:creationId xmlns:a16="http://schemas.microsoft.com/office/drawing/2014/main" id="{47A8D389-968E-414B-8D27-34E9BB8C919C}"/>
              </a:ext>
            </a:extLst>
          </p:cNvPr>
          <p:cNvCxnSpPr>
            <a:cxnSpLocks/>
          </p:cNvCxnSpPr>
          <p:nvPr/>
        </p:nvCxnSpPr>
        <p:spPr>
          <a:xfrm flipV="1">
            <a:off x="3273039" y="4632089"/>
            <a:ext cx="5107219" cy="19969"/>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37CBD89A-2343-4374-9904-B38700EEFEC1}"/>
              </a:ext>
            </a:extLst>
          </p:cNvPr>
          <p:cNvSpPr/>
          <p:nvPr/>
        </p:nvSpPr>
        <p:spPr>
          <a:xfrm>
            <a:off x="4222687" y="3666184"/>
            <a:ext cx="3207924" cy="3011378"/>
          </a:xfrm>
          <a:prstGeom prst="rect">
            <a:avLst/>
          </a:prstGeom>
          <a:solidFill>
            <a:srgbClr val="C00000">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rgbClr val="FFFFFF"/>
              </a:solidFill>
              <a:effectLst/>
              <a:uLnTx/>
              <a:uFillTx/>
              <a:latin typeface="Speak Pro" panose="020F0502020204030204"/>
              <a:ea typeface="+mn-ea"/>
              <a:cs typeface="+mn-cs"/>
            </a:endParaRPr>
          </a:p>
        </p:txBody>
      </p:sp>
      <p:sp>
        <p:nvSpPr>
          <p:cNvPr id="38" name="TextBox 37">
            <a:extLst>
              <a:ext uri="{FF2B5EF4-FFF2-40B4-BE49-F238E27FC236}">
                <a16:creationId xmlns:a16="http://schemas.microsoft.com/office/drawing/2014/main" id="{748AA370-6232-49D9-A403-AF4F87B94568}"/>
              </a:ext>
            </a:extLst>
          </p:cNvPr>
          <p:cNvSpPr txBox="1"/>
          <p:nvPr/>
        </p:nvSpPr>
        <p:spPr>
          <a:xfrm>
            <a:off x="4216596" y="4126289"/>
            <a:ext cx="3370506" cy="365613"/>
          </a:xfrm>
          <a:prstGeom prst="rect">
            <a:avLst/>
          </a:prstGeom>
          <a:noFill/>
        </p:spPr>
        <p:txBody>
          <a:bodyPr wrap="square" rtlCol="0">
            <a:spAutoFit/>
          </a:bodyPr>
          <a:lstStyle/>
          <a:p>
            <a:pPr marL="0" marR="0" lvl="0" indent="0" algn="ctr" defTabSz="409258" rtl="0" eaLnBrk="1" fontAlgn="auto" latinLnBrk="0" hangingPunct="1">
              <a:lnSpc>
                <a:spcPct val="100000"/>
              </a:lnSpc>
              <a:spcBef>
                <a:spcPts val="0"/>
              </a:spcBef>
              <a:spcAft>
                <a:spcPts val="0"/>
              </a:spcAft>
              <a:buClrTx/>
              <a:buSzTx/>
              <a:buFontTx/>
              <a:buNone/>
              <a:tabLst/>
              <a:defRPr/>
            </a:pPr>
            <a:r>
              <a:rPr kumimoji="0" lang="en-US" sz="1412"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Perpetua" panose="02020502060401020303" pitchFamily="18" charset="0"/>
                <a:ea typeface="+mn-ea"/>
                <a:cs typeface="+mn-cs"/>
              </a:rPr>
              <a:t>   </a:t>
            </a:r>
            <a:r>
              <a:rPr kumimoji="0" lang="en-US" sz="16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Perpetua" panose="02020502060401020303" pitchFamily="18" charset="0"/>
                <a:ea typeface="+mn-ea"/>
                <a:cs typeface="+mn-cs"/>
              </a:rPr>
              <a:t>New Smyrna Beach High School</a:t>
            </a:r>
          </a:p>
          <a:p>
            <a:pPr marL="0" marR="0" lvl="0" indent="0" algn="ctr" defTabSz="409258" rtl="0" eaLnBrk="1" fontAlgn="auto" latinLnBrk="0" hangingPunct="1">
              <a:lnSpc>
                <a:spcPct val="100000"/>
              </a:lnSpc>
              <a:spcBef>
                <a:spcPts val="0"/>
              </a:spcBef>
              <a:spcAft>
                <a:spcPts val="0"/>
              </a:spcAft>
              <a:buClrTx/>
              <a:buSzTx/>
              <a:buFontTx/>
              <a:buNone/>
              <a:tabLst/>
              <a:defRPr/>
            </a:pPr>
            <a:endParaRPr kumimoji="0" lang="en-US" sz="176" b="1" i="0" u="none" strike="noStrike" kern="1200" cap="none" spc="0" normalizeH="0" baseline="0" noProof="0" dirty="0">
              <a:ln>
                <a:noFill/>
              </a:ln>
              <a:solidFill>
                <a:prstClr val="white"/>
              </a:solidFill>
              <a:effectLst/>
              <a:uLnTx/>
              <a:uFillTx/>
              <a:latin typeface="Perpetua" panose="02020502060401020303" pitchFamily="18" charset="0"/>
              <a:ea typeface="+mn-ea"/>
              <a:cs typeface="+mn-cs"/>
            </a:endParaRPr>
          </a:p>
        </p:txBody>
      </p:sp>
      <p:sp>
        <p:nvSpPr>
          <p:cNvPr id="2" name="Title 1">
            <a:extLst>
              <a:ext uri="{FF2B5EF4-FFF2-40B4-BE49-F238E27FC236}">
                <a16:creationId xmlns:a16="http://schemas.microsoft.com/office/drawing/2014/main" id="{9AB2EA78-AEB3-469B-9025-3B17201A457B}"/>
              </a:ext>
            </a:extLst>
          </p:cNvPr>
          <p:cNvSpPr>
            <a:spLocks noGrp="1"/>
          </p:cNvSpPr>
          <p:nvPr>
            <p:ph type="ctrTitle"/>
          </p:nvPr>
        </p:nvSpPr>
        <p:spPr>
          <a:xfrm>
            <a:off x="4656735" y="4746937"/>
            <a:ext cx="2339826" cy="817598"/>
          </a:xfrm>
        </p:spPr>
        <p:txBody>
          <a:bodyPr anchor="b">
            <a:normAutofit/>
          </a:bodyPr>
          <a:lstStyle/>
          <a:p>
            <a:pPr algn="ctr"/>
            <a:r>
              <a:rPr lang="en-US" sz="3794" b="1" dirty="0">
                <a:solidFill>
                  <a:schemeClr val="bg1"/>
                </a:solidFill>
              </a:rPr>
              <a:t>Cambridge</a:t>
            </a:r>
          </a:p>
        </p:txBody>
      </p:sp>
      <p:sp>
        <p:nvSpPr>
          <p:cNvPr id="32" name="TextBox 31">
            <a:extLst>
              <a:ext uri="{FF2B5EF4-FFF2-40B4-BE49-F238E27FC236}">
                <a16:creationId xmlns:a16="http://schemas.microsoft.com/office/drawing/2014/main" id="{EED34D31-AD25-4D46-BCEC-7AEBD0F78B79}"/>
              </a:ext>
            </a:extLst>
          </p:cNvPr>
          <p:cNvSpPr txBox="1"/>
          <p:nvPr/>
        </p:nvSpPr>
        <p:spPr>
          <a:xfrm>
            <a:off x="4222688" y="6025966"/>
            <a:ext cx="3207923" cy="282385"/>
          </a:xfrm>
          <a:prstGeom prst="rect">
            <a:avLst/>
          </a:prstGeom>
          <a:noFill/>
        </p:spPr>
        <p:txBody>
          <a:bodyPr wrap="square">
            <a:spAutoFit/>
          </a:bodyPr>
          <a:lstStyle/>
          <a:p>
            <a:pPr marL="0" marR="0" lvl="0" indent="0" algn="ctr" defTabSz="818538" rtl="0" eaLnBrk="1" fontAlgn="auto" latinLnBrk="0" hangingPunct="1">
              <a:lnSpc>
                <a:spcPct val="100000"/>
              </a:lnSpc>
              <a:spcBef>
                <a:spcPts val="0"/>
              </a:spcBef>
              <a:spcAft>
                <a:spcPts val="0"/>
              </a:spcAft>
              <a:buClrTx/>
              <a:buSzTx/>
              <a:buFontTx/>
              <a:buNone/>
              <a:tabLst/>
              <a:defRPr/>
            </a:pPr>
            <a:r>
              <a:rPr kumimoji="0" lang="en-US" sz="1235" b="1" i="0" u="none" strike="noStrike" kern="0" cap="none" spc="0" normalizeH="0" baseline="0" noProof="0" dirty="0">
                <a:ln>
                  <a:noFill/>
                </a:ln>
                <a:solidFill>
                  <a:prstClr val="white"/>
                </a:solidFill>
                <a:effectLst/>
                <a:uLnTx/>
                <a:uFillTx/>
                <a:latin typeface="Perpetua" panose="02020502060401020303" pitchFamily="18" charset="0"/>
                <a:ea typeface="+mn-ea"/>
                <a:cs typeface="+mn-cs"/>
              </a:rPr>
              <a:t>A</a:t>
            </a:r>
            <a:r>
              <a:rPr kumimoji="0" lang="en-US" sz="1059" b="0" i="0" u="none" strike="noStrike" kern="0" cap="none" spc="0" normalizeH="0" baseline="0" noProof="0" dirty="0">
                <a:ln>
                  <a:noFill/>
                </a:ln>
                <a:solidFill>
                  <a:prstClr val="white"/>
                </a:solidFill>
                <a:effectLst/>
                <a:uLnTx/>
                <a:uFillTx/>
                <a:latin typeface="Perpetua" panose="02020502060401020303" pitchFamily="18" charset="0"/>
                <a:ea typeface="+mn-ea"/>
                <a:cs typeface="+mn-cs"/>
              </a:rPr>
              <a:t>dvanced </a:t>
            </a:r>
            <a:r>
              <a:rPr kumimoji="0" lang="en-US" sz="1235" b="1" i="0" u="none" strike="noStrike" kern="0" cap="none" spc="0" normalizeH="0" baseline="0" noProof="0" dirty="0">
                <a:ln>
                  <a:noFill/>
                </a:ln>
                <a:solidFill>
                  <a:prstClr val="white"/>
                </a:solidFill>
                <a:effectLst/>
                <a:uLnTx/>
                <a:uFillTx/>
                <a:latin typeface="Perpetua" panose="02020502060401020303" pitchFamily="18" charset="0"/>
                <a:ea typeface="+mn-ea"/>
                <a:cs typeface="+mn-cs"/>
              </a:rPr>
              <a:t>I</a:t>
            </a:r>
            <a:r>
              <a:rPr kumimoji="0" lang="en-US" sz="1059" b="0" i="0" u="none" strike="noStrike" kern="0" cap="none" spc="0" normalizeH="0" baseline="0" noProof="0" dirty="0">
                <a:ln>
                  <a:noFill/>
                </a:ln>
                <a:solidFill>
                  <a:prstClr val="white"/>
                </a:solidFill>
                <a:effectLst/>
                <a:uLnTx/>
                <a:uFillTx/>
                <a:latin typeface="Perpetua" panose="02020502060401020303" pitchFamily="18" charset="0"/>
                <a:ea typeface="+mn-ea"/>
                <a:cs typeface="+mn-cs"/>
              </a:rPr>
              <a:t>nternational </a:t>
            </a:r>
            <a:r>
              <a:rPr kumimoji="0" lang="en-US" sz="1235" b="1" i="0" u="none" strike="noStrike" kern="0" cap="none" spc="0" normalizeH="0" baseline="0" noProof="0" dirty="0">
                <a:ln>
                  <a:noFill/>
                </a:ln>
                <a:solidFill>
                  <a:prstClr val="white"/>
                </a:solidFill>
                <a:effectLst/>
                <a:uLnTx/>
                <a:uFillTx/>
                <a:latin typeface="Perpetua" panose="02020502060401020303" pitchFamily="18" charset="0"/>
                <a:ea typeface="+mn-ea"/>
                <a:cs typeface="+mn-cs"/>
              </a:rPr>
              <a:t>C</a:t>
            </a:r>
            <a:r>
              <a:rPr kumimoji="0" lang="en-US" sz="1059" b="0" i="0" u="none" strike="noStrike" kern="0" cap="none" spc="0" normalizeH="0" baseline="0" noProof="0" dirty="0">
                <a:ln>
                  <a:noFill/>
                </a:ln>
                <a:solidFill>
                  <a:prstClr val="white"/>
                </a:solidFill>
                <a:effectLst/>
                <a:uLnTx/>
                <a:uFillTx/>
                <a:latin typeface="Perpetua" panose="02020502060401020303" pitchFamily="18" charset="0"/>
                <a:ea typeface="+mn-ea"/>
                <a:cs typeface="+mn-cs"/>
              </a:rPr>
              <a:t>ertificate of </a:t>
            </a:r>
            <a:r>
              <a:rPr kumimoji="0" lang="en-US" sz="1235" b="1" i="0" u="none" strike="noStrike" kern="0" cap="none" spc="0" normalizeH="0" baseline="0" noProof="0" dirty="0">
                <a:ln>
                  <a:noFill/>
                </a:ln>
                <a:solidFill>
                  <a:prstClr val="white"/>
                </a:solidFill>
                <a:effectLst/>
                <a:uLnTx/>
                <a:uFillTx/>
                <a:latin typeface="Perpetua" panose="02020502060401020303" pitchFamily="18" charset="0"/>
                <a:ea typeface="+mn-ea"/>
                <a:cs typeface="+mn-cs"/>
              </a:rPr>
              <a:t>E</a:t>
            </a:r>
            <a:r>
              <a:rPr kumimoji="0" lang="en-US" sz="1059" b="0" i="0" u="none" strike="noStrike" kern="0" cap="none" spc="0" normalizeH="0" baseline="0" noProof="0" dirty="0">
                <a:ln>
                  <a:noFill/>
                </a:ln>
                <a:solidFill>
                  <a:prstClr val="white"/>
                </a:solidFill>
                <a:effectLst/>
                <a:uLnTx/>
                <a:uFillTx/>
                <a:latin typeface="Perpetua" panose="02020502060401020303" pitchFamily="18" charset="0"/>
                <a:ea typeface="+mn-ea"/>
                <a:cs typeface="+mn-cs"/>
              </a:rPr>
              <a:t>ducation </a:t>
            </a:r>
            <a:endParaRPr kumimoji="0" lang="en-US" sz="1059" b="0" i="0" u="none" strike="noStrike" kern="0" cap="none" spc="0" normalizeH="0" baseline="0" noProof="0" dirty="0">
              <a:ln>
                <a:noFill/>
              </a:ln>
              <a:solidFill>
                <a:prstClr val="white"/>
              </a:solidFill>
              <a:effectLst/>
              <a:uLnTx/>
              <a:uFillTx/>
              <a:latin typeface="Corbel" panose="020B0503020204020204"/>
              <a:ea typeface="+mn-ea"/>
              <a:cs typeface="+mn-cs"/>
            </a:endParaRPr>
          </a:p>
        </p:txBody>
      </p:sp>
      <p:sp>
        <p:nvSpPr>
          <p:cNvPr id="34" name="TextBox 33">
            <a:extLst>
              <a:ext uri="{FF2B5EF4-FFF2-40B4-BE49-F238E27FC236}">
                <a16:creationId xmlns:a16="http://schemas.microsoft.com/office/drawing/2014/main" id="{F5DAD8F4-0B42-4B5D-A66D-723DBE6E7365}"/>
              </a:ext>
            </a:extLst>
          </p:cNvPr>
          <p:cNvSpPr txBox="1"/>
          <p:nvPr/>
        </p:nvSpPr>
        <p:spPr>
          <a:xfrm>
            <a:off x="4222687" y="5532282"/>
            <a:ext cx="3207924" cy="472565"/>
          </a:xfrm>
          <a:prstGeom prst="rect">
            <a:avLst/>
          </a:prstGeom>
          <a:noFill/>
        </p:spPr>
        <p:txBody>
          <a:bodyPr wrap="square">
            <a:spAutoFit/>
          </a:bodyPr>
          <a:lstStyle/>
          <a:p>
            <a:pPr marL="0" marR="0" lvl="0" indent="0" algn="ctr" defTabSz="806867" rtl="0" eaLnBrk="1" fontAlgn="auto" latinLnBrk="0" hangingPunct="1">
              <a:lnSpc>
                <a:spcPct val="100000"/>
              </a:lnSpc>
              <a:spcBef>
                <a:spcPts val="0"/>
              </a:spcBef>
              <a:spcAft>
                <a:spcPts val="0"/>
              </a:spcAft>
              <a:buClrTx/>
              <a:buSzTx/>
              <a:buFontTx/>
              <a:buNone/>
              <a:tabLst/>
              <a:defRPr/>
            </a:pPr>
            <a:r>
              <a:rPr kumimoji="0" lang="en-US" sz="2471" b="1" i="0" u="none" strike="noStrike" kern="1200" cap="none" spc="0" normalizeH="0" baseline="0" noProof="0" dirty="0">
                <a:ln>
                  <a:noFill/>
                </a:ln>
                <a:solidFill>
                  <a:prstClr val="white"/>
                </a:solidFill>
                <a:effectLst/>
                <a:uLnTx/>
                <a:uFillTx/>
                <a:latin typeface="Perpetua" panose="02020502060401020303" pitchFamily="18" charset="0"/>
                <a:ea typeface="+mn-ea"/>
                <a:cs typeface="+mn-cs"/>
              </a:rPr>
              <a:t>A.I.C.E. PROGRAM </a:t>
            </a:r>
            <a:endParaRPr kumimoji="0" lang="en-US" sz="2471" b="0" i="0" u="none" strike="noStrike" kern="1200" cap="none" spc="0" normalizeH="0" baseline="0" noProof="0" dirty="0">
              <a:ln>
                <a:noFill/>
              </a:ln>
              <a:solidFill>
                <a:prstClr val="white"/>
              </a:solidFill>
              <a:effectLst/>
              <a:uLnTx/>
              <a:uFillTx/>
              <a:latin typeface="Speak Pro" panose="020F0502020204030204"/>
              <a:ea typeface="+mn-ea"/>
              <a:cs typeface="+mn-cs"/>
            </a:endParaRPr>
          </a:p>
        </p:txBody>
      </p:sp>
      <p:pic>
        <p:nvPicPr>
          <p:cNvPr id="12" name="Picture 11">
            <a:extLst>
              <a:ext uri="{FF2B5EF4-FFF2-40B4-BE49-F238E27FC236}">
                <a16:creationId xmlns:a16="http://schemas.microsoft.com/office/drawing/2014/main" id="{DBCB42FE-5044-4E2F-ACBE-5CFD5FDA7A8E}"/>
              </a:ext>
            </a:extLst>
          </p:cNvPr>
          <p:cNvPicPr>
            <a:picLocks noChangeAspect="1"/>
          </p:cNvPicPr>
          <p:nvPr/>
        </p:nvPicPr>
        <p:blipFill>
          <a:blip r:embed="rId13"/>
          <a:stretch>
            <a:fillRect/>
          </a:stretch>
        </p:blipFill>
        <p:spPr>
          <a:xfrm>
            <a:off x="9732946" y="581813"/>
            <a:ext cx="1501111" cy="1912617"/>
          </a:xfrm>
          <a:prstGeom prst="rect">
            <a:avLst/>
          </a:prstGeom>
        </p:spPr>
      </p:pic>
    </p:spTree>
    <p:extLst>
      <p:ext uri="{BB962C8B-B14F-4D97-AF65-F5344CB8AC3E}">
        <p14:creationId xmlns:p14="http://schemas.microsoft.com/office/powerpoint/2010/main" val="34563018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ageCurlDoubl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1156" y="-3485136"/>
            <a:ext cx="10476089" cy="1535275"/>
          </a:xfrm>
        </p:spPr>
        <p:txBody>
          <a:bodyPr anchor="b">
            <a:normAutofit/>
          </a:bodyPr>
          <a:lstStyle/>
          <a:p>
            <a:pPr algn="l">
              <a:lnSpc>
                <a:spcPct val="90000"/>
              </a:lnSpc>
            </a:pPr>
            <a:r>
              <a:rPr lang="en-US" sz="6400" b="1" spc="383" dirty="0">
                <a:solidFill>
                  <a:srgbClr val="C00000"/>
                </a:solidFill>
                <a:effectLst>
                  <a:outerShdw blurRad="38100" dist="38100" dir="2700000" algn="tl">
                    <a:srgbClr val="000000">
                      <a:alpha val="43137"/>
                    </a:srgbClr>
                  </a:outerShdw>
                </a:effectLst>
                <a:latin typeface="Freestyle Script" panose="030804020302050B0404" pitchFamily="66" charset="0"/>
              </a:rPr>
              <a:t>Did You Know…?</a:t>
            </a:r>
            <a:endParaRPr lang="en-US" sz="6400" dirty="0">
              <a:solidFill>
                <a:srgbClr val="C00000"/>
              </a:solidFill>
              <a:latin typeface="Freestyle Script" panose="030804020302050B0404" pitchFamily="66" charset="0"/>
            </a:endParaRPr>
          </a:p>
        </p:txBody>
      </p:sp>
      <p:sp>
        <p:nvSpPr>
          <p:cNvPr id="9" name="TextBox 8">
            <a:extLst>
              <a:ext uri="{FF2B5EF4-FFF2-40B4-BE49-F238E27FC236}">
                <a16:creationId xmlns:a16="http://schemas.microsoft.com/office/drawing/2014/main" id="{82D17BB0-A1C3-4198-8231-489149BFEFF5}"/>
              </a:ext>
            </a:extLst>
          </p:cNvPr>
          <p:cNvSpPr txBox="1"/>
          <p:nvPr/>
        </p:nvSpPr>
        <p:spPr>
          <a:xfrm>
            <a:off x="314325" y="1442208"/>
            <a:ext cx="11536499" cy="4924425"/>
          </a:xfrm>
          <a:prstGeom prst="rect">
            <a:avLst/>
          </a:prstGeom>
          <a:solidFill>
            <a:schemeClr val="bg2"/>
          </a:solidFill>
          <a:effectLst>
            <a:outerShdw blurRad="50800" dist="38100" dir="2700000" algn="tl" rotWithShape="0">
              <a:prstClr val="black">
                <a:alpha val="40000"/>
              </a:prstClr>
            </a:outerShdw>
          </a:effectLst>
        </p:spPr>
        <p:txBody>
          <a:bodyPr wrap="square" rtlCol="0">
            <a:spAutoFit/>
          </a:bodyPr>
          <a:lstStyle/>
          <a:p>
            <a:pPr marL="428625" indent="-428625">
              <a:buFont typeface="Wingdings" panose="05000000000000000000" pitchFamily="2" charset="2"/>
              <a:buChar char="§"/>
            </a:pPr>
            <a:r>
              <a:rPr lang="en-US" sz="2800" dirty="0">
                <a:solidFill>
                  <a:srgbClr val="2C2C2C"/>
                </a:solidFill>
                <a:latin typeface="Arial" panose="020B0604020202020204" pitchFamily="34" charset="0"/>
                <a:cs typeface="Arial" panose="020B0604020202020204" pitchFamily="34" charset="0"/>
              </a:rPr>
              <a:t>Advanced International Certificate of Education</a:t>
            </a:r>
          </a:p>
          <a:p>
            <a:pPr marL="428625" indent="-428625">
              <a:buFont typeface="Wingdings" panose="05000000000000000000" pitchFamily="2" charset="2"/>
              <a:buChar char="§"/>
            </a:pPr>
            <a:endParaRPr lang="en-US" sz="3200" dirty="0">
              <a:solidFill>
                <a:srgbClr val="2C2C2C"/>
              </a:solidFill>
              <a:latin typeface="Arial" panose="020B0604020202020204" pitchFamily="34" charset="0"/>
              <a:cs typeface="Arial" panose="020B0604020202020204" pitchFamily="34" charset="0"/>
            </a:endParaRPr>
          </a:p>
          <a:p>
            <a:pPr marL="428625" indent="-428625">
              <a:buFont typeface="Wingdings" panose="05000000000000000000" pitchFamily="2" charset="2"/>
              <a:buChar char="§"/>
            </a:pPr>
            <a:r>
              <a:rPr lang="en-US" sz="2800" dirty="0">
                <a:latin typeface="Arial" panose="020B0604020202020204" pitchFamily="34" charset="0"/>
                <a:cs typeface="Arial" panose="020B0604020202020204" pitchFamily="34" charset="0"/>
              </a:rPr>
              <a:t>A </a:t>
            </a:r>
            <a:r>
              <a:rPr lang="en-US" sz="2800" u="sng" dirty="0">
                <a:highlight>
                  <a:srgbClr val="00FFFF"/>
                </a:highlight>
                <a:latin typeface="Arial" panose="020B0604020202020204" pitchFamily="34" charset="0"/>
                <a:cs typeface="Arial" panose="020B0604020202020204" pitchFamily="34" charset="0"/>
              </a:rPr>
              <a:t>rigorous</a:t>
            </a:r>
            <a:r>
              <a:rPr lang="en-US" sz="2800" dirty="0">
                <a:latin typeface="Arial" panose="020B0604020202020204" pitchFamily="34" charset="0"/>
                <a:cs typeface="Arial" panose="020B0604020202020204" pitchFamily="34" charset="0"/>
              </a:rPr>
              <a:t> international pre-university curriculum and examination system which emphasizes the value of </a:t>
            </a:r>
            <a:r>
              <a:rPr lang="en-US" sz="2800" u="sng" dirty="0">
                <a:latin typeface="Arial" panose="020B0604020202020204" pitchFamily="34" charset="0"/>
                <a:cs typeface="Arial" panose="020B0604020202020204" pitchFamily="34" charset="0"/>
              </a:rPr>
              <a:t>broad</a:t>
            </a:r>
            <a:r>
              <a:rPr lang="en-US" sz="2800" dirty="0">
                <a:latin typeface="Arial" panose="020B0604020202020204" pitchFamily="34" charset="0"/>
                <a:cs typeface="Arial" panose="020B0604020202020204" pitchFamily="34" charset="0"/>
              </a:rPr>
              <a:t> </a:t>
            </a:r>
            <a:r>
              <a:rPr lang="en-US" sz="2800" u="sng" dirty="0">
                <a:latin typeface="Arial" panose="020B0604020202020204" pitchFamily="34" charset="0"/>
                <a:cs typeface="Arial" panose="020B0604020202020204" pitchFamily="34" charset="0"/>
              </a:rPr>
              <a:t>and balanced study </a:t>
            </a:r>
            <a:r>
              <a:rPr lang="en-US" sz="2800" dirty="0">
                <a:latin typeface="Arial" panose="020B0604020202020204" pitchFamily="34" charset="0"/>
                <a:cs typeface="Arial" panose="020B0604020202020204" pitchFamily="34" charset="0"/>
              </a:rPr>
              <a:t>for academically advanced students</a:t>
            </a:r>
          </a:p>
          <a:p>
            <a:pPr marL="428625" indent="-428625">
              <a:buFont typeface="Wingdings" panose="05000000000000000000" pitchFamily="2" charset="2"/>
              <a:buChar char="§"/>
            </a:pPr>
            <a:endParaRPr lang="en-US" sz="2800" dirty="0">
              <a:latin typeface="Arial" panose="020B0604020202020204" pitchFamily="34" charset="0"/>
              <a:cs typeface="Arial" panose="020B0604020202020204" pitchFamily="34" charset="0"/>
            </a:endParaRPr>
          </a:p>
          <a:p>
            <a:pPr marL="428625" indent="-428625">
              <a:buFont typeface="Wingdings" panose="05000000000000000000" pitchFamily="2" charset="2"/>
              <a:buChar char="§"/>
            </a:pPr>
            <a:r>
              <a:rPr lang="en-US" sz="2800" dirty="0">
                <a:latin typeface="Arial" panose="020B0604020202020204" pitchFamily="34" charset="0"/>
                <a:cs typeface="Arial" panose="020B0604020202020204" pitchFamily="34" charset="0"/>
              </a:rPr>
              <a:t>A </a:t>
            </a:r>
            <a:r>
              <a:rPr lang="en-US" sz="2800" u="sng" dirty="0">
                <a:latin typeface="Arial" panose="020B0604020202020204" pitchFamily="34" charset="0"/>
                <a:cs typeface="Arial" panose="020B0604020202020204" pitchFamily="34" charset="0"/>
              </a:rPr>
              <a:t>rigorous</a:t>
            </a:r>
            <a:r>
              <a:rPr lang="en-US" sz="2800" dirty="0">
                <a:latin typeface="Arial" panose="020B0604020202020204" pitchFamily="34" charset="0"/>
                <a:cs typeface="Arial" panose="020B0604020202020204" pitchFamily="34" charset="0"/>
              </a:rPr>
              <a:t> curriculum that is heavily </a:t>
            </a:r>
            <a:r>
              <a:rPr lang="en-US" sz="2800" u="sng" dirty="0">
                <a:highlight>
                  <a:srgbClr val="00FFFF"/>
                </a:highlight>
                <a:latin typeface="Arial" panose="020B0604020202020204" pitchFamily="34" charset="0"/>
                <a:cs typeface="Arial" panose="020B0604020202020204" pitchFamily="34" charset="0"/>
              </a:rPr>
              <a:t>writing-based</a:t>
            </a:r>
            <a:r>
              <a:rPr lang="en-US" sz="2800" dirty="0">
                <a:latin typeface="Arial" panose="020B0604020202020204" pitchFamily="34" charset="0"/>
                <a:cs typeface="Arial" panose="020B0604020202020204" pitchFamily="34" charset="0"/>
              </a:rPr>
              <a:t> with a strong emphasis on </a:t>
            </a:r>
            <a:r>
              <a:rPr lang="en-US" sz="2800" u="sng" dirty="0">
                <a:highlight>
                  <a:srgbClr val="00FFFF"/>
                </a:highlight>
                <a:latin typeface="Arial" panose="020B0604020202020204" pitchFamily="34" charset="0"/>
                <a:cs typeface="Arial" panose="020B0604020202020204" pitchFamily="34" charset="0"/>
              </a:rPr>
              <a:t>critical thinking</a:t>
            </a:r>
            <a:r>
              <a:rPr lang="en-US" sz="2800" dirty="0">
                <a:latin typeface="Arial" panose="020B0604020202020204" pitchFamily="34" charset="0"/>
                <a:cs typeface="Arial" panose="020B0604020202020204" pitchFamily="34" charset="0"/>
              </a:rPr>
              <a:t>, </a:t>
            </a:r>
            <a:r>
              <a:rPr lang="en-US" sz="2800" u="sng" dirty="0">
                <a:highlight>
                  <a:srgbClr val="00FFFF"/>
                </a:highlight>
                <a:latin typeface="Arial" panose="020B0604020202020204" pitchFamily="34" charset="0"/>
                <a:cs typeface="Arial" panose="020B0604020202020204" pitchFamily="34" charset="0"/>
              </a:rPr>
              <a:t>analysis</a:t>
            </a:r>
            <a:r>
              <a:rPr lang="en-US" sz="2800" dirty="0">
                <a:latin typeface="Arial" panose="020B0604020202020204" pitchFamily="34" charset="0"/>
                <a:cs typeface="Arial" panose="020B0604020202020204" pitchFamily="34" charset="0"/>
              </a:rPr>
              <a:t>, and </a:t>
            </a:r>
            <a:r>
              <a:rPr lang="en-US" sz="2800" u="sng" dirty="0">
                <a:highlight>
                  <a:srgbClr val="00FFFF"/>
                </a:highlight>
                <a:latin typeface="Arial" panose="020B0604020202020204" pitchFamily="34" charset="0"/>
                <a:cs typeface="Arial" panose="020B0604020202020204" pitchFamily="34" charset="0"/>
              </a:rPr>
              <a:t>interpretation</a:t>
            </a:r>
          </a:p>
          <a:p>
            <a:endParaRPr lang="en-US" sz="2800" dirty="0">
              <a:latin typeface="Arial" panose="020B0604020202020204" pitchFamily="34" charset="0"/>
              <a:cs typeface="Arial" panose="020B0604020202020204" pitchFamily="34" charset="0"/>
            </a:endParaRPr>
          </a:p>
          <a:p>
            <a:endParaRPr lang="en-US" sz="2800" dirty="0">
              <a:latin typeface="Arial" panose="020B0604020202020204" pitchFamily="34" charset="0"/>
              <a:cs typeface="Arial" panose="020B0604020202020204" pitchFamily="34" charset="0"/>
            </a:endParaRPr>
          </a:p>
          <a:p>
            <a:endParaRPr lang="en-US" sz="1050" dirty="0">
              <a:latin typeface="Arial" panose="020B0604020202020204" pitchFamily="34" charset="0"/>
              <a:cs typeface="Arial" panose="020B0604020202020204" pitchFamily="34" charset="0"/>
            </a:endParaRPr>
          </a:p>
          <a:p>
            <a:endParaRPr lang="en-US" sz="900" dirty="0">
              <a:latin typeface="Arial" panose="020B0604020202020204" pitchFamily="34" charset="0"/>
              <a:cs typeface="Arial" panose="020B0604020202020204" pitchFamily="34" charset="0"/>
            </a:endParaRPr>
          </a:p>
          <a:p>
            <a:endParaRPr lang="en-US" sz="1050" dirty="0">
              <a:latin typeface="Arial" panose="020B0604020202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C47DBD0F-D663-413C-8756-D4184C50AF2A}"/>
              </a:ext>
            </a:extLst>
          </p:cNvPr>
          <p:cNvPicPr>
            <a:picLocks noChangeAspect="1"/>
          </p:cNvPicPr>
          <p:nvPr/>
        </p:nvPicPr>
        <p:blipFill>
          <a:blip r:embed="rId2"/>
          <a:stretch>
            <a:fillRect/>
          </a:stretch>
        </p:blipFill>
        <p:spPr>
          <a:xfrm>
            <a:off x="4382948" y="7932692"/>
            <a:ext cx="3066005" cy="1750336"/>
          </a:xfrm>
          <a:prstGeom prst="rect">
            <a:avLst/>
          </a:prstGeom>
        </p:spPr>
      </p:pic>
      <p:sp>
        <p:nvSpPr>
          <p:cNvPr id="5" name="TextBox 4">
            <a:extLst>
              <a:ext uri="{FF2B5EF4-FFF2-40B4-BE49-F238E27FC236}">
                <a16:creationId xmlns:a16="http://schemas.microsoft.com/office/drawing/2014/main" id="{088D969D-BED2-4288-A2D6-46594C3FCBE9}"/>
              </a:ext>
            </a:extLst>
          </p:cNvPr>
          <p:cNvSpPr txBox="1"/>
          <p:nvPr/>
        </p:nvSpPr>
        <p:spPr>
          <a:xfrm>
            <a:off x="314326" y="425161"/>
            <a:ext cx="11536500" cy="707886"/>
          </a:xfrm>
          <a:prstGeom prst="rect">
            <a:avLst/>
          </a:prstGeom>
          <a:solidFill>
            <a:schemeClr val="bg1"/>
          </a:solidFill>
        </p:spPr>
        <p:txBody>
          <a:bodyPr wrap="square" rtlCol="0">
            <a:spAutoFit/>
          </a:bodyPr>
          <a:lstStyle/>
          <a:p>
            <a:pPr algn="ctr"/>
            <a:r>
              <a:rPr lang="en-US" sz="4000" b="1" i="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What is A.I.C.E ?</a:t>
            </a:r>
          </a:p>
        </p:txBody>
      </p:sp>
      <p:cxnSp>
        <p:nvCxnSpPr>
          <p:cNvPr id="11" name="Straight Connector 10">
            <a:extLst>
              <a:ext uri="{FF2B5EF4-FFF2-40B4-BE49-F238E27FC236}">
                <a16:creationId xmlns:a16="http://schemas.microsoft.com/office/drawing/2014/main" id="{75CC5B07-6978-4D90-ADF3-D0F4B8D0257F}"/>
              </a:ext>
            </a:extLst>
          </p:cNvPr>
          <p:cNvCxnSpPr/>
          <p:nvPr/>
        </p:nvCxnSpPr>
        <p:spPr>
          <a:xfrm>
            <a:off x="1621870" y="1287627"/>
            <a:ext cx="9154160" cy="0"/>
          </a:xfrm>
          <a:prstGeom prst="line">
            <a:avLst/>
          </a:prstGeom>
          <a:ln w="136525" cap="flat" cmpd="thickThin">
            <a:solidFill>
              <a:schemeClr val="tx1"/>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0286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left)">
                                      <p:cBhvr>
                                        <p:cTn id="7" dur="10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wipe(left)">
                                      <p:cBhvr>
                                        <p:cTn id="12" dur="10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9">
                                            <p:txEl>
                                              <p:pRg st="4" end="4"/>
                                            </p:txEl>
                                          </p:spTgt>
                                        </p:tgtEl>
                                        <p:attrNameLst>
                                          <p:attrName>style.visibility</p:attrName>
                                        </p:attrNameLst>
                                      </p:cBhvr>
                                      <p:to>
                                        <p:strVal val="visible"/>
                                      </p:to>
                                    </p:set>
                                    <p:animEffect transition="in" filter="wipe(left)">
                                      <p:cBhvr>
                                        <p:cTn id="17" dur="1000"/>
                                        <p:tgtEl>
                                          <p:spTgt spid="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E92A9143-12DE-4878-BEEF-47D8F6BF6896}"/>
              </a:ext>
            </a:extLst>
          </p:cNvPr>
          <p:cNvSpPr>
            <a:spLocks noGrp="1"/>
          </p:cNvSpPr>
          <p:nvPr>
            <p:ph type="title"/>
          </p:nvPr>
        </p:nvSpPr>
        <p:spPr>
          <a:xfrm>
            <a:off x="321601" y="1622503"/>
            <a:ext cx="11453691" cy="642725"/>
          </a:xfrm>
        </p:spPr>
        <p:txBody>
          <a:bodyPr>
            <a:noAutofit/>
          </a:bodyPr>
          <a:lstStyle/>
          <a:p>
            <a:pPr algn="ctr">
              <a:lnSpc>
                <a:spcPct val="100000"/>
              </a:lnSpc>
              <a:spcBef>
                <a:spcPts val="0"/>
              </a:spcBef>
              <a:spcAft>
                <a:spcPts val="667"/>
              </a:spcAft>
            </a:pPr>
            <a:r>
              <a:rPr lang="en-US" sz="4000" b="1" i="1" dirty="0">
                <a:solidFill>
                  <a:srgbClr val="C0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What are the expectations of a student in the AICE Program?</a:t>
            </a:r>
            <a:br>
              <a:rPr lang="en-US" sz="4000" b="1" i="1" dirty="0">
                <a:solidFill>
                  <a:srgbClr val="C0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br>
            <a:br>
              <a:rPr lang="en-US" sz="3200" b="1" dirty="0">
                <a:solidFill>
                  <a:srgbClr val="C00000"/>
                </a:solidFill>
                <a:latin typeface="Century Gothic" panose="020B0502020202020204" pitchFamily="34" charset="0"/>
                <a:ea typeface="Calibri" panose="020F0502020204030204" pitchFamily="34" charset="0"/>
                <a:cs typeface="Times New Roman" panose="02020603050405020304" pitchFamily="18" charset="0"/>
              </a:rPr>
            </a:br>
            <a:endParaRPr lang="en-US" sz="3200" b="1" dirty="0">
              <a:solidFill>
                <a:srgbClr val="C00000"/>
              </a:solidFill>
              <a:latin typeface="Century Gothic" panose="020B0502020202020204" pitchFamily="34" charset="0"/>
            </a:endParaRPr>
          </a:p>
        </p:txBody>
      </p:sp>
      <p:sp>
        <p:nvSpPr>
          <p:cNvPr id="2" name="Slide Number Placeholder 1">
            <a:extLst>
              <a:ext uri="{FF2B5EF4-FFF2-40B4-BE49-F238E27FC236}">
                <a16:creationId xmlns:a16="http://schemas.microsoft.com/office/drawing/2014/main" id="{A496DE1A-B40A-4101-A68D-D8885797A44A}"/>
              </a:ext>
            </a:extLst>
          </p:cNvPr>
          <p:cNvSpPr>
            <a:spLocks noGrp="1"/>
          </p:cNvSpPr>
          <p:nvPr>
            <p:ph type="sldNum" sz="quarter" idx="12"/>
          </p:nvPr>
        </p:nvSpPr>
        <p:spPr/>
        <p:txBody>
          <a:bodyPr/>
          <a:lstStyle/>
          <a:p>
            <a:fld id="{330EA680-D336-4FF7-8B7A-9848BB0A1C32}" type="slidenum">
              <a:rPr lang="en-US" smtClean="0"/>
              <a:t>3</a:t>
            </a:fld>
            <a:endParaRPr lang="en-US" dirty="0"/>
          </a:p>
        </p:txBody>
      </p:sp>
      <p:sp>
        <p:nvSpPr>
          <p:cNvPr id="17" name="Content Placeholder 3">
            <a:extLst>
              <a:ext uri="{FF2B5EF4-FFF2-40B4-BE49-F238E27FC236}">
                <a16:creationId xmlns:a16="http://schemas.microsoft.com/office/drawing/2014/main" id="{20606335-553F-483E-B79D-F2958F08EFF7}"/>
              </a:ext>
            </a:extLst>
          </p:cNvPr>
          <p:cNvSpPr txBox="1">
            <a:spLocks/>
          </p:cNvSpPr>
          <p:nvPr/>
        </p:nvSpPr>
        <p:spPr>
          <a:xfrm>
            <a:off x="321601" y="2405315"/>
            <a:ext cx="5774399" cy="3720154"/>
          </a:xfrm>
          <a:prstGeom prst="rect">
            <a:avLst/>
          </a:prstGeom>
        </p:spPr>
        <p:txBody>
          <a:bodyPr>
            <a:noAutofit/>
          </a:bodyPr>
          <a:lstStyle>
            <a:lvl1pPr marL="903134" indent="-903134" algn="l" defTabSz="1445015" rtl="0" eaLnBrk="1" latinLnBrk="0" hangingPunct="1">
              <a:spcBef>
                <a:spcPct val="20000"/>
              </a:spcBef>
              <a:spcAft>
                <a:spcPts val="1896"/>
              </a:spcAft>
              <a:buClr>
                <a:schemeClr val="accent1"/>
              </a:buClr>
              <a:buSzPct val="115000"/>
              <a:buFont typeface="Arial"/>
              <a:buChar char="•"/>
              <a:defRPr sz="5689" kern="1200" cap="none">
                <a:solidFill>
                  <a:schemeClr val="tx1">
                    <a:lumMod val="85000"/>
                    <a:lumOff val="15000"/>
                  </a:schemeClr>
                </a:solidFill>
                <a:effectLst/>
                <a:latin typeface="+mn-lt"/>
                <a:ea typeface="+mn-ea"/>
                <a:cs typeface="+mn-cs"/>
              </a:defRPr>
            </a:lvl1pPr>
            <a:lvl2pPr marL="2348149" indent="-903134" algn="l" defTabSz="1445015" rtl="0" eaLnBrk="1" latinLnBrk="0" hangingPunct="1">
              <a:spcBef>
                <a:spcPct val="20000"/>
              </a:spcBef>
              <a:spcAft>
                <a:spcPts val="1896"/>
              </a:spcAft>
              <a:buClr>
                <a:schemeClr val="accent1"/>
              </a:buClr>
              <a:buSzPct val="115000"/>
              <a:buFont typeface="Arial"/>
              <a:buChar char="•"/>
              <a:defRPr sz="5056" kern="1200" cap="none">
                <a:solidFill>
                  <a:schemeClr val="tx1">
                    <a:lumMod val="85000"/>
                    <a:lumOff val="15000"/>
                  </a:schemeClr>
                </a:solidFill>
                <a:effectLst/>
                <a:latin typeface="+mn-lt"/>
                <a:ea typeface="+mn-ea"/>
                <a:cs typeface="+mn-cs"/>
              </a:defRPr>
            </a:lvl2pPr>
            <a:lvl3pPr marL="3793161" indent="-903134" algn="l" defTabSz="1445015" rtl="0" eaLnBrk="1" latinLnBrk="0" hangingPunct="1">
              <a:spcBef>
                <a:spcPct val="20000"/>
              </a:spcBef>
              <a:spcAft>
                <a:spcPts val="1896"/>
              </a:spcAft>
              <a:buClr>
                <a:schemeClr val="accent1"/>
              </a:buClr>
              <a:buSzPct val="115000"/>
              <a:buFont typeface="Arial"/>
              <a:buChar char="•"/>
              <a:defRPr sz="4426" kern="1200" cap="none">
                <a:solidFill>
                  <a:schemeClr val="tx1">
                    <a:lumMod val="85000"/>
                    <a:lumOff val="15000"/>
                  </a:schemeClr>
                </a:solidFill>
                <a:effectLst/>
                <a:latin typeface="+mn-lt"/>
                <a:ea typeface="+mn-ea"/>
                <a:cs typeface="+mn-cs"/>
              </a:defRPr>
            </a:lvl3pPr>
            <a:lvl4pPr marL="4876923" indent="-541881" algn="l" defTabSz="1445015" rtl="0" eaLnBrk="1" latinLnBrk="0" hangingPunct="1">
              <a:spcBef>
                <a:spcPct val="20000"/>
              </a:spcBef>
              <a:spcAft>
                <a:spcPts val="1896"/>
              </a:spcAft>
              <a:buClr>
                <a:schemeClr val="accent1"/>
              </a:buClr>
              <a:buSzPct val="115000"/>
              <a:buFont typeface="Arial"/>
              <a:buChar char="•"/>
              <a:defRPr sz="3793" kern="1200" cap="none">
                <a:solidFill>
                  <a:schemeClr val="tx1">
                    <a:lumMod val="85000"/>
                    <a:lumOff val="15000"/>
                  </a:schemeClr>
                </a:solidFill>
                <a:effectLst/>
                <a:latin typeface="+mn-lt"/>
                <a:ea typeface="+mn-ea"/>
                <a:cs typeface="+mn-cs"/>
              </a:defRPr>
            </a:lvl4pPr>
            <a:lvl5pPr marL="6321935" indent="-541881" algn="l" defTabSz="1445015" rtl="0" eaLnBrk="1" latinLnBrk="0" hangingPunct="1">
              <a:spcBef>
                <a:spcPct val="20000"/>
              </a:spcBef>
              <a:spcAft>
                <a:spcPts val="1896"/>
              </a:spcAft>
              <a:buClr>
                <a:schemeClr val="accent1"/>
              </a:buClr>
              <a:buSzPct val="115000"/>
              <a:buFont typeface="Arial"/>
              <a:buChar char="•"/>
              <a:defRPr sz="3477" kern="1200" cap="none">
                <a:solidFill>
                  <a:schemeClr val="tx1">
                    <a:lumMod val="85000"/>
                    <a:lumOff val="15000"/>
                  </a:schemeClr>
                </a:solidFill>
                <a:effectLst/>
                <a:latin typeface="+mn-lt"/>
                <a:ea typeface="+mn-ea"/>
                <a:cs typeface="+mn-cs"/>
              </a:defRPr>
            </a:lvl5pPr>
            <a:lvl6pPr marL="7947577" indent="-722507" algn="l" defTabSz="1445015" rtl="0" eaLnBrk="1" latinLnBrk="0" hangingPunct="1">
              <a:spcBef>
                <a:spcPct val="20000"/>
              </a:spcBef>
              <a:spcAft>
                <a:spcPts val="1896"/>
              </a:spcAft>
              <a:buClr>
                <a:schemeClr val="accent1"/>
              </a:buClr>
              <a:buSzPct val="115000"/>
              <a:buFont typeface="Arial"/>
              <a:buChar char="•"/>
              <a:defRPr sz="4426" kern="1200" cap="none">
                <a:solidFill>
                  <a:schemeClr val="tx1">
                    <a:lumMod val="85000"/>
                    <a:lumOff val="15000"/>
                  </a:schemeClr>
                </a:solidFill>
                <a:effectLst/>
                <a:latin typeface="+mn-lt"/>
                <a:ea typeface="+mn-ea"/>
                <a:cs typeface="+mn-cs"/>
              </a:defRPr>
            </a:lvl6pPr>
            <a:lvl7pPr marL="9392591" indent="-722507" algn="l" defTabSz="1445015" rtl="0" eaLnBrk="1" latinLnBrk="0" hangingPunct="1">
              <a:spcBef>
                <a:spcPct val="20000"/>
              </a:spcBef>
              <a:spcAft>
                <a:spcPts val="1896"/>
              </a:spcAft>
              <a:buClr>
                <a:schemeClr val="accent1"/>
              </a:buClr>
              <a:buSzPct val="115000"/>
              <a:buFont typeface="Arial"/>
              <a:buChar char="•"/>
              <a:defRPr sz="4426" kern="1200" cap="none">
                <a:solidFill>
                  <a:schemeClr val="tx1">
                    <a:lumMod val="85000"/>
                    <a:lumOff val="15000"/>
                  </a:schemeClr>
                </a:solidFill>
                <a:effectLst/>
                <a:latin typeface="+mn-lt"/>
                <a:ea typeface="+mn-ea"/>
                <a:cs typeface="+mn-cs"/>
              </a:defRPr>
            </a:lvl7pPr>
            <a:lvl8pPr marL="10837604" indent="-722507" algn="l" defTabSz="1445015" rtl="0" eaLnBrk="1" latinLnBrk="0" hangingPunct="1">
              <a:spcBef>
                <a:spcPct val="20000"/>
              </a:spcBef>
              <a:spcAft>
                <a:spcPts val="1896"/>
              </a:spcAft>
              <a:buClr>
                <a:schemeClr val="accent1"/>
              </a:buClr>
              <a:buSzPct val="115000"/>
              <a:buFont typeface="Arial"/>
              <a:buChar char="•"/>
              <a:defRPr sz="4426" kern="1200" cap="none">
                <a:solidFill>
                  <a:schemeClr val="tx1">
                    <a:lumMod val="85000"/>
                    <a:lumOff val="15000"/>
                  </a:schemeClr>
                </a:solidFill>
                <a:effectLst/>
                <a:latin typeface="+mn-lt"/>
                <a:ea typeface="+mn-ea"/>
                <a:cs typeface="+mn-cs"/>
              </a:defRPr>
            </a:lvl8pPr>
            <a:lvl9pPr marL="12282619" indent="-722507" algn="l" defTabSz="1445015" rtl="0" eaLnBrk="1" latinLnBrk="0" hangingPunct="1">
              <a:spcBef>
                <a:spcPct val="20000"/>
              </a:spcBef>
              <a:spcAft>
                <a:spcPts val="1896"/>
              </a:spcAft>
              <a:buClr>
                <a:schemeClr val="accent1"/>
              </a:buClr>
              <a:buSzPct val="115000"/>
              <a:buFont typeface="Arial"/>
              <a:buChar char="•"/>
              <a:defRPr sz="4426" kern="1200" cap="none">
                <a:solidFill>
                  <a:schemeClr val="tx1">
                    <a:lumMod val="85000"/>
                    <a:lumOff val="15000"/>
                  </a:schemeClr>
                </a:solidFill>
                <a:effectLst/>
                <a:latin typeface="+mn-lt"/>
                <a:ea typeface="+mn-ea"/>
                <a:cs typeface="+mn-cs"/>
              </a:defRPr>
            </a:lvl9pPr>
          </a:lstStyle>
          <a:p>
            <a:pPr marL="342900" indent="-342900">
              <a:spcBef>
                <a:spcPts val="0"/>
              </a:spcBef>
              <a:spcAft>
                <a:spcPts val="0"/>
              </a:spcAft>
              <a:buSzPct val="100000"/>
              <a:buFont typeface="+mj-lt"/>
              <a:buAutoNum type="arabicPeriod"/>
            </a:pPr>
            <a:r>
              <a:rPr lang="en-US" sz="1800" dirty="0">
                <a:solidFill>
                  <a:schemeClr val="tx1"/>
                </a:solidFill>
                <a:latin typeface="Arial" panose="020B0604020202020204" pitchFamily="34" charset="0"/>
                <a:cs typeface="Arial" panose="020B0604020202020204" pitchFamily="34" charset="0"/>
              </a:rPr>
              <a:t>Expect to struggle!   (If you’re not challenged, you’re not growing!!)</a:t>
            </a:r>
          </a:p>
          <a:p>
            <a:pPr marL="342900" indent="-342900">
              <a:spcBef>
                <a:spcPts val="0"/>
              </a:spcBef>
              <a:spcAft>
                <a:spcPts val="0"/>
              </a:spcAft>
              <a:buSzPct val="100000"/>
              <a:buFont typeface="+mj-lt"/>
              <a:buAutoNum type="arabicPeriod"/>
            </a:pPr>
            <a:endParaRPr lang="en-US" sz="1800" dirty="0">
              <a:solidFill>
                <a:schemeClr val="tx1"/>
              </a:solidFill>
              <a:latin typeface="Arial" panose="020B0604020202020204" pitchFamily="34" charset="0"/>
              <a:cs typeface="Arial" panose="020B0604020202020204" pitchFamily="34" charset="0"/>
            </a:endParaRPr>
          </a:p>
          <a:p>
            <a:pPr marL="342900" indent="-342900">
              <a:spcBef>
                <a:spcPts val="0"/>
              </a:spcBef>
              <a:spcAft>
                <a:spcPts val="0"/>
              </a:spcAft>
              <a:buSzPct val="100000"/>
              <a:buFont typeface="+mj-lt"/>
              <a:buAutoNum type="arabicPeriod"/>
            </a:pPr>
            <a:r>
              <a:rPr lang="en-US" sz="1800" dirty="0">
                <a:solidFill>
                  <a:schemeClr val="tx1"/>
                </a:solidFill>
                <a:latin typeface="Arial" panose="020B0604020202020204" pitchFamily="34" charset="0"/>
                <a:cs typeface="Arial" panose="020B0604020202020204" pitchFamily="34" charset="0"/>
              </a:rPr>
              <a:t>ASK FOR HELP</a:t>
            </a:r>
          </a:p>
          <a:p>
            <a:pPr marL="342900" indent="-342900">
              <a:spcBef>
                <a:spcPts val="0"/>
              </a:spcBef>
              <a:spcAft>
                <a:spcPts val="0"/>
              </a:spcAft>
              <a:buSzPct val="100000"/>
              <a:buFont typeface="+mj-lt"/>
              <a:buAutoNum type="arabicPeriod"/>
            </a:pPr>
            <a:endParaRPr lang="en-US" sz="1800" dirty="0">
              <a:solidFill>
                <a:schemeClr val="tx1"/>
              </a:solidFill>
              <a:latin typeface="Arial" panose="020B0604020202020204" pitchFamily="34" charset="0"/>
              <a:cs typeface="Arial" panose="020B0604020202020204" pitchFamily="34" charset="0"/>
            </a:endParaRPr>
          </a:p>
          <a:p>
            <a:pPr marL="342900" indent="-342900">
              <a:spcBef>
                <a:spcPts val="0"/>
              </a:spcBef>
              <a:spcAft>
                <a:spcPts val="0"/>
              </a:spcAft>
              <a:buSzPct val="100000"/>
              <a:buFont typeface="+mj-lt"/>
              <a:buAutoNum type="arabicPeriod"/>
            </a:pPr>
            <a:r>
              <a:rPr lang="en-US" sz="1800" dirty="0">
                <a:solidFill>
                  <a:schemeClr val="tx1"/>
                </a:solidFill>
                <a:latin typeface="Arial" panose="020B0604020202020204" pitchFamily="34" charset="0"/>
                <a:cs typeface="Arial" panose="020B0604020202020204" pitchFamily="34" charset="0"/>
              </a:rPr>
              <a:t>Keep up with your work – Stay Organized</a:t>
            </a:r>
          </a:p>
          <a:p>
            <a:pPr marL="342900" indent="-342900">
              <a:spcBef>
                <a:spcPts val="0"/>
              </a:spcBef>
              <a:spcAft>
                <a:spcPts val="0"/>
              </a:spcAft>
              <a:buSzPct val="100000"/>
              <a:buFont typeface="+mj-lt"/>
              <a:buAutoNum type="arabicPeriod"/>
            </a:pPr>
            <a:endParaRPr lang="en-US" sz="1800" dirty="0">
              <a:solidFill>
                <a:schemeClr val="tx1"/>
              </a:solidFill>
              <a:latin typeface="Arial" panose="020B0604020202020204" pitchFamily="34" charset="0"/>
              <a:cs typeface="Arial" panose="020B0604020202020204" pitchFamily="34" charset="0"/>
            </a:endParaRPr>
          </a:p>
          <a:p>
            <a:pPr marL="342900" indent="-342900">
              <a:spcBef>
                <a:spcPts val="0"/>
              </a:spcBef>
              <a:spcAft>
                <a:spcPts val="0"/>
              </a:spcAft>
              <a:buSzPct val="100000"/>
              <a:buFont typeface="+mj-lt"/>
              <a:buAutoNum type="arabicPeriod"/>
            </a:pPr>
            <a:r>
              <a:rPr lang="en-US" sz="1800" dirty="0">
                <a:solidFill>
                  <a:schemeClr val="tx1"/>
                </a:solidFill>
                <a:latin typeface="Arial" panose="020B0604020202020204" pitchFamily="34" charset="0"/>
                <a:cs typeface="Arial" panose="020B0604020202020204" pitchFamily="34" charset="0"/>
              </a:rPr>
              <a:t>Ask teachers for help/Attend Office Hours/Study Groups/Tutoring</a:t>
            </a:r>
          </a:p>
          <a:p>
            <a:pPr marL="342900" indent="-342900">
              <a:spcBef>
                <a:spcPts val="0"/>
              </a:spcBef>
              <a:spcAft>
                <a:spcPts val="0"/>
              </a:spcAft>
              <a:buSzPct val="100000"/>
              <a:buFont typeface="+mj-lt"/>
              <a:buAutoNum type="arabicPeriod"/>
            </a:pPr>
            <a:endParaRPr lang="en-US" sz="1800" dirty="0">
              <a:solidFill>
                <a:schemeClr val="tx1"/>
              </a:solidFill>
              <a:latin typeface="Arial" panose="020B0604020202020204" pitchFamily="34" charset="0"/>
              <a:cs typeface="Arial" panose="020B0604020202020204" pitchFamily="34" charset="0"/>
            </a:endParaRPr>
          </a:p>
          <a:p>
            <a:pPr marL="342900" indent="-342900">
              <a:spcBef>
                <a:spcPts val="0"/>
              </a:spcBef>
              <a:spcAft>
                <a:spcPts val="0"/>
              </a:spcAft>
              <a:buSzPct val="100000"/>
              <a:buFont typeface="+mj-lt"/>
              <a:buAutoNum type="arabicPeriod"/>
            </a:pPr>
            <a:r>
              <a:rPr lang="en-US" sz="1800" dirty="0">
                <a:solidFill>
                  <a:schemeClr val="tx1"/>
                </a:solidFill>
                <a:latin typeface="Arial" panose="020B0604020202020204" pitchFamily="34" charset="0"/>
                <a:cs typeface="Arial" panose="020B0604020202020204" pitchFamily="34" charset="0"/>
              </a:rPr>
              <a:t>Try different solutions/study methods</a:t>
            </a:r>
          </a:p>
          <a:p>
            <a:pPr marL="342900" indent="-342900">
              <a:spcBef>
                <a:spcPts val="0"/>
              </a:spcBef>
              <a:spcAft>
                <a:spcPts val="0"/>
              </a:spcAft>
              <a:buSzPct val="100000"/>
              <a:buFont typeface="+mj-lt"/>
              <a:buAutoNum type="arabicPeriod"/>
            </a:pPr>
            <a:endParaRPr lang="en-US" sz="1800" dirty="0">
              <a:solidFill>
                <a:schemeClr val="tx1"/>
              </a:solidFill>
              <a:latin typeface="Arial" panose="020B0604020202020204" pitchFamily="34" charset="0"/>
              <a:cs typeface="Arial" panose="020B0604020202020204" pitchFamily="34" charset="0"/>
            </a:endParaRPr>
          </a:p>
          <a:p>
            <a:pPr marL="342900" indent="-342900">
              <a:spcBef>
                <a:spcPts val="0"/>
              </a:spcBef>
              <a:spcAft>
                <a:spcPts val="0"/>
              </a:spcAft>
              <a:buSzPct val="100000"/>
              <a:buFont typeface="+mj-lt"/>
              <a:buAutoNum type="arabicPeriod"/>
            </a:pPr>
            <a:r>
              <a:rPr lang="en-US" sz="1800" dirty="0">
                <a:solidFill>
                  <a:schemeClr val="tx1"/>
                </a:solidFill>
                <a:latin typeface="Arial" panose="020B0604020202020204" pitchFamily="34" charset="0"/>
                <a:cs typeface="Arial" panose="020B0604020202020204" pitchFamily="34" charset="0"/>
              </a:rPr>
              <a:t>Self-advocate</a:t>
            </a:r>
          </a:p>
        </p:txBody>
      </p:sp>
      <p:sp>
        <p:nvSpPr>
          <p:cNvPr id="19" name="Content Placeholder 5">
            <a:extLst>
              <a:ext uri="{FF2B5EF4-FFF2-40B4-BE49-F238E27FC236}">
                <a16:creationId xmlns:a16="http://schemas.microsoft.com/office/drawing/2014/main" id="{53388FCF-8770-406F-990E-0E2EBE391BDD}"/>
              </a:ext>
            </a:extLst>
          </p:cNvPr>
          <p:cNvSpPr txBox="1">
            <a:spLocks/>
          </p:cNvSpPr>
          <p:nvPr/>
        </p:nvSpPr>
        <p:spPr>
          <a:xfrm>
            <a:off x="6774667" y="2405315"/>
            <a:ext cx="5095732" cy="3238832"/>
          </a:xfrm>
          <a:prstGeom prst="rect">
            <a:avLst/>
          </a:prstGeom>
        </p:spPr>
        <p:txBody>
          <a:bodyPr>
            <a:noAutofit/>
          </a:bodyPr>
          <a:lstStyle>
            <a:lvl1pPr marL="903134" indent="-903134" algn="l" defTabSz="1445015" rtl="0" eaLnBrk="1" latinLnBrk="0" hangingPunct="1">
              <a:spcBef>
                <a:spcPct val="20000"/>
              </a:spcBef>
              <a:spcAft>
                <a:spcPts val="1896"/>
              </a:spcAft>
              <a:buClr>
                <a:schemeClr val="accent1"/>
              </a:buClr>
              <a:buSzPct val="115000"/>
              <a:buFont typeface="Arial"/>
              <a:buChar char="•"/>
              <a:defRPr sz="5689" kern="1200" cap="none">
                <a:solidFill>
                  <a:schemeClr val="tx1">
                    <a:lumMod val="85000"/>
                    <a:lumOff val="15000"/>
                  </a:schemeClr>
                </a:solidFill>
                <a:effectLst/>
                <a:latin typeface="+mn-lt"/>
                <a:ea typeface="+mn-ea"/>
                <a:cs typeface="+mn-cs"/>
              </a:defRPr>
            </a:lvl1pPr>
            <a:lvl2pPr marL="2348149" indent="-903134" algn="l" defTabSz="1445015" rtl="0" eaLnBrk="1" latinLnBrk="0" hangingPunct="1">
              <a:spcBef>
                <a:spcPct val="20000"/>
              </a:spcBef>
              <a:spcAft>
                <a:spcPts val="1896"/>
              </a:spcAft>
              <a:buClr>
                <a:schemeClr val="accent1"/>
              </a:buClr>
              <a:buSzPct val="115000"/>
              <a:buFont typeface="Arial"/>
              <a:buChar char="•"/>
              <a:defRPr sz="5056" kern="1200" cap="none">
                <a:solidFill>
                  <a:schemeClr val="tx1">
                    <a:lumMod val="85000"/>
                    <a:lumOff val="15000"/>
                  </a:schemeClr>
                </a:solidFill>
                <a:effectLst/>
                <a:latin typeface="+mn-lt"/>
                <a:ea typeface="+mn-ea"/>
                <a:cs typeface="+mn-cs"/>
              </a:defRPr>
            </a:lvl2pPr>
            <a:lvl3pPr marL="3793161" indent="-903134" algn="l" defTabSz="1445015" rtl="0" eaLnBrk="1" latinLnBrk="0" hangingPunct="1">
              <a:spcBef>
                <a:spcPct val="20000"/>
              </a:spcBef>
              <a:spcAft>
                <a:spcPts val="1896"/>
              </a:spcAft>
              <a:buClr>
                <a:schemeClr val="accent1"/>
              </a:buClr>
              <a:buSzPct val="115000"/>
              <a:buFont typeface="Arial"/>
              <a:buChar char="•"/>
              <a:defRPr sz="4426" kern="1200" cap="none">
                <a:solidFill>
                  <a:schemeClr val="tx1">
                    <a:lumMod val="85000"/>
                    <a:lumOff val="15000"/>
                  </a:schemeClr>
                </a:solidFill>
                <a:effectLst/>
                <a:latin typeface="+mn-lt"/>
                <a:ea typeface="+mn-ea"/>
                <a:cs typeface="+mn-cs"/>
              </a:defRPr>
            </a:lvl3pPr>
            <a:lvl4pPr marL="4876923" indent="-541881" algn="l" defTabSz="1445015" rtl="0" eaLnBrk="1" latinLnBrk="0" hangingPunct="1">
              <a:spcBef>
                <a:spcPct val="20000"/>
              </a:spcBef>
              <a:spcAft>
                <a:spcPts val="1896"/>
              </a:spcAft>
              <a:buClr>
                <a:schemeClr val="accent1"/>
              </a:buClr>
              <a:buSzPct val="115000"/>
              <a:buFont typeface="Arial"/>
              <a:buChar char="•"/>
              <a:defRPr sz="3793" kern="1200" cap="none">
                <a:solidFill>
                  <a:schemeClr val="tx1">
                    <a:lumMod val="85000"/>
                    <a:lumOff val="15000"/>
                  </a:schemeClr>
                </a:solidFill>
                <a:effectLst/>
                <a:latin typeface="+mn-lt"/>
                <a:ea typeface="+mn-ea"/>
                <a:cs typeface="+mn-cs"/>
              </a:defRPr>
            </a:lvl4pPr>
            <a:lvl5pPr marL="6321935" indent="-541881" algn="l" defTabSz="1445015" rtl="0" eaLnBrk="1" latinLnBrk="0" hangingPunct="1">
              <a:spcBef>
                <a:spcPct val="20000"/>
              </a:spcBef>
              <a:spcAft>
                <a:spcPts val="1896"/>
              </a:spcAft>
              <a:buClr>
                <a:schemeClr val="accent1"/>
              </a:buClr>
              <a:buSzPct val="115000"/>
              <a:buFont typeface="Arial"/>
              <a:buChar char="•"/>
              <a:defRPr sz="3477" kern="1200" cap="none">
                <a:solidFill>
                  <a:schemeClr val="tx1">
                    <a:lumMod val="85000"/>
                    <a:lumOff val="15000"/>
                  </a:schemeClr>
                </a:solidFill>
                <a:effectLst/>
                <a:latin typeface="+mn-lt"/>
                <a:ea typeface="+mn-ea"/>
                <a:cs typeface="+mn-cs"/>
              </a:defRPr>
            </a:lvl5pPr>
            <a:lvl6pPr marL="7947577" indent="-722507" algn="l" defTabSz="1445015" rtl="0" eaLnBrk="1" latinLnBrk="0" hangingPunct="1">
              <a:spcBef>
                <a:spcPct val="20000"/>
              </a:spcBef>
              <a:spcAft>
                <a:spcPts val="1896"/>
              </a:spcAft>
              <a:buClr>
                <a:schemeClr val="accent1"/>
              </a:buClr>
              <a:buSzPct val="115000"/>
              <a:buFont typeface="Arial"/>
              <a:buChar char="•"/>
              <a:defRPr sz="4426" kern="1200" cap="none">
                <a:solidFill>
                  <a:schemeClr val="tx1">
                    <a:lumMod val="85000"/>
                    <a:lumOff val="15000"/>
                  </a:schemeClr>
                </a:solidFill>
                <a:effectLst/>
                <a:latin typeface="+mn-lt"/>
                <a:ea typeface="+mn-ea"/>
                <a:cs typeface="+mn-cs"/>
              </a:defRPr>
            </a:lvl6pPr>
            <a:lvl7pPr marL="9392591" indent="-722507" algn="l" defTabSz="1445015" rtl="0" eaLnBrk="1" latinLnBrk="0" hangingPunct="1">
              <a:spcBef>
                <a:spcPct val="20000"/>
              </a:spcBef>
              <a:spcAft>
                <a:spcPts val="1896"/>
              </a:spcAft>
              <a:buClr>
                <a:schemeClr val="accent1"/>
              </a:buClr>
              <a:buSzPct val="115000"/>
              <a:buFont typeface="Arial"/>
              <a:buChar char="•"/>
              <a:defRPr sz="4426" kern="1200" cap="none">
                <a:solidFill>
                  <a:schemeClr val="tx1">
                    <a:lumMod val="85000"/>
                    <a:lumOff val="15000"/>
                  </a:schemeClr>
                </a:solidFill>
                <a:effectLst/>
                <a:latin typeface="+mn-lt"/>
                <a:ea typeface="+mn-ea"/>
                <a:cs typeface="+mn-cs"/>
              </a:defRPr>
            </a:lvl7pPr>
            <a:lvl8pPr marL="10837604" indent="-722507" algn="l" defTabSz="1445015" rtl="0" eaLnBrk="1" latinLnBrk="0" hangingPunct="1">
              <a:spcBef>
                <a:spcPct val="20000"/>
              </a:spcBef>
              <a:spcAft>
                <a:spcPts val="1896"/>
              </a:spcAft>
              <a:buClr>
                <a:schemeClr val="accent1"/>
              </a:buClr>
              <a:buSzPct val="115000"/>
              <a:buFont typeface="Arial"/>
              <a:buChar char="•"/>
              <a:defRPr sz="4426" kern="1200" cap="none">
                <a:solidFill>
                  <a:schemeClr val="tx1">
                    <a:lumMod val="85000"/>
                    <a:lumOff val="15000"/>
                  </a:schemeClr>
                </a:solidFill>
                <a:effectLst/>
                <a:latin typeface="+mn-lt"/>
                <a:ea typeface="+mn-ea"/>
                <a:cs typeface="+mn-cs"/>
              </a:defRPr>
            </a:lvl8pPr>
            <a:lvl9pPr marL="12282619" indent="-722507" algn="l" defTabSz="1445015" rtl="0" eaLnBrk="1" latinLnBrk="0" hangingPunct="1">
              <a:spcBef>
                <a:spcPct val="20000"/>
              </a:spcBef>
              <a:spcAft>
                <a:spcPts val="1896"/>
              </a:spcAft>
              <a:buClr>
                <a:schemeClr val="accent1"/>
              </a:buClr>
              <a:buSzPct val="115000"/>
              <a:buFont typeface="Arial"/>
              <a:buChar char="•"/>
              <a:defRPr sz="4426" kern="1200" cap="none">
                <a:solidFill>
                  <a:schemeClr val="tx1">
                    <a:lumMod val="85000"/>
                    <a:lumOff val="15000"/>
                  </a:schemeClr>
                </a:solidFill>
                <a:effectLst/>
                <a:latin typeface="+mn-lt"/>
                <a:ea typeface="+mn-ea"/>
                <a:cs typeface="+mn-cs"/>
              </a:defRPr>
            </a:lvl9pPr>
          </a:lstStyle>
          <a:p>
            <a:pPr marL="342900" indent="-342900">
              <a:spcBef>
                <a:spcPts val="0"/>
              </a:spcBef>
              <a:spcAft>
                <a:spcPts val="0"/>
              </a:spcAft>
              <a:buClr>
                <a:schemeClr val="tx2"/>
              </a:buClr>
              <a:buSzPct val="100000"/>
              <a:buFont typeface="+mj-lt"/>
              <a:buAutoNum type="arabicPeriod"/>
            </a:pPr>
            <a:r>
              <a:rPr lang="en-US" sz="2000" dirty="0">
                <a:solidFill>
                  <a:schemeClr val="tx1"/>
                </a:solidFill>
                <a:latin typeface="Arial" panose="020B0604020202020204" pitchFamily="34" charset="0"/>
                <a:cs typeface="Arial" panose="020B0604020202020204" pitchFamily="34" charset="0"/>
              </a:rPr>
              <a:t>Dismiss a low grade – learn from your mistakes</a:t>
            </a:r>
          </a:p>
          <a:p>
            <a:pPr marL="342900" indent="-342900">
              <a:spcBef>
                <a:spcPts val="0"/>
              </a:spcBef>
              <a:spcAft>
                <a:spcPts val="0"/>
              </a:spcAft>
              <a:buClr>
                <a:schemeClr val="tx2"/>
              </a:buClr>
              <a:buSzPct val="100000"/>
              <a:buFont typeface="+mj-lt"/>
              <a:buAutoNum type="arabicPeriod"/>
            </a:pPr>
            <a:endParaRPr lang="en-US" sz="2000" dirty="0">
              <a:solidFill>
                <a:schemeClr val="tx1"/>
              </a:solidFill>
              <a:latin typeface="Arial" panose="020B0604020202020204" pitchFamily="34" charset="0"/>
              <a:cs typeface="Arial" panose="020B0604020202020204" pitchFamily="34" charset="0"/>
            </a:endParaRPr>
          </a:p>
          <a:p>
            <a:pPr marL="342900" indent="-342900">
              <a:spcBef>
                <a:spcPts val="0"/>
              </a:spcBef>
              <a:spcAft>
                <a:spcPts val="0"/>
              </a:spcAft>
              <a:buClr>
                <a:schemeClr val="tx2"/>
              </a:buClr>
              <a:buSzPct val="100000"/>
              <a:buFont typeface="+mj-lt"/>
              <a:buAutoNum type="arabicPeriod"/>
            </a:pPr>
            <a:r>
              <a:rPr lang="en-US" sz="2000" dirty="0">
                <a:solidFill>
                  <a:schemeClr val="tx1"/>
                </a:solidFill>
                <a:latin typeface="Arial" panose="020B0604020202020204" pitchFamily="34" charset="0"/>
                <a:cs typeface="Arial" panose="020B0604020202020204" pitchFamily="34" charset="0"/>
              </a:rPr>
              <a:t>Focus on the exam results/grade only </a:t>
            </a:r>
          </a:p>
          <a:p>
            <a:pPr marL="342900" indent="-342900">
              <a:spcBef>
                <a:spcPts val="0"/>
              </a:spcBef>
              <a:spcAft>
                <a:spcPts val="0"/>
              </a:spcAft>
              <a:buClr>
                <a:schemeClr val="tx2"/>
              </a:buClr>
              <a:buSzPct val="100000"/>
              <a:buFont typeface="+mj-lt"/>
              <a:buAutoNum type="arabicPeriod"/>
            </a:pPr>
            <a:endParaRPr lang="en-US" sz="2000" dirty="0">
              <a:solidFill>
                <a:schemeClr val="tx1"/>
              </a:solidFill>
              <a:latin typeface="Arial" panose="020B0604020202020204" pitchFamily="34" charset="0"/>
              <a:cs typeface="Arial" panose="020B0604020202020204" pitchFamily="34" charset="0"/>
            </a:endParaRPr>
          </a:p>
          <a:p>
            <a:pPr marL="342900" indent="-342900">
              <a:spcBef>
                <a:spcPts val="0"/>
              </a:spcBef>
              <a:spcAft>
                <a:spcPts val="0"/>
              </a:spcAft>
              <a:buClr>
                <a:schemeClr val="tx2"/>
              </a:buClr>
              <a:buSzPct val="100000"/>
              <a:buFont typeface="+mj-lt"/>
              <a:buAutoNum type="arabicPeriod"/>
            </a:pPr>
            <a:r>
              <a:rPr lang="en-US" sz="2000" dirty="0">
                <a:solidFill>
                  <a:schemeClr val="tx1"/>
                </a:solidFill>
                <a:latin typeface="Arial" panose="020B0604020202020204" pitchFamily="34" charset="0"/>
                <a:cs typeface="Arial" panose="020B0604020202020204" pitchFamily="34" charset="0"/>
              </a:rPr>
              <a:t>Engage in harmful attitudes or blaming others</a:t>
            </a:r>
          </a:p>
          <a:p>
            <a:pPr marL="342900" indent="-342900">
              <a:spcBef>
                <a:spcPts val="0"/>
              </a:spcBef>
              <a:spcAft>
                <a:spcPts val="0"/>
              </a:spcAft>
              <a:buClr>
                <a:schemeClr val="tx2"/>
              </a:buClr>
              <a:buSzPct val="100000"/>
              <a:buFont typeface="+mj-lt"/>
              <a:buAutoNum type="arabicPeriod"/>
            </a:pPr>
            <a:endParaRPr lang="en-US" sz="2000" dirty="0">
              <a:solidFill>
                <a:schemeClr val="tx1"/>
              </a:solidFill>
              <a:latin typeface="Arial" panose="020B0604020202020204" pitchFamily="34" charset="0"/>
              <a:cs typeface="Arial" panose="020B0604020202020204" pitchFamily="34" charset="0"/>
            </a:endParaRPr>
          </a:p>
          <a:p>
            <a:pPr marL="342900" indent="-342900">
              <a:spcBef>
                <a:spcPts val="0"/>
              </a:spcBef>
              <a:spcAft>
                <a:spcPts val="0"/>
              </a:spcAft>
              <a:buClr>
                <a:schemeClr val="tx2"/>
              </a:buClr>
              <a:buSzPct val="100000"/>
              <a:buFont typeface="+mj-lt"/>
              <a:buAutoNum type="arabicPeriod"/>
            </a:pPr>
            <a:r>
              <a:rPr lang="en-US" sz="2000" dirty="0">
                <a:solidFill>
                  <a:schemeClr val="tx1"/>
                </a:solidFill>
                <a:latin typeface="Arial" panose="020B0604020202020204" pitchFamily="34" charset="0"/>
                <a:cs typeface="Arial" panose="020B0604020202020204" pitchFamily="34" charset="0"/>
              </a:rPr>
              <a:t>Blame the “teaching style”</a:t>
            </a:r>
          </a:p>
          <a:p>
            <a:pPr marL="342900" indent="-342900">
              <a:spcBef>
                <a:spcPts val="0"/>
              </a:spcBef>
              <a:spcAft>
                <a:spcPts val="0"/>
              </a:spcAft>
              <a:buClr>
                <a:schemeClr val="tx2"/>
              </a:buClr>
              <a:buSzPct val="100000"/>
              <a:buFont typeface="+mj-lt"/>
              <a:buAutoNum type="arabicPeriod"/>
            </a:pPr>
            <a:endParaRPr lang="en-US" sz="2000" dirty="0">
              <a:solidFill>
                <a:schemeClr val="tx1"/>
              </a:solidFill>
              <a:latin typeface="Arial" panose="020B0604020202020204" pitchFamily="34" charset="0"/>
              <a:cs typeface="Arial" panose="020B0604020202020204" pitchFamily="34" charset="0"/>
            </a:endParaRPr>
          </a:p>
          <a:p>
            <a:pPr marL="342900" indent="-342900">
              <a:spcBef>
                <a:spcPts val="0"/>
              </a:spcBef>
              <a:spcAft>
                <a:spcPts val="0"/>
              </a:spcAft>
              <a:buClr>
                <a:schemeClr val="tx2"/>
              </a:buClr>
              <a:buSzPct val="100000"/>
              <a:buFont typeface="+mj-lt"/>
              <a:buAutoNum type="arabicPeriod"/>
            </a:pPr>
            <a:r>
              <a:rPr lang="en-US" sz="2000" dirty="0">
                <a:solidFill>
                  <a:schemeClr val="tx1"/>
                </a:solidFill>
                <a:latin typeface="Arial" panose="020B0604020202020204" pitchFamily="34" charset="0"/>
                <a:cs typeface="Arial" panose="020B0604020202020204" pitchFamily="34" charset="0"/>
              </a:rPr>
              <a:t>Give Up! Have GRIT!!</a:t>
            </a:r>
          </a:p>
        </p:txBody>
      </p:sp>
      <p:cxnSp>
        <p:nvCxnSpPr>
          <p:cNvPr id="12" name="Straight Connector 11">
            <a:extLst>
              <a:ext uri="{FF2B5EF4-FFF2-40B4-BE49-F238E27FC236}">
                <a16:creationId xmlns:a16="http://schemas.microsoft.com/office/drawing/2014/main" id="{8816690E-2F3C-4B1B-BEEE-4EF81D746911}"/>
              </a:ext>
            </a:extLst>
          </p:cNvPr>
          <p:cNvCxnSpPr/>
          <p:nvPr/>
        </p:nvCxnSpPr>
        <p:spPr>
          <a:xfrm>
            <a:off x="1621870" y="1351991"/>
            <a:ext cx="9154160" cy="0"/>
          </a:xfrm>
          <a:prstGeom prst="line">
            <a:avLst/>
          </a:prstGeom>
          <a:ln w="136525" cap="flat" cmpd="thickThin">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10" name="Rectangle: Rounded Corners 9">
            <a:extLst>
              <a:ext uri="{FF2B5EF4-FFF2-40B4-BE49-F238E27FC236}">
                <a16:creationId xmlns:a16="http://schemas.microsoft.com/office/drawing/2014/main" id="{22C74A97-437F-AB02-FFD0-AB7070C7CE00}"/>
              </a:ext>
            </a:extLst>
          </p:cNvPr>
          <p:cNvSpPr/>
          <p:nvPr/>
        </p:nvSpPr>
        <p:spPr>
          <a:xfrm>
            <a:off x="1621869" y="1707911"/>
            <a:ext cx="1797605" cy="557317"/>
          </a:xfrm>
          <a:prstGeom prst="roundRect">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14B89F8B-4AC9-08F7-3E03-1AF55C24ADD6}"/>
              </a:ext>
            </a:extLst>
          </p:cNvPr>
          <p:cNvSpPr/>
          <p:nvPr/>
        </p:nvSpPr>
        <p:spPr>
          <a:xfrm>
            <a:off x="8241744" y="1682272"/>
            <a:ext cx="1797605" cy="557317"/>
          </a:xfrm>
          <a:prstGeom prst="round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FF375CA7-8750-F938-A535-4339410834FA}"/>
              </a:ext>
            </a:extLst>
          </p:cNvPr>
          <p:cNvSpPr txBox="1"/>
          <p:nvPr/>
        </p:nvSpPr>
        <p:spPr>
          <a:xfrm>
            <a:off x="1811058" y="1682272"/>
            <a:ext cx="1419225" cy="584775"/>
          </a:xfrm>
          <a:prstGeom prst="rect">
            <a:avLst/>
          </a:prstGeom>
          <a:noFill/>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Do</a:t>
            </a:r>
            <a:r>
              <a:rPr lang="en-US" sz="3200" b="1" dirty="0">
                <a:solidFill>
                  <a:schemeClr val="bg1"/>
                </a:solidFill>
              </a:rPr>
              <a:t> </a:t>
            </a:r>
          </a:p>
        </p:txBody>
      </p:sp>
      <p:sp>
        <p:nvSpPr>
          <p:cNvPr id="14" name="TextBox 13">
            <a:extLst>
              <a:ext uri="{FF2B5EF4-FFF2-40B4-BE49-F238E27FC236}">
                <a16:creationId xmlns:a16="http://schemas.microsoft.com/office/drawing/2014/main" id="{7AC5235C-33E1-D1B7-5BB0-9298838E7765}"/>
              </a:ext>
            </a:extLst>
          </p:cNvPr>
          <p:cNvSpPr txBox="1"/>
          <p:nvPr/>
        </p:nvSpPr>
        <p:spPr>
          <a:xfrm>
            <a:off x="8430933" y="1682272"/>
            <a:ext cx="1419225" cy="584775"/>
          </a:xfrm>
          <a:prstGeom prst="rect">
            <a:avLst/>
          </a:prstGeom>
          <a:noFill/>
        </p:spPr>
        <p:txBody>
          <a:bodyPr wrap="square" rtlCol="0">
            <a:spAutoFit/>
          </a:bodyPr>
          <a:lstStyle/>
          <a:p>
            <a:pPr algn="ctr"/>
            <a:r>
              <a:rPr lang="en-US" sz="3200" b="1" dirty="0">
                <a:solidFill>
                  <a:schemeClr val="bg1"/>
                </a:solidFill>
                <a:latin typeface="Arial" panose="020B0604020202020204" pitchFamily="34" charset="0"/>
                <a:cs typeface="Arial" panose="020B0604020202020204" pitchFamily="34" charset="0"/>
              </a:rPr>
              <a:t>Don’t</a:t>
            </a:r>
            <a:r>
              <a:rPr lang="en-US" sz="3200" b="1" dirty="0">
                <a:solidFill>
                  <a:schemeClr val="bg1"/>
                </a:solidFill>
              </a:rPr>
              <a:t>  </a:t>
            </a:r>
          </a:p>
        </p:txBody>
      </p:sp>
    </p:spTree>
    <p:extLst>
      <p:ext uri="{BB962C8B-B14F-4D97-AF65-F5344CB8AC3E}">
        <p14:creationId xmlns:p14="http://schemas.microsoft.com/office/powerpoint/2010/main" val="2680524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wipe(left)">
                                      <p:cBhvr>
                                        <p:cTn id="7" dur="1000"/>
                                        <p:tgtEl>
                                          <p:spTgt spid="1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7">
                                            <p:txEl>
                                              <p:pRg st="2" end="2"/>
                                            </p:txEl>
                                          </p:spTgt>
                                        </p:tgtEl>
                                        <p:attrNameLst>
                                          <p:attrName>style.visibility</p:attrName>
                                        </p:attrNameLst>
                                      </p:cBhvr>
                                      <p:to>
                                        <p:strVal val="visible"/>
                                      </p:to>
                                    </p:set>
                                    <p:animEffect transition="in" filter="wipe(left)">
                                      <p:cBhvr>
                                        <p:cTn id="12" dur="1000"/>
                                        <p:tgtEl>
                                          <p:spTgt spid="1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7">
                                            <p:txEl>
                                              <p:pRg st="4" end="4"/>
                                            </p:txEl>
                                          </p:spTgt>
                                        </p:tgtEl>
                                        <p:attrNameLst>
                                          <p:attrName>style.visibility</p:attrName>
                                        </p:attrNameLst>
                                      </p:cBhvr>
                                      <p:to>
                                        <p:strVal val="visible"/>
                                      </p:to>
                                    </p:set>
                                    <p:animEffect transition="in" filter="wipe(left)">
                                      <p:cBhvr>
                                        <p:cTn id="17" dur="1000"/>
                                        <p:tgtEl>
                                          <p:spTgt spid="17">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7">
                                            <p:txEl>
                                              <p:pRg st="6" end="6"/>
                                            </p:txEl>
                                          </p:spTgt>
                                        </p:tgtEl>
                                        <p:attrNameLst>
                                          <p:attrName>style.visibility</p:attrName>
                                        </p:attrNameLst>
                                      </p:cBhvr>
                                      <p:to>
                                        <p:strVal val="visible"/>
                                      </p:to>
                                    </p:set>
                                    <p:animEffect transition="in" filter="wipe(left)">
                                      <p:cBhvr>
                                        <p:cTn id="22" dur="1000"/>
                                        <p:tgtEl>
                                          <p:spTgt spid="17">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7">
                                            <p:txEl>
                                              <p:pRg st="8" end="8"/>
                                            </p:txEl>
                                          </p:spTgt>
                                        </p:tgtEl>
                                        <p:attrNameLst>
                                          <p:attrName>style.visibility</p:attrName>
                                        </p:attrNameLst>
                                      </p:cBhvr>
                                      <p:to>
                                        <p:strVal val="visible"/>
                                      </p:to>
                                    </p:set>
                                    <p:animEffect transition="in" filter="wipe(left)">
                                      <p:cBhvr>
                                        <p:cTn id="27" dur="1000"/>
                                        <p:tgtEl>
                                          <p:spTgt spid="17">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7">
                                            <p:txEl>
                                              <p:pRg st="10" end="10"/>
                                            </p:txEl>
                                          </p:spTgt>
                                        </p:tgtEl>
                                        <p:attrNameLst>
                                          <p:attrName>style.visibility</p:attrName>
                                        </p:attrNameLst>
                                      </p:cBhvr>
                                      <p:to>
                                        <p:strVal val="visible"/>
                                      </p:to>
                                    </p:set>
                                    <p:animEffect transition="in" filter="wipe(left)">
                                      <p:cBhvr>
                                        <p:cTn id="32" dur="1000"/>
                                        <p:tgtEl>
                                          <p:spTgt spid="17">
                                            <p:txEl>
                                              <p:pRg st="10" end="1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19">
                                            <p:txEl>
                                              <p:pRg st="0" end="0"/>
                                            </p:txEl>
                                          </p:spTgt>
                                        </p:tgtEl>
                                        <p:attrNameLst>
                                          <p:attrName>style.visibility</p:attrName>
                                        </p:attrNameLst>
                                      </p:cBhvr>
                                      <p:to>
                                        <p:strVal val="visible"/>
                                      </p:to>
                                    </p:set>
                                    <p:animEffect transition="in" filter="wipe(left)">
                                      <p:cBhvr>
                                        <p:cTn id="37" dur="1000"/>
                                        <p:tgtEl>
                                          <p:spTgt spid="19">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19">
                                            <p:txEl>
                                              <p:pRg st="2" end="2"/>
                                            </p:txEl>
                                          </p:spTgt>
                                        </p:tgtEl>
                                        <p:attrNameLst>
                                          <p:attrName>style.visibility</p:attrName>
                                        </p:attrNameLst>
                                      </p:cBhvr>
                                      <p:to>
                                        <p:strVal val="visible"/>
                                      </p:to>
                                    </p:set>
                                    <p:animEffect transition="in" filter="wipe(left)">
                                      <p:cBhvr>
                                        <p:cTn id="42" dur="1000"/>
                                        <p:tgtEl>
                                          <p:spTgt spid="19">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19">
                                            <p:txEl>
                                              <p:pRg st="4" end="4"/>
                                            </p:txEl>
                                          </p:spTgt>
                                        </p:tgtEl>
                                        <p:attrNameLst>
                                          <p:attrName>style.visibility</p:attrName>
                                        </p:attrNameLst>
                                      </p:cBhvr>
                                      <p:to>
                                        <p:strVal val="visible"/>
                                      </p:to>
                                    </p:set>
                                    <p:animEffect transition="in" filter="wipe(left)">
                                      <p:cBhvr>
                                        <p:cTn id="47" dur="1000"/>
                                        <p:tgtEl>
                                          <p:spTgt spid="19">
                                            <p:txEl>
                                              <p:pRg st="4" end="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19">
                                            <p:txEl>
                                              <p:pRg st="6" end="6"/>
                                            </p:txEl>
                                          </p:spTgt>
                                        </p:tgtEl>
                                        <p:attrNameLst>
                                          <p:attrName>style.visibility</p:attrName>
                                        </p:attrNameLst>
                                      </p:cBhvr>
                                      <p:to>
                                        <p:strVal val="visible"/>
                                      </p:to>
                                    </p:set>
                                    <p:animEffect transition="in" filter="wipe(left)">
                                      <p:cBhvr>
                                        <p:cTn id="52" dur="1000"/>
                                        <p:tgtEl>
                                          <p:spTgt spid="19">
                                            <p:txEl>
                                              <p:pRg st="6" end="6"/>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nodeType="clickEffect">
                                  <p:stCondLst>
                                    <p:cond delay="0"/>
                                  </p:stCondLst>
                                  <p:childTnLst>
                                    <p:set>
                                      <p:cBhvr>
                                        <p:cTn id="56" dur="1" fill="hold">
                                          <p:stCondLst>
                                            <p:cond delay="0"/>
                                          </p:stCondLst>
                                        </p:cTn>
                                        <p:tgtEl>
                                          <p:spTgt spid="19">
                                            <p:txEl>
                                              <p:pRg st="8" end="8"/>
                                            </p:txEl>
                                          </p:spTgt>
                                        </p:tgtEl>
                                        <p:attrNameLst>
                                          <p:attrName>style.visibility</p:attrName>
                                        </p:attrNameLst>
                                      </p:cBhvr>
                                      <p:to>
                                        <p:strVal val="visible"/>
                                      </p:to>
                                    </p:set>
                                    <p:animEffect transition="in" filter="wipe(left)">
                                      <p:cBhvr>
                                        <p:cTn id="57" dur="1000"/>
                                        <p:tgtEl>
                                          <p:spTgt spid="1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61156" y="-3485136"/>
            <a:ext cx="10476089" cy="1535275"/>
          </a:xfrm>
        </p:spPr>
        <p:txBody>
          <a:bodyPr anchor="b">
            <a:normAutofit/>
          </a:bodyPr>
          <a:lstStyle/>
          <a:p>
            <a:pPr algn="l">
              <a:lnSpc>
                <a:spcPct val="90000"/>
              </a:lnSpc>
            </a:pPr>
            <a:r>
              <a:rPr lang="en-US" sz="6400" b="1" spc="383" dirty="0">
                <a:solidFill>
                  <a:srgbClr val="C00000"/>
                </a:solidFill>
                <a:effectLst>
                  <a:outerShdw blurRad="38100" dist="38100" dir="2700000" algn="tl">
                    <a:srgbClr val="000000">
                      <a:alpha val="43137"/>
                    </a:srgbClr>
                  </a:outerShdw>
                </a:effectLst>
                <a:latin typeface="Freestyle Script" panose="030804020302050B0404" pitchFamily="66" charset="0"/>
              </a:rPr>
              <a:t>Did You Know…?</a:t>
            </a:r>
            <a:endParaRPr lang="en-US" sz="6400" dirty="0">
              <a:solidFill>
                <a:srgbClr val="C00000"/>
              </a:solidFill>
              <a:latin typeface="Freestyle Script" panose="030804020302050B0404" pitchFamily="66" charset="0"/>
            </a:endParaRPr>
          </a:p>
        </p:txBody>
      </p:sp>
      <p:sp>
        <p:nvSpPr>
          <p:cNvPr id="9" name="TextBox 8">
            <a:extLst>
              <a:ext uri="{FF2B5EF4-FFF2-40B4-BE49-F238E27FC236}">
                <a16:creationId xmlns:a16="http://schemas.microsoft.com/office/drawing/2014/main" id="{82D17BB0-A1C3-4198-8231-489149BFEFF5}"/>
              </a:ext>
            </a:extLst>
          </p:cNvPr>
          <p:cNvSpPr txBox="1"/>
          <p:nvPr/>
        </p:nvSpPr>
        <p:spPr>
          <a:xfrm>
            <a:off x="309563" y="1314469"/>
            <a:ext cx="11572874" cy="5632311"/>
          </a:xfrm>
          <a:prstGeom prst="rect">
            <a:avLst/>
          </a:prstGeom>
          <a:solidFill>
            <a:schemeClr val="bg2"/>
          </a:solidFill>
          <a:effectLst>
            <a:outerShdw blurRad="50800" dist="38100" dir="2700000" algn="tl" rotWithShape="0">
              <a:prstClr val="black">
                <a:alpha val="40000"/>
              </a:prstClr>
            </a:outerShdw>
          </a:effectLst>
        </p:spPr>
        <p:txBody>
          <a:bodyPr wrap="square" rtlCol="0">
            <a:spAutoFit/>
          </a:bodyPr>
          <a:lstStyle/>
          <a:p>
            <a:pPr marL="428625" indent="-428625">
              <a:buFont typeface="Wingdings" panose="05000000000000000000" pitchFamily="2" charset="2"/>
              <a:buChar char="ü"/>
            </a:pPr>
            <a:r>
              <a:rPr lang="en-US" sz="2400" b="1" u="sng" dirty="0">
                <a:solidFill>
                  <a:srgbClr val="C00000"/>
                </a:solidFill>
                <a:latin typeface="Arial" panose="020B0604020202020204" pitchFamily="34" charset="0"/>
                <a:cs typeface="Arial" panose="020B0604020202020204" pitchFamily="34" charset="0"/>
              </a:rPr>
              <a:t>Flexible</a:t>
            </a:r>
            <a:r>
              <a:rPr lang="en-US" sz="2400" dirty="0">
                <a:solidFill>
                  <a:prstClr val="black"/>
                </a:solidFill>
                <a:latin typeface="Arial" panose="020B0604020202020204" pitchFamily="34" charset="0"/>
                <a:cs typeface="Arial" panose="020B0604020202020204" pitchFamily="34" charset="0"/>
              </a:rPr>
              <a:t> curriculum – Student chooses based on interest</a:t>
            </a:r>
          </a:p>
          <a:p>
            <a:pPr marL="428625" indent="-428625">
              <a:buFont typeface="Wingdings" panose="05000000000000000000" pitchFamily="2" charset="2"/>
              <a:buChar char="ü"/>
            </a:pPr>
            <a:endParaRPr lang="en-US" sz="2400" dirty="0">
              <a:solidFill>
                <a:prstClr val="black"/>
              </a:solidFill>
              <a:latin typeface="Arial" panose="020B0604020202020204" pitchFamily="34" charset="0"/>
              <a:cs typeface="Arial" panose="020B0604020202020204" pitchFamily="34" charset="0"/>
            </a:endParaRPr>
          </a:p>
          <a:p>
            <a:pPr marL="428625" indent="-428625">
              <a:buFont typeface="Wingdings" panose="05000000000000000000" pitchFamily="2" charset="2"/>
              <a:buChar char="ü"/>
            </a:pPr>
            <a:r>
              <a:rPr lang="en-US" sz="2400" dirty="0">
                <a:solidFill>
                  <a:prstClr val="black"/>
                </a:solidFill>
                <a:latin typeface="Arial" panose="020B0604020202020204" pitchFamily="34" charset="0"/>
                <a:cs typeface="Arial" panose="020B0604020202020204" pitchFamily="34" charset="0"/>
              </a:rPr>
              <a:t>Future predictor of college success – Rigor, </a:t>
            </a:r>
            <a:r>
              <a:rPr lang="en-US" sz="2400" b="1" u="sng" dirty="0">
                <a:solidFill>
                  <a:srgbClr val="C00000"/>
                </a:solidFill>
                <a:latin typeface="Arial" panose="020B0604020202020204" pitchFamily="34" charset="0"/>
                <a:cs typeface="Arial" panose="020B0604020202020204" pitchFamily="34" charset="0"/>
              </a:rPr>
              <a:t>Critical thinking</a:t>
            </a:r>
          </a:p>
          <a:p>
            <a:pPr marL="428625" indent="-428625">
              <a:buFont typeface="Wingdings" panose="05000000000000000000" pitchFamily="2" charset="2"/>
              <a:buChar char="ü"/>
            </a:pPr>
            <a:endParaRPr lang="en-US" sz="2400" dirty="0">
              <a:solidFill>
                <a:srgbClr val="C00000"/>
              </a:solidFill>
              <a:latin typeface="Arial" panose="020B0604020202020204" pitchFamily="34" charset="0"/>
              <a:cs typeface="Arial" panose="020B0604020202020204" pitchFamily="34" charset="0"/>
            </a:endParaRPr>
          </a:p>
          <a:p>
            <a:pPr marL="428625" indent="-428625">
              <a:buFont typeface="Wingdings" panose="05000000000000000000" pitchFamily="2" charset="2"/>
              <a:buChar char="ü"/>
            </a:pPr>
            <a:r>
              <a:rPr lang="en-US" sz="2400" dirty="0">
                <a:solidFill>
                  <a:prstClr val="black"/>
                </a:solidFill>
                <a:latin typeface="Arial" panose="020B0604020202020204" pitchFamily="34" charset="0"/>
                <a:cs typeface="Arial" panose="020B0604020202020204" pitchFamily="34" charset="0"/>
              </a:rPr>
              <a:t>GPA points – Pre-AICE classes are weighted the same as Honors classes and AICE classes are weighted the same as AP and IB</a:t>
            </a:r>
          </a:p>
          <a:p>
            <a:pPr marL="428625" indent="-428625">
              <a:buFont typeface="Wingdings" panose="05000000000000000000" pitchFamily="2" charset="2"/>
              <a:buChar char="ü"/>
            </a:pPr>
            <a:endParaRPr lang="en-US" sz="2400" dirty="0">
              <a:solidFill>
                <a:prstClr val="black"/>
              </a:solidFill>
              <a:latin typeface="Arial" panose="020B0604020202020204" pitchFamily="34" charset="0"/>
              <a:cs typeface="Arial" panose="020B0604020202020204" pitchFamily="34" charset="0"/>
            </a:endParaRPr>
          </a:p>
          <a:p>
            <a:pPr marL="428625" indent="-428625">
              <a:buFont typeface="Wingdings" panose="05000000000000000000" pitchFamily="2" charset="2"/>
              <a:buChar char="ü"/>
            </a:pPr>
            <a:r>
              <a:rPr lang="en-US" sz="2400" b="1" u="sng" dirty="0">
                <a:solidFill>
                  <a:srgbClr val="C00000"/>
                </a:solidFill>
                <a:latin typeface="Arial" panose="020B0604020202020204" pitchFamily="34" charset="0"/>
                <a:cs typeface="Arial" panose="020B0604020202020204" pitchFamily="34" charset="0"/>
              </a:rPr>
              <a:t>Earn college credit</a:t>
            </a:r>
          </a:p>
          <a:p>
            <a:pPr marL="428625" indent="-428625">
              <a:buFont typeface="Wingdings" panose="05000000000000000000" pitchFamily="2" charset="2"/>
              <a:buChar char="ü"/>
            </a:pPr>
            <a:endParaRPr lang="en-US" sz="2400" dirty="0">
              <a:solidFill>
                <a:srgbClr val="C00000"/>
              </a:solidFill>
              <a:latin typeface="Arial" panose="020B0604020202020204" pitchFamily="34" charset="0"/>
              <a:cs typeface="Arial" panose="020B0604020202020204" pitchFamily="34" charset="0"/>
            </a:endParaRPr>
          </a:p>
          <a:p>
            <a:pPr marL="428625" indent="-428625">
              <a:buFont typeface="Wingdings" panose="05000000000000000000" pitchFamily="2" charset="2"/>
              <a:buChar char="ü"/>
            </a:pPr>
            <a:r>
              <a:rPr lang="en-US" sz="2400" b="1" dirty="0">
                <a:solidFill>
                  <a:srgbClr val="C00000"/>
                </a:solidFill>
                <a:highlight>
                  <a:srgbClr val="FFFF00"/>
                </a:highlight>
                <a:latin typeface="Arial" panose="020B0604020202020204" pitchFamily="34" charset="0"/>
                <a:cs typeface="Arial" panose="020B0604020202020204" pitchFamily="34" charset="0"/>
              </a:rPr>
              <a:t>Bright Futures - </a:t>
            </a:r>
            <a:r>
              <a:rPr lang="en-US" sz="2400" b="1" dirty="0">
                <a:solidFill>
                  <a:srgbClr val="C00000"/>
                </a:solidFill>
                <a:highlight>
                  <a:srgbClr val="FFFF00"/>
                </a:highlight>
                <a:latin typeface="Arial" panose="020B0604020202020204" pitchFamily="34" charset="0"/>
                <a:ea typeface="Calibri" panose="020F0502020204030204" pitchFamily="34" charset="0"/>
                <a:cs typeface="Arial" panose="020B0604020202020204" pitchFamily="34" charset="0"/>
              </a:rPr>
              <a:t>If the student earns the AICE diploma </a:t>
            </a:r>
            <a:r>
              <a:rPr lang="en-US" sz="2400" b="1" u="sng" dirty="0">
                <a:solidFill>
                  <a:srgbClr val="C00000"/>
                </a:solidFill>
                <a:highlight>
                  <a:srgbClr val="FFFF00"/>
                </a:highlight>
                <a:latin typeface="Arial" panose="020B0604020202020204" pitchFamily="34" charset="0"/>
                <a:ea typeface="Calibri" panose="020F0502020204030204" pitchFamily="34" charset="0"/>
                <a:cs typeface="Arial" panose="020B0604020202020204" pitchFamily="34" charset="0"/>
              </a:rPr>
              <a:t>AND</a:t>
            </a:r>
            <a:r>
              <a:rPr lang="en-US" sz="2400" b="1" dirty="0">
                <a:solidFill>
                  <a:srgbClr val="C00000"/>
                </a:solidFill>
                <a:highlight>
                  <a:srgbClr val="FFFF00"/>
                </a:highlight>
                <a:latin typeface="Arial" panose="020B0604020202020204" pitchFamily="34" charset="0"/>
                <a:ea typeface="Calibri" panose="020F0502020204030204" pitchFamily="34" charset="0"/>
                <a:cs typeface="Arial" panose="020B0604020202020204" pitchFamily="34" charset="0"/>
              </a:rPr>
              <a:t> completes 100 hours of community service, they are guaranteed the top level of Bright Futures award, no matter what your SAT or ACT scores are (the minimum score is waived)</a:t>
            </a:r>
          </a:p>
          <a:p>
            <a:pPr marL="428625" indent="-428625">
              <a:buFont typeface="Wingdings" panose="05000000000000000000" pitchFamily="2" charset="2"/>
              <a:buChar char="ü"/>
            </a:pPr>
            <a:endParaRPr lang="en-US" sz="2400" dirty="0">
              <a:solidFill>
                <a:prstClr val="black"/>
              </a:solidFill>
              <a:latin typeface="Arial" panose="020B0604020202020204" pitchFamily="34" charset="0"/>
              <a:cs typeface="Arial" panose="020B0604020202020204" pitchFamily="34" charset="0"/>
            </a:endParaRPr>
          </a:p>
          <a:p>
            <a:pPr marL="428625" indent="-428625">
              <a:buFont typeface="Wingdings" panose="05000000000000000000" pitchFamily="2" charset="2"/>
              <a:buChar char="ü"/>
            </a:pPr>
            <a:endParaRPr lang="en-US" sz="2400" dirty="0">
              <a:solidFill>
                <a:prstClr val="black"/>
              </a:solidFill>
              <a:latin typeface="Arial" panose="020B0604020202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C47DBD0F-D663-413C-8756-D4184C50AF2A}"/>
              </a:ext>
            </a:extLst>
          </p:cNvPr>
          <p:cNvPicPr>
            <a:picLocks noChangeAspect="1"/>
          </p:cNvPicPr>
          <p:nvPr/>
        </p:nvPicPr>
        <p:blipFill>
          <a:blip r:embed="rId2"/>
          <a:stretch>
            <a:fillRect/>
          </a:stretch>
        </p:blipFill>
        <p:spPr>
          <a:xfrm>
            <a:off x="4382948" y="7932692"/>
            <a:ext cx="3066005" cy="1750336"/>
          </a:xfrm>
          <a:prstGeom prst="rect">
            <a:avLst/>
          </a:prstGeom>
        </p:spPr>
      </p:pic>
      <p:sp>
        <p:nvSpPr>
          <p:cNvPr id="5" name="TextBox 4">
            <a:extLst>
              <a:ext uri="{FF2B5EF4-FFF2-40B4-BE49-F238E27FC236}">
                <a16:creationId xmlns:a16="http://schemas.microsoft.com/office/drawing/2014/main" id="{088D969D-BED2-4288-A2D6-46594C3FCBE9}"/>
              </a:ext>
            </a:extLst>
          </p:cNvPr>
          <p:cNvSpPr txBox="1"/>
          <p:nvPr/>
        </p:nvSpPr>
        <p:spPr>
          <a:xfrm>
            <a:off x="323850" y="419719"/>
            <a:ext cx="11572875" cy="707886"/>
          </a:xfrm>
          <a:prstGeom prst="rect">
            <a:avLst/>
          </a:prstGeom>
          <a:noFill/>
        </p:spPr>
        <p:txBody>
          <a:bodyPr wrap="square" rtlCol="0">
            <a:spAutoFit/>
          </a:bodyPr>
          <a:lstStyle/>
          <a:p>
            <a:pPr algn="ctr" defTabSz="342900">
              <a:defRPr/>
            </a:pPr>
            <a:r>
              <a:rPr lang="en-US" sz="4000" b="1" i="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Why Cambridge?</a:t>
            </a:r>
          </a:p>
        </p:txBody>
      </p:sp>
      <p:cxnSp>
        <p:nvCxnSpPr>
          <p:cNvPr id="11" name="Straight Connector 10">
            <a:extLst>
              <a:ext uri="{FF2B5EF4-FFF2-40B4-BE49-F238E27FC236}">
                <a16:creationId xmlns:a16="http://schemas.microsoft.com/office/drawing/2014/main" id="{B61DE83C-FE4C-4096-B76C-074D89DB0010}"/>
              </a:ext>
            </a:extLst>
          </p:cNvPr>
          <p:cNvCxnSpPr/>
          <p:nvPr/>
        </p:nvCxnSpPr>
        <p:spPr>
          <a:xfrm>
            <a:off x="1621870" y="1170502"/>
            <a:ext cx="9154160" cy="0"/>
          </a:xfrm>
          <a:prstGeom prst="line">
            <a:avLst/>
          </a:prstGeom>
          <a:ln w="136525" cap="flat" cmpd="thickThin">
            <a:solidFill>
              <a:schemeClr val="tx1"/>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5643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left)">
                                      <p:cBhvr>
                                        <p:cTn id="7" dur="10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wipe(left)">
                                      <p:cBhvr>
                                        <p:cTn id="12" dur="10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9">
                                            <p:txEl>
                                              <p:pRg st="4" end="4"/>
                                            </p:txEl>
                                          </p:spTgt>
                                        </p:tgtEl>
                                        <p:attrNameLst>
                                          <p:attrName>style.visibility</p:attrName>
                                        </p:attrNameLst>
                                      </p:cBhvr>
                                      <p:to>
                                        <p:strVal val="visible"/>
                                      </p:to>
                                    </p:set>
                                    <p:animEffect transition="in" filter="wipe(left)">
                                      <p:cBhvr>
                                        <p:cTn id="17" dur="1000"/>
                                        <p:tgtEl>
                                          <p:spTgt spid="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9">
                                            <p:txEl>
                                              <p:pRg st="6" end="6"/>
                                            </p:txEl>
                                          </p:spTgt>
                                        </p:tgtEl>
                                        <p:attrNameLst>
                                          <p:attrName>style.visibility</p:attrName>
                                        </p:attrNameLst>
                                      </p:cBhvr>
                                      <p:to>
                                        <p:strVal val="visible"/>
                                      </p:to>
                                    </p:set>
                                    <p:animEffect transition="in" filter="wipe(left)">
                                      <p:cBhvr>
                                        <p:cTn id="22" dur="1000"/>
                                        <p:tgtEl>
                                          <p:spTgt spid="9">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9">
                                            <p:txEl>
                                              <p:pRg st="8" end="8"/>
                                            </p:txEl>
                                          </p:spTgt>
                                        </p:tgtEl>
                                        <p:attrNameLst>
                                          <p:attrName>style.visibility</p:attrName>
                                        </p:attrNameLst>
                                      </p:cBhvr>
                                      <p:to>
                                        <p:strVal val="visible"/>
                                      </p:to>
                                    </p:set>
                                    <p:animEffect transition="in" filter="wipe(left)">
                                      <p:cBhvr>
                                        <p:cTn id="27" dur="1000"/>
                                        <p:tgtEl>
                                          <p:spTgt spid="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1156" y="-3485136"/>
            <a:ext cx="10476089" cy="1535275"/>
          </a:xfrm>
        </p:spPr>
        <p:txBody>
          <a:bodyPr anchor="b">
            <a:normAutofit/>
          </a:bodyPr>
          <a:lstStyle/>
          <a:p>
            <a:pPr algn="l">
              <a:lnSpc>
                <a:spcPct val="90000"/>
              </a:lnSpc>
            </a:pPr>
            <a:r>
              <a:rPr lang="en-US" sz="6400" b="1" spc="383" dirty="0">
                <a:solidFill>
                  <a:srgbClr val="C00000"/>
                </a:solidFill>
                <a:effectLst>
                  <a:outerShdw blurRad="38100" dist="38100" dir="2700000" algn="tl">
                    <a:srgbClr val="000000">
                      <a:alpha val="43137"/>
                    </a:srgbClr>
                  </a:outerShdw>
                </a:effectLst>
                <a:latin typeface="Freestyle Script" panose="030804020302050B0404" pitchFamily="66" charset="0"/>
              </a:rPr>
              <a:t>Did You Know…?</a:t>
            </a:r>
            <a:endParaRPr lang="en-US" sz="6400" dirty="0">
              <a:solidFill>
                <a:srgbClr val="C00000"/>
              </a:solidFill>
              <a:latin typeface="Freestyle Script" panose="030804020302050B0404" pitchFamily="66" charset="0"/>
            </a:endParaRPr>
          </a:p>
        </p:txBody>
      </p:sp>
      <p:pic>
        <p:nvPicPr>
          <p:cNvPr id="10" name="Picture 9">
            <a:extLst>
              <a:ext uri="{FF2B5EF4-FFF2-40B4-BE49-F238E27FC236}">
                <a16:creationId xmlns:a16="http://schemas.microsoft.com/office/drawing/2014/main" id="{C47DBD0F-D663-413C-8756-D4184C50AF2A}"/>
              </a:ext>
            </a:extLst>
          </p:cNvPr>
          <p:cNvPicPr>
            <a:picLocks noChangeAspect="1"/>
          </p:cNvPicPr>
          <p:nvPr/>
        </p:nvPicPr>
        <p:blipFill>
          <a:blip r:embed="rId3"/>
          <a:stretch>
            <a:fillRect/>
          </a:stretch>
        </p:blipFill>
        <p:spPr>
          <a:xfrm>
            <a:off x="4382948" y="7932692"/>
            <a:ext cx="3066005" cy="1750336"/>
          </a:xfrm>
          <a:prstGeom prst="rect">
            <a:avLst/>
          </a:prstGeom>
        </p:spPr>
      </p:pic>
      <p:sp>
        <p:nvSpPr>
          <p:cNvPr id="5" name="TextBox 4">
            <a:extLst>
              <a:ext uri="{FF2B5EF4-FFF2-40B4-BE49-F238E27FC236}">
                <a16:creationId xmlns:a16="http://schemas.microsoft.com/office/drawing/2014/main" id="{088D969D-BED2-4288-A2D6-46594C3FCBE9}"/>
              </a:ext>
            </a:extLst>
          </p:cNvPr>
          <p:cNvSpPr txBox="1"/>
          <p:nvPr/>
        </p:nvSpPr>
        <p:spPr>
          <a:xfrm>
            <a:off x="323850" y="419719"/>
            <a:ext cx="11572875" cy="707886"/>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Arial" panose="020B0604020202020204" pitchFamily="34" charset="0"/>
                <a:ea typeface="+mn-ea"/>
                <a:cs typeface="Arial" panose="020B0604020202020204" pitchFamily="34" charset="0"/>
              </a:rPr>
              <a:t>Why Cambridge?</a:t>
            </a:r>
          </a:p>
        </p:txBody>
      </p:sp>
      <p:cxnSp>
        <p:nvCxnSpPr>
          <p:cNvPr id="11" name="Straight Connector 10">
            <a:extLst>
              <a:ext uri="{FF2B5EF4-FFF2-40B4-BE49-F238E27FC236}">
                <a16:creationId xmlns:a16="http://schemas.microsoft.com/office/drawing/2014/main" id="{B61DE83C-FE4C-4096-B76C-074D89DB0010}"/>
              </a:ext>
            </a:extLst>
          </p:cNvPr>
          <p:cNvCxnSpPr/>
          <p:nvPr/>
        </p:nvCxnSpPr>
        <p:spPr>
          <a:xfrm>
            <a:off x="1621870" y="1170502"/>
            <a:ext cx="9154160" cy="0"/>
          </a:xfrm>
          <a:prstGeom prst="line">
            <a:avLst/>
          </a:prstGeom>
          <a:ln w="136525" cap="flat" cmpd="thickThin">
            <a:solidFill>
              <a:schemeClr val="tx1"/>
            </a:solidFill>
            <a:bevel/>
          </a:ln>
        </p:spPr>
        <p:style>
          <a:lnRef idx="1">
            <a:schemeClr val="accent1"/>
          </a:lnRef>
          <a:fillRef idx="0">
            <a:schemeClr val="accent1"/>
          </a:fillRef>
          <a:effectRef idx="0">
            <a:schemeClr val="accent1"/>
          </a:effectRef>
          <a:fontRef idx="minor">
            <a:schemeClr val="tx1"/>
          </a:fontRef>
        </p:style>
      </p:cxnSp>
      <p:pic>
        <p:nvPicPr>
          <p:cNvPr id="4" name="Online Media 3" title="Recognition In The USA">
            <a:hlinkClick r:id="" action="ppaction://media"/>
            <a:extLst>
              <a:ext uri="{FF2B5EF4-FFF2-40B4-BE49-F238E27FC236}">
                <a16:creationId xmlns:a16="http://schemas.microsoft.com/office/drawing/2014/main" id="{BA4397F9-A22D-1E03-B893-4F4D6EC11737}"/>
              </a:ext>
            </a:extLst>
          </p:cNvPr>
          <p:cNvPicPr>
            <a:picLocks noRot="1" noChangeAspect="1"/>
          </p:cNvPicPr>
          <p:nvPr>
            <a:videoFile r:link="rId1"/>
          </p:nvPr>
        </p:nvPicPr>
        <p:blipFill>
          <a:blip r:embed="rId4"/>
          <a:stretch>
            <a:fillRect/>
          </a:stretch>
        </p:blipFill>
        <p:spPr>
          <a:xfrm>
            <a:off x="1989618" y="1406653"/>
            <a:ext cx="8451991" cy="4775375"/>
          </a:xfrm>
          <a:prstGeom prst="rect">
            <a:avLst/>
          </a:prstGeom>
        </p:spPr>
      </p:pic>
    </p:spTree>
    <p:extLst>
      <p:ext uri="{BB962C8B-B14F-4D97-AF65-F5344CB8AC3E}">
        <p14:creationId xmlns:p14="http://schemas.microsoft.com/office/powerpoint/2010/main" val="951290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1156" y="-3485136"/>
            <a:ext cx="10476089" cy="1535275"/>
          </a:xfrm>
        </p:spPr>
        <p:txBody>
          <a:bodyPr anchor="b">
            <a:normAutofit/>
          </a:bodyPr>
          <a:lstStyle/>
          <a:p>
            <a:pPr algn="l">
              <a:lnSpc>
                <a:spcPct val="90000"/>
              </a:lnSpc>
            </a:pPr>
            <a:r>
              <a:rPr lang="en-US" sz="6400" b="1" spc="383" dirty="0">
                <a:solidFill>
                  <a:srgbClr val="C00000"/>
                </a:solidFill>
                <a:effectLst>
                  <a:outerShdw blurRad="38100" dist="38100" dir="2700000" algn="tl">
                    <a:srgbClr val="000000">
                      <a:alpha val="43137"/>
                    </a:srgbClr>
                  </a:outerShdw>
                </a:effectLst>
                <a:latin typeface="Freestyle Script" panose="030804020302050B0404" pitchFamily="66" charset="0"/>
              </a:rPr>
              <a:t>Did You Know…?</a:t>
            </a:r>
            <a:endParaRPr lang="en-US" sz="6400" dirty="0">
              <a:solidFill>
                <a:srgbClr val="C00000"/>
              </a:solidFill>
              <a:latin typeface="Freestyle Script" panose="030804020302050B0404" pitchFamily="66" charset="0"/>
            </a:endParaRPr>
          </a:p>
        </p:txBody>
      </p:sp>
      <p:sp>
        <p:nvSpPr>
          <p:cNvPr id="9" name="TextBox 8">
            <a:extLst>
              <a:ext uri="{FF2B5EF4-FFF2-40B4-BE49-F238E27FC236}">
                <a16:creationId xmlns:a16="http://schemas.microsoft.com/office/drawing/2014/main" id="{82D17BB0-A1C3-4198-8231-489149BFEFF5}"/>
              </a:ext>
            </a:extLst>
          </p:cNvPr>
          <p:cNvSpPr txBox="1"/>
          <p:nvPr/>
        </p:nvSpPr>
        <p:spPr>
          <a:xfrm>
            <a:off x="323851" y="1333519"/>
            <a:ext cx="11572874" cy="461665"/>
          </a:xfrm>
          <a:prstGeom prst="rect">
            <a:avLst/>
          </a:prstGeom>
          <a:solidFill>
            <a:schemeClr val="bg2"/>
          </a:solidFill>
          <a:effectLst>
            <a:outerShdw blurRad="50800" dist="38100" dir="2700000" algn="tl" rotWithShape="0">
              <a:prstClr val="black">
                <a:alpha val="40000"/>
              </a:prstClr>
            </a:outerShdw>
          </a:effectLst>
        </p:spPr>
        <p:txBody>
          <a:bodyPr wrap="square" rtlCol="0">
            <a:spAutoFit/>
          </a:bodyPr>
          <a:lstStyle/>
          <a:p>
            <a:endParaRPr lang="en-US" sz="2400" dirty="0">
              <a:solidFill>
                <a:prstClr val="black"/>
              </a:solidFill>
              <a:latin typeface="Arial" panose="020B0604020202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C47DBD0F-D663-413C-8756-D4184C50AF2A}"/>
              </a:ext>
            </a:extLst>
          </p:cNvPr>
          <p:cNvPicPr>
            <a:picLocks noChangeAspect="1"/>
          </p:cNvPicPr>
          <p:nvPr/>
        </p:nvPicPr>
        <p:blipFill>
          <a:blip r:embed="rId2"/>
          <a:stretch>
            <a:fillRect/>
          </a:stretch>
        </p:blipFill>
        <p:spPr>
          <a:xfrm>
            <a:off x="4382948" y="7932692"/>
            <a:ext cx="3066005" cy="1750336"/>
          </a:xfrm>
          <a:prstGeom prst="rect">
            <a:avLst/>
          </a:prstGeom>
        </p:spPr>
      </p:pic>
      <p:sp>
        <p:nvSpPr>
          <p:cNvPr id="5" name="TextBox 4">
            <a:extLst>
              <a:ext uri="{FF2B5EF4-FFF2-40B4-BE49-F238E27FC236}">
                <a16:creationId xmlns:a16="http://schemas.microsoft.com/office/drawing/2014/main" id="{088D969D-BED2-4288-A2D6-46594C3FCBE9}"/>
              </a:ext>
            </a:extLst>
          </p:cNvPr>
          <p:cNvSpPr txBox="1"/>
          <p:nvPr/>
        </p:nvSpPr>
        <p:spPr>
          <a:xfrm>
            <a:off x="323850" y="419719"/>
            <a:ext cx="11572875" cy="707886"/>
          </a:xfrm>
          <a:prstGeom prst="rect">
            <a:avLst/>
          </a:prstGeom>
          <a:noFill/>
        </p:spPr>
        <p:txBody>
          <a:bodyPr wrap="square" rtlCol="0">
            <a:spAutoFit/>
          </a:bodyPr>
          <a:lstStyle/>
          <a:p>
            <a:pPr algn="ctr" defTabSz="342900">
              <a:defRPr/>
            </a:pPr>
            <a:r>
              <a:rPr lang="en-US" sz="4000" b="1" i="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Why Cambridge – FSU Study?</a:t>
            </a:r>
          </a:p>
        </p:txBody>
      </p:sp>
      <p:cxnSp>
        <p:nvCxnSpPr>
          <p:cNvPr id="11" name="Straight Connector 10">
            <a:extLst>
              <a:ext uri="{FF2B5EF4-FFF2-40B4-BE49-F238E27FC236}">
                <a16:creationId xmlns:a16="http://schemas.microsoft.com/office/drawing/2014/main" id="{B61DE83C-FE4C-4096-B76C-074D89DB0010}"/>
              </a:ext>
            </a:extLst>
          </p:cNvPr>
          <p:cNvCxnSpPr/>
          <p:nvPr/>
        </p:nvCxnSpPr>
        <p:spPr>
          <a:xfrm>
            <a:off x="1621870" y="1170502"/>
            <a:ext cx="9154160" cy="0"/>
          </a:xfrm>
          <a:prstGeom prst="line">
            <a:avLst/>
          </a:prstGeom>
          <a:ln w="136525" cap="flat" cmpd="thickThin">
            <a:solidFill>
              <a:schemeClr val="tx1"/>
            </a:solidFill>
            <a:bevel/>
          </a:ln>
        </p:spPr>
        <p:style>
          <a:lnRef idx="1">
            <a:schemeClr val="accent1"/>
          </a:lnRef>
          <a:fillRef idx="0">
            <a:schemeClr val="accent1"/>
          </a:fillRef>
          <a:effectRef idx="0">
            <a:schemeClr val="accent1"/>
          </a:effectRef>
          <a:fontRef idx="minor">
            <a:schemeClr val="tx1"/>
          </a:fontRef>
        </p:style>
      </p:cxnSp>
      <p:pic>
        <p:nvPicPr>
          <p:cNvPr id="3" name="Content Placeholder 3">
            <a:extLst>
              <a:ext uri="{FF2B5EF4-FFF2-40B4-BE49-F238E27FC236}">
                <a16:creationId xmlns:a16="http://schemas.microsoft.com/office/drawing/2014/main" id="{EDD73C71-8C92-7D6A-841E-98E0A9242C0C}"/>
              </a:ext>
            </a:extLst>
          </p:cNvPr>
          <p:cNvPicPr>
            <a:picLocks noGrp="1" noChangeAspect="1"/>
          </p:cNvPicPr>
          <p:nvPr/>
        </p:nvPicPr>
        <p:blipFill>
          <a:blip r:embed="rId3"/>
          <a:stretch>
            <a:fillRect/>
          </a:stretch>
        </p:blipFill>
        <p:spPr>
          <a:xfrm>
            <a:off x="103887" y="1213400"/>
            <a:ext cx="11984226" cy="4952266"/>
          </a:xfrm>
          <a:prstGeom prst="rect">
            <a:avLst/>
          </a:prstGeom>
        </p:spPr>
      </p:pic>
    </p:spTree>
    <p:extLst>
      <p:ext uri="{BB962C8B-B14F-4D97-AF65-F5344CB8AC3E}">
        <p14:creationId xmlns:p14="http://schemas.microsoft.com/office/powerpoint/2010/main" val="3760548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F0FF28A-C25A-467D-B0FB-15D39B835DF2}"/>
              </a:ext>
            </a:extLst>
          </p:cNvPr>
          <p:cNvPicPr>
            <a:picLocks noChangeAspect="1"/>
          </p:cNvPicPr>
          <p:nvPr/>
        </p:nvPicPr>
        <p:blipFill>
          <a:blip r:embed="rId2"/>
          <a:stretch>
            <a:fillRect/>
          </a:stretch>
        </p:blipFill>
        <p:spPr>
          <a:xfrm>
            <a:off x="122459" y="1007269"/>
            <a:ext cx="5096255" cy="3384755"/>
          </a:xfrm>
          <a:prstGeom prst="rect">
            <a:avLst/>
          </a:prstGeom>
        </p:spPr>
      </p:pic>
      <p:sp>
        <p:nvSpPr>
          <p:cNvPr id="43" name="Text Placeholder 1">
            <a:extLst>
              <a:ext uri="{FF2B5EF4-FFF2-40B4-BE49-F238E27FC236}">
                <a16:creationId xmlns:a16="http://schemas.microsoft.com/office/drawing/2014/main" id="{EF8AFEF9-6AF3-42A3-AA37-79EA173B3F6B}"/>
              </a:ext>
            </a:extLst>
          </p:cNvPr>
          <p:cNvSpPr txBox="1">
            <a:spLocks/>
          </p:cNvSpPr>
          <p:nvPr/>
        </p:nvSpPr>
        <p:spPr>
          <a:xfrm>
            <a:off x="-3900358" y="2138627"/>
            <a:ext cx="5631370" cy="2575826"/>
          </a:xfrm>
          <a:prstGeom prst="rect">
            <a:avLst/>
          </a:prstGeom>
        </p:spPr>
        <p:txBody>
          <a:bodyPr vert="horz" lIns="0" tIns="40924" rIns="0" bIns="40924" rtlCol="0" anchor="t">
            <a:normAutofit/>
          </a:bodyPr>
          <a:lstStyle>
            <a:lvl1pPr marL="0" indent="0" algn="l" defTabSz="914400" rtl="0" eaLnBrk="1" latinLnBrk="0" hangingPunct="1">
              <a:lnSpc>
                <a:spcPts val="1800"/>
              </a:lnSpc>
              <a:spcBef>
                <a:spcPts val="1000"/>
              </a:spcBef>
              <a:buFont typeface="Arial" panose="020B0604020202020204" pitchFamily="34" charset="0"/>
              <a:buNone/>
              <a:defRPr sz="1100" b="0" i="0" kern="1200">
                <a:solidFill>
                  <a:srgbClr val="000000"/>
                </a:solidFill>
                <a:latin typeface="+mn-lt"/>
                <a:ea typeface="+mn-ea"/>
                <a:cs typeface="Arial" panose="020B0604020202020204" pitchFamily="34" charset="0"/>
              </a:defRPr>
            </a:lvl1pPr>
            <a:lvl2pPr marL="685800" indent="-228600" algn="l" defTabSz="914400" rtl="0" eaLnBrk="1" latinLnBrk="0" hangingPunct="1">
              <a:lnSpc>
                <a:spcPts val="1800"/>
              </a:lnSpc>
              <a:spcBef>
                <a:spcPts val="500"/>
              </a:spcBef>
              <a:buFont typeface="Arial" panose="020B0604020202020204" pitchFamily="34" charset="0"/>
              <a:buChar char="•"/>
              <a:defRPr sz="1200" kern="1200">
                <a:solidFill>
                  <a:schemeClr val="tx1">
                    <a:lumMod val="75000"/>
                    <a:lumOff val="25000"/>
                  </a:schemeClr>
                </a:solidFill>
                <a:latin typeface="Avenir Next LT Pro" panose="020B0504020202020204" pitchFamily="34" charset="77"/>
                <a:ea typeface="+mn-ea"/>
                <a:cs typeface="Arial" panose="020B0604020202020204" pitchFamily="34" charset="0"/>
              </a:defRPr>
            </a:lvl2pPr>
            <a:lvl3pPr marL="1143000" indent="-228600" algn="l" defTabSz="914400" rtl="0" eaLnBrk="1" latinLnBrk="0" hangingPunct="1">
              <a:lnSpc>
                <a:spcPts val="1800"/>
              </a:lnSpc>
              <a:spcBef>
                <a:spcPts val="500"/>
              </a:spcBef>
              <a:buFont typeface="Arial" panose="020B0604020202020204" pitchFamily="34" charset="0"/>
              <a:buChar char="•"/>
              <a:defRPr sz="1200" kern="1200">
                <a:solidFill>
                  <a:schemeClr val="tx1">
                    <a:lumMod val="75000"/>
                    <a:lumOff val="25000"/>
                  </a:schemeClr>
                </a:solidFill>
                <a:latin typeface="Avenir Next LT Pro" panose="020B0504020202020204" pitchFamily="34" charset="77"/>
                <a:ea typeface="+mn-ea"/>
                <a:cs typeface="Arial" panose="020B0604020202020204" pitchFamily="34" charset="0"/>
              </a:defRPr>
            </a:lvl3pPr>
            <a:lvl4pPr marL="1600200" indent="-228600" algn="l" defTabSz="914400" rtl="0" eaLnBrk="1" latinLnBrk="0" hangingPunct="1">
              <a:lnSpc>
                <a:spcPts val="1800"/>
              </a:lnSpc>
              <a:spcBef>
                <a:spcPts val="500"/>
              </a:spcBef>
              <a:buFont typeface="Arial" panose="020B0604020202020204" pitchFamily="34" charset="0"/>
              <a:buChar char="•"/>
              <a:defRPr sz="1200" kern="1200">
                <a:solidFill>
                  <a:schemeClr val="tx1">
                    <a:lumMod val="75000"/>
                    <a:lumOff val="25000"/>
                  </a:schemeClr>
                </a:solidFill>
                <a:latin typeface="Avenir Next LT Pro" panose="020B0504020202020204" pitchFamily="34" charset="77"/>
                <a:ea typeface="+mn-ea"/>
                <a:cs typeface="Arial" panose="020B0604020202020204" pitchFamily="34" charset="0"/>
              </a:defRPr>
            </a:lvl4pPr>
            <a:lvl5pPr marL="2057400" indent="-228600" algn="l" defTabSz="914400" rtl="0" eaLnBrk="1" latinLnBrk="0" hangingPunct="1">
              <a:lnSpc>
                <a:spcPct val="150000"/>
              </a:lnSpc>
              <a:spcBef>
                <a:spcPts val="0"/>
              </a:spcBef>
              <a:buFont typeface="Arial" panose="020B0604020202020204" pitchFamily="34" charset="0"/>
              <a:buChar char="•"/>
              <a:defRPr sz="1200" kern="1200">
                <a:solidFill>
                  <a:schemeClr val="tx1">
                    <a:lumMod val="75000"/>
                    <a:lumOff val="25000"/>
                  </a:schemeClr>
                </a:solidFill>
                <a:latin typeface="Avenir Next LT Pro" panose="020B0504020202020204" pitchFamily="34"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818518"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895" b="0" i="0" u="none" strike="noStrike" kern="1200" cap="none" spc="0" normalizeH="0" baseline="0" noProof="0" dirty="0">
              <a:ln>
                <a:noFill/>
              </a:ln>
              <a:solidFill>
                <a:srgbClr val="2C2C2C"/>
              </a:solidFill>
              <a:effectLst/>
              <a:uLnTx/>
              <a:uFillTx/>
              <a:latin typeface="Century Gothic" panose="020B0502020202020204" pitchFamily="34" charset="0"/>
              <a:ea typeface="+mn-ea"/>
              <a:cs typeface="Arial"/>
            </a:endParaRPr>
          </a:p>
          <a:p>
            <a:pPr marL="0" marR="0" lvl="0" indent="0" algn="l" defTabSz="818518"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985" b="0" i="0" u="none" strike="noStrike" kern="1200" cap="none" spc="0" normalizeH="0" baseline="0" noProof="0" dirty="0">
              <a:ln>
                <a:noFill/>
              </a:ln>
              <a:solidFill>
                <a:srgbClr val="2C2C2C"/>
              </a:solidFill>
              <a:effectLst/>
              <a:uLnTx/>
              <a:uFillTx/>
              <a:latin typeface="Century Gothic" panose="020B0502020202020204" pitchFamily="34" charset="0"/>
              <a:ea typeface="+mn-ea"/>
              <a:cs typeface="Arial"/>
            </a:endParaRPr>
          </a:p>
          <a:p>
            <a:pPr marL="0" marR="0" lvl="0" indent="0" algn="l" defTabSz="818518"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985" b="0" i="0" u="none" strike="noStrike" kern="1200" cap="none" spc="0" normalizeH="0" baseline="0" noProof="0" dirty="0">
              <a:ln>
                <a:noFill/>
              </a:ln>
              <a:solidFill>
                <a:srgbClr val="2C2C2C"/>
              </a:solidFill>
              <a:effectLst/>
              <a:uLnTx/>
              <a:uFillTx/>
              <a:latin typeface="Century Gothic" panose="020B0502020202020204" pitchFamily="34" charset="0"/>
              <a:ea typeface="+mn-ea"/>
              <a:cs typeface="Arial"/>
            </a:endParaRPr>
          </a:p>
          <a:p>
            <a:pPr marL="0" marR="0" lvl="0" indent="0" algn="l" defTabSz="818518" rtl="0" eaLnBrk="1" fontAlgn="auto" latinLnBrk="0" hangingPunct="1">
              <a:lnSpc>
                <a:spcPct val="100000"/>
              </a:lnSpc>
              <a:spcBef>
                <a:spcPts val="895"/>
              </a:spcBef>
              <a:spcAft>
                <a:spcPts val="0"/>
              </a:spcAft>
              <a:buClrTx/>
              <a:buSzTx/>
              <a:buFont typeface="Arial" panose="020B0604020202020204" pitchFamily="34" charset="0"/>
              <a:buNone/>
              <a:tabLst/>
              <a:defRPr/>
            </a:pPr>
            <a:endParaRPr kumimoji="0" lang="en-US" sz="985" b="0" i="0" u="none" strike="noStrike" kern="1200" cap="none" spc="0" normalizeH="0" baseline="0" noProof="0" dirty="0">
              <a:ln>
                <a:noFill/>
              </a:ln>
              <a:solidFill>
                <a:srgbClr val="2C2C2C"/>
              </a:solidFill>
              <a:effectLst/>
              <a:uLnTx/>
              <a:uFillTx/>
              <a:latin typeface="Univers"/>
              <a:ea typeface="+mn-ea"/>
              <a:cs typeface="Arial" panose="020B0604020202020204" pitchFamily="34" charset="0"/>
            </a:endParaRPr>
          </a:p>
        </p:txBody>
      </p:sp>
      <p:grpSp>
        <p:nvGrpSpPr>
          <p:cNvPr id="13" name="Group 12">
            <a:extLst>
              <a:ext uri="{FF2B5EF4-FFF2-40B4-BE49-F238E27FC236}">
                <a16:creationId xmlns:a16="http://schemas.microsoft.com/office/drawing/2014/main" id="{FBE7FDD5-4ACE-4BAE-BC62-05E5E42A25FB}"/>
              </a:ext>
            </a:extLst>
          </p:cNvPr>
          <p:cNvGrpSpPr/>
          <p:nvPr/>
        </p:nvGrpSpPr>
        <p:grpSpPr>
          <a:xfrm>
            <a:off x="-3062862" y="2493845"/>
            <a:ext cx="2540096" cy="786947"/>
            <a:chOff x="-6419729" y="2647898"/>
            <a:chExt cx="3093530" cy="891873"/>
          </a:xfrm>
          <a:solidFill>
            <a:schemeClr val="accent3">
              <a:lumMod val="40000"/>
              <a:lumOff val="60000"/>
            </a:schemeClr>
          </a:solidFill>
        </p:grpSpPr>
        <p:sp>
          <p:nvSpPr>
            <p:cNvPr id="45" name="TextBox 44">
              <a:extLst>
                <a:ext uri="{FF2B5EF4-FFF2-40B4-BE49-F238E27FC236}">
                  <a16:creationId xmlns:a16="http://schemas.microsoft.com/office/drawing/2014/main" id="{6CBBF3DC-8AF0-44CD-A307-CC531DDAAF09}"/>
                </a:ext>
              </a:extLst>
            </p:cNvPr>
            <p:cNvSpPr txBox="1"/>
            <p:nvPr/>
          </p:nvSpPr>
          <p:spPr>
            <a:xfrm>
              <a:off x="-6419729" y="2647898"/>
              <a:ext cx="3093530" cy="891873"/>
            </a:xfrm>
            <a:prstGeom prst="rect">
              <a:avLst/>
            </a:prstGeom>
            <a:grpFill/>
            <a:ln>
              <a:solidFill>
                <a:srgbClr val="C00000"/>
              </a:solidFill>
            </a:ln>
            <a:effectLst>
              <a:outerShdw blurRad="50800" dist="38100" dir="2700000" algn="tl" rotWithShape="0">
                <a:prstClr val="black">
                  <a:alpha val="40000"/>
                </a:prstClr>
              </a:outerShdw>
            </a:effectLst>
          </p:spPr>
          <p:txBody>
            <a:bodyPr wrap="square">
              <a:spAutoFit/>
            </a:bodyPr>
            <a:lstStyle/>
            <a:p>
              <a:pPr marL="0" marR="0" lvl="0" indent="0" algn="l" defTabSz="818538" rtl="0" eaLnBrk="1" fontAlgn="auto" latinLnBrk="0" hangingPunct="1">
                <a:lnSpc>
                  <a:spcPct val="100000"/>
                </a:lnSpc>
                <a:spcBef>
                  <a:spcPts val="0"/>
                </a:spcBef>
                <a:spcAft>
                  <a:spcPts val="0"/>
                </a:spcAft>
                <a:buClrTx/>
                <a:buSzTx/>
                <a:buFontTx/>
                <a:buNone/>
                <a:tabLst/>
                <a:defRPr/>
              </a:pPr>
              <a:r>
                <a:rPr kumimoji="0" lang="en-US" sz="950" b="0" i="0" u="none" strike="noStrike" kern="1200" cap="none" spc="0" normalizeH="0" baseline="0" noProof="0" dirty="0">
                  <a:ln>
                    <a:noFill/>
                  </a:ln>
                  <a:solidFill>
                    <a:srgbClr val="2C2C2C"/>
                  </a:solidFill>
                  <a:effectLst/>
                  <a:uLnTx/>
                  <a:uFillTx/>
                  <a:latin typeface="Century Gothic" panose="020B0502020202020204" pitchFamily="34" charset="0"/>
                  <a:ea typeface="+mn-ea"/>
                  <a:cs typeface="Arial"/>
                </a:rPr>
                <a:t>        New Smyrna Beach High School</a:t>
              </a:r>
            </a:p>
            <a:p>
              <a:pPr marL="0" marR="0" lvl="0" indent="0" algn="l" defTabSz="818538" rtl="0" eaLnBrk="1" fontAlgn="auto" latinLnBrk="0" hangingPunct="1">
                <a:lnSpc>
                  <a:spcPct val="100000"/>
                </a:lnSpc>
                <a:spcBef>
                  <a:spcPts val="0"/>
                </a:spcBef>
                <a:spcAft>
                  <a:spcPts val="0"/>
                </a:spcAft>
                <a:buClrTx/>
                <a:buSzTx/>
                <a:buFontTx/>
                <a:buNone/>
                <a:tabLst/>
                <a:defRPr/>
              </a:pPr>
              <a:r>
                <a:rPr kumimoji="0" lang="en-US" sz="950" b="0" i="0" u="none" strike="noStrike" kern="1200" cap="none" spc="0" normalizeH="0" baseline="0" noProof="0" dirty="0">
                  <a:ln>
                    <a:noFill/>
                  </a:ln>
                  <a:solidFill>
                    <a:srgbClr val="2C2C2C"/>
                  </a:solidFill>
                  <a:effectLst/>
                  <a:uLnTx/>
                  <a:uFillTx/>
                  <a:latin typeface="Century Gothic" panose="020B0502020202020204" pitchFamily="34" charset="0"/>
                  <a:ea typeface="+mn-ea"/>
                  <a:cs typeface="Arial"/>
                </a:rPr>
                <a:t>        1015 Tenth Street</a:t>
              </a:r>
            </a:p>
            <a:p>
              <a:pPr marL="0" marR="0" lvl="0" indent="0" algn="l" defTabSz="818538" rtl="0" eaLnBrk="1" fontAlgn="auto" latinLnBrk="0" hangingPunct="1">
                <a:lnSpc>
                  <a:spcPct val="100000"/>
                </a:lnSpc>
                <a:spcBef>
                  <a:spcPts val="0"/>
                </a:spcBef>
                <a:spcAft>
                  <a:spcPts val="0"/>
                </a:spcAft>
                <a:buClrTx/>
                <a:buSzTx/>
                <a:buFontTx/>
                <a:buNone/>
                <a:tabLst/>
                <a:defRPr/>
              </a:pPr>
              <a:r>
                <a:rPr kumimoji="0" lang="en-US" sz="950" b="0" i="0" u="none" strike="noStrike" kern="1200" cap="none" spc="0" normalizeH="0" baseline="0" noProof="0" dirty="0">
                  <a:ln>
                    <a:noFill/>
                  </a:ln>
                  <a:solidFill>
                    <a:srgbClr val="2C2C2C"/>
                  </a:solidFill>
                  <a:effectLst/>
                  <a:uLnTx/>
                  <a:uFillTx/>
                  <a:latin typeface="Century Gothic" panose="020B0502020202020204" pitchFamily="34" charset="0"/>
                  <a:ea typeface="+mn-ea"/>
                  <a:cs typeface="Arial"/>
                </a:rPr>
                <a:t>        New Smyrna Beach, FL 32168</a:t>
              </a:r>
              <a:r>
                <a:rPr kumimoji="0" lang="en-US" sz="998" b="0" i="0" u="none" strike="noStrike" kern="1200" cap="none" spc="0" normalizeH="0" baseline="0" noProof="0" dirty="0">
                  <a:ln>
                    <a:noFill/>
                  </a:ln>
                  <a:solidFill>
                    <a:srgbClr val="2C2C2C"/>
                  </a:solidFill>
                  <a:effectLst/>
                  <a:uLnTx/>
                  <a:uFillTx/>
                  <a:latin typeface="Century Gothic" panose="020B0502020202020204" pitchFamily="34" charset="0"/>
                  <a:ea typeface="+mn-ea"/>
                  <a:cs typeface="Arial"/>
                </a:rPr>
                <a:t>      </a:t>
              </a:r>
            </a:p>
            <a:p>
              <a:pPr marL="0" marR="0" lvl="0" indent="0" algn="l" defTabSz="818538" rtl="0" eaLnBrk="1" fontAlgn="auto" latinLnBrk="0" hangingPunct="1">
                <a:lnSpc>
                  <a:spcPct val="100000"/>
                </a:lnSpc>
                <a:spcBef>
                  <a:spcPts val="0"/>
                </a:spcBef>
                <a:spcAft>
                  <a:spcPts val="0"/>
                </a:spcAft>
                <a:buClrTx/>
                <a:buSzTx/>
                <a:buFontTx/>
                <a:buNone/>
                <a:tabLst/>
                <a:defRPr/>
              </a:pPr>
              <a:endParaRPr kumimoji="0" lang="en-US" sz="618" b="1" i="0" u="none" strike="noStrike" kern="1200" cap="none" spc="0" normalizeH="0" baseline="0" noProof="0" dirty="0">
                <a:ln>
                  <a:noFill/>
                </a:ln>
                <a:solidFill>
                  <a:srgbClr val="2C2C2C"/>
                </a:solidFill>
                <a:effectLst/>
                <a:uLnTx/>
                <a:uFillTx/>
                <a:latin typeface="Century Gothic" panose="020B0502020202020204" pitchFamily="34" charset="0"/>
                <a:ea typeface="+mn-ea"/>
                <a:cs typeface="Arial"/>
              </a:endParaRPr>
            </a:p>
            <a:p>
              <a:pPr marL="0" marR="0" lvl="0" indent="0" algn="l" defTabSz="818538" rtl="0" eaLnBrk="1" fontAlgn="auto" latinLnBrk="0" hangingPunct="1">
                <a:lnSpc>
                  <a:spcPct val="100000"/>
                </a:lnSpc>
                <a:spcBef>
                  <a:spcPts val="0"/>
                </a:spcBef>
                <a:spcAft>
                  <a:spcPts val="0"/>
                </a:spcAft>
                <a:buClrTx/>
                <a:buSzTx/>
                <a:buFontTx/>
                <a:buNone/>
                <a:tabLst/>
                <a:defRPr/>
              </a:pPr>
              <a:r>
                <a:rPr kumimoji="0" lang="en-US" sz="998" b="1" i="0" u="none" strike="noStrike" kern="1200" cap="none" spc="0" normalizeH="0" baseline="0" noProof="0" dirty="0">
                  <a:ln>
                    <a:noFill/>
                  </a:ln>
                  <a:solidFill>
                    <a:srgbClr val="2C2C2C"/>
                  </a:solidFill>
                  <a:effectLst/>
                  <a:uLnTx/>
                  <a:uFillTx/>
                  <a:latin typeface="Century Gothic" panose="020B0502020202020204" pitchFamily="34" charset="0"/>
                  <a:ea typeface="+mn-ea"/>
                  <a:cs typeface="Arial"/>
                </a:rPr>
                <a:t>        Mr. Timothy Merrick, Principal</a:t>
              </a:r>
            </a:p>
          </p:txBody>
        </p:sp>
        <p:pic>
          <p:nvPicPr>
            <p:cNvPr id="47" name="Picture 12" descr="Address Icon png vector. 1000+ awesome free vector images, psd templates,  icons, photos, mock-ups and more! | Address icon, Icon, Vector images">
              <a:extLst>
                <a:ext uri="{FF2B5EF4-FFF2-40B4-BE49-F238E27FC236}">
                  <a16:creationId xmlns:a16="http://schemas.microsoft.com/office/drawing/2014/main" id="{EF6C4850-D03E-4349-AAE2-3CD63027671B}"/>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10000" b="90000" l="10000" r="90000">
                          <a14:foregroundMark x1="51339" y1="41518" x2="51339" y2="41518"/>
                        </a14:backgroundRemoval>
                      </a14:imgEffect>
                    </a14:imgLayer>
                  </a14:imgProps>
                </a:ext>
                <a:ext uri="{28A0092B-C50C-407E-A947-70E740481C1C}">
                  <a14:useLocalDpi xmlns:a14="http://schemas.microsoft.com/office/drawing/2010/main" val="0"/>
                </a:ext>
              </a:extLst>
            </a:blip>
            <a:srcRect l="17335" t="17979" r="23917" b="9118"/>
            <a:stretch/>
          </p:blipFill>
          <p:spPr bwMode="auto">
            <a:xfrm>
              <a:off x="-6400358" y="2653289"/>
              <a:ext cx="274731" cy="340927"/>
            </a:xfrm>
            <a:prstGeom prst="rect">
              <a:avLst/>
            </a:prstGeom>
            <a:grpFill/>
            <a:ln>
              <a:noFill/>
            </a:ln>
          </p:spPr>
        </p:pic>
      </p:grpSp>
      <p:grpSp>
        <p:nvGrpSpPr>
          <p:cNvPr id="62" name="Group 61">
            <a:extLst>
              <a:ext uri="{FF2B5EF4-FFF2-40B4-BE49-F238E27FC236}">
                <a16:creationId xmlns:a16="http://schemas.microsoft.com/office/drawing/2014/main" id="{70A17A45-34D6-4D7E-A73F-E46AB0E88112}"/>
              </a:ext>
            </a:extLst>
          </p:cNvPr>
          <p:cNvGrpSpPr/>
          <p:nvPr/>
        </p:nvGrpSpPr>
        <p:grpSpPr>
          <a:xfrm>
            <a:off x="-3004981" y="577363"/>
            <a:ext cx="2575805" cy="1050096"/>
            <a:chOff x="213668" y="5765655"/>
            <a:chExt cx="2710728" cy="1105102"/>
          </a:xfrm>
          <a:solidFill>
            <a:schemeClr val="accent4">
              <a:lumMod val="60000"/>
              <a:lumOff val="40000"/>
            </a:schemeClr>
          </a:solidFill>
        </p:grpSpPr>
        <p:sp>
          <p:nvSpPr>
            <p:cNvPr id="63" name="TextBox 62">
              <a:extLst>
                <a:ext uri="{FF2B5EF4-FFF2-40B4-BE49-F238E27FC236}">
                  <a16:creationId xmlns:a16="http://schemas.microsoft.com/office/drawing/2014/main" id="{F7D7B028-7224-46EB-8D48-60BC13B7ABC4}"/>
                </a:ext>
              </a:extLst>
            </p:cNvPr>
            <p:cNvSpPr txBox="1"/>
            <p:nvPr/>
          </p:nvSpPr>
          <p:spPr>
            <a:xfrm>
              <a:off x="213668" y="5765655"/>
              <a:ext cx="2710728" cy="1105102"/>
            </a:xfrm>
            <a:prstGeom prst="rect">
              <a:avLst/>
            </a:prstGeom>
            <a:grpFill/>
            <a:ln>
              <a:solidFill>
                <a:schemeClr val="accent1">
                  <a:lumMod val="60000"/>
                  <a:lumOff val="40000"/>
                </a:schemeClr>
              </a:solidFill>
            </a:ln>
            <a:effectLst>
              <a:outerShdw blurRad="50800" dist="38100" dir="2700000" algn="tl" rotWithShape="0">
                <a:prstClr val="black">
                  <a:alpha val="40000"/>
                </a:prstClr>
              </a:outerShdw>
            </a:effectLst>
          </p:spPr>
          <p:txBody>
            <a:bodyPr wrap="square">
              <a:spAutoFit/>
            </a:bodyPr>
            <a:lstStyle/>
            <a:p>
              <a:pPr marL="0" marR="0" lvl="0" indent="0" algn="l" defTabSz="818518" rtl="0" eaLnBrk="1" fontAlgn="auto" latinLnBrk="0" hangingPunct="1">
                <a:lnSpc>
                  <a:spcPct val="100000"/>
                </a:lnSpc>
                <a:spcBef>
                  <a:spcPts val="0"/>
                </a:spcBef>
                <a:spcAft>
                  <a:spcPts val="0"/>
                </a:spcAft>
                <a:buClrTx/>
                <a:buSzTx/>
                <a:buFontTx/>
                <a:buNone/>
                <a:tabLst/>
                <a:defRPr/>
              </a:pPr>
              <a:r>
                <a:rPr kumimoji="0" lang="en-US" sz="114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a:rPr>
                <a:t>Susan Zona, </a:t>
              </a:r>
            </a:p>
            <a:p>
              <a:pPr marL="0" marR="0" lvl="0" indent="0" algn="l" defTabSz="818518" rtl="0" eaLnBrk="1" fontAlgn="auto" latinLnBrk="0" hangingPunct="1">
                <a:lnSpc>
                  <a:spcPct val="100000"/>
                </a:lnSpc>
                <a:spcBef>
                  <a:spcPts val="0"/>
                </a:spcBef>
                <a:spcAft>
                  <a:spcPts val="0"/>
                </a:spcAft>
                <a:buClrTx/>
                <a:buSzTx/>
                <a:buFontTx/>
                <a:buNone/>
                <a:tabLst/>
                <a:defRPr/>
              </a:pPr>
              <a:r>
                <a:rPr kumimoji="0" lang="en-US" sz="1140" b="1" i="1"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a:rPr>
                <a:t>    Cambridge AICE Coordinator</a:t>
              </a:r>
            </a:p>
            <a:p>
              <a:pPr marL="0" marR="0" lvl="0" indent="0" algn="l" defTabSz="806867" rtl="0" eaLnBrk="1" fontAlgn="auto" latinLnBrk="0" hangingPunct="1">
                <a:lnSpc>
                  <a:spcPct val="100000"/>
                </a:lnSpc>
                <a:spcBef>
                  <a:spcPts val="0"/>
                </a:spcBef>
                <a:spcAft>
                  <a:spcPts val="0"/>
                </a:spcAft>
                <a:buClrTx/>
                <a:buSzTx/>
                <a:buFontTx/>
                <a:buNone/>
                <a:tabLst/>
                <a:defRPr/>
              </a:pPr>
              <a:endParaRPr kumimoji="0" lang="en-US" sz="95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a:endParaRPr>
            </a:p>
            <a:p>
              <a:pPr marL="0" marR="0" lvl="0" indent="0" algn="l" defTabSz="806867" rtl="0" eaLnBrk="1" fontAlgn="auto" latinLnBrk="0" hangingPunct="1">
                <a:lnSpc>
                  <a:spcPct val="100000"/>
                </a:lnSpc>
                <a:spcBef>
                  <a:spcPts val="0"/>
                </a:spcBef>
                <a:spcAft>
                  <a:spcPts val="0"/>
                </a:spcAft>
                <a:buClrTx/>
                <a:buSzTx/>
                <a:buFontTx/>
                <a:buNone/>
                <a:tabLst/>
                <a:defRPr/>
              </a:pPr>
              <a:r>
                <a:rPr kumimoji="0" lang="en-US" sz="950" b="0" i="0" u="none" strike="noStrike" kern="1200" cap="none" spc="0" normalizeH="0" baseline="0" noProof="0" dirty="0">
                  <a:ln>
                    <a:noFill/>
                  </a:ln>
                  <a:solidFill>
                    <a:prstClr val="black"/>
                  </a:solidFill>
                  <a:effectLst/>
                  <a:uLnTx/>
                  <a:uFillTx/>
                  <a:latin typeface="Century Gothic"/>
                  <a:ea typeface="+mn-ea"/>
                  <a:cs typeface="Arial"/>
                </a:rPr>
                <a:t>          </a:t>
              </a:r>
              <a:r>
                <a:rPr kumimoji="0" lang="en-US" sz="998" b="0" i="0" u="none" strike="noStrike" kern="1200" cap="none" spc="0" normalizeH="0" baseline="0" noProof="0" dirty="0">
                  <a:ln>
                    <a:noFill/>
                  </a:ln>
                  <a:solidFill>
                    <a:prstClr val="black"/>
                  </a:solidFill>
                  <a:effectLst/>
                  <a:uLnTx/>
                  <a:uFillTx/>
                  <a:latin typeface="Century Gothic"/>
                  <a:ea typeface="+mn-ea"/>
                  <a:cs typeface="Arial"/>
                </a:rPr>
                <a:t>386.424.2555 ext.38723           </a:t>
              </a:r>
              <a:endParaRPr kumimoji="0" lang="en-US" sz="998"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a:endParaRPr>
            </a:p>
            <a:p>
              <a:pPr marL="0" marR="0" lvl="0" indent="0" algn="l" defTabSz="806867" rtl="0" eaLnBrk="1" fontAlgn="auto" latinLnBrk="0" hangingPunct="1">
                <a:lnSpc>
                  <a:spcPct val="100000"/>
                </a:lnSpc>
                <a:spcBef>
                  <a:spcPts val="0"/>
                </a:spcBef>
                <a:spcAft>
                  <a:spcPts val="0"/>
                </a:spcAft>
                <a:buClrTx/>
                <a:buSzTx/>
                <a:buFontTx/>
                <a:buNone/>
                <a:tabLst/>
                <a:defRPr/>
              </a:pPr>
              <a:endParaRPr kumimoji="0" lang="en-US" sz="998"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a:endParaRPr>
            </a:p>
            <a:p>
              <a:pPr marL="0" marR="0" lvl="0" indent="0" algn="l" defTabSz="806867" rtl="0" eaLnBrk="1" fontAlgn="auto" latinLnBrk="0" hangingPunct="1">
                <a:lnSpc>
                  <a:spcPct val="100000"/>
                </a:lnSpc>
                <a:spcBef>
                  <a:spcPts val="0"/>
                </a:spcBef>
                <a:spcAft>
                  <a:spcPts val="0"/>
                </a:spcAft>
                <a:buClrTx/>
                <a:buSzTx/>
                <a:buFontTx/>
                <a:buNone/>
                <a:tabLst/>
                <a:defRPr/>
              </a:pPr>
              <a:r>
                <a:rPr kumimoji="0" lang="en-US" sz="998" b="0" i="0" u="none" strike="noStrike" kern="1200" cap="none" spc="0" normalizeH="0" baseline="0" noProof="0" dirty="0">
                  <a:ln>
                    <a:noFill/>
                  </a:ln>
                  <a:solidFill>
                    <a:prstClr val="black"/>
                  </a:solidFill>
                  <a:effectLst/>
                  <a:uLnTx/>
                  <a:uFillTx/>
                  <a:latin typeface="Century Gothic"/>
                  <a:ea typeface="+mn-ea"/>
                  <a:cs typeface="Arial"/>
                </a:rPr>
                <a:t>          swona@volusia.k12.fl.us</a:t>
              </a:r>
            </a:p>
          </p:txBody>
        </p:sp>
        <p:pic>
          <p:nvPicPr>
            <p:cNvPr id="64" name="Picture 4" descr="Bubble with phone icon Royalty Free Vector Image">
              <a:extLst>
                <a:ext uri="{FF2B5EF4-FFF2-40B4-BE49-F238E27FC236}">
                  <a16:creationId xmlns:a16="http://schemas.microsoft.com/office/drawing/2014/main" id="{07FA9361-AFBD-4AF6-BB4C-293F5BEF92C1}"/>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7778" b="90000" l="8500" r="91600">
                          <a14:foregroundMark x1="24800" y1="20278" x2="24800" y2="20278"/>
                          <a14:foregroundMark x1="36400" y1="12037" x2="16500" y2="28241"/>
                          <a14:foregroundMark x1="16500" y1="28241" x2="11300" y2="44074"/>
                          <a14:foregroundMark x1="11300" y1="44074" x2="14700" y2="58704"/>
                          <a14:foregroundMark x1="14700" y1="58704" x2="17100" y2="63426"/>
                          <a14:foregroundMark x1="17400" y1="70648" x2="11900" y2="85741"/>
                          <a14:foregroundMark x1="11900" y1="85741" x2="36100" y2="78426"/>
                          <a14:foregroundMark x1="36100" y1="78426" x2="44800" y2="80185"/>
                          <a14:foregroundMark x1="44800" y1="80185" x2="72200" y2="75278"/>
                          <a14:foregroundMark x1="72200" y1="75278" x2="77800" y2="72500"/>
                          <a14:foregroundMark x1="64000" y1="12500" x2="64000" y2="12500"/>
                          <a14:foregroundMark x1="58000" y1="10648" x2="58000" y2="10648"/>
                          <a14:foregroundMark x1="52500" y1="7778" x2="52500" y2="7778"/>
                          <a14:foregroundMark x1="43000" y1="28519" x2="43000" y2="28519"/>
                          <a14:foregroundMark x1="38100" y1="33056" x2="38100" y2="33056"/>
                          <a14:foregroundMark x1="61700" y1="60556" x2="61700" y2="60556"/>
                          <a14:foregroundMark x1="9900" y1="80833" x2="9900" y2="80833"/>
                          <a14:foregroundMark x1="9300" y1="42963" x2="9300" y2="42963"/>
                          <a14:foregroundMark x1="8500" y1="80093" x2="8500" y2="80093"/>
                          <a14:foregroundMark x1="91600" y1="41759" x2="91600" y2="41759"/>
                        </a14:backgroundRemoval>
                      </a14:imgEffect>
                    </a14:imgLayer>
                  </a14:imgProps>
                </a:ext>
                <a:ext uri="{28A0092B-C50C-407E-A947-70E740481C1C}">
                  <a14:useLocalDpi xmlns:a14="http://schemas.microsoft.com/office/drawing/2010/main" val="0"/>
                </a:ext>
              </a:extLst>
            </a:blip>
            <a:srcRect/>
            <a:stretch>
              <a:fillRect/>
            </a:stretch>
          </p:blipFill>
          <p:spPr bwMode="auto">
            <a:xfrm>
              <a:off x="287985" y="6218080"/>
              <a:ext cx="318129" cy="343579"/>
            </a:xfrm>
            <a:prstGeom prst="rect">
              <a:avLst/>
            </a:prstGeom>
            <a:grpFill/>
          </p:spPr>
        </p:pic>
        <p:pic>
          <p:nvPicPr>
            <p:cNvPr id="65" name="Picture 10" descr="Email vector icon isolated on transparent background, Email logo concept Stock Vector - 109059520">
              <a:extLst>
                <a:ext uri="{FF2B5EF4-FFF2-40B4-BE49-F238E27FC236}">
                  <a16:creationId xmlns:a16="http://schemas.microsoft.com/office/drawing/2014/main" id="{24CAE3A1-180E-4271-BACF-CF0BC49F0CDF}"/>
                </a:ext>
              </a:extLst>
            </p:cNvPr>
            <p:cNvPicPr>
              <a:picLocks noChangeAspect="1" noChangeArrowheads="1"/>
            </p:cNvPicPr>
            <p:nvPr/>
          </p:nvPicPr>
          <p:blipFill rotWithShape="1">
            <a:blip r:embed="rId7">
              <a:extLst>
                <a:ext uri="{BEBA8EAE-BF5A-486C-A8C5-ECC9F3942E4B}">
                  <a14:imgProps xmlns:a14="http://schemas.microsoft.com/office/drawing/2010/main">
                    <a14:imgLayer r:embed="rId8">
                      <a14:imgEffect>
                        <a14:backgroundRemoval t="10000" b="90000" l="10000" r="90000">
                          <a14:foregroundMark x1="44444" y1="48222" x2="44444" y2="48222"/>
                          <a14:foregroundMark x1="45778" y1="53333" x2="45778" y2="53333"/>
                          <a14:foregroundMark x1="67333" y1="37111" x2="67333" y2="37111"/>
                        </a14:backgroundRemoval>
                      </a14:imgEffect>
                    </a14:imgLayer>
                  </a14:imgProps>
                </a:ext>
                <a:ext uri="{28A0092B-C50C-407E-A947-70E740481C1C}">
                  <a14:useLocalDpi xmlns:a14="http://schemas.microsoft.com/office/drawing/2010/main" val="0"/>
                </a:ext>
              </a:extLst>
            </a:blip>
            <a:srcRect l="10628" t="17703" r="12025" b="18158"/>
            <a:stretch/>
          </p:blipFill>
          <p:spPr bwMode="auto">
            <a:xfrm>
              <a:off x="285296" y="6582059"/>
              <a:ext cx="348265" cy="235768"/>
            </a:xfrm>
            <a:prstGeom prst="rect">
              <a:avLst/>
            </a:prstGeom>
            <a:grpFill/>
          </p:spPr>
        </p:pic>
      </p:grpSp>
      <p:pic>
        <p:nvPicPr>
          <p:cNvPr id="7" name="Picture 6">
            <a:extLst>
              <a:ext uri="{FF2B5EF4-FFF2-40B4-BE49-F238E27FC236}">
                <a16:creationId xmlns:a16="http://schemas.microsoft.com/office/drawing/2014/main" id="{D8ED8544-FA01-44E8-BDF0-576FA822A8B3}"/>
              </a:ext>
            </a:extLst>
          </p:cNvPr>
          <p:cNvPicPr>
            <a:picLocks noChangeAspect="1"/>
          </p:cNvPicPr>
          <p:nvPr/>
        </p:nvPicPr>
        <p:blipFill rotWithShape="1">
          <a:blip r:embed="rId9"/>
          <a:srcRect l="19348" r="21866" b="-1"/>
          <a:stretch/>
        </p:blipFill>
        <p:spPr>
          <a:xfrm>
            <a:off x="7087221" y="976100"/>
            <a:ext cx="4982320" cy="3384755"/>
          </a:xfrm>
          <a:prstGeom prst="rect">
            <a:avLst/>
          </a:prstGeom>
          <a:scene3d>
            <a:camera prst="orthographicFront"/>
            <a:lightRig rig="contrasting" dir="t">
              <a:rot lat="0" lon="0" rev="4200000"/>
            </a:lightRig>
          </a:scene3d>
          <a:sp3d prstMaterial="plastic">
            <a:bevelT w="381000" h="114300" prst="relaxedInset"/>
            <a:contourClr>
              <a:srgbClr val="969696"/>
            </a:contourClr>
          </a:sp3d>
        </p:spPr>
      </p:pic>
      <p:pic>
        <p:nvPicPr>
          <p:cNvPr id="18" name="Picture 17">
            <a:extLst>
              <a:ext uri="{FF2B5EF4-FFF2-40B4-BE49-F238E27FC236}">
                <a16:creationId xmlns:a16="http://schemas.microsoft.com/office/drawing/2014/main" id="{68D30E36-B5E4-49F0-8F01-975847229043}"/>
              </a:ext>
            </a:extLst>
          </p:cNvPr>
          <p:cNvPicPr>
            <a:picLocks noChangeAspect="1"/>
          </p:cNvPicPr>
          <p:nvPr/>
        </p:nvPicPr>
        <p:blipFill>
          <a:blip r:embed="rId10"/>
          <a:stretch>
            <a:fillRect/>
          </a:stretch>
        </p:blipFill>
        <p:spPr>
          <a:xfrm>
            <a:off x="1074935" y="-3265"/>
            <a:ext cx="1515182" cy="2069052"/>
          </a:xfrm>
          <a:prstGeom prst="rect">
            <a:avLst/>
          </a:prstGeom>
        </p:spPr>
      </p:pic>
      <p:sp>
        <p:nvSpPr>
          <p:cNvPr id="3" name="Rectangle 2">
            <a:extLst>
              <a:ext uri="{FF2B5EF4-FFF2-40B4-BE49-F238E27FC236}">
                <a16:creationId xmlns:a16="http://schemas.microsoft.com/office/drawing/2014/main" id="{37CBD89A-2343-4374-9904-B38700EEFEC1}"/>
              </a:ext>
            </a:extLst>
          </p:cNvPr>
          <p:cNvSpPr/>
          <p:nvPr/>
        </p:nvSpPr>
        <p:spPr>
          <a:xfrm>
            <a:off x="4904746" y="2593871"/>
            <a:ext cx="2492647" cy="4241164"/>
          </a:xfrm>
          <a:prstGeom prst="rect">
            <a:avLst/>
          </a:prstGeom>
          <a:solidFill>
            <a:srgbClr val="C00000">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rgbClr val="FFFFFF"/>
              </a:solidFill>
              <a:effectLst/>
              <a:uLnTx/>
              <a:uFillTx/>
              <a:latin typeface="Speak Pro" panose="020F0502020204030204"/>
              <a:ea typeface="+mn-ea"/>
              <a:cs typeface="+mn-cs"/>
            </a:endParaRPr>
          </a:p>
        </p:txBody>
      </p:sp>
      <p:sp>
        <p:nvSpPr>
          <p:cNvPr id="2" name="Title 1">
            <a:extLst>
              <a:ext uri="{FF2B5EF4-FFF2-40B4-BE49-F238E27FC236}">
                <a16:creationId xmlns:a16="http://schemas.microsoft.com/office/drawing/2014/main" id="{9AB2EA78-AEB3-469B-9025-3B17201A457B}"/>
              </a:ext>
            </a:extLst>
          </p:cNvPr>
          <p:cNvSpPr>
            <a:spLocks noGrp="1"/>
          </p:cNvSpPr>
          <p:nvPr>
            <p:ph type="ctrTitle"/>
          </p:nvPr>
        </p:nvSpPr>
        <p:spPr>
          <a:xfrm>
            <a:off x="4753783" y="3045763"/>
            <a:ext cx="2794571" cy="2901694"/>
          </a:xfrm>
        </p:spPr>
        <p:txBody>
          <a:bodyPr anchor="b">
            <a:normAutofit/>
          </a:bodyPr>
          <a:lstStyle/>
          <a:p>
            <a:pPr algn="ctr"/>
            <a:r>
              <a:rPr lang="en-US" sz="3600" b="1" dirty="0">
                <a:solidFill>
                  <a:schemeClr val="bg1"/>
                </a:solidFill>
              </a:rPr>
              <a:t>AICE Requirements</a:t>
            </a:r>
          </a:p>
        </p:txBody>
      </p:sp>
      <p:pic>
        <p:nvPicPr>
          <p:cNvPr id="12" name="Picture 11">
            <a:extLst>
              <a:ext uri="{FF2B5EF4-FFF2-40B4-BE49-F238E27FC236}">
                <a16:creationId xmlns:a16="http://schemas.microsoft.com/office/drawing/2014/main" id="{DBCB42FE-5044-4E2F-ACBE-5CFD5FDA7A8E}"/>
              </a:ext>
            </a:extLst>
          </p:cNvPr>
          <p:cNvPicPr>
            <a:picLocks noChangeAspect="1"/>
          </p:cNvPicPr>
          <p:nvPr/>
        </p:nvPicPr>
        <p:blipFill>
          <a:blip r:embed="rId11"/>
          <a:stretch>
            <a:fillRect/>
          </a:stretch>
        </p:blipFill>
        <p:spPr>
          <a:xfrm>
            <a:off x="9647278" y="348976"/>
            <a:ext cx="1155018" cy="1555603"/>
          </a:xfrm>
          <a:prstGeom prst="rect">
            <a:avLst/>
          </a:prstGeom>
        </p:spPr>
      </p:pic>
    </p:spTree>
    <p:extLst>
      <p:ext uri="{BB962C8B-B14F-4D97-AF65-F5344CB8AC3E}">
        <p14:creationId xmlns:p14="http://schemas.microsoft.com/office/powerpoint/2010/main" val="4651151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35A60EC-68DC-4923-B2AF-C3A3152E9555}"/>
              </a:ext>
            </a:extLst>
          </p:cNvPr>
          <p:cNvSpPr>
            <a:spLocks noGrp="1"/>
          </p:cNvSpPr>
          <p:nvPr>
            <p:ph type="sldNum" sz="quarter" idx="12"/>
          </p:nvPr>
        </p:nvSpPr>
        <p:spPr>
          <a:xfrm>
            <a:off x="9290727" y="6702257"/>
            <a:ext cx="1828800" cy="365125"/>
          </a:xfrm>
        </p:spPr>
        <p:txBody>
          <a:bodyPr/>
          <a:lstStyle/>
          <a:p>
            <a:fld id="{330EA680-D336-4FF7-8B7A-9848BB0A1C32}" type="slidenum">
              <a:rPr lang="en-US" smtClean="0"/>
              <a:t>8</a:t>
            </a:fld>
            <a:endParaRPr lang="en-US" dirty="0"/>
          </a:p>
        </p:txBody>
      </p:sp>
      <p:sp>
        <p:nvSpPr>
          <p:cNvPr id="8" name="Content Placeholder 2">
            <a:extLst>
              <a:ext uri="{FF2B5EF4-FFF2-40B4-BE49-F238E27FC236}">
                <a16:creationId xmlns:a16="http://schemas.microsoft.com/office/drawing/2014/main" id="{B76CEE30-898A-4EF9-833A-A0DCE27766F4}"/>
              </a:ext>
            </a:extLst>
          </p:cNvPr>
          <p:cNvSpPr>
            <a:spLocks noGrp="1"/>
          </p:cNvSpPr>
          <p:nvPr>
            <p:ph type="body" idx="1"/>
          </p:nvPr>
        </p:nvSpPr>
        <p:spPr>
          <a:xfrm>
            <a:off x="218662" y="1466853"/>
            <a:ext cx="11617966" cy="4829006"/>
          </a:xfrm>
          <a:solidFill>
            <a:schemeClr val="bg2"/>
          </a:solidFill>
          <a:effectLst>
            <a:outerShdw blurRad="50800" dist="38100" dir="2700000" algn="tl" rotWithShape="0">
              <a:prstClr val="black">
                <a:alpha val="40000"/>
              </a:prstClr>
            </a:outerShdw>
          </a:effectLst>
        </p:spPr>
        <p:txBody>
          <a:bodyPr>
            <a:noAutofit/>
          </a:bodyPr>
          <a:lstStyle/>
          <a:p>
            <a:pPr marL="546354" lvl="1" indent="-457200">
              <a:lnSpc>
                <a:spcPct val="150000"/>
              </a:lnSpc>
              <a:spcBef>
                <a:spcPts val="0"/>
              </a:spcBef>
              <a:buClr>
                <a:schemeClr val="accent1"/>
              </a:buClr>
              <a:buSzPct val="80000"/>
              <a:buFont typeface="Arial" panose="020B0604020202020204" pitchFamily="34" charset="0"/>
              <a:buChar char="•"/>
              <a:defRPr/>
            </a:pPr>
            <a:r>
              <a:rPr lang="en-US" sz="2400" u="sng" dirty="0">
                <a:solidFill>
                  <a:schemeClr val="tx1"/>
                </a:solidFill>
                <a:latin typeface="Arial" panose="020B0604020202020204" pitchFamily="34" charset="0"/>
                <a:cs typeface="Arial" panose="020B0604020202020204" pitchFamily="34" charset="0"/>
              </a:rPr>
              <a:t>Pass</a:t>
            </a:r>
            <a:r>
              <a:rPr lang="en-US" sz="2400" dirty="0">
                <a:solidFill>
                  <a:schemeClr val="tx1"/>
                </a:solidFill>
                <a:latin typeface="Arial" panose="020B0604020202020204" pitchFamily="34" charset="0"/>
                <a:cs typeface="Arial" panose="020B0604020202020204" pitchFamily="34" charset="0"/>
              </a:rPr>
              <a:t> seven (7) A/AS Level Exams</a:t>
            </a:r>
          </a:p>
          <a:p>
            <a:pPr marL="546354" lvl="1" indent="-457200">
              <a:lnSpc>
                <a:spcPct val="150000"/>
              </a:lnSpc>
              <a:spcBef>
                <a:spcPts val="0"/>
              </a:spcBef>
              <a:buClr>
                <a:schemeClr val="accent1"/>
              </a:buClr>
              <a:buSzPct val="80000"/>
              <a:buFont typeface="Arial" panose="020B0604020202020204" pitchFamily="34" charset="0"/>
              <a:buChar char="•"/>
              <a:defRPr/>
            </a:pPr>
            <a:r>
              <a:rPr lang="en-US" sz="2400" dirty="0">
                <a:solidFill>
                  <a:schemeClr val="tx1"/>
                </a:solidFill>
                <a:latin typeface="Arial" panose="020B0604020202020204" pitchFamily="34" charset="0"/>
                <a:cs typeface="Arial" panose="020B0604020202020204" pitchFamily="34" charset="0"/>
              </a:rPr>
              <a:t>Take a minimum of 1 exam in </a:t>
            </a:r>
            <a:r>
              <a:rPr lang="en-US" sz="2400">
                <a:solidFill>
                  <a:schemeClr val="tx1"/>
                </a:solidFill>
                <a:latin typeface="Arial" panose="020B0604020202020204" pitchFamily="34" charset="0"/>
                <a:cs typeface="Arial" panose="020B0604020202020204" pitchFamily="34" charset="0"/>
              </a:rPr>
              <a:t>each group</a:t>
            </a:r>
            <a:endParaRPr lang="en-US" sz="2400" dirty="0">
              <a:latin typeface="Arial" panose="020B0604020202020204" pitchFamily="34" charset="0"/>
              <a:cs typeface="Arial" panose="020B0604020202020204" pitchFamily="34" charset="0"/>
            </a:endParaRPr>
          </a:p>
          <a:p>
            <a:pPr marL="546354" lvl="1" indent="-457200">
              <a:lnSpc>
                <a:spcPct val="150000"/>
              </a:lnSpc>
              <a:spcBef>
                <a:spcPts val="0"/>
              </a:spcBef>
              <a:buClr>
                <a:schemeClr val="accent1"/>
              </a:buClr>
              <a:buSzPct val="80000"/>
              <a:buFont typeface="Arial" panose="020B0604020202020204" pitchFamily="34" charset="0"/>
              <a:buChar char="•"/>
              <a:defRPr/>
            </a:pPr>
            <a:r>
              <a:rPr lang="en-US" sz="2400" dirty="0">
                <a:solidFill>
                  <a:schemeClr val="tx1"/>
                </a:solidFill>
                <a:latin typeface="Arial" panose="020B0604020202020204" pitchFamily="34" charset="0"/>
                <a:cs typeface="Arial" panose="020B0604020202020204" pitchFamily="34" charset="0"/>
              </a:rPr>
              <a:t>Complete within 25 months of the first exam                           </a:t>
            </a:r>
          </a:p>
          <a:p>
            <a:pPr marL="546354" lvl="1" indent="-457200">
              <a:lnSpc>
                <a:spcPct val="150000"/>
              </a:lnSpc>
              <a:spcBef>
                <a:spcPts val="0"/>
              </a:spcBef>
              <a:buClr>
                <a:schemeClr val="accent1"/>
              </a:buClr>
              <a:buSzPct val="80000"/>
              <a:buFont typeface="Arial" panose="020B0604020202020204" pitchFamily="34" charset="0"/>
              <a:buChar char="•"/>
              <a:defRPr/>
            </a:pPr>
            <a:r>
              <a:rPr lang="en-US" sz="2400" dirty="0">
                <a:solidFill>
                  <a:schemeClr val="tx1"/>
                </a:solidFill>
                <a:latin typeface="Arial" panose="020B0604020202020204" pitchFamily="34" charset="0"/>
                <a:cs typeface="Arial" panose="020B0604020202020204" pitchFamily="34" charset="0"/>
              </a:rPr>
              <a:t>Complete 100 hours community service </a:t>
            </a:r>
            <a:r>
              <a:rPr lang="en-US" sz="2800" dirty="0">
                <a:solidFill>
                  <a:schemeClr val="tx1"/>
                </a:solidFill>
                <a:latin typeface="Arial" panose="020B0604020202020204" pitchFamily="34" charset="0"/>
                <a:cs typeface="Arial" panose="020B0604020202020204" pitchFamily="34" charset="0"/>
              </a:rPr>
              <a:t>                                                                                                                                              </a:t>
            </a:r>
            <a:r>
              <a:rPr lang="en-US" sz="2800" dirty="0">
                <a:latin typeface="Arial" panose="020B0604020202020204" pitchFamily="34" charset="0"/>
                <a:cs typeface="Arial" panose="020B0604020202020204" pitchFamily="34" charset="0"/>
              </a:rPr>
              <a:t>	</a:t>
            </a:r>
            <a:endParaRPr lang="en-US" sz="2800" dirty="0">
              <a:solidFill>
                <a:schemeClr val="tx1"/>
              </a:solidFill>
              <a:latin typeface="Arial" panose="020B0604020202020204" pitchFamily="34" charset="0"/>
              <a:cs typeface="Arial" panose="020B0604020202020204" pitchFamily="34" charset="0"/>
            </a:endParaRPr>
          </a:p>
          <a:p>
            <a:pPr marL="89154" lvl="1" algn="ctr">
              <a:lnSpc>
                <a:spcPct val="150000"/>
              </a:lnSpc>
              <a:spcBef>
                <a:spcPts val="0"/>
              </a:spcBef>
              <a:buClr>
                <a:schemeClr val="accent1"/>
              </a:buClr>
              <a:buSzPct val="80000"/>
              <a:defRPr/>
            </a:pPr>
            <a:r>
              <a:rPr lang="en-US" sz="2000" b="1" u="sng" dirty="0">
                <a:solidFill>
                  <a:srgbClr val="C00000"/>
                </a:solidFill>
                <a:highlight>
                  <a:srgbClr val="FFFF00"/>
                </a:highlight>
                <a:latin typeface="Arial" panose="020B0604020202020204" pitchFamily="34" charset="0"/>
                <a:cs typeface="Arial" panose="020B0604020202020204" pitchFamily="34" charset="0"/>
              </a:rPr>
              <a:t>Florida Academic Bright Futures Scholarship (FAS)</a:t>
            </a:r>
            <a:endParaRPr lang="en-US" sz="1000" b="1" dirty="0">
              <a:solidFill>
                <a:srgbClr val="C00000"/>
              </a:solidFill>
              <a:highlight>
                <a:srgbClr val="FFFF00"/>
              </a:highlight>
              <a:latin typeface="Arial" panose="020B0604020202020204" pitchFamily="34" charset="0"/>
              <a:cs typeface="Arial" panose="020B0604020202020204" pitchFamily="34" charset="0"/>
            </a:endParaRPr>
          </a:p>
          <a:p>
            <a:pPr algn="ctr">
              <a:lnSpc>
                <a:spcPct val="100000"/>
              </a:lnSpc>
              <a:spcBef>
                <a:spcPts val="450"/>
              </a:spcBef>
              <a:spcAft>
                <a:spcPts val="450"/>
              </a:spcAft>
              <a:defRPr/>
            </a:pPr>
            <a:r>
              <a:rPr lang="en-US" sz="1800" dirty="0">
                <a:solidFill>
                  <a:schemeClr val="tx1"/>
                </a:solidFill>
                <a:latin typeface="Arial" panose="020B0604020202020204" pitchFamily="34" charset="0"/>
                <a:cs typeface="Arial" panose="020B0604020202020204" pitchFamily="34" charset="0"/>
              </a:rPr>
              <a:t>*</a:t>
            </a:r>
            <a:r>
              <a:rPr lang="en-US" sz="1800" b="1" i="1" dirty="0">
                <a:solidFill>
                  <a:schemeClr val="tx1"/>
                </a:solidFill>
                <a:latin typeface="Arial" panose="020B0604020202020204" pitchFamily="34" charset="0"/>
                <a:cs typeface="Arial" panose="020B0604020202020204" pitchFamily="34" charset="0"/>
              </a:rPr>
              <a:t>GPA </a:t>
            </a:r>
            <a:r>
              <a:rPr lang="en-US" sz="1800" b="1" i="1" u="sng" dirty="0">
                <a:solidFill>
                  <a:schemeClr val="tx1"/>
                </a:solidFill>
                <a:latin typeface="Arial" panose="020B0604020202020204" pitchFamily="34" charset="0"/>
                <a:cs typeface="Arial" panose="020B0604020202020204" pitchFamily="34" charset="0"/>
              </a:rPr>
              <a:t>and</a:t>
            </a:r>
            <a:r>
              <a:rPr lang="en-US" sz="1800" b="1" i="1" dirty="0">
                <a:solidFill>
                  <a:schemeClr val="tx1"/>
                </a:solidFill>
                <a:latin typeface="Arial" panose="020B0604020202020204" pitchFamily="34" charset="0"/>
                <a:cs typeface="Arial" panose="020B0604020202020204" pitchFamily="34" charset="0"/>
              </a:rPr>
              <a:t> ACT/SAT requirement waived, however still expected for college acceptance and to qualify to walk in white*</a:t>
            </a:r>
          </a:p>
          <a:p>
            <a:endParaRPr lang="en-US" sz="4050" dirty="0">
              <a:latin typeface="Arial" panose="020B0604020202020204" pitchFamily="34" charset="0"/>
              <a:cs typeface="Arial" panose="020B0604020202020204" pitchFamily="34" charset="0"/>
            </a:endParaRPr>
          </a:p>
        </p:txBody>
      </p:sp>
      <p:pic>
        <p:nvPicPr>
          <p:cNvPr id="13" name="Picture 12">
            <a:extLst>
              <a:ext uri="{FF2B5EF4-FFF2-40B4-BE49-F238E27FC236}">
                <a16:creationId xmlns:a16="http://schemas.microsoft.com/office/drawing/2014/main" id="{E12F67F3-1BE8-4823-A454-312B1CEA14C4}"/>
              </a:ext>
            </a:extLst>
          </p:cNvPr>
          <p:cNvPicPr>
            <a:picLocks noChangeAspect="1"/>
          </p:cNvPicPr>
          <p:nvPr/>
        </p:nvPicPr>
        <p:blipFill>
          <a:blip r:embed="rId2">
            <a:clrChange>
              <a:clrFrom>
                <a:srgbClr val="000000"/>
              </a:clrFrom>
              <a:clrTo>
                <a:srgbClr val="000000">
                  <a:alpha val="0"/>
                </a:srgbClr>
              </a:clrTo>
            </a:clrChange>
          </a:blip>
          <a:stretch>
            <a:fillRect/>
          </a:stretch>
        </p:blipFill>
        <p:spPr>
          <a:xfrm>
            <a:off x="353127" y="1721737"/>
            <a:ext cx="231680" cy="340575"/>
          </a:xfrm>
          <a:prstGeom prst="rect">
            <a:avLst/>
          </a:prstGeom>
        </p:spPr>
      </p:pic>
      <p:pic>
        <p:nvPicPr>
          <p:cNvPr id="15" name="Picture 14">
            <a:extLst>
              <a:ext uri="{FF2B5EF4-FFF2-40B4-BE49-F238E27FC236}">
                <a16:creationId xmlns:a16="http://schemas.microsoft.com/office/drawing/2014/main" id="{FEC42A0D-579D-43BE-B8EC-6787EBD915B8}"/>
              </a:ext>
            </a:extLst>
          </p:cNvPr>
          <p:cNvPicPr>
            <a:picLocks noChangeAspect="1"/>
          </p:cNvPicPr>
          <p:nvPr/>
        </p:nvPicPr>
        <p:blipFill>
          <a:blip r:embed="rId2">
            <a:clrChange>
              <a:clrFrom>
                <a:srgbClr val="000000"/>
              </a:clrFrom>
              <a:clrTo>
                <a:srgbClr val="000000">
                  <a:alpha val="0"/>
                </a:srgbClr>
              </a:clrTo>
            </a:clrChange>
          </a:blip>
          <a:stretch>
            <a:fillRect/>
          </a:stretch>
        </p:blipFill>
        <p:spPr>
          <a:xfrm>
            <a:off x="345843" y="2348229"/>
            <a:ext cx="231681" cy="340577"/>
          </a:xfrm>
          <a:prstGeom prst="rect">
            <a:avLst/>
          </a:prstGeom>
        </p:spPr>
      </p:pic>
      <p:pic>
        <p:nvPicPr>
          <p:cNvPr id="16" name="Picture 15">
            <a:extLst>
              <a:ext uri="{FF2B5EF4-FFF2-40B4-BE49-F238E27FC236}">
                <a16:creationId xmlns:a16="http://schemas.microsoft.com/office/drawing/2014/main" id="{EDD90475-B52B-4FE6-B949-0E01C9C2F6DB}"/>
              </a:ext>
            </a:extLst>
          </p:cNvPr>
          <p:cNvPicPr>
            <a:picLocks noChangeAspect="1"/>
          </p:cNvPicPr>
          <p:nvPr/>
        </p:nvPicPr>
        <p:blipFill>
          <a:blip r:embed="rId2">
            <a:clrChange>
              <a:clrFrom>
                <a:srgbClr val="000000"/>
              </a:clrFrom>
              <a:clrTo>
                <a:srgbClr val="000000">
                  <a:alpha val="0"/>
                </a:srgbClr>
              </a:clrTo>
            </a:clrChange>
          </a:blip>
          <a:stretch>
            <a:fillRect/>
          </a:stretch>
        </p:blipFill>
        <p:spPr>
          <a:xfrm>
            <a:off x="345842" y="2943688"/>
            <a:ext cx="231682" cy="340577"/>
          </a:xfrm>
          <a:prstGeom prst="rect">
            <a:avLst/>
          </a:prstGeom>
        </p:spPr>
      </p:pic>
      <p:pic>
        <p:nvPicPr>
          <p:cNvPr id="17" name="Picture 16">
            <a:extLst>
              <a:ext uri="{FF2B5EF4-FFF2-40B4-BE49-F238E27FC236}">
                <a16:creationId xmlns:a16="http://schemas.microsoft.com/office/drawing/2014/main" id="{52259B5E-C473-44F8-87EC-0852DD570DC9}"/>
              </a:ext>
            </a:extLst>
          </p:cNvPr>
          <p:cNvPicPr>
            <a:picLocks noChangeAspect="1"/>
          </p:cNvPicPr>
          <p:nvPr/>
        </p:nvPicPr>
        <p:blipFill>
          <a:blip r:embed="rId2">
            <a:clrChange>
              <a:clrFrom>
                <a:srgbClr val="000000"/>
              </a:clrFrom>
              <a:clrTo>
                <a:srgbClr val="000000">
                  <a:alpha val="0"/>
                </a:srgbClr>
              </a:clrTo>
            </a:clrChange>
          </a:blip>
          <a:stretch>
            <a:fillRect/>
          </a:stretch>
        </p:blipFill>
        <p:spPr>
          <a:xfrm>
            <a:off x="353127" y="3570182"/>
            <a:ext cx="236574" cy="347770"/>
          </a:xfrm>
          <a:prstGeom prst="rect">
            <a:avLst/>
          </a:prstGeom>
        </p:spPr>
      </p:pic>
      <p:cxnSp>
        <p:nvCxnSpPr>
          <p:cNvPr id="7" name="Straight Arrow Connector 6">
            <a:extLst>
              <a:ext uri="{FF2B5EF4-FFF2-40B4-BE49-F238E27FC236}">
                <a16:creationId xmlns:a16="http://schemas.microsoft.com/office/drawing/2014/main" id="{06A8BF85-8087-4284-B81B-F219648EA556}"/>
              </a:ext>
            </a:extLst>
          </p:cNvPr>
          <p:cNvCxnSpPr>
            <a:cxnSpLocks/>
          </p:cNvCxnSpPr>
          <p:nvPr/>
        </p:nvCxnSpPr>
        <p:spPr>
          <a:xfrm>
            <a:off x="6091845" y="3996223"/>
            <a:ext cx="4155" cy="632927"/>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7572ED61-816B-4123-8739-CE8FD5272EE7}"/>
              </a:ext>
            </a:extLst>
          </p:cNvPr>
          <p:cNvSpPr txBox="1"/>
          <p:nvPr/>
        </p:nvSpPr>
        <p:spPr>
          <a:xfrm>
            <a:off x="218662" y="390226"/>
            <a:ext cx="11611387" cy="707886"/>
          </a:xfrm>
          <a:prstGeom prst="rect">
            <a:avLst/>
          </a:prstGeom>
          <a:noFill/>
        </p:spPr>
        <p:txBody>
          <a:bodyPr wrap="square" rtlCol="0">
            <a:spAutoFit/>
          </a:bodyPr>
          <a:lstStyle/>
          <a:p>
            <a:pPr algn="ctr"/>
            <a:r>
              <a:rPr lang="en-US" sz="4000" b="1" i="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What are the AICE Diploma Requirements?</a:t>
            </a:r>
          </a:p>
        </p:txBody>
      </p:sp>
      <p:cxnSp>
        <p:nvCxnSpPr>
          <p:cNvPr id="18" name="Straight Connector 17">
            <a:extLst>
              <a:ext uri="{FF2B5EF4-FFF2-40B4-BE49-F238E27FC236}">
                <a16:creationId xmlns:a16="http://schemas.microsoft.com/office/drawing/2014/main" id="{A497585E-0B8D-45E6-A559-1BE671F2A468}"/>
              </a:ext>
            </a:extLst>
          </p:cNvPr>
          <p:cNvCxnSpPr/>
          <p:nvPr/>
        </p:nvCxnSpPr>
        <p:spPr>
          <a:xfrm>
            <a:off x="1621870" y="1246941"/>
            <a:ext cx="9154160" cy="0"/>
          </a:xfrm>
          <a:prstGeom prst="line">
            <a:avLst/>
          </a:prstGeom>
          <a:ln w="136525" cap="flat" cmpd="thickThin">
            <a:solidFill>
              <a:schemeClr val="tx1"/>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7741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left)">
                                      <p:cBhvr>
                                        <p:cTn id="7" dur="10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wipe(left)">
                                      <p:cBhvr>
                                        <p:cTn id="12" dur="10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wipe(left)">
                                      <p:cBhvr>
                                        <p:cTn id="17" dur="10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wipe(left)">
                                      <p:cBhvr>
                                        <p:cTn id="22" dur="10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10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8">
                                            <p:txEl>
                                              <p:pRg st="4" end="4"/>
                                            </p:txEl>
                                          </p:spTgt>
                                        </p:tgtEl>
                                        <p:attrNameLst>
                                          <p:attrName>style.visibility</p:attrName>
                                        </p:attrNameLst>
                                      </p:cBhvr>
                                      <p:to>
                                        <p:strVal val="visible"/>
                                      </p:to>
                                    </p:set>
                                    <p:animEffect transition="in" filter="wipe(left)">
                                      <p:cBhvr>
                                        <p:cTn id="32" dur="1000"/>
                                        <p:tgtEl>
                                          <p:spTgt spid="8">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8">
                                            <p:txEl>
                                              <p:pRg st="5" end="5"/>
                                            </p:txEl>
                                          </p:spTgt>
                                        </p:tgtEl>
                                        <p:attrNameLst>
                                          <p:attrName>style.visibility</p:attrName>
                                        </p:attrNameLst>
                                      </p:cBhvr>
                                      <p:to>
                                        <p:strVal val="visible"/>
                                      </p:to>
                                    </p:set>
                                    <p:animEffect transition="in" filter="wipe(up)">
                                      <p:cBhvr>
                                        <p:cTn id="37" dur="5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5FF10E90-9C98-44B6-8553-77881846D502}"/>
              </a:ext>
            </a:extLst>
          </p:cNvPr>
          <p:cNvSpPr/>
          <p:nvPr/>
        </p:nvSpPr>
        <p:spPr bwMode="auto">
          <a:xfrm>
            <a:off x="9894732" y="3429000"/>
            <a:ext cx="1477962" cy="1817687"/>
          </a:xfrm>
          <a:prstGeom prst="roundRect">
            <a:avLst/>
          </a:prstGeom>
          <a:solidFill>
            <a:srgbClr val="FFFF00"/>
          </a:solidFill>
          <a:ln>
            <a:solidFill>
              <a:srgbClr val="FAE46E"/>
            </a:solidFill>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a:lstStyle/>
          <a:p>
            <a:pPr algn="ctr" defTabSz="914378" eaLnBrk="0" hangingPunct="0">
              <a:defRPr/>
            </a:pPr>
            <a:r>
              <a:rPr lang="en-US" dirty="0">
                <a:solidFill>
                  <a:srgbClr val="595959">
                    <a:lumMod val="25000"/>
                  </a:srgbClr>
                </a:solidFill>
                <a:latin typeface="Arial"/>
              </a:rPr>
              <a:t>4 Required</a:t>
            </a:r>
          </a:p>
          <a:p>
            <a:pPr algn="ctr" defTabSz="914378" eaLnBrk="0" hangingPunct="0">
              <a:defRPr/>
            </a:pPr>
            <a:r>
              <a:rPr lang="en-US" dirty="0">
                <a:solidFill>
                  <a:srgbClr val="595959">
                    <a:lumMod val="25000"/>
                  </a:srgbClr>
                </a:solidFill>
                <a:latin typeface="Arial"/>
              </a:rPr>
              <a:t> + </a:t>
            </a:r>
          </a:p>
          <a:p>
            <a:pPr algn="ctr" defTabSz="914378" eaLnBrk="0" hangingPunct="0">
              <a:defRPr/>
            </a:pPr>
            <a:r>
              <a:rPr lang="en-US" dirty="0">
                <a:solidFill>
                  <a:srgbClr val="595959">
                    <a:lumMod val="25000"/>
                  </a:srgbClr>
                </a:solidFill>
                <a:latin typeface="Arial"/>
              </a:rPr>
              <a:t>3 Choice</a:t>
            </a:r>
          </a:p>
          <a:p>
            <a:pPr algn="ctr" defTabSz="914378" eaLnBrk="0" hangingPunct="0">
              <a:defRPr/>
            </a:pPr>
            <a:r>
              <a:rPr lang="en-US" dirty="0">
                <a:solidFill>
                  <a:srgbClr val="595959">
                    <a:lumMod val="25000"/>
                  </a:srgbClr>
                </a:solidFill>
                <a:latin typeface="Arial"/>
              </a:rPr>
              <a:t>=</a:t>
            </a:r>
          </a:p>
          <a:p>
            <a:pPr algn="ctr" defTabSz="914378" eaLnBrk="0" hangingPunct="0">
              <a:defRPr/>
            </a:pPr>
            <a:r>
              <a:rPr lang="en-US" sz="2000" b="1" dirty="0">
                <a:solidFill>
                  <a:srgbClr val="595959">
                    <a:lumMod val="25000"/>
                  </a:srgbClr>
                </a:solidFill>
                <a:latin typeface="Arial"/>
              </a:rPr>
              <a:t>7 points</a:t>
            </a:r>
          </a:p>
        </p:txBody>
      </p:sp>
      <p:sp>
        <p:nvSpPr>
          <p:cNvPr id="5" name="Right Brace 4">
            <a:extLst>
              <a:ext uri="{FF2B5EF4-FFF2-40B4-BE49-F238E27FC236}">
                <a16:creationId xmlns:a16="http://schemas.microsoft.com/office/drawing/2014/main" id="{06151573-3F82-4B07-946C-C8D64784F92E}"/>
              </a:ext>
            </a:extLst>
          </p:cNvPr>
          <p:cNvSpPr/>
          <p:nvPr/>
        </p:nvSpPr>
        <p:spPr bwMode="auto">
          <a:xfrm>
            <a:off x="9130350" y="2114551"/>
            <a:ext cx="641350" cy="4027806"/>
          </a:xfrm>
          <a:prstGeom prst="rightBrace">
            <a:avLst>
              <a:gd name="adj1" fmla="val 8333"/>
              <a:gd name="adj2" fmla="val 52190"/>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a:lstStyle/>
          <a:p>
            <a:pPr defTabSz="914378" eaLnBrk="0" hangingPunct="0">
              <a:defRPr/>
            </a:pPr>
            <a:endParaRPr lang="en-US" sz="2400">
              <a:latin typeface="Times" pitchFamily="-109" charset="0"/>
            </a:endParaRPr>
          </a:p>
        </p:txBody>
      </p:sp>
      <p:sp useBgFill="1">
        <p:nvSpPr>
          <p:cNvPr id="15365" name="TextBox 23">
            <a:extLst>
              <a:ext uri="{FF2B5EF4-FFF2-40B4-BE49-F238E27FC236}">
                <a16:creationId xmlns:a16="http://schemas.microsoft.com/office/drawing/2014/main" id="{4624C323-2B7B-4B43-9A0C-7F4DC7E1707F}"/>
              </a:ext>
            </a:extLst>
          </p:cNvPr>
          <p:cNvSpPr txBox="1">
            <a:spLocks noChangeArrowheads="1"/>
          </p:cNvSpPr>
          <p:nvPr/>
        </p:nvSpPr>
        <p:spPr bwMode="auto">
          <a:xfrm>
            <a:off x="209550" y="324527"/>
            <a:ext cx="11706225" cy="707886"/>
          </a:xfrm>
          <a:prstGeom prst="rect">
            <a:avLst/>
          </a:prstGeom>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spcAft>
                <a:spcPts val="600"/>
              </a:spcAft>
              <a:buFont typeface="Arial" panose="020B0604020202020204" pitchFamily="34" charset="0"/>
              <a:defRPr sz="2000" b="1">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tx2"/>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tx2"/>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tx2"/>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tx2"/>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algn="ctr" defTabSz="914378" fontAlgn="base">
              <a:spcBef>
                <a:spcPct val="0"/>
              </a:spcBef>
              <a:spcAft>
                <a:spcPct val="0"/>
              </a:spcAft>
            </a:pPr>
            <a:r>
              <a:rPr lang="en-GB" altLang="en-US" sz="4000" i="1" dirty="0">
                <a:solidFill>
                  <a:srgbClr val="D1282E"/>
                </a:solidFill>
                <a:effectLst>
                  <a:outerShdw blurRad="38100" dist="38100" dir="2700000" algn="tl">
                    <a:srgbClr val="000000">
                      <a:alpha val="43137"/>
                    </a:srgbClr>
                  </a:outerShdw>
                </a:effectLst>
              </a:rPr>
              <a:t>What are the AICE Diploma requirements?</a:t>
            </a:r>
          </a:p>
        </p:txBody>
      </p:sp>
      <p:grpSp>
        <p:nvGrpSpPr>
          <p:cNvPr id="15366" name="Group 33">
            <a:extLst>
              <a:ext uri="{FF2B5EF4-FFF2-40B4-BE49-F238E27FC236}">
                <a16:creationId xmlns:a16="http://schemas.microsoft.com/office/drawing/2014/main" id="{351C834F-9429-4682-9E4E-CB730BC75EE8}"/>
              </a:ext>
            </a:extLst>
          </p:cNvPr>
          <p:cNvGrpSpPr>
            <a:grpSpLocks/>
          </p:cNvGrpSpPr>
          <p:nvPr/>
        </p:nvGrpSpPr>
        <p:grpSpPr bwMode="auto">
          <a:xfrm>
            <a:off x="908052" y="2112169"/>
            <a:ext cx="4178300" cy="952500"/>
            <a:chOff x="150817" y="2416829"/>
            <a:chExt cx="3632950" cy="675915"/>
          </a:xfrm>
          <a:solidFill>
            <a:srgbClr val="C00000"/>
          </a:solidFill>
        </p:grpSpPr>
        <p:sp>
          <p:nvSpPr>
            <p:cNvPr id="9" name="Rounded Rectangle 8">
              <a:extLst>
                <a:ext uri="{FF2B5EF4-FFF2-40B4-BE49-F238E27FC236}">
                  <a16:creationId xmlns:a16="http://schemas.microsoft.com/office/drawing/2014/main" id="{592E29D8-0D91-426E-BEF3-DAF81899C4E1}"/>
                </a:ext>
              </a:extLst>
            </p:cNvPr>
            <p:cNvSpPr/>
            <p:nvPr/>
          </p:nvSpPr>
          <p:spPr>
            <a:xfrm>
              <a:off x="150817" y="2416829"/>
              <a:ext cx="3632950" cy="675915"/>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a:lstStyle/>
            <a:p>
              <a:pPr algn="ctr" defTabSz="914378" eaLnBrk="0" hangingPunct="0">
                <a:defRPr/>
              </a:pPr>
              <a:r>
                <a:rPr lang="en-US" sz="1600" b="1" dirty="0">
                  <a:solidFill>
                    <a:srgbClr val="FFFFFF"/>
                  </a:solidFill>
                  <a:latin typeface="Arial"/>
                </a:rPr>
                <a:t>Group 1: Science and Math</a:t>
              </a:r>
              <a:endParaRPr lang="en-GB" sz="1600" b="1" dirty="0">
                <a:solidFill>
                  <a:srgbClr val="FFFFFF"/>
                </a:solidFill>
                <a:latin typeface="Arial"/>
              </a:endParaRPr>
            </a:p>
          </p:txBody>
        </p:sp>
        <p:sp>
          <p:nvSpPr>
            <p:cNvPr id="10" name="Rectangle 9">
              <a:extLst>
                <a:ext uri="{FF2B5EF4-FFF2-40B4-BE49-F238E27FC236}">
                  <a16:creationId xmlns:a16="http://schemas.microsoft.com/office/drawing/2014/main" id="{F53357FF-CE9F-4B46-AEC7-F6B0FCEE1D9A}"/>
                </a:ext>
              </a:extLst>
            </p:cNvPr>
            <p:cNvSpPr/>
            <p:nvPr/>
          </p:nvSpPr>
          <p:spPr>
            <a:xfrm>
              <a:off x="1030068" y="2796468"/>
              <a:ext cx="1732277" cy="23657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8" eaLnBrk="0" hangingPunct="0">
                <a:defRPr/>
              </a:pPr>
              <a:r>
                <a:rPr lang="en-US" sz="1200" dirty="0">
                  <a:solidFill>
                    <a:srgbClr val="000000"/>
                  </a:solidFill>
                  <a:latin typeface="Arial"/>
                </a:rPr>
                <a:t>At least 1 point</a:t>
              </a:r>
              <a:endParaRPr lang="en-GB" sz="1200" dirty="0">
                <a:solidFill>
                  <a:srgbClr val="000000"/>
                </a:solidFill>
                <a:latin typeface="Arial"/>
              </a:endParaRPr>
            </a:p>
          </p:txBody>
        </p:sp>
      </p:grpSp>
      <p:sp>
        <p:nvSpPr>
          <p:cNvPr id="11" name="Rounded Rectangle 10">
            <a:extLst>
              <a:ext uri="{FF2B5EF4-FFF2-40B4-BE49-F238E27FC236}">
                <a16:creationId xmlns:a16="http://schemas.microsoft.com/office/drawing/2014/main" id="{2E72E051-943E-43D3-8601-9018772F78B7}"/>
              </a:ext>
            </a:extLst>
          </p:cNvPr>
          <p:cNvSpPr/>
          <p:nvPr/>
        </p:nvSpPr>
        <p:spPr>
          <a:xfrm>
            <a:off x="928689" y="3161824"/>
            <a:ext cx="4178300" cy="828675"/>
          </a:xfrm>
          <a:prstGeom prst="round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lstStyle/>
          <a:p>
            <a:pPr algn="ctr" defTabSz="914378" eaLnBrk="0" hangingPunct="0">
              <a:defRPr/>
            </a:pPr>
            <a:r>
              <a:rPr lang="en-US" sz="1600" b="1" dirty="0">
                <a:solidFill>
                  <a:srgbClr val="FFFFFF"/>
                </a:solidFill>
                <a:latin typeface="Arial"/>
              </a:rPr>
              <a:t>Group 2: Languages</a:t>
            </a:r>
            <a:endParaRPr lang="en-GB" sz="1600" b="1" dirty="0">
              <a:solidFill>
                <a:srgbClr val="FFFFFF"/>
              </a:solidFill>
              <a:latin typeface="Arial"/>
            </a:endParaRPr>
          </a:p>
        </p:txBody>
      </p:sp>
      <p:sp>
        <p:nvSpPr>
          <p:cNvPr id="12" name="Rectangle 11">
            <a:extLst>
              <a:ext uri="{FF2B5EF4-FFF2-40B4-BE49-F238E27FC236}">
                <a16:creationId xmlns:a16="http://schemas.microsoft.com/office/drawing/2014/main" id="{A88DFE1A-EE53-43F2-8A0E-34AA3709579A}"/>
              </a:ext>
            </a:extLst>
          </p:cNvPr>
          <p:cNvSpPr/>
          <p:nvPr/>
        </p:nvSpPr>
        <p:spPr>
          <a:xfrm>
            <a:off x="1943102" y="3581400"/>
            <a:ext cx="2020887" cy="3048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8" eaLnBrk="0" hangingPunct="0">
              <a:defRPr/>
            </a:pPr>
            <a:r>
              <a:rPr lang="en-US" sz="1200" dirty="0">
                <a:solidFill>
                  <a:srgbClr val="000000"/>
                </a:solidFill>
                <a:latin typeface="Arial"/>
              </a:rPr>
              <a:t>At least 1 point</a:t>
            </a:r>
            <a:endParaRPr lang="en-GB" sz="1200" dirty="0">
              <a:solidFill>
                <a:srgbClr val="000000"/>
              </a:solidFill>
              <a:latin typeface="Arial"/>
            </a:endParaRPr>
          </a:p>
        </p:txBody>
      </p:sp>
      <p:grpSp>
        <p:nvGrpSpPr>
          <p:cNvPr id="15369" name="Group 35">
            <a:extLst>
              <a:ext uri="{FF2B5EF4-FFF2-40B4-BE49-F238E27FC236}">
                <a16:creationId xmlns:a16="http://schemas.microsoft.com/office/drawing/2014/main" id="{172069CA-FBC4-4BE1-845F-5F28B60F5780}"/>
              </a:ext>
            </a:extLst>
          </p:cNvPr>
          <p:cNvGrpSpPr>
            <a:grpSpLocks/>
          </p:cNvGrpSpPr>
          <p:nvPr/>
        </p:nvGrpSpPr>
        <p:grpSpPr bwMode="auto">
          <a:xfrm>
            <a:off x="908052" y="4087018"/>
            <a:ext cx="4178300" cy="863600"/>
            <a:chOff x="174737" y="4582484"/>
            <a:chExt cx="3672407" cy="635020"/>
          </a:xfrm>
          <a:solidFill>
            <a:srgbClr val="C00000"/>
          </a:solidFill>
        </p:grpSpPr>
        <p:sp>
          <p:nvSpPr>
            <p:cNvPr id="14" name="Rounded Rectangle 13">
              <a:extLst>
                <a:ext uri="{FF2B5EF4-FFF2-40B4-BE49-F238E27FC236}">
                  <a16:creationId xmlns:a16="http://schemas.microsoft.com/office/drawing/2014/main" id="{F77C498B-94BA-4809-B2D2-86EF1CCED639}"/>
                </a:ext>
              </a:extLst>
            </p:cNvPr>
            <p:cNvSpPr/>
            <p:nvPr/>
          </p:nvSpPr>
          <p:spPr>
            <a:xfrm>
              <a:off x="174737" y="4582484"/>
              <a:ext cx="3672407" cy="635020"/>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a:lstStyle/>
            <a:p>
              <a:pPr algn="ctr" defTabSz="914378" eaLnBrk="0" hangingPunct="0">
                <a:defRPr/>
              </a:pPr>
              <a:r>
                <a:rPr lang="en-US" sz="1600" b="1" dirty="0">
                  <a:solidFill>
                    <a:srgbClr val="FFFFFF"/>
                  </a:solidFill>
                  <a:latin typeface="Arial"/>
                </a:rPr>
                <a:t>Group 3:  Arts and Humanities</a:t>
              </a:r>
              <a:endParaRPr lang="en-GB" sz="1600" b="1" dirty="0">
                <a:solidFill>
                  <a:srgbClr val="FFFFFF"/>
                </a:solidFill>
                <a:latin typeface="Arial"/>
              </a:endParaRPr>
            </a:p>
          </p:txBody>
        </p:sp>
        <p:sp>
          <p:nvSpPr>
            <p:cNvPr id="15" name="Rectangle 14">
              <a:extLst>
                <a:ext uri="{FF2B5EF4-FFF2-40B4-BE49-F238E27FC236}">
                  <a16:creationId xmlns:a16="http://schemas.microsoft.com/office/drawing/2014/main" id="{2DD14E81-88FC-4E99-9839-582D0ADD175A}"/>
                </a:ext>
              </a:extLst>
            </p:cNvPr>
            <p:cNvSpPr/>
            <p:nvPr/>
          </p:nvSpPr>
          <p:spPr>
            <a:xfrm>
              <a:off x="1189113" y="4910500"/>
              <a:ext cx="1568308" cy="24980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8" eaLnBrk="0" hangingPunct="0">
                <a:defRPr/>
              </a:pPr>
              <a:r>
                <a:rPr lang="en-US" sz="1200" dirty="0">
                  <a:solidFill>
                    <a:srgbClr val="000000"/>
                  </a:solidFill>
                  <a:latin typeface="Arial"/>
                </a:rPr>
                <a:t>At least 1 point</a:t>
              </a:r>
              <a:endParaRPr lang="en-GB" sz="1200" dirty="0">
                <a:solidFill>
                  <a:srgbClr val="000000"/>
                </a:solidFill>
                <a:latin typeface="Arial"/>
              </a:endParaRPr>
            </a:p>
          </p:txBody>
        </p:sp>
      </p:grpSp>
      <p:grpSp>
        <p:nvGrpSpPr>
          <p:cNvPr id="15370" name="Group 39">
            <a:extLst>
              <a:ext uri="{FF2B5EF4-FFF2-40B4-BE49-F238E27FC236}">
                <a16:creationId xmlns:a16="http://schemas.microsoft.com/office/drawing/2014/main" id="{F721E832-BDAC-4239-825E-74B95CAF800B}"/>
              </a:ext>
            </a:extLst>
          </p:cNvPr>
          <p:cNvGrpSpPr>
            <a:grpSpLocks/>
          </p:cNvGrpSpPr>
          <p:nvPr/>
        </p:nvGrpSpPr>
        <p:grpSpPr bwMode="auto">
          <a:xfrm rot="5400000">
            <a:off x="2449514" y="3503137"/>
            <a:ext cx="1095375" cy="4178300"/>
            <a:chOff x="3875040" y="2324121"/>
            <a:chExt cx="998468" cy="2798750"/>
          </a:xfrm>
          <a:solidFill>
            <a:srgbClr val="C00000"/>
          </a:solidFill>
        </p:grpSpPr>
        <p:sp>
          <p:nvSpPr>
            <p:cNvPr id="17" name="Rounded Rectangle 16">
              <a:extLst>
                <a:ext uri="{FF2B5EF4-FFF2-40B4-BE49-F238E27FC236}">
                  <a16:creationId xmlns:a16="http://schemas.microsoft.com/office/drawing/2014/main" id="{6389F645-7905-4540-8473-86970056241D}"/>
                </a:ext>
              </a:extLst>
            </p:cNvPr>
            <p:cNvSpPr/>
            <p:nvPr/>
          </p:nvSpPr>
          <p:spPr>
            <a:xfrm rot="16200000">
              <a:off x="2974899" y="3224262"/>
              <a:ext cx="2798750" cy="998468"/>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a:lstStyle/>
            <a:p>
              <a:pPr algn="ctr" defTabSz="914378" eaLnBrk="0" hangingPunct="0">
                <a:defRPr/>
              </a:pPr>
              <a:r>
                <a:rPr lang="en-US" sz="1600" b="1" dirty="0">
                  <a:solidFill>
                    <a:srgbClr val="FFFFFF"/>
                  </a:solidFill>
                  <a:latin typeface="Arial"/>
                </a:rPr>
                <a:t>Group 4: Interdisciplinary Skills Based Courses</a:t>
              </a:r>
              <a:endParaRPr lang="en-GB" sz="1600" b="1" dirty="0">
                <a:solidFill>
                  <a:srgbClr val="FFFFFF"/>
                </a:solidFill>
                <a:latin typeface="Arial"/>
              </a:endParaRPr>
            </a:p>
          </p:txBody>
        </p:sp>
        <p:sp>
          <p:nvSpPr>
            <p:cNvPr id="18" name="Rectangle 17">
              <a:extLst>
                <a:ext uri="{FF2B5EF4-FFF2-40B4-BE49-F238E27FC236}">
                  <a16:creationId xmlns:a16="http://schemas.microsoft.com/office/drawing/2014/main" id="{276F5AF0-7F2C-418A-BF29-0163682F3C13}"/>
                </a:ext>
              </a:extLst>
            </p:cNvPr>
            <p:cNvSpPr/>
            <p:nvPr/>
          </p:nvSpPr>
          <p:spPr>
            <a:xfrm rot="16200000">
              <a:off x="3637432" y="3515345"/>
              <a:ext cx="2023564" cy="30677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8" eaLnBrk="0" hangingPunct="0">
                <a:defRPr/>
              </a:pPr>
              <a:r>
                <a:rPr lang="en-US" sz="1200" b="1" dirty="0">
                  <a:solidFill>
                    <a:srgbClr val="000000"/>
                  </a:solidFill>
                  <a:latin typeface="Arial"/>
                </a:rPr>
                <a:t>Optional</a:t>
              </a:r>
              <a:r>
                <a:rPr lang="en-US" sz="1200" dirty="0">
                  <a:solidFill>
                    <a:srgbClr val="000000"/>
                  </a:solidFill>
                  <a:latin typeface="Arial"/>
                </a:rPr>
                <a:t>: Max of  2 points</a:t>
              </a:r>
              <a:endParaRPr lang="en-GB" sz="1200" dirty="0">
                <a:solidFill>
                  <a:srgbClr val="000000"/>
                </a:solidFill>
                <a:latin typeface="Arial"/>
              </a:endParaRPr>
            </a:p>
          </p:txBody>
        </p:sp>
      </p:grpSp>
      <p:grpSp>
        <p:nvGrpSpPr>
          <p:cNvPr id="3" name="Group 2">
            <a:extLst>
              <a:ext uri="{FF2B5EF4-FFF2-40B4-BE49-F238E27FC236}">
                <a16:creationId xmlns:a16="http://schemas.microsoft.com/office/drawing/2014/main" id="{119995D3-5E36-4403-A607-10EC4329CD0B}"/>
              </a:ext>
            </a:extLst>
          </p:cNvPr>
          <p:cNvGrpSpPr/>
          <p:nvPr/>
        </p:nvGrpSpPr>
        <p:grpSpPr>
          <a:xfrm rot="5400000">
            <a:off x="6647817" y="2173288"/>
            <a:ext cx="1223963" cy="4038600"/>
            <a:chOff x="5253039" y="2162175"/>
            <a:chExt cx="1223963" cy="4038600"/>
          </a:xfrm>
          <a:solidFill>
            <a:srgbClr val="C00000"/>
          </a:solidFill>
        </p:grpSpPr>
        <p:sp>
          <p:nvSpPr>
            <p:cNvPr id="20" name="Rounded Rectangle 19">
              <a:extLst>
                <a:ext uri="{FF2B5EF4-FFF2-40B4-BE49-F238E27FC236}">
                  <a16:creationId xmlns:a16="http://schemas.microsoft.com/office/drawing/2014/main" id="{64E35B03-0D65-42E1-9E0E-7793BB534088}"/>
                </a:ext>
              </a:extLst>
            </p:cNvPr>
            <p:cNvSpPr/>
            <p:nvPr/>
          </p:nvSpPr>
          <p:spPr>
            <a:xfrm rot="10800000">
              <a:off x="5253039" y="2162175"/>
              <a:ext cx="1223963" cy="4038600"/>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vert="vert"/>
            <a:lstStyle/>
            <a:p>
              <a:pPr algn="ctr" defTabSz="914378" eaLnBrk="0" hangingPunct="0">
                <a:defRPr/>
              </a:pPr>
              <a:r>
                <a:rPr lang="en-US" sz="1600" b="1" dirty="0">
                  <a:solidFill>
                    <a:srgbClr val="FFFFFF"/>
                  </a:solidFill>
                  <a:latin typeface="Arial"/>
                </a:rPr>
                <a:t>Core:  Global Perspectives and Research </a:t>
              </a:r>
              <a:endParaRPr lang="en-GB" sz="1600" b="1" dirty="0">
                <a:solidFill>
                  <a:srgbClr val="FFFFFF"/>
                </a:solidFill>
                <a:latin typeface="Arial"/>
              </a:endParaRPr>
            </a:p>
          </p:txBody>
        </p:sp>
        <p:sp>
          <p:nvSpPr>
            <p:cNvPr id="21" name="Rectangle 20">
              <a:extLst>
                <a:ext uri="{FF2B5EF4-FFF2-40B4-BE49-F238E27FC236}">
                  <a16:creationId xmlns:a16="http://schemas.microsoft.com/office/drawing/2014/main" id="{4431772B-CD11-41E8-B097-5ABE28BB53E9}"/>
                </a:ext>
              </a:extLst>
            </p:cNvPr>
            <p:cNvSpPr/>
            <p:nvPr/>
          </p:nvSpPr>
          <p:spPr>
            <a:xfrm rot="16200000">
              <a:off x="5318920" y="4021932"/>
              <a:ext cx="1722438" cy="339725"/>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8" eaLnBrk="0" hangingPunct="0">
                <a:defRPr/>
              </a:pPr>
              <a:r>
                <a:rPr lang="en-US" sz="1200" b="1" dirty="0">
                  <a:solidFill>
                    <a:srgbClr val="000000"/>
                  </a:solidFill>
                  <a:latin typeface="Arial"/>
                </a:rPr>
                <a:t>Required</a:t>
              </a:r>
              <a:r>
                <a:rPr lang="en-US" sz="1200" dirty="0">
                  <a:solidFill>
                    <a:srgbClr val="000000"/>
                  </a:solidFill>
                  <a:latin typeface="Arial"/>
                </a:rPr>
                <a:t>:  1 point</a:t>
              </a:r>
              <a:endParaRPr lang="en-GB" sz="1200" dirty="0">
                <a:solidFill>
                  <a:srgbClr val="000000"/>
                </a:solidFill>
                <a:latin typeface="Arial"/>
              </a:endParaRPr>
            </a:p>
          </p:txBody>
        </p:sp>
      </p:grpSp>
      <p:cxnSp>
        <p:nvCxnSpPr>
          <p:cNvPr id="25" name="Straight Connector 24">
            <a:extLst>
              <a:ext uri="{FF2B5EF4-FFF2-40B4-BE49-F238E27FC236}">
                <a16:creationId xmlns:a16="http://schemas.microsoft.com/office/drawing/2014/main" id="{CB7606EF-5827-4027-9239-B97DEA29CF62}"/>
              </a:ext>
            </a:extLst>
          </p:cNvPr>
          <p:cNvCxnSpPr/>
          <p:nvPr/>
        </p:nvCxnSpPr>
        <p:spPr>
          <a:xfrm>
            <a:off x="1621870" y="1198004"/>
            <a:ext cx="9154160" cy="0"/>
          </a:xfrm>
          <a:prstGeom prst="line">
            <a:avLst/>
          </a:prstGeom>
          <a:ln w="136525" cap="flat" cmpd="thickThin">
            <a:solidFill>
              <a:schemeClr val="tx1"/>
            </a:solidFill>
            <a:beve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7586" name="Title 1">
            <a:extLst>
              <a:ext uri="{FF2B5EF4-FFF2-40B4-BE49-F238E27FC236}">
                <a16:creationId xmlns:a16="http://schemas.microsoft.com/office/drawing/2014/main" id="{0806C151-C01A-4E8A-910B-EDC7548A10D2}"/>
              </a:ext>
            </a:extLst>
          </p:cNvPr>
          <p:cNvSpPr>
            <a:spLocks noGrp="1"/>
          </p:cNvSpPr>
          <p:nvPr>
            <p:ph type="title"/>
          </p:nvPr>
        </p:nvSpPr>
        <p:spPr>
          <a:xfrm>
            <a:off x="876822" y="435077"/>
            <a:ext cx="11259618" cy="707923"/>
          </a:xfrm>
        </p:spPr>
        <p:txBody>
          <a:bodyPr>
            <a:normAutofit fontScale="90000"/>
          </a:bodyPr>
          <a:lstStyle/>
          <a:p>
            <a:pPr>
              <a:defRPr/>
            </a:pPr>
            <a:br>
              <a:rPr lang="en-GB" altLang="en-US" sz="4000" dirty="0">
                <a:ea typeface="ＭＳ Ｐゴシック" charset="0"/>
              </a:rPr>
            </a:br>
            <a:r>
              <a:rPr lang="en-GB" altLang="en-US" sz="4000" dirty="0">
                <a:ea typeface="ＭＳ Ｐゴシック" charset="0"/>
              </a:rPr>
              <a:t>       </a:t>
            </a:r>
            <a:r>
              <a:rPr lang="en-GB" altLang="en-US" sz="3100" b="1" i="1" dirty="0">
                <a:solidFill>
                  <a:srgbClr val="C00000"/>
                </a:solidFill>
                <a:effectLst>
                  <a:outerShdw blurRad="38100" dist="38100" dir="2700000" algn="tl">
                    <a:srgbClr val="000000">
                      <a:alpha val="43137"/>
                    </a:srgbClr>
                  </a:outerShdw>
                </a:effectLst>
                <a:latin typeface="Arial" panose="020B0604020202020204" pitchFamily="34" charset="0"/>
                <a:ea typeface="ＭＳ Ｐゴシック" charset="0"/>
                <a:cs typeface="Arial" panose="020B0604020202020204" pitchFamily="34" charset="0"/>
              </a:rPr>
              <a:t>Cambridge AICE Diploma Subject Groups and CORE</a:t>
            </a:r>
            <a:br>
              <a:rPr lang="en-US" altLang="en-US" sz="4000" b="1" i="1" dirty="0">
                <a:solidFill>
                  <a:srgbClr val="C00000"/>
                </a:solidFill>
                <a:effectLst>
                  <a:outerShdw blurRad="38100" dist="38100" dir="2700000" algn="tl">
                    <a:srgbClr val="000000">
                      <a:alpha val="43137"/>
                    </a:srgbClr>
                  </a:outerShdw>
                </a:effectLst>
                <a:latin typeface="Arial" panose="020B0604020202020204" pitchFamily="34" charset="0"/>
                <a:ea typeface="ＭＳ Ｐゴシック" charset="0"/>
                <a:cs typeface="Arial" panose="020B0604020202020204" pitchFamily="34" charset="0"/>
              </a:rPr>
            </a:br>
            <a:endParaRPr lang="en-US" altLang="en-US" sz="4000" b="1" i="1" dirty="0">
              <a:solidFill>
                <a:srgbClr val="C00000"/>
              </a:solidFill>
              <a:effectLst>
                <a:outerShdw blurRad="38100" dist="38100" dir="2700000" algn="tl">
                  <a:srgbClr val="000000">
                    <a:alpha val="43137"/>
                  </a:srgbClr>
                </a:outerShdw>
              </a:effectLst>
              <a:latin typeface="Arial" panose="020B0604020202020204" pitchFamily="34" charset="0"/>
              <a:ea typeface="ＭＳ Ｐゴシック" charset="0"/>
              <a:cs typeface="Arial" panose="020B0604020202020204" pitchFamily="34" charset="0"/>
            </a:endParaRPr>
          </a:p>
        </p:txBody>
      </p:sp>
      <p:sp>
        <p:nvSpPr>
          <p:cNvPr id="4116" name="TextBox 3">
            <a:extLst>
              <a:ext uri="{FF2B5EF4-FFF2-40B4-BE49-F238E27FC236}">
                <a16:creationId xmlns:a16="http://schemas.microsoft.com/office/drawing/2014/main" id="{16176187-6BA6-482B-BCA6-917E9CFF89F5}"/>
              </a:ext>
            </a:extLst>
          </p:cNvPr>
          <p:cNvSpPr txBox="1">
            <a:spLocks noChangeArrowheads="1"/>
          </p:cNvSpPr>
          <p:nvPr/>
        </p:nvSpPr>
        <p:spPr bwMode="auto">
          <a:xfrm>
            <a:off x="0" y="742951"/>
            <a:ext cx="12191999" cy="400110"/>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square">
            <a:spAutoFit/>
          </a:bodyPr>
          <a:lstStyle/>
          <a:p>
            <a:pPr defTabSz="914378" eaLnBrk="0" fontAlgn="base" hangingPunct="0">
              <a:spcBef>
                <a:spcPct val="0"/>
              </a:spcBef>
              <a:spcAft>
                <a:spcPct val="0"/>
              </a:spcAft>
              <a:defRPr/>
            </a:pPr>
            <a:r>
              <a:rPr lang="en-US" altLang="en-US" sz="2000" cap="all" spc="-60" dirty="0">
                <a:solidFill>
                  <a:srgbClr val="000000"/>
                </a:solidFill>
                <a:latin typeface="Arial Black"/>
                <a:ea typeface="ＭＳ Ｐゴシック" charset="0"/>
                <a:cs typeface="ＭＳ Ｐゴシック" charset="0"/>
              </a:rPr>
              <a:t>Cambridge AICE Diploma Core:  </a:t>
            </a:r>
            <a:r>
              <a:rPr lang="en-US" sz="2000" b="1" dirty="0">
                <a:solidFill>
                  <a:srgbClr val="000000"/>
                </a:solidFill>
                <a:latin typeface="Calibri" pitchFamily="34" charset="0"/>
              </a:rPr>
              <a:t>AS Level </a:t>
            </a:r>
            <a:r>
              <a:rPr lang="en-US" sz="2000" b="1" dirty="0">
                <a:solidFill>
                  <a:srgbClr val="000000"/>
                </a:solidFill>
                <a:highlight>
                  <a:srgbClr val="FFFF00"/>
                </a:highlight>
                <a:latin typeface="Calibri" pitchFamily="34" charset="0"/>
              </a:rPr>
              <a:t>Global Perspectives and Research </a:t>
            </a:r>
            <a:r>
              <a:rPr lang="en-US" sz="2000" b="1" dirty="0">
                <a:solidFill>
                  <a:srgbClr val="000000"/>
                </a:solidFill>
                <a:latin typeface="Calibri" pitchFamily="34" charset="0"/>
              </a:rPr>
              <a:t>(components 1,2 &amp;3)</a:t>
            </a:r>
          </a:p>
        </p:txBody>
      </p:sp>
      <p:graphicFrame>
        <p:nvGraphicFramePr>
          <p:cNvPr id="3" name="Table 2">
            <a:extLst>
              <a:ext uri="{FF2B5EF4-FFF2-40B4-BE49-F238E27FC236}">
                <a16:creationId xmlns:a16="http://schemas.microsoft.com/office/drawing/2014/main" id="{F02CE825-E6A9-4734-857F-3DD5B0D8E456}"/>
              </a:ext>
            </a:extLst>
          </p:cNvPr>
          <p:cNvGraphicFramePr>
            <a:graphicFrameLocks noGrp="1"/>
          </p:cNvGraphicFramePr>
          <p:nvPr>
            <p:extLst>
              <p:ext uri="{D42A27DB-BD31-4B8C-83A1-F6EECF244321}">
                <p14:modId xmlns:p14="http://schemas.microsoft.com/office/powerpoint/2010/main" val="3318244233"/>
              </p:ext>
            </p:extLst>
          </p:nvPr>
        </p:nvGraphicFramePr>
        <p:xfrm>
          <a:off x="0" y="1127762"/>
          <a:ext cx="12191999" cy="5719241"/>
        </p:xfrm>
        <a:graphic>
          <a:graphicData uri="http://schemas.openxmlformats.org/drawingml/2006/table">
            <a:tbl>
              <a:tblPr/>
              <a:tblGrid>
                <a:gridCol w="2747445">
                  <a:extLst>
                    <a:ext uri="{9D8B030D-6E8A-4147-A177-3AD203B41FA5}">
                      <a16:colId xmlns:a16="http://schemas.microsoft.com/office/drawing/2014/main" val="20000"/>
                    </a:ext>
                  </a:extLst>
                </a:gridCol>
                <a:gridCol w="2529190">
                  <a:extLst>
                    <a:ext uri="{9D8B030D-6E8A-4147-A177-3AD203B41FA5}">
                      <a16:colId xmlns:a16="http://schemas.microsoft.com/office/drawing/2014/main" val="20001"/>
                    </a:ext>
                  </a:extLst>
                </a:gridCol>
                <a:gridCol w="3258398">
                  <a:extLst>
                    <a:ext uri="{9D8B030D-6E8A-4147-A177-3AD203B41FA5}">
                      <a16:colId xmlns:a16="http://schemas.microsoft.com/office/drawing/2014/main" val="20002"/>
                    </a:ext>
                  </a:extLst>
                </a:gridCol>
                <a:gridCol w="3656966">
                  <a:extLst>
                    <a:ext uri="{9D8B030D-6E8A-4147-A177-3AD203B41FA5}">
                      <a16:colId xmlns:a16="http://schemas.microsoft.com/office/drawing/2014/main" val="20003"/>
                    </a:ext>
                  </a:extLst>
                </a:gridCol>
              </a:tblGrid>
              <a:tr h="596263">
                <a:tc>
                  <a:txBody>
                    <a:bodyPr/>
                    <a:lstStyle/>
                    <a:p>
                      <a:pPr marL="0" marR="0" algn="ctr">
                        <a:spcBef>
                          <a:spcPts val="0"/>
                        </a:spcBef>
                        <a:spcAft>
                          <a:spcPts val="0"/>
                        </a:spcAft>
                      </a:pPr>
                      <a:r>
                        <a:rPr lang="en-GB" sz="1400" b="1" dirty="0">
                          <a:solidFill>
                            <a:srgbClr val="FFFFFF"/>
                          </a:solidFill>
                          <a:latin typeface="+mn-lt"/>
                          <a:ea typeface="Calibri"/>
                        </a:rPr>
                        <a:t>Group 1</a:t>
                      </a:r>
                      <a:endParaRPr lang="en-US" sz="1800" dirty="0">
                        <a:latin typeface="+mn-lt"/>
                        <a:ea typeface="Times New Roman"/>
                      </a:endParaRPr>
                    </a:p>
                    <a:p>
                      <a:pPr marL="0" marR="0" algn="ctr">
                        <a:spcBef>
                          <a:spcPts val="0"/>
                        </a:spcBef>
                        <a:spcAft>
                          <a:spcPts val="0"/>
                        </a:spcAft>
                      </a:pPr>
                      <a:r>
                        <a:rPr lang="en-GB" sz="1400" b="1" dirty="0">
                          <a:solidFill>
                            <a:srgbClr val="FFFFFF"/>
                          </a:solidFill>
                          <a:latin typeface="+mn-lt"/>
                          <a:ea typeface="Calibri"/>
                        </a:rPr>
                        <a:t>Mathematics</a:t>
                      </a:r>
                      <a:br>
                        <a:rPr lang="en-GB" sz="1400" b="1" dirty="0">
                          <a:solidFill>
                            <a:srgbClr val="FFFFFF"/>
                          </a:solidFill>
                          <a:latin typeface="+mn-lt"/>
                          <a:ea typeface="Calibri"/>
                        </a:rPr>
                      </a:br>
                      <a:r>
                        <a:rPr lang="en-GB" sz="1400" b="1" dirty="0">
                          <a:solidFill>
                            <a:srgbClr val="FFFFFF"/>
                          </a:solidFill>
                          <a:latin typeface="+mn-lt"/>
                          <a:ea typeface="Calibri"/>
                        </a:rPr>
                        <a:t>and Science</a:t>
                      </a:r>
                      <a:endParaRPr lang="en-US" sz="1800" dirty="0">
                        <a:latin typeface="+mn-lt"/>
                        <a:ea typeface="Times New Roman"/>
                      </a:endParaRPr>
                    </a:p>
                  </a:txBody>
                  <a:tcPr marL="86909" marR="86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0045"/>
                    </a:solidFill>
                  </a:tcPr>
                </a:tc>
                <a:tc>
                  <a:txBody>
                    <a:bodyPr/>
                    <a:lstStyle/>
                    <a:p>
                      <a:pPr marL="0" marR="0" algn="ctr">
                        <a:spcBef>
                          <a:spcPts val="0"/>
                        </a:spcBef>
                        <a:spcAft>
                          <a:spcPts val="0"/>
                        </a:spcAft>
                      </a:pPr>
                      <a:r>
                        <a:rPr lang="en-GB" sz="1400" b="1" dirty="0">
                          <a:solidFill>
                            <a:srgbClr val="FFFFFF"/>
                          </a:solidFill>
                          <a:latin typeface="+mn-lt"/>
                          <a:ea typeface="Calibri"/>
                        </a:rPr>
                        <a:t>Group 2</a:t>
                      </a:r>
                      <a:endParaRPr lang="en-US" sz="1800" dirty="0">
                        <a:latin typeface="+mn-lt"/>
                        <a:ea typeface="Times New Roman"/>
                      </a:endParaRPr>
                    </a:p>
                    <a:p>
                      <a:pPr marL="0" marR="0" algn="ctr">
                        <a:spcBef>
                          <a:spcPts val="0"/>
                        </a:spcBef>
                        <a:spcAft>
                          <a:spcPts val="0"/>
                        </a:spcAft>
                      </a:pPr>
                      <a:r>
                        <a:rPr lang="en-GB" sz="1400" b="1" dirty="0">
                          <a:solidFill>
                            <a:srgbClr val="FFFFFF"/>
                          </a:solidFill>
                          <a:latin typeface="+mn-lt"/>
                          <a:ea typeface="Calibri"/>
                        </a:rPr>
                        <a:t>Languages</a:t>
                      </a:r>
                      <a:endParaRPr lang="en-US" sz="1800" dirty="0">
                        <a:latin typeface="+mn-lt"/>
                        <a:ea typeface="Times New Roman"/>
                      </a:endParaRPr>
                    </a:p>
                  </a:txBody>
                  <a:tcPr marL="86909" marR="86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0045"/>
                    </a:solidFill>
                  </a:tcPr>
                </a:tc>
                <a:tc>
                  <a:txBody>
                    <a:bodyPr/>
                    <a:lstStyle/>
                    <a:p>
                      <a:pPr marL="0" marR="0" algn="ctr">
                        <a:spcBef>
                          <a:spcPts val="0"/>
                        </a:spcBef>
                        <a:spcAft>
                          <a:spcPts val="0"/>
                        </a:spcAft>
                      </a:pPr>
                      <a:r>
                        <a:rPr lang="en-GB" sz="1400" b="1" dirty="0">
                          <a:solidFill>
                            <a:srgbClr val="FFFFFF"/>
                          </a:solidFill>
                          <a:latin typeface="+mn-lt"/>
                          <a:ea typeface="Calibri"/>
                        </a:rPr>
                        <a:t>Group 3</a:t>
                      </a:r>
                      <a:endParaRPr lang="en-US" sz="1800" dirty="0">
                        <a:latin typeface="+mn-lt"/>
                        <a:ea typeface="Times New Roman"/>
                      </a:endParaRPr>
                    </a:p>
                    <a:p>
                      <a:pPr marL="0" marR="0" algn="ctr">
                        <a:spcBef>
                          <a:spcPts val="0"/>
                        </a:spcBef>
                        <a:spcAft>
                          <a:spcPts val="0"/>
                        </a:spcAft>
                      </a:pPr>
                      <a:r>
                        <a:rPr lang="en-GB" sz="1400" b="1" dirty="0">
                          <a:solidFill>
                            <a:srgbClr val="FFFFFF"/>
                          </a:solidFill>
                          <a:latin typeface="+mn-lt"/>
                          <a:ea typeface="Calibri"/>
                        </a:rPr>
                        <a:t>Arts and Humanities</a:t>
                      </a:r>
                      <a:endParaRPr lang="en-US" sz="1800" dirty="0">
                        <a:latin typeface="+mn-lt"/>
                        <a:ea typeface="Times New Roman"/>
                      </a:endParaRPr>
                    </a:p>
                  </a:txBody>
                  <a:tcPr marL="86909" marR="86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0045"/>
                    </a:solidFill>
                  </a:tcPr>
                </a:tc>
                <a:tc>
                  <a:txBody>
                    <a:bodyPr/>
                    <a:lstStyle/>
                    <a:p>
                      <a:pPr marL="0" marR="0" algn="ctr">
                        <a:spcBef>
                          <a:spcPts val="0"/>
                        </a:spcBef>
                        <a:spcAft>
                          <a:spcPts val="0"/>
                        </a:spcAft>
                      </a:pPr>
                      <a:r>
                        <a:rPr lang="en-GB" sz="1400" b="1" dirty="0">
                          <a:solidFill>
                            <a:srgbClr val="FFFFFF"/>
                          </a:solidFill>
                          <a:latin typeface="+mn-lt"/>
                          <a:ea typeface="Calibri"/>
                        </a:rPr>
                        <a:t>Group 4</a:t>
                      </a:r>
                      <a:endParaRPr lang="en-US" sz="1800" dirty="0">
                        <a:latin typeface="+mn-lt"/>
                        <a:ea typeface="Times New Roman"/>
                      </a:endParaRPr>
                    </a:p>
                    <a:p>
                      <a:pPr marL="0" marR="0" algn="ctr">
                        <a:spcBef>
                          <a:spcPts val="0"/>
                        </a:spcBef>
                        <a:spcAft>
                          <a:spcPts val="0"/>
                        </a:spcAft>
                      </a:pPr>
                      <a:r>
                        <a:rPr lang="en-GB" sz="1400" b="1" dirty="0">
                          <a:solidFill>
                            <a:srgbClr val="FFFFFF"/>
                          </a:solidFill>
                          <a:latin typeface="+mn-lt"/>
                          <a:ea typeface="Calibri"/>
                        </a:rPr>
                        <a:t>Interdisciplinary and</a:t>
                      </a:r>
                      <a:br>
                        <a:rPr lang="en-GB" sz="1400" b="1" dirty="0">
                          <a:solidFill>
                            <a:srgbClr val="FFFFFF"/>
                          </a:solidFill>
                          <a:latin typeface="+mn-lt"/>
                          <a:ea typeface="Calibri"/>
                        </a:rPr>
                      </a:br>
                      <a:r>
                        <a:rPr lang="en-GB" sz="1400" b="1" dirty="0">
                          <a:solidFill>
                            <a:srgbClr val="FFFFFF"/>
                          </a:solidFill>
                          <a:latin typeface="+mn-lt"/>
                          <a:ea typeface="Calibri"/>
                        </a:rPr>
                        <a:t>skills-based subjects</a:t>
                      </a:r>
                      <a:endParaRPr lang="en-US" sz="1800" dirty="0">
                        <a:latin typeface="+mn-lt"/>
                        <a:ea typeface="Times New Roman"/>
                      </a:endParaRPr>
                    </a:p>
                  </a:txBody>
                  <a:tcPr marL="86909" marR="86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30045"/>
                    </a:solidFill>
                  </a:tcPr>
                </a:tc>
                <a:extLst>
                  <a:ext uri="{0D108BD9-81ED-4DB2-BD59-A6C34878D82A}">
                    <a16:rowId xmlns:a16="http://schemas.microsoft.com/office/drawing/2014/main" val="10000"/>
                  </a:ext>
                </a:extLst>
              </a:tr>
              <a:tr h="5079161">
                <a:tc>
                  <a:txBody>
                    <a:bodyPr/>
                    <a:lstStyle/>
                    <a:p>
                      <a:pPr marL="342900" marR="0" lvl="0" indent="-342900">
                        <a:spcBef>
                          <a:spcPts val="0"/>
                        </a:spcBef>
                        <a:spcAft>
                          <a:spcPts val="200"/>
                        </a:spcAft>
                        <a:buFont typeface="Symbol"/>
                        <a:buChar char=""/>
                      </a:pPr>
                      <a:r>
                        <a:rPr lang="en-GB" sz="1100" b="1" dirty="0">
                          <a:latin typeface="+mn-lt"/>
                          <a:ea typeface="Calibri"/>
                        </a:rPr>
                        <a:t>Applied Information</a:t>
                      </a:r>
                      <a:br>
                        <a:rPr lang="en-GB" sz="1100" b="1" dirty="0">
                          <a:latin typeface="+mn-lt"/>
                          <a:ea typeface="Calibri"/>
                        </a:rPr>
                      </a:br>
                      <a:r>
                        <a:rPr lang="en-GB" sz="1100" b="1" dirty="0">
                          <a:latin typeface="+mn-lt"/>
                          <a:ea typeface="Calibri"/>
                        </a:rPr>
                        <a:t>and Communication</a:t>
                      </a:r>
                      <a:br>
                        <a:rPr lang="en-GB" sz="1100" b="1" dirty="0">
                          <a:latin typeface="+mn-lt"/>
                          <a:ea typeface="Calibri"/>
                        </a:rPr>
                      </a:br>
                      <a:r>
                        <a:rPr lang="en-GB" sz="1100" b="1" dirty="0">
                          <a:latin typeface="+mn-lt"/>
                          <a:ea typeface="Calibri"/>
                        </a:rPr>
                        <a:t>Technology</a:t>
                      </a:r>
                      <a:endParaRPr lang="en-US" sz="1100" b="1" dirty="0">
                        <a:latin typeface="+mn-lt"/>
                        <a:ea typeface="Times New Roman"/>
                      </a:endParaRPr>
                    </a:p>
                    <a:p>
                      <a:pPr marL="342900" marR="0" lvl="0" indent="-342900">
                        <a:spcBef>
                          <a:spcPts val="0"/>
                        </a:spcBef>
                        <a:spcAft>
                          <a:spcPts val="200"/>
                        </a:spcAft>
                        <a:buFont typeface="Symbol"/>
                        <a:buChar char=""/>
                      </a:pPr>
                      <a:r>
                        <a:rPr lang="en-GB" sz="1100" b="1" dirty="0">
                          <a:latin typeface="+mn-lt"/>
                          <a:ea typeface="Calibri"/>
                        </a:rPr>
                        <a:t>Biology AS</a:t>
                      </a:r>
                      <a:endParaRPr lang="en-US" sz="1100" b="1" dirty="0">
                        <a:latin typeface="+mn-lt"/>
                        <a:ea typeface="Times New Roman"/>
                      </a:endParaRPr>
                    </a:p>
                    <a:p>
                      <a:pPr marL="342900" marR="0" lvl="0" indent="-342900">
                        <a:spcBef>
                          <a:spcPts val="0"/>
                        </a:spcBef>
                        <a:spcAft>
                          <a:spcPts val="200"/>
                        </a:spcAft>
                        <a:buFont typeface="Symbol"/>
                        <a:buChar char=""/>
                      </a:pPr>
                      <a:r>
                        <a:rPr lang="en-GB" sz="1100" b="1" dirty="0">
                          <a:highlight>
                            <a:srgbClr val="00FFFF"/>
                          </a:highlight>
                          <a:latin typeface="+mn-lt"/>
                          <a:ea typeface="Calibri"/>
                        </a:rPr>
                        <a:t>Chemistry AS</a:t>
                      </a:r>
                    </a:p>
                    <a:p>
                      <a:pPr marL="342900" marR="0" lvl="0" indent="-342900">
                        <a:spcBef>
                          <a:spcPts val="0"/>
                        </a:spcBef>
                        <a:spcAft>
                          <a:spcPts val="200"/>
                        </a:spcAft>
                        <a:buFont typeface="Symbol"/>
                        <a:buChar char=""/>
                      </a:pPr>
                      <a:r>
                        <a:rPr lang="en-GB" sz="1100" b="1" dirty="0">
                          <a:latin typeface="+mn-lt"/>
                          <a:ea typeface="Times New Roman"/>
                        </a:rPr>
                        <a:t>Computer Science</a:t>
                      </a:r>
                      <a:endParaRPr lang="en-US" sz="1100" b="1" dirty="0">
                        <a:latin typeface="+mn-lt"/>
                        <a:ea typeface="Times New Roman"/>
                      </a:endParaRPr>
                    </a:p>
                    <a:p>
                      <a:pPr marL="342900" marR="0" lvl="0" indent="-342900">
                        <a:spcBef>
                          <a:spcPts val="0"/>
                        </a:spcBef>
                        <a:spcAft>
                          <a:spcPts val="200"/>
                        </a:spcAft>
                        <a:buFont typeface="Symbol"/>
                        <a:buChar char=""/>
                      </a:pPr>
                      <a:r>
                        <a:rPr lang="en-GB" sz="1100" b="1" dirty="0">
                          <a:latin typeface="+mn-lt"/>
                          <a:ea typeface="Calibri"/>
                        </a:rPr>
                        <a:t>Computing</a:t>
                      </a:r>
                      <a:endParaRPr lang="en-US" sz="1100" b="1" dirty="0">
                        <a:latin typeface="+mn-lt"/>
                        <a:ea typeface="Times New Roman"/>
                      </a:endParaRPr>
                    </a:p>
                    <a:p>
                      <a:pPr marL="342900" marR="0" lvl="0" indent="-342900">
                        <a:spcBef>
                          <a:spcPts val="0"/>
                        </a:spcBef>
                        <a:spcAft>
                          <a:spcPts val="200"/>
                        </a:spcAft>
                        <a:buFont typeface="Symbol"/>
                        <a:buChar char=""/>
                      </a:pPr>
                      <a:r>
                        <a:rPr lang="en-GB" sz="1100" b="1" dirty="0">
                          <a:latin typeface="+mn-lt"/>
                          <a:ea typeface="Calibri"/>
                        </a:rPr>
                        <a:t>Design &amp;</a:t>
                      </a:r>
                      <a:br>
                        <a:rPr lang="en-GB" sz="1100" b="1" dirty="0">
                          <a:latin typeface="+mn-lt"/>
                          <a:ea typeface="Calibri"/>
                        </a:rPr>
                      </a:br>
                      <a:r>
                        <a:rPr lang="en-GB" sz="1100" b="1" dirty="0">
                          <a:latin typeface="+mn-lt"/>
                          <a:ea typeface="Calibri"/>
                        </a:rPr>
                        <a:t>Technology</a:t>
                      </a:r>
                      <a:endParaRPr lang="en-US" sz="1100" b="1" dirty="0">
                        <a:latin typeface="+mn-lt"/>
                        <a:ea typeface="Times New Roman"/>
                      </a:endParaRPr>
                    </a:p>
                    <a:p>
                      <a:pPr marL="342900" marR="0" lvl="0" indent="-342900">
                        <a:spcBef>
                          <a:spcPts val="0"/>
                        </a:spcBef>
                        <a:spcAft>
                          <a:spcPts val="200"/>
                        </a:spcAft>
                        <a:buFont typeface="Symbol"/>
                        <a:buChar char=""/>
                      </a:pPr>
                      <a:r>
                        <a:rPr lang="en-GB" sz="1100" b="1" dirty="0">
                          <a:highlight>
                            <a:srgbClr val="00FFFF"/>
                          </a:highlight>
                          <a:latin typeface="+mn-lt"/>
                          <a:ea typeface="Calibri"/>
                        </a:rPr>
                        <a:t>Environmental </a:t>
                      </a:r>
                      <a:br>
                        <a:rPr lang="en-GB" sz="1100" b="1" dirty="0">
                          <a:highlight>
                            <a:srgbClr val="00FFFF"/>
                          </a:highlight>
                          <a:latin typeface="+mn-lt"/>
                          <a:ea typeface="Calibri"/>
                        </a:rPr>
                      </a:br>
                      <a:r>
                        <a:rPr lang="en-GB" sz="1100" b="1" dirty="0">
                          <a:highlight>
                            <a:srgbClr val="00FFFF"/>
                          </a:highlight>
                          <a:latin typeface="+mn-lt"/>
                          <a:ea typeface="Calibri"/>
                        </a:rPr>
                        <a:t>Management </a:t>
                      </a:r>
                      <a:br>
                        <a:rPr lang="en-GB" sz="1100" b="1" dirty="0">
                          <a:highlight>
                            <a:srgbClr val="00FFFF"/>
                          </a:highlight>
                          <a:latin typeface="+mn-lt"/>
                          <a:ea typeface="Calibri"/>
                        </a:rPr>
                      </a:br>
                      <a:r>
                        <a:rPr lang="en-GB" sz="1100" b="1" dirty="0">
                          <a:highlight>
                            <a:srgbClr val="00FFFF"/>
                          </a:highlight>
                          <a:latin typeface="+mn-lt"/>
                          <a:ea typeface="Calibri"/>
                        </a:rPr>
                        <a:t>(AS Level only) </a:t>
                      </a:r>
                      <a:endParaRPr lang="en-US" sz="1100" b="1" dirty="0">
                        <a:highlight>
                          <a:srgbClr val="00FFFF"/>
                        </a:highlight>
                        <a:latin typeface="+mn-lt"/>
                        <a:ea typeface="Times New Roman"/>
                      </a:endParaRPr>
                    </a:p>
                    <a:p>
                      <a:pPr marL="342900" marR="0" lvl="0" indent="-342900">
                        <a:spcBef>
                          <a:spcPts val="0"/>
                        </a:spcBef>
                        <a:spcAft>
                          <a:spcPts val="200"/>
                        </a:spcAft>
                        <a:buFont typeface="Symbol"/>
                        <a:buChar char=""/>
                      </a:pPr>
                      <a:r>
                        <a:rPr lang="en-GB" sz="1100" b="1" dirty="0">
                          <a:latin typeface="+mn-lt"/>
                          <a:ea typeface="Calibri"/>
                        </a:rPr>
                        <a:t>Further</a:t>
                      </a:r>
                      <a:br>
                        <a:rPr lang="en-GB" sz="1100" b="1" dirty="0">
                          <a:latin typeface="+mn-lt"/>
                          <a:ea typeface="Calibri"/>
                        </a:rPr>
                      </a:br>
                      <a:r>
                        <a:rPr lang="en-GB" sz="1100" b="1" dirty="0">
                          <a:latin typeface="+mn-lt"/>
                          <a:ea typeface="Calibri"/>
                        </a:rPr>
                        <a:t>Mathematics </a:t>
                      </a:r>
                      <a:br>
                        <a:rPr lang="en-GB" sz="1100" b="1" dirty="0">
                          <a:latin typeface="+mn-lt"/>
                          <a:ea typeface="Calibri"/>
                        </a:rPr>
                      </a:br>
                      <a:r>
                        <a:rPr lang="en-GB" sz="1100" b="1" dirty="0">
                          <a:latin typeface="+mn-lt"/>
                          <a:ea typeface="Calibri"/>
                        </a:rPr>
                        <a:t>(A Level only)</a:t>
                      </a:r>
                      <a:endParaRPr lang="en-US" sz="1100" b="1" dirty="0">
                        <a:latin typeface="+mn-lt"/>
                        <a:ea typeface="Times New Roman"/>
                      </a:endParaRPr>
                    </a:p>
                    <a:p>
                      <a:pPr marL="342900" marR="0" lvl="0" indent="-342900">
                        <a:spcBef>
                          <a:spcPts val="0"/>
                        </a:spcBef>
                        <a:spcAft>
                          <a:spcPts val="200"/>
                        </a:spcAft>
                        <a:buFont typeface="Symbol"/>
                        <a:buChar char=""/>
                      </a:pPr>
                      <a:r>
                        <a:rPr lang="en-GB" sz="1100" b="1" dirty="0">
                          <a:highlight>
                            <a:srgbClr val="00FFFF"/>
                          </a:highlight>
                          <a:latin typeface="+mn-lt"/>
                          <a:ea typeface="Calibri"/>
                        </a:rPr>
                        <a:t>Marine Science AS</a:t>
                      </a:r>
                      <a:endParaRPr lang="en-US" sz="1100" b="1" dirty="0">
                        <a:highlight>
                          <a:srgbClr val="00FFFF"/>
                        </a:highlight>
                        <a:latin typeface="+mn-lt"/>
                        <a:ea typeface="Times New Roman"/>
                      </a:endParaRPr>
                    </a:p>
                    <a:p>
                      <a:pPr marL="342900" marR="0" lvl="0" indent="-342900">
                        <a:spcBef>
                          <a:spcPts val="0"/>
                        </a:spcBef>
                        <a:spcAft>
                          <a:spcPts val="200"/>
                        </a:spcAft>
                        <a:buFont typeface="Symbol"/>
                        <a:buChar char=""/>
                      </a:pPr>
                      <a:r>
                        <a:rPr lang="en-GB" sz="1100" b="1" dirty="0">
                          <a:latin typeface="+mn-lt"/>
                          <a:ea typeface="Calibri"/>
                        </a:rPr>
                        <a:t>Mathematics </a:t>
                      </a:r>
                      <a:endParaRPr lang="en-US" sz="1100" b="1" dirty="0">
                        <a:latin typeface="+mn-lt"/>
                        <a:ea typeface="Times New Roman"/>
                      </a:endParaRPr>
                    </a:p>
                    <a:p>
                      <a:pPr marL="342900" marR="0" lvl="0" indent="-342900">
                        <a:spcBef>
                          <a:spcPts val="0"/>
                        </a:spcBef>
                        <a:spcAft>
                          <a:spcPts val="200"/>
                        </a:spcAft>
                        <a:buFont typeface="Symbol"/>
                        <a:buChar char=""/>
                      </a:pPr>
                      <a:r>
                        <a:rPr lang="en-GB" sz="1100" b="1" dirty="0">
                          <a:latin typeface="+mn-lt"/>
                          <a:ea typeface="Calibri"/>
                        </a:rPr>
                        <a:t>Physical</a:t>
                      </a:r>
                      <a:br>
                        <a:rPr lang="en-GB" sz="1100" b="1" dirty="0">
                          <a:latin typeface="+mn-lt"/>
                          <a:ea typeface="Calibri"/>
                        </a:rPr>
                      </a:br>
                      <a:r>
                        <a:rPr lang="en-GB" sz="1100" b="1" dirty="0">
                          <a:latin typeface="+mn-lt"/>
                          <a:ea typeface="Calibri"/>
                        </a:rPr>
                        <a:t>Education</a:t>
                      </a:r>
                      <a:endParaRPr lang="en-US" sz="1100" b="1" dirty="0">
                        <a:latin typeface="+mn-lt"/>
                        <a:ea typeface="Times New Roman"/>
                      </a:endParaRPr>
                    </a:p>
                    <a:p>
                      <a:pPr marL="342900" marR="0" lvl="0" indent="-342900">
                        <a:spcBef>
                          <a:spcPts val="0"/>
                        </a:spcBef>
                        <a:spcAft>
                          <a:spcPts val="200"/>
                        </a:spcAft>
                        <a:buFont typeface="Symbol"/>
                        <a:buChar char=""/>
                      </a:pPr>
                      <a:r>
                        <a:rPr lang="en-GB" sz="1100" b="1" dirty="0">
                          <a:latin typeface="+mn-lt"/>
                          <a:ea typeface="Calibri"/>
                        </a:rPr>
                        <a:t>Physics</a:t>
                      </a:r>
                      <a:endParaRPr lang="en-US" sz="1100" b="1" dirty="0">
                        <a:latin typeface="+mn-lt"/>
                        <a:ea typeface="Times New Roman"/>
                      </a:endParaRPr>
                    </a:p>
                    <a:p>
                      <a:pPr marL="342900" marR="0" lvl="0" indent="-342900">
                        <a:spcBef>
                          <a:spcPts val="0"/>
                        </a:spcBef>
                        <a:spcAft>
                          <a:spcPts val="200"/>
                        </a:spcAft>
                        <a:buFont typeface="Symbol"/>
                        <a:buChar char=""/>
                      </a:pPr>
                      <a:r>
                        <a:rPr lang="en-GB" sz="1100" b="1" dirty="0">
                          <a:highlight>
                            <a:srgbClr val="00FFFF"/>
                          </a:highlight>
                          <a:latin typeface="+mn-lt"/>
                          <a:ea typeface="Calibri"/>
                        </a:rPr>
                        <a:t>Psychology</a:t>
                      </a:r>
                      <a:endParaRPr lang="en-US" sz="1100" b="1" dirty="0">
                        <a:highlight>
                          <a:srgbClr val="00FFFF"/>
                        </a:highlight>
                        <a:latin typeface="+mn-lt"/>
                        <a:ea typeface="Times New Roman"/>
                      </a:endParaRPr>
                    </a:p>
                  </a:txBody>
                  <a:tcPr marL="86909" marR="86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spcBef>
                          <a:spcPts val="0"/>
                        </a:spcBef>
                        <a:spcAft>
                          <a:spcPts val="200"/>
                        </a:spcAft>
                        <a:buFont typeface="Symbol"/>
                        <a:buChar char=""/>
                      </a:pPr>
                      <a:r>
                        <a:rPr lang="en-GB" sz="1100" b="1" dirty="0">
                          <a:latin typeface="+mn-lt"/>
                          <a:ea typeface="Calibri"/>
                        </a:rPr>
                        <a:t>Afrikaans Language </a:t>
                      </a:r>
                      <a:br>
                        <a:rPr lang="en-GB" sz="1100" b="1" dirty="0">
                          <a:latin typeface="+mn-lt"/>
                          <a:ea typeface="Calibri"/>
                        </a:rPr>
                      </a:br>
                      <a:r>
                        <a:rPr lang="en-GB" sz="1100" b="1" dirty="0">
                          <a:latin typeface="+mn-lt"/>
                          <a:ea typeface="Calibri"/>
                        </a:rPr>
                        <a:t>(AS Level only)</a:t>
                      </a:r>
                      <a:endParaRPr lang="en-US" sz="1100" b="1" dirty="0">
                        <a:latin typeface="+mn-lt"/>
                        <a:ea typeface="Times New Roman"/>
                      </a:endParaRPr>
                    </a:p>
                    <a:p>
                      <a:pPr marL="342900" marR="0" lvl="0" indent="-342900">
                        <a:spcBef>
                          <a:spcPts val="0"/>
                        </a:spcBef>
                        <a:spcAft>
                          <a:spcPts val="200"/>
                        </a:spcAft>
                        <a:buFont typeface="Symbol"/>
                        <a:buChar char=""/>
                      </a:pPr>
                      <a:r>
                        <a:rPr lang="en-GB" sz="1100" b="1" dirty="0">
                          <a:latin typeface="+mn-lt"/>
                          <a:ea typeface="Calibri"/>
                        </a:rPr>
                        <a:t>Arabic</a:t>
                      </a:r>
                      <a:endParaRPr lang="en-US" sz="1100" b="1" dirty="0">
                        <a:latin typeface="+mn-lt"/>
                        <a:ea typeface="Times New Roman"/>
                      </a:endParaRPr>
                    </a:p>
                    <a:p>
                      <a:pPr marL="342900" marR="0" lvl="0" indent="-342900">
                        <a:spcBef>
                          <a:spcPts val="0"/>
                        </a:spcBef>
                        <a:spcAft>
                          <a:spcPts val="200"/>
                        </a:spcAft>
                        <a:buFont typeface="Symbol"/>
                        <a:buChar char=""/>
                      </a:pPr>
                      <a:r>
                        <a:rPr lang="en-GB" sz="1100" b="1" dirty="0">
                          <a:latin typeface="+mn-lt"/>
                          <a:ea typeface="Calibri"/>
                        </a:rPr>
                        <a:t>Chinese Mandarin</a:t>
                      </a:r>
                      <a:endParaRPr lang="en-US" sz="1100" b="1" dirty="0">
                        <a:latin typeface="+mn-lt"/>
                        <a:ea typeface="Times New Roman"/>
                      </a:endParaRPr>
                    </a:p>
                    <a:p>
                      <a:pPr marL="342900" marR="0" lvl="0" indent="-342900">
                        <a:spcBef>
                          <a:spcPts val="0"/>
                        </a:spcBef>
                        <a:spcAft>
                          <a:spcPts val="200"/>
                        </a:spcAft>
                        <a:buFont typeface="Symbol"/>
                        <a:buChar char=""/>
                      </a:pPr>
                      <a:r>
                        <a:rPr lang="en-GB" sz="1100" b="1" dirty="0">
                          <a:highlight>
                            <a:srgbClr val="00FFFF"/>
                          </a:highlight>
                          <a:latin typeface="+mn-lt"/>
                          <a:ea typeface="Calibri"/>
                        </a:rPr>
                        <a:t>English Language AS</a:t>
                      </a:r>
                      <a:endParaRPr lang="en-US" sz="1100" b="1" dirty="0">
                        <a:highlight>
                          <a:srgbClr val="00FFFF"/>
                        </a:highlight>
                        <a:latin typeface="+mn-lt"/>
                        <a:ea typeface="Times New Roman"/>
                      </a:endParaRPr>
                    </a:p>
                    <a:p>
                      <a:pPr marL="342900" marR="0" lvl="0" indent="-342900">
                        <a:spcBef>
                          <a:spcPts val="0"/>
                        </a:spcBef>
                        <a:spcAft>
                          <a:spcPts val="200"/>
                        </a:spcAft>
                        <a:buFont typeface="Symbol"/>
                        <a:buChar char=""/>
                      </a:pPr>
                      <a:r>
                        <a:rPr lang="en-GB" sz="1100" b="1" dirty="0">
                          <a:latin typeface="+mn-lt"/>
                          <a:ea typeface="Calibri"/>
                        </a:rPr>
                        <a:t>First Language </a:t>
                      </a:r>
                      <a:br>
                        <a:rPr lang="en-GB" sz="1100" b="1" dirty="0">
                          <a:latin typeface="+mn-lt"/>
                          <a:ea typeface="Calibri"/>
                        </a:rPr>
                      </a:br>
                      <a:r>
                        <a:rPr lang="en-GB" sz="1100" b="1" dirty="0">
                          <a:latin typeface="+mn-lt"/>
                          <a:ea typeface="Calibri"/>
                        </a:rPr>
                        <a:t>Spanish </a:t>
                      </a:r>
                      <a:br>
                        <a:rPr lang="en-GB" sz="1100" b="1" dirty="0">
                          <a:latin typeface="+mn-lt"/>
                          <a:ea typeface="Calibri"/>
                        </a:rPr>
                      </a:br>
                      <a:r>
                        <a:rPr lang="en-GB" sz="1100" b="1" dirty="0">
                          <a:latin typeface="+mn-lt"/>
                          <a:ea typeface="Calibri"/>
                        </a:rPr>
                        <a:t>(AS Level only)</a:t>
                      </a:r>
                      <a:endParaRPr lang="en-US" sz="1100" b="1" dirty="0">
                        <a:latin typeface="+mn-lt"/>
                        <a:ea typeface="Times New Roman"/>
                      </a:endParaRPr>
                    </a:p>
                    <a:p>
                      <a:pPr marL="342900" marR="0" lvl="0" indent="-342900">
                        <a:spcBef>
                          <a:spcPts val="0"/>
                        </a:spcBef>
                        <a:spcAft>
                          <a:spcPts val="200"/>
                        </a:spcAft>
                        <a:buFont typeface="Symbol"/>
                        <a:buChar char=""/>
                      </a:pPr>
                      <a:r>
                        <a:rPr lang="en-GB" sz="1100" b="1" dirty="0">
                          <a:latin typeface="+mn-lt"/>
                          <a:ea typeface="Calibri"/>
                        </a:rPr>
                        <a:t>French</a:t>
                      </a:r>
                      <a:endParaRPr lang="en-US" sz="1100" b="1" dirty="0">
                        <a:latin typeface="+mn-lt"/>
                        <a:ea typeface="Times New Roman"/>
                      </a:endParaRPr>
                    </a:p>
                    <a:p>
                      <a:pPr marL="342900" marR="0" lvl="0" indent="-342900">
                        <a:spcBef>
                          <a:spcPts val="0"/>
                        </a:spcBef>
                        <a:spcAft>
                          <a:spcPts val="200"/>
                        </a:spcAft>
                        <a:buFont typeface="Symbol"/>
                        <a:buChar char=""/>
                      </a:pPr>
                      <a:r>
                        <a:rPr lang="en-GB" sz="1100" b="1" dirty="0">
                          <a:latin typeface="+mn-lt"/>
                          <a:ea typeface="Calibri"/>
                        </a:rPr>
                        <a:t>German</a:t>
                      </a:r>
                      <a:endParaRPr lang="en-US" sz="1100" b="1" dirty="0">
                        <a:latin typeface="+mn-lt"/>
                        <a:ea typeface="Times New Roman"/>
                      </a:endParaRPr>
                    </a:p>
                    <a:p>
                      <a:pPr marL="342900" marR="0" lvl="0" indent="-342900">
                        <a:spcBef>
                          <a:spcPts val="0"/>
                        </a:spcBef>
                        <a:spcAft>
                          <a:spcPts val="200"/>
                        </a:spcAft>
                        <a:buFont typeface="Symbol"/>
                        <a:buChar char=""/>
                      </a:pPr>
                      <a:r>
                        <a:rPr lang="en-GB" sz="1100" b="1" dirty="0">
                          <a:latin typeface="+mn-lt"/>
                          <a:ea typeface="Calibri"/>
                        </a:rPr>
                        <a:t>Hindi</a:t>
                      </a:r>
                      <a:endParaRPr lang="en-US" sz="1100" b="1" dirty="0">
                        <a:latin typeface="+mn-lt"/>
                        <a:ea typeface="Times New Roman"/>
                      </a:endParaRPr>
                    </a:p>
                    <a:p>
                      <a:pPr marL="342900" marR="0" lvl="0" indent="-342900">
                        <a:spcBef>
                          <a:spcPts val="0"/>
                        </a:spcBef>
                        <a:spcAft>
                          <a:spcPts val="200"/>
                        </a:spcAft>
                        <a:buFont typeface="Symbol"/>
                        <a:buChar char=""/>
                      </a:pPr>
                      <a:r>
                        <a:rPr lang="en-GB" sz="1100" b="1" dirty="0">
                          <a:latin typeface="+mn-lt"/>
                          <a:ea typeface="Calibri"/>
                        </a:rPr>
                        <a:t>Marathi</a:t>
                      </a:r>
                      <a:endParaRPr lang="en-US" sz="1100" b="1" dirty="0">
                        <a:latin typeface="+mn-lt"/>
                        <a:ea typeface="Times New Roman"/>
                      </a:endParaRPr>
                    </a:p>
                    <a:p>
                      <a:pPr marL="342900" marR="0" lvl="0" indent="-342900">
                        <a:spcBef>
                          <a:spcPts val="0"/>
                        </a:spcBef>
                        <a:spcAft>
                          <a:spcPts val="200"/>
                        </a:spcAft>
                        <a:buFont typeface="Symbol"/>
                        <a:buChar char=""/>
                      </a:pPr>
                      <a:r>
                        <a:rPr lang="en-GB" sz="1100" b="1" dirty="0">
                          <a:latin typeface="+mn-lt"/>
                          <a:ea typeface="Calibri"/>
                        </a:rPr>
                        <a:t>Portuguese</a:t>
                      </a:r>
                      <a:endParaRPr lang="en-US" sz="1100" b="1" dirty="0">
                        <a:latin typeface="+mn-lt"/>
                        <a:ea typeface="Times New Roman"/>
                      </a:endParaRPr>
                    </a:p>
                    <a:p>
                      <a:pPr marL="342900" marR="0" lvl="0" indent="-342900">
                        <a:spcBef>
                          <a:spcPts val="0"/>
                        </a:spcBef>
                        <a:spcAft>
                          <a:spcPts val="200"/>
                        </a:spcAft>
                        <a:buFont typeface="Symbol"/>
                        <a:buChar char=""/>
                      </a:pPr>
                      <a:r>
                        <a:rPr lang="en-GB" sz="1100" b="1" dirty="0">
                          <a:latin typeface="+mn-lt"/>
                          <a:ea typeface="Calibri"/>
                        </a:rPr>
                        <a:t>Spanish</a:t>
                      </a:r>
                      <a:endParaRPr lang="en-US" sz="1100" b="1" dirty="0">
                        <a:latin typeface="+mn-lt"/>
                        <a:ea typeface="Times New Roman"/>
                      </a:endParaRPr>
                    </a:p>
                    <a:p>
                      <a:pPr marL="342900" marR="0" lvl="0" indent="-342900">
                        <a:spcBef>
                          <a:spcPts val="0"/>
                        </a:spcBef>
                        <a:spcAft>
                          <a:spcPts val="200"/>
                        </a:spcAft>
                        <a:buFont typeface="Symbol"/>
                        <a:buChar char=""/>
                      </a:pPr>
                      <a:r>
                        <a:rPr lang="en-GB" sz="1100" b="1" dirty="0">
                          <a:latin typeface="+mn-lt"/>
                          <a:ea typeface="Calibri"/>
                        </a:rPr>
                        <a:t>Tamil</a:t>
                      </a:r>
                      <a:endParaRPr lang="en-US" sz="1100" b="1" dirty="0">
                        <a:latin typeface="+mn-lt"/>
                        <a:ea typeface="Times New Roman"/>
                      </a:endParaRPr>
                    </a:p>
                    <a:p>
                      <a:pPr marL="342900" marR="0" lvl="0" indent="-342900">
                        <a:spcBef>
                          <a:spcPts val="0"/>
                        </a:spcBef>
                        <a:spcAft>
                          <a:spcPts val="200"/>
                        </a:spcAft>
                        <a:buFont typeface="Symbol"/>
                        <a:buChar char=""/>
                      </a:pPr>
                      <a:r>
                        <a:rPr lang="en-GB" sz="1100" b="1" dirty="0">
                          <a:latin typeface="+mn-lt"/>
                          <a:ea typeface="Calibri"/>
                        </a:rPr>
                        <a:t>Telugu</a:t>
                      </a:r>
                      <a:endParaRPr lang="en-US" sz="1100" b="1" dirty="0">
                        <a:latin typeface="+mn-lt"/>
                        <a:ea typeface="Times New Roman"/>
                      </a:endParaRPr>
                    </a:p>
                    <a:p>
                      <a:pPr marL="342900" marR="0" lvl="0" indent="-342900">
                        <a:spcBef>
                          <a:spcPts val="0"/>
                        </a:spcBef>
                        <a:spcAft>
                          <a:spcPts val="200"/>
                        </a:spcAft>
                        <a:buFont typeface="Symbol"/>
                        <a:buChar char=""/>
                      </a:pPr>
                      <a:r>
                        <a:rPr lang="en-GB" sz="1100" b="1" dirty="0">
                          <a:latin typeface="+mn-lt"/>
                          <a:ea typeface="Calibri"/>
                        </a:rPr>
                        <a:t>Urdu</a:t>
                      </a:r>
                      <a:endParaRPr lang="en-US" sz="1100" b="1" dirty="0">
                        <a:latin typeface="+mn-lt"/>
                        <a:ea typeface="Times New Roman"/>
                      </a:endParaRPr>
                    </a:p>
                  </a:txBody>
                  <a:tcPr marL="86909" marR="86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spcBef>
                          <a:spcPts val="0"/>
                        </a:spcBef>
                        <a:spcAft>
                          <a:spcPts val="100"/>
                        </a:spcAft>
                        <a:buFont typeface="Symbol"/>
                        <a:buChar char=""/>
                      </a:pPr>
                      <a:r>
                        <a:rPr lang="en-GB" sz="1100" b="1" dirty="0">
                          <a:latin typeface="+mn-lt"/>
                          <a:ea typeface="Calibri"/>
                        </a:rPr>
                        <a:t>Accounting</a:t>
                      </a:r>
                      <a:endParaRPr lang="en-US" sz="1100" b="1" dirty="0">
                        <a:latin typeface="+mn-lt"/>
                        <a:ea typeface="Times New Roman"/>
                      </a:endParaRPr>
                    </a:p>
                    <a:p>
                      <a:pPr marL="342900" marR="0" lvl="0" indent="-342900">
                        <a:spcBef>
                          <a:spcPts val="0"/>
                        </a:spcBef>
                        <a:spcAft>
                          <a:spcPts val="100"/>
                        </a:spcAft>
                        <a:buFont typeface="Symbol"/>
                        <a:buChar char=""/>
                      </a:pPr>
                      <a:r>
                        <a:rPr lang="en-GB" sz="1100" b="1" dirty="0">
                          <a:latin typeface="+mn-lt"/>
                          <a:ea typeface="Calibri"/>
                        </a:rPr>
                        <a:t>Art &amp; Design</a:t>
                      </a:r>
                      <a:endParaRPr lang="en-US" sz="1100" b="1" dirty="0">
                        <a:latin typeface="+mn-lt"/>
                        <a:ea typeface="Times New Roman"/>
                      </a:endParaRPr>
                    </a:p>
                    <a:p>
                      <a:pPr marL="342900" marR="0" lvl="0" indent="-342900">
                        <a:spcBef>
                          <a:spcPts val="0"/>
                        </a:spcBef>
                        <a:spcAft>
                          <a:spcPts val="100"/>
                        </a:spcAft>
                        <a:buFont typeface="Symbol"/>
                        <a:buChar char=""/>
                      </a:pPr>
                      <a:r>
                        <a:rPr lang="en-GB" sz="1100" b="1" dirty="0">
                          <a:latin typeface="+mn-lt"/>
                          <a:ea typeface="Calibri"/>
                        </a:rPr>
                        <a:t>Business Studies</a:t>
                      </a:r>
                      <a:endParaRPr lang="en-US" sz="1100" b="1" dirty="0">
                        <a:latin typeface="+mn-lt"/>
                        <a:ea typeface="Times New Roman"/>
                      </a:endParaRPr>
                    </a:p>
                    <a:p>
                      <a:pPr marL="342900" marR="0" lvl="0" indent="-342900">
                        <a:spcBef>
                          <a:spcPts val="0"/>
                        </a:spcBef>
                        <a:spcAft>
                          <a:spcPts val="100"/>
                        </a:spcAft>
                        <a:buFont typeface="Symbol"/>
                        <a:buChar char=""/>
                      </a:pPr>
                      <a:r>
                        <a:rPr lang="en-GB" sz="1100" b="1" dirty="0">
                          <a:latin typeface="+mn-lt"/>
                          <a:ea typeface="Calibri"/>
                        </a:rPr>
                        <a:t>Classical Studies</a:t>
                      </a:r>
                      <a:endParaRPr lang="en-US" sz="1100" b="1" dirty="0">
                        <a:latin typeface="+mn-lt"/>
                        <a:ea typeface="Times New Roman"/>
                      </a:endParaRPr>
                    </a:p>
                    <a:p>
                      <a:pPr marL="342900" marR="0" lvl="0" indent="-342900">
                        <a:spcBef>
                          <a:spcPts val="0"/>
                        </a:spcBef>
                        <a:spcAft>
                          <a:spcPts val="100"/>
                        </a:spcAft>
                        <a:buFont typeface="Symbol"/>
                        <a:buChar char=""/>
                      </a:pPr>
                      <a:r>
                        <a:rPr lang="en-GB" sz="1100" b="1" dirty="0">
                          <a:latin typeface="+mn-lt"/>
                          <a:ea typeface="Calibri"/>
                        </a:rPr>
                        <a:t>Design &amp; Textiles</a:t>
                      </a:r>
                      <a:endParaRPr lang="en-US" sz="1100" b="1" dirty="0">
                        <a:latin typeface="+mn-lt"/>
                        <a:ea typeface="Times New Roman"/>
                      </a:endParaRPr>
                    </a:p>
                    <a:p>
                      <a:pPr marL="342900" marR="0" lvl="0" indent="-342900">
                        <a:spcBef>
                          <a:spcPts val="0"/>
                        </a:spcBef>
                        <a:spcAft>
                          <a:spcPts val="100"/>
                        </a:spcAft>
                        <a:buFont typeface="Symbol"/>
                        <a:buChar char=""/>
                      </a:pPr>
                      <a:r>
                        <a:rPr lang="en-GB" sz="1100" b="1" dirty="0">
                          <a:latin typeface="+mn-lt"/>
                          <a:ea typeface="Calibri"/>
                        </a:rPr>
                        <a:t>Divinity </a:t>
                      </a:r>
                      <a:endParaRPr lang="en-US" sz="1100" b="1" dirty="0">
                        <a:latin typeface="+mn-lt"/>
                        <a:ea typeface="Times New Roman"/>
                      </a:endParaRPr>
                    </a:p>
                    <a:p>
                      <a:pPr marL="342900" marR="0" lvl="0" indent="-342900">
                        <a:spcBef>
                          <a:spcPts val="0"/>
                        </a:spcBef>
                        <a:spcAft>
                          <a:spcPts val="100"/>
                        </a:spcAft>
                        <a:buFont typeface="Symbol"/>
                        <a:buChar char=""/>
                      </a:pPr>
                      <a:r>
                        <a:rPr lang="en-GB" sz="1100" b="1" dirty="0">
                          <a:latin typeface="+mn-lt"/>
                          <a:ea typeface="Calibri"/>
                        </a:rPr>
                        <a:t>Economics</a:t>
                      </a:r>
                    </a:p>
                    <a:p>
                      <a:pPr marL="342900" marR="0" lvl="0" indent="-342900" algn="l" defTabSz="914400" rtl="0" eaLnBrk="1" fontAlgn="auto" latinLnBrk="0" hangingPunct="1">
                        <a:lnSpc>
                          <a:spcPct val="100000"/>
                        </a:lnSpc>
                        <a:spcBef>
                          <a:spcPts val="0"/>
                        </a:spcBef>
                        <a:spcAft>
                          <a:spcPts val="100"/>
                        </a:spcAft>
                        <a:buClrTx/>
                        <a:buSzTx/>
                        <a:buFont typeface="Symbol"/>
                        <a:buChar char=""/>
                        <a:tabLst/>
                        <a:defRPr/>
                      </a:pPr>
                      <a:r>
                        <a:rPr lang="en-GB" sz="1100" b="1" dirty="0">
                          <a:highlight>
                            <a:srgbClr val="00FFFF"/>
                          </a:highlight>
                          <a:latin typeface="+mn-lt"/>
                          <a:ea typeface="Calibri"/>
                        </a:rPr>
                        <a:t>Environmental </a:t>
                      </a:r>
                      <a:br>
                        <a:rPr lang="en-GB" sz="1100" b="1" dirty="0">
                          <a:highlight>
                            <a:srgbClr val="00FFFF"/>
                          </a:highlight>
                          <a:latin typeface="+mn-lt"/>
                          <a:ea typeface="Calibri"/>
                        </a:rPr>
                      </a:br>
                      <a:r>
                        <a:rPr lang="en-GB" sz="1100" b="1" dirty="0">
                          <a:highlight>
                            <a:srgbClr val="00FFFF"/>
                          </a:highlight>
                          <a:latin typeface="+mn-lt"/>
                          <a:ea typeface="Calibri"/>
                        </a:rPr>
                        <a:t>Management (AS Level only) </a:t>
                      </a:r>
                      <a:endParaRPr lang="en-US" sz="1100" b="1" dirty="0">
                        <a:highlight>
                          <a:srgbClr val="00FFFF"/>
                        </a:highlight>
                        <a:latin typeface="+mn-lt"/>
                        <a:ea typeface="Times New Roman"/>
                      </a:endParaRPr>
                    </a:p>
                    <a:p>
                      <a:pPr marL="342900" marR="0" lvl="0" indent="-342900">
                        <a:spcBef>
                          <a:spcPts val="0"/>
                        </a:spcBef>
                        <a:spcAft>
                          <a:spcPts val="100"/>
                        </a:spcAft>
                        <a:buFont typeface="Symbol"/>
                        <a:buChar char=""/>
                      </a:pPr>
                      <a:r>
                        <a:rPr lang="en-GB" sz="1100" b="1" dirty="0">
                          <a:latin typeface="+mn-lt"/>
                          <a:ea typeface="Calibri"/>
                        </a:rPr>
                        <a:t>Food Studies (A Level only)</a:t>
                      </a:r>
                      <a:endParaRPr lang="en-US" sz="1100" b="1" dirty="0">
                        <a:latin typeface="+mn-lt"/>
                        <a:ea typeface="Times New Roman"/>
                      </a:endParaRPr>
                    </a:p>
                    <a:p>
                      <a:pPr marL="342900" marR="0" lvl="0" indent="-342900">
                        <a:spcBef>
                          <a:spcPts val="0"/>
                        </a:spcBef>
                        <a:spcAft>
                          <a:spcPts val="100"/>
                        </a:spcAft>
                        <a:buFont typeface="Symbol"/>
                        <a:buChar char=""/>
                      </a:pPr>
                      <a:r>
                        <a:rPr lang="en-GB" sz="1100" b="1" dirty="0">
                          <a:latin typeface="+mn-lt"/>
                          <a:ea typeface="Calibri"/>
                        </a:rPr>
                        <a:t>French Literature (AS Level only)</a:t>
                      </a:r>
                      <a:endParaRPr lang="en-US" sz="1100" b="1" dirty="0">
                        <a:latin typeface="+mn-lt"/>
                        <a:ea typeface="Times New Roman"/>
                      </a:endParaRPr>
                    </a:p>
                    <a:p>
                      <a:pPr marL="342900" marR="0" lvl="0" indent="-342900">
                        <a:spcBef>
                          <a:spcPts val="0"/>
                        </a:spcBef>
                        <a:spcAft>
                          <a:spcPts val="100"/>
                        </a:spcAft>
                        <a:buFont typeface="Symbol"/>
                        <a:buChar char=""/>
                      </a:pPr>
                      <a:r>
                        <a:rPr lang="en-GB" sz="1100" b="1" dirty="0">
                          <a:latin typeface="+mn-lt"/>
                          <a:ea typeface="Calibri"/>
                        </a:rPr>
                        <a:t>Geography</a:t>
                      </a:r>
                      <a:endParaRPr lang="en-US" sz="1100" b="1" dirty="0">
                        <a:latin typeface="+mn-lt"/>
                        <a:ea typeface="Times New Roman"/>
                      </a:endParaRPr>
                    </a:p>
                    <a:p>
                      <a:pPr marL="342900" marR="0" lvl="0" indent="-342900">
                        <a:spcBef>
                          <a:spcPts val="0"/>
                        </a:spcBef>
                        <a:spcAft>
                          <a:spcPts val="100"/>
                        </a:spcAft>
                        <a:buFont typeface="Symbol"/>
                        <a:buChar char=""/>
                      </a:pPr>
                      <a:r>
                        <a:rPr lang="en-GB" sz="1100" b="1" dirty="0">
                          <a:latin typeface="+mn-lt"/>
                          <a:ea typeface="Calibri"/>
                        </a:rPr>
                        <a:t>Hinduism</a:t>
                      </a:r>
                      <a:endParaRPr lang="en-US" sz="1100" b="1" dirty="0">
                        <a:latin typeface="+mn-lt"/>
                        <a:ea typeface="Times New Roman"/>
                      </a:endParaRPr>
                    </a:p>
                    <a:p>
                      <a:pPr marL="342900" marR="0" lvl="0" indent="-342900">
                        <a:spcBef>
                          <a:spcPts val="0"/>
                        </a:spcBef>
                        <a:spcAft>
                          <a:spcPts val="100"/>
                        </a:spcAft>
                        <a:buFont typeface="Symbol"/>
                        <a:buChar char=""/>
                      </a:pPr>
                      <a:r>
                        <a:rPr lang="en-GB" sz="1100" b="1" dirty="0">
                          <a:latin typeface="+mn-lt"/>
                          <a:ea typeface="Calibri"/>
                        </a:rPr>
                        <a:t>Hindi Literature (AS Level only)</a:t>
                      </a:r>
                      <a:endParaRPr lang="en-US" sz="1100" b="1" dirty="0">
                        <a:latin typeface="+mn-lt"/>
                        <a:ea typeface="Times New Roman"/>
                      </a:endParaRPr>
                    </a:p>
                    <a:p>
                      <a:pPr marL="342900" marR="0" lvl="0" indent="-342900">
                        <a:spcBef>
                          <a:spcPts val="0"/>
                        </a:spcBef>
                        <a:spcAft>
                          <a:spcPts val="100"/>
                        </a:spcAft>
                        <a:buFont typeface="Symbol"/>
                        <a:buChar char=""/>
                      </a:pPr>
                      <a:r>
                        <a:rPr lang="en-GB" sz="1100" b="1" dirty="0">
                          <a:highlight>
                            <a:srgbClr val="00FFFF"/>
                          </a:highlight>
                          <a:latin typeface="+mn-lt"/>
                          <a:ea typeface="Calibri"/>
                        </a:rPr>
                        <a:t>International History AS</a:t>
                      </a:r>
                    </a:p>
                    <a:p>
                      <a:pPr marL="342900" marR="0" lvl="0" indent="-342900">
                        <a:spcBef>
                          <a:spcPts val="0"/>
                        </a:spcBef>
                        <a:spcAft>
                          <a:spcPts val="100"/>
                        </a:spcAft>
                        <a:buFont typeface="Symbol"/>
                        <a:buChar char=""/>
                      </a:pPr>
                      <a:r>
                        <a:rPr lang="en-GB" sz="1100" b="1" dirty="0">
                          <a:highlight>
                            <a:srgbClr val="00FFFF"/>
                          </a:highlight>
                          <a:latin typeface="+mn-lt"/>
                          <a:ea typeface="Times New Roman"/>
                        </a:rPr>
                        <a:t>US History AS</a:t>
                      </a:r>
                      <a:endParaRPr lang="en-US" sz="1100" b="1" dirty="0">
                        <a:highlight>
                          <a:srgbClr val="00FFFF"/>
                        </a:highlight>
                        <a:latin typeface="+mn-lt"/>
                        <a:ea typeface="Times New Roman"/>
                      </a:endParaRPr>
                    </a:p>
                    <a:p>
                      <a:pPr marL="342900" marR="0" lvl="0" indent="-342900">
                        <a:spcBef>
                          <a:spcPts val="0"/>
                        </a:spcBef>
                        <a:spcAft>
                          <a:spcPts val="100"/>
                        </a:spcAft>
                        <a:buFont typeface="Symbol"/>
                        <a:buChar char=""/>
                      </a:pPr>
                      <a:r>
                        <a:rPr lang="en-GB" sz="1100" b="1" dirty="0">
                          <a:latin typeface="+mn-lt"/>
                          <a:ea typeface="Calibri"/>
                        </a:rPr>
                        <a:t>Islamic Studies </a:t>
                      </a:r>
                      <a:endParaRPr lang="en-US" sz="1100" b="1" dirty="0">
                        <a:latin typeface="+mn-lt"/>
                        <a:ea typeface="Times New Roman"/>
                      </a:endParaRPr>
                    </a:p>
                    <a:p>
                      <a:pPr marL="342900" marR="0" lvl="0" indent="-342900">
                        <a:spcBef>
                          <a:spcPts val="0"/>
                        </a:spcBef>
                        <a:spcAft>
                          <a:spcPts val="100"/>
                        </a:spcAft>
                        <a:buFont typeface="Symbol"/>
                        <a:buChar char=""/>
                      </a:pPr>
                      <a:r>
                        <a:rPr lang="en-GB" sz="1100" b="1" dirty="0">
                          <a:latin typeface="+mn-lt"/>
                          <a:ea typeface="Calibri"/>
                        </a:rPr>
                        <a:t>Language &amp; Literature</a:t>
                      </a:r>
                      <a:br>
                        <a:rPr lang="en-GB" sz="1100" b="1" dirty="0">
                          <a:latin typeface="+mn-lt"/>
                          <a:ea typeface="Calibri"/>
                        </a:rPr>
                      </a:br>
                      <a:r>
                        <a:rPr lang="en-GB" sz="1100" b="1" dirty="0">
                          <a:latin typeface="+mn-lt"/>
                          <a:ea typeface="Calibri"/>
                        </a:rPr>
                        <a:t>in English (AS Level only)</a:t>
                      </a:r>
                      <a:endParaRPr lang="en-US" sz="1100" b="1" dirty="0">
                        <a:latin typeface="+mn-lt"/>
                        <a:ea typeface="Times New Roman"/>
                      </a:endParaRPr>
                    </a:p>
                    <a:p>
                      <a:pPr marL="342900" marR="0" lvl="0" indent="-342900">
                        <a:spcBef>
                          <a:spcPts val="0"/>
                        </a:spcBef>
                        <a:spcAft>
                          <a:spcPts val="100"/>
                        </a:spcAft>
                        <a:buFont typeface="Symbol"/>
                        <a:buChar char=""/>
                      </a:pPr>
                      <a:r>
                        <a:rPr lang="en-GB" sz="1100" b="1" dirty="0">
                          <a:highlight>
                            <a:srgbClr val="00FFFF"/>
                          </a:highlight>
                          <a:latin typeface="+mn-lt"/>
                          <a:ea typeface="Calibri"/>
                        </a:rPr>
                        <a:t>Literature in English</a:t>
                      </a:r>
                    </a:p>
                    <a:p>
                      <a:pPr marL="342900" marR="0" lvl="0" indent="-342900">
                        <a:spcBef>
                          <a:spcPts val="0"/>
                        </a:spcBef>
                        <a:spcAft>
                          <a:spcPts val="100"/>
                        </a:spcAft>
                        <a:buFont typeface="Symbol"/>
                        <a:buChar char=""/>
                      </a:pPr>
                      <a:r>
                        <a:rPr lang="en-GB" sz="1100" b="1" dirty="0">
                          <a:latin typeface="+mn-lt"/>
                          <a:ea typeface="Times New Roman"/>
                        </a:rPr>
                        <a:t>Media Studies</a:t>
                      </a:r>
                      <a:endParaRPr lang="en-US" sz="1100" b="1" dirty="0">
                        <a:latin typeface="+mn-lt"/>
                        <a:ea typeface="Times New Roman"/>
                      </a:endParaRPr>
                    </a:p>
                    <a:p>
                      <a:pPr marL="342900" marR="0" lvl="0" indent="-342900">
                        <a:spcBef>
                          <a:spcPts val="0"/>
                        </a:spcBef>
                        <a:spcAft>
                          <a:spcPts val="100"/>
                        </a:spcAft>
                        <a:buFont typeface="Symbol"/>
                        <a:buChar char=""/>
                      </a:pPr>
                      <a:r>
                        <a:rPr lang="en-GB" sz="1100" b="1" dirty="0">
                          <a:latin typeface="+mn-lt"/>
                          <a:ea typeface="Calibri"/>
                        </a:rPr>
                        <a:t>Music</a:t>
                      </a:r>
                      <a:endParaRPr lang="en-US" sz="1100" b="1" dirty="0">
                        <a:latin typeface="+mn-lt"/>
                        <a:ea typeface="Times New Roman"/>
                      </a:endParaRPr>
                    </a:p>
                    <a:p>
                      <a:pPr marL="342900" marR="0" lvl="0" indent="-342900">
                        <a:spcBef>
                          <a:spcPts val="0"/>
                        </a:spcBef>
                        <a:spcAft>
                          <a:spcPts val="100"/>
                        </a:spcAft>
                        <a:buFont typeface="Symbol"/>
                        <a:buChar char=""/>
                      </a:pPr>
                      <a:r>
                        <a:rPr lang="en-GB" sz="1100" b="1" dirty="0">
                          <a:latin typeface="+mn-lt"/>
                          <a:ea typeface="Calibri"/>
                        </a:rPr>
                        <a:t>Portuguese Literature  (AS Level only)</a:t>
                      </a:r>
                      <a:endParaRPr lang="en-US" sz="1100" b="1" dirty="0">
                        <a:latin typeface="+mn-lt"/>
                        <a:ea typeface="Times New Roman"/>
                      </a:endParaRPr>
                    </a:p>
                    <a:p>
                      <a:pPr marL="342900" marR="0" lvl="0" indent="-342900">
                        <a:spcBef>
                          <a:spcPts val="0"/>
                        </a:spcBef>
                        <a:spcAft>
                          <a:spcPts val="100"/>
                        </a:spcAft>
                        <a:buFont typeface="Symbol"/>
                        <a:buChar char=""/>
                      </a:pPr>
                      <a:r>
                        <a:rPr lang="en-GB" sz="1100" b="1" dirty="0">
                          <a:highlight>
                            <a:srgbClr val="00FFFF"/>
                          </a:highlight>
                          <a:latin typeface="+mn-lt"/>
                          <a:ea typeface="Calibri"/>
                        </a:rPr>
                        <a:t>Psychology</a:t>
                      </a:r>
                      <a:endParaRPr lang="en-US" sz="1100" b="1" dirty="0">
                        <a:highlight>
                          <a:srgbClr val="00FFFF"/>
                        </a:highlight>
                        <a:latin typeface="+mn-lt"/>
                        <a:ea typeface="Times New Roman"/>
                      </a:endParaRPr>
                    </a:p>
                    <a:p>
                      <a:pPr marL="342900" marR="0" lvl="0" indent="-342900">
                        <a:spcBef>
                          <a:spcPts val="0"/>
                        </a:spcBef>
                        <a:spcAft>
                          <a:spcPts val="100"/>
                        </a:spcAft>
                        <a:buFont typeface="Symbol"/>
                        <a:buChar char=""/>
                      </a:pPr>
                      <a:r>
                        <a:rPr lang="en-GB" sz="1100" b="1" dirty="0">
                          <a:latin typeface="+mn-lt"/>
                          <a:ea typeface="Calibri"/>
                        </a:rPr>
                        <a:t>Sociology</a:t>
                      </a:r>
                      <a:endParaRPr lang="en-US" sz="1100" b="1" dirty="0">
                        <a:latin typeface="+mn-lt"/>
                        <a:ea typeface="Times New Roman"/>
                      </a:endParaRPr>
                    </a:p>
                    <a:p>
                      <a:pPr marL="342900" marR="0" lvl="0" indent="-342900">
                        <a:spcBef>
                          <a:spcPts val="0"/>
                        </a:spcBef>
                        <a:spcAft>
                          <a:spcPts val="100"/>
                        </a:spcAft>
                        <a:buFont typeface="Symbol"/>
                        <a:buChar char=""/>
                      </a:pPr>
                      <a:r>
                        <a:rPr lang="en-GB" sz="1100" b="1" dirty="0">
                          <a:latin typeface="+mn-lt"/>
                          <a:ea typeface="Calibri"/>
                        </a:rPr>
                        <a:t>Spanish Literature (AS Level only)</a:t>
                      </a:r>
                      <a:endParaRPr lang="en-US" sz="1100" b="1" dirty="0">
                        <a:latin typeface="+mn-lt"/>
                        <a:ea typeface="Times New Roman"/>
                      </a:endParaRPr>
                    </a:p>
                    <a:p>
                      <a:pPr marL="342900" marR="0" lvl="0" indent="-342900">
                        <a:spcBef>
                          <a:spcPts val="0"/>
                        </a:spcBef>
                        <a:spcAft>
                          <a:spcPts val="100"/>
                        </a:spcAft>
                        <a:buFont typeface="Symbol"/>
                        <a:buChar char=""/>
                      </a:pPr>
                      <a:r>
                        <a:rPr lang="en-GB" sz="1100" b="1" dirty="0">
                          <a:latin typeface="+mn-lt"/>
                          <a:ea typeface="Calibri"/>
                        </a:rPr>
                        <a:t>Travel &amp; Tourism</a:t>
                      </a:r>
                      <a:endParaRPr lang="en-US" sz="1100" b="1" dirty="0">
                        <a:latin typeface="+mn-lt"/>
                        <a:ea typeface="Times New Roman"/>
                      </a:endParaRPr>
                    </a:p>
                  </a:txBody>
                  <a:tcPr marL="86909" marR="86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spcBef>
                          <a:spcPts val="0"/>
                        </a:spcBef>
                        <a:spcAft>
                          <a:spcPts val="200"/>
                        </a:spcAft>
                        <a:buFont typeface="Symbol"/>
                        <a:buChar char=""/>
                      </a:pPr>
                      <a:r>
                        <a:rPr lang="en-GB" sz="1100" b="1" dirty="0">
                          <a:highlight>
                            <a:srgbClr val="00FFFF"/>
                          </a:highlight>
                          <a:latin typeface="+mn-lt"/>
                          <a:ea typeface="Calibri"/>
                        </a:rPr>
                        <a:t>Thinking Skills</a:t>
                      </a:r>
                      <a:endParaRPr lang="en-US" sz="1100" b="1" dirty="0">
                        <a:highlight>
                          <a:srgbClr val="00FFFF"/>
                        </a:highlight>
                        <a:latin typeface="+mn-lt"/>
                        <a:ea typeface="Times New Roman"/>
                      </a:endParaRPr>
                    </a:p>
                    <a:p>
                      <a:pPr marL="342900" marR="0" lvl="0" indent="-342900">
                        <a:spcBef>
                          <a:spcPts val="0"/>
                        </a:spcBef>
                        <a:spcAft>
                          <a:spcPts val="200"/>
                        </a:spcAft>
                        <a:buFont typeface="Symbol"/>
                        <a:buChar char=""/>
                      </a:pPr>
                      <a:r>
                        <a:rPr lang="en-GB" sz="1100" b="1" dirty="0">
                          <a:highlight>
                            <a:srgbClr val="00FFFF"/>
                          </a:highlight>
                          <a:latin typeface="+mn-lt"/>
                          <a:ea typeface="Calibri"/>
                        </a:rPr>
                        <a:t>General Paper </a:t>
                      </a:r>
                      <a:br>
                        <a:rPr lang="en-GB" sz="1100" b="1" dirty="0">
                          <a:highlight>
                            <a:srgbClr val="00FFFF"/>
                          </a:highlight>
                          <a:latin typeface="+mn-lt"/>
                          <a:ea typeface="Calibri"/>
                        </a:rPr>
                      </a:br>
                      <a:br>
                        <a:rPr lang="en-GB" sz="1100" b="1" dirty="0">
                          <a:latin typeface="+mn-lt"/>
                          <a:ea typeface="Times New Roman"/>
                        </a:rPr>
                      </a:br>
                      <a:endParaRPr lang="en-GB" sz="1100" b="1" dirty="0">
                        <a:latin typeface="+mn-lt"/>
                        <a:ea typeface="Times New Roman"/>
                      </a:endParaRPr>
                    </a:p>
                    <a:p>
                      <a:pPr marL="168275" marR="0" lvl="0" indent="-168275">
                        <a:spcBef>
                          <a:spcPts val="0"/>
                        </a:spcBef>
                        <a:spcAft>
                          <a:spcPts val="200"/>
                        </a:spcAft>
                        <a:buFont typeface="Symbol"/>
                        <a:buNone/>
                      </a:pPr>
                      <a:endParaRPr lang="en-US" sz="1100" b="1" i="1" dirty="0">
                        <a:latin typeface="+mn-lt"/>
                        <a:ea typeface="Times New Roman"/>
                      </a:endParaRPr>
                    </a:p>
                  </a:txBody>
                  <a:tcPr marL="86909" marR="8690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5365" name="TextBox 23">
            <a:extLst>
              <a:ext uri="{FF2B5EF4-FFF2-40B4-BE49-F238E27FC236}">
                <a16:creationId xmlns:a16="http://schemas.microsoft.com/office/drawing/2014/main" id="{4624C323-2B7B-4B43-9A0C-7F4DC7E1707F}"/>
              </a:ext>
            </a:extLst>
          </p:cNvPr>
          <p:cNvSpPr txBox="1">
            <a:spLocks noChangeArrowheads="1"/>
          </p:cNvSpPr>
          <p:nvPr/>
        </p:nvSpPr>
        <p:spPr bwMode="auto">
          <a:xfrm>
            <a:off x="209550" y="324527"/>
            <a:ext cx="11706225" cy="707886"/>
          </a:xfrm>
          <a:prstGeom prst="rect">
            <a:avLst/>
          </a:prstGeom>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spcAft>
                <a:spcPts val="600"/>
              </a:spcAft>
              <a:buFont typeface="Arial" panose="020B0604020202020204" pitchFamily="34" charset="0"/>
              <a:defRPr sz="2000" b="1">
                <a:solidFill>
                  <a:schemeClr val="tx1"/>
                </a:solidFill>
                <a:latin typeface="Arial" panose="020B0604020202020204" pitchFamily="34" charset="0"/>
                <a:ea typeface="MS PGothic" panose="020B0600070205080204" pitchFamily="34" charset="-128"/>
              </a:defRPr>
            </a:lvl1pPr>
            <a:lvl2pPr marL="742950" indent="-285750">
              <a:spcBef>
                <a:spcPct val="20000"/>
              </a:spcBef>
              <a:buClr>
                <a:schemeClr val="tx2"/>
              </a:buClr>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lr>
                <a:schemeClr val="tx2"/>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3pPr>
            <a:lvl4pPr marL="1600200" indent="-228600">
              <a:spcBef>
                <a:spcPct val="20000"/>
              </a:spcBef>
              <a:buClr>
                <a:schemeClr val="tx2"/>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4pPr>
            <a:lvl5pPr marL="2057400" indent="-228600">
              <a:spcBef>
                <a:spcPct val="20000"/>
              </a:spcBef>
              <a:buClr>
                <a:schemeClr val="tx2"/>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tx2"/>
              </a:buClr>
              <a:buFont typeface="Arial" panose="020B0604020202020204" pitchFamily="34" charset="0"/>
              <a:buChar char="•"/>
              <a:defRPr>
                <a:solidFill>
                  <a:schemeClr val="tx1"/>
                </a:solidFill>
                <a:latin typeface="Arial" panose="020B0604020202020204" pitchFamily="34" charset="0"/>
                <a:ea typeface="MS PGothic" panose="020B0600070205080204" pitchFamily="34" charset="-128"/>
              </a:defRPr>
            </a:lvl9pPr>
          </a:lstStyle>
          <a:p>
            <a:pPr algn="ctr" defTabSz="914378" fontAlgn="base">
              <a:spcBef>
                <a:spcPct val="0"/>
              </a:spcBef>
              <a:spcAft>
                <a:spcPct val="0"/>
              </a:spcAft>
            </a:pPr>
            <a:r>
              <a:rPr lang="en-GB" altLang="en-US" sz="4000" i="1" dirty="0">
                <a:solidFill>
                  <a:srgbClr val="D1282E"/>
                </a:solidFill>
                <a:effectLst>
                  <a:outerShdw blurRad="38100" dist="38100" dir="2700000" algn="tl">
                    <a:srgbClr val="000000">
                      <a:alpha val="43137"/>
                    </a:srgbClr>
                  </a:outerShdw>
                </a:effectLst>
              </a:rPr>
              <a:t>What is the AICE student tracking sheet?</a:t>
            </a:r>
          </a:p>
        </p:txBody>
      </p:sp>
      <p:cxnSp>
        <p:nvCxnSpPr>
          <p:cNvPr id="25" name="Straight Connector 24">
            <a:extLst>
              <a:ext uri="{FF2B5EF4-FFF2-40B4-BE49-F238E27FC236}">
                <a16:creationId xmlns:a16="http://schemas.microsoft.com/office/drawing/2014/main" id="{CB7606EF-5827-4027-9239-B97DEA29CF62}"/>
              </a:ext>
            </a:extLst>
          </p:cNvPr>
          <p:cNvCxnSpPr/>
          <p:nvPr/>
        </p:nvCxnSpPr>
        <p:spPr>
          <a:xfrm>
            <a:off x="1518920" y="1156907"/>
            <a:ext cx="9154160" cy="0"/>
          </a:xfrm>
          <a:prstGeom prst="line">
            <a:avLst/>
          </a:prstGeom>
          <a:ln w="136525" cap="flat" cmpd="thickThin">
            <a:solidFill>
              <a:schemeClr val="tx1"/>
            </a:solidFill>
            <a:bevel/>
          </a:ln>
        </p:spPr>
        <p:style>
          <a:lnRef idx="1">
            <a:schemeClr val="accent1"/>
          </a:lnRef>
          <a:fillRef idx="0">
            <a:schemeClr val="accent1"/>
          </a:fillRef>
          <a:effectRef idx="0">
            <a:schemeClr val="accent1"/>
          </a:effectRef>
          <a:fontRef idx="minor">
            <a:schemeClr val="tx1"/>
          </a:fontRef>
        </p:style>
      </p:cxnSp>
      <p:pic>
        <p:nvPicPr>
          <p:cNvPr id="23" name="Picture 22">
            <a:extLst>
              <a:ext uri="{FF2B5EF4-FFF2-40B4-BE49-F238E27FC236}">
                <a16:creationId xmlns:a16="http://schemas.microsoft.com/office/drawing/2014/main" id="{EB89D919-C20E-A108-08D4-0D797FD2FA05}"/>
              </a:ext>
            </a:extLst>
          </p:cNvPr>
          <p:cNvPicPr>
            <a:picLocks noChangeAspect="1"/>
          </p:cNvPicPr>
          <p:nvPr/>
        </p:nvPicPr>
        <p:blipFill>
          <a:blip r:embed="rId2"/>
          <a:stretch>
            <a:fillRect/>
          </a:stretch>
        </p:blipFill>
        <p:spPr>
          <a:xfrm>
            <a:off x="1818526" y="1529019"/>
            <a:ext cx="8753582" cy="5165235"/>
          </a:xfrm>
          <a:prstGeom prst="rect">
            <a:avLst/>
          </a:prstGeom>
        </p:spPr>
      </p:pic>
    </p:spTree>
    <p:extLst>
      <p:ext uri="{BB962C8B-B14F-4D97-AF65-F5344CB8AC3E}">
        <p14:creationId xmlns:p14="http://schemas.microsoft.com/office/powerpoint/2010/main" val="3915952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1156" y="-3485136"/>
            <a:ext cx="10476089" cy="1535275"/>
          </a:xfrm>
        </p:spPr>
        <p:txBody>
          <a:bodyPr anchor="b">
            <a:normAutofit/>
          </a:bodyPr>
          <a:lstStyle/>
          <a:p>
            <a:pPr algn="l">
              <a:lnSpc>
                <a:spcPct val="90000"/>
              </a:lnSpc>
            </a:pPr>
            <a:r>
              <a:rPr lang="en-US" sz="6400" b="1" spc="383" dirty="0">
                <a:solidFill>
                  <a:srgbClr val="C00000"/>
                </a:solidFill>
                <a:effectLst>
                  <a:outerShdw blurRad="38100" dist="38100" dir="2700000" algn="tl">
                    <a:srgbClr val="000000">
                      <a:alpha val="43137"/>
                    </a:srgbClr>
                  </a:outerShdw>
                </a:effectLst>
                <a:latin typeface="Freestyle Script" panose="030804020302050B0404" pitchFamily="66" charset="0"/>
              </a:rPr>
              <a:t>Did You Know…?</a:t>
            </a:r>
            <a:endParaRPr lang="en-US" sz="6400" dirty="0">
              <a:solidFill>
                <a:srgbClr val="C00000"/>
              </a:solidFill>
              <a:latin typeface="Freestyle Script" panose="030804020302050B0404" pitchFamily="66" charset="0"/>
            </a:endParaRPr>
          </a:p>
        </p:txBody>
      </p:sp>
      <p:pic>
        <p:nvPicPr>
          <p:cNvPr id="10" name="Picture 9">
            <a:extLst>
              <a:ext uri="{FF2B5EF4-FFF2-40B4-BE49-F238E27FC236}">
                <a16:creationId xmlns:a16="http://schemas.microsoft.com/office/drawing/2014/main" id="{C47DBD0F-D663-413C-8756-D4184C50AF2A}"/>
              </a:ext>
            </a:extLst>
          </p:cNvPr>
          <p:cNvPicPr>
            <a:picLocks noChangeAspect="1"/>
          </p:cNvPicPr>
          <p:nvPr/>
        </p:nvPicPr>
        <p:blipFill>
          <a:blip r:embed="rId2"/>
          <a:stretch>
            <a:fillRect/>
          </a:stretch>
        </p:blipFill>
        <p:spPr>
          <a:xfrm>
            <a:off x="4382948" y="7932692"/>
            <a:ext cx="3066005" cy="1750336"/>
          </a:xfrm>
          <a:prstGeom prst="rect">
            <a:avLst/>
          </a:prstGeom>
        </p:spPr>
      </p:pic>
      <p:sp>
        <p:nvSpPr>
          <p:cNvPr id="5" name="TextBox 4">
            <a:extLst>
              <a:ext uri="{FF2B5EF4-FFF2-40B4-BE49-F238E27FC236}">
                <a16:creationId xmlns:a16="http://schemas.microsoft.com/office/drawing/2014/main" id="{088D969D-BED2-4288-A2D6-46594C3FCBE9}"/>
              </a:ext>
            </a:extLst>
          </p:cNvPr>
          <p:cNvSpPr txBox="1"/>
          <p:nvPr/>
        </p:nvSpPr>
        <p:spPr>
          <a:xfrm>
            <a:off x="323850" y="419719"/>
            <a:ext cx="11572875" cy="707886"/>
          </a:xfrm>
          <a:prstGeom prst="rect">
            <a:avLst/>
          </a:prstGeom>
          <a:noFill/>
        </p:spPr>
        <p:txBody>
          <a:bodyPr wrap="square" rtlCol="0">
            <a:spAutoFit/>
          </a:bodyPr>
          <a:lstStyle/>
          <a:p>
            <a:pPr algn="ctr" defTabSz="342900">
              <a:defRPr/>
            </a:pPr>
            <a:r>
              <a:rPr lang="en-US" sz="4000" b="1" i="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What is the difference between AS &amp; AL?</a:t>
            </a:r>
          </a:p>
        </p:txBody>
      </p:sp>
      <p:cxnSp>
        <p:nvCxnSpPr>
          <p:cNvPr id="11" name="Straight Connector 10">
            <a:extLst>
              <a:ext uri="{FF2B5EF4-FFF2-40B4-BE49-F238E27FC236}">
                <a16:creationId xmlns:a16="http://schemas.microsoft.com/office/drawing/2014/main" id="{B61DE83C-FE4C-4096-B76C-074D89DB0010}"/>
              </a:ext>
            </a:extLst>
          </p:cNvPr>
          <p:cNvCxnSpPr/>
          <p:nvPr/>
        </p:nvCxnSpPr>
        <p:spPr>
          <a:xfrm>
            <a:off x="1621870" y="1170502"/>
            <a:ext cx="9154160" cy="0"/>
          </a:xfrm>
          <a:prstGeom prst="line">
            <a:avLst/>
          </a:prstGeom>
          <a:ln w="136525" cap="flat" cmpd="thickThin">
            <a:solidFill>
              <a:schemeClr val="tx1"/>
            </a:solidFill>
            <a:beve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81756D06-D4E8-8E2D-9438-5527D790AE1C}"/>
              </a:ext>
            </a:extLst>
          </p:cNvPr>
          <p:cNvPicPr>
            <a:picLocks noChangeAspect="1"/>
          </p:cNvPicPr>
          <p:nvPr/>
        </p:nvPicPr>
        <p:blipFill>
          <a:blip r:embed="rId3"/>
          <a:stretch>
            <a:fillRect/>
          </a:stretch>
        </p:blipFill>
        <p:spPr>
          <a:xfrm>
            <a:off x="3811035" y="1658114"/>
            <a:ext cx="4126669" cy="2666232"/>
          </a:xfrm>
          <a:prstGeom prst="rect">
            <a:avLst/>
          </a:prstGeom>
        </p:spPr>
      </p:pic>
      <p:sp>
        <p:nvSpPr>
          <p:cNvPr id="6" name="TextBox 5">
            <a:extLst>
              <a:ext uri="{FF2B5EF4-FFF2-40B4-BE49-F238E27FC236}">
                <a16:creationId xmlns:a16="http://schemas.microsoft.com/office/drawing/2014/main" id="{00A2C092-8BAA-44C8-7C91-92E3E5E4D26D}"/>
              </a:ext>
            </a:extLst>
          </p:cNvPr>
          <p:cNvSpPr txBox="1"/>
          <p:nvPr/>
        </p:nvSpPr>
        <p:spPr>
          <a:xfrm>
            <a:off x="654755" y="1576351"/>
            <a:ext cx="3067863" cy="3447098"/>
          </a:xfrm>
          <a:prstGeom prst="rect">
            <a:avLst/>
          </a:prstGeom>
          <a:solidFill>
            <a:schemeClr val="bg1">
              <a:lumMod val="85000"/>
            </a:schemeClr>
          </a:solidFill>
        </p:spPr>
        <p:txBody>
          <a:bodyPr wrap="square" rtlCol="0">
            <a:spAutoFit/>
          </a:bodyPr>
          <a:lstStyle/>
          <a:p>
            <a:pPr algn="ctr"/>
            <a:r>
              <a:rPr lang="en-US" sz="2500" b="1" u="sng" dirty="0">
                <a:latin typeface="Arial" panose="020B0604020202020204" pitchFamily="34" charset="0"/>
                <a:cs typeface="Arial" panose="020B0604020202020204" pitchFamily="34" charset="0"/>
              </a:rPr>
              <a:t>AS Level Classes</a:t>
            </a:r>
          </a:p>
          <a:p>
            <a:pPr algn="ctr"/>
            <a:endParaRPr lang="en-US" sz="25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500" b="1" dirty="0">
                <a:latin typeface="Arial" panose="020B0604020202020204" pitchFamily="34" charset="0"/>
                <a:cs typeface="Arial" panose="020B0604020202020204" pitchFamily="34" charset="0"/>
              </a:rPr>
              <a:t>One year </a:t>
            </a:r>
          </a:p>
          <a:p>
            <a:pPr marL="285750" indent="-285750">
              <a:buFont typeface="Arial" panose="020B0604020202020204" pitchFamily="34" charset="0"/>
              <a:buChar char="•"/>
            </a:pPr>
            <a:r>
              <a:rPr lang="en-US" sz="2500" b="1" dirty="0">
                <a:latin typeface="Arial" panose="020B0604020202020204" pitchFamily="34" charset="0"/>
                <a:cs typeface="Arial" panose="020B0604020202020204" pitchFamily="34" charset="0"/>
              </a:rPr>
              <a:t>Awarded one point </a:t>
            </a:r>
          </a:p>
          <a:p>
            <a:pPr marL="285750" indent="-285750">
              <a:buFont typeface="Arial" panose="020B0604020202020204" pitchFamily="34" charset="0"/>
              <a:buChar char="•"/>
            </a:pPr>
            <a:r>
              <a:rPr lang="en-US" sz="2500" b="1" dirty="0">
                <a:latin typeface="Arial" panose="020B0604020202020204" pitchFamily="34" charset="0"/>
                <a:cs typeface="Arial" panose="020B0604020202020204" pitchFamily="34" charset="0"/>
              </a:rPr>
              <a:t>Graded a (highest) to e (lowest)</a:t>
            </a:r>
          </a:p>
          <a:p>
            <a:pPr marL="285750" indent="-285750">
              <a:buFont typeface="Arial" panose="020B0604020202020204" pitchFamily="34" charset="0"/>
              <a:buChar char="•"/>
            </a:pPr>
            <a:endParaRPr lang="en-US" b="1"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44F7D6EE-8AE5-90A9-3914-80555DEE86F0}"/>
              </a:ext>
            </a:extLst>
          </p:cNvPr>
          <p:cNvSpPr txBox="1"/>
          <p:nvPr/>
        </p:nvSpPr>
        <p:spPr>
          <a:xfrm>
            <a:off x="8113643" y="1576351"/>
            <a:ext cx="3423602" cy="2215991"/>
          </a:xfrm>
          <a:prstGeom prst="rect">
            <a:avLst/>
          </a:prstGeom>
          <a:solidFill>
            <a:schemeClr val="bg1">
              <a:lumMod val="85000"/>
            </a:schemeClr>
          </a:solidFill>
        </p:spPr>
        <p:txBody>
          <a:bodyPr wrap="square" rtlCol="0">
            <a:spAutoFit/>
          </a:bodyPr>
          <a:lstStyle/>
          <a:p>
            <a:pPr algn="ctr"/>
            <a:r>
              <a:rPr lang="en-US" sz="2400" b="1" u="sng" dirty="0">
                <a:latin typeface="Arial" panose="020B0604020202020204" pitchFamily="34" charset="0"/>
                <a:cs typeface="Arial" panose="020B0604020202020204" pitchFamily="34" charset="0"/>
              </a:rPr>
              <a:t>AL Level Classes</a:t>
            </a:r>
          </a:p>
          <a:p>
            <a:endParaRPr lang="en-US" sz="24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400" b="1" dirty="0">
                <a:latin typeface="Arial" panose="020B0604020202020204" pitchFamily="34" charset="0"/>
                <a:cs typeface="Arial" panose="020B0604020202020204" pitchFamily="34" charset="0"/>
              </a:rPr>
              <a:t>Awarded two points</a:t>
            </a:r>
          </a:p>
          <a:p>
            <a:pPr marL="285750" indent="-285750">
              <a:buFont typeface="Arial" panose="020B0604020202020204" pitchFamily="34" charset="0"/>
              <a:buChar char="•"/>
            </a:pPr>
            <a:r>
              <a:rPr lang="en-US" sz="2400" b="1" dirty="0">
                <a:latin typeface="Arial" panose="020B0604020202020204" pitchFamily="34" charset="0"/>
                <a:cs typeface="Arial" panose="020B0604020202020204" pitchFamily="34" charset="0"/>
              </a:rPr>
              <a:t>Graded A (highest) to E (lowest)</a:t>
            </a:r>
          </a:p>
          <a:p>
            <a:pPr marL="285750" indent="-285750">
              <a:buFont typeface="Arial" panose="020B0604020202020204" pitchFamily="34" charset="0"/>
              <a:buChar char="•"/>
            </a:pPr>
            <a:endParaRPr lang="en-US" b="1"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5C099B3C-3E32-9FC9-806F-F63DE25C754D}"/>
              </a:ext>
            </a:extLst>
          </p:cNvPr>
          <p:cNvSpPr txBox="1"/>
          <p:nvPr/>
        </p:nvSpPr>
        <p:spPr>
          <a:xfrm>
            <a:off x="654756" y="5648325"/>
            <a:ext cx="10882490" cy="400110"/>
          </a:xfrm>
          <a:prstGeom prst="rect">
            <a:avLst/>
          </a:prstGeom>
          <a:solidFill>
            <a:srgbClr val="FFFF00"/>
          </a:solidFill>
        </p:spPr>
        <p:txBody>
          <a:bodyPr wrap="square" rtlCol="0">
            <a:spAutoFit/>
          </a:bodyPr>
          <a:lstStyle/>
          <a:p>
            <a:pPr algn="ctr"/>
            <a:r>
              <a:rPr lang="en-US" sz="2000" b="1" dirty="0">
                <a:latin typeface="Arial" panose="020B0604020202020204" pitchFamily="34" charset="0"/>
                <a:cs typeface="Arial" panose="020B0604020202020204" pitchFamily="34" charset="0"/>
              </a:rPr>
              <a:t>A “U” means Ungraded – did not earn enough points to pass the exam </a:t>
            </a:r>
          </a:p>
        </p:txBody>
      </p:sp>
    </p:spTree>
    <p:extLst>
      <p:ext uri="{BB962C8B-B14F-4D97-AF65-F5344CB8AC3E}">
        <p14:creationId xmlns:p14="http://schemas.microsoft.com/office/powerpoint/2010/main" val="2942294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646E9630-ACC6-444A-A478-A898DE093B81}"/>
              </a:ext>
            </a:extLst>
          </p:cNvPr>
          <p:cNvGraphicFramePr>
            <a:graphicFrameLocks noGrp="1"/>
          </p:cNvGraphicFramePr>
          <p:nvPr>
            <p:extLst>
              <p:ext uri="{D42A27DB-BD31-4B8C-83A1-F6EECF244321}">
                <p14:modId xmlns:p14="http://schemas.microsoft.com/office/powerpoint/2010/main" val="3520487804"/>
              </p:ext>
            </p:extLst>
          </p:nvPr>
        </p:nvGraphicFramePr>
        <p:xfrm>
          <a:off x="2517172" y="2512669"/>
          <a:ext cx="6986425" cy="3670272"/>
        </p:xfrm>
        <a:graphic>
          <a:graphicData uri="http://schemas.openxmlformats.org/drawingml/2006/table">
            <a:tbl>
              <a:tblPr firstRow="1" firstCol="1" bandRow="1"/>
              <a:tblGrid>
                <a:gridCol w="1672373">
                  <a:extLst>
                    <a:ext uri="{9D8B030D-6E8A-4147-A177-3AD203B41FA5}">
                      <a16:colId xmlns:a16="http://schemas.microsoft.com/office/drawing/2014/main" val="2107048212"/>
                    </a:ext>
                  </a:extLst>
                </a:gridCol>
                <a:gridCol w="1801201">
                  <a:extLst>
                    <a:ext uri="{9D8B030D-6E8A-4147-A177-3AD203B41FA5}">
                      <a16:colId xmlns:a16="http://schemas.microsoft.com/office/drawing/2014/main" val="474121156"/>
                    </a:ext>
                  </a:extLst>
                </a:gridCol>
                <a:gridCol w="1801201">
                  <a:extLst>
                    <a:ext uri="{9D8B030D-6E8A-4147-A177-3AD203B41FA5}">
                      <a16:colId xmlns:a16="http://schemas.microsoft.com/office/drawing/2014/main" val="2086415296"/>
                    </a:ext>
                  </a:extLst>
                </a:gridCol>
                <a:gridCol w="1711650">
                  <a:extLst>
                    <a:ext uri="{9D8B030D-6E8A-4147-A177-3AD203B41FA5}">
                      <a16:colId xmlns:a16="http://schemas.microsoft.com/office/drawing/2014/main" val="4160213370"/>
                    </a:ext>
                  </a:extLst>
                </a:gridCol>
              </a:tblGrid>
              <a:tr h="437794">
                <a:tc gridSpan="2">
                  <a:txBody>
                    <a:bodyPr/>
                    <a:lstStyle/>
                    <a:p>
                      <a:pPr marL="0" marR="0" algn="ctr">
                        <a:lnSpc>
                          <a:spcPct val="107000"/>
                        </a:lnSpc>
                        <a:spcBef>
                          <a:spcPts val="0"/>
                        </a:spcBef>
                        <a:spcAft>
                          <a:spcPts val="0"/>
                        </a:spcAft>
                      </a:pPr>
                      <a:r>
                        <a:rPr lang="en-US" sz="2100" b="1" dirty="0">
                          <a:solidFill>
                            <a:schemeClr val="bg1"/>
                          </a:solidFill>
                          <a:effectLst>
                            <a:outerShdw blurRad="38100" dist="38100" dir="2700000" algn="tl">
                              <a:srgbClr val="000000">
                                <a:alpha val="43137"/>
                              </a:srgbClr>
                            </a:outerShdw>
                          </a:effectLst>
                          <a:latin typeface="Century Gothic" panose="020B0502020202020204" pitchFamily="34" charset="0"/>
                          <a:ea typeface="Times New Roman" panose="02020603050405020304" pitchFamily="18" charset="0"/>
                          <a:cs typeface="Times New Roman" panose="02020603050405020304" pitchFamily="18" charset="0"/>
                        </a:rPr>
                        <a:t>A Level Exam</a:t>
                      </a:r>
                      <a:endParaRPr lang="en-US" sz="2700" dirty="0">
                        <a:solidFill>
                          <a:schemeClr val="bg1"/>
                        </a:solidFill>
                        <a:effectLst>
                          <a:outerShdw blurRad="38100" dist="38100" dir="2700000" algn="tl">
                            <a:srgbClr val="000000">
                              <a:alpha val="43137"/>
                            </a:srgbClr>
                          </a:outerShdw>
                        </a:effectLst>
                        <a:latin typeface="Century Gothic" panose="020B0502020202020204" pitchFamily="34" charset="0"/>
                        <a:ea typeface="Calibri" panose="020F0502020204030204" pitchFamily="34" charset="0"/>
                        <a:cs typeface="Times New Roman" panose="02020603050405020304" pitchFamily="18" charset="0"/>
                      </a:endParaRPr>
                    </a:p>
                  </a:txBody>
                  <a:tcPr marL="79885" marR="79885" marT="79885" marB="798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3300"/>
                    </a:solidFill>
                  </a:tcPr>
                </a:tc>
                <a:tc hMerge="1">
                  <a:txBody>
                    <a:bodyPr/>
                    <a:lstStyle/>
                    <a:p>
                      <a:endParaRPr lang="en-US"/>
                    </a:p>
                  </a:txBody>
                  <a:tcPr/>
                </a:tc>
                <a:tc gridSpan="2">
                  <a:txBody>
                    <a:bodyPr/>
                    <a:lstStyle/>
                    <a:p>
                      <a:pPr marL="0" marR="0" algn="ctr">
                        <a:lnSpc>
                          <a:spcPct val="107000"/>
                        </a:lnSpc>
                        <a:spcBef>
                          <a:spcPts val="0"/>
                        </a:spcBef>
                        <a:spcAft>
                          <a:spcPts val="0"/>
                        </a:spcAft>
                      </a:pPr>
                      <a:r>
                        <a:rPr lang="en-US" sz="2100" b="1" dirty="0">
                          <a:solidFill>
                            <a:schemeClr val="bg1"/>
                          </a:solidFill>
                          <a:effectLst>
                            <a:outerShdw blurRad="38100" dist="38100" dir="2700000" algn="tl">
                              <a:srgbClr val="000000">
                                <a:alpha val="43137"/>
                              </a:srgbClr>
                            </a:outerShdw>
                          </a:effectLst>
                          <a:latin typeface="Century Gothic" panose="020B0502020202020204" pitchFamily="34" charset="0"/>
                          <a:ea typeface="Times New Roman" panose="02020603050405020304" pitchFamily="18" charset="0"/>
                          <a:cs typeface="Times New Roman" panose="02020603050405020304" pitchFamily="18" charset="0"/>
                        </a:rPr>
                        <a:t>AS Level Exam</a:t>
                      </a:r>
                      <a:endParaRPr lang="en-US" sz="2700" dirty="0">
                        <a:solidFill>
                          <a:schemeClr val="bg1"/>
                        </a:solidFill>
                        <a:effectLst>
                          <a:outerShdw blurRad="38100" dist="38100" dir="2700000" algn="tl">
                            <a:srgbClr val="000000">
                              <a:alpha val="43137"/>
                            </a:srgbClr>
                          </a:outerShdw>
                        </a:effectLst>
                        <a:latin typeface="Century Gothic" panose="020B0502020202020204" pitchFamily="34" charset="0"/>
                        <a:ea typeface="Calibri" panose="020F0502020204030204" pitchFamily="34" charset="0"/>
                        <a:cs typeface="Times New Roman" panose="02020603050405020304" pitchFamily="18" charset="0"/>
                      </a:endParaRPr>
                    </a:p>
                  </a:txBody>
                  <a:tcPr marL="79885" marR="79885" marT="79885" marB="798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hMerge="1">
                  <a:txBody>
                    <a:bodyPr/>
                    <a:lstStyle/>
                    <a:p>
                      <a:endParaRPr lang="en-US"/>
                    </a:p>
                  </a:txBody>
                  <a:tcPr/>
                </a:tc>
                <a:extLst>
                  <a:ext uri="{0D108BD9-81ED-4DB2-BD59-A6C34878D82A}">
                    <a16:rowId xmlns:a16="http://schemas.microsoft.com/office/drawing/2014/main" val="1304845402"/>
                  </a:ext>
                </a:extLst>
              </a:tr>
              <a:tr h="429662">
                <a:tc>
                  <a:txBody>
                    <a:bodyPr/>
                    <a:lstStyle/>
                    <a:p>
                      <a:pPr marL="0" marR="0" algn="l">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Century Gothic" panose="020B0502020202020204" pitchFamily="34" charset="0"/>
                          <a:ea typeface="Times New Roman" panose="02020603050405020304" pitchFamily="18" charset="0"/>
                          <a:cs typeface="Times New Roman" panose="02020603050405020304" pitchFamily="18" charset="0"/>
                        </a:rPr>
                        <a:t>Grade</a:t>
                      </a:r>
                      <a:endParaRPr lang="en-US" sz="3200" dirty="0">
                        <a:solidFill>
                          <a:schemeClr val="bg1"/>
                        </a:solidFill>
                        <a:effectLst>
                          <a:outerShdw blurRad="38100" dist="38100" dir="2700000" algn="tl">
                            <a:srgbClr val="000000">
                              <a:alpha val="43137"/>
                            </a:srgbClr>
                          </a:outerShdw>
                        </a:effectLst>
                        <a:latin typeface="Century Gothic" panose="020B0502020202020204" pitchFamily="34" charset="0"/>
                        <a:ea typeface="Calibri" panose="020F0502020204030204" pitchFamily="34" charset="0"/>
                        <a:cs typeface="Times New Roman" panose="02020603050405020304" pitchFamily="18" charset="0"/>
                      </a:endParaRPr>
                    </a:p>
                  </a:txBody>
                  <a:tcPr marL="79885" marR="79885" marT="79885" marB="798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3C00"/>
                    </a:solidFill>
                  </a:tcPr>
                </a:tc>
                <a:tc>
                  <a:txBody>
                    <a:bodyPr/>
                    <a:lstStyle/>
                    <a:p>
                      <a:pPr marL="0" marR="0" algn="l">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Century Gothic" panose="020B0502020202020204" pitchFamily="34" charset="0"/>
                          <a:ea typeface="Times New Roman" panose="02020603050405020304" pitchFamily="18" charset="0"/>
                          <a:cs typeface="Times New Roman" panose="02020603050405020304" pitchFamily="18" charset="0"/>
                        </a:rPr>
                        <a:t>Points</a:t>
                      </a:r>
                      <a:endParaRPr lang="en-US" sz="3200" dirty="0">
                        <a:solidFill>
                          <a:schemeClr val="bg1"/>
                        </a:solidFill>
                        <a:effectLst>
                          <a:outerShdw blurRad="38100" dist="38100" dir="2700000" algn="tl">
                            <a:srgbClr val="000000">
                              <a:alpha val="43137"/>
                            </a:srgbClr>
                          </a:outerShdw>
                        </a:effectLst>
                        <a:latin typeface="Century Gothic" panose="020B0502020202020204" pitchFamily="34" charset="0"/>
                        <a:ea typeface="Calibri" panose="020F0502020204030204" pitchFamily="34" charset="0"/>
                        <a:cs typeface="Times New Roman" panose="02020603050405020304" pitchFamily="18" charset="0"/>
                      </a:endParaRPr>
                    </a:p>
                  </a:txBody>
                  <a:tcPr marL="79885" marR="79885" marT="79885" marB="798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A3C00"/>
                    </a:solidFill>
                  </a:tcPr>
                </a:tc>
                <a:tc>
                  <a:txBody>
                    <a:bodyPr/>
                    <a:lstStyle/>
                    <a:p>
                      <a:pPr marL="0" marR="0" algn="l">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Century Gothic" panose="020B0502020202020204" pitchFamily="34" charset="0"/>
                          <a:ea typeface="Times New Roman" panose="02020603050405020304" pitchFamily="18" charset="0"/>
                          <a:cs typeface="Times New Roman" panose="02020603050405020304" pitchFamily="18" charset="0"/>
                        </a:rPr>
                        <a:t>Grade</a:t>
                      </a:r>
                      <a:endParaRPr lang="en-US" sz="3200" dirty="0">
                        <a:solidFill>
                          <a:schemeClr val="bg1"/>
                        </a:solidFill>
                        <a:effectLst>
                          <a:outerShdw blurRad="38100" dist="38100" dir="2700000" algn="tl">
                            <a:srgbClr val="000000">
                              <a:alpha val="43137"/>
                            </a:srgbClr>
                          </a:outerShdw>
                        </a:effectLst>
                        <a:latin typeface="Century Gothic" panose="020B0502020202020204" pitchFamily="34" charset="0"/>
                        <a:ea typeface="Calibri" panose="020F0502020204030204" pitchFamily="34" charset="0"/>
                        <a:cs typeface="Times New Roman" panose="02020603050405020304" pitchFamily="18" charset="0"/>
                      </a:endParaRPr>
                    </a:p>
                  </a:txBody>
                  <a:tcPr marL="79885" marR="79885" marT="79885" marB="798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598FF"/>
                    </a:solidFill>
                  </a:tcPr>
                </a:tc>
                <a:tc>
                  <a:txBody>
                    <a:bodyPr/>
                    <a:lstStyle/>
                    <a:p>
                      <a:pPr marL="0" marR="0" algn="l">
                        <a:lnSpc>
                          <a:spcPct val="107000"/>
                        </a:lnSpc>
                        <a:spcBef>
                          <a:spcPts val="0"/>
                        </a:spcBef>
                        <a:spcAft>
                          <a:spcPts val="0"/>
                        </a:spcAft>
                      </a:pPr>
                      <a:r>
                        <a:rPr lang="en-US" sz="1800" b="1" dirty="0">
                          <a:solidFill>
                            <a:schemeClr val="bg1"/>
                          </a:solidFill>
                          <a:effectLst>
                            <a:outerShdw blurRad="38100" dist="38100" dir="2700000" algn="tl">
                              <a:srgbClr val="000000">
                                <a:alpha val="43137"/>
                              </a:srgbClr>
                            </a:outerShdw>
                          </a:effectLst>
                          <a:latin typeface="Century Gothic" panose="020B0502020202020204" pitchFamily="34" charset="0"/>
                          <a:ea typeface="Times New Roman" panose="02020603050405020304" pitchFamily="18" charset="0"/>
                          <a:cs typeface="Times New Roman" panose="02020603050405020304" pitchFamily="18" charset="0"/>
                        </a:rPr>
                        <a:t>Points</a:t>
                      </a:r>
                      <a:endParaRPr lang="en-US" sz="3200" dirty="0">
                        <a:solidFill>
                          <a:schemeClr val="bg1"/>
                        </a:solidFill>
                        <a:effectLst>
                          <a:outerShdw blurRad="38100" dist="38100" dir="2700000" algn="tl">
                            <a:srgbClr val="000000">
                              <a:alpha val="43137"/>
                            </a:srgbClr>
                          </a:outerShdw>
                        </a:effectLst>
                        <a:latin typeface="Century Gothic" panose="020B0502020202020204" pitchFamily="34" charset="0"/>
                        <a:ea typeface="Calibri" panose="020F0502020204030204" pitchFamily="34" charset="0"/>
                        <a:cs typeface="Times New Roman" panose="02020603050405020304" pitchFamily="18" charset="0"/>
                      </a:endParaRPr>
                    </a:p>
                  </a:txBody>
                  <a:tcPr marL="79885" marR="79885" marT="79885" marB="798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598FF"/>
                    </a:solidFill>
                  </a:tcPr>
                </a:tc>
                <a:extLst>
                  <a:ext uri="{0D108BD9-81ED-4DB2-BD59-A6C34878D82A}">
                    <a16:rowId xmlns:a16="http://schemas.microsoft.com/office/drawing/2014/main" val="3786682191"/>
                  </a:ext>
                </a:extLst>
              </a:tr>
              <a:tr h="429662">
                <a:tc>
                  <a:txBody>
                    <a:bodyPr/>
                    <a:lstStyle/>
                    <a:p>
                      <a:pPr marL="0" marR="0" algn="l">
                        <a:lnSpc>
                          <a:spcPct val="107000"/>
                        </a:lnSpc>
                        <a:spcBef>
                          <a:spcPts val="0"/>
                        </a:spcBef>
                        <a:spcAft>
                          <a:spcPts val="0"/>
                        </a:spcAft>
                      </a:pPr>
                      <a:r>
                        <a:rPr lang="en-US" sz="2000"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A*</a:t>
                      </a:r>
                      <a:endParaRPr lang="en-US" sz="2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79885" marR="79885" marT="79885" marB="798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l">
                        <a:lnSpc>
                          <a:spcPct val="107000"/>
                        </a:lnSpc>
                        <a:spcBef>
                          <a:spcPts val="0"/>
                        </a:spcBef>
                        <a:spcAft>
                          <a:spcPts val="0"/>
                        </a:spcAft>
                      </a:pPr>
                      <a:r>
                        <a:rPr lang="en-US" sz="2000"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140</a:t>
                      </a:r>
                      <a:endParaRPr lang="en-US" sz="2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79885" marR="79885" marT="79885" marB="798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l">
                        <a:lnSpc>
                          <a:spcPct val="107000"/>
                        </a:lnSpc>
                        <a:spcBef>
                          <a:spcPts val="0"/>
                        </a:spcBef>
                        <a:spcAft>
                          <a:spcPts val="0"/>
                        </a:spcAft>
                      </a:pPr>
                      <a:r>
                        <a:rPr lang="en-US" sz="2000"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a:t>
                      </a:r>
                      <a:endParaRPr lang="en-US" sz="2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79885" marR="79885" marT="79885" marB="798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l">
                        <a:lnSpc>
                          <a:spcPct val="107000"/>
                        </a:lnSpc>
                        <a:spcBef>
                          <a:spcPts val="0"/>
                        </a:spcBef>
                        <a:spcAft>
                          <a:spcPts val="0"/>
                        </a:spcAft>
                      </a:pPr>
                      <a:r>
                        <a:rPr lang="en-US" sz="2000"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a:t>
                      </a:r>
                      <a:endParaRPr lang="en-US" sz="2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79885" marR="79885" marT="79885" marB="798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143405559"/>
                  </a:ext>
                </a:extLst>
              </a:tr>
              <a:tr h="429662">
                <a:tc>
                  <a:txBody>
                    <a:bodyPr/>
                    <a:lstStyle/>
                    <a:p>
                      <a:pPr marL="0" marR="0" algn="l">
                        <a:lnSpc>
                          <a:spcPct val="107000"/>
                        </a:lnSpc>
                        <a:spcBef>
                          <a:spcPts val="0"/>
                        </a:spcBef>
                        <a:spcAft>
                          <a:spcPts val="0"/>
                        </a:spcAft>
                      </a:pPr>
                      <a:r>
                        <a:rPr lang="en-US" sz="200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A</a:t>
                      </a:r>
                      <a:endParaRPr lang="en-US" sz="2400">
                        <a:effectLst/>
                        <a:latin typeface="Century Gothic" panose="020B0502020202020204" pitchFamily="34" charset="0"/>
                        <a:ea typeface="Calibri" panose="020F0502020204030204" pitchFamily="34" charset="0"/>
                        <a:cs typeface="Times New Roman" panose="02020603050405020304" pitchFamily="18" charset="0"/>
                      </a:endParaRPr>
                    </a:p>
                  </a:txBody>
                  <a:tcPr marL="79885" marR="79885" marT="79885" marB="798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l">
                        <a:lnSpc>
                          <a:spcPct val="107000"/>
                        </a:lnSpc>
                        <a:spcBef>
                          <a:spcPts val="0"/>
                        </a:spcBef>
                        <a:spcAft>
                          <a:spcPts val="0"/>
                        </a:spcAft>
                      </a:pPr>
                      <a:r>
                        <a:rPr lang="en-US" sz="2000"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120</a:t>
                      </a:r>
                      <a:endParaRPr lang="en-US" sz="2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79885" marR="79885" marT="79885" marB="798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l">
                        <a:lnSpc>
                          <a:spcPct val="107000"/>
                        </a:lnSpc>
                        <a:spcBef>
                          <a:spcPts val="0"/>
                        </a:spcBef>
                        <a:spcAft>
                          <a:spcPts val="0"/>
                        </a:spcAft>
                      </a:pPr>
                      <a:r>
                        <a:rPr lang="en-US" sz="2000"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A</a:t>
                      </a:r>
                      <a:endParaRPr lang="en-US" sz="2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79885" marR="79885" marT="79885" marB="798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l">
                        <a:lnSpc>
                          <a:spcPct val="107000"/>
                        </a:lnSpc>
                        <a:spcBef>
                          <a:spcPts val="0"/>
                        </a:spcBef>
                        <a:spcAft>
                          <a:spcPts val="0"/>
                        </a:spcAft>
                      </a:pPr>
                      <a:r>
                        <a:rPr lang="en-US" sz="2000"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60</a:t>
                      </a:r>
                      <a:endParaRPr lang="en-US" sz="2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79885" marR="79885" marT="79885" marB="798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943123760"/>
                  </a:ext>
                </a:extLst>
              </a:tr>
              <a:tr h="429662">
                <a:tc>
                  <a:txBody>
                    <a:bodyPr/>
                    <a:lstStyle/>
                    <a:p>
                      <a:pPr marL="0" marR="0" algn="l">
                        <a:lnSpc>
                          <a:spcPct val="107000"/>
                        </a:lnSpc>
                        <a:spcBef>
                          <a:spcPts val="0"/>
                        </a:spcBef>
                        <a:spcAft>
                          <a:spcPts val="0"/>
                        </a:spcAft>
                      </a:pPr>
                      <a:r>
                        <a:rPr lang="en-US" sz="2000"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B</a:t>
                      </a:r>
                      <a:endParaRPr lang="en-US" sz="2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79885" marR="79885" marT="79885" marB="798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l">
                        <a:lnSpc>
                          <a:spcPct val="107000"/>
                        </a:lnSpc>
                        <a:spcBef>
                          <a:spcPts val="0"/>
                        </a:spcBef>
                        <a:spcAft>
                          <a:spcPts val="0"/>
                        </a:spcAft>
                      </a:pPr>
                      <a:r>
                        <a:rPr lang="en-US" sz="200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100</a:t>
                      </a:r>
                      <a:endParaRPr lang="en-US" sz="2400">
                        <a:effectLst/>
                        <a:latin typeface="Century Gothic" panose="020B0502020202020204" pitchFamily="34" charset="0"/>
                        <a:ea typeface="Calibri" panose="020F0502020204030204" pitchFamily="34" charset="0"/>
                        <a:cs typeface="Times New Roman" panose="02020603050405020304" pitchFamily="18" charset="0"/>
                      </a:endParaRPr>
                    </a:p>
                  </a:txBody>
                  <a:tcPr marL="79885" marR="79885" marT="79885" marB="798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l">
                        <a:lnSpc>
                          <a:spcPct val="107000"/>
                        </a:lnSpc>
                        <a:spcBef>
                          <a:spcPts val="0"/>
                        </a:spcBef>
                        <a:spcAft>
                          <a:spcPts val="0"/>
                        </a:spcAft>
                      </a:pPr>
                      <a:r>
                        <a:rPr lang="en-US" sz="2000"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B</a:t>
                      </a:r>
                      <a:endParaRPr lang="en-US" sz="2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79885" marR="79885" marT="79885" marB="798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l">
                        <a:lnSpc>
                          <a:spcPct val="107000"/>
                        </a:lnSpc>
                        <a:spcBef>
                          <a:spcPts val="0"/>
                        </a:spcBef>
                        <a:spcAft>
                          <a:spcPts val="0"/>
                        </a:spcAft>
                      </a:pPr>
                      <a:r>
                        <a:rPr lang="en-US" sz="2000"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50</a:t>
                      </a:r>
                      <a:endParaRPr lang="en-US" sz="2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79885" marR="79885" marT="79885" marB="798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599217076"/>
                  </a:ext>
                </a:extLst>
              </a:tr>
              <a:tr h="424688">
                <a:tc>
                  <a:txBody>
                    <a:bodyPr/>
                    <a:lstStyle/>
                    <a:p>
                      <a:pPr marL="0" marR="0" algn="l">
                        <a:lnSpc>
                          <a:spcPct val="107000"/>
                        </a:lnSpc>
                        <a:spcBef>
                          <a:spcPts val="0"/>
                        </a:spcBef>
                        <a:spcAft>
                          <a:spcPts val="0"/>
                        </a:spcAft>
                      </a:pPr>
                      <a:r>
                        <a:rPr lang="en-US" sz="200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C</a:t>
                      </a:r>
                      <a:endParaRPr lang="en-US" sz="2400">
                        <a:effectLst/>
                        <a:latin typeface="Century Gothic" panose="020B0502020202020204" pitchFamily="34" charset="0"/>
                        <a:ea typeface="Calibri" panose="020F0502020204030204" pitchFamily="34" charset="0"/>
                        <a:cs typeface="Times New Roman" panose="02020603050405020304" pitchFamily="18" charset="0"/>
                      </a:endParaRPr>
                    </a:p>
                  </a:txBody>
                  <a:tcPr marL="79885" marR="79885" marT="79885" marB="798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l">
                        <a:lnSpc>
                          <a:spcPct val="107000"/>
                        </a:lnSpc>
                        <a:spcBef>
                          <a:spcPts val="0"/>
                        </a:spcBef>
                        <a:spcAft>
                          <a:spcPts val="0"/>
                        </a:spcAft>
                      </a:pPr>
                      <a:r>
                        <a:rPr lang="en-US" sz="200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80</a:t>
                      </a:r>
                      <a:endParaRPr lang="en-US" sz="2400">
                        <a:effectLst/>
                        <a:latin typeface="Century Gothic" panose="020B0502020202020204" pitchFamily="34" charset="0"/>
                        <a:ea typeface="Calibri" panose="020F0502020204030204" pitchFamily="34" charset="0"/>
                        <a:cs typeface="Times New Roman" panose="02020603050405020304" pitchFamily="18" charset="0"/>
                      </a:endParaRPr>
                    </a:p>
                  </a:txBody>
                  <a:tcPr marL="79885" marR="79885" marT="79885" marB="798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l">
                        <a:lnSpc>
                          <a:spcPct val="107000"/>
                        </a:lnSpc>
                        <a:spcBef>
                          <a:spcPts val="0"/>
                        </a:spcBef>
                        <a:spcAft>
                          <a:spcPts val="0"/>
                        </a:spcAft>
                      </a:pPr>
                      <a:r>
                        <a:rPr lang="en-US" sz="2000"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C</a:t>
                      </a:r>
                      <a:endParaRPr lang="en-US" sz="2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79885" marR="79885" marT="79885" marB="798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l">
                        <a:lnSpc>
                          <a:spcPct val="107000"/>
                        </a:lnSpc>
                        <a:spcBef>
                          <a:spcPts val="0"/>
                        </a:spcBef>
                        <a:spcAft>
                          <a:spcPts val="0"/>
                        </a:spcAft>
                      </a:pPr>
                      <a:r>
                        <a:rPr lang="en-US" sz="2000"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40</a:t>
                      </a:r>
                      <a:endParaRPr lang="en-US" sz="2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79885" marR="79885" marT="79885" marB="798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516201822"/>
                  </a:ext>
                </a:extLst>
              </a:tr>
              <a:tr h="429662">
                <a:tc>
                  <a:txBody>
                    <a:bodyPr/>
                    <a:lstStyle/>
                    <a:p>
                      <a:pPr marL="0" marR="0" algn="l">
                        <a:lnSpc>
                          <a:spcPct val="107000"/>
                        </a:lnSpc>
                        <a:spcBef>
                          <a:spcPts val="0"/>
                        </a:spcBef>
                        <a:spcAft>
                          <a:spcPts val="0"/>
                        </a:spcAft>
                      </a:pPr>
                      <a:r>
                        <a:rPr lang="en-US" sz="200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D</a:t>
                      </a:r>
                      <a:endParaRPr lang="en-US" sz="2400">
                        <a:effectLst/>
                        <a:latin typeface="Century Gothic" panose="020B0502020202020204" pitchFamily="34" charset="0"/>
                        <a:ea typeface="Calibri" panose="020F0502020204030204" pitchFamily="34" charset="0"/>
                        <a:cs typeface="Times New Roman" panose="02020603050405020304" pitchFamily="18" charset="0"/>
                      </a:endParaRPr>
                    </a:p>
                  </a:txBody>
                  <a:tcPr marL="79885" marR="79885" marT="79885" marB="798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l">
                        <a:lnSpc>
                          <a:spcPct val="107000"/>
                        </a:lnSpc>
                        <a:spcBef>
                          <a:spcPts val="0"/>
                        </a:spcBef>
                        <a:spcAft>
                          <a:spcPts val="0"/>
                        </a:spcAft>
                      </a:pPr>
                      <a:r>
                        <a:rPr lang="en-US" sz="200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60</a:t>
                      </a:r>
                      <a:endParaRPr lang="en-US" sz="2400">
                        <a:effectLst/>
                        <a:latin typeface="Century Gothic" panose="020B0502020202020204" pitchFamily="34" charset="0"/>
                        <a:ea typeface="Calibri" panose="020F0502020204030204" pitchFamily="34" charset="0"/>
                        <a:cs typeface="Times New Roman" panose="02020603050405020304" pitchFamily="18" charset="0"/>
                      </a:endParaRPr>
                    </a:p>
                  </a:txBody>
                  <a:tcPr marL="79885" marR="79885" marT="79885" marB="798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l">
                        <a:lnSpc>
                          <a:spcPct val="107000"/>
                        </a:lnSpc>
                        <a:spcBef>
                          <a:spcPts val="0"/>
                        </a:spcBef>
                        <a:spcAft>
                          <a:spcPts val="0"/>
                        </a:spcAft>
                      </a:pPr>
                      <a:r>
                        <a:rPr lang="en-US" sz="200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D</a:t>
                      </a:r>
                      <a:endParaRPr lang="en-US" sz="2400">
                        <a:effectLst/>
                        <a:latin typeface="Century Gothic" panose="020B0502020202020204" pitchFamily="34" charset="0"/>
                        <a:ea typeface="Calibri" panose="020F0502020204030204" pitchFamily="34" charset="0"/>
                        <a:cs typeface="Times New Roman" panose="02020603050405020304" pitchFamily="18" charset="0"/>
                      </a:endParaRPr>
                    </a:p>
                  </a:txBody>
                  <a:tcPr marL="79885" marR="79885" marT="79885" marB="798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l">
                        <a:lnSpc>
                          <a:spcPct val="107000"/>
                        </a:lnSpc>
                        <a:spcBef>
                          <a:spcPts val="0"/>
                        </a:spcBef>
                        <a:spcAft>
                          <a:spcPts val="0"/>
                        </a:spcAft>
                      </a:pPr>
                      <a:r>
                        <a:rPr lang="en-US" sz="2000"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30</a:t>
                      </a:r>
                      <a:endParaRPr lang="en-US" sz="2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79885" marR="79885" marT="79885" marB="798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378570068"/>
                  </a:ext>
                </a:extLst>
              </a:tr>
              <a:tr h="429662">
                <a:tc>
                  <a:txBody>
                    <a:bodyPr/>
                    <a:lstStyle/>
                    <a:p>
                      <a:pPr marL="0" marR="0" algn="l">
                        <a:lnSpc>
                          <a:spcPct val="107000"/>
                        </a:lnSpc>
                        <a:spcBef>
                          <a:spcPts val="0"/>
                        </a:spcBef>
                        <a:spcAft>
                          <a:spcPts val="0"/>
                        </a:spcAft>
                      </a:pPr>
                      <a:r>
                        <a:rPr lang="en-US" sz="2000"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E</a:t>
                      </a:r>
                      <a:endParaRPr lang="en-US" sz="2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79885" marR="79885" marT="79885" marB="798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l">
                        <a:lnSpc>
                          <a:spcPct val="107000"/>
                        </a:lnSpc>
                        <a:spcBef>
                          <a:spcPts val="0"/>
                        </a:spcBef>
                        <a:spcAft>
                          <a:spcPts val="0"/>
                        </a:spcAft>
                      </a:pPr>
                      <a:r>
                        <a:rPr lang="en-US" sz="2000"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40</a:t>
                      </a:r>
                      <a:endParaRPr lang="en-US" sz="2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79885" marR="79885" marT="79885" marB="798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l">
                        <a:lnSpc>
                          <a:spcPct val="107000"/>
                        </a:lnSpc>
                        <a:spcBef>
                          <a:spcPts val="0"/>
                        </a:spcBef>
                        <a:spcAft>
                          <a:spcPts val="0"/>
                        </a:spcAft>
                      </a:pPr>
                      <a:r>
                        <a:rPr lang="en-US" sz="2000"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E</a:t>
                      </a:r>
                      <a:endParaRPr lang="en-US" sz="2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79885" marR="79885" marT="79885" marB="798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algn="l">
                        <a:lnSpc>
                          <a:spcPct val="107000"/>
                        </a:lnSpc>
                        <a:spcBef>
                          <a:spcPts val="0"/>
                        </a:spcBef>
                        <a:spcAft>
                          <a:spcPts val="0"/>
                        </a:spcAft>
                      </a:pPr>
                      <a:r>
                        <a:rPr lang="en-US" sz="2000" dirty="0">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20</a:t>
                      </a:r>
                      <a:endParaRPr lang="en-US" sz="24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79885" marR="79885" marT="79885" marB="7988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542326478"/>
                  </a:ext>
                </a:extLst>
              </a:tr>
            </a:tbl>
          </a:graphicData>
        </a:graphic>
      </p:graphicFrame>
      <p:sp>
        <p:nvSpPr>
          <p:cNvPr id="7" name="TextBox 6">
            <a:extLst>
              <a:ext uri="{FF2B5EF4-FFF2-40B4-BE49-F238E27FC236}">
                <a16:creationId xmlns:a16="http://schemas.microsoft.com/office/drawing/2014/main" id="{C188B147-F9DF-47A3-8EBB-9BFC8B3D5D79}"/>
              </a:ext>
            </a:extLst>
          </p:cNvPr>
          <p:cNvSpPr txBox="1"/>
          <p:nvPr/>
        </p:nvSpPr>
        <p:spPr>
          <a:xfrm>
            <a:off x="2310161" y="1306906"/>
            <a:ext cx="7409191" cy="1056379"/>
          </a:xfrm>
          <a:prstGeom prst="rect">
            <a:avLst/>
          </a:prstGeom>
          <a:solidFill>
            <a:srgbClr val="FFFF99"/>
          </a:solidFill>
        </p:spPr>
        <p:txBody>
          <a:bodyPr wrap="square">
            <a:spAutoFit/>
          </a:bodyPr>
          <a:lstStyle/>
          <a:p>
            <a:pPr algn="just">
              <a:lnSpc>
                <a:spcPct val="107000"/>
              </a:lnSpc>
            </a:pPr>
            <a:r>
              <a:rPr lang="en-US" sz="2000" b="1" dirty="0">
                <a:solidFill>
                  <a:srgbClr val="333333"/>
                </a:solidFill>
                <a:latin typeface="Arial" panose="020B0604020202020204" pitchFamily="34" charset="0"/>
                <a:ea typeface="Times New Roman" panose="02020603050405020304" pitchFamily="18" charset="0"/>
                <a:cs typeface="Arial" panose="020B0604020202020204" pitchFamily="34" charset="0"/>
              </a:rPr>
              <a:t>Cambridge AICE Diploma with Distinction:</a:t>
            </a:r>
            <a:r>
              <a:rPr lang="en-US" sz="2000" dirty="0">
                <a:solidFill>
                  <a:srgbClr val="333333"/>
                </a:solidFill>
                <a:latin typeface="Arial" panose="020B0604020202020204" pitchFamily="34" charset="0"/>
                <a:ea typeface="Times New Roman" panose="02020603050405020304" pitchFamily="18" charset="0"/>
                <a:cs typeface="Arial" panose="020B0604020202020204" pitchFamily="34" charset="0"/>
              </a:rPr>
              <a:t> 360-420 points</a:t>
            </a:r>
            <a:endParaRPr lang="en-US" sz="200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en-US" sz="2000" b="1" dirty="0">
                <a:solidFill>
                  <a:srgbClr val="333333"/>
                </a:solidFill>
                <a:latin typeface="Arial" panose="020B0604020202020204" pitchFamily="34" charset="0"/>
                <a:ea typeface="Times New Roman" panose="02020603050405020304" pitchFamily="18" charset="0"/>
                <a:cs typeface="Arial" panose="020B0604020202020204" pitchFamily="34" charset="0"/>
              </a:rPr>
              <a:t>Cambridge AICE Diploma with Merit:</a:t>
            </a:r>
            <a:r>
              <a:rPr lang="en-US" sz="2000" dirty="0">
                <a:solidFill>
                  <a:srgbClr val="333333"/>
                </a:solidFill>
                <a:latin typeface="Arial" panose="020B0604020202020204" pitchFamily="34" charset="0"/>
                <a:ea typeface="Times New Roman" panose="02020603050405020304" pitchFamily="18" charset="0"/>
                <a:cs typeface="Arial" panose="020B0604020202020204" pitchFamily="34" charset="0"/>
              </a:rPr>
              <a:t> 250 - 359 points</a:t>
            </a:r>
            <a:endParaRPr lang="en-US" sz="200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pPr>
            <a:r>
              <a:rPr lang="en-US" sz="2000" b="1" dirty="0">
                <a:solidFill>
                  <a:srgbClr val="333333"/>
                </a:solidFill>
                <a:latin typeface="Arial" panose="020B0604020202020204" pitchFamily="34" charset="0"/>
                <a:ea typeface="Times New Roman" panose="02020603050405020304" pitchFamily="18" charset="0"/>
                <a:cs typeface="Arial" panose="020B0604020202020204" pitchFamily="34" charset="0"/>
              </a:rPr>
              <a:t>Cambridge AICE Diploma at Pass level: </a:t>
            </a:r>
            <a:r>
              <a:rPr lang="en-US" sz="2000" dirty="0">
                <a:solidFill>
                  <a:srgbClr val="333333"/>
                </a:solidFill>
                <a:latin typeface="Arial" panose="020B0604020202020204" pitchFamily="34" charset="0"/>
                <a:ea typeface="Times New Roman" panose="02020603050405020304" pitchFamily="18" charset="0"/>
                <a:cs typeface="Arial" panose="020B0604020202020204" pitchFamily="34" charset="0"/>
              </a:rPr>
              <a:t>140 - 249 points</a:t>
            </a:r>
            <a:endParaRPr lang="en-US" sz="1600" dirty="0">
              <a:latin typeface="Arial" panose="020B0604020202020204" pitchFamily="34" charset="0"/>
              <a:ea typeface="Calibri" panose="020F0502020204030204" pitchFamily="34" charset="0"/>
              <a:cs typeface="Arial" panose="020B0604020202020204" pitchFamily="34" charset="0"/>
            </a:endParaRPr>
          </a:p>
        </p:txBody>
      </p:sp>
      <p:cxnSp>
        <p:nvCxnSpPr>
          <p:cNvPr id="5" name="Straight Connector 4">
            <a:extLst>
              <a:ext uri="{FF2B5EF4-FFF2-40B4-BE49-F238E27FC236}">
                <a16:creationId xmlns:a16="http://schemas.microsoft.com/office/drawing/2014/main" id="{968DDCC3-EDB2-4504-B00B-2ADD616DBEDA}"/>
              </a:ext>
            </a:extLst>
          </p:cNvPr>
          <p:cNvCxnSpPr/>
          <p:nvPr/>
        </p:nvCxnSpPr>
        <p:spPr>
          <a:xfrm>
            <a:off x="6010384" y="2538484"/>
            <a:ext cx="0" cy="4319516"/>
          </a:xfrm>
          <a:prstGeom prst="line">
            <a:avLst/>
          </a:prstGeom>
          <a:ln w="19050"/>
        </p:spPr>
        <p:style>
          <a:lnRef idx="1">
            <a:schemeClr val="dk1"/>
          </a:lnRef>
          <a:fillRef idx="0">
            <a:schemeClr val="dk1"/>
          </a:fillRef>
          <a:effectRef idx="0">
            <a:schemeClr val="dk1"/>
          </a:effectRef>
          <a:fontRef idx="minor">
            <a:schemeClr val="tx1"/>
          </a:fontRef>
        </p:style>
      </p:cxnSp>
      <p:sp>
        <p:nvSpPr>
          <p:cNvPr id="8" name="Text Placeholder 7">
            <a:extLst>
              <a:ext uri="{FF2B5EF4-FFF2-40B4-BE49-F238E27FC236}">
                <a16:creationId xmlns:a16="http://schemas.microsoft.com/office/drawing/2014/main" id="{7FE5FE8A-396A-4C5C-98E7-BE07C55B39C9}"/>
              </a:ext>
            </a:extLst>
          </p:cNvPr>
          <p:cNvSpPr>
            <a:spLocks noGrp="1"/>
          </p:cNvSpPr>
          <p:nvPr>
            <p:ph type="body" idx="1"/>
          </p:nvPr>
        </p:nvSpPr>
        <p:spPr>
          <a:xfrm>
            <a:off x="228600" y="392704"/>
            <a:ext cx="11677649" cy="954547"/>
          </a:xfrm>
        </p:spPr>
        <p:txBody>
          <a:bodyPr>
            <a:normAutofit/>
          </a:bodyPr>
          <a:lstStyle/>
          <a:p>
            <a:pPr algn="ctr"/>
            <a:r>
              <a:rPr lang="en-US" sz="4000" b="1" i="1" dirty="0">
                <a:ln w="3175" cmpd="sng">
                  <a:noFill/>
                </a:ln>
                <a:solidFill>
                  <a:srgbClr val="C00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What are the AICE Diploma Levels?</a:t>
            </a:r>
            <a:endParaRPr lang="en-US" sz="2000" dirty="0">
              <a:latin typeface="Arial" panose="020B0604020202020204" pitchFamily="34" charset="0"/>
              <a:cs typeface="Arial" panose="020B0604020202020204" pitchFamily="34" charset="0"/>
            </a:endParaRPr>
          </a:p>
        </p:txBody>
      </p:sp>
      <p:cxnSp>
        <p:nvCxnSpPr>
          <p:cNvPr id="6" name="Straight Connector 5">
            <a:extLst>
              <a:ext uri="{FF2B5EF4-FFF2-40B4-BE49-F238E27FC236}">
                <a16:creationId xmlns:a16="http://schemas.microsoft.com/office/drawing/2014/main" id="{07B79C2D-9895-4C83-8C7D-BC576F50C4C1}"/>
              </a:ext>
            </a:extLst>
          </p:cNvPr>
          <p:cNvCxnSpPr/>
          <p:nvPr/>
        </p:nvCxnSpPr>
        <p:spPr>
          <a:xfrm>
            <a:off x="1518920" y="1165418"/>
            <a:ext cx="9154160" cy="0"/>
          </a:xfrm>
          <a:prstGeom prst="line">
            <a:avLst/>
          </a:prstGeom>
          <a:ln w="136525" cap="flat" cmpd="thickThin">
            <a:solidFill>
              <a:schemeClr val="tx1"/>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433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1156" y="-3485136"/>
            <a:ext cx="10476089" cy="1535275"/>
          </a:xfrm>
        </p:spPr>
        <p:txBody>
          <a:bodyPr anchor="b">
            <a:normAutofit/>
          </a:bodyPr>
          <a:lstStyle/>
          <a:p>
            <a:pPr algn="l">
              <a:lnSpc>
                <a:spcPct val="90000"/>
              </a:lnSpc>
            </a:pPr>
            <a:r>
              <a:rPr lang="en-US" sz="6400" b="1" spc="383" dirty="0">
                <a:solidFill>
                  <a:srgbClr val="C00000"/>
                </a:solidFill>
                <a:effectLst>
                  <a:outerShdw blurRad="38100" dist="38100" dir="2700000" algn="tl">
                    <a:srgbClr val="000000">
                      <a:alpha val="43137"/>
                    </a:srgbClr>
                  </a:outerShdw>
                </a:effectLst>
                <a:latin typeface="Freestyle Script" panose="030804020302050B0404" pitchFamily="66" charset="0"/>
              </a:rPr>
              <a:t>Did You Know…?</a:t>
            </a:r>
            <a:endParaRPr lang="en-US" sz="6400" dirty="0">
              <a:solidFill>
                <a:srgbClr val="C00000"/>
              </a:solidFill>
              <a:latin typeface="Freestyle Script" panose="030804020302050B0404" pitchFamily="66" charset="0"/>
            </a:endParaRPr>
          </a:p>
        </p:txBody>
      </p:sp>
      <p:sp>
        <p:nvSpPr>
          <p:cNvPr id="9" name="TextBox 8">
            <a:extLst>
              <a:ext uri="{FF2B5EF4-FFF2-40B4-BE49-F238E27FC236}">
                <a16:creationId xmlns:a16="http://schemas.microsoft.com/office/drawing/2014/main" id="{82D17BB0-A1C3-4198-8231-489149BFEFF5}"/>
              </a:ext>
            </a:extLst>
          </p:cNvPr>
          <p:cNvSpPr txBox="1"/>
          <p:nvPr/>
        </p:nvSpPr>
        <p:spPr>
          <a:xfrm>
            <a:off x="1219198" y="1409701"/>
            <a:ext cx="9906001" cy="4524315"/>
          </a:xfrm>
          <a:prstGeom prst="rect">
            <a:avLst/>
          </a:prstGeom>
          <a:solidFill>
            <a:schemeClr val="bg2"/>
          </a:solidFill>
          <a:effectLst>
            <a:outerShdw blurRad="50800" dist="38100" dir="2700000" algn="tl" rotWithShape="0">
              <a:prstClr val="black">
                <a:alpha val="40000"/>
              </a:prstClr>
            </a:outerShdw>
          </a:effectLst>
        </p:spPr>
        <p:txBody>
          <a:bodyPr wrap="square" rtlCol="0">
            <a:spAutoFit/>
          </a:bodyPr>
          <a:lstStyle/>
          <a:p>
            <a:pPr marL="428625" indent="-428625">
              <a:buFont typeface="Wingdings" panose="05000000000000000000" pitchFamily="2" charset="2"/>
              <a:buChar char="ü"/>
            </a:pPr>
            <a:r>
              <a:rPr lang="en-US" sz="2400" b="1" u="sng" dirty="0">
                <a:solidFill>
                  <a:srgbClr val="C00000"/>
                </a:solidFill>
                <a:latin typeface="Arial" panose="020B0604020202020204" pitchFamily="34" charset="0"/>
                <a:ea typeface="Calibri" panose="020F0502020204030204" pitchFamily="34" charset="0"/>
                <a:cs typeface="Arial" panose="020B0604020202020204" pitchFamily="34" charset="0"/>
              </a:rPr>
              <a:t>Cambridge AICE curriculum completer </a:t>
            </a:r>
            <a:r>
              <a:rPr lang="en-US" sz="2400" dirty="0">
                <a:solidFill>
                  <a:prstClr val="black"/>
                </a:solidFill>
                <a:latin typeface="Arial" panose="020B0604020202020204" pitchFamily="34" charset="0"/>
                <a:ea typeface="Calibri" panose="020F0502020204030204" pitchFamily="34" charset="0"/>
                <a:cs typeface="Arial" panose="020B0604020202020204" pitchFamily="34" charset="0"/>
              </a:rPr>
              <a:t>– The student sat for all seven required classes but did not pass the necessary exams for the diploma. The student successfully completed all the high school requirements for graduation, but must meet the SAT/ACT scores to qualify for Florida Academic Bright Futures Scholarship (FAS)</a:t>
            </a:r>
          </a:p>
          <a:p>
            <a:endParaRPr lang="en-US" sz="2400"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marL="428625" indent="-428625">
              <a:buFont typeface="Wingdings" panose="05000000000000000000" pitchFamily="2" charset="2"/>
              <a:buChar char="ü"/>
            </a:pPr>
            <a:r>
              <a:rPr lang="en-US" sz="2400" b="1" u="sng" dirty="0">
                <a:solidFill>
                  <a:srgbClr val="C00000"/>
                </a:solidFill>
                <a:latin typeface="Arial" panose="020B0604020202020204" pitchFamily="34" charset="0"/>
                <a:ea typeface="Calibri" panose="020F0502020204030204" pitchFamily="34" charset="0"/>
                <a:cs typeface="Arial" panose="020B0604020202020204" pitchFamily="34" charset="0"/>
              </a:rPr>
              <a:t>Cambridge AICE candidate </a:t>
            </a:r>
            <a:r>
              <a:rPr lang="en-US" sz="2400" dirty="0">
                <a:solidFill>
                  <a:prstClr val="black"/>
                </a:solidFill>
                <a:latin typeface="Arial" panose="020B0604020202020204" pitchFamily="34" charset="0"/>
                <a:ea typeface="Calibri" panose="020F0502020204030204" pitchFamily="34" charset="0"/>
                <a:cs typeface="Arial" panose="020B0604020202020204" pitchFamily="34" charset="0"/>
              </a:rPr>
              <a:t>– Student is awaiting results of the exams and the diploma at the time of graduation</a:t>
            </a:r>
          </a:p>
          <a:p>
            <a:endParaRPr lang="en-US" sz="2400"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marL="428625" indent="-428625">
              <a:buFont typeface="Wingdings" panose="05000000000000000000" pitchFamily="2" charset="2"/>
              <a:buChar char="ü"/>
            </a:pPr>
            <a:r>
              <a:rPr lang="en-US" sz="2400" b="1" u="sng" dirty="0">
                <a:solidFill>
                  <a:srgbClr val="C00000"/>
                </a:solidFill>
                <a:latin typeface="Arial" panose="020B0604020202020204" pitchFamily="34" charset="0"/>
                <a:ea typeface="Calibri" panose="020F0502020204030204" pitchFamily="34" charset="0"/>
                <a:cs typeface="Arial" panose="020B0604020202020204" pitchFamily="34" charset="0"/>
              </a:rPr>
              <a:t>Cambridge AICE recipient </a:t>
            </a:r>
            <a:r>
              <a:rPr lang="en-US" sz="2400" dirty="0">
                <a:solidFill>
                  <a:prstClr val="black"/>
                </a:solidFill>
                <a:latin typeface="Arial" panose="020B0604020202020204" pitchFamily="34" charset="0"/>
                <a:ea typeface="Calibri" panose="020F0502020204030204" pitchFamily="34" charset="0"/>
                <a:cs typeface="Arial" panose="020B0604020202020204" pitchFamily="34" charset="0"/>
              </a:rPr>
              <a:t>– Student earned the AICE diploma prior to their senior year</a:t>
            </a:r>
          </a:p>
          <a:p>
            <a:endParaRPr lang="en-US" sz="24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C47DBD0F-D663-413C-8756-D4184C50AF2A}"/>
              </a:ext>
            </a:extLst>
          </p:cNvPr>
          <p:cNvPicPr>
            <a:picLocks noChangeAspect="1"/>
          </p:cNvPicPr>
          <p:nvPr/>
        </p:nvPicPr>
        <p:blipFill>
          <a:blip r:embed="rId2"/>
          <a:stretch>
            <a:fillRect/>
          </a:stretch>
        </p:blipFill>
        <p:spPr>
          <a:xfrm>
            <a:off x="4382948" y="7932692"/>
            <a:ext cx="3066005" cy="1750336"/>
          </a:xfrm>
          <a:prstGeom prst="rect">
            <a:avLst/>
          </a:prstGeom>
        </p:spPr>
      </p:pic>
      <p:sp>
        <p:nvSpPr>
          <p:cNvPr id="5" name="TextBox 4">
            <a:extLst>
              <a:ext uri="{FF2B5EF4-FFF2-40B4-BE49-F238E27FC236}">
                <a16:creationId xmlns:a16="http://schemas.microsoft.com/office/drawing/2014/main" id="{088D969D-BED2-4288-A2D6-46594C3FCBE9}"/>
              </a:ext>
            </a:extLst>
          </p:cNvPr>
          <p:cNvSpPr txBox="1"/>
          <p:nvPr/>
        </p:nvSpPr>
        <p:spPr>
          <a:xfrm>
            <a:off x="309562" y="267522"/>
            <a:ext cx="11572875" cy="830997"/>
          </a:xfrm>
          <a:prstGeom prst="rect">
            <a:avLst/>
          </a:prstGeom>
          <a:noFill/>
        </p:spPr>
        <p:txBody>
          <a:bodyPr wrap="square" rtlCol="0">
            <a:spAutoFit/>
          </a:bodyPr>
          <a:lstStyle/>
          <a:p>
            <a:pPr algn="ctr" defTabSz="342900">
              <a:defRPr/>
            </a:pPr>
            <a:r>
              <a:rPr lang="en-US" sz="2400" b="1" i="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What is the difference between a Cambridge AICE completer, AICE candidate, &amp; AICE recipient?</a:t>
            </a:r>
          </a:p>
        </p:txBody>
      </p:sp>
      <p:cxnSp>
        <p:nvCxnSpPr>
          <p:cNvPr id="11" name="Straight Connector 10">
            <a:extLst>
              <a:ext uri="{FF2B5EF4-FFF2-40B4-BE49-F238E27FC236}">
                <a16:creationId xmlns:a16="http://schemas.microsoft.com/office/drawing/2014/main" id="{B61DE83C-FE4C-4096-B76C-074D89DB0010}"/>
              </a:ext>
            </a:extLst>
          </p:cNvPr>
          <p:cNvCxnSpPr/>
          <p:nvPr/>
        </p:nvCxnSpPr>
        <p:spPr>
          <a:xfrm>
            <a:off x="1621870" y="1170502"/>
            <a:ext cx="9154160" cy="0"/>
          </a:xfrm>
          <a:prstGeom prst="line">
            <a:avLst/>
          </a:prstGeom>
          <a:ln w="136525" cap="flat" cmpd="thickThin">
            <a:solidFill>
              <a:schemeClr val="tx1"/>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1918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left)">
                                      <p:cBhvr>
                                        <p:cTn id="7" dur="10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wipe(left)">
                                      <p:cBhvr>
                                        <p:cTn id="12" dur="10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9">
                                            <p:txEl>
                                              <p:pRg st="4" end="4"/>
                                            </p:txEl>
                                          </p:spTgt>
                                        </p:tgtEl>
                                        <p:attrNameLst>
                                          <p:attrName>style.visibility</p:attrName>
                                        </p:attrNameLst>
                                      </p:cBhvr>
                                      <p:to>
                                        <p:strVal val="visible"/>
                                      </p:to>
                                    </p:set>
                                    <p:animEffect transition="in" filter="wipe(left)">
                                      <p:cBhvr>
                                        <p:cTn id="17" dur="1000"/>
                                        <p:tgtEl>
                                          <p:spTgt spid="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0DECDED-CA11-4769-906C-5305BBD7F018}"/>
              </a:ext>
            </a:extLst>
          </p:cNvPr>
          <p:cNvSpPr>
            <a:spLocks noGrp="1"/>
          </p:cNvSpPr>
          <p:nvPr>
            <p:ph type="sldNum" sz="quarter" idx="12"/>
          </p:nvPr>
        </p:nvSpPr>
        <p:spPr>
          <a:xfrm>
            <a:off x="10190331" y="9449745"/>
            <a:ext cx="706272" cy="603577"/>
          </a:xfrm>
        </p:spPr>
        <p:txBody>
          <a:bodyPr/>
          <a:lstStyle/>
          <a:p>
            <a:fld id="{330EA680-D336-4FF7-8B7A-9848BB0A1C32}" type="slidenum">
              <a:rPr lang="en-US" smtClean="0"/>
              <a:t>15</a:t>
            </a:fld>
            <a:endParaRPr lang="en-US" dirty="0"/>
          </a:p>
        </p:txBody>
      </p:sp>
      <p:sp>
        <p:nvSpPr>
          <p:cNvPr id="3" name="TextBox 2">
            <a:extLst>
              <a:ext uri="{FF2B5EF4-FFF2-40B4-BE49-F238E27FC236}">
                <a16:creationId xmlns:a16="http://schemas.microsoft.com/office/drawing/2014/main" id="{AEC0DDF2-EACC-46DF-A669-E8A2C4C44FEB}"/>
              </a:ext>
            </a:extLst>
          </p:cNvPr>
          <p:cNvSpPr txBox="1"/>
          <p:nvPr/>
        </p:nvSpPr>
        <p:spPr>
          <a:xfrm>
            <a:off x="238125" y="398133"/>
            <a:ext cx="11715750" cy="707886"/>
          </a:xfrm>
          <a:prstGeom prst="rect">
            <a:avLst/>
          </a:prstGeom>
          <a:noFill/>
        </p:spPr>
        <p:txBody>
          <a:bodyPr wrap="square" rtlCol="0">
            <a:spAutoFit/>
          </a:bodyPr>
          <a:lstStyle/>
          <a:p>
            <a:pPr algn="ctr"/>
            <a:r>
              <a:rPr lang="en-US" sz="4000" b="1" i="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How and when are the AICE exams given?</a:t>
            </a:r>
          </a:p>
        </p:txBody>
      </p:sp>
      <p:cxnSp>
        <p:nvCxnSpPr>
          <p:cNvPr id="13" name="Straight Connector 12">
            <a:extLst>
              <a:ext uri="{FF2B5EF4-FFF2-40B4-BE49-F238E27FC236}">
                <a16:creationId xmlns:a16="http://schemas.microsoft.com/office/drawing/2014/main" id="{99F61472-077A-4730-9BEE-B87EE415976A}"/>
              </a:ext>
            </a:extLst>
          </p:cNvPr>
          <p:cNvCxnSpPr/>
          <p:nvPr/>
        </p:nvCxnSpPr>
        <p:spPr>
          <a:xfrm>
            <a:off x="1621870" y="1167874"/>
            <a:ext cx="9154160" cy="0"/>
          </a:xfrm>
          <a:prstGeom prst="line">
            <a:avLst/>
          </a:prstGeom>
          <a:ln w="136525" cap="flat" cmpd="thickThin">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613B1425-0E24-6B05-3F13-7444E79C2B28}"/>
              </a:ext>
            </a:extLst>
          </p:cNvPr>
          <p:cNvSpPr txBox="1"/>
          <p:nvPr/>
        </p:nvSpPr>
        <p:spPr>
          <a:xfrm>
            <a:off x="238125" y="1309689"/>
            <a:ext cx="11715750" cy="4524315"/>
          </a:xfrm>
          <a:prstGeom prst="rect">
            <a:avLst/>
          </a:prstGeom>
          <a:solidFill>
            <a:schemeClr val="bg2"/>
          </a:solidFill>
          <a:effectLst>
            <a:outerShdw blurRad="50800" dist="38100" dir="2700000" algn="tl" rotWithShape="0">
              <a:prstClr val="black">
                <a:alpha val="40000"/>
              </a:prstClr>
            </a:outerShdw>
          </a:effectLst>
        </p:spPr>
        <p:txBody>
          <a:bodyPr wrap="square" rtlCol="0">
            <a:spAutoFit/>
          </a:bodyPr>
          <a:lstStyle/>
          <a:p>
            <a:pPr marL="285750" indent="-285750">
              <a:lnSpc>
                <a:spcPct val="150000"/>
              </a:lnSpc>
              <a:buFont typeface="Wingdings" panose="05000000000000000000" pitchFamily="2" charset="2"/>
              <a:buChar char="v"/>
            </a:pPr>
            <a:r>
              <a:rPr lang="en-US" sz="2250" dirty="0">
                <a:latin typeface="Arial" panose="020B0604020202020204" pitchFamily="34" charset="0"/>
                <a:cs typeface="Arial" panose="020B0604020202020204" pitchFamily="34" charset="0"/>
              </a:rPr>
              <a:t>April/June – Some exams may occur after school ends</a:t>
            </a:r>
          </a:p>
          <a:p>
            <a:pPr marL="285750" indent="-285750">
              <a:lnSpc>
                <a:spcPct val="150000"/>
              </a:lnSpc>
              <a:buFont typeface="Wingdings" panose="05000000000000000000" pitchFamily="2" charset="2"/>
              <a:buChar char="v"/>
            </a:pPr>
            <a:r>
              <a:rPr lang="en-US" sz="2250" dirty="0">
                <a:latin typeface="Arial" panose="020B0604020202020204" pitchFamily="34" charset="0"/>
                <a:cs typeface="Arial" panose="020B0604020202020204" pitchFamily="34" charset="0"/>
              </a:rPr>
              <a:t>The June exam timetable comes out in November – Please plan vacations around tests</a:t>
            </a:r>
          </a:p>
          <a:p>
            <a:pPr marL="285750" indent="-285750">
              <a:lnSpc>
                <a:spcPct val="150000"/>
              </a:lnSpc>
              <a:buFont typeface="Wingdings" panose="05000000000000000000" pitchFamily="2" charset="2"/>
              <a:buChar char="v"/>
            </a:pPr>
            <a:r>
              <a:rPr lang="en-US" sz="2250" dirty="0">
                <a:latin typeface="Arial" panose="020B0604020202020204" pitchFamily="34" charset="0"/>
                <a:cs typeface="Arial" panose="020B0604020202020204" pitchFamily="34" charset="0"/>
              </a:rPr>
              <a:t>Test dates are </a:t>
            </a:r>
            <a:r>
              <a:rPr lang="en-US" sz="2250" u="sng" dirty="0">
                <a:latin typeface="Arial" panose="020B0604020202020204" pitchFamily="34" charset="0"/>
                <a:cs typeface="Arial" panose="020B0604020202020204" pitchFamily="34" charset="0"/>
              </a:rPr>
              <a:t>NOT</a:t>
            </a:r>
            <a:r>
              <a:rPr lang="en-US" sz="2250" dirty="0">
                <a:latin typeface="Arial" panose="020B0604020202020204" pitchFamily="34" charset="0"/>
                <a:cs typeface="Arial" panose="020B0604020202020204" pitchFamily="34" charset="0"/>
              </a:rPr>
              <a:t> flexible – They are set by Cambridge University  </a:t>
            </a:r>
          </a:p>
          <a:p>
            <a:pPr marL="285750" indent="-285750">
              <a:lnSpc>
                <a:spcPct val="150000"/>
              </a:lnSpc>
              <a:buFont typeface="Wingdings" panose="05000000000000000000" pitchFamily="2" charset="2"/>
              <a:buChar char="v"/>
            </a:pPr>
            <a:r>
              <a:rPr lang="en-US" sz="2250" b="1" i="1" dirty="0">
                <a:effectLst>
                  <a:outerShdw blurRad="38100" dist="38100" dir="2700000" algn="tl">
                    <a:srgbClr val="000000">
                      <a:alpha val="43137"/>
                    </a:srgbClr>
                  </a:outerShdw>
                </a:effectLst>
                <a:highlight>
                  <a:srgbClr val="FFFF00"/>
                </a:highlight>
                <a:latin typeface="Arial" panose="020B0604020202020204" pitchFamily="34" charset="0"/>
                <a:cs typeface="Arial" panose="020B0604020202020204" pitchFamily="34" charset="0"/>
              </a:rPr>
              <a:t>THERE ARE NO MAKE UP DAYS!</a:t>
            </a:r>
          </a:p>
          <a:p>
            <a:pPr marL="285750" indent="-285750">
              <a:lnSpc>
                <a:spcPct val="150000"/>
              </a:lnSpc>
              <a:buFont typeface="Wingdings" panose="05000000000000000000" pitchFamily="2" charset="2"/>
              <a:buChar char="v"/>
            </a:pPr>
            <a:r>
              <a:rPr lang="en-US" sz="2250" dirty="0">
                <a:latin typeface="Arial" panose="020B0604020202020204" pitchFamily="34" charset="0"/>
                <a:cs typeface="Arial" panose="020B0604020202020204" pitchFamily="34" charset="0"/>
              </a:rPr>
              <a:t>Each exam has at least 2 papers and the student </a:t>
            </a:r>
            <a:r>
              <a:rPr lang="en-US" sz="2250" b="1" dirty="0">
                <a:latin typeface="Arial" panose="020B0604020202020204" pitchFamily="34" charset="0"/>
                <a:cs typeface="Arial" panose="020B0604020202020204" pitchFamily="34" charset="0"/>
              </a:rPr>
              <a:t>MUST</a:t>
            </a:r>
            <a:r>
              <a:rPr lang="en-US" sz="2250" dirty="0">
                <a:latin typeface="Arial" panose="020B0604020202020204" pitchFamily="34" charset="0"/>
                <a:cs typeface="Arial" panose="020B0604020202020204" pitchFamily="34" charset="0"/>
              </a:rPr>
              <a:t> sit for </a:t>
            </a:r>
            <a:r>
              <a:rPr lang="en-US" sz="2250" u="sng" dirty="0">
                <a:latin typeface="Arial" panose="020B0604020202020204" pitchFamily="34" charset="0"/>
                <a:cs typeface="Arial" panose="020B0604020202020204" pitchFamily="34" charset="0"/>
              </a:rPr>
              <a:t>ALL</a:t>
            </a:r>
            <a:r>
              <a:rPr lang="en-US" sz="2250" dirty="0">
                <a:latin typeface="Arial" panose="020B0604020202020204" pitchFamily="34" charset="0"/>
                <a:cs typeface="Arial" panose="020B0604020202020204" pitchFamily="34" charset="0"/>
              </a:rPr>
              <a:t> parts to receive credit</a:t>
            </a:r>
          </a:p>
          <a:p>
            <a:pPr marL="285750" indent="-285750">
              <a:lnSpc>
                <a:spcPct val="150000"/>
              </a:lnSpc>
              <a:buFont typeface="Wingdings" panose="05000000000000000000" pitchFamily="2" charset="2"/>
              <a:buChar char="v"/>
            </a:pPr>
            <a:r>
              <a:rPr lang="en-US" sz="2250" dirty="0">
                <a:latin typeface="Arial" panose="020B0604020202020204" pitchFamily="34" charset="0"/>
                <a:cs typeface="Arial" panose="020B0604020202020204" pitchFamily="34" charset="0"/>
              </a:rPr>
              <a:t>The student </a:t>
            </a:r>
            <a:r>
              <a:rPr lang="en-US" sz="2250" b="1" dirty="0">
                <a:latin typeface="Arial" panose="020B0604020202020204" pitchFamily="34" charset="0"/>
                <a:cs typeface="Arial" panose="020B0604020202020204" pitchFamily="34" charset="0"/>
              </a:rPr>
              <a:t>MUST</a:t>
            </a:r>
            <a:r>
              <a:rPr lang="en-US" sz="2250" dirty="0">
                <a:latin typeface="Arial" panose="020B0604020202020204" pitchFamily="34" charset="0"/>
                <a:cs typeface="Arial" panose="020B0604020202020204" pitchFamily="34" charset="0"/>
              </a:rPr>
              <a:t> sit for </a:t>
            </a:r>
            <a:r>
              <a:rPr lang="en-US" sz="2250" u="sng" dirty="0">
                <a:latin typeface="Arial" panose="020B0604020202020204" pitchFamily="34" charset="0"/>
                <a:cs typeface="Arial" panose="020B0604020202020204" pitchFamily="34" charset="0"/>
              </a:rPr>
              <a:t>ALL</a:t>
            </a:r>
            <a:r>
              <a:rPr lang="en-US" sz="2250" dirty="0">
                <a:latin typeface="Arial" panose="020B0604020202020204" pitchFamily="34" charset="0"/>
                <a:cs typeface="Arial" panose="020B0604020202020204" pitchFamily="34" charset="0"/>
              </a:rPr>
              <a:t> parts of the exam, or he/she will receive an obligation </a:t>
            </a:r>
          </a:p>
          <a:p>
            <a:pPr marL="285750" indent="-285750">
              <a:lnSpc>
                <a:spcPct val="150000"/>
              </a:lnSpc>
              <a:buFont typeface="Wingdings" panose="05000000000000000000" pitchFamily="2" charset="2"/>
              <a:buChar char="v"/>
            </a:pPr>
            <a:r>
              <a:rPr lang="en-US" sz="2250" dirty="0">
                <a:latin typeface="Arial" panose="020B0604020202020204" pitchFamily="34" charset="0"/>
                <a:cs typeface="Arial" panose="020B0604020202020204" pitchFamily="34" charset="0"/>
              </a:rPr>
              <a:t>Retakes are available in October upon request of the student</a:t>
            </a:r>
          </a:p>
          <a:p>
            <a:pPr marL="285750" indent="-285750">
              <a:lnSpc>
                <a:spcPct val="150000"/>
              </a:lnSpc>
              <a:buFont typeface="Wingdings" panose="05000000000000000000" pitchFamily="2" charset="2"/>
              <a:buChar char="v"/>
            </a:pPr>
            <a:r>
              <a:rPr lang="en-US" sz="2250" dirty="0">
                <a:latin typeface="Arial" panose="020B0604020202020204" pitchFamily="34" charset="0"/>
                <a:cs typeface="Arial" panose="020B0604020202020204" pitchFamily="34" charset="0"/>
              </a:rPr>
              <a:t>There is a 25-month timeframe for the AICE diploma track</a:t>
            </a:r>
          </a:p>
          <a:p>
            <a:endParaRPr lang="en-US" dirty="0"/>
          </a:p>
        </p:txBody>
      </p:sp>
    </p:spTree>
    <p:extLst>
      <p:ext uri="{BB962C8B-B14F-4D97-AF65-F5344CB8AC3E}">
        <p14:creationId xmlns:p14="http://schemas.microsoft.com/office/powerpoint/2010/main" val="1132971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fade">
                                      <p:cBhvr>
                                        <p:cTn id="32" dur="5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fade">
                                      <p:cBhvr>
                                        <p:cTn id="37" dur="500"/>
                                        <p:tgtEl>
                                          <p:spTgt spid="6">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6">
                                            <p:txEl>
                                              <p:pRg st="7" end="7"/>
                                            </p:txEl>
                                          </p:spTgt>
                                        </p:tgtEl>
                                        <p:attrNameLst>
                                          <p:attrName>style.visibility</p:attrName>
                                        </p:attrNameLst>
                                      </p:cBhvr>
                                      <p:to>
                                        <p:strVal val="visible"/>
                                      </p:to>
                                    </p:set>
                                    <p:animEffect transition="in" filter="fade">
                                      <p:cBhvr>
                                        <p:cTn id="42" dur="5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A08E4CD-99D3-4332-A544-F90F60109259}"/>
              </a:ext>
            </a:extLst>
          </p:cNvPr>
          <p:cNvPicPr>
            <a:picLocks noChangeAspect="1"/>
          </p:cNvPicPr>
          <p:nvPr/>
        </p:nvPicPr>
        <p:blipFill>
          <a:blip r:embed="rId2"/>
          <a:stretch>
            <a:fillRect/>
          </a:stretch>
        </p:blipFill>
        <p:spPr>
          <a:xfrm>
            <a:off x="3943350" y="4376679"/>
            <a:ext cx="3706202" cy="2151656"/>
          </a:xfrm>
          <a:prstGeom prst="rect">
            <a:avLst/>
          </a:prstGeom>
        </p:spPr>
      </p:pic>
      <p:sp>
        <p:nvSpPr>
          <p:cNvPr id="2" name="Slide Number Placeholder 1">
            <a:extLst>
              <a:ext uri="{FF2B5EF4-FFF2-40B4-BE49-F238E27FC236}">
                <a16:creationId xmlns:a16="http://schemas.microsoft.com/office/drawing/2014/main" id="{30DECDED-CA11-4769-906C-5305BBD7F018}"/>
              </a:ext>
            </a:extLst>
          </p:cNvPr>
          <p:cNvSpPr>
            <a:spLocks noGrp="1"/>
          </p:cNvSpPr>
          <p:nvPr>
            <p:ph type="sldNum" sz="quarter" idx="12"/>
          </p:nvPr>
        </p:nvSpPr>
        <p:spPr>
          <a:xfrm>
            <a:off x="10190331" y="9449745"/>
            <a:ext cx="706272" cy="603577"/>
          </a:xfrm>
        </p:spPr>
        <p:txBody>
          <a:bodyPr/>
          <a:lstStyle/>
          <a:p>
            <a:fld id="{330EA680-D336-4FF7-8B7A-9848BB0A1C32}" type="slidenum">
              <a:rPr lang="en-US" smtClean="0"/>
              <a:t>16</a:t>
            </a:fld>
            <a:endParaRPr lang="en-US" dirty="0"/>
          </a:p>
        </p:txBody>
      </p:sp>
      <p:sp>
        <p:nvSpPr>
          <p:cNvPr id="10" name="TextBox 9">
            <a:extLst>
              <a:ext uri="{FF2B5EF4-FFF2-40B4-BE49-F238E27FC236}">
                <a16:creationId xmlns:a16="http://schemas.microsoft.com/office/drawing/2014/main" id="{1E0F4303-9458-4D8D-A423-D7CC5233ED76}"/>
              </a:ext>
            </a:extLst>
          </p:cNvPr>
          <p:cNvSpPr txBox="1"/>
          <p:nvPr/>
        </p:nvSpPr>
        <p:spPr>
          <a:xfrm>
            <a:off x="190500" y="318668"/>
            <a:ext cx="11696700" cy="707886"/>
          </a:xfrm>
          <a:prstGeom prst="rect">
            <a:avLst/>
          </a:prstGeom>
          <a:noFill/>
        </p:spPr>
        <p:txBody>
          <a:bodyPr wrap="square" rtlCol="0">
            <a:spAutoFit/>
          </a:bodyPr>
          <a:lstStyle/>
          <a:p>
            <a:pPr algn="ctr"/>
            <a:r>
              <a:rPr lang="en-US" sz="4000" b="1" i="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Do all colleges accept AICE credit?</a:t>
            </a:r>
          </a:p>
        </p:txBody>
      </p:sp>
      <p:cxnSp>
        <p:nvCxnSpPr>
          <p:cNvPr id="12" name="Straight Connector 11">
            <a:extLst>
              <a:ext uri="{FF2B5EF4-FFF2-40B4-BE49-F238E27FC236}">
                <a16:creationId xmlns:a16="http://schemas.microsoft.com/office/drawing/2014/main" id="{E9CFF678-3DE6-416E-A3BF-0B203854B3C2}"/>
              </a:ext>
            </a:extLst>
          </p:cNvPr>
          <p:cNvCxnSpPr/>
          <p:nvPr/>
        </p:nvCxnSpPr>
        <p:spPr>
          <a:xfrm>
            <a:off x="1621870" y="1170502"/>
            <a:ext cx="9154160" cy="0"/>
          </a:xfrm>
          <a:prstGeom prst="line">
            <a:avLst/>
          </a:prstGeom>
          <a:ln w="136525" cap="flat" cmpd="thickThin">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DCFACD73-E2AC-60DD-BA1E-CBF703823B89}"/>
              </a:ext>
            </a:extLst>
          </p:cNvPr>
          <p:cNvSpPr txBox="1"/>
          <p:nvPr/>
        </p:nvSpPr>
        <p:spPr>
          <a:xfrm>
            <a:off x="257176" y="1614486"/>
            <a:ext cx="11515724" cy="2459071"/>
          </a:xfrm>
          <a:prstGeom prst="rect">
            <a:avLst/>
          </a:prstGeom>
          <a:noFill/>
        </p:spPr>
        <p:txBody>
          <a:bodyPr wrap="square" rtlCol="0">
            <a:spAutoFit/>
          </a:bodyPr>
          <a:lstStyle/>
          <a:p>
            <a:pPr marL="285750" indent="-285750">
              <a:lnSpc>
                <a:spcPct val="200000"/>
              </a:lnSpc>
              <a:buFont typeface="Wingdings" panose="05000000000000000000" pitchFamily="2" charset="2"/>
              <a:buChar char="v"/>
            </a:pPr>
            <a:r>
              <a:rPr lang="en-US" sz="2000" dirty="0">
                <a:latin typeface="Arial" panose="020B0604020202020204" pitchFamily="34" charset="0"/>
                <a:cs typeface="Arial" panose="020B0604020202020204" pitchFamily="34" charset="0"/>
              </a:rPr>
              <a:t>More than 500 colleges and universities nationwide accept AICE credits</a:t>
            </a:r>
          </a:p>
          <a:p>
            <a:pPr marL="285750" indent="-285750">
              <a:lnSpc>
                <a:spcPct val="200000"/>
              </a:lnSpc>
              <a:buFont typeface="Wingdings" panose="05000000000000000000" pitchFamily="2" charset="2"/>
              <a:buChar char="v"/>
            </a:pPr>
            <a:r>
              <a:rPr lang="en-US" sz="2000" dirty="0">
                <a:latin typeface="Arial" panose="020B0604020202020204" pitchFamily="34" charset="0"/>
                <a:cs typeface="Arial" panose="020B0604020202020204" pitchFamily="34" charset="0"/>
              </a:rPr>
              <a:t>Each exam passed = college credit earned</a:t>
            </a:r>
          </a:p>
          <a:p>
            <a:pPr marL="285750" indent="-285750">
              <a:lnSpc>
                <a:spcPct val="200000"/>
              </a:lnSpc>
              <a:buFont typeface="Wingdings" panose="05000000000000000000" pitchFamily="2" charset="2"/>
              <a:buChar char="v"/>
            </a:pPr>
            <a:r>
              <a:rPr lang="en-US" sz="2000" dirty="0">
                <a:latin typeface="Arial" panose="020B0604020202020204" pitchFamily="34" charset="0"/>
                <a:cs typeface="Arial" panose="020B0604020202020204" pitchFamily="34" charset="0"/>
              </a:rPr>
              <a:t>All Florida colleges accept/award college credit for passing scores on AICE exams</a:t>
            </a:r>
          </a:p>
          <a:p>
            <a:pPr marL="285750" indent="-285750">
              <a:lnSpc>
                <a:spcPct val="200000"/>
              </a:lnSpc>
              <a:buFont typeface="Wingdings" panose="05000000000000000000" pitchFamily="2" charset="2"/>
              <a:buChar char="v"/>
            </a:pPr>
            <a:r>
              <a:rPr lang="en-US" sz="2000" dirty="0">
                <a:latin typeface="Arial" panose="020B0604020202020204" pitchFamily="34" charset="0"/>
                <a:cs typeface="Arial" panose="020B0604020202020204" pitchFamily="34" charset="0"/>
              </a:rPr>
              <a:t>Private and out-of-state colleges will have their own policy about credit-by-exam – CHECK!</a:t>
            </a:r>
            <a:endParaRPr lang="en-US"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57B5C8DC-5B9F-FADA-AFC3-275A11687D6E}"/>
              </a:ext>
            </a:extLst>
          </p:cNvPr>
          <p:cNvPicPr>
            <a:picLocks noChangeAspect="1"/>
          </p:cNvPicPr>
          <p:nvPr/>
        </p:nvPicPr>
        <p:blipFill>
          <a:blip r:embed="rId3"/>
          <a:stretch>
            <a:fillRect/>
          </a:stretch>
        </p:blipFill>
        <p:spPr>
          <a:xfrm>
            <a:off x="10333206" y="4555994"/>
            <a:ext cx="1858794" cy="2263008"/>
          </a:xfrm>
          <a:prstGeom prst="rect">
            <a:avLst/>
          </a:prstGeom>
        </p:spPr>
      </p:pic>
    </p:spTree>
    <p:extLst>
      <p:ext uri="{BB962C8B-B14F-4D97-AF65-F5344CB8AC3E}">
        <p14:creationId xmlns:p14="http://schemas.microsoft.com/office/powerpoint/2010/main" val="2459097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0DECDED-CA11-4769-906C-5305BBD7F018}"/>
              </a:ext>
            </a:extLst>
          </p:cNvPr>
          <p:cNvSpPr>
            <a:spLocks noGrp="1"/>
          </p:cNvSpPr>
          <p:nvPr>
            <p:ph type="sldNum" sz="quarter" idx="12"/>
          </p:nvPr>
        </p:nvSpPr>
        <p:spPr>
          <a:xfrm>
            <a:off x="10190331" y="9449745"/>
            <a:ext cx="706272" cy="603577"/>
          </a:xfrm>
        </p:spPr>
        <p:txBody>
          <a:bodyPr/>
          <a:lstStyle/>
          <a:p>
            <a:fld id="{330EA680-D336-4FF7-8B7A-9848BB0A1C32}" type="slidenum">
              <a:rPr lang="en-US" smtClean="0"/>
              <a:t>17</a:t>
            </a:fld>
            <a:endParaRPr lang="en-US" dirty="0"/>
          </a:p>
        </p:txBody>
      </p:sp>
      <p:cxnSp>
        <p:nvCxnSpPr>
          <p:cNvPr id="12" name="Straight Connector 11">
            <a:extLst>
              <a:ext uri="{FF2B5EF4-FFF2-40B4-BE49-F238E27FC236}">
                <a16:creationId xmlns:a16="http://schemas.microsoft.com/office/drawing/2014/main" id="{E9CFF678-3DE6-416E-A3BF-0B203854B3C2}"/>
              </a:ext>
            </a:extLst>
          </p:cNvPr>
          <p:cNvCxnSpPr/>
          <p:nvPr/>
        </p:nvCxnSpPr>
        <p:spPr>
          <a:xfrm>
            <a:off x="1621870" y="1170502"/>
            <a:ext cx="9154160" cy="0"/>
          </a:xfrm>
          <a:prstGeom prst="line">
            <a:avLst/>
          </a:prstGeom>
          <a:ln w="136525" cap="flat" cmpd="thickThin">
            <a:solidFill>
              <a:schemeClr val="tx1"/>
            </a:solidFill>
            <a:beve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55C4F99E-DC79-4277-4430-93243EC020EF}"/>
              </a:ext>
            </a:extLst>
          </p:cNvPr>
          <p:cNvPicPr>
            <a:picLocks noChangeAspect="1"/>
          </p:cNvPicPr>
          <p:nvPr/>
        </p:nvPicPr>
        <p:blipFill>
          <a:blip r:embed="rId2"/>
          <a:stretch>
            <a:fillRect/>
          </a:stretch>
        </p:blipFill>
        <p:spPr>
          <a:xfrm>
            <a:off x="273156" y="581026"/>
            <a:ext cx="11665416" cy="5631918"/>
          </a:xfrm>
          <a:prstGeom prst="rect">
            <a:avLst/>
          </a:prstGeom>
        </p:spPr>
      </p:pic>
      <p:cxnSp>
        <p:nvCxnSpPr>
          <p:cNvPr id="4" name="Straight Connector 3">
            <a:extLst>
              <a:ext uri="{FF2B5EF4-FFF2-40B4-BE49-F238E27FC236}">
                <a16:creationId xmlns:a16="http://schemas.microsoft.com/office/drawing/2014/main" id="{F2223269-7361-8E4B-5A9B-B8E896137B64}"/>
              </a:ext>
            </a:extLst>
          </p:cNvPr>
          <p:cNvCxnSpPr/>
          <p:nvPr/>
        </p:nvCxnSpPr>
        <p:spPr>
          <a:xfrm>
            <a:off x="333375" y="3086100"/>
            <a:ext cx="11306175"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2FC28B13-636D-3962-A84A-969B18AAE7A8}"/>
              </a:ext>
            </a:extLst>
          </p:cNvPr>
          <p:cNvCxnSpPr/>
          <p:nvPr/>
        </p:nvCxnSpPr>
        <p:spPr>
          <a:xfrm>
            <a:off x="273156" y="1543050"/>
            <a:ext cx="11306175"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5390656A-E87D-D497-44E7-5B577EE2CDA3}"/>
              </a:ext>
            </a:extLst>
          </p:cNvPr>
          <p:cNvCxnSpPr/>
          <p:nvPr/>
        </p:nvCxnSpPr>
        <p:spPr>
          <a:xfrm>
            <a:off x="333375" y="5581650"/>
            <a:ext cx="11306175"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1036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F0FF28A-C25A-467D-B0FB-15D39B835DF2}"/>
              </a:ext>
            </a:extLst>
          </p:cNvPr>
          <p:cNvPicPr>
            <a:picLocks noChangeAspect="1"/>
          </p:cNvPicPr>
          <p:nvPr/>
        </p:nvPicPr>
        <p:blipFill>
          <a:blip r:embed="rId2"/>
          <a:stretch>
            <a:fillRect/>
          </a:stretch>
        </p:blipFill>
        <p:spPr>
          <a:xfrm>
            <a:off x="122459" y="1007269"/>
            <a:ext cx="5096255" cy="3384755"/>
          </a:xfrm>
          <a:prstGeom prst="rect">
            <a:avLst/>
          </a:prstGeom>
        </p:spPr>
      </p:pic>
      <p:sp>
        <p:nvSpPr>
          <p:cNvPr id="43" name="Text Placeholder 1">
            <a:extLst>
              <a:ext uri="{FF2B5EF4-FFF2-40B4-BE49-F238E27FC236}">
                <a16:creationId xmlns:a16="http://schemas.microsoft.com/office/drawing/2014/main" id="{EF8AFEF9-6AF3-42A3-AA37-79EA173B3F6B}"/>
              </a:ext>
            </a:extLst>
          </p:cNvPr>
          <p:cNvSpPr txBox="1">
            <a:spLocks/>
          </p:cNvSpPr>
          <p:nvPr/>
        </p:nvSpPr>
        <p:spPr>
          <a:xfrm>
            <a:off x="-3900358" y="2138627"/>
            <a:ext cx="5631370" cy="2575826"/>
          </a:xfrm>
          <a:prstGeom prst="rect">
            <a:avLst/>
          </a:prstGeom>
        </p:spPr>
        <p:txBody>
          <a:bodyPr vert="horz" lIns="0" tIns="40924" rIns="0" bIns="40924" rtlCol="0" anchor="t">
            <a:normAutofit/>
          </a:bodyPr>
          <a:lstStyle>
            <a:lvl1pPr marL="0" indent="0" algn="l" defTabSz="914400" rtl="0" eaLnBrk="1" latinLnBrk="0" hangingPunct="1">
              <a:lnSpc>
                <a:spcPts val="1800"/>
              </a:lnSpc>
              <a:spcBef>
                <a:spcPts val="1000"/>
              </a:spcBef>
              <a:buFont typeface="Arial" panose="020B0604020202020204" pitchFamily="34" charset="0"/>
              <a:buNone/>
              <a:defRPr sz="1100" b="0" i="0" kern="1200">
                <a:solidFill>
                  <a:srgbClr val="000000"/>
                </a:solidFill>
                <a:latin typeface="+mn-lt"/>
                <a:ea typeface="+mn-ea"/>
                <a:cs typeface="Arial" panose="020B0604020202020204" pitchFamily="34" charset="0"/>
              </a:defRPr>
            </a:lvl1pPr>
            <a:lvl2pPr marL="685800" indent="-228600" algn="l" defTabSz="914400" rtl="0" eaLnBrk="1" latinLnBrk="0" hangingPunct="1">
              <a:lnSpc>
                <a:spcPts val="1800"/>
              </a:lnSpc>
              <a:spcBef>
                <a:spcPts val="500"/>
              </a:spcBef>
              <a:buFont typeface="Arial" panose="020B0604020202020204" pitchFamily="34" charset="0"/>
              <a:buChar char="•"/>
              <a:defRPr sz="1200" kern="1200">
                <a:solidFill>
                  <a:schemeClr val="tx1">
                    <a:lumMod val="75000"/>
                    <a:lumOff val="25000"/>
                  </a:schemeClr>
                </a:solidFill>
                <a:latin typeface="Avenir Next LT Pro" panose="020B0504020202020204" pitchFamily="34" charset="77"/>
                <a:ea typeface="+mn-ea"/>
                <a:cs typeface="Arial" panose="020B0604020202020204" pitchFamily="34" charset="0"/>
              </a:defRPr>
            </a:lvl2pPr>
            <a:lvl3pPr marL="1143000" indent="-228600" algn="l" defTabSz="914400" rtl="0" eaLnBrk="1" latinLnBrk="0" hangingPunct="1">
              <a:lnSpc>
                <a:spcPts val="1800"/>
              </a:lnSpc>
              <a:spcBef>
                <a:spcPts val="500"/>
              </a:spcBef>
              <a:buFont typeface="Arial" panose="020B0604020202020204" pitchFamily="34" charset="0"/>
              <a:buChar char="•"/>
              <a:defRPr sz="1200" kern="1200">
                <a:solidFill>
                  <a:schemeClr val="tx1">
                    <a:lumMod val="75000"/>
                    <a:lumOff val="25000"/>
                  </a:schemeClr>
                </a:solidFill>
                <a:latin typeface="Avenir Next LT Pro" panose="020B0504020202020204" pitchFamily="34" charset="77"/>
                <a:ea typeface="+mn-ea"/>
                <a:cs typeface="Arial" panose="020B0604020202020204" pitchFamily="34" charset="0"/>
              </a:defRPr>
            </a:lvl3pPr>
            <a:lvl4pPr marL="1600200" indent="-228600" algn="l" defTabSz="914400" rtl="0" eaLnBrk="1" latinLnBrk="0" hangingPunct="1">
              <a:lnSpc>
                <a:spcPts val="1800"/>
              </a:lnSpc>
              <a:spcBef>
                <a:spcPts val="500"/>
              </a:spcBef>
              <a:buFont typeface="Arial" panose="020B0604020202020204" pitchFamily="34" charset="0"/>
              <a:buChar char="•"/>
              <a:defRPr sz="1200" kern="1200">
                <a:solidFill>
                  <a:schemeClr val="tx1">
                    <a:lumMod val="75000"/>
                    <a:lumOff val="25000"/>
                  </a:schemeClr>
                </a:solidFill>
                <a:latin typeface="Avenir Next LT Pro" panose="020B0504020202020204" pitchFamily="34" charset="77"/>
                <a:ea typeface="+mn-ea"/>
                <a:cs typeface="Arial" panose="020B0604020202020204" pitchFamily="34" charset="0"/>
              </a:defRPr>
            </a:lvl4pPr>
            <a:lvl5pPr marL="2057400" indent="-228600" algn="l" defTabSz="914400" rtl="0" eaLnBrk="1" latinLnBrk="0" hangingPunct="1">
              <a:lnSpc>
                <a:spcPct val="150000"/>
              </a:lnSpc>
              <a:spcBef>
                <a:spcPts val="0"/>
              </a:spcBef>
              <a:buFont typeface="Arial" panose="020B0604020202020204" pitchFamily="34" charset="0"/>
              <a:buChar char="•"/>
              <a:defRPr sz="1200" kern="1200">
                <a:solidFill>
                  <a:schemeClr val="tx1">
                    <a:lumMod val="75000"/>
                    <a:lumOff val="25000"/>
                  </a:schemeClr>
                </a:solidFill>
                <a:latin typeface="Avenir Next LT Pro" panose="020B0504020202020204" pitchFamily="34"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818518"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895" b="0" i="0" u="none" strike="noStrike" kern="1200" cap="none" spc="0" normalizeH="0" baseline="0" noProof="0" dirty="0">
              <a:ln>
                <a:noFill/>
              </a:ln>
              <a:solidFill>
                <a:srgbClr val="2C2C2C"/>
              </a:solidFill>
              <a:effectLst/>
              <a:uLnTx/>
              <a:uFillTx/>
              <a:latin typeface="Century Gothic" panose="020B0502020202020204" pitchFamily="34" charset="0"/>
              <a:ea typeface="+mn-ea"/>
              <a:cs typeface="Arial"/>
            </a:endParaRPr>
          </a:p>
          <a:p>
            <a:pPr marL="0" marR="0" lvl="0" indent="0" algn="l" defTabSz="818518"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985" b="0" i="0" u="none" strike="noStrike" kern="1200" cap="none" spc="0" normalizeH="0" baseline="0" noProof="0" dirty="0">
              <a:ln>
                <a:noFill/>
              </a:ln>
              <a:solidFill>
                <a:srgbClr val="2C2C2C"/>
              </a:solidFill>
              <a:effectLst/>
              <a:uLnTx/>
              <a:uFillTx/>
              <a:latin typeface="Century Gothic" panose="020B0502020202020204" pitchFamily="34" charset="0"/>
              <a:ea typeface="+mn-ea"/>
              <a:cs typeface="Arial"/>
            </a:endParaRPr>
          </a:p>
          <a:p>
            <a:pPr marL="0" marR="0" lvl="0" indent="0" algn="l" defTabSz="818518"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985" b="0" i="0" u="none" strike="noStrike" kern="1200" cap="none" spc="0" normalizeH="0" baseline="0" noProof="0" dirty="0">
              <a:ln>
                <a:noFill/>
              </a:ln>
              <a:solidFill>
                <a:srgbClr val="2C2C2C"/>
              </a:solidFill>
              <a:effectLst/>
              <a:uLnTx/>
              <a:uFillTx/>
              <a:latin typeface="Century Gothic" panose="020B0502020202020204" pitchFamily="34" charset="0"/>
              <a:ea typeface="+mn-ea"/>
              <a:cs typeface="Arial"/>
            </a:endParaRPr>
          </a:p>
          <a:p>
            <a:pPr marL="0" marR="0" lvl="0" indent="0" algn="l" defTabSz="818518" rtl="0" eaLnBrk="1" fontAlgn="auto" latinLnBrk="0" hangingPunct="1">
              <a:lnSpc>
                <a:spcPct val="100000"/>
              </a:lnSpc>
              <a:spcBef>
                <a:spcPts val="895"/>
              </a:spcBef>
              <a:spcAft>
                <a:spcPts val="0"/>
              </a:spcAft>
              <a:buClrTx/>
              <a:buSzTx/>
              <a:buFont typeface="Arial" panose="020B0604020202020204" pitchFamily="34" charset="0"/>
              <a:buNone/>
              <a:tabLst/>
              <a:defRPr/>
            </a:pPr>
            <a:endParaRPr kumimoji="0" lang="en-US" sz="985" b="0" i="0" u="none" strike="noStrike" kern="1200" cap="none" spc="0" normalizeH="0" baseline="0" noProof="0" dirty="0">
              <a:ln>
                <a:noFill/>
              </a:ln>
              <a:solidFill>
                <a:srgbClr val="2C2C2C"/>
              </a:solidFill>
              <a:effectLst/>
              <a:uLnTx/>
              <a:uFillTx/>
              <a:latin typeface="Univers"/>
              <a:ea typeface="+mn-ea"/>
              <a:cs typeface="Arial" panose="020B0604020202020204" pitchFamily="34" charset="0"/>
            </a:endParaRPr>
          </a:p>
        </p:txBody>
      </p:sp>
      <p:grpSp>
        <p:nvGrpSpPr>
          <p:cNvPr id="13" name="Group 12">
            <a:extLst>
              <a:ext uri="{FF2B5EF4-FFF2-40B4-BE49-F238E27FC236}">
                <a16:creationId xmlns:a16="http://schemas.microsoft.com/office/drawing/2014/main" id="{FBE7FDD5-4ACE-4BAE-BC62-05E5E42A25FB}"/>
              </a:ext>
            </a:extLst>
          </p:cNvPr>
          <p:cNvGrpSpPr/>
          <p:nvPr/>
        </p:nvGrpSpPr>
        <p:grpSpPr>
          <a:xfrm>
            <a:off x="-3062862" y="2493845"/>
            <a:ext cx="2540096" cy="786947"/>
            <a:chOff x="-6419729" y="2647898"/>
            <a:chExt cx="3093530" cy="891873"/>
          </a:xfrm>
          <a:solidFill>
            <a:schemeClr val="accent3">
              <a:lumMod val="40000"/>
              <a:lumOff val="60000"/>
            </a:schemeClr>
          </a:solidFill>
        </p:grpSpPr>
        <p:sp>
          <p:nvSpPr>
            <p:cNvPr id="45" name="TextBox 44">
              <a:extLst>
                <a:ext uri="{FF2B5EF4-FFF2-40B4-BE49-F238E27FC236}">
                  <a16:creationId xmlns:a16="http://schemas.microsoft.com/office/drawing/2014/main" id="{6CBBF3DC-8AF0-44CD-A307-CC531DDAAF09}"/>
                </a:ext>
              </a:extLst>
            </p:cNvPr>
            <p:cNvSpPr txBox="1"/>
            <p:nvPr/>
          </p:nvSpPr>
          <p:spPr>
            <a:xfrm>
              <a:off x="-6419729" y="2647898"/>
              <a:ext cx="3093530" cy="891873"/>
            </a:xfrm>
            <a:prstGeom prst="rect">
              <a:avLst/>
            </a:prstGeom>
            <a:grpFill/>
            <a:ln>
              <a:solidFill>
                <a:srgbClr val="C00000"/>
              </a:solidFill>
            </a:ln>
            <a:effectLst>
              <a:outerShdw blurRad="50800" dist="38100" dir="2700000" algn="tl" rotWithShape="0">
                <a:prstClr val="black">
                  <a:alpha val="40000"/>
                </a:prstClr>
              </a:outerShdw>
            </a:effectLst>
          </p:spPr>
          <p:txBody>
            <a:bodyPr wrap="square">
              <a:spAutoFit/>
            </a:bodyPr>
            <a:lstStyle/>
            <a:p>
              <a:pPr marL="0" marR="0" lvl="0" indent="0" algn="l" defTabSz="818538" rtl="0" eaLnBrk="1" fontAlgn="auto" latinLnBrk="0" hangingPunct="1">
                <a:lnSpc>
                  <a:spcPct val="100000"/>
                </a:lnSpc>
                <a:spcBef>
                  <a:spcPts val="0"/>
                </a:spcBef>
                <a:spcAft>
                  <a:spcPts val="0"/>
                </a:spcAft>
                <a:buClrTx/>
                <a:buSzTx/>
                <a:buFontTx/>
                <a:buNone/>
                <a:tabLst/>
                <a:defRPr/>
              </a:pPr>
              <a:r>
                <a:rPr kumimoji="0" lang="en-US" sz="950" b="0" i="0" u="none" strike="noStrike" kern="1200" cap="none" spc="0" normalizeH="0" baseline="0" noProof="0" dirty="0">
                  <a:ln>
                    <a:noFill/>
                  </a:ln>
                  <a:solidFill>
                    <a:srgbClr val="2C2C2C"/>
                  </a:solidFill>
                  <a:effectLst/>
                  <a:uLnTx/>
                  <a:uFillTx/>
                  <a:latin typeface="Century Gothic" panose="020B0502020202020204" pitchFamily="34" charset="0"/>
                  <a:ea typeface="+mn-ea"/>
                  <a:cs typeface="Arial"/>
                </a:rPr>
                <a:t>        New Smyrna Beach High School</a:t>
              </a:r>
            </a:p>
            <a:p>
              <a:pPr marL="0" marR="0" lvl="0" indent="0" algn="l" defTabSz="818538" rtl="0" eaLnBrk="1" fontAlgn="auto" latinLnBrk="0" hangingPunct="1">
                <a:lnSpc>
                  <a:spcPct val="100000"/>
                </a:lnSpc>
                <a:spcBef>
                  <a:spcPts val="0"/>
                </a:spcBef>
                <a:spcAft>
                  <a:spcPts val="0"/>
                </a:spcAft>
                <a:buClrTx/>
                <a:buSzTx/>
                <a:buFontTx/>
                <a:buNone/>
                <a:tabLst/>
                <a:defRPr/>
              </a:pPr>
              <a:r>
                <a:rPr kumimoji="0" lang="en-US" sz="950" b="0" i="0" u="none" strike="noStrike" kern="1200" cap="none" spc="0" normalizeH="0" baseline="0" noProof="0" dirty="0">
                  <a:ln>
                    <a:noFill/>
                  </a:ln>
                  <a:solidFill>
                    <a:srgbClr val="2C2C2C"/>
                  </a:solidFill>
                  <a:effectLst/>
                  <a:uLnTx/>
                  <a:uFillTx/>
                  <a:latin typeface="Century Gothic" panose="020B0502020202020204" pitchFamily="34" charset="0"/>
                  <a:ea typeface="+mn-ea"/>
                  <a:cs typeface="Arial"/>
                </a:rPr>
                <a:t>        1015 Tenth Street</a:t>
              </a:r>
            </a:p>
            <a:p>
              <a:pPr marL="0" marR="0" lvl="0" indent="0" algn="l" defTabSz="818538" rtl="0" eaLnBrk="1" fontAlgn="auto" latinLnBrk="0" hangingPunct="1">
                <a:lnSpc>
                  <a:spcPct val="100000"/>
                </a:lnSpc>
                <a:spcBef>
                  <a:spcPts val="0"/>
                </a:spcBef>
                <a:spcAft>
                  <a:spcPts val="0"/>
                </a:spcAft>
                <a:buClrTx/>
                <a:buSzTx/>
                <a:buFontTx/>
                <a:buNone/>
                <a:tabLst/>
                <a:defRPr/>
              </a:pPr>
              <a:r>
                <a:rPr kumimoji="0" lang="en-US" sz="950" b="0" i="0" u="none" strike="noStrike" kern="1200" cap="none" spc="0" normalizeH="0" baseline="0" noProof="0" dirty="0">
                  <a:ln>
                    <a:noFill/>
                  </a:ln>
                  <a:solidFill>
                    <a:srgbClr val="2C2C2C"/>
                  </a:solidFill>
                  <a:effectLst/>
                  <a:uLnTx/>
                  <a:uFillTx/>
                  <a:latin typeface="Century Gothic" panose="020B0502020202020204" pitchFamily="34" charset="0"/>
                  <a:ea typeface="+mn-ea"/>
                  <a:cs typeface="Arial"/>
                </a:rPr>
                <a:t>        New Smyrna Beach, FL 32168</a:t>
              </a:r>
              <a:r>
                <a:rPr kumimoji="0" lang="en-US" sz="998" b="0" i="0" u="none" strike="noStrike" kern="1200" cap="none" spc="0" normalizeH="0" baseline="0" noProof="0" dirty="0">
                  <a:ln>
                    <a:noFill/>
                  </a:ln>
                  <a:solidFill>
                    <a:srgbClr val="2C2C2C"/>
                  </a:solidFill>
                  <a:effectLst/>
                  <a:uLnTx/>
                  <a:uFillTx/>
                  <a:latin typeface="Century Gothic" panose="020B0502020202020204" pitchFamily="34" charset="0"/>
                  <a:ea typeface="+mn-ea"/>
                  <a:cs typeface="Arial"/>
                </a:rPr>
                <a:t>      </a:t>
              </a:r>
            </a:p>
            <a:p>
              <a:pPr marL="0" marR="0" lvl="0" indent="0" algn="l" defTabSz="818538" rtl="0" eaLnBrk="1" fontAlgn="auto" latinLnBrk="0" hangingPunct="1">
                <a:lnSpc>
                  <a:spcPct val="100000"/>
                </a:lnSpc>
                <a:spcBef>
                  <a:spcPts val="0"/>
                </a:spcBef>
                <a:spcAft>
                  <a:spcPts val="0"/>
                </a:spcAft>
                <a:buClrTx/>
                <a:buSzTx/>
                <a:buFontTx/>
                <a:buNone/>
                <a:tabLst/>
                <a:defRPr/>
              </a:pPr>
              <a:endParaRPr kumimoji="0" lang="en-US" sz="618" b="1" i="0" u="none" strike="noStrike" kern="1200" cap="none" spc="0" normalizeH="0" baseline="0" noProof="0" dirty="0">
                <a:ln>
                  <a:noFill/>
                </a:ln>
                <a:solidFill>
                  <a:srgbClr val="2C2C2C"/>
                </a:solidFill>
                <a:effectLst/>
                <a:uLnTx/>
                <a:uFillTx/>
                <a:latin typeface="Century Gothic" panose="020B0502020202020204" pitchFamily="34" charset="0"/>
                <a:ea typeface="+mn-ea"/>
                <a:cs typeface="Arial"/>
              </a:endParaRPr>
            </a:p>
            <a:p>
              <a:pPr marL="0" marR="0" lvl="0" indent="0" algn="l" defTabSz="818538" rtl="0" eaLnBrk="1" fontAlgn="auto" latinLnBrk="0" hangingPunct="1">
                <a:lnSpc>
                  <a:spcPct val="100000"/>
                </a:lnSpc>
                <a:spcBef>
                  <a:spcPts val="0"/>
                </a:spcBef>
                <a:spcAft>
                  <a:spcPts val="0"/>
                </a:spcAft>
                <a:buClrTx/>
                <a:buSzTx/>
                <a:buFontTx/>
                <a:buNone/>
                <a:tabLst/>
                <a:defRPr/>
              </a:pPr>
              <a:r>
                <a:rPr kumimoji="0" lang="en-US" sz="998" b="1" i="0" u="none" strike="noStrike" kern="1200" cap="none" spc="0" normalizeH="0" baseline="0" noProof="0" dirty="0">
                  <a:ln>
                    <a:noFill/>
                  </a:ln>
                  <a:solidFill>
                    <a:srgbClr val="2C2C2C"/>
                  </a:solidFill>
                  <a:effectLst/>
                  <a:uLnTx/>
                  <a:uFillTx/>
                  <a:latin typeface="Century Gothic" panose="020B0502020202020204" pitchFamily="34" charset="0"/>
                  <a:ea typeface="+mn-ea"/>
                  <a:cs typeface="Arial"/>
                </a:rPr>
                <a:t>        Mr. Timothy Merrick, Principal</a:t>
              </a:r>
            </a:p>
          </p:txBody>
        </p:sp>
        <p:pic>
          <p:nvPicPr>
            <p:cNvPr id="47" name="Picture 12" descr="Address Icon png vector. 1000+ awesome free vector images, psd templates,  icons, photos, mock-ups and more! | Address icon, Icon, Vector images">
              <a:extLst>
                <a:ext uri="{FF2B5EF4-FFF2-40B4-BE49-F238E27FC236}">
                  <a16:creationId xmlns:a16="http://schemas.microsoft.com/office/drawing/2014/main" id="{EF6C4850-D03E-4349-AAE2-3CD63027671B}"/>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10000" b="90000" l="10000" r="90000">
                          <a14:foregroundMark x1="51339" y1="41518" x2="51339" y2="41518"/>
                        </a14:backgroundRemoval>
                      </a14:imgEffect>
                    </a14:imgLayer>
                  </a14:imgProps>
                </a:ext>
                <a:ext uri="{28A0092B-C50C-407E-A947-70E740481C1C}">
                  <a14:useLocalDpi xmlns:a14="http://schemas.microsoft.com/office/drawing/2010/main" val="0"/>
                </a:ext>
              </a:extLst>
            </a:blip>
            <a:srcRect l="17335" t="17979" r="23917" b="9118"/>
            <a:stretch/>
          </p:blipFill>
          <p:spPr bwMode="auto">
            <a:xfrm>
              <a:off x="-6400358" y="2653289"/>
              <a:ext cx="274731" cy="340927"/>
            </a:xfrm>
            <a:prstGeom prst="rect">
              <a:avLst/>
            </a:prstGeom>
            <a:grpFill/>
            <a:ln>
              <a:noFill/>
            </a:ln>
          </p:spPr>
        </p:pic>
      </p:grpSp>
      <p:grpSp>
        <p:nvGrpSpPr>
          <p:cNvPr id="62" name="Group 61">
            <a:extLst>
              <a:ext uri="{FF2B5EF4-FFF2-40B4-BE49-F238E27FC236}">
                <a16:creationId xmlns:a16="http://schemas.microsoft.com/office/drawing/2014/main" id="{70A17A45-34D6-4D7E-A73F-E46AB0E88112}"/>
              </a:ext>
            </a:extLst>
          </p:cNvPr>
          <p:cNvGrpSpPr/>
          <p:nvPr/>
        </p:nvGrpSpPr>
        <p:grpSpPr>
          <a:xfrm>
            <a:off x="-3004981" y="577363"/>
            <a:ext cx="2575805" cy="1050096"/>
            <a:chOff x="213668" y="5765655"/>
            <a:chExt cx="2710728" cy="1105102"/>
          </a:xfrm>
          <a:solidFill>
            <a:schemeClr val="accent4">
              <a:lumMod val="60000"/>
              <a:lumOff val="40000"/>
            </a:schemeClr>
          </a:solidFill>
        </p:grpSpPr>
        <p:sp>
          <p:nvSpPr>
            <p:cNvPr id="63" name="TextBox 62">
              <a:extLst>
                <a:ext uri="{FF2B5EF4-FFF2-40B4-BE49-F238E27FC236}">
                  <a16:creationId xmlns:a16="http://schemas.microsoft.com/office/drawing/2014/main" id="{F7D7B028-7224-46EB-8D48-60BC13B7ABC4}"/>
                </a:ext>
              </a:extLst>
            </p:cNvPr>
            <p:cNvSpPr txBox="1"/>
            <p:nvPr/>
          </p:nvSpPr>
          <p:spPr>
            <a:xfrm>
              <a:off x="213668" y="5765655"/>
              <a:ext cx="2710728" cy="1105102"/>
            </a:xfrm>
            <a:prstGeom prst="rect">
              <a:avLst/>
            </a:prstGeom>
            <a:grpFill/>
            <a:ln>
              <a:solidFill>
                <a:schemeClr val="accent1">
                  <a:lumMod val="60000"/>
                  <a:lumOff val="40000"/>
                </a:schemeClr>
              </a:solidFill>
            </a:ln>
            <a:effectLst>
              <a:outerShdw blurRad="50800" dist="38100" dir="2700000" algn="tl" rotWithShape="0">
                <a:prstClr val="black">
                  <a:alpha val="40000"/>
                </a:prstClr>
              </a:outerShdw>
            </a:effectLst>
          </p:spPr>
          <p:txBody>
            <a:bodyPr wrap="square">
              <a:spAutoFit/>
            </a:bodyPr>
            <a:lstStyle/>
            <a:p>
              <a:pPr marL="0" marR="0" lvl="0" indent="0" algn="l" defTabSz="818518" rtl="0" eaLnBrk="1" fontAlgn="auto" latinLnBrk="0" hangingPunct="1">
                <a:lnSpc>
                  <a:spcPct val="100000"/>
                </a:lnSpc>
                <a:spcBef>
                  <a:spcPts val="0"/>
                </a:spcBef>
                <a:spcAft>
                  <a:spcPts val="0"/>
                </a:spcAft>
                <a:buClrTx/>
                <a:buSzTx/>
                <a:buFontTx/>
                <a:buNone/>
                <a:tabLst/>
                <a:defRPr/>
              </a:pPr>
              <a:r>
                <a:rPr kumimoji="0" lang="en-US" sz="114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a:rPr>
                <a:t>Susan Zona, </a:t>
              </a:r>
            </a:p>
            <a:p>
              <a:pPr marL="0" marR="0" lvl="0" indent="0" algn="l" defTabSz="818518" rtl="0" eaLnBrk="1" fontAlgn="auto" latinLnBrk="0" hangingPunct="1">
                <a:lnSpc>
                  <a:spcPct val="100000"/>
                </a:lnSpc>
                <a:spcBef>
                  <a:spcPts val="0"/>
                </a:spcBef>
                <a:spcAft>
                  <a:spcPts val="0"/>
                </a:spcAft>
                <a:buClrTx/>
                <a:buSzTx/>
                <a:buFontTx/>
                <a:buNone/>
                <a:tabLst/>
                <a:defRPr/>
              </a:pPr>
              <a:r>
                <a:rPr kumimoji="0" lang="en-US" sz="1140" b="1" i="1"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a:rPr>
                <a:t>    Cambridge AICE Coordinator</a:t>
              </a:r>
            </a:p>
            <a:p>
              <a:pPr marL="0" marR="0" lvl="0" indent="0" algn="l" defTabSz="806867" rtl="0" eaLnBrk="1" fontAlgn="auto" latinLnBrk="0" hangingPunct="1">
                <a:lnSpc>
                  <a:spcPct val="100000"/>
                </a:lnSpc>
                <a:spcBef>
                  <a:spcPts val="0"/>
                </a:spcBef>
                <a:spcAft>
                  <a:spcPts val="0"/>
                </a:spcAft>
                <a:buClrTx/>
                <a:buSzTx/>
                <a:buFontTx/>
                <a:buNone/>
                <a:tabLst/>
                <a:defRPr/>
              </a:pPr>
              <a:endParaRPr kumimoji="0" lang="en-US" sz="95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a:endParaRPr>
            </a:p>
            <a:p>
              <a:pPr marL="0" marR="0" lvl="0" indent="0" algn="l" defTabSz="806867" rtl="0" eaLnBrk="1" fontAlgn="auto" latinLnBrk="0" hangingPunct="1">
                <a:lnSpc>
                  <a:spcPct val="100000"/>
                </a:lnSpc>
                <a:spcBef>
                  <a:spcPts val="0"/>
                </a:spcBef>
                <a:spcAft>
                  <a:spcPts val="0"/>
                </a:spcAft>
                <a:buClrTx/>
                <a:buSzTx/>
                <a:buFontTx/>
                <a:buNone/>
                <a:tabLst/>
                <a:defRPr/>
              </a:pPr>
              <a:r>
                <a:rPr kumimoji="0" lang="en-US" sz="950" b="0" i="0" u="none" strike="noStrike" kern="1200" cap="none" spc="0" normalizeH="0" baseline="0" noProof="0" dirty="0">
                  <a:ln>
                    <a:noFill/>
                  </a:ln>
                  <a:solidFill>
                    <a:prstClr val="black"/>
                  </a:solidFill>
                  <a:effectLst/>
                  <a:uLnTx/>
                  <a:uFillTx/>
                  <a:latin typeface="Century Gothic"/>
                  <a:ea typeface="+mn-ea"/>
                  <a:cs typeface="Arial"/>
                </a:rPr>
                <a:t>          </a:t>
              </a:r>
              <a:r>
                <a:rPr kumimoji="0" lang="en-US" sz="998" b="0" i="0" u="none" strike="noStrike" kern="1200" cap="none" spc="0" normalizeH="0" baseline="0" noProof="0" dirty="0">
                  <a:ln>
                    <a:noFill/>
                  </a:ln>
                  <a:solidFill>
                    <a:prstClr val="black"/>
                  </a:solidFill>
                  <a:effectLst/>
                  <a:uLnTx/>
                  <a:uFillTx/>
                  <a:latin typeface="Century Gothic"/>
                  <a:ea typeface="+mn-ea"/>
                  <a:cs typeface="Arial"/>
                </a:rPr>
                <a:t>386.424.2555 ext.38723           </a:t>
              </a:r>
              <a:endParaRPr kumimoji="0" lang="en-US" sz="998"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a:endParaRPr>
            </a:p>
            <a:p>
              <a:pPr marL="0" marR="0" lvl="0" indent="0" algn="l" defTabSz="806867" rtl="0" eaLnBrk="1" fontAlgn="auto" latinLnBrk="0" hangingPunct="1">
                <a:lnSpc>
                  <a:spcPct val="100000"/>
                </a:lnSpc>
                <a:spcBef>
                  <a:spcPts val="0"/>
                </a:spcBef>
                <a:spcAft>
                  <a:spcPts val="0"/>
                </a:spcAft>
                <a:buClrTx/>
                <a:buSzTx/>
                <a:buFontTx/>
                <a:buNone/>
                <a:tabLst/>
                <a:defRPr/>
              </a:pPr>
              <a:endParaRPr kumimoji="0" lang="en-US" sz="998"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a:endParaRPr>
            </a:p>
            <a:p>
              <a:pPr marL="0" marR="0" lvl="0" indent="0" algn="l" defTabSz="806867" rtl="0" eaLnBrk="1" fontAlgn="auto" latinLnBrk="0" hangingPunct="1">
                <a:lnSpc>
                  <a:spcPct val="100000"/>
                </a:lnSpc>
                <a:spcBef>
                  <a:spcPts val="0"/>
                </a:spcBef>
                <a:spcAft>
                  <a:spcPts val="0"/>
                </a:spcAft>
                <a:buClrTx/>
                <a:buSzTx/>
                <a:buFontTx/>
                <a:buNone/>
                <a:tabLst/>
                <a:defRPr/>
              </a:pPr>
              <a:r>
                <a:rPr kumimoji="0" lang="en-US" sz="998" b="0" i="0" u="none" strike="noStrike" kern="1200" cap="none" spc="0" normalizeH="0" baseline="0" noProof="0" dirty="0">
                  <a:ln>
                    <a:noFill/>
                  </a:ln>
                  <a:solidFill>
                    <a:prstClr val="black"/>
                  </a:solidFill>
                  <a:effectLst/>
                  <a:uLnTx/>
                  <a:uFillTx/>
                  <a:latin typeface="Century Gothic"/>
                  <a:ea typeface="+mn-ea"/>
                  <a:cs typeface="Arial"/>
                </a:rPr>
                <a:t>          swona@volusia.k12.fl.us</a:t>
              </a:r>
            </a:p>
          </p:txBody>
        </p:sp>
        <p:pic>
          <p:nvPicPr>
            <p:cNvPr id="64" name="Picture 4" descr="Bubble with phone icon Royalty Free Vector Image">
              <a:extLst>
                <a:ext uri="{FF2B5EF4-FFF2-40B4-BE49-F238E27FC236}">
                  <a16:creationId xmlns:a16="http://schemas.microsoft.com/office/drawing/2014/main" id="{07FA9361-AFBD-4AF6-BB4C-293F5BEF92C1}"/>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7778" b="90000" l="8500" r="91600">
                          <a14:foregroundMark x1="24800" y1="20278" x2="24800" y2="20278"/>
                          <a14:foregroundMark x1="36400" y1="12037" x2="16500" y2="28241"/>
                          <a14:foregroundMark x1="16500" y1="28241" x2="11300" y2="44074"/>
                          <a14:foregroundMark x1="11300" y1="44074" x2="14700" y2="58704"/>
                          <a14:foregroundMark x1="14700" y1="58704" x2="17100" y2="63426"/>
                          <a14:foregroundMark x1="17400" y1="70648" x2="11900" y2="85741"/>
                          <a14:foregroundMark x1="11900" y1="85741" x2="36100" y2="78426"/>
                          <a14:foregroundMark x1="36100" y1="78426" x2="44800" y2="80185"/>
                          <a14:foregroundMark x1="44800" y1="80185" x2="72200" y2="75278"/>
                          <a14:foregroundMark x1="72200" y1="75278" x2="77800" y2="72500"/>
                          <a14:foregroundMark x1="64000" y1="12500" x2="64000" y2="12500"/>
                          <a14:foregroundMark x1="58000" y1="10648" x2="58000" y2="10648"/>
                          <a14:foregroundMark x1="52500" y1="7778" x2="52500" y2="7778"/>
                          <a14:foregroundMark x1="43000" y1="28519" x2="43000" y2="28519"/>
                          <a14:foregroundMark x1="38100" y1="33056" x2="38100" y2="33056"/>
                          <a14:foregroundMark x1="61700" y1="60556" x2="61700" y2="60556"/>
                          <a14:foregroundMark x1="9900" y1="80833" x2="9900" y2="80833"/>
                          <a14:foregroundMark x1="9300" y1="42963" x2="9300" y2="42963"/>
                          <a14:foregroundMark x1="8500" y1="80093" x2="8500" y2="80093"/>
                          <a14:foregroundMark x1="91600" y1="41759" x2="91600" y2="41759"/>
                        </a14:backgroundRemoval>
                      </a14:imgEffect>
                    </a14:imgLayer>
                  </a14:imgProps>
                </a:ext>
                <a:ext uri="{28A0092B-C50C-407E-A947-70E740481C1C}">
                  <a14:useLocalDpi xmlns:a14="http://schemas.microsoft.com/office/drawing/2010/main" val="0"/>
                </a:ext>
              </a:extLst>
            </a:blip>
            <a:srcRect/>
            <a:stretch>
              <a:fillRect/>
            </a:stretch>
          </p:blipFill>
          <p:spPr bwMode="auto">
            <a:xfrm>
              <a:off x="287985" y="6218080"/>
              <a:ext cx="318129" cy="343579"/>
            </a:xfrm>
            <a:prstGeom prst="rect">
              <a:avLst/>
            </a:prstGeom>
            <a:grpFill/>
          </p:spPr>
        </p:pic>
        <p:pic>
          <p:nvPicPr>
            <p:cNvPr id="65" name="Picture 10" descr="Email vector icon isolated on transparent background, Email logo concept Stock Vector - 109059520">
              <a:extLst>
                <a:ext uri="{FF2B5EF4-FFF2-40B4-BE49-F238E27FC236}">
                  <a16:creationId xmlns:a16="http://schemas.microsoft.com/office/drawing/2014/main" id="{24CAE3A1-180E-4271-BACF-CF0BC49F0CDF}"/>
                </a:ext>
              </a:extLst>
            </p:cNvPr>
            <p:cNvPicPr>
              <a:picLocks noChangeAspect="1" noChangeArrowheads="1"/>
            </p:cNvPicPr>
            <p:nvPr/>
          </p:nvPicPr>
          <p:blipFill rotWithShape="1">
            <a:blip r:embed="rId7">
              <a:extLst>
                <a:ext uri="{BEBA8EAE-BF5A-486C-A8C5-ECC9F3942E4B}">
                  <a14:imgProps xmlns:a14="http://schemas.microsoft.com/office/drawing/2010/main">
                    <a14:imgLayer r:embed="rId8">
                      <a14:imgEffect>
                        <a14:backgroundRemoval t="10000" b="90000" l="10000" r="90000">
                          <a14:foregroundMark x1="44444" y1="48222" x2="44444" y2="48222"/>
                          <a14:foregroundMark x1="45778" y1="53333" x2="45778" y2="53333"/>
                          <a14:foregroundMark x1="67333" y1="37111" x2="67333" y2="37111"/>
                        </a14:backgroundRemoval>
                      </a14:imgEffect>
                    </a14:imgLayer>
                  </a14:imgProps>
                </a:ext>
                <a:ext uri="{28A0092B-C50C-407E-A947-70E740481C1C}">
                  <a14:useLocalDpi xmlns:a14="http://schemas.microsoft.com/office/drawing/2010/main" val="0"/>
                </a:ext>
              </a:extLst>
            </a:blip>
            <a:srcRect l="10628" t="17703" r="12025" b="18158"/>
            <a:stretch/>
          </p:blipFill>
          <p:spPr bwMode="auto">
            <a:xfrm>
              <a:off x="285296" y="6582059"/>
              <a:ext cx="348265" cy="235768"/>
            </a:xfrm>
            <a:prstGeom prst="rect">
              <a:avLst/>
            </a:prstGeom>
            <a:grpFill/>
          </p:spPr>
        </p:pic>
      </p:grpSp>
      <p:grpSp>
        <p:nvGrpSpPr>
          <p:cNvPr id="67" name="Group 66">
            <a:extLst>
              <a:ext uri="{FF2B5EF4-FFF2-40B4-BE49-F238E27FC236}">
                <a16:creationId xmlns:a16="http://schemas.microsoft.com/office/drawing/2014/main" id="{67975DFF-B7BC-43ED-BB22-06042620806B}"/>
              </a:ext>
            </a:extLst>
          </p:cNvPr>
          <p:cNvGrpSpPr/>
          <p:nvPr/>
        </p:nvGrpSpPr>
        <p:grpSpPr>
          <a:xfrm>
            <a:off x="-2695668" y="5117063"/>
            <a:ext cx="2344353" cy="1050096"/>
            <a:chOff x="213668" y="5765655"/>
            <a:chExt cx="2710728" cy="1105102"/>
          </a:xfrm>
          <a:solidFill>
            <a:schemeClr val="accent4">
              <a:lumMod val="60000"/>
              <a:lumOff val="40000"/>
            </a:schemeClr>
          </a:solidFill>
        </p:grpSpPr>
        <p:sp>
          <p:nvSpPr>
            <p:cNvPr id="68" name="TextBox 67">
              <a:extLst>
                <a:ext uri="{FF2B5EF4-FFF2-40B4-BE49-F238E27FC236}">
                  <a16:creationId xmlns:a16="http://schemas.microsoft.com/office/drawing/2014/main" id="{DA31D0C6-E632-49D4-81A1-D452050BE48D}"/>
                </a:ext>
              </a:extLst>
            </p:cNvPr>
            <p:cNvSpPr txBox="1"/>
            <p:nvPr/>
          </p:nvSpPr>
          <p:spPr>
            <a:xfrm>
              <a:off x="213668" y="5765655"/>
              <a:ext cx="2710728" cy="1105102"/>
            </a:xfrm>
            <a:prstGeom prst="rect">
              <a:avLst/>
            </a:prstGeom>
            <a:solidFill>
              <a:schemeClr val="accent1">
                <a:lumMod val="40000"/>
                <a:lumOff val="60000"/>
              </a:schemeClr>
            </a:solidFill>
            <a:ln>
              <a:solidFill>
                <a:schemeClr val="accent1">
                  <a:lumMod val="60000"/>
                  <a:lumOff val="40000"/>
                </a:schemeClr>
              </a:solidFill>
            </a:ln>
            <a:effectLst>
              <a:outerShdw blurRad="50800" dist="38100" dir="2700000" algn="tl" rotWithShape="0">
                <a:prstClr val="black">
                  <a:alpha val="40000"/>
                </a:prstClr>
              </a:outerShdw>
            </a:effectLst>
          </p:spPr>
          <p:txBody>
            <a:bodyPr wrap="square">
              <a:spAutoFit/>
            </a:bodyPr>
            <a:lstStyle/>
            <a:p>
              <a:pPr marL="0" marR="0" lvl="0" indent="0" algn="l" defTabSz="818518" rtl="0" eaLnBrk="1" fontAlgn="auto" latinLnBrk="0" hangingPunct="1">
                <a:lnSpc>
                  <a:spcPct val="100000"/>
                </a:lnSpc>
                <a:spcBef>
                  <a:spcPts val="0"/>
                </a:spcBef>
                <a:spcAft>
                  <a:spcPts val="0"/>
                </a:spcAft>
                <a:buClrTx/>
                <a:buSzTx/>
                <a:buFontTx/>
                <a:buNone/>
                <a:tabLst/>
                <a:defRPr/>
              </a:pPr>
              <a:r>
                <a:rPr kumimoji="0" lang="en-US" sz="114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a:rPr>
                <a:t>Jewel Johnson</a:t>
              </a:r>
            </a:p>
            <a:p>
              <a:pPr marL="0" marR="0" lvl="0" indent="0" algn="l" defTabSz="818518" rtl="0" eaLnBrk="1" fontAlgn="auto" latinLnBrk="0" hangingPunct="1">
                <a:lnSpc>
                  <a:spcPct val="100000"/>
                </a:lnSpc>
                <a:spcBef>
                  <a:spcPts val="0"/>
                </a:spcBef>
                <a:spcAft>
                  <a:spcPts val="0"/>
                </a:spcAft>
                <a:buClrTx/>
                <a:buSzTx/>
                <a:buFontTx/>
                <a:buNone/>
                <a:tabLst/>
                <a:defRPr/>
              </a:pPr>
              <a:r>
                <a:rPr kumimoji="0" lang="en-US" sz="1140" b="1" i="1"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a:rPr>
                <a:t>    AICE Counselor</a:t>
              </a:r>
            </a:p>
            <a:p>
              <a:pPr marL="0" marR="0" lvl="0" indent="0" algn="l" defTabSz="806867" rtl="0" eaLnBrk="1" fontAlgn="auto" latinLnBrk="0" hangingPunct="1">
                <a:lnSpc>
                  <a:spcPct val="100000"/>
                </a:lnSpc>
                <a:spcBef>
                  <a:spcPts val="0"/>
                </a:spcBef>
                <a:spcAft>
                  <a:spcPts val="0"/>
                </a:spcAft>
                <a:buClrTx/>
                <a:buSzTx/>
                <a:buFontTx/>
                <a:buNone/>
                <a:tabLst/>
                <a:defRPr/>
              </a:pPr>
              <a:endParaRPr kumimoji="0" lang="en-US" sz="95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a:endParaRPr>
            </a:p>
            <a:p>
              <a:pPr marL="0" marR="0" lvl="0" indent="0" algn="l" defTabSz="806867" rtl="0" eaLnBrk="1" fontAlgn="auto" latinLnBrk="0" hangingPunct="1">
                <a:lnSpc>
                  <a:spcPct val="100000"/>
                </a:lnSpc>
                <a:spcBef>
                  <a:spcPts val="0"/>
                </a:spcBef>
                <a:spcAft>
                  <a:spcPts val="0"/>
                </a:spcAft>
                <a:buClrTx/>
                <a:buSzTx/>
                <a:buFontTx/>
                <a:buNone/>
                <a:tabLst/>
                <a:defRPr/>
              </a:pPr>
              <a:r>
                <a:rPr kumimoji="0" lang="en-US" sz="950" b="0" i="0" u="none" strike="noStrike" kern="1200" cap="none" spc="0" normalizeH="0" baseline="0" noProof="0" dirty="0">
                  <a:ln>
                    <a:noFill/>
                  </a:ln>
                  <a:solidFill>
                    <a:prstClr val="black"/>
                  </a:solidFill>
                  <a:effectLst/>
                  <a:uLnTx/>
                  <a:uFillTx/>
                  <a:latin typeface="Century Gothic"/>
                  <a:ea typeface="+mn-ea"/>
                  <a:cs typeface="Arial"/>
                </a:rPr>
                <a:t>          </a:t>
              </a:r>
              <a:r>
                <a:rPr kumimoji="0" lang="en-US" sz="998" b="0" i="0" u="none" strike="noStrike" kern="1200" cap="none" spc="0" normalizeH="0" baseline="0" noProof="0" dirty="0">
                  <a:ln>
                    <a:noFill/>
                  </a:ln>
                  <a:solidFill>
                    <a:prstClr val="black"/>
                  </a:solidFill>
                  <a:effectLst/>
                  <a:uLnTx/>
                  <a:uFillTx/>
                  <a:latin typeface="Century Gothic"/>
                  <a:ea typeface="+mn-ea"/>
                  <a:cs typeface="Arial"/>
                </a:rPr>
                <a:t>386.424.2555 ext.38544           </a:t>
              </a:r>
              <a:endParaRPr kumimoji="0" lang="en-US" sz="998"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a:endParaRPr>
            </a:p>
            <a:p>
              <a:pPr marL="0" marR="0" lvl="0" indent="0" algn="l" defTabSz="806867" rtl="0" eaLnBrk="1" fontAlgn="auto" latinLnBrk="0" hangingPunct="1">
                <a:lnSpc>
                  <a:spcPct val="100000"/>
                </a:lnSpc>
                <a:spcBef>
                  <a:spcPts val="0"/>
                </a:spcBef>
                <a:spcAft>
                  <a:spcPts val="0"/>
                </a:spcAft>
                <a:buClrTx/>
                <a:buSzTx/>
                <a:buFontTx/>
                <a:buNone/>
                <a:tabLst/>
                <a:defRPr/>
              </a:pPr>
              <a:endParaRPr kumimoji="0" lang="en-US" sz="998"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a:endParaRPr>
            </a:p>
            <a:p>
              <a:pPr marL="0" marR="0" lvl="0" indent="0" algn="l" defTabSz="806867" rtl="0" eaLnBrk="1" fontAlgn="auto" latinLnBrk="0" hangingPunct="1">
                <a:lnSpc>
                  <a:spcPct val="100000"/>
                </a:lnSpc>
                <a:spcBef>
                  <a:spcPts val="0"/>
                </a:spcBef>
                <a:spcAft>
                  <a:spcPts val="0"/>
                </a:spcAft>
                <a:buClrTx/>
                <a:buSzTx/>
                <a:buFontTx/>
                <a:buNone/>
                <a:tabLst/>
                <a:defRPr/>
              </a:pPr>
              <a:r>
                <a:rPr kumimoji="0" lang="en-US" sz="998" b="0" i="0" u="none" strike="noStrike" kern="1200" cap="none" spc="0" normalizeH="0" baseline="0" noProof="0" dirty="0">
                  <a:ln>
                    <a:noFill/>
                  </a:ln>
                  <a:solidFill>
                    <a:prstClr val="black"/>
                  </a:solidFill>
                  <a:effectLst/>
                  <a:uLnTx/>
                  <a:uFillTx/>
                  <a:latin typeface="Century Gothic"/>
                  <a:ea typeface="+mn-ea"/>
                  <a:cs typeface="Arial"/>
                </a:rPr>
                <a:t>          jljohnso@volusia.k12.fl.us</a:t>
              </a:r>
            </a:p>
          </p:txBody>
        </p:sp>
        <p:pic>
          <p:nvPicPr>
            <p:cNvPr id="69" name="Picture 4" descr="Bubble with phone icon Royalty Free Vector Image">
              <a:extLst>
                <a:ext uri="{FF2B5EF4-FFF2-40B4-BE49-F238E27FC236}">
                  <a16:creationId xmlns:a16="http://schemas.microsoft.com/office/drawing/2014/main" id="{E6DDA91C-41DA-42AF-8233-1280E8D551A7}"/>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7778" b="90000" l="8500" r="91600">
                          <a14:foregroundMark x1="24800" y1="20278" x2="24800" y2="20278"/>
                          <a14:foregroundMark x1="36400" y1="12037" x2="16500" y2="28241"/>
                          <a14:foregroundMark x1="16500" y1="28241" x2="11300" y2="44074"/>
                          <a14:foregroundMark x1="11300" y1="44074" x2="14700" y2="58704"/>
                          <a14:foregroundMark x1="14700" y1="58704" x2="17100" y2="63426"/>
                          <a14:foregroundMark x1="17400" y1="70648" x2="11900" y2="85741"/>
                          <a14:foregroundMark x1="11900" y1="85741" x2="36100" y2="78426"/>
                          <a14:foregroundMark x1="36100" y1="78426" x2="44800" y2="80185"/>
                          <a14:foregroundMark x1="44800" y1="80185" x2="72200" y2="75278"/>
                          <a14:foregroundMark x1="72200" y1="75278" x2="77800" y2="72500"/>
                          <a14:foregroundMark x1="64000" y1="12500" x2="64000" y2="12500"/>
                          <a14:foregroundMark x1="58000" y1="10648" x2="58000" y2="10648"/>
                          <a14:foregroundMark x1="52500" y1="7778" x2="52500" y2="7778"/>
                          <a14:foregroundMark x1="43000" y1="28519" x2="43000" y2="28519"/>
                          <a14:foregroundMark x1="38100" y1="33056" x2="38100" y2="33056"/>
                          <a14:foregroundMark x1="61700" y1="60556" x2="61700" y2="60556"/>
                          <a14:foregroundMark x1="9900" y1="80833" x2="9900" y2="80833"/>
                          <a14:foregroundMark x1="9300" y1="42963" x2="9300" y2="42963"/>
                          <a14:foregroundMark x1="8500" y1="80093" x2="8500" y2="80093"/>
                          <a14:foregroundMark x1="91600" y1="41759" x2="91600" y2="41759"/>
                        </a14:backgroundRemoval>
                      </a14:imgEffect>
                    </a14:imgLayer>
                  </a14:imgProps>
                </a:ext>
                <a:ext uri="{28A0092B-C50C-407E-A947-70E740481C1C}">
                  <a14:useLocalDpi xmlns:a14="http://schemas.microsoft.com/office/drawing/2010/main" val="0"/>
                </a:ext>
              </a:extLst>
            </a:blip>
            <a:srcRect/>
            <a:stretch>
              <a:fillRect/>
            </a:stretch>
          </p:blipFill>
          <p:spPr bwMode="auto">
            <a:xfrm>
              <a:off x="287985" y="6218080"/>
              <a:ext cx="318129" cy="343579"/>
            </a:xfrm>
            <a:prstGeom prst="rect">
              <a:avLst/>
            </a:prstGeom>
            <a:noFill/>
          </p:spPr>
        </p:pic>
        <p:pic>
          <p:nvPicPr>
            <p:cNvPr id="70" name="Picture 10" descr="Email vector icon isolated on transparent background, Email logo concept Stock Vector - 109059520">
              <a:extLst>
                <a:ext uri="{FF2B5EF4-FFF2-40B4-BE49-F238E27FC236}">
                  <a16:creationId xmlns:a16="http://schemas.microsoft.com/office/drawing/2014/main" id="{E5D157E8-A73F-486A-934C-70CE1E498AC7}"/>
                </a:ext>
              </a:extLst>
            </p:cNvPr>
            <p:cNvPicPr>
              <a:picLocks noChangeAspect="1" noChangeArrowheads="1"/>
            </p:cNvPicPr>
            <p:nvPr/>
          </p:nvPicPr>
          <p:blipFill rotWithShape="1">
            <a:blip r:embed="rId7">
              <a:extLst>
                <a:ext uri="{BEBA8EAE-BF5A-486C-A8C5-ECC9F3942E4B}">
                  <a14:imgProps xmlns:a14="http://schemas.microsoft.com/office/drawing/2010/main">
                    <a14:imgLayer r:embed="rId8">
                      <a14:imgEffect>
                        <a14:backgroundRemoval t="10000" b="90000" l="10000" r="90000">
                          <a14:foregroundMark x1="44444" y1="48222" x2="44444" y2="48222"/>
                          <a14:foregroundMark x1="45778" y1="53333" x2="45778" y2="53333"/>
                          <a14:foregroundMark x1="67333" y1="37111" x2="67333" y2="37111"/>
                        </a14:backgroundRemoval>
                      </a14:imgEffect>
                    </a14:imgLayer>
                  </a14:imgProps>
                </a:ext>
                <a:ext uri="{28A0092B-C50C-407E-A947-70E740481C1C}">
                  <a14:useLocalDpi xmlns:a14="http://schemas.microsoft.com/office/drawing/2010/main" val="0"/>
                </a:ext>
              </a:extLst>
            </a:blip>
            <a:srcRect l="10628" t="17703" r="12025" b="18158"/>
            <a:stretch/>
          </p:blipFill>
          <p:spPr bwMode="auto">
            <a:xfrm>
              <a:off x="285296" y="6582059"/>
              <a:ext cx="348265" cy="235768"/>
            </a:xfrm>
            <a:prstGeom prst="rect">
              <a:avLst/>
            </a:prstGeom>
            <a:noFill/>
          </p:spPr>
        </p:pic>
      </p:grpSp>
      <p:pic>
        <p:nvPicPr>
          <p:cNvPr id="7" name="Picture 6">
            <a:extLst>
              <a:ext uri="{FF2B5EF4-FFF2-40B4-BE49-F238E27FC236}">
                <a16:creationId xmlns:a16="http://schemas.microsoft.com/office/drawing/2014/main" id="{D8ED8544-FA01-44E8-BDF0-576FA822A8B3}"/>
              </a:ext>
            </a:extLst>
          </p:cNvPr>
          <p:cNvPicPr>
            <a:picLocks noChangeAspect="1"/>
          </p:cNvPicPr>
          <p:nvPr/>
        </p:nvPicPr>
        <p:blipFill rotWithShape="1">
          <a:blip r:embed="rId9"/>
          <a:srcRect l="19348" r="21866" b="-1"/>
          <a:stretch/>
        </p:blipFill>
        <p:spPr>
          <a:xfrm>
            <a:off x="7087221" y="976100"/>
            <a:ext cx="4982320" cy="3384755"/>
          </a:xfrm>
          <a:prstGeom prst="rect">
            <a:avLst/>
          </a:prstGeom>
          <a:scene3d>
            <a:camera prst="orthographicFront"/>
            <a:lightRig rig="contrasting" dir="t">
              <a:rot lat="0" lon="0" rev="4200000"/>
            </a:lightRig>
          </a:scene3d>
          <a:sp3d prstMaterial="plastic">
            <a:bevelT w="381000" h="114300" prst="relaxedInset"/>
            <a:contourClr>
              <a:srgbClr val="969696"/>
            </a:contourClr>
          </a:sp3d>
        </p:spPr>
      </p:pic>
      <p:pic>
        <p:nvPicPr>
          <p:cNvPr id="18" name="Picture 17">
            <a:extLst>
              <a:ext uri="{FF2B5EF4-FFF2-40B4-BE49-F238E27FC236}">
                <a16:creationId xmlns:a16="http://schemas.microsoft.com/office/drawing/2014/main" id="{68D30E36-B5E4-49F0-8F01-975847229043}"/>
              </a:ext>
            </a:extLst>
          </p:cNvPr>
          <p:cNvPicPr>
            <a:picLocks noChangeAspect="1"/>
          </p:cNvPicPr>
          <p:nvPr/>
        </p:nvPicPr>
        <p:blipFill>
          <a:blip r:embed="rId10"/>
          <a:stretch>
            <a:fillRect/>
          </a:stretch>
        </p:blipFill>
        <p:spPr>
          <a:xfrm>
            <a:off x="1074935" y="-3265"/>
            <a:ext cx="1515182" cy="2069052"/>
          </a:xfrm>
          <a:prstGeom prst="rect">
            <a:avLst/>
          </a:prstGeom>
        </p:spPr>
      </p:pic>
      <p:sp>
        <p:nvSpPr>
          <p:cNvPr id="3" name="Rectangle 2">
            <a:extLst>
              <a:ext uri="{FF2B5EF4-FFF2-40B4-BE49-F238E27FC236}">
                <a16:creationId xmlns:a16="http://schemas.microsoft.com/office/drawing/2014/main" id="{37CBD89A-2343-4374-9904-B38700EEFEC1}"/>
              </a:ext>
            </a:extLst>
          </p:cNvPr>
          <p:cNvSpPr/>
          <p:nvPr/>
        </p:nvSpPr>
        <p:spPr>
          <a:xfrm>
            <a:off x="4591879" y="2593871"/>
            <a:ext cx="3150704" cy="4241164"/>
          </a:xfrm>
          <a:prstGeom prst="rect">
            <a:avLst/>
          </a:prstGeom>
          <a:solidFill>
            <a:srgbClr val="C00000">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rgbClr val="FFFFFF"/>
              </a:solidFill>
              <a:effectLst/>
              <a:uLnTx/>
              <a:uFillTx/>
              <a:latin typeface="Speak Pro" panose="020F0502020204030204"/>
              <a:ea typeface="+mn-ea"/>
              <a:cs typeface="+mn-cs"/>
            </a:endParaRPr>
          </a:p>
        </p:txBody>
      </p:sp>
      <p:sp>
        <p:nvSpPr>
          <p:cNvPr id="2" name="Title 1">
            <a:extLst>
              <a:ext uri="{FF2B5EF4-FFF2-40B4-BE49-F238E27FC236}">
                <a16:creationId xmlns:a16="http://schemas.microsoft.com/office/drawing/2014/main" id="{9AB2EA78-AEB3-469B-9025-3B17201A457B}"/>
              </a:ext>
            </a:extLst>
          </p:cNvPr>
          <p:cNvSpPr>
            <a:spLocks noGrp="1"/>
          </p:cNvSpPr>
          <p:nvPr>
            <p:ph type="ctrTitle"/>
          </p:nvPr>
        </p:nvSpPr>
        <p:spPr>
          <a:xfrm>
            <a:off x="4527772" y="2649011"/>
            <a:ext cx="3150704" cy="2901694"/>
          </a:xfrm>
        </p:spPr>
        <p:txBody>
          <a:bodyPr anchor="b">
            <a:normAutofit/>
          </a:bodyPr>
          <a:lstStyle/>
          <a:p>
            <a:pPr algn="ctr"/>
            <a:r>
              <a:rPr lang="en-US" sz="3794" b="1" dirty="0">
                <a:solidFill>
                  <a:schemeClr val="bg1"/>
                </a:solidFill>
              </a:rPr>
              <a:t>Communication</a:t>
            </a:r>
          </a:p>
        </p:txBody>
      </p:sp>
      <p:pic>
        <p:nvPicPr>
          <p:cNvPr id="12" name="Picture 11">
            <a:extLst>
              <a:ext uri="{FF2B5EF4-FFF2-40B4-BE49-F238E27FC236}">
                <a16:creationId xmlns:a16="http://schemas.microsoft.com/office/drawing/2014/main" id="{DBCB42FE-5044-4E2F-ACBE-5CFD5FDA7A8E}"/>
              </a:ext>
            </a:extLst>
          </p:cNvPr>
          <p:cNvPicPr>
            <a:picLocks noChangeAspect="1"/>
          </p:cNvPicPr>
          <p:nvPr/>
        </p:nvPicPr>
        <p:blipFill>
          <a:blip r:embed="rId11"/>
          <a:stretch>
            <a:fillRect/>
          </a:stretch>
        </p:blipFill>
        <p:spPr>
          <a:xfrm>
            <a:off x="9647278" y="348976"/>
            <a:ext cx="1155018" cy="1555603"/>
          </a:xfrm>
          <a:prstGeom prst="rect">
            <a:avLst/>
          </a:prstGeom>
        </p:spPr>
      </p:pic>
    </p:spTree>
    <p:extLst>
      <p:ext uri="{BB962C8B-B14F-4D97-AF65-F5344CB8AC3E}">
        <p14:creationId xmlns:p14="http://schemas.microsoft.com/office/powerpoint/2010/main" val="34891380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E346B9B-D58D-496E-BF76-1FAA78C6FE09}"/>
              </a:ext>
            </a:extLst>
          </p:cNvPr>
          <p:cNvSpPr txBox="1"/>
          <p:nvPr/>
        </p:nvSpPr>
        <p:spPr>
          <a:xfrm>
            <a:off x="238539" y="388921"/>
            <a:ext cx="11820544" cy="913135"/>
          </a:xfrm>
          <a:prstGeom prst="rect">
            <a:avLst/>
          </a:prstGeom>
          <a:noFill/>
        </p:spPr>
        <p:txBody>
          <a:bodyPr wrap="square" rtlCol="0">
            <a:spAutoFit/>
          </a:bodyPr>
          <a:lstStyle/>
          <a:p>
            <a:pPr algn="ctr" defTabSz="824546">
              <a:defRPr/>
            </a:pPr>
            <a:r>
              <a:rPr lang="en-US" sz="4978" b="1" dirty="0">
                <a:solidFill>
                  <a:srgbClr val="C00000"/>
                </a:solidFill>
                <a:effectLst>
                  <a:outerShdw blurRad="38100" dist="38100" dir="2700000" algn="tl">
                    <a:srgbClr val="000000">
                      <a:alpha val="43137"/>
                    </a:srgbClr>
                  </a:outerShdw>
                </a:effectLst>
                <a:latin typeface="Perpetua" panose="02020502060401020303" pitchFamily="18" charset="0"/>
              </a:rPr>
              <a:t>   “</a:t>
            </a:r>
            <a:r>
              <a:rPr lang="en-US" sz="4000" b="1" i="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Be in the loop”</a:t>
            </a:r>
            <a:endParaRPr lang="en-US" sz="3200" b="1" i="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defTabSz="824546">
              <a:defRPr/>
            </a:pPr>
            <a:endParaRPr lang="en-US" sz="356" b="1" dirty="0">
              <a:solidFill>
                <a:srgbClr val="000000"/>
              </a:solidFill>
              <a:latin typeface="Perpetua" panose="02020502060401020303" pitchFamily="18" charset="0"/>
            </a:endParaRPr>
          </a:p>
        </p:txBody>
      </p:sp>
      <p:grpSp>
        <p:nvGrpSpPr>
          <p:cNvPr id="20" name="Group 19">
            <a:extLst>
              <a:ext uri="{FF2B5EF4-FFF2-40B4-BE49-F238E27FC236}">
                <a16:creationId xmlns:a16="http://schemas.microsoft.com/office/drawing/2014/main" id="{46F039EF-2EED-4048-9B17-E03498D07879}"/>
              </a:ext>
            </a:extLst>
          </p:cNvPr>
          <p:cNvGrpSpPr/>
          <p:nvPr/>
        </p:nvGrpSpPr>
        <p:grpSpPr>
          <a:xfrm>
            <a:off x="16508626" y="3613276"/>
            <a:ext cx="1346126" cy="1877603"/>
            <a:chOff x="7349064" y="376116"/>
            <a:chExt cx="1231515" cy="1635116"/>
          </a:xfrm>
        </p:grpSpPr>
        <p:pic>
          <p:nvPicPr>
            <p:cNvPr id="21" name="Picture 20">
              <a:extLst>
                <a:ext uri="{FF2B5EF4-FFF2-40B4-BE49-F238E27FC236}">
                  <a16:creationId xmlns:a16="http://schemas.microsoft.com/office/drawing/2014/main" id="{B84104A2-28D5-4DAA-9092-97EE87D65B3C}"/>
                </a:ext>
              </a:extLst>
            </p:cNvPr>
            <p:cNvPicPr>
              <a:picLocks noChangeAspect="1"/>
            </p:cNvPicPr>
            <p:nvPr/>
          </p:nvPicPr>
          <p:blipFill>
            <a:blip r:embed="rId3">
              <a:clrChange>
                <a:clrFrom>
                  <a:srgbClr val="000000"/>
                </a:clrFrom>
                <a:clrTo>
                  <a:srgbClr val="000000">
                    <a:alpha val="0"/>
                  </a:srgbClr>
                </a:clrTo>
              </a:clrChange>
            </a:blip>
            <a:stretch>
              <a:fillRect/>
            </a:stretch>
          </p:blipFill>
          <p:spPr>
            <a:xfrm>
              <a:off x="7349064" y="596684"/>
              <a:ext cx="1223658" cy="1414548"/>
            </a:xfrm>
            <a:prstGeom prst="rect">
              <a:avLst/>
            </a:prstGeom>
          </p:spPr>
        </p:pic>
        <p:sp>
          <p:nvSpPr>
            <p:cNvPr id="22" name="TextBox 21">
              <a:extLst>
                <a:ext uri="{FF2B5EF4-FFF2-40B4-BE49-F238E27FC236}">
                  <a16:creationId xmlns:a16="http://schemas.microsoft.com/office/drawing/2014/main" id="{27A7BE17-33C8-4C37-8562-26615C875B76}"/>
                </a:ext>
              </a:extLst>
            </p:cNvPr>
            <p:cNvSpPr txBox="1"/>
            <p:nvPr/>
          </p:nvSpPr>
          <p:spPr>
            <a:xfrm>
              <a:off x="7356921" y="376116"/>
              <a:ext cx="1223658" cy="515396"/>
            </a:xfrm>
            <a:prstGeom prst="rect">
              <a:avLst/>
            </a:prstGeom>
            <a:solidFill>
              <a:srgbClr val="FFFFFF"/>
            </a:solidFill>
          </p:spPr>
          <p:txBody>
            <a:bodyPr wrap="square" rtlCol="0">
              <a:spAutoFit/>
            </a:bodyPr>
            <a:lstStyle/>
            <a:p>
              <a:pPr algn="ctr" defTabSz="824546">
                <a:defRPr/>
              </a:pPr>
              <a:r>
                <a:rPr lang="en-US" sz="1623" b="1" kern="0" dirty="0">
                  <a:solidFill>
                    <a:srgbClr val="2C2C2C"/>
                  </a:solidFill>
                  <a:latin typeface="Bookman Old Style" panose="02050604050505020204" pitchFamily="18" charset="0"/>
                </a:rPr>
                <a:t>CAMBRIDGE</a:t>
              </a:r>
            </a:p>
          </p:txBody>
        </p:sp>
      </p:grpSp>
      <p:sp>
        <p:nvSpPr>
          <p:cNvPr id="3" name="Slide Number Placeholder 2">
            <a:extLst>
              <a:ext uri="{FF2B5EF4-FFF2-40B4-BE49-F238E27FC236}">
                <a16:creationId xmlns:a16="http://schemas.microsoft.com/office/drawing/2014/main" id="{2F5E232E-1ACB-4B00-9A11-2ABECC0B0D75}"/>
              </a:ext>
            </a:extLst>
          </p:cNvPr>
          <p:cNvSpPr>
            <a:spLocks noGrp="1"/>
          </p:cNvSpPr>
          <p:nvPr>
            <p:ph type="sldNum" sz="quarter" idx="12"/>
          </p:nvPr>
        </p:nvSpPr>
        <p:spPr>
          <a:xfrm>
            <a:off x="10020490" y="9449744"/>
            <a:ext cx="876112" cy="737468"/>
          </a:xfrm>
        </p:spPr>
        <p:txBody>
          <a:bodyPr/>
          <a:lstStyle/>
          <a:p>
            <a:fld id="{330EA680-D336-4FF7-8B7A-9848BB0A1C32}" type="slidenum">
              <a:rPr lang="en-US" smtClean="0"/>
              <a:t>19</a:t>
            </a:fld>
            <a:endParaRPr lang="en-US" dirty="0"/>
          </a:p>
        </p:txBody>
      </p:sp>
      <p:cxnSp>
        <p:nvCxnSpPr>
          <p:cNvPr id="15" name="Straight Connector 14">
            <a:extLst>
              <a:ext uri="{FF2B5EF4-FFF2-40B4-BE49-F238E27FC236}">
                <a16:creationId xmlns:a16="http://schemas.microsoft.com/office/drawing/2014/main" id="{EFB71B06-4D66-47CD-9BDB-EFDFF8607B77}"/>
              </a:ext>
            </a:extLst>
          </p:cNvPr>
          <p:cNvCxnSpPr/>
          <p:nvPr/>
        </p:nvCxnSpPr>
        <p:spPr>
          <a:xfrm>
            <a:off x="1621870" y="1170502"/>
            <a:ext cx="9154160" cy="0"/>
          </a:xfrm>
          <a:prstGeom prst="line">
            <a:avLst/>
          </a:prstGeom>
          <a:ln w="136525" cap="flat" cmpd="thickThin">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1256C003-FBB1-CD60-83FC-000CA12FCDF3}"/>
              </a:ext>
            </a:extLst>
          </p:cNvPr>
          <p:cNvSpPr txBox="1"/>
          <p:nvPr/>
        </p:nvSpPr>
        <p:spPr>
          <a:xfrm>
            <a:off x="430491" y="1729409"/>
            <a:ext cx="11331017" cy="3337645"/>
          </a:xfrm>
          <a:prstGeom prst="rect">
            <a:avLst/>
          </a:prstGeom>
          <a:noFill/>
        </p:spPr>
        <p:txBody>
          <a:bodyPr wrap="square" rtlCol="0">
            <a:spAutoFit/>
          </a:bodyPr>
          <a:lstStyle/>
          <a:p>
            <a:pPr marR="0" lvl="0" defTabSz="914400" rtl="0" eaLnBrk="1" fontAlgn="auto" latinLnBrk="0" hangingPunct="1">
              <a:lnSpc>
                <a:spcPct val="107000"/>
              </a:lnSpc>
              <a:spcBef>
                <a:spcPts val="0"/>
              </a:spcBef>
              <a:spcAft>
                <a:spcPts val="0"/>
              </a:spcAft>
              <a:buClr>
                <a:srgbClr val="000000"/>
              </a:buClr>
              <a:buSzPct val="100000"/>
              <a:tabLst/>
              <a:defRPr/>
            </a:pPr>
            <a:r>
              <a:rPr lang="en-US" sz="4000" b="1" dirty="0">
                <a:solidFill>
                  <a:srgbClr val="000000"/>
                </a:solidFill>
                <a:latin typeface="Arial" panose="020B0604020202020204" pitchFamily="34" charset="0"/>
                <a:ea typeface="Times New Roman" panose="02020603050405020304" pitchFamily="18" charset="0"/>
                <a:cs typeface="Arial" panose="020B0604020202020204" pitchFamily="34" charset="0"/>
                <a:sym typeface="Wingdings" panose="05000000000000000000" pitchFamily="2" charset="2"/>
              </a:rPr>
              <a:t>         Email – Students check email daily</a:t>
            </a:r>
          </a:p>
          <a:p>
            <a:pPr marL="742950" marR="0" lvl="0" indent="-742950" defTabSz="914400" rtl="0" eaLnBrk="1" fontAlgn="auto" latinLnBrk="0" hangingPunct="1">
              <a:lnSpc>
                <a:spcPct val="107000"/>
              </a:lnSpc>
              <a:spcBef>
                <a:spcPts val="0"/>
              </a:spcBef>
              <a:spcAft>
                <a:spcPts val="0"/>
              </a:spcAft>
              <a:buClr>
                <a:srgbClr val="000000"/>
              </a:buClr>
              <a:buSzPct val="100000"/>
              <a:buAutoNum type="arabicPeriod"/>
              <a:tabLst/>
              <a:defRPr/>
            </a:pPr>
            <a:endParaRPr lang="en-US" sz="4000" b="1" dirty="0">
              <a:solidFill>
                <a:srgbClr val="000000"/>
              </a:solidFill>
              <a:latin typeface="Arial" panose="020B0604020202020204" pitchFamily="34" charset="0"/>
              <a:ea typeface="Times New Roman" panose="02020603050405020304" pitchFamily="18" charset="0"/>
              <a:cs typeface="Arial" panose="020B0604020202020204" pitchFamily="34" charset="0"/>
              <a:sym typeface="Wingdings" panose="05000000000000000000" pitchFamily="2" charset="2"/>
            </a:endParaRPr>
          </a:p>
          <a:p>
            <a:pPr marL="742950" marR="0" lvl="0" indent="-742950" defTabSz="914400" rtl="0" eaLnBrk="1" fontAlgn="auto" latinLnBrk="0" hangingPunct="1">
              <a:lnSpc>
                <a:spcPct val="107000"/>
              </a:lnSpc>
              <a:spcBef>
                <a:spcPts val="0"/>
              </a:spcBef>
              <a:spcAft>
                <a:spcPts val="0"/>
              </a:spcAft>
              <a:buClr>
                <a:srgbClr val="000000"/>
              </a:buClr>
              <a:buSzPct val="100000"/>
              <a:buAutoNum type="arabicPeriod"/>
              <a:tabLst/>
              <a:defRPr/>
            </a:pPr>
            <a:endParaRPr lang="en-US" sz="4000" b="1" dirty="0">
              <a:solidFill>
                <a:srgbClr val="000000"/>
              </a:solidFill>
              <a:latin typeface="Arial" panose="020B0604020202020204" pitchFamily="34" charset="0"/>
              <a:ea typeface="Times New Roman" panose="02020603050405020304" pitchFamily="18" charset="0"/>
              <a:cs typeface="Arial" panose="020B0604020202020204" pitchFamily="34" charset="0"/>
              <a:sym typeface="Wingdings" panose="05000000000000000000" pitchFamily="2" charset="2"/>
            </a:endParaRPr>
          </a:p>
          <a:p>
            <a:pPr marR="0" lvl="0" defTabSz="914400" rtl="0" eaLnBrk="1" fontAlgn="auto" latinLnBrk="0" hangingPunct="1">
              <a:lnSpc>
                <a:spcPct val="107000"/>
              </a:lnSpc>
              <a:spcBef>
                <a:spcPts val="0"/>
              </a:spcBef>
              <a:spcAft>
                <a:spcPts val="0"/>
              </a:spcAft>
              <a:buClr>
                <a:srgbClr val="000000"/>
              </a:buClr>
              <a:buSzPct val="100000"/>
              <a:tabLst/>
              <a:defRPr/>
            </a:pPr>
            <a:r>
              <a:rPr lang="en-US" sz="4000" b="1" dirty="0">
                <a:solidFill>
                  <a:srgbClr val="000000"/>
                </a:solidFill>
                <a:latin typeface="Arial" panose="020B0604020202020204" pitchFamily="34" charset="0"/>
                <a:ea typeface="Times New Roman" panose="02020603050405020304" pitchFamily="18" charset="0"/>
                <a:cs typeface="Arial" panose="020B0604020202020204" pitchFamily="34" charset="0"/>
                <a:sym typeface="Wingdings" panose="05000000000000000000" pitchFamily="2" charset="2"/>
              </a:rPr>
              <a:t>         Follow us on Instagram </a:t>
            </a:r>
            <a:r>
              <a:rPr kumimoji="0" lang="en-US" sz="4000" b="1"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sym typeface="Wingdings" panose="05000000000000000000" pitchFamily="2" charset="2"/>
              </a:rPr>
              <a:t>@ </a:t>
            </a:r>
            <a:r>
              <a:rPr kumimoji="0" lang="en-US" sz="4000" b="1" i="0" u="none" strike="noStrike" kern="1200" cap="none" spc="0" normalizeH="0" baseline="0" noProof="0" dirty="0" err="1">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sym typeface="Wingdings" panose="05000000000000000000" pitchFamily="2" charset="2"/>
              </a:rPr>
              <a:t>nsbhs_aice</a:t>
            </a:r>
            <a:endParaRPr kumimoji="0" lang="en-US" sz="4000" b="1"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sym typeface="Wingdings" panose="05000000000000000000" pitchFamily="2" charset="2"/>
            </a:endParaRPr>
          </a:p>
          <a:p>
            <a:pPr marR="0" lvl="0" defTabSz="914400" rtl="0" eaLnBrk="1" fontAlgn="auto" latinLnBrk="0" hangingPunct="1">
              <a:lnSpc>
                <a:spcPct val="107000"/>
              </a:lnSpc>
              <a:spcBef>
                <a:spcPts val="0"/>
              </a:spcBef>
              <a:spcAft>
                <a:spcPts val="0"/>
              </a:spcAft>
              <a:buClr>
                <a:srgbClr val="000000"/>
              </a:buClr>
              <a:buSzPct val="100000"/>
              <a:tabLst/>
              <a:defRPr/>
            </a:pPr>
            <a:r>
              <a:rPr kumimoji="0" lang="en-US" sz="4000" b="1"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sym typeface="Wingdings" panose="05000000000000000000" pitchFamily="2" charset="2"/>
              </a:rPr>
              <a:t> </a:t>
            </a:r>
          </a:p>
        </p:txBody>
      </p:sp>
      <p:pic>
        <p:nvPicPr>
          <p:cNvPr id="2" name="Picture 1">
            <a:extLst>
              <a:ext uri="{FF2B5EF4-FFF2-40B4-BE49-F238E27FC236}">
                <a16:creationId xmlns:a16="http://schemas.microsoft.com/office/drawing/2014/main" id="{FE99AC95-8FC4-1B78-53D8-FA32B6CCC05E}"/>
              </a:ext>
            </a:extLst>
          </p:cNvPr>
          <p:cNvPicPr>
            <a:picLocks noChangeAspect="1"/>
          </p:cNvPicPr>
          <p:nvPr/>
        </p:nvPicPr>
        <p:blipFill>
          <a:blip r:embed="rId4"/>
          <a:stretch>
            <a:fillRect/>
          </a:stretch>
        </p:blipFill>
        <p:spPr>
          <a:xfrm>
            <a:off x="421903" y="3572333"/>
            <a:ext cx="1042878" cy="1042878"/>
          </a:xfrm>
          <a:prstGeom prst="rect">
            <a:avLst/>
          </a:prstGeom>
        </p:spPr>
      </p:pic>
      <p:pic>
        <p:nvPicPr>
          <p:cNvPr id="6" name="Picture 5">
            <a:extLst>
              <a:ext uri="{FF2B5EF4-FFF2-40B4-BE49-F238E27FC236}">
                <a16:creationId xmlns:a16="http://schemas.microsoft.com/office/drawing/2014/main" id="{84EAE75C-E452-65F5-BBE6-21ABC7BCC9C9}"/>
              </a:ext>
            </a:extLst>
          </p:cNvPr>
          <p:cNvPicPr>
            <a:picLocks noChangeAspect="1"/>
          </p:cNvPicPr>
          <p:nvPr/>
        </p:nvPicPr>
        <p:blipFill>
          <a:blip r:embed="rId5"/>
          <a:stretch>
            <a:fillRect/>
          </a:stretch>
        </p:blipFill>
        <p:spPr>
          <a:xfrm>
            <a:off x="397427" y="1616393"/>
            <a:ext cx="1147836" cy="1147836"/>
          </a:xfrm>
          <a:prstGeom prst="rect">
            <a:avLst/>
          </a:prstGeom>
        </p:spPr>
      </p:pic>
    </p:spTree>
    <p:extLst>
      <p:ext uri="{BB962C8B-B14F-4D97-AF65-F5344CB8AC3E}">
        <p14:creationId xmlns:p14="http://schemas.microsoft.com/office/powerpoint/2010/main" val="3604270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E346B9B-D58D-496E-BF76-1FAA78C6FE09}"/>
              </a:ext>
            </a:extLst>
          </p:cNvPr>
          <p:cNvSpPr txBox="1"/>
          <p:nvPr/>
        </p:nvSpPr>
        <p:spPr>
          <a:xfrm>
            <a:off x="238539" y="280844"/>
            <a:ext cx="11739327" cy="913135"/>
          </a:xfrm>
          <a:prstGeom prst="rect">
            <a:avLst/>
          </a:prstGeom>
          <a:noFill/>
        </p:spPr>
        <p:txBody>
          <a:bodyPr wrap="square" rtlCol="0">
            <a:spAutoFit/>
          </a:bodyPr>
          <a:lstStyle/>
          <a:p>
            <a:pPr algn="ctr" defTabSz="824546">
              <a:defRPr/>
            </a:pPr>
            <a:r>
              <a:rPr lang="en-US" sz="4978" b="1" dirty="0">
                <a:solidFill>
                  <a:srgbClr val="C00000"/>
                </a:solidFill>
                <a:effectLst>
                  <a:outerShdw blurRad="38100" dist="38100" dir="2700000" algn="tl">
                    <a:srgbClr val="000000">
                      <a:alpha val="43137"/>
                    </a:srgbClr>
                  </a:outerShdw>
                </a:effectLst>
                <a:latin typeface="Perpetua" panose="02020502060401020303" pitchFamily="18" charset="0"/>
              </a:rPr>
              <a:t>   </a:t>
            </a:r>
            <a:r>
              <a:rPr lang="en-US" sz="4000" b="1" i="1"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Who is the AICE contact?</a:t>
            </a:r>
          </a:p>
          <a:p>
            <a:pPr algn="ctr" defTabSz="824546">
              <a:defRPr/>
            </a:pPr>
            <a:endParaRPr lang="en-US" sz="356" b="1" dirty="0">
              <a:solidFill>
                <a:srgbClr val="000000"/>
              </a:solidFill>
              <a:latin typeface="Perpetua" panose="02020502060401020303" pitchFamily="18" charset="0"/>
            </a:endParaRPr>
          </a:p>
        </p:txBody>
      </p:sp>
      <p:grpSp>
        <p:nvGrpSpPr>
          <p:cNvPr id="20" name="Group 19">
            <a:extLst>
              <a:ext uri="{FF2B5EF4-FFF2-40B4-BE49-F238E27FC236}">
                <a16:creationId xmlns:a16="http://schemas.microsoft.com/office/drawing/2014/main" id="{46F039EF-2EED-4048-9B17-E03498D07879}"/>
              </a:ext>
            </a:extLst>
          </p:cNvPr>
          <p:cNvGrpSpPr/>
          <p:nvPr/>
        </p:nvGrpSpPr>
        <p:grpSpPr>
          <a:xfrm>
            <a:off x="16508626" y="3613276"/>
            <a:ext cx="1346126" cy="1877603"/>
            <a:chOff x="7349064" y="376116"/>
            <a:chExt cx="1231515" cy="1635116"/>
          </a:xfrm>
        </p:grpSpPr>
        <p:pic>
          <p:nvPicPr>
            <p:cNvPr id="21" name="Picture 20">
              <a:extLst>
                <a:ext uri="{FF2B5EF4-FFF2-40B4-BE49-F238E27FC236}">
                  <a16:creationId xmlns:a16="http://schemas.microsoft.com/office/drawing/2014/main" id="{B84104A2-28D5-4DAA-9092-97EE87D65B3C}"/>
                </a:ext>
              </a:extLst>
            </p:cNvPr>
            <p:cNvPicPr>
              <a:picLocks noChangeAspect="1"/>
            </p:cNvPicPr>
            <p:nvPr/>
          </p:nvPicPr>
          <p:blipFill>
            <a:blip r:embed="rId3">
              <a:clrChange>
                <a:clrFrom>
                  <a:srgbClr val="000000"/>
                </a:clrFrom>
                <a:clrTo>
                  <a:srgbClr val="000000">
                    <a:alpha val="0"/>
                  </a:srgbClr>
                </a:clrTo>
              </a:clrChange>
            </a:blip>
            <a:stretch>
              <a:fillRect/>
            </a:stretch>
          </p:blipFill>
          <p:spPr>
            <a:xfrm>
              <a:off x="7349064" y="596684"/>
              <a:ext cx="1223658" cy="1414548"/>
            </a:xfrm>
            <a:prstGeom prst="rect">
              <a:avLst/>
            </a:prstGeom>
          </p:spPr>
        </p:pic>
        <p:sp>
          <p:nvSpPr>
            <p:cNvPr id="22" name="TextBox 21">
              <a:extLst>
                <a:ext uri="{FF2B5EF4-FFF2-40B4-BE49-F238E27FC236}">
                  <a16:creationId xmlns:a16="http://schemas.microsoft.com/office/drawing/2014/main" id="{27A7BE17-33C8-4C37-8562-26615C875B76}"/>
                </a:ext>
              </a:extLst>
            </p:cNvPr>
            <p:cNvSpPr txBox="1"/>
            <p:nvPr/>
          </p:nvSpPr>
          <p:spPr>
            <a:xfrm>
              <a:off x="7356921" y="376116"/>
              <a:ext cx="1223658" cy="515396"/>
            </a:xfrm>
            <a:prstGeom prst="rect">
              <a:avLst/>
            </a:prstGeom>
            <a:solidFill>
              <a:srgbClr val="FFFFFF"/>
            </a:solidFill>
          </p:spPr>
          <p:txBody>
            <a:bodyPr wrap="square" rtlCol="0">
              <a:spAutoFit/>
            </a:bodyPr>
            <a:lstStyle/>
            <a:p>
              <a:pPr algn="ctr" defTabSz="824546">
                <a:defRPr/>
              </a:pPr>
              <a:r>
                <a:rPr lang="en-US" sz="1623" b="1" kern="0" dirty="0">
                  <a:solidFill>
                    <a:srgbClr val="2C2C2C"/>
                  </a:solidFill>
                  <a:latin typeface="Bookman Old Style" panose="02050604050505020204" pitchFamily="18" charset="0"/>
                </a:rPr>
                <a:t>CAMBRIDGE</a:t>
              </a:r>
            </a:p>
          </p:txBody>
        </p:sp>
      </p:grpSp>
      <p:sp>
        <p:nvSpPr>
          <p:cNvPr id="16" name="TextBox 15">
            <a:extLst>
              <a:ext uri="{FF2B5EF4-FFF2-40B4-BE49-F238E27FC236}">
                <a16:creationId xmlns:a16="http://schemas.microsoft.com/office/drawing/2014/main" id="{7F31B194-FE5D-4450-BEA3-94D22B59DAE8}"/>
              </a:ext>
            </a:extLst>
          </p:cNvPr>
          <p:cNvSpPr txBox="1"/>
          <p:nvPr/>
        </p:nvSpPr>
        <p:spPr>
          <a:xfrm>
            <a:off x="2485814" y="1603059"/>
            <a:ext cx="7220372" cy="1678921"/>
          </a:xfrm>
          <a:prstGeom prst="rect">
            <a:avLst/>
          </a:prstGeom>
          <a:solidFill>
            <a:schemeClr val="bg1"/>
          </a:solidFill>
        </p:spPr>
        <p:txBody>
          <a:bodyPr wrap="square">
            <a:spAutoFit/>
          </a:bodyPr>
          <a:lstStyle/>
          <a:p>
            <a:pPr algn="ctr" defTabSz="1649135">
              <a:defRPr/>
            </a:pPr>
            <a:r>
              <a:rPr lang="en-US" sz="2133" dirty="0">
                <a:solidFill>
                  <a:srgbClr val="2C2C2C"/>
                </a:solidFill>
                <a:latin typeface="Century Gothic" panose="020B0502020202020204" pitchFamily="34" charset="0"/>
                <a:cs typeface="Arial"/>
              </a:rPr>
              <a:t>New Smyrna Beach High School</a:t>
            </a:r>
          </a:p>
          <a:p>
            <a:pPr algn="ctr" defTabSz="1649135">
              <a:defRPr/>
            </a:pPr>
            <a:r>
              <a:rPr lang="en-US" sz="2133" dirty="0">
                <a:solidFill>
                  <a:srgbClr val="2C2C2C"/>
                </a:solidFill>
                <a:latin typeface="Century Gothic" panose="020B0502020202020204" pitchFamily="34" charset="0"/>
                <a:cs typeface="Arial"/>
              </a:rPr>
              <a:t>1015 Tenth Street</a:t>
            </a:r>
          </a:p>
          <a:p>
            <a:pPr algn="ctr" defTabSz="1649135">
              <a:defRPr/>
            </a:pPr>
            <a:r>
              <a:rPr lang="en-US" sz="2133" dirty="0">
                <a:solidFill>
                  <a:srgbClr val="2C2C2C"/>
                </a:solidFill>
                <a:latin typeface="Century Gothic" panose="020B0502020202020204" pitchFamily="34" charset="0"/>
                <a:cs typeface="Arial"/>
              </a:rPr>
              <a:t>New Smyrna Beach, FL 32168</a:t>
            </a:r>
          </a:p>
          <a:p>
            <a:pPr algn="ctr" defTabSz="1649135">
              <a:defRPr/>
            </a:pPr>
            <a:endParaRPr lang="en-US" sz="1422" dirty="0">
              <a:solidFill>
                <a:srgbClr val="2C2C2C"/>
              </a:solidFill>
              <a:latin typeface="Century Gothic" panose="020B0502020202020204" pitchFamily="34" charset="0"/>
              <a:cs typeface="Arial"/>
            </a:endParaRPr>
          </a:p>
          <a:p>
            <a:pPr algn="ctr" defTabSz="1649135">
              <a:defRPr/>
            </a:pPr>
            <a:r>
              <a:rPr lang="en-US" sz="2489" b="1" dirty="0">
                <a:solidFill>
                  <a:srgbClr val="2C2C2C"/>
                </a:solidFill>
                <a:latin typeface="Century Gothic" panose="020B0502020202020204" pitchFamily="34" charset="0"/>
                <a:cs typeface="Arial"/>
              </a:rPr>
              <a:t>Mr. Timothy Merrick, Principal</a:t>
            </a:r>
          </a:p>
        </p:txBody>
      </p:sp>
      <p:grpSp>
        <p:nvGrpSpPr>
          <p:cNvPr id="28" name="Group 27">
            <a:extLst>
              <a:ext uri="{FF2B5EF4-FFF2-40B4-BE49-F238E27FC236}">
                <a16:creationId xmlns:a16="http://schemas.microsoft.com/office/drawing/2014/main" id="{02885454-3C85-44E0-A2B6-3446F011B613}"/>
              </a:ext>
            </a:extLst>
          </p:cNvPr>
          <p:cNvGrpSpPr/>
          <p:nvPr/>
        </p:nvGrpSpPr>
        <p:grpSpPr>
          <a:xfrm>
            <a:off x="2711670" y="3613276"/>
            <a:ext cx="7651531" cy="1680268"/>
            <a:chOff x="-453654" y="5666039"/>
            <a:chExt cx="4259440" cy="848208"/>
          </a:xfrm>
          <a:solidFill>
            <a:srgbClr val="FFC000">
              <a:lumMod val="60000"/>
              <a:lumOff val="40000"/>
            </a:srgbClr>
          </a:solidFill>
        </p:grpSpPr>
        <p:sp>
          <p:nvSpPr>
            <p:cNvPr id="29" name="TextBox 28">
              <a:extLst>
                <a:ext uri="{FF2B5EF4-FFF2-40B4-BE49-F238E27FC236}">
                  <a16:creationId xmlns:a16="http://schemas.microsoft.com/office/drawing/2014/main" id="{B2FB2C90-86CD-4F76-8DBA-BEC78CFDE398}"/>
                </a:ext>
              </a:extLst>
            </p:cNvPr>
            <p:cNvSpPr txBox="1"/>
            <p:nvPr/>
          </p:nvSpPr>
          <p:spPr>
            <a:xfrm>
              <a:off x="-453654" y="5666039"/>
              <a:ext cx="4259440" cy="848208"/>
            </a:xfrm>
            <a:prstGeom prst="rect">
              <a:avLst/>
            </a:prstGeom>
            <a:solidFill>
              <a:srgbClr val="C00000"/>
            </a:solidFill>
            <a:ln>
              <a:noFill/>
            </a:ln>
            <a:effectLst>
              <a:outerShdw blurRad="50800" dist="38100" dir="2700000" algn="tl" rotWithShape="0">
                <a:prstClr val="black">
                  <a:alpha val="40000"/>
                </a:prstClr>
              </a:outerShdw>
            </a:effectLst>
          </p:spPr>
          <p:txBody>
            <a:bodyPr wrap="square">
              <a:spAutoFit/>
            </a:bodyPr>
            <a:lstStyle/>
            <a:p>
              <a:pPr defTabSz="1649095">
                <a:defRPr/>
              </a:pPr>
              <a:r>
                <a:rPr lang="en-US" sz="2297" b="1" kern="0" dirty="0">
                  <a:solidFill>
                    <a:schemeClr val="bg1"/>
                  </a:solidFill>
                  <a:latin typeface="Century Gothic" panose="020B0502020202020204" pitchFamily="34" charset="0"/>
                  <a:cs typeface="Arial"/>
                </a:rPr>
                <a:t>Nicole McDonald - </a:t>
              </a:r>
              <a:r>
                <a:rPr lang="en-US" sz="2297" b="1" i="1" kern="0" dirty="0">
                  <a:solidFill>
                    <a:schemeClr val="bg1"/>
                  </a:solidFill>
                  <a:latin typeface="Century Gothic" panose="020B0502020202020204" pitchFamily="34" charset="0"/>
                  <a:cs typeface="Arial"/>
                </a:rPr>
                <a:t>Cambridge AICE Coordinator</a:t>
              </a:r>
            </a:p>
            <a:p>
              <a:pPr defTabSz="1625621">
                <a:defRPr/>
              </a:pPr>
              <a:endParaRPr lang="en-US" kern="0" dirty="0">
                <a:solidFill>
                  <a:schemeClr val="bg1"/>
                </a:solidFill>
                <a:latin typeface="Century Gothic" panose="020B0502020202020204" pitchFamily="34" charset="0"/>
                <a:cs typeface="Arial"/>
              </a:endParaRPr>
            </a:p>
            <a:p>
              <a:pPr defTabSz="1625621">
                <a:defRPr/>
              </a:pPr>
              <a:r>
                <a:rPr lang="en-US" sz="1915" kern="0" dirty="0">
                  <a:solidFill>
                    <a:schemeClr val="bg1"/>
                  </a:solidFill>
                  <a:latin typeface="Century Gothic"/>
                  <a:cs typeface="Arial"/>
                </a:rPr>
                <a:t>               </a:t>
              </a:r>
              <a:r>
                <a:rPr lang="en-US" sz="2011" b="1" kern="0" dirty="0">
                  <a:solidFill>
                    <a:schemeClr val="bg1"/>
                  </a:solidFill>
                  <a:latin typeface="Century Gothic"/>
                  <a:cs typeface="Arial"/>
                </a:rPr>
                <a:t>386.424.2555 ext. 38562           </a:t>
              </a:r>
              <a:endParaRPr lang="en-US" sz="2011" b="1" kern="0" dirty="0">
                <a:solidFill>
                  <a:schemeClr val="bg1"/>
                </a:solidFill>
                <a:latin typeface="Century Gothic" panose="020B0502020202020204" pitchFamily="34" charset="0"/>
                <a:cs typeface="Arial"/>
              </a:endParaRPr>
            </a:p>
            <a:p>
              <a:pPr defTabSz="1625621">
                <a:defRPr/>
              </a:pPr>
              <a:endParaRPr lang="en-US" sz="1900" u="sng" kern="0" dirty="0">
                <a:solidFill>
                  <a:schemeClr val="bg1"/>
                </a:solidFill>
                <a:latin typeface="Century Gothic" panose="020B0502020202020204" pitchFamily="34" charset="0"/>
                <a:cs typeface="Arial"/>
              </a:endParaRPr>
            </a:p>
            <a:p>
              <a:pPr defTabSz="1625621">
                <a:defRPr/>
              </a:pPr>
              <a:r>
                <a:rPr lang="en-US" sz="2011" kern="0" dirty="0">
                  <a:solidFill>
                    <a:schemeClr val="bg1"/>
                  </a:solidFill>
                  <a:latin typeface="Century Gothic"/>
                  <a:cs typeface="Arial"/>
                </a:rPr>
                <a:t>              </a:t>
              </a:r>
              <a:r>
                <a:rPr lang="en-US" sz="2011" b="1" kern="0" dirty="0">
                  <a:solidFill>
                    <a:schemeClr val="bg1"/>
                  </a:solidFill>
                  <a:latin typeface="Century Gothic"/>
                  <a:cs typeface="Arial"/>
                </a:rPr>
                <a:t>NTMCDONA@volusia.k12.fl.us</a:t>
              </a:r>
              <a:endParaRPr lang="en-US" sz="2011" b="1" u="sng" kern="0" dirty="0">
                <a:solidFill>
                  <a:schemeClr val="bg1"/>
                </a:solidFill>
                <a:latin typeface="Century Gothic"/>
                <a:cs typeface="Arial"/>
              </a:endParaRPr>
            </a:p>
            <a:p>
              <a:pPr defTabSz="1625621">
                <a:defRPr/>
              </a:pPr>
              <a:endParaRPr lang="en-US" sz="300" kern="0" dirty="0">
                <a:solidFill>
                  <a:srgbClr val="2C2C2C"/>
                </a:solidFill>
                <a:latin typeface="Century Gothic"/>
                <a:cs typeface="Arial"/>
              </a:endParaRPr>
            </a:p>
          </p:txBody>
        </p:sp>
        <p:pic>
          <p:nvPicPr>
            <p:cNvPr id="30" name="Picture 4" descr="Bubble with phone icon Royalty Free Vector Image">
              <a:extLst>
                <a:ext uri="{FF2B5EF4-FFF2-40B4-BE49-F238E27FC236}">
                  <a16:creationId xmlns:a16="http://schemas.microsoft.com/office/drawing/2014/main" id="{40046F95-35F1-4579-8253-953629CD75E5}"/>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7778" b="90000" l="8500" r="91600">
                          <a14:foregroundMark x1="24800" y1="20278" x2="24800" y2="20278"/>
                          <a14:foregroundMark x1="36400" y1="12037" x2="16500" y2="28241"/>
                          <a14:foregroundMark x1="16500" y1="28241" x2="11300" y2="44074"/>
                          <a14:foregroundMark x1="11300" y1="44074" x2="14700" y2="58704"/>
                          <a14:foregroundMark x1="14700" y1="58704" x2="17100" y2="63426"/>
                          <a14:foregroundMark x1="17400" y1="70648" x2="11900" y2="85741"/>
                          <a14:foregroundMark x1="11900" y1="85741" x2="36100" y2="78426"/>
                          <a14:foregroundMark x1="36100" y1="78426" x2="44800" y2="80185"/>
                          <a14:foregroundMark x1="44800" y1="80185" x2="72200" y2="75278"/>
                          <a14:foregroundMark x1="72200" y1="75278" x2="77800" y2="72500"/>
                          <a14:foregroundMark x1="64000" y1="12500" x2="64000" y2="12500"/>
                          <a14:foregroundMark x1="58000" y1="10648" x2="58000" y2="10648"/>
                          <a14:foregroundMark x1="52500" y1="7778" x2="52500" y2="7778"/>
                          <a14:foregroundMark x1="43000" y1="28519" x2="43000" y2="28519"/>
                          <a14:foregroundMark x1="38100" y1="33056" x2="38100" y2="33056"/>
                          <a14:foregroundMark x1="61700" y1="60556" x2="61700" y2="60556"/>
                          <a14:foregroundMark x1="9900" y1="80833" x2="9900" y2="80833"/>
                          <a14:foregroundMark x1="9300" y1="42963" x2="9300" y2="42963"/>
                          <a14:foregroundMark x1="8500" y1="80093" x2="8500" y2="80093"/>
                          <a14:foregroundMark x1="91600" y1="41759" x2="91600" y2="41759"/>
                        </a14:backgroundRemoval>
                      </a14:imgEffect>
                    </a14:imgLayer>
                  </a14:imgProps>
                </a:ext>
                <a:ext uri="{28A0092B-C50C-407E-A947-70E740481C1C}">
                  <a14:useLocalDpi xmlns:a14="http://schemas.microsoft.com/office/drawing/2010/main" val="0"/>
                </a:ext>
              </a:extLst>
            </a:blip>
            <a:srcRect/>
            <a:stretch>
              <a:fillRect/>
            </a:stretch>
          </p:blipFill>
          <p:spPr bwMode="auto">
            <a:xfrm>
              <a:off x="-291164" y="5959340"/>
              <a:ext cx="306359" cy="261606"/>
            </a:xfrm>
            <a:prstGeom prst="rect">
              <a:avLst/>
            </a:prstGeom>
            <a:solidFill>
              <a:schemeClr val="bg1"/>
            </a:solidFill>
          </p:spPr>
        </p:pic>
        <p:pic>
          <p:nvPicPr>
            <p:cNvPr id="31" name="Picture 10" descr="Email vector icon isolated on transparent background, Email logo concept Stock Vector - 109059520">
              <a:extLst>
                <a:ext uri="{FF2B5EF4-FFF2-40B4-BE49-F238E27FC236}">
                  <a16:creationId xmlns:a16="http://schemas.microsoft.com/office/drawing/2014/main" id="{343F744F-33E6-4F80-A093-8BE43626D320}"/>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10000" b="90000" l="10000" r="90000">
                          <a14:foregroundMark x1="44444" y1="48222" x2="44444" y2="48222"/>
                          <a14:foregroundMark x1="45778" y1="53333" x2="45778" y2="53333"/>
                          <a14:foregroundMark x1="67333" y1="37111" x2="67333" y2="37111"/>
                        </a14:backgroundRemoval>
                      </a14:imgEffect>
                    </a14:imgLayer>
                  </a14:imgProps>
                </a:ext>
                <a:ext uri="{28A0092B-C50C-407E-A947-70E740481C1C}">
                  <a14:useLocalDpi xmlns:a14="http://schemas.microsoft.com/office/drawing/2010/main" val="0"/>
                </a:ext>
              </a:extLst>
            </a:blip>
            <a:srcRect l="10628" t="17703" r="12025" b="18158"/>
            <a:stretch/>
          </p:blipFill>
          <p:spPr bwMode="auto">
            <a:xfrm>
              <a:off x="-291164" y="6264376"/>
              <a:ext cx="306359" cy="207399"/>
            </a:xfrm>
            <a:prstGeom prst="rect">
              <a:avLst/>
            </a:prstGeom>
            <a:solidFill>
              <a:schemeClr val="bg1"/>
            </a:solidFill>
          </p:spPr>
        </p:pic>
      </p:grpSp>
      <p:sp>
        <p:nvSpPr>
          <p:cNvPr id="2" name="Slide Number Placeholder 1">
            <a:extLst>
              <a:ext uri="{FF2B5EF4-FFF2-40B4-BE49-F238E27FC236}">
                <a16:creationId xmlns:a16="http://schemas.microsoft.com/office/drawing/2014/main" id="{1CBCC997-F8DC-4E55-82FC-E7245C0BB3B5}"/>
              </a:ext>
            </a:extLst>
          </p:cNvPr>
          <p:cNvSpPr>
            <a:spLocks noGrp="1"/>
          </p:cNvSpPr>
          <p:nvPr>
            <p:ph type="sldNum" sz="quarter" idx="12"/>
          </p:nvPr>
        </p:nvSpPr>
        <p:spPr>
          <a:xfrm>
            <a:off x="9947704" y="9446149"/>
            <a:ext cx="948899" cy="665877"/>
          </a:xfrm>
        </p:spPr>
        <p:txBody>
          <a:bodyPr/>
          <a:lstStyle/>
          <a:p>
            <a:fld id="{330EA680-D336-4FF7-8B7A-9848BB0A1C32}" type="slidenum">
              <a:rPr lang="en-US" smtClean="0"/>
              <a:t>20</a:t>
            </a:fld>
            <a:endParaRPr lang="en-US" dirty="0"/>
          </a:p>
        </p:txBody>
      </p:sp>
      <p:cxnSp>
        <p:nvCxnSpPr>
          <p:cNvPr id="23" name="Straight Connector 22">
            <a:extLst>
              <a:ext uri="{FF2B5EF4-FFF2-40B4-BE49-F238E27FC236}">
                <a16:creationId xmlns:a16="http://schemas.microsoft.com/office/drawing/2014/main" id="{3FD05822-7D43-4FED-A3EF-4D4645FBE3E0}"/>
              </a:ext>
            </a:extLst>
          </p:cNvPr>
          <p:cNvCxnSpPr/>
          <p:nvPr/>
        </p:nvCxnSpPr>
        <p:spPr>
          <a:xfrm>
            <a:off x="1621870" y="1170502"/>
            <a:ext cx="9154160" cy="0"/>
          </a:xfrm>
          <a:prstGeom prst="line">
            <a:avLst/>
          </a:prstGeom>
          <a:ln w="136525" cap="flat" cmpd="thickThin">
            <a:solidFill>
              <a:schemeClr val="tx1"/>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8420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id="{9D489BFB-B5EA-4757-A399-488BD105CD76}"/>
              </a:ext>
            </a:extLst>
          </p:cNvPr>
          <p:cNvCxnSpPr/>
          <p:nvPr/>
        </p:nvCxnSpPr>
        <p:spPr>
          <a:xfrm>
            <a:off x="3593641" y="4714453"/>
            <a:ext cx="7772859" cy="0"/>
          </a:xfrm>
          <a:prstGeom prst="line">
            <a:avLst/>
          </a:prstGeom>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5F0FF28A-C25A-467D-B0FB-15D39B835DF2}"/>
              </a:ext>
            </a:extLst>
          </p:cNvPr>
          <p:cNvPicPr>
            <a:picLocks noChangeAspect="1"/>
          </p:cNvPicPr>
          <p:nvPr/>
        </p:nvPicPr>
        <p:blipFill>
          <a:blip r:embed="rId2"/>
          <a:stretch>
            <a:fillRect/>
          </a:stretch>
        </p:blipFill>
        <p:spPr>
          <a:xfrm>
            <a:off x="122459" y="1007269"/>
            <a:ext cx="5096255" cy="3384755"/>
          </a:xfrm>
          <a:prstGeom prst="rect">
            <a:avLst/>
          </a:prstGeom>
        </p:spPr>
      </p:pic>
      <p:sp>
        <p:nvSpPr>
          <p:cNvPr id="43" name="Text Placeholder 1">
            <a:extLst>
              <a:ext uri="{FF2B5EF4-FFF2-40B4-BE49-F238E27FC236}">
                <a16:creationId xmlns:a16="http://schemas.microsoft.com/office/drawing/2014/main" id="{EF8AFEF9-6AF3-42A3-AA37-79EA173B3F6B}"/>
              </a:ext>
            </a:extLst>
          </p:cNvPr>
          <p:cNvSpPr txBox="1">
            <a:spLocks/>
          </p:cNvSpPr>
          <p:nvPr/>
        </p:nvSpPr>
        <p:spPr>
          <a:xfrm>
            <a:off x="-3900358" y="2138627"/>
            <a:ext cx="5631370" cy="2575826"/>
          </a:xfrm>
          <a:prstGeom prst="rect">
            <a:avLst/>
          </a:prstGeom>
        </p:spPr>
        <p:txBody>
          <a:bodyPr vert="horz" lIns="0" tIns="40924" rIns="0" bIns="40924" rtlCol="0" anchor="t">
            <a:normAutofit/>
          </a:bodyPr>
          <a:lstStyle>
            <a:lvl1pPr marL="0" indent="0" algn="l" defTabSz="914400" rtl="0" eaLnBrk="1" latinLnBrk="0" hangingPunct="1">
              <a:lnSpc>
                <a:spcPts val="1800"/>
              </a:lnSpc>
              <a:spcBef>
                <a:spcPts val="1000"/>
              </a:spcBef>
              <a:buFont typeface="Arial" panose="020B0604020202020204" pitchFamily="34" charset="0"/>
              <a:buNone/>
              <a:defRPr sz="1100" b="0" i="0" kern="1200">
                <a:solidFill>
                  <a:srgbClr val="000000"/>
                </a:solidFill>
                <a:latin typeface="+mn-lt"/>
                <a:ea typeface="+mn-ea"/>
                <a:cs typeface="Arial" panose="020B0604020202020204" pitchFamily="34" charset="0"/>
              </a:defRPr>
            </a:lvl1pPr>
            <a:lvl2pPr marL="685800" indent="-228600" algn="l" defTabSz="914400" rtl="0" eaLnBrk="1" latinLnBrk="0" hangingPunct="1">
              <a:lnSpc>
                <a:spcPts val="1800"/>
              </a:lnSpc>
              <a:spcBef>
                <a:spcPts val="500"/>
              </a:spcBef>
              <a:buFont typeface="Arial" panose="020B0604020202020204" pitchFamily="34" charset="0"/>
              <a:buChar char="•"/>
              <a:defRPr sz="1200" kern="1200">
                <a:solidFill>
                  <a:schemeClr val="tx1">
                    <a:lumMod val="75000"/>
                    <a:lumOff val="25000"/>
                  </a:schemeClr>
                </a:solidFill>
                <a:latin typeface="Avenir Next LT Pro" panose="020B0504020202020204" pitchFamily="34" charset="77"/>
                <a:ea typeface="+mn-ea"/>
                <a:cs typeface="Arial" panose="020B0604020202020204" pitchFamily="34" charset="0"/>
              </a:defRPr>
            </a:lvl2pPr>
            <a:lvl3pPr marL="1143000" indent="-228600" algn="l" defTabSz="914400" rtl="0" eaLnBrk="1" latinLnBrk="0" hangingPunct="1">
              <a:lnSpc>
                <a:spcPts val="1800"/>
              </a:lnSpc>
              <a:spcBef>
                <a:spcPts val="500"/>
              </a:spcBef>
              <a:buFont typeface="Arial" panose="020B0604020202020204" pitchFamily="34" charset="0"/>
              <a:buChar char="•"/>
              <a:defRPr sz="1200" kern="1200">
                <a:solidFill>
                  <a:schemeClr val="tx1">
                    <a:lumMod val="75000"/>
                    <a:lumOff val="25000"/>
                  </a:schemeClr>
                </a:solidFill>
                <a:latin typeface="Avenir Next LT Pro" panose="020B0504020202020204" pitchFamily="34" charset="77"/>
                <a:ea typeface="+mn-ea"/>
                <a:cs typeface="Arial" panose="020B0604020202020204" pitchFamily="34" charset="0"/>
              </a:defRPr>
            </a:lvl3pPr>
            <a:lvl4pPr marL="1600200" indent="-228600" algn="l" defTabSz="914400" rtl="0" eaLnBrk="1" latinLnBrk="0" hangingPunct="1">
              <a:lnSpc>
                <a:spcPts val="1800"/>
              </a:lnSpc>
              <a:spcBef>
                <a:spcPts val="500"/>
              </a:spcBef>
              <a:buFont typeface="Arial" panose="020B0604020202020204" pitchFamily="34" charset="0"/>
              <a:buChar char="•"/>
              <a:defRPr sz="1200" kern="1200">
                <a:solidFill>
                  <a:schemeClr val="tx1">
                    <a:lumMod val="75000"/>
                    <a:lumOff val="25000"/>
                  </a:schemeClr>
                </a:solidFill>
                <a:latin typeface="Avenir Next LT Pro" panose="020B0504020202020204" pitchFamily="34" charset="77"/>
                <a:ea typeface="+mn-ea"/>
                <a:cs typeface="Arial" panose="020B0604020202020204" pitchFamily="34" charset="0"/>
              </a:defRPr>
            </a:lvl4pPr>
            <a:lvl5pPr marL="2057400" indent="-228600" algn="l" defTabSz="914400" rtl="0" eaLnBrk="1" latinLnBrk="0" hangingPunct="1">
              <a:lnSpc>
                <a:spcPct val="150000"/>
              </a:lnSpc>
              <a:spcBef>
                <a:spcPts val="0"/>
              </a:spcBef>
              <a:buFont typeface="Arial" panose="020B0604020202020204" pitchFamily="34" charset="0"/>
              <a:buChar char="•"/>
              <a:defRPr sz="1200" kern="1200">
                <a:solidFill>
                  <a:schemeClr val="tx1">
                    <a:lumMod val="75000"/>
                    <a:lumOff val="25000"/>
                  </a:schemeClr>
                </a:solidFill>
                <a:latin typeface="Avenir Next LT Pro" panose="020B0504020202020204" pitchFamily="34"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818518"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895" b="0" i="0" u="none" strike="noStrike" kern="1200" cap="none" spc="0" normalizeH="0" baseline="0" noProof="0" dirty="0">
              <a:ln>
                <a:noFill/>
              </a:ln>
              <a:solidFill>
                <a:srgbClr val="2C2C2C"/>
              </a:solidFill>
              <a:effectLst/>
              <a:uLnTx/>
              <a:uFillTx/>
              <a:latin typeface="Century Gothic" panose="020B0502020202020204" pitchFamily="34" charset="0"/>
              <a:ea typeface="+mn-ea"/>
              <a:cs typeface="Arial"/>
            </a:endParaRPr>
          </a:p>
          <a:p>
            <a:pPr marL="0" marR="0" lvl="0" indent="0" algn="l" defTabSz="818518"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985" b="0" i="0" u="none" strike="noStrike" kern="1200" cap="none" spc="0" normalizeH="0" baseline="0" noProof="0" dirty="0">
              <a:ln>
                <a:noFill/>
              </a:ln>
              <a:solidFill>
                <a:srgbClr val="2C2C2C"/>
              </a:solidFill>
              <a:effectLst/>
              <a:uLnTx/>
              <a:uFillTx/>
              <a:latin typeface="Century Gothic" panose="020B0502020202020204" pitchFamily="34" charset="0"/>
              <a:ea typeface="+mn-ea"/>
              <a:cs typeface="Arial"/>
            </a:endParaRPr>
          </a:p>
          <a:p>
            <a:pPr marL="0" marR="0" lvl="0" indent="0" algn="l" defTabSz="818518"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985" b="0" i="0" u="none" strike="noStrike" kern="1200" cap="none" spc="0" normalizeH="0" baseline="0" noProof="0" dirty="0">
              <a:ln>
                <a:noFill/>
              </a:ln>
              <a:solidFill>
                <a:srgbClr val="2C2C2C"/>
              </a:solidFill>
              <a:effectLst/>
              <a:uLnTx/>
              <a:uFillTx/>
              <a:latin typeface="Century Gothic" panose="020B0502020202020204" pitchFamily="34" charset="0"/>
              <a:ea typeface="+mn-ea"/>
              <a:cs typeface="Arial"/>
            </a:endParaRPr>
          </a:p>
          <a:p>
            <a:pPr marL="0" marR="0" lvl="0" indent="0" algn="l" defTabSz="818518" rtl="0" eaLnBrk="1" fontAlgn="auto" latinLnBrk="0" hangingPunct="1">
              <a:lnSpc>
                <a:spcPct val="100000"/>
              </a:lnSpc>
              <a:spcBef>
                <a:spcPts val="895"/>
              </a:spcBef>
              <a:spcAft>
                <a:spcPts val="0"/>
              </a:spcAft>
              <a:buClrTx/>
              <a:buSzTx/>
              <a:buFont typeface="Arial" panose="020B0604020202020204" pitchFamily="34" charset="0"/>
              <a:buNone/>
              <a:tabLst/>
              <a:defRPr/>
            </a:pPr>
            <a:endParaRPr kumimoji="0" lang="en-US" sz="985" b="0" i="0" u="none" strike="noStrike" kern="1200" cap="none" spc="0" normalizeH="0" baseline="0" noProof="0" dirty="0">
              <a:ln>
                <a:noFill/>
              </a:ln>
              <a:solidFill>
                <a:srgbClr val="2C2C2C"/>
              </a:solidFill>
              <a:effectLst/>
              <a:uLnTx/>
              <a:uFillTx/>
              <a:latin typeface="Univers"/>
              <a:ea typeface="+mn-ea"/>
              <a:cs typeface="Arial" panose="020B0604020202020204" pitchFamily="34" charset="0"/>
            </a:endParaRPr>
          </a:p>
        </p:txBody>
      </p:sp>
      <p:grpSp>
        <p:nvGrpSpPr>
          <p:cNvPr id="13" name="Group 12">
            <a:extLst>
              <a:ext uri="{FF2B5EF4-FFF2-40B4-BE49-F238E27FC236}">
                <a16:creationId xmlns:a16="http://schemas.microsoft.com/office/drawing/2014/main" id="{FBE7FDD5-4ACE-4BAE-BC62-05E5E42A25FB}"/>
              </a:ext>
            </a:extLst>
          </p:cNvPr>
          <p:cNvGrpSpPr/>
          <p:nvPr/>
        </p:nvGrpSpPr>
        <p:grpSpPr>
          <a:xfrm>
            <a:off x="-3062862" y="2493845"/>
            <a:ext cx="2540096" cy="786947"/>
            <a:chOff x="-6419729" y="2647898"/>
            <a:chExt cx="3093530" cy="891873"/>
          </a:xfrm>
          <a:solidFill>
            <a:schemeClr val="accent3">
              <a:lumMod val="40000"/>
              <a:lumOff val="60000"/>
            </a:schemeClr>
          </a:solidFill>
        </p:grpSpPr>
        <p:sp>
          <p:nvSpPr>
            <p:cNvPr id="45" name="TextBox 44">
              <a:extLst>
                <a:ext uri="{FF2B5EF4-FFF2-40B4-BE49-F238E27FC236}">
                  <a16:creationId xmlns:a16="http://schemas.microsoft.com/office/drawing/2014/main" id="{6CBBF3DC-8AF0-44CD-A307-CC531DDAAF09}"/>
                </a:ext>
              </a:extLst>
            </p:cNvPr>
            <p:cNvSpPr txBox="1"/>
            <p:nvPr/>
          </p:nvSpPr>
          <p:spPr>
            <a:xfrm>
              <a:off x="-6419729" y="2647898"/>
              <a:ext cx="3093530" cy="891873"/>
            </a:xfrm>
            <a:prstGeom prst="rect">
              <a:avLst/>
            </a:prstGeom>
            <a:grpFill/>
            <a:ln>
              <a:solidFill>
                <a:srgbClr val="C00000"/>
              </a:solidFill>
            </a:ln>
            <a:effectLst>
              <a:outerShdw blurRad="50800" dist="38100" dir="2700000" algn="tl" rotWithShape="0">
                <a:prstClr val="black">
                  <a:alpha val="40000"/>
                </a:prstClr>
              </a:outerShdw>
            </a:effectLst>
          </p:spPr>
          <p:txBody>
            <a:bodyPr wrap="square">
              <a:spAutoFit/>
            </a:bodyPr>
            <a:lstStyle/>
            <a:p>
              <a:pPr marL="0" marR="0" lvl="0" indent="0" algn="l" defTabSz="818538" rtl="0" eaLnBrk="1" fontAlgn="auto" latinLnBrk="0" hangingPunct="1">
                <a:lnSpc>
                  <a:spcPct val="100000"/>
                </a:lnSpc>
                <a:spcBef>
                  <a:spcPts val="0"/>
                </a:spcBef>
                <a:spcAft>
                  <a:spcPts val="0"/>
                </a:spcAft>
                <a:buClrTx/>
                <a:buSzTx/>
                <a:buFontTx/>
                <a:buNone/>
                <a:tabLst/>
                <a:defRPr/>
              </a:pPr>
              <a:r>
                <a:rPr kumimoji="0" lang="en-US" sz="950" b="0" i="0" u="none" strike="noStrike" kern="1200" cap="none" spc="0" normalizeH="0" baseline="0" noProof="0" dirty="0">
                  <a:ln>
                    <a:noFill/>
                  </a:ln>
                  <a:solidFill>
                    <a:srgbClr val="2C2C2C"/>
                  </a:solidFill>
                  <a:effectLst/>
                  <a:uLnTx/>
                  <a:uFillTx/>
                  <a:latin typeface="Century Gothic" panose="020B0502020202020204" pitchFamily="34" charset="0"/>
                  <a:ea typeface="+mn-ea"/>
                  <a:cs typeface="Arial"/>
                </a:rPr>
                <a:t>        New Smyrna Beach High School</a:t>
              </a:r>
            </a:p>
            <a:p>
              <a:pPr marL="0" marR="0" lvl="0" indent="0" algn="l" defTabSz="818538" rtl="0" eaLnBrk="1" fontAlgn="auto" latinLnBrk="0" hangingPunct="1">
                <a:lnSpc>
                  <a:spcPct val="100000"/>
                </a:lnSpc>
                <a:spcBef>
                  <a:spcPts val="0"/>
                </a:spcBef>
                <a:spcAft>
                  <a:spcPts val="0"/>
                </a:spcAft>
                <a:buClrTx/>
                <a:buSzTx/>
                <a:buFontTx/>
                <a:buNone/>
                <a:tabLst/>
                <a:defRPr/>
              </a:pPr>
              <a:r>
                <a:rPr kumimoji="0" lang="en-US" sz="950" b="0" i="0" u="none" strike="noStrike" kern="1200" cap="none" spc="0" normalizeH="0" baseline="0" noProof="0" dirty="0">
                  <a:ln>
                    <a:noFill/>
                  </a:ln>
                  <a:solidFill>
                    <a:srgbClr val="2C2C2C"/>
                  </a:solidFill>
                  <a:effectLst/>
                  <a:uLnTx/>
                  <a:uFillTx/>
                  <a:latin typeface="Century Gothic" panose="020B0502020202020204" pitchFamily="34" charset="0"/>
                  <a:ea typeface="+mn-ea"/>
                  <a:cs typeface="Arial"/>
                </a:rPr>
                <a:t>        1015 Tenth Street</a:t>
              </a:r>
            </a:p>
            <a:p>
              <a:pPr marL="0" marR="0" lvl="0" indent="0" algn="l" defTabSz="818538" rtl="0" eaLnBrk="1" fontAlgn="auto" latinLnBrk="0" hangingPunct="1">
                <a:lnSpc>
                  <a:spcPct val="100000"/>
                </a:lnSpc>
                <a:spcBef>
                  <a:spcPts val="0"/>
                </a:spcBef>
                <a:spcAft>
                  <a:spcPts val="0"/>
                </a:spcAft>
                <a:buClrTx/>
                <a:buSzTx/>
                <a:buFontTx/>
                <a:buNone/>
                <a:tabLst/>
                <a:defRPr/>
              </a:pPr>
              <a:r>
                <a:rPr kumimoji="0" lang="en-US" sz="950" b="0" i="0" u="none" strike="noStrike" kern="1200" cap="none" spc="0" normalizeH="0" baseline="0" noProof="0" dirty="0">
                  <a:ln>
                    <a:noFill/>
                  </a:ln>
                  <a:solidFill>
                    <a:srgbClr val="2C2C2C"/>
                  </a:solidFill>
                  <a:effectLst/>
                  <a:uLnTx/>
                  <a:uFillTx/>
                  <a:latin typeface="Century Gothic" panose="020B0502020202020204" pitchFamily="34" charset="0"/>
                  <a:ea typeface="+mn-ea"/>
                  <a:cs typeface="Arial"/>
                </a:rPr>
                <a:t>        New Smyrna Beach, FL 32168</a:t>
              </a:r>
              <a:r>
                <a:rPr kumimoji="0" lang="en-US" sz="998" b="0" i="0" u="none" strike="noStrike" kern="1200" cap="none" spc="0" normalizeH="0" baseline="0" noProof="0" dirty="0">
                  <a:ln>
                    <a:noFill/>
                  </a:ln>
                  <a:solidFill>
                    <a:srgbClr val="2C2C2C"/>
                  </a:solidFill>
                  <a:effectLst/>
                  <a:uLnTx/>
                  <a:uFillTx/>
                  <a:latin typeface="Century Gothic" panose="020B0502020202020204" pitchFamily="34" charset="0"/>
                  <a:ea typeface="+mn-ea"/>
                  <a:cs typeface="Arial"/>
                </a:rPr>
                <a:t>      </a:t>
              </a:r>
            </a:p>
            <a:p>
              <a:pPr marL="0" marR="0" lvl="0" indent="0" algn="l" defTabSz="818538" rtl="0" eaLnBrk="1" fontAlgn="auto" latinLnBrk="0" hangingPunct="1">
                <a:lnSpc>
                  <a:spcPct val="100000"/>
                </a:lnSpc>
                <a:spcBef>
                  <a:spcPts val="0"/>
                </a:spcBef>
                <a:spcAft>
                  <a:spcPts val="0"/>
                </a:spcAft>
                <a:buClrTx/>
                <a:buSzTx/>
                <a:buFontTx/>
                <a:buNone/>
                <a:tabLst/>
                <a:defRPr/>
              </a:pPr>
              <a:endParaRPr kumimoji="0" lang="en-US" sz="618" b="1" i="0" u="none" strike="noStrike" kern="1200" cap="none" spc="0" normalizeH="0" baseline="0" noProof="0" dirty="0">
                <a:ln>
                  <a:noFill/>
                </a:ln>
                <a:solidFill>
                  <a:srgbClr val="2C2C2C"/>
                </a:solidFill>
                <a:effectLst/>
                <a:uLnTx/>
                <a:uFillTx/>
                <a:latin typeface="Century Gothic" panose="020B0502020202020204" pitchFamily="34" charset="0"/>
                <a:ea typeface="+mn-ea"/>
                <a:cs typeface="Arial"/>
              </a:endParaRPr>
            </a:p>
            <a:p>
              <a:pPr marL="0" marR="0" lvl="0" indent="0" algn="l" defTabSz="818538" rtl="0" eaLnBrk="1" fontAlgn="auto" latinLnBrk="0" hangingPunct="1">
                <a:lnSpc>
                  <a:spcPct val="100000"/>
                </a:lnSpc>
                <a:spcBef>
                  <a:spcPts val="0"/>
                </a:spcBef>
                <a:spcAft>
                  <a:spcPts val="0"/>
                </a:spcAft>
                <a:buClrTx/>
                <a:buSzTx/>
                <a:buFontTx/>
                <a:buNone/>
                <a:tabLst/>
                <a:defRPr/>
              </a:pPr>
              <a:r>
                <a:rPr kumimoji="0" lang="en-US" sz="998" b="1" i="0" u="none" strike="noStrike" kern="1200" cap="none" spc="0" normalizeH="0" baseline="0" noProof="0" dirty="0">
                  <a:ln>
                    <a:noFill/>
                  </a:ln>
                  <a:solidFill>
                    <a:srgbClr val="2C2C2C"/>
                  </a:solidFill>
                  <a:effectLst/>
                  <a:uLnTx/>
                  <a:uFillTx/>
                  <a:latin typeface="Century Gothic" panose="020B0502020202020204" pitchFamily="34" charset="0"/>
                  <a:ea typeface="+mn-ea"/>
                  <a:cs typeface="Arial"/>
                </a:rPr>
                <a:t>        Mr. Timothy Merrick, Principal</a:t>
              </a:r>
            </a:p>
          </p:txBody>
        </p:sp>
        <p:pic>
          <p:nvPicPr>
            <p:cNvPr id="47" name="Picture 12" descr="Address Icon png vector. 1000+ awesome free vector images, psd templates,  icons, photos, mock-ups and more! | Address icon, Icon, Vector images">
              <a:extLst>
                <a:ext uri="{FF2B5EF4-FFF2-40B4-BE49-F238E27FC236}">
                  <a16:creationId xmlns:a16="http://schemas.microsoft.com/office/drawing/2014/main" id="{EF6C4850-D03E-4349-AAE2-3CD63027671B}"/>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10000" b="90000" l="10000" r="90000">
                          <a14:foregroundMark x1="51339" y1="41518" x2="51339" y2="41518"/>
                        </a14:backgroundRemoval>
                      </a14:imgEffect>
                    </a14:imgLayer>
                  </a14:imgProps>
                </a:ext>
                <a:ext uri="{28A0092B-C50C-407E-A947-70E740481C1C}">
                  <a14:useLocalDpi xmlns:a14="http://schemas.microsoft.com/office/drawing/2010/main" val="0"/>
                </a:ext>
              </a:extLst>
            </a:blip>
            <a:srcRect l="17335" t="17979" r="23917" b="9118"/>
            <a:stretch/>
          </p:blipFill>
          <p:spPr bwMode="auto">
            <a:xfrm>
              <a:off x="-6400358" y="2653289"/>
              <a:ext cx="274731" cy="340927"/>
            </a:xfrm>
            <a:prstGeom prst="rect">
              <a:avLst/>
            </a:prstGeom>
            <a:grpFill/>
            <a:ln>
              <a:noFill/>
            </a:ln>
          </p:spPr>
        </p:pic>
      </p:grpSp>
      <p:grpSp>
        <p:nvGrpSpPr>
          <p:cNvPr id="62" name="Group 61">
            <a:extLst>
              <a:ext uri="{FF2B5EF4-FFF2-40B4-BE49-F238E27FC236}">
                <a16:creationId xmlns:a16="http://schemas.microsoft.com/office/drawing/2014/main" id="{70A17A45-34D6-4D7E-A73F-E46AB0E88112}"/>
              </a:ext>
            </a:extLst>
          </p:cNvPr>
          <p:cNvGrpSpPr/>
          <p:nvPr/>
        </p:nvGrpSpPr>
        <p:grpSpPr>
          <a:xfrm>
            <a:off x="-3004981" y="577363"/>
            <a:ext cx="2575805" cy="1050096"/>
            <a:chOff x="213668" y="5765655"/>
            <a:chExt cx="2710728" cy="1105102"/>
          </a:xfrm>
          <a:solidFill>
            <a:schemeClr val="accent4">
              <a:lumMod val="60000"/>
              <a:lumOff val="40000"/>
            </a:schemeClr>
          </a:solidFill>
        </p:grpSpPr>
        <p:sp>
          <p:nvSpPr>
            <p:cNvPr id="63" name="TextBox 62">
              <a:extLst>
                <a:ext uri="{FF2B5EF4-FFF2-40B4-BE49-F238E27FC236}">
                  <a16:creationId xmlns:a16="http://schemas.microsoft.com/office/drawing/2014/main" id="{F7D7B028-7224-46EB-8D48-60BC13B7ABC4}"/>
                </a:ext>
              </a:extLst>
            </p:cNvPr>
            <p:cNvSpPr txBox="1"/>
            <p:nvPr/>
          </p:nvSpPr>
          <p:spPr>
            <a:xfrm>
              <a:off x="213668" y="5765655"/>
              <a:ext cx="2710728" cy="1105102"/>
            </a:xfrm>
            <a:prstGeom prst="rect">
              <a:avLst/>
            </a:prstGeom>
            <a:grpFill/>
            <a:ln>
              <a:solidFill>
                <a:schemeClr val="accent1">
                  <a:lumMod val="60000"/>
                  <a:lumOff val="40000"/>
                </a:schemeClr>
              </a:solidFill>
            </a:ln>
            <a:effectLst>
              <a:outerShdw blurRad="50800" dist="38100" dir="2700000" algn="tl" rotWithShape="0">
                <a:prstClr val="black">
                  <a:alpha val="40000"/>
                </a:prstClr>
              </a:outerShdw>
            </a:effectLst>
          </p:spPr>
          <p:txBody>
            <a:bodyPr wrap="square">
              <a:spAutoFit/>
            </a:bodyPr>
            <a:lstStyle/>
            <a:p>
              <a:pPr marL="0" marR="0" lvl="0" indent="0" algn="l" defTabSz="818518" rtl="0" eaLnBrk="1" fontAlgn="auto" latinLnBrk="0" hangingPunct="1">
                <a:lnSpc>
                  <a:spcPct val="100000"/>
                </a:lnSpc>
                <a:spcBef>
                  <a:spcPts val="0"/>
                </a:spcBef>
                <a:spcAft>
                  <a:spcPts val="0"/>
                </a:spcAft>
                <a:buClrTx/>
                <a:buSzTx/>
                <a:buFontTx/>
                <a:buNone/>
                <a:tabLst/>
                <a:defRPr/>
              </a:pPr>
              <a:r>
                <a:rPr kumimoji="0" lang="en-US" sz="114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a:rPr>
                <a:t>Susan Zona, </a:t>
              </a:r>
            </a:p>
            <a:p>
              <a:pPr marL="0" marR="0" lvl="0" indent="0" algn="l" defTabSz="818518" rtl="0" eaLnBrk="1" fontAlgn="auto" latinLnBrk="0" hangingPunct="1">
                <a:lnSpc>
                  <a:spcPct val="100000"/>
                </a:lnSpc>
                <a:spcBef>
                  <a:spcPts val="0"/>
                </a:spcBef>
                <a:spcAft>
                  <a:spcPts val="0"/>
                </a:spcAft>
                <a:buClrTx/>
                <a:buSzTx/>
                <a:buFontTx/>
                <a:buNone/>
                <a:tabLst/>
                <a:defRPr/>
              </a:pPr>
              <a:r>
                <a:rPr kumimoji="0" lang="en-US" sz="1140" b="1" i="1"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a:rPr>
                <a:t>    Cambridge AICE Coordinator</a:t>
              </a:r>
            </a:p>
            <a:p>
              <a:pPr marL="0" marR="0" lvl="0" indent="0" algn="l" defTabSz="806867" rtl="0" eaLnBrk="1" fontAlgn="auto" latinLnBrk="0" hangingPunct="1">
                <a:lnSpc>
                  <a:spcPct val="100000"/>
                </a:lnSpc>
                <a:spcBef>
                  <a:spcPts val="0"/>
                </a:spcBef>
                <a:spcAft>
                  <a:spcPts val="0"/>
                </a:spcAft>
                <a:buClrTx/>
                <a:buSzTx/>
                <a:buFontTx/>
                <a:buNone/>
                <a:tabLst/>
                <a:defRPr/>
              </a:pPr>
              <a:endParaRPr kumimoji="0" lang="en-US" sz="95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a:endParaRPr>
            </a:p>
            <a:p>
              <a:pPr marL="0" marR="0" lvl="0" indent="0" algn="l" defTabSz="806867" rtl="0" eaLnBrk="1" fontAlgn="auto" latinLnBrk="0" hangingPunct="1">
                <a:lnSpc>
                  <a:spcPct val="100000"/>
                </a:lnSpc>
                <a:spcBef>
                  <a:spcPts val="0"/>
                </a:spcBef>
                <a:spcAft>
                  <a:spcPts val="0"/>
                </a:spcAft>
                <a:buClrTx/>
                <a:buSzTx/>
                <a:buFontTx/>
                <a:buNone/>
                <a:tabLst/>
                <a:defRPr/>
              </a:pPr>
              <a:r>
                <a:rPr kumimoji="0" lang="en-US" sz="950" b="0" i="0" u="none" strike="noStrike" kern="1200" cap="none" spc="0" normalizeH="0" baseline="0" noProof="0" dirty="0">
                  <a:ln>
                    <a:noFill/>
                  </a:ln>
                  <a:solidFill>
                    <a:prstClr val="black"/>
                  </a:solidFill>
                  <a:effectLst/>
                  <a:uLnTx/>
                  <a:uFillTx/>
                  <a:latin typeface="Century Gothic"/>
                  <a:ea typeface="+mn-ea"/>
                  <a:cs typeface="Arial"/>
                </a:rPr>
                <a:t>          </a:t>
              </a:r>
              <a:r>
                <a:rPr kumimoji="0" lang="en-US" sz="998" b="0" i="0" u="none" strike="noStrike" kern="1200" cap="none" spc="0" normalizeH="0" baseline="0" noProof="0" dirty="0">
                  <a:ln>
                    <a:noFill/>
                  </a:ln>
                  <a:solidFill>
                    <a:prstClr val="black"/>
                  </a:solidFill>
                  <a:effectLst/>
                  <a:uLnTx/>
                  <a:uFillTx/>
                  <a:latin typeface="Century Gothic"/>
                  <a:ea typeface="+mn-ea"/>
                  <a:cs typeface="Arial"/>
                </a:rPr>
                <a:t>386.424.2555 ext.38723           </a:t>
              </a:r>
              <a:endParaRPr kumimoji="0" lang="en-US" sz="998"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a:endParaRPr>
            </a:p>
            <a:p>
              <a:pPr marL="0" marR="0" lvl="0" indent="0" algn="l" defTabSz="806867" rtl="0" eaLnBrk="1" fontAlgn="auto" latinLnBrk="0" hangingPunct="1">
                <a:lnSpc>
                  <a:spcPct val="100000"/>
                </a:lnSpc>
                <a:spcBef>
                  <a:spcPts val="0"/>
                </a:spcBef>
                <a:spcAft>
                  <a:spcPts val="0"/>
                </a:spcAft>
                <a:buClrTx/>
                <a:buSzTx/>
                <a:buFontTx/>
                <a:buNone/>
                <a:tabLst/>
                <a:defRPr/>
              </a:pPr>
              <a:endParaRPr kumimoji="0" lang="en-US" sz="998"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Arial"/>
              </a:endParaRPr>
            </a:p>
            <a:p>
              <a:pPr marL="0" marR="0" lvl="0" indent="0" algn="l" defTabSz="806867" rtl="0" eaLnBrk="1" fontAlgn="auto" latinLnBrk="0" hangingPunct="1">
                <a:lnSpc>
                  <a:spcPct val="100000"/>
                </a:lnSpc>
                <a:spcBef>
                  <a:spcPts val="0"/>
                </a:spcBef>
                <a:spcAft>
                  <a:spcPts val="0"/>
                </a:spcAft>
                <a:buClrTx/>
                <a:buSzTx/>
                <a:buFontTx/>
                <a:buNone/>
                <a:tabLst/>
                <a:defRPr/>
              </a:pPr>
              <a:r>
                <a:rPr kumimoji="0" lang="en-US" sz="998" b="0" i="0" u="none" strike="noStrike" kern="1200" cap="none" spc="0" normalizeH="0" baseline="0" noProof="0" dirty="0">
                  <a:ln>
                    <a:noFill/>
                  </a:ln>
                  <a:solidFill>
                    <a:prstClr val="black"/>
                  </a:solidFill>
                  <a:effectLst/>
                  <a:uLnTx/>
                  <a:uFillTx/>
                  <a:latin typeface="Century Gothic"/>
                  <a:ea typeface="+mn-ea"/>
                  <a:cs typeface="Arial"/>
                </a:rPr>
                <a:t>          swona@volusia.k12.fl.us</a:t>
              </a:r>
            </a:p>
          </p:txBody>
        </p:sp>
        <p:pic>
          <p:nvPicPr>
            <p:cNvPr id="64" name="Picture 4" descr="Bubble with phone icon Royalty Free Vector Image">
              <a:extLst>
                <a:ext uri="{FF2B5EF4-FFF2-40B4-BE49-F238E27FC236}">
                  <a16:creationId xmlns:a16="http://schemas.microsoft.com/office/drawing/2014/main" id="{07FA9361-AFBD-4AF6-BB4C-293F5BEF92C1}"/>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7778" b="90000" l="8500" r="91600">
                          <a14:foregroundMark x1="24800" y1="20278" x2="24800" y2="20278"/>
                          <a14:foregroundMark x1="36400" y1="12037" x2="16500" y2="28241"/>
                          <a14:foregroundMark x1="16500" y1="28241" x2="11300" y2="44074"/>
                          <a14:foregroundMark x1="11300" y1="44074" x2="14700" y2="58704"/>
                          <a14:foregroundMark x1="14700" y1="58704" x2="17100" y2="63426"/>
                          <a14:foregroundMark x1="17400" y1="70648" x2="11900" y2="85741"/>
                          <a14:foregroundMark x1="11900" y1="85741" x2="36100" y2="78426"/>
                          <a14:foregroundMark x1="36100" y1="78426" x2="44800" y2="80185"/>
                          <a14:foregroundMark x1="44800" y1="80185" x2="72200" y2="75278"/>
                          <a14:foregroundMark x1="72200" y1="75278" x2="77800" y2="72500"/>
                          <a14:foregroundMark x1="64000" y1="12500" x2="64000" y2="12500"/>
                          <a14:foregroundMark x1="58000" y1="10648" x2="58000" y2="10648"/>
                          <a14:foregroundMark x1="52500" y1="7778" x2="52500" y2="7778"/>
                          <a14:foregroundMark x1="43000" y1="28519" x2="43000" y2="28519"/>
                          <a14:foregroundMark x1="38100" y1="33056" x2="38100" y2="33056"/>
                          <a14:foregroundMark x1="61700" y1="60556" x2="61700" y2="60556"/>
                          <a14:foregroundMark x1="9900" y1="80833" x2="9900" y2="80833"/>
                          <a14:foregroundMark x1="9300" y1="42963" x2="9300" y2="42963"/>
                          <a14:foregroundMark x1="8500" y1="80093" x2="8500" y2="80093"/>
                          <a14:foregroundMark x1="91600" y1="41759" x2="91600" y2="41759"/>
                        </a14:backgroundRemoval>
                      </a14:imgEffect>
                    </a14:imgLayer>
                  </a14:imgProps>
                </a:ext>
                <a:ext uri="{28A0092B-C50C-407E-A947-70E740481C1C}">
                  <a14:useLocalDpi xmlns:a14="http://schemas.microsoft.com/office/drawing/2010/main" val="0"/>
                </a:ext>
              </a:extLst>
            </a:blip>
            <a:srcRect/>
            <a:stretch>
              <a:fillRect/>
            </a:stretch>
          </p:blipFill>
          <p:spPr bwMode="auto">
            <a:xfrm>
              <a:off x="287985" y="6218080"/>
              <a:ext cx="318129" cy="343579"/>
            </a:xfrm>
            <a:prstGeom prst="rect">
              <a:avLst/>
            </a:prstGeom>
            <a:grpFill/>
          </p:spPr>
        </p:pic>
        <p:pic>
          <p:nvPicPr>
            <p:cNvPr id="65" name="Picture 10" descr="Email vector icon isolated on transparent background, Email logo concept Stock Vector - 109059520">
              <a:extLst>
                <a:ext uri="{FF2B5EF4-FFF2-40B4-BE49-F238E27FC236}">
                  <a16:creationId xmlns:a16="http://schemas.microsoft.com/office/drawing/2014/main" id="{24CAE3A1-180E-4271-BACF-CF0BC49F0CDF}"/>
                </a:ext>
              </a:extLst>
            </p:cNvPr>
            <p:cNvPicPr>
              <a:picLocks noChangeAspect="1" noChangeArrowheads="1"/>
            </p:cNvPicPr>
            <p:nvPr/>
          </p:nvPicPr>
          <p:blipFill rotWithShape="1">
            <a:blip r:embed="rId7">
              <a:extLst>
                <a:ext uri="{BEBA8EAE-BF5A-486C-A8C5-ECC9F3942E4B}">
                  <a14:imgProps xmlns:a14="http://schemas.microsoft.com/office/drawing/2010/main">
                    <a14:imgLayer r:embed="rId8">
                      <a14:imgEffect>
                        <a14:backgroundRemoval t="10000" b="90000" l="10000" r="90000">
                          <a14:foregroundMark x1="44444" y1="48222" x2="44444" y2="48222"/>
                          <a14:foregroundMark x1="45778" y1="53333" x2="45778" y2="53333"/>
                          <a14:foregroundMark x1="67333" y1="37111" x2="67333" y2="37111"/>
                        </a14:backgroundRemoval>
                      </a14:imgEffect>
                    </a14:imgLayer>
                  </a14:imgProps>
                </a:ext>
                <a:ext uri="{28A0092B-C50C-407E-A947-70E740481C1C}">
                  <a14:useLocalDpi xmlns:a14="http://schemas.microsoft.com/office/drawing/2010/main" val="0"/>
                </a:ext>
              </a:extLst>
            </a:blip>
            <a:srcRect l="10628" t="17703" r="12025" b="18158"/>
            <a:stretch/>
          </p:blipFill>
          <p:spPr bwMode="auto">
            <a:xfrm>
              <a:off x="285296" y="6582059"/>
              <a:ext cx="348265" cy="235768"/>
            </a:xfrm>
            <a:prstGeom prst="rect">
              <a:avLst/>
            </a:prstGeom>
            <a:grpFill/>
          </p:spPr>
        </p:pic>
      </p:grpSp>
      <p:pic>
        <p:nvPicPr>
          <p:cNvPr id="7" name="Picture 6">
            <a:extLst>
              <a:ext uri="{FF2B5EF4-FFF2-40B4-BE49-F238E27FC236}">
                <a16:creationId xmlns:a16="http://schemas.microsoft.com/office/drawing/2014/main" id="{D8ED8544-FA01-44E8-BDF0-576FA822A8B3}"/>
              </a:ext>
            </a:extLst>
          </p:cNvPr>
          <p:cNvPicPr>
            <a:picLocks noChangeAspect="1"/>
          </p:cNvPicPr>
          <p:nvPr/>
        </p:nvPicPr>
        <p:blipFill rotWithShape="1">
          <a:blip r:embed="rId9"/>
          <a:srcRect l="19348" r="21866" b="-1"/>
          <a:stretch/>
        </p:blipFill>
        <p:spPr>
          <a:xfrm>
            <a:off x="7087221" y="976100"/>
            <a:ext cx="4982320" cy="3384755"/>
          </a:xfrm>
          <a:prstGeom prst="rect">
            <a:avLst/>
          </a:prstGeom>
          <a:scene3d>
            <a:camera prst="orthographicFront"/>
            <a:lightRig rig="contrasting" dir="t">
              <a:rot lat="0" lon="0" rev="4200000"/>
            </a:lightRig>
          </a:scene3d>
          <a:sp3d prstMaterial="plastic">
            <a:bevelT w="381000" h="114300" prst="relaxedInset"/>
            <a:contourClr>
              <a:srgbClr val="969696"/>
            </a:contourClr>
          </a:sp3d>
        </p:spPr>
      </p:pic>
      <p:pic>
        <p:nvPicPr>
          <p:cNvPr id="18" name="Picture 17">
            <a:extLst>
              <a:ext uri="{FF2B5EF4-FFF2-40B4-BE49-F238E27FC236}">
                <a16:creationId xmlns:a16="http://schemas.microsoft.com/office/drawing/2014/main" id="{68D30E36-B5E4-49F0-8F01-975847229043}"/>
              </a:ext>
            </a:extLst>
          </p:cNvPr>
          <p:cNvPicPr>
            <a:picLocks noChangeAspect="1"/>
          </p:cNvPicPr>
          <p:nvPr/>
        </p:nvPicPr>
        <p:blipFill>
          <a:blip r:embed="rId10"/>
          <a:stretch>
            <a:fillRect/>
          </a:stretch>
        </p:blipFill>
        <p:spPr>
          <a:xfrm>
            <a:off x="1074935" y="-3265"/>
            <a:ext cx="1515182" cy="2069052"/>
          </a:xfrm>
          <a:prstGeom prst="rect">
            <a:avLst/>
          </a:prstGeom>
        </p:spPr>
      </p:pic>
      <p:sp>
        <p:nvSpPr>
          <p:cNvPr id="3" name="Rectangle 2">
            <a:extLst>
              <a:ext uri="{FF2B5EF4-FFF2-40B4-BE49-F238E27FC236}">
                <a16:creationId xmlns:a16="http://schemas.microsoft.com/office/drawing/2014/main" id="{37CBD89A-2343-4374-9904-B38700EEFEC1}"/>
              </a:ext>
            </a:extLst>
          </p:cNvPr>
          <p:cNvSpPr/>
          <p:nvPr/>
        </p:nvSpPr>
        <p:spPr>
          <a:xfrm>
            <a:off x="4904746" y="2593871"/>
            <a:ext cx="2646740" cy="4241164"/>
          </a:xfrm>
          <a:prstGeom prst="rect">
            <a:avLst/>
          </a:prstGeom>
          <a:solidFill>
            <a:srgbClr val="C00000">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rgbClr val="FFFFFF"/>
              </a:solidFill>
              <a:effectLst/>
              <a:uLnTx/>
              <a:uFillTx/>
              <a:latin typeface="Speak Pro" panose="020F0502020204030204"/>
              <a:ea typeface="+mn-ea"/>
              <a:cs typeface="+mn-cs"/>
            </a:endParaRPr>
          </a:p>
        </p:txBody>
      </p:sp>
      <p:sp>
        <p:nvSpPr>
          <p:cNvPr id="2" name="Title 1">
            <a:extLst>
              <a:ext uri="{FF2B5EF4-FFF2-40B4-BE49-F238E27FC236}">
                <a16:creationId xmlns:a16="http://schemas.microsoft.com/office/drawing/2014/main" id="{9AB2EA78-AEB3-469B-9025-3B17201A457B}"/>
              </a:ext>
            </a:extLst>
          </p:cNvPr>
          <p:cNvSpPr>
            <a:spLocks noGrp="1"/>
          </p:cNvSpPr>
          <p:nvPr>
            <p:ph type="ctrTitle"/>
          </p:nvPr>
        </p:nvSpPr>
        <p:spPr>
          <a:xfrm>
            <a:off x="5058203" y="3045763"/>
            <a:ext cx="2339826" cy="2901694"/>
          </a:xfrm>
        </p:spPr>
        <p:txBody>
          <a:bodyPr anchor="b">
            <a:normAutofit/>
          </a:bodyPr>
          <a:lstStyle/>
          <a:p>
            <a:pPr algn="ctr"/>
            <a:r>
              <a:rPr lang="en-US" sz="3794" b="1" dirty="0">
                <a:solidFill>
                  <a:schemeClr val="bg1"/>
                </a:solidFill>
              </a:rPr>
              <a:t>Thank you!</a:t>
            </a:r>
          </a:p>
        </p:txBody>
      </p:sp>
      <p:pic>
        <p:nvPicPr>
          <p:cNvPr id="12" name="Picture 11">
            <a:extLst>
              <a:ext uri="{FF2B5EF4-FFF2-40B4-BE49-F238E27FC236}">
                <a16:creationId xmlns:a16="http://schemas.microsoft.com/office/drawing/2014/main" id="{DBCB42FE-5044-4E2F-ACBE-5CFD5FDA7A8E}"/>
              </a:ext>
            </a:extLst>
          </p:cNvPr>
          <p:cNvPicPr>
            <a:picLocks noChangeAspect="1"/>
          </p:cNvPicPr>
          <p:nvPr/>
        </p:nvPicPr>
        <p:blipFill>
          <a:blip r:embed="rId11"/>
          <a:stretch>
            <a:fillRect/>
          </a:stretch>
        </p:blipFill>
        <p:spPr>
          <a:xfrm>
            <a:off x="9647278" y="348976"/>
            <a:ext cx="1155018" cy="1555603"/>
          </a:xfrm>
          <a:prstGeom prst="rect">
            <a:avLst/>
          </a:prstGeom>
        </p:spPr>
      </p:pic>
    </p:spTree>
    <p:extLst>
      <p:ext uri="{BB962C8B-B14F-4D97-AF65-F5344CB8AC3E}">
        <p14:creationId xmlns:p14="http://schemas.microsoft.com/office/powerpoint/2010/main" val="27563668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theme/theme1.xml><?xml version="1.0" encoding="utf-8"?>
<a:theme xmlns:a="http://schemas.openxmlformats.org/drawingml/2006/main" name="RetrospectVTI">
  <a:themeElements>
    <a:clrScheme name="">
      <a:dk1>
        <a:srgbClr val="000000"/>
      </a:dk1>
      <a:lt1>
        <a:srgbClr val="FFFFFF"/>
      </a:lt1>
      <a:dk2>
        <a:srgbClr val="243541"/>
      </a:dk2>
      <a:lt2>
        <a:srgbClr val="E2E5E8"/>
      </a:lt2>
      <a:accent1>
        <a:srgbClr val="E88B33"/>
      </a:accent1>
      <a:accent2>
        <a:srgbClr val="AEA33A"/>
      </a:accent2>
      <a:accent3>
        <a:srgbClr val="8CAB4A"/>
      </a:accent3>
      <a:accent4>
        <a:srgbClr val="57B636"/>
      </a:accent4>
      <a:accent5>
        <a:srgbClr val="2EBA43"/>
      </a:accent5>
      <a:accent6>
        <a:srgbClr val="33B67D"/>
      </a:accent6>
      <a:hlink>
        <a:srgbClr val="5F84A8"/>
      </a:hlink>
      <a:folHlink>
        <a:srgbClr val="7F7F7F"/>
      </a:folHlink>
    </a:clrScheme>
    <a:fontScheme name="Retrospect">
      <a:majorFont>
        <a:latin typeface="Georgia Pro Cond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Speak Pro"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F3CD65D-61A5-43C9-A837-6EC73C7DA8AB}">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16377351-63A1-4C2E-8C9A-66CDD70F16A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1F006B4-A9E1-4F39-85C8-FB836F91934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{776D4B1C-6A40-4003-A3D0-5064622E8563}tf11437505_win32</Template>
  <TotalTime>907</TotalTime>
  <Words>1555</Words>
  <Application>Microsoft Office PowerPoint</Application>
  <PresentationFormat>Widescreen</PresentationFormat>
  <Paragraphs>316</Paragraphs>
  <Slides>21</Slides>
  <Notes>2</Notes>
  <HiddenSlides>0</HiddenSlides>
  <MMClips>1</MMClips>
  <ScaleCrop>false</ScaleCrop>
  <HeadingPairs>
    <vt:vector size="6" baseType="variant">
      <vt:variant>
        <vt:lpstr>Fonts Used</vt:lpstr>
      </vt:variant>
      <vt:variant>
        <vt:i4>16</vt:i4>
      </vt:variant>
      <vt:variant>
        <vt:lpstr>Theme</vt:lpstr>
      </vt:variant>
      <vt:variant>
        <vt:i4>1</vt:i4>
      </vt:variant>
      <vt:variant>
        <vt:lpstr>Slide Titles</vt:lpstr>
      </vt:variant>
      <vt:variant>
        <vt:i4>21</vt:i4>
      </vt:variant>
    </vt:vector>
  </HeadingPairs>
  <TitlesOfParts>
    <vt:vector size="38" baseType="lpstr">
      <vt:lpstr>ＭＳ Ｐゴシック</vt:lpstr>
      <vt:lpstr>Arial</vt:lpstr>
      <vt:lpstr>Arial Black</vt:lpstr>
      <vt:lpstr>Bookman Old Style</vt:lpstr>
      <vt:lpstr>Calibri</vt:lpstr>
      <vt:lpstr>Century Gothic</vt:lpstr>
      <vt:lpstr>Corbel</vt:lpstr>
      <vt:lpstr>Freestyle Script</vt:lpstr>
      <vt:lpstr>Georgia Pro Cond Light</vt:lpstr>
      <vt:lpstr>Perpetua</vt:lpstr>
      <vt:lpstr>Speak Pro</vt:lpstr>
      <vt:lpstr>Symbol</vt:lpstr>
      <vt:lpstr>Tahoma</vt:lpstr>
      <vt:lpstr>Times</vt:lpstr>
      <vt:lpstr>Univers</vt:lpstr>
      <vt:lpstr>Wingdings</vt:lpstr>
      <vt:lpstr>RetrospectVTI</vt:lpstr>
      <vt:lpstr>Cambridge</vt:lpstr>
      <vt:lpstr>Did You Know…?</vt:lpstr>
      <vt:lpstr>What are the expectations of a student in the AICE Program?  </vt:lpstr>
      <vt:lpstr>Did You Know…?</vt:lpstr>
      <vt:lpstr>Did You Know…?</vt:lpstr>
      <vt:lpstr>Did You Know…?</vt:lpstr>
      <vt:lpstr>AICE Requirements</vt:lpstr>
      <vt:lpstr>PowerPoint Presentation</vt:lpstr>
      <vt:lpstr>PowerPoint Presentation</vt:lpstr>
      <vt:lpstr>        Cambridge AICE Diploma Subject Groups and CORE </vt:lpstr>
      <vt:lpstr>PowerPoint Presentation</vt:lpstr>
      <vt:lpstr>Did You Know…?</vt:lpstr>
      <vt:lpstr>PowerPoint Presentation</vt:lpstr>
      <vt:lpstr>Did You Know…?</vt:lpstr>
      <vt:lpstr>PowerPoint Presentation</vt:lpstr>
      <vt:lpstr>PowerPoint Presentation</vt:lpstr>
      <vt:lpstr>PowerPoint Presentation</vt:lpstr>
      <vt:lpstr>Communication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Cambridge</dc:title>
  <dc:creator>Mclaughlin, Isabel A.</dc:creator>
  <cp:lastModifiedBy>Zona, Susan W.</cp:lastModifiedBy>
  <cp:revision>8</cp:revision>
  <dcterms:created xsi:type="dcterms:W3CDTF">2022-08-05T15:17:42Z</dcterms:created>
  <dcterms:modified xsi:type="dcterms:W3CDTF">2025-09-25T01:03:53Z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