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6"/>
  </p:notesMasterIdLst>
  <p:sldIdLst>
    <p:sldId id="296" r:id="rId5"/>
    <p:sldId id="403" r:id="rId6"/>
    <p:sldId id="405" r:id="rId7"/>
    <p:sldId id="642" r:id="rId8"/>
    <p:sldId id="1304" r:id="rId9"/>
    <p:sldId id="1252" r:id="rId10"/>
    <p:sldId id="1167" r:id="rId11"/>
    <p:sldId id="1120" r:id="rId12"/>
    <p:sldId id="1253" r:id="rId13"/>
    <p:sldId id="1284" r:id="rId14"/>
    <p:sldId id="1285" r:id="rId15"/>
    <p:sldId id="1286" r:id="rId16"/>
    <p:sldId id="1287" r:id="rId17"/>
    <p:sldId id="1288" r:id="rId18"/>
    <p:sldId id="1124" r:id="rId19"/>
    <p:sldId id="1300" r:id="rId20"/>
    <p:sldId id="1038" r:id="rId21"/>
    <p:sldId id="423" r:id="rId22"/>
    <p:sldId id="424" r:id="rId23"/>
    <p:sldId id="425" r:id="rId24"/>
    <p:sldId id="4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62DF7E7-2A90-4BBE-8C89-F53E28848488}">
          <p14:sldIdLst>
            <p14:sldId id="296"/>
            <p14:sldId id="403"/>
            <p14:sldId id="405"/>
            <p14:sldId id="642"/>
            <p14:sldId id="1304"/>
            <p14:sldId id="1252"/>
            <p14:sldId id="1167"/>
            <p14:sldId id="1120"/>
            <p14:sldId id="1253"/>
            <p14:sldId id="1284"/>
            <p14:sldId id="1285"/>
            <p14:sldId id="1286"/>
            <p14:sldId id="1287"/>
            <p14:sldId id="1288"/>
            <p14:sldId id="1124"/>
            <p14:sldId id="1300"/>
            <p14:sldId id="1038"/>
            <p14:sldId id="423"/>
            <p14:sldId id="424"/>
            <p14:sldId id="425"/>
            <p14:sldId id="478"/>
          </p14:sldIdLst>
        </p14:section>
        <p14:section name="Untitled Section" id="{A8257DF9-1EA5-4301-8AF6-EBD3A4860CC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6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B42B"/>
    <a:srgbClr val="FF6801"/>
    <a:srgbClr val="5A696E"/>
    <a:srgbClr val="1368B5"/>
    <a:srgbClr val="B5B117"/>
    <a:srgbClr val="E6AF00"/>
    <a:srgbClr val="83B42A"/>
    <a:srgbClr val="669900"/>
    <a:srgbClr val="00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6CCE6E-FCB4-4A9C-09DE-EE429B918D49}" v="1" dt="2025-07-07T16:07:03.5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65" autoAdjust="0"/>
    <p:restoredTop sz="99882" autoAdjust="0"/>
  </p:normalViewPr>
  <p:slideViewPr>
    <p:cSldViewPr snapToGrid="0">
      <p:cViewPr>
        <p:scale>
          <a:sx n="72" d="100"/>
          <a:sy n="72" d="100"/>
        </p:scale>
        <p:origin x="-6408" y="-2720"/>
      </p:cViewPr>
      <p:guideLst>
        <p:guide orient="horz" pos="226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to, Eric" userId="S::eric.casto@mheducation.com::c688f406-9978-4c37-8d09-772ed9b5e990" providerId="AD" clId="Web-{676CCE6E-FCB4-4A9C-09DE-EE429B918D49}"/>
    <pc:docChg chg="delSld modSection">
      <pc:chgData name="Casto, Eric" userId="S::eric.casto@mheducation.com::c688f406-9978-4c37-8d09-772ed9b5e990" providerId="AD" clId="Web-{676CCE6E-FCB4-4A9C-09DE-EE429B918D49}" dt="2025-07-07T16:07:03.503" v="0"/>
      <pc:docMkLst>
        <pc:docMk/>
      </pc:docMkLst>
      <pc:sldChg chg="del">
        <pc:chgData name="Casto, Eric" userId="S::eric.casto@mheducation.com::c688f406-9978-4c37-8d09-772ed9b5e990" providerId="AD" clId="Web-{676CCE6E-FCB4-4A9C-09DE-EE429B918D49}" dt="2025-07-07T16:07:03.503" v="0"/>
        <pc:sldMkLst>
          <pc:docMk/>
          <pc:sldMk cId="3371140107" sldId="930"/>
        </pc:sldMkLst>
      </pc:sldChg>
    </pc:docChg>
  </pc:docChgLst>
  <pc:docChgLst>
    <pc:chgData name="Black, Nicole" userId="S::nicole.black@mheducation.com::a86b72e3-c643-4441-be82-ab71b389cd6d" providerId="AD" clId="Web-{3B6C8B64-47FF-C799-B6C4-156997276A19}"/>
    <pc:docChg chg="addSld modSld sldOrd modSection">
      <pc:chgData name="Black, Nicole" userId="S::nicole.black@mheducation.com::a86b72e3-c643-4441-be82-ab71b389cd6d" providerId="AD" clId="Web-{3B6C8B64-47FF-C799-B6C4-156997276A19}" dt="2024-08-21T15:06:57.257" v="144"/>
      <pc:docMkLst>
        <pc:docMk/>
      </pc:docMkLst>
      <pc:sldChg chg="delSp modSp">
        <pc:chgData name="Black, Nicole" userId="S::nicole.black@mheducation.com::a86b72e3-c643-4441-be82-ab71b389cd6d" providerId="AD" clId="Web-{3B6C8B64-47FF-C799-B6C4-156997276A19}" dt="2024-08-21T14:58:17.432" v="79" actId="14100"/>
        <pc:sldMkLst>
          <pc:docMk/>
          <pc:sldMk cId="295292582" sldId="403"/>
        </pc:sldMkLst>
      </pc:sldChg>
      <pc:sldChg chg="delSp modSp">
        <pc:chgData name="Black, Nicole" userId="S::nicole.black@mheducation.com::a86b72e3-c643-4441-be82-ab71b389cd6d" providerId="AD" clId="Web-{3B6C8B64-47FF-C799-B6C4-156997276A19}" dt="2024-08-21T14:58:52.480" v="83" actId="20577"/>
        <pc:sldMkLst>
          <pc:docMk/>
          <pc:sldMk cId="1216491757" sldId="405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6:27.741" v="141"/>
        <pc:sldMkLst>
          <pc:docMk/>
          <pc:sldMk cId="2231449198" sldId="423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6:37.116" v="142"/>
        <pc:sldMkLst>
          <pc:docMk/>
          <pc:sldMk cId="2289717129" sldId="424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6:49.850" v="143"/>
        <pc:sldMkLst>
          <pc:docMk/>
          <pc:sldMk cId="3463890239" sldId="425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6:57.257" v="144"/>
        <pc:sldMkLst>
          <pc:docMk/>
          <pc:sldMk cId="206721105" sldId="478"/>
        </pc:sldMkLst>
      </pc:sldChg>
      <pc:sldChg chg="delSp modSp delAnim">
        <pc:chgData name="Black, Nicole" userId="S::nicole.black@mheducation.com::a86b72e3-c643-4441-be82-ab71b389cd6d" providerId="AD" clId="Web-{3B6C8B64-47FF-C799-B6C4-156997276A19}" dt="2024-08-21T15:00:35.529" v="107" actId="20577"/>
        <pc:sldMkLst>
          <pc:docMk/>
          <pc:sldMk cId="2966784041" sldId="642"/>
        </pc:sldMkLst>
      </pc:sldChg>
      <pc:sldChg chg="modSp add ord">
        <pc:chgData name="Black, Nicole" userId="S::nicole.black@mheducation.com::a86b72e3-c643-4441-be82-ab71b389cd6d" providerId="AD" clId="Web-{3B6C8B64-47FF-C799-B6C4-156997276A19}" dt="2024-08-21T14:12:27.901" v="44"/>
        <pc:sldMkLst>
          <pc:docMk/>
          <pc:sldMk cId="3371140107" sldId="930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6:07.709" v="140"/>
        <pc:sldMkLst>
          <pc:docMk/>
          <pc:sldMk cId="4184846214" sldId="1038"/>
        </pc:sldMkLst>
      </pc:sldChg>
      <pc:sldChg chg="delSp modSp">
        <pc:chgData name="Black, Nicole" userId="S::nicole.black@mheducation.com::a86b72e3-c643-4441-be82-ab71b389cd6d" providerId="AD" clId="Web-{3B6C8B64-47FF-C799-B6C4-156997276A19}" dt="2024-08-21T15:02:56.720" v="116" actId="20577"/>
        <pc:sldMkLst>
          <pc:docMk/>
          <pc:sldMk cId="1080932931" sldId="1120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4:35.488" v="123"/>
        <pc:sldMkLst>
          <pc:docMk/>
          <pc:sldMk cId="177319545" sldId="1124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1:16.280" v="114"/>
        <pc:sldMkLst>
          <pc:docMk/>
          <pc:sldMk cId="2774120799" sldId="1167"/>
        </pc:sldMkLst>
      </pc:sldChg>
      <pc:sldChg chg="delSp modSp delAnim">
        <pc:chgData name="Black, Nicole" userId="S::nicole.black@mheducation.com::a86b72e3-c643-4441-be82-ab71b389cd6d" providerId="AD" clId="Web-{3B6C8B64-47FF-C799-B6C4-156997276A19}" dt="2024-08-21T15:01:05.014" v="113"/>
        <pc:sldMkLst>
          <pc:docMk/>
          <pc:sldMk cId="1966435734" sldId="1252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3:02.548" v="117"/>
        <pc:sldMkLst>
          <pc:docMk/>
          <pc:sldMk cId="3129667125" sldId="1253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3:17.658" v="118"/>
        <pc:sldMkLst>
          <pc:docMk/>
          <pc:sldMk cId="650324632" sldId="1284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3:30.783" v="119"/>
        <pc:sldMkLst>
          <pc:docMk/>
          <pc:sldMk cId="2506564202" sldId="1285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3:55.252" v="120"/>
        <pc:sldMkLst>
          <pc:docMk/>
          <pc:sldMk cId="3897713746" sldId="1286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4:11.065" v="121"/>
        <pc:sldMkLst>
          <pc:docMk/>
          <pc:sldMk cId="2815880009" sldId="1287"/>
        </pc:sldMkLst>
      </pc:sldChg>
      <pc:sldChg chg="delSp">
        <pc:chgData name="Black, Nicole" userId="S::nicole.black@mheducation.com::a86b72e3-c643-4441-be82-ab71b389cd6d" providerId="AD" clId="Web-{3B6C8B64-47FF-C799-B6C4-156997276A19}" dt="2024-08-21T15:04:25.988" v="122"/>
        <pc:sldMkLst>
          <pc:docMk/>
          <pc:sldMk cId="1399562337" sldId="1288"/>
        </pc:sldMkLst>
      </pc:sldChg>
      <pc:sldChg chg="delSp modSp delAnim">
        <pc:chgData name="Black, Nicole" userId="S::nicole.black@mheducation.com::a86b72e3-c643-4441-be82-ab71b389cd6d" providerId="AD" clId="Web-{3B6C8B64-47FF-C799-B6C4-156997276A19}" dt="2024-08-21T15:06:00.490" v="139"/>
        <pc:sldMkLst>
          <pc:docMk/>
          <pc:sldMk cId="2457624973" sldId="1300"/>
        </pc:sldMkLst>
      </pc:sldChg>
      <pc:sldChg chg="delSp modSp delAnim">
        <pc:chgData name="Black, Nicole" userId="S::nicole.black@mheducation.com::a86b72e3-c643-4441-be82-ab71b389cd6d" providerId="AD" clId="Web-{3B6C8B64-47FF-C799-B6C4-156997276A19}" dt="2024-08-21T15:00:44.217" v="109"/>
        <pc:sldMkLst>
          <pc:docMk/>
          <pc:sldMk cId="620147210" sldId="130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E810A-FD6E-4197-85B6-698BCCF4C2B9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2BD09-4CE8-4958-8710-797927E64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53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76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11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2BD09-4CE8-4958-8710-797927E6452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7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D9B36CC-234E-4C69-B810-3D045433FEFA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6B78F8D-33B2-45D5-BAA8-F9B959338ED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6"/>
          <p:cNvSpPr>
            <a:spLocks noGrp="1"/>
          </p:cNvSpPr>
          <p:nvPr>
            <p:ph type="subTitle" idx="1"/>
          </p:nvPr>
        </p:nvSpPr>
        <p:spPr>
          <a:xfrm>
            <a:off x="369678" y="549048"/>
            <a:ext cx="4652554" cy="1535784"/>
          </a:xfrm>
        </p:spPr>
        <p:txBody>
          <a:bodyPr>
            <a:normAutofit/>
          </a:bodyPr>
          <a:lstStyle/>
          <a:p>
            <a:pPr algn="l"/>
            <a:r>
              <a:rPr lang="en-US" sz="4000" b="1" i="1" dirty="0">
                <a:solidFill>
                  <a:srgbClr val="FFFFFF"/>
                </a:solidFill>
              </a:rPr>
              <a:t>Glencoe Health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6571" y="2216968"/>
            <a:ext cx="33963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Sexually Transmitted Diseases</a:t>
            </a:r>
          </a:p>
        </p:txBody>
      </p:sp>
      <p:sp>
        <p:nvSpPr>
          <p:cNvPr id="13" name="Bevel 12"/>
          <p:cNvSpPr/>
          <p:nvPr/>
        </p:nvSpPr>
        <p:spPr>
          <a:xfrm>
            <a:off x="4705350" y="2051583"/>
            <a:ext cx="3477170" cy="2754831"/>
          </a:xfrm>
          <a:prstGeom prst="bevel">
            <a:avLst/>
          </a:prstGeom>
          <a:gradFill flip="none" rotWithShape="1">
            <a:gsLst>
              <a:gs pos="0">
                <a:srgbClr val="FF6801">
                  <a:shade val="30000"/>
                  <a:satMod val="115000"/>
                </a:srgbClr>
              </a:gs>
              <a:gs pos="50000">
                <a:srgbClr val="FF6801">
                  <a:shade val="67500"/>
                  <a:satMod val="115000"/>
                </a:srgbClr>
              </a:gs>
              <a:gs pos="100000">
                <a:srgbClr val="FF680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W:\Glencoe Health Dashboard Images\C24DASH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96" y="2295387"/>
            <a:ext cx="3708400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261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>
          <a:xfrm>
            <a:off x="913623" y="1333428"/>
            <a:ext cx="1148352" cy="563065"/>
          </a:xfrm>
          <a:prstGeom prst="homePlate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</a:rPr>
              <a:t>BIG IDEA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1974" y="1029663"/>
            <a:ext cx="6346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Sexually Transmitted Diseases (STDs) are highly communicable infections that are contracted through sexual contact.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idx="1"/>
          </p:nvPr>
        </p:nvSpPr>
        <p:spPr>
          <a:xfrm>
            <a:off x="842936" y="2743200"/>
            <a:ext cx="41910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New Vocabulary</a:t>
            </a:r>
          </a:p>
        </p:txBody>
      </p:sp>
      <p:sp>
        <p:nvSpPr>
          <p:cNvPr id="11" name="Chevron 10"/>
          <p:cNvSpPr/>
          <p:nvPr/>
        </p:nvSpPr>
        <p:spPr>
          <a:xfrm>
            <a:off x="1335399" y="3280608"/>
            <a:ext cx="304800" cy="242316"/>
          </a:xfrm>
          <a:prstGeom prst="chevron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0680" y="3194655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asymptomatic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295292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79165" y="556491"/>
            <a:ext cx="849283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What Are STDs?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26019" y="1591236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1202" y="3509288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46388" y="1707736"/>
            <a:ext cx="1491521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Main Idea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04121" y="2297554"/>
            <a:ext cx="7459064" cy="8266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Anyone who has sexual contact with another person risks contracting a sexually transmitted disease.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5377" y="4255911"/>
            <a:ext cx="747324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+mj-lt"/>
              </a:rPr>
              <a:t>Sexually transmitted diseases are also called sexually transmitted infections (STIs).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1216491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0385" y="566016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What Are STDs?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1851" y="1252802"/>
            <a:ext cx="7315201" cy="14058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Sexually transmitted diseases (STDs) are communicable diseases that can be easily transmitted from one person to another through sexual contact.</a:t>
            </a:r>
            <a:endParaRPr lang="en-US" dirty="0">
              <a:solidFill>
                <a:schemeClr val="tx1"/>
              </a:solidFill>
              <a:ea typeface="+mj-lt"/>
              <a:cs typeface="+mj-lt"/>
            </a:endParaRPr>
          </a:p>
          <a:p>
            <a:pPr marL="0" indent="0">
              <a:buNone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296678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0385" y="566016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What Are STDs?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1851" y="1252802"/>
            <a:ext cx="7315201" cy="14058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Another term for sexually transmitted diseases is sexually transmitted infections (STIs).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620147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1402" y="566016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What Are STDs?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1851" y="1252802"/>
            <a:ext cx="7315201" cy="14058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Several of the most common STDs are often </a:t>
            </a:r>
            <a:r>
              <a:rPr lang="en-US" b="1" dirty="0">
                <a:solidFill>
                  <a:schemeClr val="tx1"/>
                </a:solidFill>
              </a:rPr>
              <a:t>asymptomatic</a:t>
            </a:r>
            <a:r>
              <a:rPr lang="en-US" dirty="0">
                <a:solidFill>
                  <a:schemeClr val="tx1"/>
                </a:solidFill>
              </a:rPr>
              <a:t>. Because they have no signs of a disease, some people do not realize they are infected and do not seek treatment.</a:t>
            </a:r>
          </a:p>
          <a:p>
            <a:pPr marL="0" indent="0">
              <a:buNone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01775" y="3745735"/>
            <a:ext cx="6531287" cy="2022542"/>
          </a:xfrm>
          <a:prstGeom prst="roundRect">
            <a:avLst/>
          </a:prstGeom>
          <a:ln>
            <a:solidFill>
              <a:srgbClr val="83B4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latin typeface="+mj-lt"/>
              </a:rPr>
              <a:t>asymptomatic</a:t>
            </a:r>
          </a:p>
          <a:p>
            <a:r>
              <a:rPr lang="en-US" sz="2000" dirty="0">
                <a:latin typeface="+mj-lt"/>
              </a:rPr>
              <a:t>Individuals show no symptoms, or the symptoms are mild and disappear after the onset of the infection.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8362" y="3482290"/>
            <a:ext cx="2721889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+mj-lt"/>
              </a:rPr>
              <a:t>New Vocabulary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1966435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0385" y="556491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What Are STDs?</a:t>
            </a:r>
          </a:p>
        </p:txBody>
      </p:sp>
      <p:sp>
        <p:nvSpPr>
          <p:cNvPr id="5" name="AutoShape 2" descr="Calories in Common Snack Fo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91" t="38004" r="8290" b="24572"/>
          <a:stretch/>
        </p:blipFill>
        <p:spPr bwMode="auto">
          <a:xfrm>
            <a:off x="305489" y="1571759"/>
            <a:ext cx="8281662" cy="405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7975" y="5625967"/>
            <a:ext cx="8279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Source: CDC, Division of STD Prevention, 2000, 2004, 2005</a:t>
            </a:r>
          </a:p>
        </p:txBody>
      </p:sp>
      <p:sp>
        <p:nvSpPr>
          <p:cNvPr id="10" name="Rectangle 9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277412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5944" y="534457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Common STDs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26019" y="1591236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26019" y="3277934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46388" y="1707736"/>
            <a:ext cx="1491521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Main Idea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04121" y="2297554"/>
            <a:ext cx="7459064" cy="8266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There are approximately 25 different STDs, six of which are considered the most common.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5377" y="4255911"/>
            <a:ext cx="7473245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+mj-lt"/>
              </a:rPr>
              <a:t>Genital HPV infections, chlamydia, genital herpes, gonorrhea, trichomoniasis, and syphilis are the six most common STDs.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1080932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3436" y="556491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Genital HPV Infections</a:t>
            </a:r>
          </a:p>
        </p:txBody>
      </p:sp>
      <p:sp>
        <p:nvSpPr>
          <p:cNvPr id="5" name="AutoShape 2" descr="Calories in Common Snack Fo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15245" y="1255921"/>
            <a:ext cx="73482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Genital HPV infections are caused by human papillomavirus (HPV) and can cause genital warts.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Some HPV infections can cause cervical cancer. A vaccine treatment is now available for protection against HPV. </a:t>
            </a:r>
          </a:p>
        </p:txBody>
      </p:sp>
      <p:sp>
        <p:nvSpPr>
          <p:cNvPr id="9" name="Rectangle 8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3129667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4453" y="545474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Chlamydia</a:t>
            </a:r>
          </a:p>
        </p:txBody>
      </p:sp>
      <p:sp>
        <p:nvSpPr>
          <p:cNvPr id="5" name="AutoShape 2" descr="Calories in Common Snack Fo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26262" y="1246471"/>
            <a:ext cx="73482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Chlamydia is a bacterial infection that produces no symptoms.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If left untreated, chlamydia can cause pelvic inflammatory disease (PID) in females and infertility in males.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650324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3436" y="534457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Genital Herpes</a:t>
            </a:r>
          </a:p>
        </p:txBody>
      </p:sp>
      <p:sp>
        <p:nvSpPr>
          <p:cNvPr id="5" name="AutoShape 2" descr="Calories in Common Snack Fo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06592" y="1237029"/>
            <a:ext cx="7348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Genital herpes is an incurable STD caused by the herpes simplex virus. </a:t>
            </a:r>
          </a:p>
        </p:txBody>
      </p:sp>
      <p:sp>
        <p:nvSpPr>
          <p:cNvPr id="6" name="Rectangle 5"/>
          <p:cNvSpPr/>
          <p:nvPr/>
        </p:nvSpPr>
        <p:spPr>
          <a:xfrm>
            <a:off x="969484" y="2533872"/>
            <a:ext cx="2886420" cy="2082188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Herpes simplex 1 generally causes </a:t>
            </a:r>
          </a:p>
          <a:p>
            <a:pPr algn="ctr"/>
            <a:r>
              <a:rPr lang="en-US" sz="2000" b="1" dirty="0">
                <a:latin typeface="+mj-lt"/>
              </a:rPr>
              <a:t>cold sores in or </a:t>
            </a:r>
          </a:p>
          <a:p>
            <a:pPr algn="ctr"/>
            <a:r>
              <a:rPr lang="en-US" sz="2000" b="1" dirty="0">
                <a:latin typeface="+mj-lt"/>
              </a:rPr>
              <a:t>near the mouth.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81414" y="2533872"/>
            <a:ext cx="2886420" cy="2082188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Herpes simplex 2 typically causes recurring blisters on </a:t>
            </a:r>
          </a:p>
          <a:p>
            <a:pPr algn="ctr"/>
            <a:r>
              <a:rPr lang="en-US" sz="2000" b="1" dirty="0">
                <a:latin typeface="+mj-lt"/>
              </a:rPr>
              <a:t>the genitals or rectum.</a:t>
            </a:r>
          </a:p>
        </p:txBody>
      </p:sp>
      <p:cxnSp>
        <p:nvCxnSpPr>
          <p:cNvPr id="9" name="Straight Connector 8"/>
          <p:cNvCxnSpPr>
            <a:stCxn id="6" idx="3"/>
            <a:endCxn id="11" idx="1"/>
          </p:cNvCxnSpPr>
          <p:nvPr/>
        </p:nvCxnSpPr>
        <p:spPr>
          <a:xfrm>
            <a:off x="3855904" y="3574966"/>
            <a:ext cx="1425510" cy="0"/>
          </a:xfrm>
          <a:prstGeom prst="line">
            <a:avLst/>
          </a:prstGeom>
          <a:ln w="38100">
            <a:solidFill>
              <a:srgbClr val="83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2506564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3436" y="534457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Gonorrhea</a:t>
            </a:r>
          </a:p>
        </p:txBody>
      </p:sp>
      <p:sp>
        <p:nvSpPr>
          <p:cNvPr id="5" name="AutoShape 2" descr="Calories in Common Snack Fo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26263" y="1235452"/>
            <a:ext cx="73482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Gonorrhea is a bacterial STD that usually affects mucous membranes.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Left untreated, gonorrhea can cause severe health problems, such as infertility and permanent damage to the body’s joints.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3897713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7674" y="545474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+mj-lt"/>
              </a:rPr>
              <a:t>Trichomoniasis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AutoShape 2" descr="Calories in Common Snack Fo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26262" y="1257488"/>
            <a:ext cx="73482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+mj-lt"/>
              </a:rPr>
              <a:t>Trichomoniasis</a:t>
            </a:r>
            <a:r>
              <a:rPr lang="en-US" sz="2400" dirty="0">
                <a:latin typeface="+mj-lt"/>
              </a:rPr>
              <a:t> is an infection that can cause symptoms that include irritation of and discharge from the genitals.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Females with </a:t>
            </a:r>
            <a:r>
              <a:rPr lang="en-US" sz="2400" dirty="0" err="1">
                <a:latin typeface="+mj-lt"/>
              </a:rPr>
              <a:t>trichomoniasis</a:t>
            </a:r>
            <a:r>
              <a:rPr lang="en-US" sz="2400" dirty="0">
                <a:latin typeface="+mj-lt"/>
              </a:rPr>
              <a:t> are also more likely to contract HIV if they are exposed to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2815880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4623" y="545474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Syphilis</a:t>
            </a:r>
          </a:p>
        </p:txBody>
      </p:sp>
      <p:sp>
        <p:nvSpPr>
          <p:cNvPr id="5" name="AutoShape 2" descr="Calories in Common Snack Fo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15245" y="1235452"/>
            <a:ext cx="73482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People infected with syphilis develop sores on the genitals.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If left untreated, the infection can cause a skin rash, damage to internal organs, dementia, and death.</a:t>
            </a:r>
          </a:p>
        </p:txBody>
      </p:sp>
      <p:sp>
        <p:nvSpPr>
          <p:cNvPr id="9" name="Rectangle 8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1399562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79165" y="545474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The STD Epidemic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26019" y="1591236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1202" y="3236410"/>
            <a:ext cx="8514414" cy="0"/>
          </a:xfrm>
          <a:prstGeom prst="line">
            <a:avLst/>
          </a:prstGeom>
          <a:ln w="19050" cmpd="sng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46388" y="1707736"/>
            <a:ext cx="1491521" cy="475519"/>
          </a:xfrm>
          <a:prstGeom prst="roundRect">
            <a:avLst/>
          </a:prstGeom>
          <a:solidFill>
            <a:srgbClr val="F262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Main Idea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04121" y="2297554"/>
            <a:ext cx="7459064" cy="8266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Accurate health information and responsible behavior will help fight the STD epidemic.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5377" y="4255911"/>
            <a:ext cx="7473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The CDC estimates that each year, 19 million people are infected with an STD. Almost half are under the age of 24.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177319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7674" y="543982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The STD Epidemic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20834" y="1252803"/>
            <a:ext cx="7315201" cy="14058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The incidence of STDs are reported to public health authorities so that they can track an outbreak of an epidemic. </a:t>
            </a:r>
            <a:endParaRPr lang="en-US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An epidemic is an occurrence of a disease in which many people in the same place at the same time are affected.</a:t>
            </a:r>
            <a:endParaRPr lang="en-US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2457624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7674" y="534457"/>
            <a:ext cx="84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The STD Epidemic</a:t>
            </a:r>
          </a:p>
        </p:txBody>
      </p:sp>
      <p:sp>
        <p:nvSpPr>
          <p:cNvPr id="5" name="AutoShape 2" descr="Calories in Common Snack Fo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36434" y="2533880"/>
            <a:ext cx="2930486" cy="1839816"/>
          </a:xfrm>
          <a:prstGeom prst="rect">
            <a:avLst/>
          </a:prstGeom>
          <a:solidFill>
            <a:srgbClr val="83B42B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j-lt"/>
              </a:rPr>
              <a:t>Many STD cases are undiagnosed and untreated because of:</a:t>
            </a:r>
          </a:p>
        </p:txBody>
      </p:sp>
      <p:sp>
        <p:nvSpPr>
          <p:cNvPr id="8" name="Rectangle 7"/>
          <p:cNvSpPr/>
          <p:nvPr/>
        </p:nvSpPr>
        <p:spPr>
          <a:xfrm>
            <a:off x="5144877" y="1200834"/>
            <a:ext cx="3051672" cy="936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embarrassment or fear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44877" y="2454921"/>
            <a:ext cx="3051672" cy="936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lack of symptoms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44877" y="3732877"/>
            <a:ext cx="3051672" cy="936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misinformation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44877" y="5010834"/>
            <a:ext cx="3051672" cy="936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notification policies</a:t>
            </a:r>
          </a:p>
        </p:txBody>
      </p:sp>
      <p:cxnSp>
        <p:nvCxnSpPr>
          <p:cNvPr id="10" name="Straight Connector 9"/>
          <p:cNvCxnSpPr>
            <a:stCxn id="2" idx="3"/>
            <a:endCxn id="8" idx="1"/>
          </p:cNvCxnSpPr>
          <p:nvPr/>
        </p:nvCxnSpPr>
        <p:spPr>
          <a:xfrm flipV="1">
            <a:off x="3866920" y="1669051"/>
            <a:ext cx="1277957" cy="1784737"/>
          </a:xfrm>
          <a:prstGeom prst="line">
            <a:avLst/>
          </a:prstGeom>
          <a:ln w="28575">
            <a:solidFill>
              <a:srgbClr val="83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2" idx="3"/>
            <a:endCxn id="12" idx="1"/>
          </p:cNvCxnSpPr>
          <p:nvPr/>
        </p:nvCxnSpPr>
        <p:spPr>
          <a:xfrm flipV="1">
            <a:off x="3866920" y="2923138"/>
            <a:ext cx="1277957" cy="530650"/>
          </a:xfrm>
          <a:prstGeom prst="line">
            <a:avLst/>
          </a:prstGeom>
          <a:ln w="28575">
            <a:solidFill>
              <a:srgbClr val="83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" idx="3"/>
            <a:endCxn id="13" idx="1"/>
          </p:cNvCxnSpPr>
          <p:nvPr/>
        </p:nvCxnSpPr>
        <p:spPr>
          <a:xfrm>
            <a:off x="3866920" y="3453788"/>
            <a:ext cx="1277957" cy="747306"/>
          </a:xfrm>
          <a:prstGeom prst="line">
            <a:avLst/>
          </a:prstGeom>
          <a:ln w="28575">
            <a:solidFill>
              <a:srgbClr val="83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2" idx="3"/>
            <a:endCxn id="14" idx="1"/>
          </p:cNvCxnSpPr>
          <p:nvPr/>
        </p:nvCxnSpPr>
        <p:spPr>
          <a:xfrm>
            <a:off x="3866920" y="3453788"/>
            <a:ext cx="1277957" cy="2025263"/>
          </a:xfrm>
          <a:prstGeom prst="line">
            <a:avLst/>
          </a:prstGeom>
          <a:ln w="28575">
            <a:solidFill>
              <a:srgbClr val="83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4184846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j-lt"/>
              </a:rPr>
              <a:t>Review   </a:t>
            </a:r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59509"/>
            <a:ext cx="9143999" cy="60872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7559" y="563097"/>
            <a:ext cx="547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After You 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8514" y="1272614"/>
            <a:ext cx="5514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Reviewing Facts and Vocabulary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1228" y="2400200"/>
            <a:ext cx="7462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>
                <a:latin typeface="+mj-lt"/>
              </a:rPr>
              <a:t>What is a </a:t>
            </a:r>
            <a:r>
              <a:rPr lang="en-US" sz="2800" b="1" i="1" dirty="0">
                <a:latin typeface="+mj-lt"/>
              </a:rPr>
              <a:t>sexually transmitted disease?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803" y="5448178"/>
            <a:ext cx="7355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An infection spread from person to person through sexual contact.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</p:spTree>
    <p:extLst>
      <p:ext uri="{BB962C8B-B14F-4D97-AF65-F5344CB8AC3E}">
        <p14:creationId xmlns:p14="http://schemas.microsoft.com/office/powerpoint/2010/main" val="2231449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59509"/>
            <a:ext cx="9143999" cy="60872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7559" y="553572"/>
            <a:ext cx="547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After You 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0278" y="1291664"/>
            <a:ext cx="5514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Reviewing Facts and Vocabulary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04" y="2378881"/>
            <a:ext cx="7688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 startAt="2"/>
            </a:pPr>
            <a:r>
              <a:rPr lang="en-US" sz="2800" b="1" dirty="0">
                <a:latin typeface="+mj-lt"/>
              </a:rPr>
              <a:t>Name four common STDs.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295" y="5078023"/>
            <a:ext cx="7461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Answers can include: genital HPV infection, chlamydia, genital herpes, gonorrhea, </a:t>
            </a:r>
            <a:r>
              <a:rPr lang="en-US" sz="2400" dirty="0" err="1">
                <a:latin typeface="+mj-lt"/>
              </a:rPr>
              <a:t>trichomoniasis</a:t>
            </a:r>
            <a:r>
              <a:rPr lang="en-US" sz="2400" dirty="0">
                <a:latin typeface="+mj-lt"/>
              </a:rPr>
              <a:t>, syphilis.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j-lt"/>
              </a:rPr>
              <a:t>Review   </a:t>
            </a:r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2289717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59509"/>
            <a:ext cx="9143999" cy="60872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8034" y="553572"/>
            <a:ext cx="547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After You 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803" y="1291664"/>
            <a:ext cx="5514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Reviewing Facts and Vocabulary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329" y="2419250"/>
            <a:ext cx="73431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b="1" dirty="0">
                <a:latin typeface="+mj-lt"/>
              </a:rPr>
              <a:t>In the United States, approximately how many people are infected with an STD each year?</a:t>
            </a:r>
            <a:endParaRPr lang="en-US" sz="2800" b="1" i="1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7074" y="5781760"/>
            <a:ext cx="7343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About 19 million people.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38592" y="6493443"/>
            <a:ext cx="9182591" cy="391061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Glencoe Health  </a:t>
            </a:r>
            <a:r>
              <a:rPr lang="en-US" sz="9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Sexually Transmitted Diseases and HIV/AIDS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2309"/>
            <a:ext cx="9144000" cy="4572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+mj-lt"/>
              </a:rPr>
              <a:t>Review   </a:t>
            </a:r>
            <a:r>
              <a:rPr lang="en-US" sz="2000" b="1" dirty="0">
                <a:solidFill>
                  <a:srgbClr val="FFFFFF"/>
                </a:solidFill>
                <a:latin typeface="+mj-lt"/>
              </a:rPr>
              <a:t>Sexually Transmitted Diseases</a:t>
            </a:r>
          </a:p>
        </p:txBody>
      </p:sp>
    </p:spTree>
    <p:extLst>
      <p:ext uri="{BB962C8B-B14F-4D97-AF65-F5344CB8AC3E}">
        <p14:creationId xmlns:p14="http://schemas.microsoft.com/office/powerpoint/2010/main" val="3463890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83B42A">
                  <a:shade val="30000"/>
                  <a:satMod val="115000"/>
                </a:srgbClr>
              </a:gs>
              <a:gs pos="50000">
                <a:srgbClr val="83B42A">
                  <a:shade val="67500"/>
                  <a:satMod val="115000"/>
                </a:srgbClr>
              </a:gs>
              <a:gs pos="100000">
                <a:srgbClr val="83B42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6"/>
          <p:cNvSpPr>
            <a:spLocks noGrp="1"/>
          </p:cNvSpPr>
          <p:nvPr>
            <p:ph type="subTitle" idx="1"/>
          </p:nvPr>
        </p:nvSpPr>
        <p:spPr>
          <a:xfrm>
            <a:off x="369678" y="549048"/>
            <a:ext cx="4652554" cy="1535784"/>
          </a:xfrm>
        </p:spPr>
        <p:txBody>
          <a:bodyPr>
            <a:normAutofit/>
          </a:bodyPr>
          <a:lstStyle/>
          <a:p>
            <a:pPr algn="l"/>
            <a:r>
              <a:rPr lang="en-US" sz="4000" b="1" i="1" dirty="0">
                <a:solidFill>
                  <a:srgbClr val="FFFFFF"/>
                </a:solidFill>
              </a:rPr>
              <a:t>Glencoe Health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6571" y="1676453"/>
            <a:ext cx="3396344" cy="4093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+mj-lt"/>
              </a:rPr>
              <a:t>End of</a:t>
            </a:r>
          </a:p>
          <a:p>
            <a:endParaRPr lang="en-US" sz="2400" b="1" dirty="0">
              <a:solidFill>
                <a:srgbClr val="FFFFFF"/>
              </a:solidFill>
              <a:latin typeface="+mj-lt"/>
            </a:endParaRPr>
          </a:p>
          <a:p>
            <a:r>
              <a:rPr lang="en-US" sz="2400" b="1" dirty="0">
                <a:solidFill>
                  <a:srgbClr val="FFFFFF"/>
                </a:solidFill>
                <a:latin typeface="+mj-lt"/>
              </a:rPr>
              <a:t>Sexually Transmitted Diseases and HIV/AIDS</a:t>
            </a:r>
          </a:p>
          <a:p>
            <a:endParaRPr lang="en-US" sz="2400" b="1" dirty="0">
              <a:solidFill>
                <a:srgbClr val="FFFFFF"/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+mj-lt"/>
              </a:rPr>
              <a:t>Sexually Transmitted Diseases</a:t>
            </a:r>
          </a:p>
        </p:txBody>
      </p:sp>
      <p:sp>
        <p:nvSpPr>
          <p:cNvPr id="9" name="Bevel 8"/>
          <p:cNvSpPr/>
          <p:nvPr/>
        </p:nvSpPr>
        <p:spPr>
          <a:xfrm>
            <a:off x="4705350" y="2051583"/>
            <a:ext cx="3477170" cy="2754831"/>
          </a:xfrm>
          <a:prstGeom prst="bevel">
            <a:avLst/>
          </a:prstGeom>
          <a:gradFill flip="none" rotWithShape="1">
            <a:gsLst>
              <a:gs pos="0">
                <a:srgbClr val="FF6801">
                  <a:shade val="30000"/>
                  <a:satMod val="115000"/>
                </a:srgbClr>
              </a:gs>
              <a:gs pos="50000">
                <a:srgbClr val="FF6801">
                  <a:shade val="67500"/>
                  <a:satMod val="115000"/>
                </a:srgbClr>
              </a:gs>
              <a:gs pos="100000">
                <a:srgbClr val="FF6801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W:\Glencoe Health Dashboard Images\C24DASH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96" y="2295387"/>
            <a:ext cx="3708400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211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DE4A8B0BB0DA4188B5534FD4474BEF" ma:contentTypeVersion="21" ma:contentTypeDescription="Create a new document." ma:contentTypeScope="" ma:versionID="f7be3d6268e8900885dcae7a8f5b76f8">
  <xsd:schema xmlns:xsd="http://www.w3.org/2001/XMLSchema" xmlns:xs="http://www.w3.org/2001/XMLSchema" xmlns:p="http://schemas.microsoft.com/office/2006/metadata/properties" xmlns:ns2="92917aa9-a745-4e00-85ad-9b639620d964" xmlns:ns3="dd4bb0b3-50fb-4810-b3a2-6e7365f6d366" targetNamespace="http://schemas.microsoft.com/office/2006/metadata/properties" ma:root="true" ma:fieldsID="8bc840b4aef53b5d9b569573e95bd556" ns2:_="" ns3:_="">
    <xsd:import namespace="92917aa9-a745-4e00-85ad-9b639620d964"/>
    <xsd:import namespace="dd4bb0b3-50fb-4810-b3a2-6e7365f6d3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17aa9-a745-4e00-85ad-9b639620d9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Notes" ma:index="26" nillable="true" ma:displayName="Notes" ma:format="Dropdown" ma:internalName="Not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4bb0b3-50fb-4810-b3a2-6e7365f6d36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2d5e33a-421d-4bb6-9fe3-41b84f0187e5}" ma:internalName="TaxCatchAll" ma:showField="CatchAllData" ma:web="dd4bb0b3-50fb-4810-b3a2-6e7365f6d3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917aa9-a745-4e00-85ad-9b639620d964">
      <Terms xmlns="http://schemas.microsoft.com/office/infopath/2007/PartnerControls"/>
    </lcf76f155ced4ddcb4097134ff3c332f>
    <TaxCatchAll xmlns="dd4bb0b3-50fb-4810-b3a2-6e7365f6d366" xsi:nil="true"/>
    <Notes xmlns="92917aa9-a745-4e00-85ad-9b639620d96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41A143-277F-4B18-B421-7C9B0BECB622}"/>
</file>

<file path=customXml/itemProps2.xml><?xml version="1.0" encoding="utf-8"?>
<ds:datastoreItem xmlns:ds="http://schemas.openxmlformats.org/officeDocument/2006/customXml" ds:itemID="{047EDBB8-1185-4468-BEDB-E6E8FCBCBBB7}">
  <ds:schemaRefs>
    <ds:schemaRef ds:uri="http://schemas.microsoft.com/office/2006/metadata/properties"/>
    <ds:schemaRef ds:uri="http://schemas.microsoft.com/office/infopath/2007/PartnerControls"/>
    <ds:schemaRef ds:uri="92917aa9-a745-4e00-85ad-9b639620d964"/>
    <ds:schemaRef ds:uri="dd4bb0b3-50fb-4810-b3a2-6e7365f6d366"/>
  </ds:schemaRefs>
</ds:datastoreItem>
</file>

<file path=customXml/itemProps3.xml><?xml version="1.0" encoding="utf-8"?>
<ds:datastoreItem xmlns:ds="http://schemas.openxmlformats.org/officeDocument/2006/customXml" ds:itemID="{11FCE0BF-8899-4E80-8EBD-949FBD2B17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11278</TotalTime>
  <Words>979</Words>
  <Application>Microsoft Office PowerPoint</Application>
  <PresentationFormat>On-screen Show (4:3)</PresentationFormat>
  <Paragraphs>174</Paragraphs>
  <Slides>21</Slides>
  <Notes>21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McGraw-Hill Companies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Aring, Amanda</dc:creator>
  <cp:lastModifiedBy>admin</cp:lastModifiedBy>
  <cp:revision>936</cp:revision>
  <dcterms:created xsi:type="dcterms:W3CDTF">2013-03-19T13:59:40Z</dcterms:created>
  <dcterms:modified xsi:type="dcterms:W3CDTF">2025-07-07T16:07:04Z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0x010100EDDE4A8B0BB0DA4188B5534FD4474BEF</vt:lpwstr>
  </property>
  <property fmtid="{D5CDD505-2E9C-101B-9397-08002B2CF9AE}" pid="3" name="MediaServiceImageTags">
    <vt:lpwstr/>
  </property>
</Properties>
</file>