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1"/>
  </p:notesMasterIdLst>
  <p:sldIdLst>
    <p:sldId id="430" r:id="rId5"/>
    <p:sldId id="458" r:id="rId6"/>
    <p:sldId id="459" r:id="rId7"/>
    <p:sldId id="460" r:id="rId8"/>
    <p:sldId id="1190" r:id="rId9"/>
    <p:sldId id="1289" r:id="rId10"/>
    <p:sldId id="1112" r:id="rId11"/>
    <p:sldId id="1260" r:id="rId12"/>
    <p:sldId id="1169" r:id="rId13"/>
    <p:sldId id="985" r:id="rId14"/>
    <p:sldId id="1193" r:id="rId15"/>
    <p:sldId id="1261" r:id="rId16"/>
    <p:sldId id="627" r:id="rId17"/>
    <p:sldId id="628" r:id="rId18"/>
    <p:sldId id="629" r:id="rId19"/>
    <p:sldId id="63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62DF7E7-2A90-4BBE-8C89-F53E28848488}">
          <p14:sldIdLst>
            <p14:sldId id="430"/>
            <p14:sldId id="458"/>
            <p14:sldId id="459"/>
            <p14:sldId id="460"/>
            <p14:sldId id="1190"/>
            <p14:sldId id="1289"/>
            <p14:sldId id="1112"/>
            <p14:sldId id="1260"/>
            <p14:sldId id="1169"/>
            <p14:sldId id="985"/>
            <p14:sldId id="1193"/>
            <p14:sldId id="1261"/>
            <p14:sldId id="627"/>
            <p14:sldId id="628"/>
            <p14:sldId id="629"/>
            <p14:sldId id="630"/>
          </p14:sldIdLst>
        </p14:section>
        <p14:section name="Untitled Section" id="{A8257DF9-1EA5-4301-8AF6-EBD3A4860CC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6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B42B"/>
    <a:srgbClr val="FF6801"/>
    <a:srgbClr val="5A696E"/>
    <a:srgbClr val="1368B5"/>
    <a:srgbClr val="B5B117"/>
    <a:srgbClr val="E6AF00"/>
    <a:srgbClr val="83B42A"/>
    <a:srgbClr val="669900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D62139-B538-B3E8-59FE-C29B111884A7}" v="1" dt="2025-07-07T16:07:05.1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09" autoAdjust="0"/>
    <p:restoredTop sz="99882" autoAdjust="0"/>
  </p:normalViewPr>
  <p:slideViewPr>
    <p:cSldViewPr snapToGrid="0">
      <p:cViewPr>
        <p:scale>
          <a:sx n="72" d="100"/>
          <a:sy n="72" d="100"/>
        </p:scale>
        <p:origin x="-6456" y="-2720"/>
      </p:cViewPr>
      <p:guideLst>
        <p:guide orient="horz" pos="226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to, Eric" userId="S::eric.casto@mheducation.com::c688f406-9978-4c37-8d09-772ed9b5e990" providerId="AD" clId="Web-{6AD62139-B538-B3E8-59FE-C29B111884A7}"/>
    <pc:docChg chg="delSld modSection">
      <pc:chgData name="Casto, Eric" userId="S::eric.casto@mheducation.com::c688f406-9978-4c37-8d09-772ed9b5e990" providerId="AD" clId="Web-{6AD62139-B538-B3E8-59FE-C29B111884A7}" dt="2025-07-07T16:07:05.106" v="0"/>
      <pc:docMkLst>
        <pc:docMk/>
      </pc:docMkLst>
      <pc:sldChg chg="del">
        <pc:chgData name="Casto, Eric" userId="S::eric.casto@mheducation.com::c688f406-9978-4c37-8d09-772ed9b5e990" providerId="AD" clId="Web-{6AD62139-B538-B3E8-59FE-C29B111884A7}" dt="2025-07-07T16:07:05.106" v="0"/>
        <pc:sldMkLst>
          <pc:docMk/>
          <pc:sldMk cId="3371140107" sldId="930"/>
        </pc:sldMkLst>
      </pc:sldChg>
    </pc:docChg>
  </pc:docChgLst>
  <pc:docChgLst>
    <pc:chgData name="Black, Nicole" userId="S::nicole.black@mheducation.com::a86b72e3-c643-4441-be82-ab71b389cd6d" providerId="AD" clId="Web-{CADF915D-481E-0965-3E02-9A09D00A832F}"/>
    <pc:docChg chg="addSld modSld sldOrd modSection">
      <pc:chgData name="Black, Nicole" userId="S::nicole.black@mheducation.com::a86b72e3-c643-4441-be82-ab71b389cd6d" providerId="AD" clId="Web-{CADF915D-481E-0965-3E02-9A09D00A832F}" dt="2024-08-21T15:19:13.235" v="60"/>
      <pc:docMkLst>
        <pc:docMk/>
      </pc:docMkLst>
      <pc:sldChg chg="delSp modSp ord">
        <pc:chgData name="Black, Nicole" userId="S::nicole.black@mheducation.com::a86b72e3-c643-4441-be82-ab71b389cd6d" providerId="AD" clId="Web-{CADF915D-481E-0965-3E02-9A09D00A832F}" dt="2024-08-21T15:11:37.041" v="6"/>
        <pc:sldMkLst>
          <pc:docMk/>
          <pc:sldMk cId="1920411633" sldId="458"/>
        </pc:sldMkLst>
      </pc:sldChg>
      <pc:sldChg chg="delSp">
        <pc:chgData name="Black, Nicole" userId="S::nicole.black@mheducation.com::a86b72e3-c643-4441-be82-ab71b389cd6d" providerId="AD" clId="Web-{CADF915D-481E-0965-3E02-9A09D00A832F}" dt="2024-08-21T15:11:41.448" v="7"/>
        <pc:sldMkLst>
          <pc:docMk/>
          <pc:sldMk cId="1611138754" sldId="459"/>
        </pc:sldMkLst>
      </pc:sldChg>
      <pc:sldChg chg="delSp delAnim">
        <pc:chgData name="Black, Nicole" userId="S::nicole.black@mheducation.com::a86b72e3-c643-4441-be82-ab71b389cd6d" providerId="AD" clId="Web-{CADF915D-481E-0965-3E02-9A09D00A832F}" dt="2024-08-21T15:12:09.432" v="10"/>
        <pc:sldMkLst>
          <pc:docMk/>
          <pc:sldMk cId="782910773" sldId="460"/>
        </pc:sldMkLst>
      </pc:sldChg>
      <pc:sldChg chg="delSp">
        <pc:chgData name="Black, Nicole" userId="S::nicole.black@mheducation.com::a86b72e3-c643-4441-be82-ab71b389cd6d" providerId="AD" clId="Web-{CADF915D-481E-0965-3E02-9A09D00A832F}" dt="2024-08-21T15:18:23.062" v="53"/>
        <pc:sldMkLst>
          <pc:docMk/>
          <pc:sldMk cId="2282247803" sldId="627"/>
        </pc:sldMkLst>
      </pc:sldChg>
      <pc:sldChg chg="delSp">
        <pc:chgData name="Black, Nicole" userId="S::nicole.black@mheducation.com::a86b72e3-c643-4441-be82-ab71b389cd6d" providerId="AD" clId="Web-{CADF915D-481E-0965-3E02-9A09D00A832F}" dt="2024-08-21T15:18:29.859" v="54"/>
        <pc:sldMkLst>
          <pc:docMk/>
          <pc:sldMk cId="838886774" sldId="628"/>
        </pc:sldMkLst>
      </pc:sldChg>
      <pc:sldChg chg="delSp modSp">
        <pc:chgData name="Black, Nicole" userId="S::nicole.black@mheducation.com::a86b72e3-c643-4441-be82-ab71b389cd6d" providerId="AD" clId="Web-{CADF915D-481E-0965-3E02-9A09D00A832F}" dt="2024-08-21T15:19:01.828" v="57" actId="20577"/>
        <pc:sldMkLst>
          <pc:docMk/>
          <pc:sldMk cId="3288730060" sldId="629"/>
        </pc:sldMkLst>
      </pc:sldChg>
      <pc:sldChg chg="delSp modSp">
        <pc:chgData name="Black, Nicole" userId="S::nicole.black@mheducation.com::a86b72e3-c643-4441-be82-ab71b389cd6d" providerId="AD" clId="Web-{CADF915D-481E-0965-3E02-9A09D00A832F}" dt="2024-08-21T15:19:13.235" v="60"/>
        <pc:sldMkLst>
          <pc:docMk/>
          <pc:sldMk cId="1792604930" sldId="630"/>
        </pc:sldMkLst>
      </pc:sldChg>
      <pc:sldChg chg="add ord">
        <pc:chgData name="Black, Nicole" userId="S::nicole.black@mheducation.com::a86b72e3-c643-4441-be82-ab71b389cd6d" providerId="AD" clId="Web-{CADF915D-481E-0965-3E02-9A09D00A832F}" dt="2024-08-21T14:12:37.424" v="1"/>
        <pc:sldMkLst>
          <pc:docMk/>
          <pc:sldMk cId="3371140107" sldId="930"/>
        </pc:sldMkLst>
      </pc:sldChg>
      <pc:sldChg chg="delSp">
        <pc:chgData name="Black, Nicole" userId="S::nicole.black@mheducation.com::a86b72e3-c643-4441-be82-ab71b389cd6d" providerId="AD" clId="Web-{CADF915D-481E-0965-3E02-9A09D00A832F}" dt="2024-08-21T15:17:20.889" v="50"/>
        <pc:sldMkLst>
          <pc:docMk/>
          <pc:sldMk cId="2594645607" sldId="985"/>
        </pc:sldMkLst>
      </pc:sldChg>
      <pc:sldChg chg="delSp">
        <pc:chgData name="Black, Nicole" userId="S::nicole.black@mheducation.com::a86b72e3-c643-4441-be82-ab71b389cd6d" providerId="AD" clId="Web-{CADF915D-481E-0965-3E02-9A09D00A832F}" dt="2024-08-21T15:14:34.200" v="18"/>
        <pc:sldMkLst>
          <pc:docMk/>
          <pc:sldMk cId="3475644055" sldId="1112"/>
        </pc:sldMkLst>
      </pc:sldChg>
      <pc:sldChg chg="delSp modSp delAnim">
        <pc:chgData name="Black, Nicole" userId="S::nicole.black@mheducation.com::a86b72e3-c643-4441-be82-ab71b389cd6d" providerId="AD" clId="Web-{CADF915D-481E-0965-3E02-9A09D00A832F}" dt="2024-08-21T15:17:16.686" v="49" actId="20577"/>
        <pc:sldMkLst>
          <pc:docMk/>
          <pc:sldMk cId="527623680" sldId="1169"/>
        </pc:sldMkLst>
      </pc:sldChg>
      <pc:sldChg chg="delSp modSp">
        <pc:chgData name="Black, Nicole" userId="S::nicole.black@mheducation.com::a86b72e3-c643-4441-be82-ab71b389cd6d" providerId="AD" clId="Web-{CADF915D-481E-0965-3E02-9A09D00A832F}" dt="2024-08-21T15:14:00.121" v="13" actId="20577"/>
        <pc:sldMkLst>
          <pc:docMk/>
          <pc:sldMk cId="3111248687" sldId="1190"/>
        </pc:sldMkLst>
      </pc:sldChg>
      <pc:sldChg chg="delSp">
        <pc:chgData name="Black, Nicole" userId="S::nicole.black@mheducation.com::a86b72e3-c643-4441-be82-ab71b389cd6d" providerId="AD" clId="Web-{CADF915D-481E-0965-3E02-9A09D00A832F}" dt="2024-08-21T15:17:43.374" v="51"/>
        <pc:sldMkLst>
          <pc:docMk/>
          <pc:sldMk cId="2418166165" sldId="1193"/>
        </pc:sldMkLst>
      </pc:sldChg>
      <pc:sldChg chg="delSp modSp">
        <pc:chgData name="Black, Nicole" userId="S::nicole.black@mheducation.com::a86b72e3-c643-4441-be82-ab71b389cd6d" providerId="AD" clId="Web-{CADF915D-481E-0965-3E02-9A09D00A832F}" dt="2024-08-21T15:15:33.732" v="21" actId="20577"/>
        <pc:sldMkLst>
          <pc:docMk/>
          <pc:sldMk cId="4026015006" sldId="1260"/>
        </pc:sldMkLst>
      </pc:sldChg>
      <pc:sldChg chg="delSp">
        <pc:chgData name="Black, Nicole" userId="S::nicole.black@mheducation.com::a86b72e3-c643-4441-be82-ab71b389cd6d" providerId="AD" clId="Web-{CADF915D-481E-0965-3E02-9A09D00A832F}" dt="2024-08-21T15:18:04.687" v="52"/>
        <pc:sldMkLst>
          <pc:docMk/>
          <pc:sldMk cId="2639073603" sldId="1261"/>
        </pc:sldMkLst>
      </pc:sldChg>
      <pc:sldChg chg="delSp modSp">
        <pc:chgData name="Black, Nicole" userId="S::nicole.black@mheducation.com::a86b72e3-c643-4441-be82-ab71b389cd6d" providerId="AD" clId="Web-{CADF915D-481E-0965-3E02-9A09D00A832F}" dt="2024-08-21T15:14:20.028" v="17" actId="20577"/>
        <pc:sldMkLst>
          <pc:docMk/>
          <pc:sldMk cId="1503609272" sldId="1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E810A-FD6E-4197-85B6-698BCCF4C2B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2BD09-4CE8-4958-8710-797927E64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53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76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7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6"/>
          <p:cNvSpPr>
            <a:spLocks noGrp="1"/>
          </p:cNvSpPr>
          <p:nvPr>
            <p:ph type="subTitle" idx="1"/>
          </p:nvPr>
        </p:nvSpPr>
        <p:spPr>
          <a:xfrm>
            <a:off x="369678" y="549048"/>
            <a:ext cx="4652554" cy="1535784"/>
          </a:xfrm>
        </p:spPr>
        <p:txBody>
          <a:bodyPr>
            <a:normAutofit/>
          </a:bodyPr>
          <a:lstStyle/>
          <a:p>
            <a:pPr algn="l"/>
            <a:r>
              <a:rPr lang="en-US" sz="4000" b="1" i="1" dirty="0">
                <a:solidFill>
                  <a:srgbClr val="FFFFFF"/>
                </a:solidFill>
              </a:rPr>
              <a:t>Glencoe 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6571" y="2216968"/>
            <a:ext cx="33066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Preventing and Treating STDs</a:t>
            </a:r>
          </a:p>
        </p:txBody>
      </p:sp>
      <p:sp>
        <p:nvSpPr>
          <p:cNvPr id="9" name="Bevel 8"/>
          <p:cNvSpPr/>
          <p:nvPr/>
        </p:nvSpPr>
        <p:spPr>
          <a:xfrm>
            <a:off x="4705350" y="2051583"/>
            <a:ext cx="3477170" cy="2754831"/>
          </a:xfrm>
          <a:prstGeom prst="bevel">
            <a:avLst/>
          </a:prstGeom>
          <a:gradFill flip="none" rotWithShape="1">
            <a:gsLst>
              <a:gs pos="0">
                <a:srgbClr val="FF6801">
                  <a:shade val="30000"/>
                  <a:satMod val="115000"/>
                </a:srgbClr>
              </a:gs>
              <a:gs pos="50000">
                <a:srgbClr val="FF6801">
                  <a:shade val="67500"/>
                  <a:satMod val="115000"/>
                </a:srgbClr>
              </a:gs>
              <a:gs pos="100000">
                <a:srgbClr val="FF680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W:\Glencoe Health Dashboard Images\C24DASH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96" y="2295387"/>
            <a:ext cx="3708400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157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>
          <a:xfrm>
            <a:off x="913623" y="1333428"/>
            <a:ext cx="1148352" cy="563065"/>
          </a:xfrm>
          <a:prstGeom prst="homePlate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</a:rPr>
              <a:t>BIG IDEA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842936" y="2743200"/>
            <a:ext cx="41910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New Vocabulary</a:t>
            </a:r>
          </a:p>
        </p:txBody>
      </p:sp>
      <p:sp>
        <p:nvSpPr>
          <p:cNvPr id="11" name="Chevron 10"/>
          <p:cNvSpPr/>
          <p:nvPr/>
        </p:nvSpPr>
        <p:spPr>
          <a:xfrm>
            <a:off x="1335399" y="3280608"/>
            <a:ext cx="304800" cy="242316"/>
          </a:xfrm>
          <a:prstGeom prst="chevron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40200" y="3201711"/>
            <a:ext cx="2674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antibiotics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5878" y="1200046"/>
            <a:ext cx="615543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+mj-lt"/>
              </a:rPr>
              <a:t>All STDs are </a:t>
            </a:r>
            <a:r>
              <a:rPr lang="en-US" sz="2400" b="1">
                <a:latin typeface="+mj-lt"/>
              </a:rPr>
              <a:t>preventable,</a:t>
            </a:r>
            <a:r>
              <a:rPr lang="en-US" sz="2400" b="1" dirty="0">
                <a:latin typeface="+mj-lt"/>
              </a:rPr>
              <a:t> and most can be treated, but some are incurable.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1920411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226019" y="1591236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6903" y="3442611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72688" y="1703230"/>
            <a:ext cx="1491521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Main Idea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931" y="552662"/>
            <a:ext cx="7858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Prevention Through Abstinence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835215" y="2411879"/>
            <a:ext cx="73262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The most successful method to prevent the spread of STDs is abstinence.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12799" y="4233332"/>
            <a:ext cx="7382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Some STDs are incurable viral infections, while others can be cured with antibiotics.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161113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201775" y="3712683"/>
            <a:ext cx="6531287" cy="2055595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latin typeface="+mj-lt"/>
              </a:rPr>
              <a:t>antibiotics</a:t>
            </a:r>
          </a:p>
          <a:p>
            <a:r>
              <a:rPr lang="en-US" sz="2400" dirty="0">
                <a:latin typeface="+mj-lt"/>
              </a:rPr>
              <a:t>A class of chemical agents that destroy disease-causing microorganisms while leaving the patient unharmed.</a:t>
            </a:r>
            <a:endParaRPr lang="en-US" sz="2000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70396" y="3482290"/>
            <a:ext cx="2721889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+mj-lt"/>
              </a:rPr>
              <a:t>New Vocabulary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576" y="539888"/>
            <a:ext cx="8208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Prevention Through Abstinence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096" y="1246823"/>
            <a:ext cx="7390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Some STDs are bacterial infections, such as chlamydia or gonorrhea, that can be treated and cured with </a:t>
            </a:r>
            <a:r>
              <a:rPr lang="en-US" sz="2400" b="1" dirty="0">
                <a:latin typeface="+mj-lt"/>
              </a:rPr>
              <a:t>antibiotics</a:t>
            </a:r>
            <a:r>
              <a:rPr lang="en-US" sz="2400" dirty="0">
                <a:latin typeface="+mj-lt"/>
              </a:rPr>
              <a:t>.</a:t>
            </a:r>
            <a:endParaRPr lang="en-US" sz="2400" b="1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782910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3383" y="1595609"/>
            <a:ext cx="7411942" cy="4232314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latin typeface="+mj-lt"/>
              </a:rPr>
              <a:t>Abstinence Tips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904" y="539888"/>
            <a:ext cx="765133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latin typeface="+mj-lt"/>
              </a:rPr>
              <a:t>Prevention Through Abstinence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99846" y="4008300"/>
            <a:ext cx="6999654" cy="7620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Avoid situations where you may feel pressured to engage in sexual activity.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99845" y="4944733"/>
            <a:ext cx="6999654" cy="7620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Avoid people who tease you for your decisions or urge high-risk behaviors, including the use of alcohol or drugs.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9849" y="2159303"/>
            <a:ext cx="6999654" cy="7620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Set personal limits on physical affection.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99847" y="3072366"/>
            <a:ext cx="6999654" cy="7620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Avoid dating a person who is sexually active or who pressures you to go beyond your limits.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311124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3383" y="1584592"/>
            <a:ext cx="7411942" cy="4144179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latin typeface="+mj-lt"/>
              </a:rPr>
              <a:t>Abstinence Tips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7887" y="550905"/>
            <a:ext cx="765133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latin typeface="+mj-lt"/>
              </a:rPr>
              <a:t>Prevention Through Abstinence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99846" y="3942198"/>
            <a:ext cx="6999654" cy="7620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Practice refusal skills.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99845" y="4856597"/>
            <a:ext cx="6999654" cy="7620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Use words and body language to resist the pressure to engage in sexual activity.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9849" y="2115235"/>
            <a:ext cx="6999654" cy="7620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Choose group outings where you can enjoy the company of friends and avoid pressure to engage in sexual activity.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99847" y="3017281"/>
            <a:ext cx="6999654" cy="7620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Be clear about your decision to practice abstinence and discuss it with others who are close to you.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150360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8904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Understanding the Risks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0167" y="1257488"/>
            <a:ext cx="74995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Because many STDs go undiagnosed, it is not enough for a partner simply to say that he or she is uninfected.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Abstinence is the only sure method of preventing STDS.</a:t>
            </a:r>
            <a:endParaRPr lang="en-US" sz="20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3475644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3819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Avoiding High-Risk Behaviors and STDs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39817" y="1619480"/>
            <a:ext cx="5442332" cy="914400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latin typeface="+mj-lt"/>
              </a:rPr>
              <a:t>To prevent STDs, avoid engaging in </a:t>
            </a:r>
          </a:p>
          <a:p>
            <a:pPr algn="ctr"/>
            <a:r>
              <a:rPr lang="en-US" sz="2400" b="1" dirty="0">
                <a:latin typeface="+mj-lt"/>
              </a:rPr>
              <a:t>high-risk behaviors, including:</a:t>
            </a:r>
          </a:p>
        </p:txBody>
      </p:sp>
      <p:sp>
        <p:nvSpPr>
          <p:cNvPr id="2" name="Rectangle 1"/>
          <p:cNvSpPr/>
          <p:nvPr/>
        </p:nvSpPr>
        <p:spPr>
          <a:xfrm>
            <a:off x="1839815" y="4287382"/>
            <a:ext cx="5442333" cy="8703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engaging in sexual activity with high-risk partners.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39816" y="3409702"/>
            <a:ext cx="5442333" cy="8703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engaging in unprotected sex.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39817" y="2539369"/>
            <a:ext cx="5442333" cy="8703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being sexually active with more than one person.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39817" y="5157715"/>
            <a:ext cx="5442333" cy="8703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using alcohol or other drugs, which may lower your inhibitions.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4026015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51474" y="550905"/>
            <a:ext cx="8208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HPV Vaccine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5785" y="1222305"/>
            <a:ext cx="7390911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+mj-lt"/>
              </a:rPr>
              <a:t>The HPV vaccine protects against four types of HPV infections.</a:t>
            </a:r>
          </a:p>
          <a:p>
            <a:endParaRPr lang="en-US" sz="2400" b="1" dirty="0">
              <a:latin typeface="+mj-lt"/>
            </a:endParaRPr>
          </a:p>
          <a:p>
            <a:r>
              <a:rPr lang="en-US" sz="2400" dirty="0">
                <a:latin typeface="+mj-lt"/>
              </a:rPr>
              <a:t>It is a vaccine that can prevent cervical cancer, pre-cancerous genital lesions (or sores), and genital warts caused by genital HPV infection.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527623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226019" y="1591236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1116" y="3264866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72688" y="1703230"/>
            <a:ext cx="1491521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Main Idea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880" y="563679"/>
            <a:ext cx="7858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Diagnosing and Treating STDs</a:t>
            </a:r>
          </a:p>
        </p:txBody>
      </p:sp>
      <p:sp>
        <p:nvSpPr>
          <p:cNvPr id="5" name="Rectangle 4"/>
          <p:cNvSpPr/>
          <p:nvPr/>
        </p:nvSpPr>
        <p:spPr>
          <a:xfrm>
            <a:off x="835215" y="2411879"/>
            <a:ext cx="73262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Only a health care professional can accurately diagnose and treat an STD.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11630" y="3986360"/>
            <a:ext cx="74274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When an STD has been diagnosed, a health care professional will prescribe the most effective medication and monitor the patient’s treatment.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2594645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4836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Diagnosing and Treating STDSs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7281" y="1244905"/>
            <a:ext cx="73678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Teens who believe they might be infected with an STD should talk to a health care professional.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Many public health clinics provide information and treatment free-of-charge.</a:t>
            </a:r>
          </a:p>
        </p:txBody>
      </p:sp>
      <p:sp>
        <p:nvSpPr>
          <p:cNvPr id="8" name="Rectangle 7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2418166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3819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Act Responsibly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7281" y="1255921"/>
            <a:ext cx="3018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Act responsibly to prevent the spread of STDs.</a:t>
            </a:r>
          </a:p>
        </p:txBody>
      </p:sp>
      <p:sp>
        <p:nvSpPr>
          <p:cNvPr id="6" name="Oval 5"/>
          <p:cNvSpPr/>
          <p:nvPr/>
        </p:nvSpPr>
        <p:spPr>
          <a:xfrm>
            <a:off x="4137207" y="1520327"/>
            <a:ext cx="4048319" cy="4175393"/>
          </a:xfrm>
          <a:prstGeom prst="ellipse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000" b="1" dirty="0">
              <a:latin typeface="+mj-lt"/>
            </a:endParaRPr>
          </a:p>
          <a:p>
            <a:pPr algn="ctr"/>
            <a:r>
              <a:rPr lang="en-US" sz="2400" b="1" dirty="0">
                <a:latin typeface="+mj-lt"/>
              </a:rPr>
              <a:t>Practice abstinence</a:t>
            </a:r>
          </a:p>
          <a:p>
            <a:pPr algn="ctr"/>
            <a:endParaRPr lang="en-US" sz="2400" b="1" dirty="0">
              <a:latin typeface="+mj-lt"/>
            </a:endParaRPr>
          </a:p>
          <a:p>
            <a:pPr algn="ctr"/>
            <a:endParaRPr lang="en-US" sz="2400" b="1" dirty="0">
              <a:latin typeface="+mj-lt"/>
            </a:endParaRPr>
          </a:p>
          <a:p>
            <a:pPr algn="ctr"/>
            <a:r>
              <a:rPr lang="en-US" sz="2400" b="1" dirty="0">
                <a:latin typeface="+mj-lt"/>
              </a:rPr>
              <a:t>Report any </a:t>
            </a:r>
          </a:p>
          <a:p>
            <a:pPr algn="ctr"/>
            <a:r>
              <a:rPr lang="en-US" sz="2400" b="1" dirty="0">
                <a:latin typeface="+mj-lt"/>
              </a:rPr>
              <a:t>known infections</a:t>
            </a:r>
          </a:p>
        </p:txBody>
      </p:sp>
      <p:cxnSp>
        <p:nvCxnSpPr>
          <p:cNvPr id="9" name="Straight Connector 8"/>
          <p:cNvCxnSpPr>
            <a:stCxn id="6" idx="2"/>
            <a:endCxn id="6" idx="6"/>
          </p:cNvCxnSpPr>
          <p:nvPr/>
        </p:nvCxnSpPr>
        <p:spPr>
          <a:xfrm>
            <a:off x="4137207" y="3608024"/>
            <a:ext cx="404831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2639073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3326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j-lt"/>
              </a:rPr>
              <a:t>Review   </a:t>
            </a:r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11168"/>
            <a:ext cx="9143999" cy="60872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7559" y="563097"/>
            <a:ext cx="547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After You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0278" y="1301189"/>
            <a:ext cx="5514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Reviewing Facts and Vocabulary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78" y="2400200"/>
            <a:ext cx="74629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>
                <a:latin typeface="+mj-lt"/>
              </a:rPr>
              <a:t>What is the only 100 percent effective method for preventing the spread of STDs?</a:t>
            </a:r>
            <a:endParaRPr lang="en-US" sz="2800" b="1" i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0278" y="5802157"/>
            <a:ext cx="7355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Practicing abstinence.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</p:spTree>
    <p:extLst>
      <p:ext uri="{BB962C8B-B14F-4D97-AF65-F5344CB8AC3E}">
        <p14:creationId xmlns:p14="http://schemas.microsoft.com/office/powerpoint/2010/main" val="2282247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59509"/>
            <a:ext cx="9143999" cy="60872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6531" y="564284"/>
            <a:ext cx="547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After You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0278" y="1272614"/>
            <a:ext cx="5514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Reviewing Facts and Vocabulary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9328" y="2409725"/>
            <a:ext cx="7345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 startAt="2"/>
            </a:pPr>
            <a:r>
              <a:rPr lang="en-US" sz="2800" b="1" dirty="0">
                <a:latin typeface="+mj-lt"/>
              </a:rPr>
              <a:t>Identify two high-risk behaviors that can lead to contracting an STD.</a:t>
            </a:r>
            <a:endParaRPr lang="en-US" sz="2800" b="1" i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9328" y="5076037"/>
            <a:ext cx="7355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Any two: Sexual activity with more than one person; unprotected sex; sexual activity with high-risk partners; using alcohol and other drugs.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3326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j-lt"/>
              </a:rPr>
              <a:t>Review   </a:t>
            </a:r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838886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59509"/>
            <a:ext cx="9143999" cy="60872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084" y="563097"/>
            <a:ext cx="547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After You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0278" y="1291664"/>
            <a:ext cx="5514321" cy="400110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Reviewing Facts and Vocabulary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853" y="2390675"/>
            <a:ext cx="7462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 startAt="3"/>
            </a:pPr>
            <a:r>
              <a:rPr lang="en-US" sz="2800" b="1" dirty="0">
                <a:latin typeface="+mj-lt"/>
              </a:rPr>
              <a:t>What is the </a:t>
            </a:r>
            <a:r>
              <a:rPr lang="en-US" sz="2800" b="1" i="1" dirty="0">
                <a:latin typeface="+mj-lt"/>
              </a:rPr>
              <a:t>HPV vaccine</a:t>
            </a:r>
            <a:r>
              <a:rPr lang="en-US" sz="2800" b="1" dirty="0">
                <a:latin typeface="+mj-lt"/>
              </a:rPr>
              <a:t>?</a:t>
            </a:r>
            <a:endParaRPr lang="en-US" sz="2800" b="1" i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0278" y="5081878"/>
            <a:ext cx="735531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+mj-lt"/>
              </a:rPr>
              <a:t>A vaccine that prevents infection of four types of human papilloma viruses and therefore prevents cervical cancer and genital warts.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3326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j-lt"/>
              </a:rPr>
              <a:t>Review   </a:t>
            </a:r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STDs</a:t>
            </a:r>
          </a:p>
        </p:txBody>
      </p:sp>
    </p:spTree>
    <p:extLst>
      <p:ext uri="{BB962C8B-B14F-4D97-AF65-F5344CB8AC3E}">
        <p14:creationId xmlns:p14="http://schemas.microsoft.com/office/powerpoint/2010/main" val="3288730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6"/>
          <p:cNvSpPr>
            <a:spLocks noGrp="1"/>
          </p:cNvSpPr>
          <p:nvPr>
            <p:ph type="subTitle" idx="1"/>
          </p:nvPr>
        </p:nvSpPr>
        <p:spPr>
          <a:xfrm>
            <a:off x="369678" y="549048"/>
            <a:ext cx="4652554" cy="1535784"/>
          </a:xfrm>
        </p:spPr>
        <p:txBody>
          <a:bodyPr>
            <a:normAutofit/>
          </a:bodyPr>
          <a:lstStyle/>
          <a:p>
            <a:pPr algn="l"/>
            <a:r>
              <a:rPr lang="en-US" sz="4000" b="1" i="1" dirty="0">
                <a:solidFill>
                  <a:srgbClr val="FFFFFF"/>
                </a:solidFill>
              </a:rPr>
              <a:t>Glencoe 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6571" y="1676453"/>
            <a:ext cx="3396344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+mj-lt"/>
              </a:rPr>
              <a:t>End of</a:t>
            </a:r>
          </a:p>
          <a:p>
            <a:endParaRPr lang="en-US" sz="2400" b="1" dirty="0">
              <a:solidFill>
                <a:srgbClr val="FFFFFF"/>
              </a:solidFill>
              <a:latin typeface="+mj-lt"/>
            </a:endParaRPr>
          </a:p>
          <a:p>
            <a:r>
              <a:rPr lang="en-US" sz="2400" b="1" dirty="0">
                <a:solidFill>
                  <a:srgbClr val="FFFFFF"/>
                </a:solidFill>
                <a:latin typeface="+mj-lt"/>
              </a:rPr>
              <a:t>Sexually Transmitted Diseases and HIV/AIDS</a:t>
            </a:r>
          </a:p>
          <a:p>
            <a:endParaRPr lang="en-US" sz="2400" b="1" dirty="0">
              <a:solidFill>
                <a:srgbClr val="FFFFFF"/>
              </a:solidFill>
              <a:latin typeface="+mj-lt"/>
            </a:endParaRPr>
          </a:p>
          <a:p>
            <a:r>
              <a:rPr lang="en-US" sz="2400" b="1" dirty="0">
                <a:solidFill>
                  <a:srgbClr val="FFFFFF"/>
                </a:solidFill>
                <a:latin typeface="+mj-lt"/>
              </a:rPr>
              <a:t>Preventing and Treating STDs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Bevel 8"/>
          <p:cNvSpPr/>
          <p:nvPr/>
        </p:nvSpPr>
        <p:spPr>
          <a:xfrm>
            <a:off x="4705350" y="2051583"/>
            <a:ext cx="3477170" cy="2754831"/>
          </a:xfrm>
          <a:prstGeom prst="bevel">
            <a:avLst/>
          </a:prstGeom>
          <a:gradFill flip="none" rotWithShape="1">
            <a:gsLst>
              <a:gs pos="0">
                <a:srgbClr val="FF6801">
                  <a:shade val="30000"/>
                  <a:satMod val="115000"/>
                </a:srgbClr>
              </a:gs>
              <a:gs pos="50000">
                <a:srgbClr val="FF6801">
                  <a:shade val="67500"/>
                  <a:satMod val="115000"/>
                </a:srgbClr>
              </a:gs>
              <a:gs pos="100000">
                <a:srgbClr val="FF680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W:\Glencoe Health Dashboard Images\C24DASH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96" y="2295387"/>
            <a:ext cx="3708400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604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DE4A8B0BB0DA4188B5534FD4474BEF" ma:contentTypeVersion="21" ma:contentTypeDescription="Create a new document." ma:contentTypeScope="" ma:versionID="f7be3d6268e8900885dcae7a8f5b76f8">
  <xsd:schema xmlns:xsd="http://www.w3.org/2001/XMLSchema" xmlns:xs="http://www.w3.org/2001/XMLSchema" xmlns:p="http://schemas.microsoft.com/office/2006/metadata/properties" xmlns:ns2="92917aa9-a745-4e00-85ad-9b639620d964" xmlns:ns3="dd4bb0b3-50fb-4810-b3a2-6e7365f6d366" targetNamespace="http://schemas.microsoft.com/office/2006/metadata/properties" ma:root="true" ma:fieldsID="8bc840b4aef53b5d9b569573e95bd556" ns2:_="" ns3:_="">
    <xsd:import namespace="92917aa9-a745-4e00-85ad-9b639620d964"/>
    <xsd:import namespace="dd4bb0b3-50fb-4810-b3a2-6e7365f6d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17aa9-a745-4e00-85ad-9b639620d9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Notes" ma:index="26" nillable="true" ma:displayName="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4bb0b3-50fb-4810-b3a2-6e7365f6d36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2d5e33a-421d-4bb6-9fe3-41b84f0187e5}" ma:internalName="TaxCatchAll" ma:showField="CatchAllData" ma:web="dd4bb0b3-50fb-4810-b3a2-6e7365f6d3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917aa9-a745-4e00-85ad-9b639620d964">
      <Terms xmlns="http://schemas.microsoft.com/office/infopath/2007/PartnerControls"/>
    </lcf76f155ced4ddcb4097134ff3c332f>
    <TaxCatchAll xmlns="dd4bb0b3-50fb-4810-b3a2-6e7365f6d366" xsi:nil="true"/>
    <Notes xmlns="92917aa9-a745-4e00-85ad-9b639620d964" xsi:nil="true"/>
  </documentManagement>
</p:properties>
</file>

<file path=customXml/itemProps1.xml><?xml version="1.0" encoding="utf-8"?>
<ds:datastoreItem xmlns:ds="http://schemas.openxmlformats.org/officeDocument/2006/customXml" ds:itemID="{B7D21B62-EB1D-4062-9066-30732DC4B6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7B5977-F103-4B96-A219-EF2A903D44BE}"/>
</file>

<file path=customXml/itemProps3.xml><?xml version="1.0" encoding="utf-8"?>
<ds:datastoreItem xmlns:ds="http://schemas.openxmlformats.org/officeDocument/2006/customXml" ds:itemID="{D7E6DEEE-3126-4624-BFC4-A655331E9D91}">
  <ds:schemaRefs>
    <ds:schemaRef ds:uri="http://schemas.microsoft.com/office/2006/metadata/properties"/>
    <ds:schemaRef ds:uri="http://schemas.microsoft.com/office/infopath/2007/PartnerControls"/>
    <ds:schemaRef ds:uri="92917aa9-a745-4e00-85ad-9b639620d964"/>
    <ds:schemaRef ds:uri="dd4bb0b3-50fb-4810-b3a2-6e7365f6d3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11273</TotalTime>
  <Words>819</Words>
  <Application>Microsoft Office PowerPoint</Application>
  <PresentationFormat>On-screen Show (4:3)</PresentationFormat>
  <Paragraphs>137</Paragraphs>
  <Slides>16</Slides>
  <Notes>16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Aring, Amanda</dc:creator>
  <cp:lastModifiedBy>admin</cp:lastModifiedBy>
  <cp:revision>909</cp:revision>
  <dcterms:created xsi:type="dcterms:W3CDTF">2013-03-19T13:59:40Z</dcterms:created>
  <dcterms:modified xsi:type="dcterms:W3CDTF">2025-07-07T16:07:05Z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0x010100EDDE4A8B0BB0DA4188B5534FD4474BEF</vt:lpwstr>
  </property>
  <property fmtid="{D5CDD505-2E9C-101B-9397-08002B2CF9AE}" pid="3" name="MediaServiceImageTags">
    <vt:lpwstr/>
  </property>
</Properties>
</file>