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6"/>
  </p:notesMasterIdLst>
  <p:sldIdLst>
    <p:sldId id="1228" r:id="rId5"/>
    <p:sldId id="1230" r:id="rId6"/>
    <p:sldId id="1231" r:id="rId7"/>
    <p:sldId id="1233" r:id="rId8"/>
    <p:sldId id="1239" r:id="rId9"/>
    <p:sldId id="1236" r:id="rId10"/>
    <p:sldId id="1234" r:id="rId11"/>
    <p:sldId id="1298" r:id="rId12"/>
    <p:sldId id="1237" r:id="rId13"/>
    <p:sldId id="1232" r:id="rId14"/>
    <p:sldId id="1299" r:id="rId15"/>
    <p:sldId id="1245" r:id="rId16"/>
    <p:sldId id="1278" r:id="rId17"/>
    <p:sldId id="1279" r:id="rId18"/>
    <p:sldId id="1241" r:id="rId19"/>
    <p:sldId id="1240" r:id="rId20"/>
    <p:sldId id="1281" r:id="rId21"/>
    <p:sldId id="1248" r:id="rId22"/>
    <p:sldId id="1249" r:id="rId23"/>
    <p:sldId id="1250" r:id="rId24"/>
    <p:sldId id="125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62DF7E7-2A90-4BBE-8C89-F53E28848488}">
          <p14:sldIdLst>
            <p14:sldId id="1228"/>
            <p14:sldId id="1230"/>
            <p14:sldId id="1231"/>
            <p14:sldId id="1233"/>
            <p14:sldId id="1239"/>
            <p14:sldId id="1236"/>
            <p14:sldId id="1234"/>
            <p14:sldId id="1298"/>
            <p14:sldId id="1237"/>
            <p14:sldId id="1232"/>
            <p14:sldId id="1299"/>
            <p14:sldId id="1245"/>
            <p14:sldId id="1278"/>
            <p14:sldId id="1279"/>
            <p14:sldId id="1241"/>
            <p14:sldId id="1240"/>
            <p14:sldId id="1281"/>
            <p14:sldId id="1248"/>
            <p14:sldId id="1249"/>
            <p14:sldId id="1250"/>
            <p14:sldId id="1251"/>
          </p14:sldIdLst>
        </p14:section>
        <p14:section name="Untitled Section" id="{A8257DF9-1EA5-4301-8AF6-EBD3A4860CC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26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B42B"/>
    <a:srgbClr val="FF6801"/>
    <a:srgbClr val="5A696E"/>
    <a:srgbClr val="1368B5"/>
    <a:srgbClr val="B5B117"/>
    <a:srgbClr val="E6AF00"/>
    <a:srgbClr val="83B42A"/>
    <a:srgbClr val="669900"/>
    <a:srgbClr val="0099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C1D726-83E4-39FA-5B69-EBA20783877D}" v="1" dt="2025-07-07T16:07:10.5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52" autoAdjust="0"/>
    <p:restoredTop sz="99882" autoAdjust="0"/>
  </p:normalViewPr>
  <p:slideViewPr>
    <p:cSldViewPr snapToGrid="0">
      <p:cViewPr>
        <p:scale>
          <a:sx n="72" d="100"/>
          <a:sy n="72" d="100"/>
        </p:scale>
        <p:origin x="-6568" y="-2720"/>
      </p:cViewPr>
      <p:guideLst>
        <p:guide orient="horz" pos="226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ack, Nicole" userId="S::nicole.black@mheducation.com::a86b72e3-c643-4441-be82-ab71b389cd6d" providerId="AD" clId="Web-{3D57749F-73CB-24AB-C36C-86599E25F2A1}"/>
    <pc:docChg chg="addSld modSld sldOrd modSection">
      <pc:chgData name="Black, Nicole" userId="S::nicole.black@mheducation.com::a86b72e3-c643-4441-be82-ab71b389cd6d" providerId="AD" clId="Web-{3D57749F-73CB-24AB-C36C-86599E25F2A1}" dt="2024-08-21T17:41:07.582" v="99"/>
      <pc:docMkLst>
        <pc:docMk/>
      </pc:docMkLst>
      <pc:sldChg chg="add ord">
        <pc:chgData name="Black, Nicole" userId="S::nicole.black@mheducation.com::a86b72e3-c643-4441-be82-ab71b389cd6d" providerId="AD" clId="Web-{3D57749F-73CB-24AB-C36C-86599E25F2A1}" dt="2024-08-21T14:12:50.204" v="1"/>
        <pc:sldMkLst>
          <pc:docMk/>
          <pc:sldMk cId="3371140107" sldId="930"/>
        </pc:sldMkLst>
      </pc:sldChg>
      <pc:sldChg chg="delSp modSp">
        <pc:chgData name="Black, Nicole" userId="S::nicole.black@mheducation.com::a86b72e3-c643-4441-be82-ab71b389cd6d" providerId="AD" clId="Web-{3D57749F-73CB-24AB-C36C-86599E25F2A1}" dt="2024-08-21T17:31:46.685" v="10" actId="20577"/>
        <pc:sldMkLst>
          <pc:docMk/>
          <pc:sldMk cId="2184541842" sldId="1230"/>
        </pc:sldMkLst>
      </pc:sldChg>
      <pc:sldChg chg="delSp">
        <pc:chgData name="Black, Nicole" userId="S::nicole.black@mheducation.com::a86b72e3-c643-4441-be82-ab71b389cd6d" providerId="AD" clId="Web-{3D57749F-73CB-24AB-C36C-86599E25F2A1}" dt="2024-08-21T17:31:51.138" v="11"/>
        <pc:sldMkLst>
          <pc:docMk/>
          <pc:sldMk cId="3965482107" sldId="1231"/>
        </pc:sldMkLst>
      </pc:sldChg>
      <pc:sldChg chg="delSp modSp delAnim">
        <pc:chgData name="Black, Nicole" userId="S::nicole.black@mheducation.com::a86b72e3-c643-4441-be82-ab71b389cd6d" providerId="AD" clId="Web-{3D57749F-73CB-24AB-C36C-86599E25F2A1}" dt="2024-08-21T17:38:37.611" v="82"/>
        <pc:sldMkLst>
          <pc:docMk/>
          <pc:sldMk cId="3337019987" sldId="1232"/>
        </pc:sldMkLst>
      </pc:sldChg>
      <pc:sldChg chg="delSp ord">
        <pc:chgData name="Black, Nicole" userId="S::nicole.black@mheducation.com::a86b72e3-c643-4441-be82-ab71b389cd6d" providerId="AD" clId="Web-{3D57749F-73CB-24AB-C36C-86599E25F2A1}" dt="2024-08-21T17:33:02.951" v="14"/>
        <pc:sldMkLst>
          <pc:docMk/>
          <pc:sldMk cId="3453473168" sldId="1233"/>
        </pc:sldMkLst>
      </pc:sldChg>
      <pc:sldChg chg="delSp">
        <pc:chgData name="Black, Nicole" userId="S::nicole.black@mheducation.com::a86b72e3-c643-4441-be82-ab71b389cd6d" providerId="AD" clId="Web-{3D57749F-73CB-24AB-C36C-86599E25F2A1}" dt="2024-08-21T17:33:26.264" v="16"/>
        <pc:sldMkLst>
          <pc:docMk/>
          <pc:sldMk cId="2787095690" sldId="1234"/>
        </pc:sldMkLst>
      </pc:sldChg>
      <pc:sldChg chg="delSp">
        <pc:chgData name="Black, Nicole" userId="S::nicole.black@mheducation.com::a86b72e3-c643-4441-be82-ab71b389cd6d" providerId="AD" clId="Web-{3D57749F-73CB-24AB-C36C-86599E25F2A1}" dt="2024-08-21T17:33:12.686" v="15"/>
        <pc:sldMkLst>
          <pc:docMk/>
          <pc:sldMk cId="1815449973" sldId="1236"/>
        </pc:sldMkLst>
      </pc:sldChg>
      <pc:sldChg chg="delSp modSp ord delAnim">
        <pc:chgData name="Black, Nicole" userId="S::nicole.black@mheducation.com::a86b72e3-c643-4441-be82-ab71b389cd6d" providerId="AD" clId="Web-{3D57749F-73CB-24AB-C36C-86599E25F2A1}" dt="2024-08-21T17:36:06.203" v="42"/>
        <pc:sldMkLst>
          <pc:docMk/>
          <pc:sldMk cId="1347831788" sldId="1237"/>
        </pc:sldMkLst>
      </pc:sldChg>
      <pc:sldChg chg="delSp">
        <pc:chgData name="Black, Nicole" userId="S::nicole.black@mheducation.com::a86b72e3-c643-4441-be82-ab71b389cd6d" providerId="AD" clId="Web-{3D57749F-73CB-24AB-C36C-86599E25F2A1}" dt="2024-08-21T17:32:08.701" v="12"/>
        <pc:sldMkLst>
          <pc:docMk/>
          <pc:sldMk cId="675111014" sldId="1239"/>
        </pc:sldMkLst>
      </pc:sldChg>
      <pc:sldChg chg="delSp">
        <pc:chgData name="Black, Nicole" userId="S::nicole.black@mheducation.com::a86b72e3-c643-4441-be82-ab71b389cd6d" providerId="AD" clId="Web-{3D57749F-73CB-24AB-C36C-86599E25F2A1}" dt="2024-08-21T17:40:08.237" v="94"/>
        <pc:sldMkLst>
          <pc:docMk/>
          <pc:sldMk cId="4132594509" sldId="1240"/>
        </pc:sldMkLst>
      </pc:sldChg>
      <pc:sldChg chg="delSp modSp">
        <pc:chgData name="Black, Nicole" userId="S::nicole.black@mheducation.com::a86b72e3-c643-4441-be82-ab71b389cd6d" providerId="AD" clId="Web-{3D57749F-73CB-24AB-C36C-86599E25F2A1}" dt="2024-08-21T17:40:04.909" v="93" actId="20577"/>
        <pc:sldMkLst>
          <pc:docMk/>
          <pc:sldMk cId="2079319204" sldId="1241"/>
        </pc:sldMkLst>
      </pc:sldChg>
      <pc:sldChg chg="delSp modSp">
        <pc:chgData name="Black, Nicole" userId="S::nicole.black@mheducation.com::a86b72e3-c643-4441-be82-ab71b389cd6d" providerId="AD" clId="Web-{3D57749F-73CB-24AB-C36C-86599E25F2A1}" dt="2024-08-21T17:39:02.034" v="85"/>
        <pc:sldMkLst>
          <pc:docMk/>
          <pc:sldMk cId="2246184865" sldId="1245"/>
        </pc:sldMkLst>
      </pc:sldChg>
      <pc:sldChg chg="delSp">
        <pc:chgData name="Black, Nicole" userId="S::nicole.black@mheducation.com::a86b72e3-c643-4441-be82-ab71b389cd6d" providerId="AD" clId="Web-{3D57749F-73CB-24AB-C36C-86599E25F2A1}" dt="2024-08-21T17:40:41.003" v="96"/>
        <pc:sldMkLst>
          <pc:docMk/>
          <pc:sldMk cId="762560011" sldId="1248"/>
        </pc:sldMkLst>
      </pc:sldChg>
      <pc:sldChg chg="delSp">
        <pc:chgData name="Black, Nicole" userId="S::nicole.black@mheducation.com::a86b72e3-c643-4441-be82-ab71b389cd6d" providerId="AD" clId="Web-{3D57749F-73CB-24AB-C36C-86599E25F2A1}" dt="2024-08-21T17:40:47.566" v="97"/>
        <pc:sldMkLst>
          <pc:docMk/>
          <pc:sldMk cId="917449878" sldId="1249"/>
        </pc:sldMkLst>
      </pc:sldChg>
      <pc:sldChg chg="delSp">
        <pc:chgData name="Black, Nicole" userId="S::nicole.black@mheducation.com::a86b72e3-c643-4441-be82-ab71b389cd6d" providerId="AD" clId="Web-{3D57749F-73CB-24AB-C36C-86599E25F2A1}" dt="2024-08-21T17:40:56.894" v="98"/>
        <pc:sldMkLst>
          <pc:docMk/>
          <pc:sldMk cId="156826944" sldId="1250"/>
        </pc:sldMkLst>
      </pc:sldChg>
      <pc:sldChg chg="delSp">
        <pc:chgData name="Black, Nicole" userId="S::nicole.black@mheducation.com::a86b72e3-c643-4441-be82-ab71b389cd6d" providerId="AD" clId="Web-{3D57749F-73CB-24AB-C36C-86599E25F2A1}" dt="2024-08-21T17:41:07.582" v="99"/>
        <pc:sldMkLst>
          <pc:docMk/>
          <pc:sldMk cId="3376620480" sldId="1251"/>
        </pc:sldMkLst>
      </pc:sldChg>
      <pc:sldChg chg="delSp">
        <pc:chgData name="Black, Nicole" userId="S::nicole.black@mheducation.com::a86b72e3-c643-4441-be82-ab71b389cd6d" providerId="AD" clId="Web-{3D57749F-73CB-24AB-C36C-86599E25F2A1}" dt="2024-08-21T17:39:25.221" v="86"/>
        <pc:sldMkLst>
          <pc:docMk/>
          <pc:sldMk cId="416605908" sldId="1278"/>
        </pc:sldMkLst>
      </pc:sldChg>
      <pc:sldChg chg="delSp">
        <pc:chgData name="Black, Nicole" userId="S::nicole.black@mheducation.com::a86b72e3-c643-4441-be82-ab71b389cd6d" providerId="AD" clId="Web-{3D57749F-73CB-24AB-C36C-86599E25F2A1}" dt="2024-08-21T17:39:37.409" v="87"/>
        <pc:sldMkLst>
          <pc:docMk/>
          <pc:sldMk cId="235073648" sldId="1279"/>
        </pc:sldMkLst>
      </pc:sldChg>
      <pc:sldChg chg="delSp">
        <pc:chgData name="Black, Nicole" userId="S::nicole.black@mheducation.com::a86b72e3-c643-4441-be82-ab71b389cd6d" providerId="AD" clId="Web-{3D57749F-73CB-24AB-C36C-86599E25F2A1}" dt="2024-08-21T17:40:23.863" v="95"/>
        <pc:sldMkLst>
          <pc:docMk/>
          <pc:sldMk cId="4175604447" sldId="1281"/>
        </pc:sldMkLst>
      </pc:sldChg>
      <pc:sldChg chg="addSp delSp modSp">
        <pc:chgData name="Black, Nicole" userId="S::nicole.black@mheducation.com::a86b72e3-c643-4441-be82-ab71b389cd6d" providerId="AD" clId="Web-{3D57749F-73CB-24AB-C36C-86599E25F2A1}" dt="2024-08-21T17:35:06.140" v="36" actId="20577"/>
        <pc:sldMkLst>
          <pc:docMk/>
          <pc:sldMk cId="1681500154" sldId="1298"/>
        </pc:sldMkLst>
      </pc:sldChg>
      <pc:sldChg chg="delSp modSp delAnim">
        <pc:chgData name="Black, Nicole" userId="S::nicole.black@mheducation.com::a86b72e3-c643-4441-be82-ab71b389cd6d" providerId="AD" clId="Web-{3D57749F-73CB-24AB-C36C-86599E25F2A1}" dt="2024-08-21T17:38:26.189" v="77"/>
        <pc:sldMkLst>
          <pc:docMk/>
          <pc:sldMk cId="1381720404" sldId="1299"/>
        </pc:sldMkLst>
      </pc:sldChg>
    </pc:docChg>
  </pc:docChgLst>
  <pc:docChgLst>
    <pc:chgData name="Casto, Eric" userId="S::eric.casto@mheducation.com::c688f406-9978-4c37-8d09-772ed9b5e990" providerId="AD" clId="Web-{CFC1D726-83E4-39FA-5B69-EBA20783877D}"/>
    <pc:docChg chg="delSld modSection">
      <pc:chgData name="Casto, Eric" userId="S::eric.casto@mheducation.com::c688f406-9978-4c37-8d09-772ed9b5e990" providerId="AD" clId="Web-{CFC1D726-83E4-39FA-5B69-EBA20783877D}" dt="2025-07-07T16:07:10.569" v="0"/>
      <pc:docMkLst>
        <pc:docMk/>
      </pc:docMkLst>
      <pc:sldChg chg="del">
        <pc:chgData name="Casto, Eric" userId="S::eric.casto@mheducation.com::c688f406-9978-4c37-8d09-772ed9b5e990" providerId="AD" clId="Web-{CFC1D726-83E4-39FA-5B69-EBA20783877D}" dt="2025-07-07T16:07:10.569" v="0"/>
        <pc:sldMkLst>
          <pc:docMk/>
          <pc:sldMk cId="3371140107" sldId="9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E810A-FD6E-4197-85B6-698BCCF4C2B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2BD09-4CE8-4958-8710-797927E64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53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76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76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ubtitle 6"/>
          <p:cNvSpPr>
            <a:spLocks noGrp="1"/>
          </p:cNvSpPr>
          <p:nvPr>
            <p:ph type="subTitle" idx="1"/>
          </p:nvPr>
        </p:nvSpPr>
        <p:spPr>
          <a:xfrm>
            <a:off x="369678" y="549048"/>
            <a:ext cx="4652554" cy="1535784"/>
          </a:xfrm>
        </p:spPr>
        <p:txBody>
          <a:bodyPr>
            <a:normAutofit/>
          </a:bodyPr>
          <a:lstStyle/>
          <a:p>
            <a:pPr algn="l"/>
            <a:r>
              <a:rPr lang="en-US" sz="4000" b="1" i="1" dirty="0">
                <a:solidFill>
                  <a:srgbClr val="FFFFFF"/>
                </a:solidFill>
              </a:rPr>
              <a:t>Glencoe Health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6571" y="2216968"/>
            <a:ext cx="3306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Bevel 8"/>
          <p:cNvSpPr/>
          <p:nvPr/>
        </p:nvSpPr>
        <p:spPr>
          <a:xfrm>
            <a:off x="4705350" y="2051583"/>
            <a:ext cx="3477170" cy="2754831"/>
          </a:xfrm>
          <a:prstGeom prst="bevel">
            <a:avLst/>
          </a:prstGeom>
          <a:gradFill flip="none" rotWithShape="1">
            <a:gsLst>
              <a:gs pos="0">
                <a:srgbClr val="FF6801">
                  <a:shade val="30000"/>
                  <a:satMod val="115000"/>
                </a:srgbClr>
              </a:gs>
              <a:gs pos="50000">
                <a:srgbClr val="FF6801">
                  <a:shade val="67500"/>
                  <a:satMod val="115000"/>
                </a:srgbClr>
              </a:gs>
              <a:gs pos="100000">
                <a:srgbClr val="FF6801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W:\Glencoe Health Dashboard Images\C24DASH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96" y="2295387"/>
            <a:ext cx="3708400" cy="3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270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7"/>
          <p:cNvSpPr/>
          <p:nvPr/>
        </p:nvSpPr>
        <p:spPr>
          <a:xfrm>
            <a:off x="913623" y="1333428"/>
            <a:ext cx="1148352" cy="563065"/>
          </a:xfrm>
          <a:prstGeom prst="homePlate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</a:rPr>
              <a:t>BIG IDEA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idx="1"/>
          </p:nvPr>
        </p:nvSpPr>
        <p:spPr>
          <a:xfrm>
            <a:off x="842936" y="2743200"/>
            <a:ext cx="41910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New Vocabulary</a:t>
            </a:r>
          </a:p>
        </p:txBody>
      </p:sp>
      <p:sp>
        <p:nvSpPr>
          <p:cNvPr id="11" name="Chevron 10"/>
          <p:cNvSpPr/>
          <p:nvPr/>
        </p:nvSpPr>
        <p:spPr>
          <a:xfrm>
            <a:off x="1335399" y="3280608"/>
            <a:ext cx="304800" cy="242316"/>
          </a:xfrm>
          <a:prstGeom prst="chevron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40199" y="3201711"/>
            <a:ext cx="2848789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Arial"/>
                <a:cs typeface="Arial"/>
              </a:rPr>
              <a:t>antibody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Chevron 14"/>
          <p:cNvSpPr/>
          <p:nvPr/>
        </p:nvSpPr>
        <p:spPr>
          <a:xfrm>
            <a:off x="1335399" y="4055954"/>
            <a:ext cx="304800" cy="242316"/>
          </a:xfrm>
          <a:prstGeom prst="chevron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40198" y="3957847"/>
            <a:ext cx="284879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Arial"/>
                <a:cs typeface="Arial"/>
              </a:rPr>
              <a:t>antibody screening test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55878" y="1222080"/>
            <a:ext cx="6155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HIV/AIDS is preventable and treatable, </a:t>
            </a:r>
          </a:p>
          <a:p>
            <a:r>
              <a:rPr lang="en-US" sz="2400" b="1" dirty="0">
                <a:latin typeface="+mj-lt"/>
              </a:rPr>
              <a:t>but is incurable.</a:t>
            </a:r>
          </a:p>
        </p:txBody>
      </p:sp>
      <p:sp>
        <p:nvSpPr>
          <p:cNvPr id="18" name="Chevron 17"/>
          <p:cNvSpPr/>
          <p:nvPr/>
        </p:nvSpPr>
        <p:spPr>
          <a:xfrm>
            <a:off x="4581525" y="3268386"/>
            <a:ext cx="304800" cy="242316"/>
          </a:xfrm>
          <a:prstGeom prst="chevron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86325" y="3189489"/>
            <a:ext cx="3710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rapid test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2184541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226019" y="1591236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56903" y="3383228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72688" y="1703230"/>
            <a:ext cx="1491521" cy="475519"/>
          </a:xfrm>
          <a:prstGeom prst="roundRect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Main Idea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8948" y="552662"/>
            <a:ext cx="7858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Preventing HIV/AIDS</a:t>
            </a:r>
          </a:p>
        </p:txBody>
      </p:sp>
      <p:sp>
        <p:nvSpPr>
          <p:cNvPr id="5" name="Rectangle 4"/>
          <p:cNvSpPr/>
          <p:nvPr/>
        </p:nvSpPr>
        <p:spPr>
          <a:xfrm>
            <a:off x="835215" y="2411879"/>
            <a:ext cx="73262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There are many actions you can take to avoid contracting HIV/AIDS.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12799" y="4233332"/>
            <a:ext cx="7382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The CDC estimates that about 25 percent of the people in the United States who are infected with HIV do not know they are infected.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3965482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8904" y="550905"/>
            <a:ext cx="765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Preventing HIV/AIDS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57349" y="5286376"/>
            <a:ext cx="5200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When a pregnant female drinks, </a:t>
            </a:r>
          </a:p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so does her fetus.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16" t="29270" r="8192" b="28511"/>
          <a:stretch/>
        </p:blipFill>
        <p:spPr bwMode="auto">
          <a:xfrm>
            <a:off x="578385" y="1787873"/>
            <a:ext cx="8235460" cy="4502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8385" y="1520328"/>
            <a:ext cx="8235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HIV/AIDS Among Teens</a:t>
            </a:r>
          </a:p>
        </p:txBody>
      </p:sp>
      <p:sp>
        <p:nvSpPr>
          <p:cNvPr id="9" name="Rectangle 8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3453473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8904" y="539888"/>
            <a:ext cx="765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Preventing HIV/AIDS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17783" y="2210921"/>
            <a:ext cx="6516643" cy="7378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+mj-lt"/>
              </a:rPr>
              <a:t>Practice abstinence.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90374" y="3190320"/>
            <a:ext cx="6516643" cy="7378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+mj-lt"/>
              </a:rPr>
              <a:t>Do not share needles, knives, and razors.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06766" y="4113559"/>
            <a:ext cx="6516643" cy="7378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+mj-lt"/>
              </a:rPr>
              <a:t>Avoid situations where drug and alcohol use might compromise your decision-making.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90374" y="5079059"/>
            <a:ext cx="6516643" cy="7378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+mj-lt"/>
              </a:rPr>
              <a:t>Use refusal skills when you feel pressured to engage in risky behaviors.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9802" y="1244905"/>
            <a:ext cx="73312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The following healthful behaviors will help protect you from infection:</a:t>
            </a:r>
          </a:p>
        </p:txBody>
      </p:sp>
      <p:sp>
        <p:nvSpPr>
          <p:cNvPr id="8" name="Rectangle 7"/>
          <p:cNvSpPr/>
          <p:nvPr/>
        </p:nvSpPr>
        <p:spPr>
          <a:xfrm>
            <a:off x="928955" y="2210920"/>
            <a:ext cx="877811" cy="737843"/>
          </a:xfrm>
          <a:prstGeom prst="rect">
            <a:avLst/>
          </a:prstGeom>
          <a:solidFill>
            <a:srgbClr val="83B42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ym typeface="Wingdings"/>
              </a:rPr>
              <a:t></a:t>
            </a:r>
            <a:endParaRPr lang="en-US" sz="4000" b="1" dirty="0"/>
          </a:p>
        </p:txBody>
      </p:sp>
      <p:sp>
        <p:nvSpPr>
          <p:cNvPr id="17" name="Rectangle 16"/>
          <p:cNvSpPr/>
          <p:nvPr/>
        </p:nvSpPr>
        <p:spPr>
          <a:xfrm>
            <a:off x="901546" y="3190319"/>
            <a:ext cx="877811" cy="737843"/>
          </a:xfrm>
          <a:prstGeom prst="rect">
            <a:avLst/>
          </a:prstGeom>
          <a:solidFill>
            <a:srgbClr val="83B42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ym typeface="Wingdings"/>
              </a:rPr>
              <a:t></a:t>
            </a:r>
            <a:endParaRPr lang="en-US" sz="4000" b="1" dirty="0"/>
          </a:p>
        </p:txBody>
      </p:sp>
      <p:sp>
        <p:nvSpPr>
          <p:cNvPr id="18" name="Rectangle 17"/>
          <p:cNvSpPr/>
          <p:nvPr/>
        </p:nvSpPr>
        <p:spPr>
          <a:xfrm>
            <a:off x="901545" y="4113559"/>
            <a:ext cx="877811" cy="737843"/>
          </a:xfrm>
          <a:prstGeom prst="rect">
            <a:avLst/>
          </a:prstGeom>
          <a:solidFill>
            <a:srgbClr val="83B42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ym typeface="Wingdings"/>
              </a:rPr>
              <a:t></a:t>
            </a:r>
            <a:endParaRPr lang="en-US" sz="4000" b="1" dirty="0"/>
          </a:p>
        </p:txBody>
      </p:sp>
      <p:sp>
        <p:nvSpPr>
          <p:cNvPr id="19" name="Rectangle 18"/>
          <p:cNvSpPr/>
          <p:nvPr/>
        </p:nvSpPr>
        <p:spPr>
          <a:xfrm>
            <a:off x="870264" y="5079058"/>
            <a:ext cx="914469" cy="737843"/>
          </a:xfrm>
          <a:prstGeom prst="rect">
            <a:avLst/>
          </a:prstGeom>
          <a:solidFill>
            <a:srgbClr val="83B42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ym typeface="Wingdings"/>
              </a:rPr>
              <a:t></a:t>
            </a:r>
            <a:endParaRPr lang="en-US" sz="4000" b="1" dirty="0"/>
          </a:p>
        </p:txBody>
      </p:sp>
      <p:sp>
        <p:nvSpPr>
          <p:cNvPr id="16" name="Rectangle 15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67511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226019" y="1591236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14793" y="2986620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72688" y="1703230"/>
            <a:ext cx="1491521" cy="475519"/>
          </a:xfrm>
          <a:prstGeom prst="roundRect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Main Idea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3863" y="563679"/>
            <a:ext cx="7858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Diagnosing HIV/AIDS</a:t>
            </a:r>
          </a:p>
        </p:txBody>
      </p:sp>
      <p:sp>
        <p:nvSpPr>
          <p:cNvPr id="5" name="Rectangle 4"/>
          <p:cNvSpPr/>
          <p:nvPr/>
        </p:nvSpPr>
        <p:spPr>
          <a:xfrm>
            <a:off x="835215" y="2411879"/>
            <a:ext cx="7326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Several tests are used to diagnose HIV/AIDS.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12799" y="4233332"/>
            <a:ext cx="7382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If someone believes that he or she may </a:t>
            </a:r>
          </a:p>
          <a:p>
            <a:r>
              <a:rPr lang="en-US" sz="2400" dirty="0">
                <a:latin typeface="+mj-lt"/>
              </a:rPr>
              <a:t>have been exposed to HIV, the person </a:t>
            </a:r>
          </a:p>
          <a:p>
            <a:r>
              <a:rPr lang="en-US" sz="2400" dirty="0">
                <a:latin typeface="+mj-lt"/>
              </a:rPr>
              <a:t>must be tested.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1815449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4836" y="550905"/>
            <a:ext cx="765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Diagnosing HIV/AIDS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57349" y="5286376"/>
            <a:ext cx="5200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When a pregnant female drinks, </a:t>
            </a:r>
          </a:p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so does her fetus.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7281" y="1255922"/>
            <a:ext cx="75575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Typically, a blood sample or an oral specimen from between the inside of the cheek and </a:t>
            </a:r>
          </a:p>
          <a:p>
            <a:r>
              <a:rPr lang="en-US" sz="2400" dirty="0">
                <a:latin typeface="+mj-lt"/>
              </a:rPr>
              <a:t>the gum is collected and sent to a laboratory </a:t>
            </a:r>
          </a:p>
          <a:p>
            <a:r>
              <a:rPr lang="en-US" sz="2400" dirty="0">
                <a:latin typeface="+mj-lt"/>
              </a:rPr>
              <a:t>for analysis.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At most testing sites, qualified personnel are available to answer questions, make referrals, and explain results.</a:t>
            </a:r>
          </a:p>
        </p:txBody>
      </p:sp>
      <p:sp>
        <p:nvSpPr>
          <p:cNvPr id="8" name="Rectangle 7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2787095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5006" y="550905"/>
            <a:ext cx="765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Types of Laboratory HIV Tests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57349" y="5286376"/>
            <a:ext cx="5200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When a pregnant female drinks, </a:t>
            </a:r>
          </a:p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so does her fetus.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7281" y="1257488"/>
            <a:ext cx="7557572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latin typeface="+mj-lt"/>
              </a:rPr>
              <a:t>After collected samples are sent to a laboratory, technicians screen them for HIV </a:t>
            </a:r>
            <a:r>
              <a:rPr lang="en-US" sz="2400" b="1" dirty="0">
                <a:latin typeface="+mj-lt"/>
              </a:rPr>
              <a:t>antibodies</a:t>
            </a:r>
            <a:r>
              <a:rPr lang="en-US" sz="2400" dirty="0">
                <a:latin typeface="+mj-lt"/>
              </a:rPr>
              <a:t>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A person’s body does not naturally have HIV antibodies: they are produced only in the presence of an infection.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0E755CC-2F74-37F4-C6F7-D854A531BFA6}"/>
              </a:ext>
            </a:extLst>
          </p:cNvPr>
          <p:cNvSpPr/>
          <p:nvPr/>
        </p:nvSpPr>
        <p:spPr>
          <a:xfrm>
            <a:off x="1201775" y="3944039"/>
            <a:ext cx="6531287" cy="1824240"/>
          </a:xfrm>
          <a:prstGeom prst="round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en-US" sz="2400" b="1" dirty="0">
                <a:latin typeface="+mj-lt"/>
              </a:rPr>
              <a:t>antibody</a:t>
            </a:r>
          </a:p>
          <a:p>
            <a:r>
              <a:rPr lang="en-US" sz="2400" dirty="0">
                <a:latin typeface="+mj-lt"/>
              </a:rPr>
              <a:t>A protein that acts against an antigen.</a:t>
            </a:r>
            <a:endParaRPr lang="en-US" sz="2000" dirty="0">
              <a:latin typeface="+mj-lt"/>
            </a:endParaRPr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6EBF78DF-30BA-38D9-F51E-3237B1A2564E}"/>
              </a:ext>
            </a:extLst>
          </p:cNvPr>
          <p:cNvSpPr/>
          <p:nvPr/>
        </p:nvSpPr>
        <p:spPr>
          <a:xfrm>
            <a:off x="870396" y="3706279"/>
            <a:ext cx="2721889" cy="475519"/>
          </a:xfrm>
          <a:prstGeom prst="roundRect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+mj-lt"/>
              </a:rPr>
              <a:t>New Vocabulary</a:t>
            </a:r>
          </a:p>
        </p:txBody>
      </p:sp>
    </p:spTree>
    <p:extLst>
      <p:ext uri="{BB962C8B-B14F-4D97-AF65-F5344CB8AC3E}">
        <p14:creationId xmlns:p14="http://schemas.microsoft.com/office/powerpoint/2010/main" val="1681500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1201775" y="3988105"/>
            <a:ext cx="6531287" cy="1780173"/>
          </a:xfrm>
          <a:prstGeom prst="round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>
                <a:latin typeface="+mj-lt"/>
              </a:rPr>
              <a:t>rapid test</a:t>
            </a:r>
          </a:p>
          <a:p>
            <a:r>
              <a:rPr lang="en-US" sz="2400" dirty="0">
                <a:latin typeface="+mj-lt"/>
              </a:rPr>
              <a:t>An HIV test that produces results in only 20 minutes.</a:t>
            </a:r>
            <a:endParaRPr lang="en-US" sz="2000" dirty="0"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70395" y="3750345"/>
            <a:ext cx="2721889" cy="475519"/>
          </a:xfrm>
          <a:prstGeom prst="roundRect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+mj-lt"/>
              </a:rPr>
              <a:t>New Vocabulary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3508" y="550905"/>
            <a:ext cx="820870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latin typeface="+mj-lt"/>
              </a:rPr>
              <a:t>Types of Laboratory HIV Tests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18689" y="1246822"/>
            <a:ext cx="7390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A </a:t>
            </a:r>
            <a:r>
              <a:rPr lang="en-US" sz="2400" b="1" dirty="0">
                <a:latin typeface="+mj-lt"/>
              </a:rPr>
              <a:t>rapid test </a:t>
            </a:r>
            <a:r>
              <a:rPr lang="en-US" sz="2400" dirty="0">
                <a:latin typeface="+mj-lt"/>
              </a:rPr>
              <a:t>can be used in situations where the infected person might not come back to learn the results of the test.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1347831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28593" y="550905"/>
            <a:ext cx="820870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latin typeface="+mj-lt"/>
              </a:rPr>
              <a:t>Types of Laboratory HIV Tests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10062" y="1257839"/>
            <a:ext cx="7390911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latin typeface="+mj-lt"/>
              </a:rPr>
              <a:t>Enzyme immunoassay (EIA) is a test that screens for the presence of HIV antibodies in the blood. If the enzyme immunoassay (EIA) test results are positive, then the EIA test is repeated.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3337019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496389" y="550905"/>
            <a:ext cx="820870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latin typeface="+mj-lt"/>
              </a:rPr>
              <a:t>Types of Laboratory HIV Tests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21078" y="1257839"/>
            <a:ext cx="7390911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latin typeface="+mj-lt"/>
              </a:rPr>
              <a:t>The </a:t>
            </a:r>
            <a:r>
              <a:rPr lang="en-US" sz="2400" b="1" dirty="0">
                <a:latin typeface="+mj-lt"/>
              </a:rPr>
              <a:t>Western blot </a:t>
            </a:r>
            <a:r>
              <a:rPr lang="en-US" sz="2400" dirty="0">
                <a:latin typeface="+mj-lt"/>
              </a:rPr>
              <a:t>test is a test that detects HIV antibodies and confirms the results of earlier EIA tests. It is used only after EIA tests produce positive results.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1381720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7717" y="550905"/>
            <a:ext cx="765133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latin typeface="+mj-lt"/>
              </a:rPr>
              <a:t>Types of Laboratory HIV Tests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57349" y="5286376"/>
            <a:ext cx="5200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When a pregnant female drinks, </a:t>
            </a:r>
          </a:p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so does her fetus.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6166" y="1240544"/>
            <a:ext cx="74771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If the results of the two EIA tests and the Western blot test are all positive, a person is diagnosed with HIV/AIDS.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Many health departments and HIV/AIDS information and counseling centers will pay </a:t>
            </a:r>
          </a:p>
          <a:p>
            <a:r>
              <a:rPr lang="en-US" sz="2400" dirty="0">
                <a:latin typeface="+mj-lt"/>
              </a:rPr>
              <a:t>for the cost of these tests.</a:t>
            </a:r>
            <a:endParaRPr lang="en-US" sz="20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2246184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4836" y="550905"/>
            <a:ext cx="765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Additional Tests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57349" y="5286376"/>
            <a:ext cx="5200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When a pregnant female drinks, </a:t>
            </a:r>
          </a:p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so does her fetus.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58467" y="2115239"/>
            <a:ext cx="2401678" cy="1266939"/>
          </a:xfrm>
          <a:prstGeom prst="rect">
            <a:avLst/>
          </a:prstGeom>
          <a:solidFill>
            <a:srgbClr val="83B42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+mj-lt"/>
              </a:rPr>
              <a:t>RNA Test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58467" y="3931185"/>
            <a:ext cx="2401678" cy="1266939"/>
          </a:xfrm>
          <a:prstGeom prst="rect">
            <a:avLst/>
          </a:prstGeom>
          <a:solidFill>
            <a:srgbClr val="83B42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+mj-lt"/>
              </a:rPr>
              <a:t>CD4 Test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51712" y="2115239"/>
            <a:ext cx="4455854" cy="12669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+mj-lt"/>
              </a:rPr>
              <a:t>How many copies of the virus are circulating in the blood.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51712" y="3931186"/>
            <a:ext cx="4455854" cy="12669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+mj-lt"/>
              </a:rPr>
              <a:t>How many white blood cells are in a sample of blood.</a:t>
            </a:r>
          </a:p>
        </p:txBody>
      </p:sp>
      <p:cxnSp>
        <p:nvCxnSpPr>
          <p:cNvPr id="9" name="Straight Connector 8"/>
          <p:cNvCxnSpPr>
            <a:stCxn id="6" idx="3"/>
            <a:endCxn id="12" idx="1"/>
          </p:cNvCxnSpPr>
          <p:nvPr/>
        </p:nvCxnSpPr>
        <p:spPr>
          <a:xfrm>
            <a:off x="3360145" y="2748709"/>
            <a:ext cx="391567" cy="0"/>
          </a:xfrm>
          <a:prstGeom prst="line">
            <a:avLst/>
          </a:prstGeom>
          <a:ln w="38100">
            <a:solidFill>
              <a:srgbClr val="83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1" idx="3"/>
            <a:endCxn id="13" idx="1"/>
          </p:cNvCxnSpPr>
          <p:nvPr/>
        </p:nvCxnSpPr>
        <p:spPr>
          <a:xfrm>
            <a:off x="3360145" y="4564655"/>
            <a:ext cx="391567" cy="1"/>
          </a:xfrm>
          <a:prstGeom prst="line">
            <a:avLst/>
          </a:prstGeom>
          <a:ln w="38100">
            <a:solidFill>
              <a:srgbClr val="83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416605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53819" y="550905"/>
            <a:ext cx="765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Additional Tests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57349" y="5286376"/>
            <a:ext cx="5200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When a pregnant female drinks, </a:t>
            </a:r>
          </a:p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so does her fetus.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5149" y="1257488"/>
            <a:ext cx="74771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Home testing kits that are approved by the FDA are available in pharmacies and other stores.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Some tests require that the person provide a spot of dried blood which is mailed to a laboratory for analysis.  Other tests can provide results at home.</a:t>
            </a:r>
          </a:p>
        </p:txBody>
      </p:sp>
      <p:sp>
        <p:nvSpPr>
          <p:cNvPr id="8" name="Rectangle 7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235073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97887" y="550905"/>
            <a:ext cx="765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Benefits of Early Diagnosis</a:t>
            </a:r>
          </a:p>
        </p:txBody>
      </p:sp>
      <p:sp>
        <p:nvSpPr>
          <p:cNvPr id="6" name="Rectangle 5"/>
          <p:cNvSpPr/>
          <p:nvPr/>
        </p:nvSpPr>
        <p:spPr>
          <a:xfrm>
            <a:off x="1410159" y="1867032"/>
            <a:ext cx="331367" cy="823939"/>
          </a:xfrm>
          <a:prstGeom prst="rect">
            <a:avLst/>
          </a:prstGeom>
          <a:solidFill>
            <a:srgbClr val="83B42B"/>
          </a:solidFill>
          <a:ln>
            <a:solidFill>
              <a:srgbClr val="83B4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800" b="1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41526" y="1867032"/>
            <a:ext cx="6204597" cy="8239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begin proper medical care early to slow the progress of the virus.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44198" y="3017272"/>
            <a:ext cx="6204597" cy="8239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avoid behaviors that could spread HIV to others.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44199" y="4243819"/>
            <a:ext cx="6204597" cy="8239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gain peace of mind when the results are negative.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410159" y="3017271"/>
            <a:ext cx="331367" cy="823939"/>
          </a:xfrm>
          <a:prstGeom prst="rect">
            <a:avLst/>
          </a:prstGeom>
          <a:solidFill>
            <a:srgbClr val="83B42B"/>
          </a:solidFill>
          <a:ln>
            <a:solidFill>
              <a:srgbClr val="83B4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800" b="1" dirty="0">
              <a:latin typeface="+mj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410159" y="4243818"/>
            <a:ext cx="331367" cy="823939"/>
          </a:xfrm>
          <a:prstGeom prst="rect">
            <a:avLst/>
          </a:prstGeom>
          <a:solidFill>
            <a:srgbClr val="83B42B"/>
          </a:solidFill>
          <a:ln>
            <a:solidFill>
              <a:srgbClr val="83B4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8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4230" y="1234409"/>
            <a:ext cx="7480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Early detection enables a person to: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2079319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226019" y="1591236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5496" y="3350177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72688" y="1703230"/>
            <a:ext cx="1491521" cy="475519"/>
          </a:xfrm>
          <a:prstGeom prst="roundRect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Main Idea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3016" y="541645"/>
            <a:ext cx="7858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Treating HIV/AIDS</a:t>
            </a:r>
          </a:p>
        </p:txBody>
      </p:sp>
      <p:sp>
        <p:nvSpPr>
          <p:cNvPr id="5" name="Rectangle 4"/>
          <p:cNvSpPr/>
          <p:nvPr/>
        </p:nvSpPr>
        <p:spPr>
          <a:xfrm>
            <a:off x="835215" y="2411879"/>
            <a:ext cx="73262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Medications can slow the growth of HIV/AIDS, but there is no cure.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12799" y="4233332"/>
            <a:ext cx="73829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Drugs have been developed that slow the growth of HIV and treat the opportunistic infections that occur in individuals who do not have healthy immune systems.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4132594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5006" y="550905"/>
            <a:ext cx="765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Treating HIV/AIDS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57349" y="5286376"/>
            <a:ext cx="5200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When a pregnant female drinks, </a:t>
            </a:r>
          </a:p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so does her fetus.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240545"/>
            <a:ext cx="747712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To slow the growth of the AIDS virus, people take a combination of drugs, a treatment known as highly active antiretroviral therapy (HAART).</a:t>
            </a:r>
          </a:p>
          <a:p>
            <a:endParaRPr lang="en-US" sz="2400" dirty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4175604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+mj-lt"/>
              </a:rPr>
              <a:t>Review   </a:t>
            </a:r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59509"/>
            <a:ext cx="9143999" cy="60872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7559" y="563097"/>
            <a:ext cx="547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After You Read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0278" y="1301189"/>
            <a:ext cx="5514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Reviewing Facts and Vocabulary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78" y="2400200"/>
            <a:ext cx="7462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>
                <a:latin typeface="+mj-lt"/>
              </a:rPr>
              <a:t>How is HIV detected?</a:t>
            </a:r>
            <a:endParaRPr lang="en-US" sz="2800" b="1" i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2312" y="5064965"/>
            <a:ext cx="7355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An EIA and Western Blot test detect the presence of antibodies; an RNA test detects the virus.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</p:spTree>
    <p:extLst>
      <p:ext uri="{BB962C8B-B14F-4D97-AF65-F5344CB8AC3E}">
        <p14:creationId xmlns:p14="http://schemas.microsoft.com/office/powerpoint/2010/main" val="762560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59509"/>
            <a:ext cx="9143999" cy="60872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6531" y="564284"/>
            <a:ext cx="547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After You Read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0278" y="1272614"/>
            <a:ext cx="5514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Reviewing Facts and Vocabulary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9328" y="2409725"/>
            <a:ext cx="73457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 startAt="2"/>
            </a:pPr>
            <a:r>
              <a:rPr lang="en-US" sz="2800" b="1" dirty="0">
                <a:latin typeface="+mj-lt"/>
              </a:rPr>
              <a:t>What test is used to confirm a diagnosis of HIV?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312" y="5808810"/>
            <a:ext cx="7355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The Western Blot test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+mj-lt"/>
              </a:rPr>
              <a:t>Review   </a:t>
            </a:r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917449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59509"/>
            <a:ext cx="9143999" cy="60872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7084" y="563097"/>
            <a:ext cx="547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After You Read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0278" y="1291664"/>
            <a:ext cx="5514321" cy="400110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Reviewing Facts and Vocabulary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853" y="2390675"/>
            <a:ext cx="74629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 startAt="3"/>
            </a:pPr>
            <a:r>
              <a:rPr lang="en-US" sz="2800" b="1" dirty="0">
                <a:latin typeface="+mj-lt"/>
              </a:rPr>
              <a:t>HIV/AIDS home testing kits may not be trustworthy. What should you do to make sure the results are accurate?</a:t>
            </a:r>
            <a:endParaRPr lang="en-US" sz="2800" b="1" i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0978" y="5808446"/>
            <a:ext cx="7355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Check that the test is approved by the FDA.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+mj-lt"/>
              </a:rPr>
              <a:t>Review   </a:t>
            </a:r>
            <a:r>
              <a:rPr lang="en-US" sz="20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</a:p>
        </p:txBody>
      </p:sp>
    </p:spTree>
    <p:extLst>
      <p:ext uri="{BB962C8B-B14F-4D97-AF65-F5344CB8AC3E}">
        <p14:creationId xmlns:p14="http://schemas.microsoft.com/office/powerpoint/2010/main" val="156826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ubtitle 6"/>
          <p:cNvSpPr>
            <a:spLocks noGrp="1"/>
          </p:cNvSpPr>
          <p:nvPr>
            <p:ph type="subTitle" idx="1"/>
          </p:nvPr>
        </p:nvSpPr>
        <p:spPr>
          <a:xfrm>
            <a:off x="369678" y="549048"/>
            <a:ext cx="4652554" cy="1535784"/>
          </a:xfrm>
        </p:spPr>
        <p:txBody>
          <a:bodyPr>
            <a:normAutofit/>
          </a:bodyPr>
          <a:lstStyle/>
          <a:p>
            <a:pPr algn="l"/>
            <a:r>
              <a:rPr lang="en-US" sz="4000" b="1" i="1" dirty="0">
                <a:solidFill>
                  <a:srgbClr val="FFFFFF"/>
                </a:solidFill>
              </a:rPr>
              <a:t>Glencoe Health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6571" y="1676453"/>
            <a:ext cx="3396344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+mj-lt"/>
              </a:rPr>
              <a:t>End of</a:t>
            </a:r>
          </a:p>
          <a:p>
            <a:endParaRPr lang="en-US" sz="2400" b="1" dirty="0">
              <a:solidFill>
                <a:srgbClr val="FFFFFF"/>
              </a:solidFill>
              <a:latin typeface="+mj-lt"/>
            </a:endParaRPr>
          </a:p>
          <a:p>
            <a:r>
              <a:rPr lang="en-US" sz="2400" b="1" dirty="0">
                <a:solidFill>
                  <a:srgbClr val="FFFFFF"/>
                </a:solidFill>
                <a:latin typeface="+mj-lt"/>
              </a:rPr>
              <a:t>Sexually Transmitted Diseases and HIV/AIDS</a:t>
            </a:r>
          </a:p>
          <a:p>
            <a:endParaRPr lang="en-US" sz="2400" b="1" dirty="0">
              <a:solidFill>
                <a:srgbClr val="FFFFFF"/>
              </a:solidFill>
              <a:latin typeface="+mj-lt"/>
            </a:endParaRPr>
          </a:p>
          <a:p>
            <a:r>
              <a:rPr lang="en-US" sz="2400" b="1" dirty="0">
                <a:solidFill>
                  <a:srgbClr val="FFFFFF"/>
                </a:solidFill>
                <a:latin typeface="+mj-lt"/>
              </a:rPr>
              <a:t>Preventing and Treating HIV/AIDS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Bevel 8"/>
          <p:cNvSpPr/>
          <p:nvPr/>
        </p:nvSpPr>
        <p:spPr>
          <a:xfrm>
            <a:off x="4705350" y="2051583"/>
            <a:ext cx="3477170" cy="2754831"/>
          </a:xfrm>
          <a:prstGeom prst="bevel">
            <a:avLst/>
          </a:prstGeom>
          <a:gradFill flip="none" rotWithShape="1">
            <a:gsLst>
              <a:gs pos="0">
                <a:srgbClr val="FF6801">
                  <a:shade val="30000"/>
                  <a:satMod val="115000"/>
                </a:srgbClr>
              </a:gs>
              <a:gs pos="50000">
                <a:srgbClr val="FF6801">
                  <a:shade val="67500"/>
                  <a:satMod val="115000"/>
                </a:srgbClr>
              </a:gs>
              <a:gs pos="100000">
                <a:srgbClr val="FF6801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W:\Glencoe Health Dashboard Images\C24DASH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96" y="2295387"/>
            <a:ext cx="3708400" cy="3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6204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DE4A8B0BB0DA4188B5534FD4474BEF" ma:contentTypeVersion="21" ma:contentTypeDescription="Create a new document." ma:contentTypeScope="" ma:versionID="f7be3d6268e8900885dcae7a8f5b76f8">
  <xsd:schema xmlns:xsd="http://www.w3.org/2001/XMLSchema" xmlns:xs="http://www.w3.org/2001/XMLSchema" xmlns:p="http://schemas.microsoft.com/office/2006/metadata/properties" xmlns:ns2="92917aa9-a745-4e00-85ad-9b639620d964" xmlns:ns3="dd4bb0b3-50fb-4810-b3a2-6e7365f6d366" targetNamespace="http://schemas.microsoft.com/office/2006/metadata/properties" ma:root="true" ma:fieldsID="8bc840b4aef53b5d9b569573e95bd556" ns2:_="" ns3:_="">
    <xsd:import namespace="92917aa9-a745-4e00-85ad-9b639620d964"/>
    <xsd:import namespace="dd4bb0b3-50fb-4810-b3a2-6e7365f6d3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917aa9-a745-4e00-85ad-9b639620d9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b8617a1-beef-4e24-867f-51551f54cf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Notes" ma:index="26" nillable="true" ma:displayName="Notes" ma:format="Dropdown" ma:internalName="Note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4bb0b3-50fb-4810-b3a2-6e7365f6d36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2d5e33a-421d-4bb6-9fe3-41b84f0187e5}" ma:internalName="TaxCatchAll" ma:showField="CatchAllData" ma:web="dd4bb0b3-50fb-4810-b3a2-6e7365f6d3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917aa9-a745-4e00-85ad-9b639620d964">
      <Terms xmlns="http://schemas.microsoft.com/office/infopath/2007/PartnerControls"/>
    </lcf76f155ced4ddcb4097134ff3c332f>
    <TaxCatchAll xmlns="dd4bb0b3-50fb-4810-b3a2-6e7365f6d366" xsi:nil="true"/>
    <Notes xmlns="92917aa9-a745-4e00-85ad-9b639620d96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B71E48-420A-4540-9C90-C808AC9C2E9A}"/>
</file>

<file path=customXml/itemProps2.xml><?xml version="1.0" encoding="utf-8"?>
<ds:datastoreItem xmlns:ds="http://schemas.openxmlformats.org/officeDocument/2006/customXml" ds:itemID="{45CE3531-EA25-47C8-BA61-100857350A63}">
  <ds:schemaRefs>
    <ds:schemaRef ds:uri="http://schemas.microsoft.com/office/2006/metadata/properties"/>
    <ds:schemaRef ds:uri="http://schemas.microsoft.com/office/infopath/2007/PartnerControls"/>
    <ds:schemaRef ds:uri="92917aa9-a745-4e00-85ad-9b639620d964"/>
    <ds:schemaRef ds:uri="dd4bb0b3-50fb-4810-b3a2-6e7365f6d366"/>
  </ds:schemaRefs>
</ds:datastoreItem>
</file>

<file path=customXml/itemProps3.xml><?xml version="1.0" encoding="utf-8"?>
<ds:datastoreItem xmlns:ds="http://schemas.openxmlformats.org/officeDocument/2006/customXml" ds:itemID="{071EE2BF-66E6-4232-B883-BC2D635849E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TC102455596[[fn=Spring]]</Template>
  <TotalTime>11276</TotalTime>
  <Words>1183</Words>
  <Application>Microsoft Office PowerPoint</Application>
  <PresentationFormat>On-screen Show (4:3)</PresentationFormat>
  <Paragraphs>192</Paragraphs>
  <Slides>21</Slides>
  <Notes>21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McGraw-Hill Companies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Aring, Amanda</dc:creator>
  <cp:lastModifiedBy>admin</cp:lastModifiedBy>
  <cp:revision>929</cp:revision>
  <dcterms:created xsi:type="dcterms:W3CDTF">2013-03-19T13:59:40Z</dcterms:created>
  <dcterms:modified xsi:type="dcterms:W3CDTF">2025-07-07T16:07:10Z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0x010100EDDE4A8B0BB0DA4188B5534FD4474BEF</vt:lpwstr>
  </property>
  <property fmtid="{D5CDD505-2E9C-101B-9397-08002B2CF9AE}" pid="3" name="MediaServiceImageTags">
    <vt:lpwstr/>
  </property>
</Properties>
</file>