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7" r:id="rId6"/>
    <p:sldId id="258" r:id="rId7"/>
    <p:sldId id="259" r:id="rId8"/>
    <p:sldId id="261" r:id="rId9"/>
    <p:sldId id="268" r:id="rId10"/>
    <p:sldId id="269" r:id="rId11"/>
    <p:sldId id="270" r:id="rId12"/>
    <p:sldId id="271" r:id="rId13"/>
    <p:sldId id="265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6C3D2F-5A05-4596-A225-FC14565701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C051B-F26C-4470-B56C-092B4E1C4C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9A1B5-1BE4-4CD6-80C4-143959F034D3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9DB8B-3A1C-4291-8A97-C19C5D31C3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6310B9-42FE-4FE9-8C0B-5C7382DBB0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CFFF0-B784-4FE7-8A38-F89DE294F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66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6120A-21AF-4F12-ABAA-66A70823631B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C672F-171E-46DC-915C-C7BCF99F5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9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5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5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96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09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5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12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56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8523" y="5953318"/>
            <a:ext cx="10318418" cy="74227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 b="0" i="0" cap="all" spc="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379454E9-64A4-5BCD-DBB2-0A8C47461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77EF47-0E28-324A-BFDB-6DA237E7E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7" y="382385"/>
            <a:ext cx="10523379" cy="1800098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1677" y="2286001"/>
            <a:ext cx="10523379" cy="359359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6875113-6CF9-DCB5-3194-7B5DC7DB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7A9FEF-52A0-808F-183C-E69D0BD7D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655604"/>
            <a:ext cx="4028348" cy="5387886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026" y="655604"/>
            <a:ext cx="5986078" cy="538788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1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82629D6-C81C-6C07-314D-B2D901A71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006ED6-1912-6865-5D19-6FCA22094F1E}"/>
                </a:ext>
              </a:extLst>
            </p:cNvPr>
            <p:cNvSpPr/>
            <p:nvPr userDrawn="1"/>
          </p:nvSpPr>
          <p:spPr>
            <a:xfrm>
              <a:off x="5530964" y="0"/>
              <a:ext cx="6661036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CD54FFD-5890-0058-F8A8-53847637E554}"/>
                </a:ext>
              </a:extLst>
            </p:cNvPr>
            <p:cNvGrpSpPr/>
            <p:nvPr userDrawn="1"/>
          </p:nvGrpSpPr>
          <p:grpSpPr>
            <a:xfrm>
              <a:off x="196964" y="0"/>
              <a:ext cx="7377024" cy="6858000"/>
              <a:chOff x="196964" y="0"/>
              <a:chExt cx="7377024" cy="6858000"/>
            </a:xfrm>
          </p:grpSpPr>
          <p:sp>
            <p:nvSpPr>
              <p:cNvPr id="10" name="Freeform 6" title="Left scallop edge">
                <a:extLst>
                  <a:ext uri="{FF2B5EF4-FFF2-40B4-BE49-F238E27FC236}">
                    <a16:creationId xmlns:a16="http://schemas.microsoft.com/office/drawing/2014/main" id="{79990210-1F9B-2CE1-E438-60E6728E96E4}"/>
                  </a:ext>
                </a:extLst>
              </p:cNvPr>
              <p:cNvSpPr/>
              <p:nvPr userDrawn="1"/>
            </p:nvSpPr>
            <p:spPr bwMode="auto">
              <a:xfrm>
                <a:off x="6688163" y="0"/>
                <a:ext cx="885825" cy="6858000"/>
              </a:xfrm>
              <a:custGeom>
                <a:avLst/>
                <a:gdLst/>
                <a:ahLst/>
                <a:cxnLst/>
                <a:rect l="0" t="0" r="r" b="b"/>
                <a:pathLst>
                  <a:path w="558" h="4320">
                    <a:moveTo>
                      <a:pt x="0" y="0"/>
                    </a:moveTo>
                    <a:lnTo>
                      <a:pt x="447" y="0"/>
                    </a:lnTo>
                    <a:lnTo>
                      <a:pt x="448" y="43"/>
                    </a:lnTo>
                    <a:lnTo>
                      <a:pt x="453" y="81"/>
                    </a:lnTo>
                    <a:lnTo>
                      <a:pt x="460" y="114"/>
                    </a:lnTo>
                    <a:lnTo>
                      <a:pt x="469" y="143"/>
                    </a:lnTo>
                    <a:lnTo>
                      <a:pt x="479" y="169"/>
                    </a:lnTo>
                    <a:lnTo>
                      <a:pt x="491" y="192"/>
                    </a:lnTo>
                    <a:lnTo>
                      <a:pt x="503" y="216"/>
                    </a:lnTo>
                    <a:lnTo>
                      <a:pt x="515" y="240"/>
                    </a:lnTo>
                    <a:lnTo>
                      <a:pt x="525" y="263"/>
                    </a:lnTo>
                    <a:lnTo>
                      <a:pt x="535" y="289"/>
                    </a:lnTo>
                    <a:lnTo>
                      <a:pt x="545" y="318"/>
                    </a:lnTo>
                    <a:lnTo>
                      <a:pt x="552" y="351"/>
                    </a:lnTo>
                    <a:lnTo>
                      <a:pt x="556" y="389"/>
                    </a:lnTo>
                    <a:lnTo>
                      <a:pt x="558" y="432"/>
                    </a:lnTo>
                    <a:lnTo>
                      <a:pt x="556" y="475"/>
                    </a:lnTo>
                    <a:lnTo>
                      <a:pt x="552" y="513"/>
                    </a:lnTo>
                    <a:lnTo>
                      <a:pt x="545" y="546"/>
                    </a:lnTo>
                    <a:lnTo>
                      <a:pt x="535" y="575"/>
                    </a:lnTo>
                    <a:lnTo>
                      <a:pt x="525" y="601"/>
                    </a:lnTo>
                    <a:lnTo>
                      <a:pt x="515" y="624"/>
                    </a:lnTo>
                    <a:lnTo>
                      <a:pt x="503" y="648"/>
                    </a:lnTo>
                    <a:lnTo>
                      <a:pt x="491" y="672"/>
                    </a:lnTo>
                    <a:lnTo>
                      <a:pt x="479" y="695"/>
                    </a:lnTo>
                    <a:lnTo>
                      <a:pt x="469" y="721"/>
                    </a:lnTo>
                    <a:lnTo>
                      <a:pt x="460" y="750"/>
                    </a:lnTo>
                    <a:lnTo>
                      <a:pt x="453" y="783"/>
                    </a:lnTo>
                    <a:lnTo>
                      <a:pt x="448" y="821"/>
                    </a:lnTo>
                    <a:lnTo>
                      <a:pt x="447" y="864"/>
                    </a:lnTo>
                    <a:lnTo>
                      <a:pt x="448" y="907"/>
                    </a:lnTo>
                    <a:lnTo>
                      <a:pt x="453" y="945"/>
                    </a:lnTo>
                    <a:lnTo>
                      <a:pt x="460" y="978"/>
                    </a:lnTo>
                    <a:lnTo>
                      <a:pt x="469" y="1007"/>
                    </a:lnTo>
                    <a:lnTo>
                      <a:pt x="479" y="1033"/>
                    </a:lnTo>
                    <a:lnTo>
                      <a:pt x="491" y="1056"/>
                    </a:lnTo>
                    <a:lnTo>
                      <a:pt x="503" y="1080"/>
                    </a:lnTo>
                    <a:lnTo>
                      <a:pt x="515" y="1104"/>
                    </a:lnTo>
                    <a:lnTo>
                      <a:pt x="525" y="1127"/>
                    </a:lnTo>
                    <a:lnTo>
                      <a:pt x="535" y="1153"/>
                    </a:lnTo>
                    <a:lnTo>
                      <a:pt x="545" y="1182"/>
                    </a:lnTo>
                    <a:lnTo>
                      <a:pt x="552" y="1215"/>
                    </a:lnTo>
                    <a:lnTo>
                      <a:pt x="556" y="1253"/>
                    </a:lnTo>
                    <a:lnTo>
                      <a:pt x="558" y="1296"/>
                    </a:lnTo>
                    <a:lnTo>
                      <a:pt x="556" y="1339"/>
                    </a:lnTo>
                    <a:lnTo>
                      <a:pt x="552" y="1377"/>
                    </a:lnTo>
                    <a:lnTo>
                      <a:pt x="545" y="1410"/>
                    </a:lnTo>
                    <a:lnTo>
                      <a:pt x="535" y="1439"/>
                    </a:lnTo>
                    <a:lnTo>
                      <a:pt x="525" y="1465"/>
                    </a:lnTo>
                    <a:lnTo>
                      <a:pt x="515" y="1488"/>
                    </a:lnTo>
                    <a:lnTo>
                      <a:pt x="503" y="1512"/>
                    </a:lnTo>
                    <a:lnTo>
                      <a:pt x="491" y="1536"/>
                    </a:lnTo>
                    <a:lnTo>
                      <a:pt x="479" y="1559"/>
                    </a:lnTo>
                    <a:lnTo>
                      <a:pt x="469" y="1585"/>
                    </a:lnTo>
                    <a:lnTo>
                      <a:pt x="460" y="1614"/>
                    </a:lnTo>
                    <a:lnTo>
                      <a:pt x="453" y="1647"/>
                    </a:lnTo>
                    <a:lnTo>
                      <a:pt x="448" y="1685"/>
                    </a:lnTo>
                    <a:lnTo>
                      <a:pt x="447" y="1728"/>
                    </a:lnTo>
                    <a:lnTo>
                      <a:pt x="448" y="1771"/>
                    </a:lnTo>
                    <a:lnTo>
                      <a:pt x="453" y="1809"/>
                    </a:lnTo>
                    <a:lnTo>
                      <a:pt x="460" y="1842"/>
                    </a:lnTo>
                    <a:lnTo>
                      <a:pt x="469" y="1871"/>
                    </a:lnTo>
                    <a:lnTo>
                      <a:pt x="479" y="1897"/>
                    </a:lnTo>
                    <a:lnTo>
                      <a:pt x="491" y="1920"/>
                    </a:lnTo>
                    <a:lnTo>
                      <a:pt x="503" y="1944"/>
                    </a:lnTo>
                    <a:lnTo>
                      <a:pt x="515" y="1968"/>
                    </a:lnTo>
                    <a:lnTo>
                      <a:pt x="525" y="1991"/>
                    </a:lnTo>
                    <a:lnTo>
                      <a:pt x="535" y="2017"/>
                    </a:lnTo>
                    <a:lnTo>
                      <a:pt x="545" y="2046"/>
                    </a:lnTo>
                    <a:lnTo>
                      <a:pt x="552" y="2079"/>
                    </a:lnTo>
                    <a:lnTo>
                      <a:pt x="556" y="2117"/>
                    </a:lnTo>
                    <a:lnTo>
                      <a:pt x="558" y="2159"/>
                    </a:lnTo>
                    <a:lnTo>
                      <a:pt x="556" y="2203"/>
                    </a:lnTo>
                    <a:lnTo>
                      <a:pt x="552" y="2241"/>
                    </a:lnTo>
                    <a:lnTo>
                      <a:pt x="545" y="2274"/>
                    </a:lnTo>
                    <a:lnTo>
                      <a:pt x="535" y="2303"/>
                    </a:lnTo>
                    <a:lnTo>
                      <a:pt x="525" y="2329"/>
                    </a:lnTo>
                    <a:lnTo>
                      <a:pt x="515" y="2352"/>
                    </a:lnTo>
                    <a:lnTo>
                      <a:pt x="503" y="2376"/>
                    </a:lnTo>
                    <a:lnTo>
                      <a:pt x="491" y="2400"/>
                    </a:lnTo>
                    <a:lnTo>
                      <a:pt x="479" y="2423"/>
                    </a:lnTo>
                    <a:lnTo>
                      <a:pt x="469" y="2449"/>
                    </a:lnTo>
                    <a:lnTo>
                      <a:pt x="460" y="2478"/>
                    </a:lnTo>
                    <a:lnTo>
                      <a:pt x="453" y="2511"/>
                    </a:lnTo>
                    <a:lnTo>
                      <a:pt x="448" y="2549"/>
                    </a:lnTo>
                    <a:lnTo>
                      <a:pt x="447" y="2592"/>
                    </a:lnTo>
                    <a:lnTo>
                      <a:pt x="448" y="2635"/>
                    </a:lnTo>
                    <a:lnTo>
                      <a:pt x="453" y="2673"/>
                    </a:lnTo>
                    <a:lnTo>
                      <a:pt x="460" y="2706"/>
                    </a:lnTo>
                    <a:lnTo>
                      <a:pt x="469" y="2735"/>
                    </a:lnTo>
                    <a:lnTo>
                      <a:pt x="479" y="2761"/>
                    </a:lnTo>
                    <a:lnTo>
                      <a:pt x="491" y="2784"/>
                    </a:lnTo>
                    <a:lnTo>
                      <a:pt x="515" y="2832"/>
                    </a:lnTo>
                    <a:lnTo>
                      <a:pt x="525" y="2855"/>
                    </a:lnTo>
                    <a:lnTo>
                      <a:pt x="535" y="2881"/>
                    </a:lnTo>
                    <a:lnTo>
                      <a:pt x="545" y="2910"/>
                    </a:lnTo>
                    <a:lnTo>
                      <a:pt x="552" y="2943"/>
                    </a:lnTo>
                    <a:lnTo>
                      <a:pt x="556" y="2981"/>
                    </a:lnTo>
                    <a:lnTo>
                      <a:pt x="558" y="3024"/>
                    </a:lnTo>
                    <a:lnTo>
                      <a:pt x="556" y="3067"/>
                    </a:lnTo>
                    <a:lnTo>
                      <a:pt x="552" y="3105"/>
                    </a:lnTo>
                    <a:lnTo>
                      <a:pt x="545" y="3138"/>
                    </a:lnTo>
                    <a:lnTo>
                      <a:pt x="535" y="3167"/>
                    </a:lnTo>
                    <a:lnTo>
                      <a:pt x="525" y="3193"/>
                    </a:lnTo>
                    <a:lnTo>
                      <a:pt x="515" y="3216"/>
                    </a:lnTo>
                    <a:lnTo>
                      <a:pt x="503" y="3240"/>
                    </a:lnTo>
                    <a:lnTo>
                      <a:pt x="491" y="3264"/>
                    </a:lnTo>
                    <a:lnTo>
                      <a:pt x="479" y="3287"/>
                    </a:lnTo>
                    <a:lnTo>
                      <a:pt x="469" y="3313"/>
                    </a:lnTo>
                    <a:lnTo>
                      <a:pt x="460" y="3342"/>
                    </a:lnTo>
                    <a:lnTo>
                      <a:pt x="453" y="3375"/>
                    </a:lnTo>
                    <a:lnTo>
                      <a:pt x="448" y="3413"/>
                    </a:lnTo>
                    <a:lnTo>
                      <a:pt x="447" y="3456"/>
                    </a:lnTo>
                    <a:lnTo>
                      <a:pt x="448" y="3499"/>
                    </a:lnTo>
                    <a:lnTo>
                      <a:pt x="453" y="3537"/>
                    </a:lnTo>
                    <a:lnTo>
                      <a:pt x="460" y="3570"/>
                    </a:lnTo>
                    <a:lnTo>
                      <a:pt x="469" y="3599"/>
                    </a:lnTo>
                    <a:lnTo>
                      <a:pt x="479" y="3625"/>
                    </a:lnTo>
                    <a:lnTo>
                      <a:pt x="491" y="3648"/>
                    </a:lnTo>
                    <a:lnTo>
                      <a:pt x="503" y="3672"/>
                    </a:lnTo>
                    <a:lnTo>
                      <a:pt x="515" y="3696"/>
                    </a:lnTo>
                    <a:lnTo>
                      <a:pt x="525" y="3719"/>
                    </a:lnTo>
                    <a:lnTo>
                      <a:pt x="535" y="3745"/>
                    </a:lnTo>
                    <a:lnTo>
                      <a:pt x="545" y="3774"/>
                    </a:lnTo>
                    <a:lnTo>
                      <a:pt x="552" y="3807"/>
                    </a:lnTo>
                    <a:lnTo>
                      <a:pt x="556" y="3845"/>
                    </a:lnTo>
                    <a:lnTo>
                      <a:pt x="558" y="3888"/>
                    </a:lnTo>
                    <a:lnTo>
                      <a:pt x="556" y="3931"/>
                    </a:lnTo>
                    <a:lnTo>
                      <a:pt x="552" y="3969"/>
                    </a:lnTo>
                    <a:lnTo>
                      <a:pt x="545" y="4002"/>
                    </a:lnTo>
                    <a:lnTo>
                      <a:pt x="535" y="4031"/>
                    </a:lnTo>
                    <a:lnTo>
                      <a:pt x="525" y="4057"/>
                    </a:lnTo>
                    <a:lnTo>
                      <a:pt x="515" y="4080"/>
                    </a:lnTo>
                    <a:lnTo>
                      <a:pt x="503" y="4104"/>
                    </a:lnTo>
                    <a:lnTo>
                      <a:pt x="491" y="4128"/>
                    </a:lnTo>
                    <a:lnTo>
                      <a:pt x="479" y="4151"/>
                    </a:lnTo>
                    <a:lnTo>
                      <a:pt x="469" y="4177"/>
                    </a:lnTo>
                    <a:lnTo>
                      <a:pt x="460" y="4206"/>
                    </a:lnTo>
                    <a:lnTo>
                      <a:pt x="453" y="4239"/>
                    </a:lnTo>
                    <a:lnTo>
                      <a:pt x="448" y="4277"/>
                    </a:lnTo>
                    <a:lnTo>
                      <a:pt x="447" y="4320"/>
                    </a:lnTo>
                    <a:lnTo>
                      <a:pt x="0" y="4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14EED43-19C6-3D75-5205-DBAE6551B347}"/>
                  </a:ext>
                </a:extLst>
              </p:cNvPr>
              <p:cNvSpPr/>
              <p:nvPr userDrawn="1"/>
            </p:nvSpPr>
            <p:spPr>
              <a:xfrm>
                <a:off x="196964" y="0"/>
                <a:ext cx="6661036" cy="685800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 title="right edge border">
              <a:extLst>
                <a:ext uri="{FF2B5EF4-FFF2-40B4-BE49-F238E27FC236}">
                  <a16:creationId xmlns:a16="http://schemas.microsoft.com/office/drawing/2014/main" id="{774323D2-93FE-5FD5-676F-452C98106A6E}"/>
                </a:ext>
              </a:extLst>
            </p:cNvPr>
            <p:cNvSpPr/>
            <p:nvPr userDrawn="1"/>
          </p:nvSpPr>
          <p:spPr>
            <a:xfrm>
              <a:off x="0" y="0"/>
              <a:ext cx="283464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9820" y="382385"/>
            <a:ext cx="3709358" cy="5742370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76376" y="508959"/>
            <a:ext cx="6305911" cy="561579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D9CA508-3C86-3580-504F-B66601B72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8688" cy="6858000"/>
            <a:chOff x="0" y="0"/>
            <a:chExt cx="12198688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006ED6-1912-6865-5D19-6FCA22094F1E}"/>
                </a:ext>
              </a:extLst>
            </p:cNvPr>
            <p:cNvSpPr/>
            <p:nvPr userDrawn="1"/>
          </p:nvSpPr>
          <p:spPr>
            <a:xfrm>
              <a:off x="5727928" y="0"/>
              <a:ext cx="647076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6" title="Left scallop edge">
              <a:extLst>
                <a:ext uri="{FF2B5EF4-FFF2-40B4-BE49-F238E27FC236}">
                  <a16:creationId xmlns:a16="http://schemas.microsoft.com/office/drawing/2014/main" id="{79990210-1F9B-2CE1-E438-60E6728E96E4}"/>
                </a:ext>
              </a:extLst>
            </p:cNvPr>
            <p:cNvSpPr/>
            <p:nvPr userDrawn="1"/>
          </p:nvSpPr>
          <p:spPr bwMode="auto">
            <a:xfrm>
              <a:off x="5399865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4EED43-19C6-3D75-5205-DBAE6551B347}"/>
                </a:ext>
              </a:extLst>
            </p:cNvPr>
            <p:cNvSpPr/>
            <p:nvPr userDrawn="1"/>
          </p:nvSpPr>
          <p:spPr>
            <a:xfrm>
              <a:off x="196964" y="0"/>
              <a:ext cx="5334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 title="right edge border">
              <a:extLst>
                <a:ext uri="{FF2B5EF4-FFF2-40B4-BE49-F238E27FC236}">
                  <a16:creationId xmlns:a16="http://schemas.microsoft.com/office/drawing/2014/main" id="{774323D2-93FE-5FD5-676F-452C98106A6E}"/>
                </a:ext>
              </a:extLst>
            </p:cNvPr>
            <p:cNvSpPr/>
            <p:nvPr userDrawn="1"/>
          </p:nvSpPr>
          <p:spPr>
            <a:xfrm>
              <a:off x="0" y="0"/>
              <a:ext cx="28346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34958" y="526210"/>
            <a:ext cx="4464908" cy="5817106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6719977" y="526210"/>
            <a:ext cx="4921464" cy="5817106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03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97CCFE93-3875-D188-55BA-86E16415C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71D729-2B26-A81B-0CB0-4E0A1AEA1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477" y="1061049"/>
            <a:ext cx="6358152" cy="3666225"/>
          </a:xfrm>
        </p:spPr>
        <p:txBody>
          <a:bodyPr anchor="ctr">
            <a:normAutofit/>
          </a:bodyPr>
          <a:lstStyle>
            <a:lvl1pPr algn="ctr">
              <a:defRPr sz="4000" spc="8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CE9BDE-37AB-2DA6-B4F2-3E7F0F66AB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58945" y="1690688"/>
            <a:ext cx="3401568" cy="340156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C2DFA44-C5AA-7A71-CCFD-2B79F5B2F9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0477" y="4856009"/>
            <a:ext cx="6358153" cy="1778000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spc="40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2pPr>
            <a:lvl3pPr marL="9144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3pPr>
            <a:lvl4pPr marL="13716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4pPr>
            <a:lvl5pPr marL="18288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7730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89768" y="416664"/>
            <a:ext cx="7788938" cy="3221482"/>
          </a:xfrm>
        </p:spPr>
        <p:txBody>
          <a:bodyPr anchor="b">
            <a:noAutofit/>
          </a:bodyPr>
          <a:lstStyle>
            <a:lvl1pPr>
              <a:defRPr sz="4000" b="0" cap="none"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89768" y="4197347"/>
            <a:ext cx="778893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4000" b="0" i="0" cap="none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subtitle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9D4F4AB8-D880-91F9-0D11-F20D0050D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4DB69F-EBF7-DEBE-7DFD-A9D36DCE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3A6D7BE-752B-EB58-A926-E58EBEF60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0428EF-AEF1-9AF0-0271-91E838A41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A22F609B-DD4D-16EA-060F-7BFB50BA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CFE02-2621-4755-7C89-6564B8F2F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60DE4597-DCD7-DBB0-3265-E7EB70B26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EB0330-0047-93B1-0E5A-30782D065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F63B152-7103-4FFE-90AC-D94EB7F44A7E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9DD5A9-4EF1-497E-92EF-2D23CF305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4" r:id="rId5"/>
    <p:sldLayoutId id="2147483675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op.edu/vaccine-education-cente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593563"/>
            <a:ext cx="10318418" cy="5366538"/>
          </a:xfrm>
        </p:spPr>
        <p:txBody>
          <a:bodyPr/>
          <a:lstStyle/>
          <a:p>
            <a:r>
              <a:rPr lang="en-US" sz="3200"/>
              <a:t>Vaccines -</a:t>
            </a:r>
            <a:br>
              <a:rPr lang="en-US" sz="3200"/>
            </a:br>
            <a:r>
              <a:rPr lang="en-US" sz="3200"/>
              <a:t> </a:t>
            </a:r>
            <a:br>
              <a:rPr lang="en-US" sz="3200"/>
            </a:br>
            <a:r>
              <a:rPr lang="en-US" sz="3200"/>
              <a:t> INs,</a:t>
            </a:r>
            <a:r>
              <a:rPr lang="en-US" sz="3200" err="1"/>
              <a:t>ouTs</a:t>
            </a:r>
            <a:r>
              <a:rPr lang="en-US" sz="3200"/>
              <a:t>,&amp;In-</a:t>
            </a:r>
            <a:br>
              <a:rPr lang="en-US" sz="3200"/>
            </a:br>
            <a:br>
              <a:rPr lang="en-US" sz="3200"/>
            </a:br>
            <a:r>
              <a:rPr lang="en-US" sz="3200" err="1"/>
              <a:t>Betweens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5C630DD8-ABA8-DB4D-E842-0B6A9C4C3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523" y="5953318"/>
            <a:ext cx="10318418" cy="742279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cs typeface="Times New Roman"/>
              </a:rPr>
              <a:t>Hope Peritz RN BSN, Immunization Manager</a:t>
            </a:r>
          </a:p>
          <a:p>
            <a:r>
              <a:rPr lang="en-US">
                <a:cs typeface="Times New Roman"/>
              </a:rPr>
              <a:t>Blue Ridge Health District</a:t>
            </a: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90703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Immunization records Assessment – where to begin?</a:t>
            </a:r>
            <a:r>
              <a:rPr lang="en-US"/>
              <a:t> 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7BDE5-A8BD-4286-8221-21664A41B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3035297"/>
            <a:ext cx="7788938" cy="25132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400">
                <a:solidFill>
                  <a:schemeClr val="bg2">
                    <a:lumMod val="90000"/>
                    <a:lumOff val="10000"/>
                  </a:schemeClr>
                </a:solidFill>
              </a:rPr>
              <a:t>ACIP Recommended Schedule</a:t>
            </a:r>
          </a:p>
          <a:p>
            <a:endParaRPr lang="en-US" sz="200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en-US" sz="2000">
                <a:solidFill>
                  <a:schemeClr val="bg2">
                    <a:lumMod val="90000"/>
                    <a:lumOff val="10000"/>
                  </a:schemeClr>
                </a:solidFill>
              </a:rPr>
              <a:t>Catch Up Schedule – </a:t>
            </a:r>
            <a:endParaRPr lang="en-US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sz="200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en-US" sz="2000">
                <a:solidFill>
                  <a:schemeClr val="bg2">
                    <a:lumMod val="90000"/>
                    <a:lumOff val="10000"/>
                  </a:schemeClr>
                </a:solidFill>
              </a:rPr>
              <a:t>Minimum Intervals - YOUR BEST FRIEND!</a:t>
            </a:r>
          </a:p>
          <a:p>
            <a:endParaRPr lang="en-US" sz="200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en-US" sz="2000">
                <a:solidFill>
                  <a:schemeClr val="bg2">
                    <a:lumMod val="90000"/>
                    <a:lumOff val="10000"/>
                  </a:schemeClr>
                </a:solidFill>
              </a:rPr>
              <a:t>Supplemental Guidance for School Vaccines</a:t>
            </a:r>
            <a:endParaRPr lang="en-US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49745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FAQ's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0C1E8-A3C4-4E79-8384-A72C24304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5468" y="2359022"/>
            <a:ext cx="7788938" cy="43515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Timing/Spacing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Vaccine types/processes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Current recommendations/requirements/exemptions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Vaccine Hesitancy</a:t>
            </a:r>
          </a:p>
          <a:p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C4A3-530D-433A-956F-BDFFF5436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693" y="-1840761"/>
            <a:ext cx="7788938" cy="390728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Why are spacing intervals</a:t>
            </a:r>
            <a:r>
              <a:rPr lang="en-US"/>
              <a:t> 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important?</a:t>
            </a:r>
            <a:r>
              <a:rPr lang="en-US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6A7A6-EB46-4CA0-B991-935C9B9C6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997197"/>
            <a:ext cx="7788938" cy="30847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Boosting effect – humoral</a:t>
            </a:r>
            <a:r>
              <a:rPr lang="en-US"/>
              <a:t> 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immunity mechanism</a:t>
            </a:r>
          </a:p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Live vaccine immune response</a:t>
            </a:r>
          </a:p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Maternal immunity -interference</a:t>
            </a:r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99275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What if the interval is too short between 2 vaccines? When should the next be given?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701922"/>
            <a:ext cx="7788938" cy="29323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The most recent vaccine is the reference point.</a:t>
            </a:r>
          </a:p>
          <a:p>
            <a:endParaRPr lang="en-US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e.g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HepA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given 5/1/2020,10/20/2020; next dose due on 4/20/2021</a:t>
            </a: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CDF2-67C1-CC36-91D7-91D16AEF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30695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HPV Vaccine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6510A-82DB-A3A7-BA1E-17B29581B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197097"/>
            <a:ext cx="7788938" cy="37133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solidFill>
                  <a:schemeClr val="bg2">
                    <a:lumMod val="90000"/>
                    <a:lumOff val="10000"/>
                  </a:schemeClr>
                </a:solidFill>
              </a:rPr>
              <a:t>Start early for best protection!</a:t>
            </a:r>
          </a:p>
          <a:p>
            <a:endParaRPr lang="en-US" sz="240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en-US" sz="2400">
                <a:solidFill>
                  <a:schemeClr val="bg2">
                    <a:lumMod val="90000"/>
                    <a:lumOff val="10000"/>
                  </a:schemeClr>
                </a:solidFill>
              </a:rPr>
              <a:t>Age 9 through 14 – 2 doses, 6 months apart (minimum)</a:t>
            </a:r>
          </a:p>
          <a:p>
            <a:endParaRPr lang="en-US" sz="240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r>
              <a:rPr lang="en-US" sz="2400">
                <a:solidFill>
                  <a:schemeClr val="bg2">
                    <a:lumMod val="90000"/>
                    <a:lumOff val="10000"/>
                  </a:schemeClr>
                </a:solidFill>
              </a:rPr>
              <a:t>Age 15 and up – 3 doses, 0, 1-2m, 6 </a:t>
            </a:r>
            <a:r>
              <a:rPr lang="en-US" sz="2400" err="1">
                <a:solidFill>
                  <a:schemeClr val="bg2">
                    <a:lumMod val="90000"/>
                    <a:lumOff val="10000"/>
                  </a:schemeClr>
                </a:solidFill>
              </a:rPr>
              <a:t>mo</a:t>
            </a:r>
            <a:r>
              <a:rPr lang="en-US" sz="2400">
                <a:solidFill>
                  <a:schemeClr val="bg2">
                    <a:lumMod val="90000"/>
                    <a:lumOff val="10000"/>
                  </a:schemeClr>
                </a:solidFill>
              </a:rPr>
              <a:t> schedule. Minimum space between first and last dose is 5 months. Minimum interval between dose 1 and 2 is 4 weeks, dose 2-3 must be 12 weeks.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8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9969C-1D10-1559-809C-119693E44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55460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What are the most effective vaccine types?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CA788-E179-276B-490E-E9219F03B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539997"/>
            <a:ext cx="7788938" cy="400866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Live vaccines easiest for the body to process/understand quickly. This creates efficiency. (MMR, Varicella,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etc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)</a:t>
            </a:r>
          </a:p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Conjugate, polysaccharide, toxoid, recombinant and mRNA vaccines are effective but may take multidose series (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, MCV4, PCV, HIB,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etc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).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54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6356-232F-846A-77D1-29B843B2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607164"/>
            <a:ext cx="7788938" cy="209753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Combination Vaccines - </a:t>
            </a:r>
            <a:b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</a:b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Most common in US are</a:t>
            </a:r>
            <a:br>
              <a:rPr lang="en-US"/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BB20B-F0C0-15A2-0B00-0681FC780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397122"/>
            <a:ext cx="7788938" cy="297996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Pediarix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(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Dtap,HepB,IPV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Pentacel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(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Dtap,Hib,IPV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Vaxelis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(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, Hib,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HepB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, IPV)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Twinrix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(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HepB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,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HepA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Proquad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(MMR, Vari)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"Pentavalent" (used outside of US; often 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Dtap,HepB,Hib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 but sometimes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Pediarix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>
              <a:solidFill>
                <a:schemeClr val="bg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792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7C16-F843-7CA9-F0A1-C4368402B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759564"/>
            <a:ext cx="7788938" cy="2221357"/>
          </a:xfrm>
        </p:spPr>
        <p:txBody>
          <a:bodyPr/>
          <a:lstStyle/>
          <a:p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 </a:t>
            </a:r>
            <a:br>
              <a:rPr lang="en-US"/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0E166-0BC6-4381-25BA-68881151B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1568447"/>
            <a:ext cx="7788938" cy="475161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Decreased trauma for child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Decreased visits needed to complete series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Increased immunogenicity, stronger response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Not as available for adolescents and adults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Age restricted in most cases (</a:t>
            </a:r>
            <a:r>
              <a:rPr lang="en-US" sz="2700" err="1">
                <a:solidFill>
                  <a:schemeClr val="bg2">
                    <a:lumMod val="90000"/>
                    <a:lumOff val="10000"/>
                  </a:schemeClr>
                </a:solidFill>
              </a:rPr>
              <a:t>Pediarix</a:t>
            </a: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 through age 6, </a:t>
            </a:r>
            <a:r>
              <a:rPr lang="en-US" sz="2700" err="1">
                <a:solidFill>
                  <a:schemeClr val="bg2">
                    <a:lumMod val="90000"/>
                    <a:lumOff val="10000"/>
                  </a:schemeClr>
                </a:solidFill>
              </a:rPr>
              <a:t>Proquad</a:t>
            </a: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 through age 12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sz="2700">
                <a:solidFill>
                  <a:schemeClr val="bg2">
                    <a:lumMod val="90000"/>
                    <a:lumOff val="10000"/>
                  </a:schemeClr>
                </a:solidFill>
              </a:rPr>
              <a:t>Limitations on which doses are eligible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 sz="2700">
              <a:solidFill>
                <a:schemeClr val="bg2">
                  <a:lumMod val="90000"/>
                  <a:lumOff val="10000"/>
                </a:schemeClr>
              </a:solidFill>
            </a:endParaRPr>
          </a:p>
          <a:p>
            <a:endParaRPr lang="en-US" sz="1800"/>
          </a:p>
          <a:p>
            <a:br>
              <a:rPr lang="en-US" sz="2700"/>
            </a:br>
            <a:br>
              <a:rPr lang="en-US" sz="2700"/>
            </a:br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894295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A3E57F-DE9A-45F6-BEF3-EF8EEA07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84035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Tdap, 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, Td and DT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39B8F612-C09D-15A4-D139-6932D7F09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797172"/>
            <a:ext cx="7788938" cy="337048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The big letter tells the story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Fewer Pertussis vaccines needed after age 7 due to inevitable community acquired immunity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Dtap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 vaccines not licensed after age 6 so 7 and up get Tdap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Unvaccinated children over 7 get Tdap, Td, Td series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endParaRPr lang="en-US" sz="1600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>
              <a:buFont typeface="Arial" panose="020B0604020202020204" pitchFamily="34" charset="0"/>
              <a:buChar char="•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2F4ED-6A73-D610-D8C1-20E83E152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368" y="-735861"/>
            <a:ext cx="7788938" cy="319290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DT vaccine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3EDD4-7C7C-E970-0D0A-63BCC9005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768597"/>
            <a:ext cx="7788938" cy="289423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/>
          </a:p>
          <a:p>
            <a:pPr marL="342900" indent="-342900">
              <a:buFont typeface="Wingdings" panose="020B0604020202020204" pitchFamily="34" charset="0"/>
              <a:buChar char="v"/>
            </a:pPr>
            <a:r>
              <a:rPr lang="en-US" sz="2800">
                <a:solidFill>
                  <a:schemeClr val="bg2">
                    <a:lumMod val="90000"/>
                    <a:lumOff val="10000"/>
                  </a:schemeClr>
                </a:solidFill>
              </a:rPr>
              <a:t>No Pertussis component</a:t>
            </a:r>
          </a:p>
          <a:p>
            <a:pPr marL="342900" indent="-342900">
              <a:buFont typeface="Wingdings" panose="020B0604020202020204" pitchFamily="34" charset="0"/>
              <a:buChar char="v"/>
            </a:pPr>
            <a:r>
              <a:rPr lang="en-US" sz="2800">
                <a:solidFill>
                  <a:schemeClr val="bg2">
                    <a:lumMod val="90000"/>
                    <a:lumOff val="10000"/>
                  </a:schemeClr>
                </a:solidFill>
              </a:rPr>
              <a:t>Rarely used in US, more common overseas (Asia and Africa)</a:t>
            </a:r>
          </a:p>
          <a:p>
            <a:pPr marL="342900" indent="-342900">
              <a:buFont typeface="Wingdings" panose="020B0604020202020204" pitchFamily="34" charset="0"/>
              <a:buChar char="v"/>
            </a:pPr>
            <a:r>
              <a:rPr lang="en-US" sz="2800">
                <a:solidFill>
                  <a:schemeClr val="bg2">
                    <a:lumMod val="90000"/>
                    <a:lumOff val="10000"/>
                  </a:schemeClr>
                </a:solidFill>
              </a:rPr>
              <a:t>Indicated for children with uncontrolled or unexplained seizure activity, encephalopathy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55118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5937-3D37-AF66-746F-2CD014645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526032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PCV and HIB Vaccines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441BA-6807-2390-EA33-F8F49A4E0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387597"/>
            <a:ext cx="7788938" cy="41896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Required for PK entry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HIB schedules vary based on formulation and timing, later start = fewer overall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PCV schedules vary based on timing of doses, use CDC "</a:t>
            </a:r>
            <a:r>
              <a:rPr lang="en-US" err="1">
                <a:solidFill>
                  <a:schemeClr val="bg2">
                    <a:lumMod val="90000"/>
                    <a:lumOff val="10000"/>
                  </a:schemeClr>
                </a:solidFill>
              </a:rPr>
              <a:t>PneumoRecs</a:t>
            </a: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" app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80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88A86-97E9-57D5-7E62-FB2E81EC1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47840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MMR Vaccine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5BAA5-4D85-4F56-1037-7FB43E449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339972"/>
            <a:ext cx="7788938" cy="408486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Recent outbreaks have not changed ACIP recommendations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Doses before 12m/o invalid but used for travel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2nd dose can be given 28 days later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28 day rule with other live vaccines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Adults born between 1963 and 1989 may need 2nd dose due to receiving non-live vaccine or missing 2nd dose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52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49E5-E55B-C706-9BAB-C1312318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13550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Flu and Covid vaccines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AAB17-1EE7-E76D-68AA-80AE7B44A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1930397"/>
            <a:ext cx="7788938" cy="3732435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Flu recommended for everyone over 6mos. High dose for over 65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272 flu deaths in children last year; highest since 2016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Covid recommended for over 65, others with qualifying conditions based in "individual decision making"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No Covid vaccines available for those under 6mos, but they are 2nd most likely to be hospitalized (no vaccine or acquired immunity if mom is not vaccinated in pregnancy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Covid vaccine "differently efficacious", based on factors not yet understood. Protection wanes after 3 months but still decreases risk of hospitalization.</a:t>
            </a:r>
          </a:p>
        </p:txBody>
      </p:sp>
    </p:spTree>
    <p:extLst>
      <p:ext uri="{BB962C8B-B14F-4D97-AF65-F5344CB8AC3E}">
        <p14:creationId xmlns:p14="http://schemas.microsoft.com/office/powerpoint/2010/main" val="1742181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4F12-5A8E-20C8-4097-F97548CEB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13550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Rabies Vaccines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60159-DBB6-F603-1D71-DACC73C67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1711322"/>
            <a:ext cx="7788938" cy="416106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Warranted for rabies exposures (saliva, brain matter) - raccoon, fox, skunks, cats, bats and overseas travel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Bat exposures most common (sleeping)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Post exposure included RIG and 4 dose series day 0,3,7,21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Pre-exposure is 2 doses, day 0 and 7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Costly vaccine but RIG is most costly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Human rabies case at UVA 2018. 29 employees exposed and treated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Immunity can wane, re-exposures boosted with 2 dose series at day 0 and day 3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698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4EE9F-640A-852A-FDD6-A8905C66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30695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Exemptions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F20A5-C281-960B-40C8-F6DFA05B4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311397"/>
            <a:ext cx="7788938" cy="3065685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Allergy to vaccine component, severe neurological reaction within 48 hours of administration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Time limited, time in effect should be noted.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Not designed to ameliorate incorrect administration.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Enforcement of incorrect exemption penalty varies by state; California, NY, WV and Maine most strict.</a:t>
            </a:r>
          </a:p>
        </p:txBody>
      </p:sp>
    </p:spTree>
    <p:extLst>
      <p:ext uri="{BB962C8B-B14F-4D97-AF65-F5344CB8AC3E}">
        <p14:creationId xmlns:p14="http://schemas.microsoft.com/office/powerpoint/2010/main" val="1933619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8AB6A-256F-42D6-21C6-107A1089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306957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Current recommendations </a:t>
            </a:r>
            <a:r>
              <a:rPr lang="en-US"/>
              <a:t>-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76213-9BEF-A197-7ED3-A2BFE1E9F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244722"/>
            <a:ext cx="7788938" cy="381816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ACIP composition recently changed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 During September meeting, stated plan to review all vaccines on schedule and make new recommendations 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AAP, ACOG and AAFP in dissent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ACIP recommendations can be overturned or accepted by HHS Director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Confused/questioning parents should consult their provider or public health nurse staff for guidance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25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D08B-E091-3C08-6872-5E1AEE0C8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1038224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Vaccine Hesitancy Counseling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21763-F92D-1EAA-F7D2-6418A4E82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9768" y="2056898"/>
            <a:ext cx="7788938" cy="4093314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Trust has been broken – try to figure out where and begin re-building – this is the most important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Misinformation is rampant. Offer trusted sources to rebut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solidFill>
                  <a:schemeClr val="bg2">
                    <a:lumMod val="90000"/>
                    <a:lumOff val="10000"/>
                  </a:schemeClr>
                </a:solidFill>
              </a:rPr>
              <a:t>Gentle emphasis on getting parents to examine science behind decisions they are making (limiting vaccines, changing intervals, risks associated with repeated visits)</a:t>
            </a:r>
          </a:p>
          <a:p>
            <a:pPr marL="571500" indent="-571500">
              <a:buFont typeface="Wingdings" panose="020B0604020202020204" pitchFamily="34" charset="0"/>
              <a:buChar char="v"/>
            </a:pPr>
            <a:r>
              <a:rPr lang="en-US">
                <a:ea typeface="+mj-lt"/>
                <a:cs typeface="+mj-lt"/>
                <a:hlinkClick r:id="rId2"/>
              </a:rPr>
              <a:t>Vaccine Education Center | Children's Hospital of Philadelphia</a:t>
            </a: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 sz="1900"/>
          </a:p>
          <a:p>
            <a:pPr marL="571500" indent="-571500">
              <a:buFont typeface="Wingdings" panose="020B0604020202020204" pitchFamily="34" charset="0"/>
              <a:buChar char="v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4474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Custom 91">
      <a:majorFont>
        <a:latin typeface="Bodoni MT"/>
        <a:ea typeface=""/>
        <a:cs typeface=""/>
      </a:majorFont>
      <a:minorFont>
        <a:latin typeface="Times New Roman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5916208_Getting to know your teacher_win32_SL_V2" id="{117468CD-FD74-421B-80C2-54C2E280903C}" vid="{F6B88795-ACAF-4739-9DA3-36C970FAD2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4E3E8A-D7DE-4632-A6FA-1031EE32A3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5E3014-9C46-494C-AF13-AC5040852AE2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C86D29A-1D88-4D18-B841-9AD5C53CCBAD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908</Words>
  <Application>Microsoft Office PowerPoint</Application>
  <PresentationFormat>Widescreen</PresentationFormat>
  <Paragraphs>112</Paragraphs>
  <Slides>18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Arial,Sans-Serif</vt:lpstr>
      <vt:lpstr>Bodoni MT</vt:lpstr>
      <vt:lpstr>Calibri</vt:lpstr>
      <vt:lpstr>Gill Sans MT</vt:lpstr>
      <vt:lpstr>Times New Roman</vt:lpstr>
      <vt:lpstr>Wingdings</vt:lpstr>
      <vt:lpstr>Badge</vt:lpstr>
      <vt:lpstr>Vaccines -    INs,ouTs,&amp;In-  Betweens</vt:lpstr>
      <vt:lpstr>Immunization records Assessment – where to begin?  </vt:lpstr>
      <vt:lpstr>FAQ's</vt:lpstr>
      <vt:lpstr>Why are spacing intervals important? </vt:lpstr>
      <vt:lpstr>What if the interval is too short between 2 vaccines? When should the next be given? </vt:lpstr>
      <vt:lpstr>HPV Vaccine Spacing</vt:lpstr>
      <vt:lpstr>What are the most effective vaccine types?</vt:lpstr>
      <vt:lpstr>Combination Vaccines -  Most common in US are </vt:lpstr>
      <vt:lpstr>         </vt:lpstr>
      <vt:lpstr>Tdap, Dtap, Td and DT</vt:lpstr>
      <vt:lpstr>DT vaccine</vt:lpstr>
      <vt:lpstr>PCV and HIB Vaccines</vt:lpstr>
      <vt:lpstr>MMR Vaccine</vt:lpstr>
      <vt:lpstr>Flu and Covid vaccines</vt:lpstr>
      <vt:lpstr>Rabies Vaccines</vt:lpstr>
      <vt:lpstr>Exemptions</vt:lpstr>
      <vt:lpstr>Current recommendations - </vt:lpstr>
      <vt:lpstr>Vaccine Hesitancy Counseling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Eileen Gomez</dc:creator>
  <cp:lastModifiedBy>Eileen Gomez</cp:lastModifiedBy>
  <cp:revision>2</cp:revision>
  <dcterms:created xsi:type="dcterms:W3CDTF">2025-09-23T21:51:49Z</dcterms:created>
  <dcterms:modified xsi:type="dcterms:W3CDTF">2025-09-29T14:19:02Z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