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5"/>
    <p:sldMasterId id="2147483703" r:id="rId6"/>
    <p:sldMasterId id="2147483863" r:id="rId7"/>
  </p:sldMasterIdLst>
  <p:notesMasterIdLst>
    <p:notesMasterId r:id="rId63"/>
  </p:notesMasterIdLst>
  <p:sldIdLst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317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6" r:id="rId25"/>
    <p:sldId id="277" r:id="rId26"/>
    <p:sldId id="278" r:id="rId27"/>
    <p:sldId id="279" r:id="rId28"/>
    <p:sldId id="280" r:id="rId29"/>
    <p:sldId id="295" r:id="rId30"/>
    <p:sldId id="296" r:id="rId31"/>
    <p:sldId id="281" r:id="rId32"/>
    <p:sldId id="318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2" r:id="rId42"/>
    <p:sldId id="313" r:id="rId43"/>
    <p:sldId id="314" r:id="rId44"/>
    <p:sldId id="294" r:id="rId45"/>
    <p:sldId id="315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16" r:id="rId59"/>
    <p:sldId id="319" r:id="rId60"/>
    <p:sldId id="320" r:id="rId61"/>
    <p:sldId id="321" r:id="rId6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520E92-4D58-2076-AE80-BE62B39CB1C8}" name="Destra Capers" initials="DC" userId="S::dcapers@scstudentloan.org::a5e63b2e-f935-46de-8c28-038ff66c884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A75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41CA5E-03F1-4830-B3F0-F1A4F633DA64}" v="6" dt="2025-08-22T18:08:28.796"/>
    <p1510:client id="{C02056B8-E5ED-4584-B82E-1F2A86DC8D9A}" v="44" dt="2025-08-22T18:14:53.4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notesMaster" Target="notesMasters/notesMaster1.xml"/><Relationship Id="rId68" Type="http://schemas.microsoft.com/office/2015/10/relationships/revisionInfo" Target="revisionInfo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presProps" Target="presProps.xml"/><Relationship Id="rId69" Type="http://schemas.microsoft.com/office/2018/10/relationships/authors" Target="author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427AAD2-6CDF-4DBE-9152-87DC620D5139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9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7A04D5D-DD91-45BA-9A4A-069FBA1E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148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A04D5D-DD91-45BA-9A4A-069FBA1E0B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71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08025"/>
            <a:ext cx="6302375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42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A04D5D-DD91-45BA-9A4A-069FBA1E0B0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83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BCAAD732-9E16-06BA-BD2F-E51369473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>
                <a:latin typeface="Calibri"/>
                <a:cs typeface="Calibri"/>
              </a:rPr>
              <a:t>Studies show students who participate in work study opportunities have better grades</a:t>
            </a:r>
          </a:p>
          <a:p>
            <a:r>
              <a:rPr lang="en-US" sz="2200">
                <a:latin typeface="Calibri"/>
                <a:cs typeface="Calibri"/>
              </a:rPr>
              <a:t>Lauch pad to career opportunities (higher education, or career interest)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A04D5D-DD91-45BA-9A4A-069FBA1E0B0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30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7718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A04D5D-DD91-45BA-9A4A-069FBA1E0B0B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062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ith Image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icture Placeholder 19"/>
          <p:cNvSpPr>
            <a:spLocks noGrp="1"/>
          </p:cNvSpPr>
          <p:nvPr>
            <p:ph type="pic" idx="21"/>
          </p:nvPr>
        </p:nvSpPr>
        <p:spPr>
          <a:xfrm>
            <a:off x="6108129" y="0"/>
            <a:ext cx="6561087" cy="68580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pic>
        <p:nvPicPr>
          <p:cNvPr id="184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06" y="657226"/>
            <a:ext cx="3181270" cy="672013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494022" y="2683556"/>
            <a:ext cx="5032716" cy="1747596"/>
          </a:xfrm>
          <a:prstGeom prst="rect">
            <a:avLst/>
          </a:prstGeom>
        </p:spPr>
        <p:txBody>
          <a:bodyPr anchor="b"/>
          <a:lstStyle>
            <a:lvl1pPr>
              <a:defRPr sz="6400">
                <a:solidFill>
                  <a:srgbClr val="21A758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r>
              <a:rPr lang="en-US"/>
              <a:t>Title Text</a:t>
            </a:r>
            <a:endParaRPr/>
          </a:p>
        </p:txBody>
      </p:sp>
      <p:pic>
        <p:nvPicPr>
          <p:cNvPr id="18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06" y="659869"/>
            <a:ext cx="3181270" cy="66672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February 20, 2023  •  scstudentloan.org">
            <a:extLst>
              <a:ext uri="{FF2B5EF4-FFF2-40B4-BE49-F238E27FC236}">
                <a16:creationId xmlns:a16="http://schemas.microsoft.com/office/drawing/2014/main" id="{017E44E3-01D8-DD93-F2BD-03D991EDB134}"/>
              </a:ext>
            </a:extLst>
          </p:cNvPr>
          <p:cNvSpPr txBox="1"/>
          <p:nvPr userDrawn="1"/>
        </p:nvSpPr>
        <p:spPr>
          <a:xfrm>
            <a:off x="2340863" y="6150011"/>
            <a:ext cx="3185875" cy="226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lvl1pPr>
              <a:spcBef>
                <a:spcPts val="1000"/>
              </a:spcBef>
              <a:defRPr sz="1000" cap="all" spc="150">
                <a:solidFill>
                  <a:srgbClr val="FBF6EB"/>
                </a:solidFill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all" spc="150" normalizeH="0" baseline="0">
                <a:ln>
                  <a:noFill/>
                </a:ln>
                <a:solidFill>
                  <a:srgbClr val="0D2B2D"/>
                </a:solidFill>
                <a:effectLst/>
                <a:uFillTx/>
                <a:latin typeface="DM Sans Regular"/>
                <a:sym typeface="DM Sans Regular"/>
              </a:rPr>
              <a:t>Confidential • </a:t>
            </a:r>
            <a:r>
              <a:rPr kumimoji="0" lang="en-US" sz="1000" b="0" i="0" u="none" strike="noStrike" cap="all" spc="150" normalizeH="0" baseline="0" err="1">
                <a:ln>
                  <a:noFill/>
                </a:ln>
                <a:solidFill>
                  <a:srgbClr val="0D2B2D"/>
                </a:solidFill>
                <a:effectLst/>
                <a:uFillTx/>
                <a:latin typeface="DM Sans Regular"/>
                <a:sym typeface="DM Sans Regular"/>
              </a:rPr>
              <a:t>scstudentloan.org</a:t>
            </a:r>
            <a:r>
              <a:rPr kumimoji="0" lang="en-US" sz="1000" b="0" i="0" u="none" strike="noStrike" cap="all" spc="150" normalizeH="0" baseline="0">
                <a:ln>
                  <a:noFill/>
                </a:ln>
                <a:solidFill>
                  <a:srgbClr val="0D2B2D"/>
                </a:solidFill>
                <a:effectLst/>
                <a:uFillTx/>
                <a:latin typeface="DM Sans Regular"/>
                <a:sym typeface="DM Sans Regular"/>
              </a:rPr>
              <a:t> </a:t>
            </a:r>
            <a:endParaRPr kumimoji="0" sz="1000" b="0" i="0" u="none" strike="noStrike" cap="all" spc="150" normalizeH="0" baseline="0">
              <a:ln>
                <a:noFill/>
              </a:ln>
              <a:solidFill>
                <a:srgbClr val="0D2B2D"/>
              </a:solidFill>
              <a:effectLst/>
              <a:uFillTx/>
              <a:latin typeface="DM Sans Regular"/>
              <a:sym typeface="DM Sans Regular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5B80021-9B12-D948-0AC7-4B20F510DA0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1975" y="4453632"/>
            <a:ext cx="4964762" cy="586831"/>
          </a:xfrm>
          <a:ln w="12700">
            <a:miter lim="400000"/>
          </a:ln>
        </p:spPr>
        <p:txBody>
          <a:bodyPr lIns="45719" rIns="45719"/>
          <a:lstStyle>
            <a:lvl1pPr>
              <a:defRPr lang="en-US" sz="2000" dirty="0">
                <a:ea typeface="DM Sans Regular"/>
                <a:cs typeface="DM Sans Regular"/>
              </a:defRPr>
            </a:lvl1pPr>
          </a:lstStyle>
          <a:p>
            <a:pPr marL="0" marR="0" lvl="0" indent="0" fontAlgn="auto" hangingPunct="0"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/>
              <a:t>Subtitle Text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502357C-1C9A-A785-4AFF-9B5A1DC399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9019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 algn="l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574270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3858004" y="2261784"/>
            <a:ext cx="10493693" cy="3941159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itle Text"/>
          <p:cNvSpPr txBox="1">
            <a:spLocks noGrp="1"/>
          </p:cNvSpPr>
          <p:nvPr>
            <p:ph type="title"/>
          </p:nvPr>
        </p:nvSpPr>
        <p:spPr>
          <a:xfrm>
            <a:off x="4279107" y="2204946"/>
            <a:ext cx="6287986" cy="2852738"/>
          </a:xfrm>
          <a:prstGeom prst="rect">
            <a:avLst/>
          </a:prstGeom>
        </p:spPr>
        <p:txBody>
          <a:bodyPr anchor="b"/>
          <a:lstStyle>
            <a:lvl1pPr>
              <a:defRPr sz="6400">
                <a:solidFill>
                  <a:srgbClr val="21A758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98" name="Subtitle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83769" y="5118943"/>
            <a:ext cx="6283324" cy="84655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SzTx/>
              <a:buFontTx/>
              <a:buNone/>
              <a:defRPr sz="2000">
                <a:solidFill>
                  <a:srgbClr val="0D2B2D"/>
                </a:solidFill>
              </a:defRPr>
            </a:lvl1pPr>
          </a:lstStyle>
          <a:p>
            <a:r>
              <a:t>Double Click to edit</a:t>
            </a:r>
          </a:p>
        </p:txBody>
      </p:sp>
      <p:pic>
        <p:nvPicPr>
          <p:cNvPr id="20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35" y="340787"/>
            <a:ext cx="2248040" cy="2248040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88193" y="6345554"/>
            <a:ext cx="264923" cy="2946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rgbClr val="DAE5D2"/>
                </a:solidFill>
                <a:effectLst/>
                <a:uFillTx/>
                <a:latin typeface="DM Sans Bold"/>
                <a:ea typeface="DM Sans Bold"/>
                <a:cs typeface="DM Sans Bold"/>
                <a:sym typeface="DM Sans Bold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1A1A1A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/>
          </a:p>
        </p:txBody>
      </p:sp>
      <p:sp>
        <p:nvSpPr>
          <p:cNvPr id="2" name="February 20, 2023  •  scstudentloan.org">
            <a:extLst>
              <a:ext uri="{FF2B5EF4-FFF2-40B4-BE49-F238E27FC236}">
                <a16:creationId xmlns:a16="http://schemas.microsoft.com/office/drawing/2014/main" id="{9D88F307-B572-ACC0-9A9A-C704A04F3201}"/>
              </a:ext>
            </a:extLst>
          </p:cNvPr>
          <p:cNvSpPr txBox="1"/>
          <p:nvPr userDrawn="1"/>
        </p:nvSpPr>
        <p:spPr>
          <a:xfrm>
            <a:off x="8494832" y="6167558"/>
            <a:ext cx="3185875" cy="226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algn="r"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/>
            <a:r>
              <a:rPr lang="en-US"/>
              <a:t>Confidential • </a:t>
            </a:r>
            <a:r>
              <a:rPr lang="en-US" err="1"/>
              <a:t>scstudentloan.org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E8BA3-2CC9-248F-001D-E398B5DB040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930164" y="436300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 algn="r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393310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6" cy="3909233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032053" y="1583443"/>
            <a:ext cx="6757250" cy="2136179"/>
          </a:xfrm>
          <a:prstGeom prst="rect">
            <a:avLst/>
          </a:prstGeom>
        </p:spPr>
        <p:txBody>
          <a:bodyPr anchor="b"/>
          <a:lstStyle>
            <a:lvl1pPr algn="ctr">
              <a:defRPr sz="6400">
                <a:solidFill>
                  <a:srgbClr val="21A758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r>
              <a:rPr lang="en-US"/>
              <a:t>Title Text</a:t>
            </a:r>
            <a:endParaRPr/>
          </a:p>
        </p:txBody>
      </p:sp>
      <p:pic>
        <p:nvPicPr>
          <p:cNvPr id="210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Subtitle Here"/>
          <p:cNvSpPr txBox="1">
            <a:spLocks noGrp="1"/>
          </p:cNvSpPr>
          <p:nvPr>
            <p:ph type="body" sz="quarter" idx="21"/>
          </p:nvPr>
        </p:nvSpPr>
        <p:spPr>
          <a:xfrm>
            <a:off x="3299739" y="3723790"/>
            <a:ext cx="6221878" cy="42164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solidFill>
                  <a:srgbClr val="0D2B2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DE4E9809-BA01-C0CD-7124-83A719CA8BEC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</a:t>
            </a:r>
            <a:r>
              <a:t>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B308A14-08E4-BEEF-31C3-CA9497F2F9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191106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AA380-3E33-4289-CE02-FC89D2A4C3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94927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2 Column Content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Body Level One…"/>
          <p:cNvSpPr txBox="1">
            <a:spLocks noGrp="1"/>
          </p:cNvSpPr>
          <p:nvPr>
            <p:ph type="body" sz="quarter" idx="21"/>
          </p:nvPr>
        </p:nvSpPr>
        <p:spPr>
          <a:xfrm>
            <a:off x="6593743" y="2529662"/>
            <a:ext cx="4499948" cy="28386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2B2D"/>
                </a:solidFill>
              </a:defRPr>
            </a:lvl1pPr>
            <a:lvl2pPr>
              <a:defRPr>
                <a:solidFill>
                  <a:srgbClr val="0D2B2D"/>
                </a:solidFill>
              </a:defRPr>
            </a:lvl2pPr>
            <a:lvl3pPr>
              <a:defRPr>
                <a:solidFill>
                  <a:srgbClr val="0D2B2D"/>
                </a:solidFill>
              </a:defRPr>
            </a:lvl3pPr>
            <a:lvl4pPr>
              <a:defRPr>
                <a:solidFill>
                  <a:srgbClr val="0D2B2D"/>
                </a:solidFill>
              </a:defRPr>
            </a:lvl4pPr>
            <a:lvl5pPr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39" name="Title Text"/>
          <p:cNvSpPr txBox="1">
            <a:spLocks noGrp="1"/>
          </p:cNvSpPr>
          <p:nvPr>
            <p:ph type="body" sz="quarter" idx="22"/>
          </p:nvPr>
        </p:nvSpPr>
        <p:spPr>
          <a:xfrm>
            <a:off x="1559988" y="942162"/>
            <a:ext cx="9656652" cy="13255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FontTx/>
              <a:buNone/>
              <a:defRPr sz="5200">
                <a:solidFill>
                  <a:srgbClr val="00A859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240" name="Body Level One…"/>
          <p:cNvSpPr txBox="1">
            <a:spLocks noGrp="1"/>
          </p:cNvSpPr>
          <p:nvPr>
            <p:ph type="body" sz="quarter" idx="23"/>
          </p:nvPr>
        </p:nvSpPr>
        <p:spPr>
          <a:xfrm>
            <a:off x="1560753" y="2529662"/>
            <a:ext cx="4499948" cy="28386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2B2D"/>
                </a:solidFill>
              </a:defRPr>
            </a:lvl1pPr>
            <a:lvl2pPr>
              <a:defRPr>
                <a:solidFill>
                  <a:srgbClr val="0D2B2D"/>
                </a:solidFill>
              </a:defRPr>
            </a:lvl2pPr>
            <a:lvl3pPr>
              <a:defRPr>
                <a:solidFill>
                  <a:srgbClr val="0D2B2D"/>
                </a:solidFill>
              </a:defRPr>
            </a:lvl3pPr>
            <a:lvl4pPr>
              <a:defRPr>
                <a:solidFill>
                  <a:srgbClr val="0D2B2D"/>
                </a:solidFill>
              </a:defRPr>
            </a:lvl4pPr>
            <a:lvl5pPr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668F888D-835F-A9EE-3A86-4E085882C59A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</a:t>
            </a:r>
            <a:r>
              <a:t>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73BDCA7-192E-C8EA-2ED3-F02E38EA74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64148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mparison Text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Title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878121" y="1182134"/>
            <a:ext cx="4631588" cy="13255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FontTx/>
              <a:buNone/>
              <a:defRPr sz="3800">
                <a:solidFill>
                  <a:srgbClr val="21A758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Title Text</a:t>
            </a:r>
          </a:p>
        </p:txBody>
      </p:sp>
      <p:sp>
        <p:nvSpPr>
          <p:cNvPr id="253" name="Body Level One…"/>
          <p:cNvSpPr txBox="1">
            <a:spLocks noGrp="1"/>
          </p:cNvSpPr>
          <p:nvPr>
            <p:ph type="body" sz="quarter" idx="22"/>
          </p:nvPr>
        </p:nvSpPr>
        <p:spPr>
          <a:xfrm>
            <a:off x="6878121" y="2706134"/>
            <a:ext cx="4631588" cy="2792769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  <a:defRPr>
                <a:solidFill>
                  <a:srgbClr val="0D2B2D"/>
                </a:solidFill>
              </a:defRPr>
            </a:lvl1pPr>
            <a:lvl2pPr marL="601578" indent="-220578">
              <a:buFontTx/>
              <a:defRPr>
                <a:solidFill>
                  <a:srgbClr val="0D2B2D"/>
                </a:solidFill>
              </a:defRPr>
            </a:lvl2pPr>
            <a:lvl3pPr marL="962526" indent="-200526">
              <a:buFontTx/>
              <a:defRPr>
                <a:solidFill>
                  <a:srgbClr val="0D2B2D"/>
                </a:solidFill>
              </a:defRPr>
            </a:lvl3pPr>
            <a:lvl4pPr marL="1323473" indent="-180473">
              <a:buFontTx/>
              <a:defRPr>
                <a:solidFill>
                  <a:srgbClr val="0D2B2D"/>
                </a:solidFill>
              </a:defRPr>
            </a:lvl4pPr>
            <a:lvl5pPr marL="1704473" indent="-180473">
              <a:buFontTx/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54" name="Title Text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560753" y="1182134"/>
            <a:ext cx="4631588" cy="13255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FontTx/>
              <a:buNone/>
              <a:defRPr sz="3800">
                <a:solidFill>
                  <a:srgbClr val="21A758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Title Text</a:t>
            </a:r>
          </a:p>
        </p:txBody>
      </p:sp>
      <p:sp>
        <p:nvSpPr>
          <p:cNvPr id="255" name="Body Level One…"/>
          <p:cNvSpPr txBox="1">
            <a:spLocks noGrp="1"/>
          </p:cNvSpPr>
          <p:nvPr>
            <p:ph type="body" sz="quarter" idx="24"/>
          </p:nvPr>
        </p:nvSpPr>
        <p:spPr>
          <a:xfrm>
            <a:off x="1560753" y="2706134"/>
            <a:ext cx="4631588" cy="2881733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  <a:defRPr>
                <a:solidFill>
                  <a:srgbClr val="0D2B2D"/>
                </a:solidFill>
              </a:defRPr>
            </a:lvl1pPr>
            <a:lvl2pPr marL="601578" indent="-220578">
              <a:buFontTx/>
              <a:defRPr>
                <a:solidFill>
                  <a:srgbClr val="0D2B2D"/>
                </a:solidFill>
              </a:defRPr>
            </a:lvl2pPr>
            <a:lvl3pPr marL="962526" indent="-200526">
              <a:buFontTx/>
              <a:defRPr>
                <a:solidFill>
                  <a:srgbClr val="0D2B2D"/>
                </a:solidFill>
              </a:defRPr>
            </a:lvl3pPr>
            <a:lvl4pPr marL="1323473" indent="-180473">
              <a:buFontTx/>
              <a:defRPr>
                <a:solidFill>
                  <a:srgbClr val="0D2B2D"/>
                </a:solidFill>
              </a:defRPr>
            </a:lvl4pPr>
            <a:lvl5pPr marL="1704473" indent="-180473">
              <a:buFontTx/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0064132F-EB95-877A-0DD7-1C7F0D7254D1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</a:t>
            </a:r>
            <a:r>
              <a:t>South Carolina student loan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CB68AFE-B8BA-0968-4DDD-942BFC53247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873931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ight Image with Text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6336765" y="1142707"/>
            <a:ext cx="5302351" cy="42209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Body Level One…">
            <a:extLst>
              <a:ext uri="{FF2B5EF4-FFF2-40B4-BE49-F238E27FC236}">
                <a16:creationId xmlns:a16="http://schemas.microsoft.com/office/drawing/2014/main" id="{1B39FA6B-0AE0-586C-C0AF-AEEAC8DBF41F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65646" y="2419351"/>
            <a:ext cx="4109888" cy="2944318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</a:lvl1pPr>
            <a:lvl2pPr marL="601578" indent="-220578">
              <a:buFontTx/>
            </a:lvl2pPr>
            <a:lvl3pPr marL="962526" indent="-200526">
              <a:buFontTx/>
            </a:lvl3pPr>
            <a:lvl4pPr marL="1323473" indent="-180473">
              <a:buFontTx/>
            </a:lvl4pPr>
            <a:lvl5pPr marL="1704473" indent="-180473">
              <a:buFontTx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itle Text">
            <a:extLst>
              <a:ext uri="{FF2B5EF4-FFF2-40B4-BE49-F238E27FC236}">
                <a16:creationId xmlns:a16="http://schemas.microsoft.com/office/drawing/2014/main" id="{363BA884-8D8E-AC8A-C921-F7A9B3D420B6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560753" y="685801"/>
            <a:ext cx="4109888" cy="1618688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Title Text</a:t>
            </a:r>
            <a:endParaRPr/>
          </a:p>
        </p:txBody>
      </p:sp>
      <p:sp>
        <p:nvSpPr>
          <p:cNvPr id="6" name="South Carolina student loan">
            <a:extLst>
              <a:ext uri="{FF2B5EF4-FFF2-40B4-BE49-F238E27FC236}">
                <a16:creationId xmlns:a16="http://schemas.microsoft.com/office/drawing/2014/main" id="{60FC6DD9-B6B0-5E9A-8127-4FAF852FC28A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</a:t>
            </a:r>
            <a:r>
              <a:t>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E767882-B74B-FAB8-9879-0FEC99D6B82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021974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eft Image with Text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1616240" y="544827"/>
            <a:ext cx="3786090" cy="493488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82" name="Title Text"/>
          <p:cNvSpPr txBox="1">
            <a:spLocks noGrp="1"/>
          </p:cNvSpPr>
          <p:nvPr>
            <p:ph type="body" sz="quarter" idx="22"/>
          </p:nvPr>
        </p:nvSpPr>
        <p:spPr>
          <a:xfrm>
            <a:off x="5991623" y="523081"/>
            <a:ext cx="5465369" cy="13255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FontTx/>
              <a:buNone/>
              <a:defRPr sz="4800">
                <a:solidFill>
                  <a:srgbClr val="00A859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3" name="Body Level One…"/>
          <p:cNvSpPr txBox="1">
            <a:spLocks noGrp="1"/>
          </p:cNvSpPr>
          <p:nvPr>
            <p:ph type="body" sz="half" idx="23"/>
          </p:nvPr>
        </p:nvSpPr>
        <p:spPr>
          <a:xfrm>
            <a:off x="5991623" y="2062278"/>
            <a:ext cx="5465369" cy="3442212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  <a:defRPr>
                <a:solidFill>
                  <a:srgbClr val="0D2B2D"/>
                </a:solidFill>
              </a:defRPr>
            </a:lvl1pPr>
            <a:lvl2pPr marL="601578" indent="-220578">
              <a:buFontTx/>
              <a:defRPr>
                <a:solidFill>
                  <a:srgbClr val="0D2B2D"/>
                </a:solidFill>
              </a:defRPr>
            </a:lvl2pPr>
            <a:lvl3pPr marL="962526" indent="-200526">
              <a:buFontTx/>
              <a:defRPr>
                <a:solidFill>
                  <a:srgbClr val="0D2B2D"/>
                </a:solidFill>
              </a:defRPr>
            </a:lvl3pPr>
            <a:lvl4pPr marL="1323473" indent="-180473">
              <a:buFontTx/>
              <a:defRPr>
                <a:solidFill>
                  <a:srgbClr val="0D2B2D"/>
                </a:solidFill>
              </a:defRPr>
            </a:lvl4pPr>
            <a:lvl5pPr marL="1704473" indent="-180473">
              <a:buFontTx/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58F80A79-55EF-83DF-7661-D8CDE4039A43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C18D6C-7D72-30BB-EAA6-B578D85659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404270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 Right Image with Quote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1616240" y="1142707"/>
            <a:ext cx="5302351" cy="42209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296" name="Title Text"/>
          <p:cNvSpPr txBox="1">
            <a:spLocks noGrp="1"/>
          </p:cNvSpPr>
          <p:nvPr>
            <p:ph type="body" sz="half" idx="22"/>
          </p:nvPr>
        </p:nvSpPr>
        <p:spPr>
          <a:xfrm>
            <a:off x="7507885" y="1187830"/>
            <a:ext cx="4094189" cy="4220962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SzTx/>
              <a:buFontTx/>
              <a:buNone/>
              <a:defRPr sz="4200">
                <a:solidFill>
                  <a:srgbClr val="00A859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163AE661-1CF8-682C-CF90-56176232E45A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7CB924A-51DF-969A-8B67-367B1D41CB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3500601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eft Image with Quote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6387798" y="1142707"/>
            <a:ext cx="5302351" cy="42209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09" name="Title Text"/>
          <p:cNvSpPr txBox="1">
            <a:spLocks noGrp="1"/>
          </p:cNvSpPr>
          <p:nvPr>
            <p:ph type="body" sz="half" idx="22"/>
          </p:nvPr>
        </p:nvSpPr>
        <p:spPr>
          <a:xfrm>
            <a:off x="1560753" y="1187830"/>
            <a:ext cx="4257249" cy="4220962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SzTx/>
              <a:buFontTx/>
              <a:buNone/>
              <a:defRPr sz="4200">
                <a:solidFill>
                  <a:srgbClr val="00A859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2E4592EA-AFBA-7CC9-1D04-F4671912DB00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99F576A-BFEF-D967-8E34-459E867F93B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3732075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9646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06" y="657226"/>
            <a:ext cx="3181270" cy="672013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494022" y="2683556"/>
            <a:ext cx="4934745" cy="1747595"/>
          </a:xfrm>
          <a:prstGeom prst="rect">
            <a:avLst/>
          </a:prstGeom>
        </p:spPr>
        <p:txBody>
          <a:bodyPr anchor="b"/>
          <a:lstStyle>
            <a:lvl1pPr>
              <a:defRPr sz="7200">
                <a:solidFill>
                  <a:srgbClr val="21A758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" name="February 20, 2023  •  scstudentloan.org"/>
          <p:cNvSpPr txBox="1"/>
          <p:nvPr/>
        </p:nvSpPr>
        <p:spPr>
          <a:xfrm>
            <a:off x="2340863" y="6150011"/>
            <a:ext cx="3185875" cy="226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lvl1pPr>
              <a:spcBef>
                <a:spcPts val="1000"/>
              </a:spcBef>
              <a:defRPr sz="1000" cap="all" spc="150">
                <a:solidFill>
                  <a:srgbClr val="FBF6EB"/>
                </a:solidFill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pPr algn="r"/>
            <a:r>
              <a:rPr lang="en-US"/>
              <a:t>Confidential • </a:t>
            </a:r>
            <a:r>
              <a:rPr lang="en-US" err="1"/>
              <a:t>scstudentloan.org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D61D7-84DA-0665-C199-EF2EF350931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9019" y="4467782"/>
            <a:ext cx="4984750" cy="957262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2000" b="0" i="0" u="none" strike="noStrike" cap="none" spc="0" normalizeH="0" baseline="0" dirty="0">
                <a:ln>
                  <a:noFill/>
                </a:ln>
                <a:solidFill>
                  <a:srgbClr val="FBF6EB"/>
                </a:solidFill>
                <a:effectLst/>
                <a:uFillTx/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pPr lvl="0"/>
            <a:r>
              <a:rPr lang="en-US"/>
              <a:t>Subtitle Text</a:t>
            </a:r>
          </a:p>
        </p:txBody>
      </p:sp>
      <p:sp>
        <p:nvSpPr>
          <p:cNvPr id="5" name="Picture Placeholder 19">
            <a:extLst>
              <a:ext uri="{FF2B5EF4-FFF2-40B4-BE49-F238E27FC236}">
                <a16:creationId xmlns:a16="http://schemas.microsoft.com/office/drawing/2014/main" id="{388830AE-0FBA-FA29-DC62-C1D0225668CA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108129" y="0"/>
            <a:ext cx="6561087" cy="6858001"/>
          </a:xfrm>
          <a:prstGeom prst="rect">
            <a:avLst/>
          </a:prstGeom>
        </p:spPr>
        <p:txBody>
          <a:bodyPr lIns="91439" rIns="91440">
            <a:noAutofit/>
          </a:bodyPr>
          <a:lstStyle/>
          <a:p>
            <a:endParaRPr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C3C8118-A21C-ADE0-CE36-638FA44B364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9019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 algn="l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5" descr="Picture 15"/>
          <p:cNvPicPr>
            <a:picLocks noChangeAspect="1"/>
          </p:cNvPicPr>
          <p:nvPr/>
        </p:nvPicPr>
        <p:blipFill>
          <a:blip r:embed="rId2">
            <a:alphaModFix amt="67721"/>
          </a:blip>
          <a:stretch>
            <a:fillRect/>
          </a:stretch>
        </p:blipFill>
        <p:spPr>
          <a:xfrm>
            <a:off x="0" y="0"/>
            <a:ext cx="3534834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xfrm>
            <a:off x="4279107" y="2204946"/>
            <a:ext cx="6287986" cy="2852738"/>
          </a:xfrm>
          <a:prstGeom prst="rect">
            <a:avLst/>
          </a:prstGeom>
        </p:spPr>
        <p:txBody>
          <a:bodyPr anchor="b"/>
          <a:lstStyle>
            <a:lvl1pPr>
              <a:defRPr sz="6400">
                <a:solidFill>
                  <a:srgbClr val="21A758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9" name="Subtitle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83769" y="5184158"/>
            <a:ext cx="6283324" cy="6605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SzTx/>
              <a:buFontTx/>
              <a:buNone/>
              <a:defRPr sz="2000"/>
            </a:lvl1pPr>
          </a:lstStyle>
          <a:p>
            <a:r>
              <a:t>Double Click to edit</a:t>
            </a:r>
          </a:p>
        </p:txBody>
      </p:sp>
      <p:pic>
        <p:nvPicPr>
          <p:cNvPr id="3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35" y="340758"/>
            <a:ext cx="2248040" cy="224809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February 20, 2023  •  scstudentloan.org">
            <a:extLst>
              <a:ext uri="{FF2B5EF4-FFF2-40B4-BE49-F238E27FC236}">
                <a16:creationId xmlns:a16="http://schemas.microsoft.com/office/drawing/2014/main" id="{77F15EE9-0874-3F4F-2A77-21548470BB8F}"/>
              </a:ext>
            </a:extLst>
          </p:cNvPr>
          <p:cNvSpPr txBox="1"/>
          <p:nvPr userDrawn="1"/>
        </p:nvSpPr>
        <p:spPr>
          <a:xfrm>
            <a:off x="8494832" y="6167558"/>
            <a:ext cx="3185875" cy="226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lvl1pPr>
              <a:spcBef>
                <a:spcPts val="1000"/>
              </a:spcBef>
              <a:defRPr sz="1000" cap="all" spc="150">
                <a:solidFill>
                  <a:srgbClr val="FBF6EB"/>
                </a:solidFill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pPr algn="r"/>
            <a:r>
              <a:rPr lang="en-US"/>
              <a:t>Confidential • </a:t>
            </a:r>
            <a:r>
              <a:rPr lang="en-US" err="1"/>
              <a:t>scstudentloan.org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BA7D8-EB23-541A-AC65-0A96C1B2DD2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930164" y="436300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 algn="r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970892203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3032053" y="1345437"/>
            <a:ext cx="6757250" cy="2136179"/>
          </a:xfrm>
          <a:prstGeom prst="rect">
            <a:avLst/>
          </a:prstGeom>
        </p:spPr>
        <p:txBody>
          <a:bodyPr anchor="b"/>
          <a:lstStyle>
            <a:lvl1pPr algn="ctr">
              <a:defRPr sz="6400"/>
            </a:lvl1pPr>
          </a:lstStyle>
          <a:p>
            <a:r>
              <a:t>Title Text</a:t>
            </a:r>
          </a:p>
        </p:txBody>
      </p:sp>
      <p:sp>
        <p:nvSpPr>
          <p:cNvPr id="40" name="Subtitle Here"/>
          <p:cNvSpPr txBox="1">
            <a:spLocks noGrp="1"/>
          </p:cNvSpPr>
          <p:nvPr>
            <p:ph type="body" sz="quarter" idx="21"/>
          </p:nvPr>
        </p:nvSpPr>
        <p:spPr>
          <a:xfrm>
            <a:off x="3299739" y="3587384"/>
            <a:ext cx="6221878" cy="42164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solidFill>
                  <a:srgbClr val="F8F6F3"/>
                </a:solidFill>
              </a:defRPr>
            </a:lvl1pPr>
          </a:lstStyle>
          <a:p>
            <a:r>
              <a:t>Subtitle Here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B517D7A-854B-821A-25D0-C1FD7B72461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367809448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1559989" y="942162"/>
            <a:ext cx="9675520" cy="1325564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60753" y="2529662"/>
            <a:ext cx="4499948" cy="28386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9" name="Body Level One…"/>
          <p:cNvSpPr txBox="1">
            <a:spLocks noGrp="1"/>
          </p:cNvSpPr>
          <p:nvPr>
            <p:ph type="body" sz="quarter" idx="21"/>
          </p:nvPr>
        </p:nvSpPr>
        <p:spPr>
          <a:xfrm>
            <a:off x="6593743" y="2529662"/>
            <a:ext cx="4499948" cy="28386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A5D83-E3A1-7D8C-E6E0-8A31E33911D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35804102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/>
          </p:nvPr>
        </p:nvSpPr>
        <p:spPr>
          <a:xfrm>
            <a:off x="1560753" y="1182134"/>
            <a:ext cx="4631588" cy="1325564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r>
              <a:t>Title Text</a:t>
            </a:r>
          </a:p>
        </p:txBody>
      </p:sp>
      <p:sp>
        <p:nvSpPr>
          <p:cNvPr id="6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60753" y="2706134"/>
            <a:ext cx="4631588" cy="2881733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</a:lvl1pPr>
            <a:lvl2pPr marL="601578" indent="-220578">
              <a:buFontTx/>
            </a:lvl2pPr>
            <a:lvl3pPr marL="962526" indent="-200526">
              <a:buFontTx/>
            </a:lvl3pPr>
            <a:lvl4pPr marL="1323473" indent="-180473">
              <a:buFontTx/>
            </a:lvl4pPr>
            <a:lvl5pPr marL="1704473" indent="-180473">
              <a:buFont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Body Level One…"/>
          <p:cNvSpPr txBox="1">
            <a:spLocks noGrp="1"/>
          </p:cNvSpPr>
          <p:nvPr>
            <p:ph type="body" sz="quarter" idx="21"/>
          </p:nvPr>
        </p:nvSpPr>
        <p:spPr>
          <a:xfrm>
            <a:off x="6878121" y="2706134"/>
            <a:ext cx="4631588" cy="2792769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</a:lvl1pPr>
            <a:lvl2pPr marL="601578" indent="-220578">
              <a:buFontTx/>
            </a:lvl2pPr>
            <a:lvl3pPr marL="962526" indent="-200526">
              <a:buFontTx/>
            </a:lvl3pPr>
            <a:lvl4pPr marL="1323473" indent="-180473">
              <a:buFontTx/>
            </a:lvl4pPr>
            <a:lvl5pPr marL="1704473" indent="-180473">
              <a:buFont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C5E10-A7BE-3B8D-9BA4-E41315C96DC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78638" y="1182134"/>
            <a:ext cx="4630737" cy="1326116"/>
          </a:xfrm>
        </p:spPr>
        <p:txBody>
          <a:bodyPr anchor="b" anchorCtr="0">
            <a:normAutofit/>
          </a:bodyPr>
          <a:lstStyle>
            <a:lvl1pPr marL="0" marR="0" indent="0" algn="l" defTabSz="914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000" b="0" i="0" u="none" strike="noStrike" cap="none" spc="0" baseline="0" dirty="0">
                <a:solidFill>
                  <a:srgbClr val="00A859"/>
                </a:solidFill>
                <a:uFillTx/>
                <a:latin typeface="Fraunces Regular"/>
                <a:ea typeface="Fraunces Regular"/>
                <a:cs typeface="Fraunces Regular"/>
                <a:sym typeface="Fraunces Regular"/>
              </a:defRPr>
            </a:lvl1pPr>
          </a:lstStyle>
          <a:p>
            <a:pPr lvl="0"/>
            <a:r>
              <a:rPr lang="en-US"/>
              <a:t>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98DDC-69D9-CBD0-ABC1-49280F1DC6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560753" y="804672"/>
            <a:ext cx="4109888" cy="1499816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Title Text</a:t>
            </a:r>
            <a:endParaRPr/>
          </a:p>
        </p:txBody>
      </p:sp>
      <p:sp>
        <p:nvSpPr>
          <p:cNvPr id="7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60753" y="2526398"/>
            <a:ext cx="4109888" cy="2965392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</a:lvl1pPr>
            <a:lvl2pPr marL="601578" indent="-220578">
              <a:buFontTx/>
            </a:lvl2pPr>
            <a:lvl3pPr marL="962526" indent="-200526">
              <a:buFontTx/>
            </a:lvl3pPr>
            <a:lvl4pPr marL="1323473" indent="-180473">
              <a:buFontTx/>
            </a:lvl4pPr>
            <a:lvl5pPr marL="1704473" indent="-180473">
              <a:buFontTx/>
            </a:lvl5pPr>
          </a:lstStyle>
          <a:p>
            <a:pPr lvl="0"/>
            <a:r>
              <a:rPr lang="en-US"/>
              <a:t>Body Level One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0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6336765" y="1142707"/>
            <a:ext cx="5302351" cy="42209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EA969-700E-9F57-679B-81867B7FE6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47677073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 Imag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5991623" y="523081"/>
            <a:ext cx="5465369" cy="1325564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991623" y="2062278"/>
            <a:ext cx="5465369" cy="3442212"/>
          </a:xfrm>
          <a:prstGeom prst="rect">
            <a:avLst/>
          </a:prstGeom>
        </p:spPr>
        <p:txBody>
          <a:bodyPr/>
          <a:lstStyle>
            <a:lvl1pPr marL="240631" indent="-240631">
              <a:buFontTx/>
            </a:lvl1pPr>
            <a:lvl2pPr marL="601578" indent="-220578">
              <a:buFontTx/>
            </a:lvl2pPr>
            <a:lvl3pPr marL="962526" indent="-200526">
              <a:buFontTx/>
            </a:lvl3pPr>
            <a:lvl4pPr marL="1323473" indent="-180473">
              <a:buFontTx/>
            </a:lvl4pPr>
            <a:lvl5pPr marL="1704473" indent="-180473">
              <a:buFontTx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0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1616240" y="544827"/>
            <a:ext cx="3786090" cy="493488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58DBA-0492-5662-F458-19C2AE17AE3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00368997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 Right Imag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Text"/>
          <p:cNvSpPr txBox="1">
            <a:spLocks noGrp="1"/>
          </p:cNvSpPr>
          <p:nvPr>
            <p:ph type="title"/>
          </p:nvPr>
        </p:nvSpPr>
        <p:spPr>
          <a:xfrm>
            <a:off x="7507885" y="1187830"/>
            <a:ext cx="4094189" cy="422096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9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1616240" y="1142707"/>
            <a:ext cx="5302351" cy="42209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29BCD-07A3-D081-0B59-EF3D8C31444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2508856278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 Imag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le Text"/>
          <p:cNvSpPr txBox="1">
            <a:spLocks noGrp="1"/>
          </p:cNvSpPr>
          <p:nvPr>
            <p:ph type="title"/>
          </p:nvPr>
        </p:nvSpPr>
        <p:spPr>
          <a:xfrm>
            <a:off x="1560753" y="1187830"/>
            <a:ext cx="4094189" cy="4220962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8" name="Picture Placeholder 19"/>
          <p:cNvSpPr>
            <a:spLocks noGrp="1"/>
          </p:cNvSpPr>
          <p:nvPr>
            <p:ph type="pic" sz="half" idx="21"/>
          </p:nvPr>
        </p:nvSpPr>
        <p:spPr>
          <a:xfrm>
            <a:off x="6336765" y="1142707"/>
            <a:ext cx="5302351" cy="4220962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DAFAE-1B37-907A-C304-42EBE03F58D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3673409884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ull Siz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6" descr="Picture 6"/>
          <p:cNvPicPr>
            <a:picLocks noChangeAspect="1"/>
          </p:cNvPicPr>
          <p:nvPr/>
        </p:nvPicPr>
        <p:blipFill>
          <a:blip r:embed="rId2">
            <a:alphaModFix amt="52522"/>
          </a:blip>
          <a:stretch>
            <a:fillRect/>
          </a:stretch>
        </p:blipFill>
        <p:spPr>
          <a:xfrm>
            <a:off x="-2507887" y="0"/>
            <a:ext cx="3534834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Picture Placeholder 7"/>
          <p:cNvSpPr>
            <a:spLocks noGrp="1"/>
          </p:cNvSpPr>
          <p:nvPr>
            <p:ph type="pic" idx="21"/>
          </p:nvPr>
        </p:nvSpPr>
        <p:spPr>
          <a:xfrm>
            <a:off x="1052444" y="0"/>
            <a:ext cx="11350625" cy="68580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11414486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6" descr="Picture 6"/>
          <p:cNvPicPr>
            <a:picLocks noChangeAspect="1"/>
          </p:cNvPicPr>
          <p:nvPr/>
        </p:nvPicPr>
        <p:blipFill>
          <a:blip r:embed="rId2">
            <a:alphaModFix amt="52522"/>
          </a:blip>
          <a:stretch>
            <a:fillRect/>
          </a:stretch>
        </p:blipFill>
        <p:spPr>
          <a:xfrm>
            <a:off x="-2507887" y="0"/>
            <a:ext cx="3534834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6013998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icture 15" descr="Picture 15"/>
          <p:cNvPicPr>
            <a:picLocks noChangeAspect="1"/>
          </p:cNvPicPr>
          <p:nvPr/>
        </p:nvPicPr>
        <p:blipFill>
          <a:blip r:embed="rId2">
            <a:alphaModFix amt="67721"/>
          </a:blip>
          <a:stretch>
            <a:fillRect/>
          </a:stretch>
        </p:blipFill>
        <p:spPr>
          <a:xfrm>
            <a:off x="-152362" y="0"/>
            <a:ext cx="3534834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itle Text"/>
          <p:cNvSpPr txBox="1">
            <a:spLocks noGrp="1"/>
          </p:cNvSpPr>
          <p:nvPr>
            <p:ph type="title"/>
          </p:nvPr>
        </p:nvSpPr>
        <p:spPr>
          <a:xfrm>
            <a:off x="4164855" y="2245356"/>
            <a:ext cx="6302620" cy="2852738"/>
          </a:xfrm>
          <a:prstGeom prst="rect">
            <a:avLst/>
          </a:prstGeom>
        </p:spPr>
        <p:txBody>
          <a:bodyPr anchor="b"/>
          <a:lstStyle>
            <a:lvl1pPr>
              <a:defRPr sz="6800">
                <a:solidFill>
                  <a:srgbClr val="21A758"/>
                </a:solidFill>
              </a:defRPr>
            </a:lvl1pPr>
          </a:lstStyle>
          <a:p>
            <a:r>
              <a:t>Title Text</a:t>
            </a:r>
          </a:p>
        </p:txBody>
      </p:sp>
      <p:pic>
        <p:nvPicPr>
          <p:cNvPr id="17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169" y="443000"/>
            <a:ext cx="3630983" cy="76701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ubtitle Text">
            <a:extLst>
              <a:ext uri="{FF2B5EF4-FFF2-40B4-BE49-F238E27FC236}">
                <a16:creationId xmlns:a16="http://schemas.microsoft.com/office/drawing/2014/main" id="{D31E234E-5158-A9B6-7BF7-E4B1A09447C2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164855" y="5139529"/>
            <a:ext cx="6302620" cy="4336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SzTx/>
              <a:buFontTx/>
              <a:buNone/>
              <a:defRPr kumimoji="0" sz="2000" b="0" i="0" u="none" strike="noStrike" cap="none" spc="0" normalizeH="0" baseline="0" dirty="0">
                <a:ln>
                  <a:noFill/>
                </a:ln>
                <a:solidFill>
                  <a:srgbClr val="F8F6F3"/>
                </a:solidFill>
                <a:effectLst/>
                <a:uFillTx/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r>
              <a:rPr lang="en-US"/>
              <a:t>Subtitle Here</a:t>
            </a:r>
            <a:endParaRPr/>
          </a:p>
        </p:txBody>
      </p:sp>
      <p:sp>
        <p:nvSpPr>
          <p:cNvPr id="6" name="February 20, 2023  •  scstudentloan.org">
            <a:extLst>
              <a:ext uri="{FF2B5EF4-FFF2-40B4-BE49-F238E27FC236}">
                <a16:creationId xmlns:a16="http://schemas.microsoft.com/office/drawing/2014/main" id="{BBACE12B-2882-33F1-DA8F-5A18BB0442D1}"/>
              </a:ext>
            </a:extLst>
          </p:cNvPr>
          <p:cNvSpPr txBox="1"/>
          <p:nvPr userDrawn="1"/>
        </p:nvSpPr>
        <p:spPr>
          <a:xfrm>
            <a:off x="7107935" y="6150011"/>
            <a:ext cx="4674747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lvl1pPr>
              <a:spcBef>
                <a:spcPts val="1000"/>
              </a:spcBef>
              <a:defRPr sz="1000" cap="all" spc="150">
                <a:solidFill>
                  <a:srgbClr val="FBF6EB"/>
                </a:solidFill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pPr algn="r"/>
            <a:r>
              <a:rPr lang="en-US"/>
              <a:t>Confidential • </a:t>
            </a:r>
            <a:r>
              <a:rPr lang="en-US" err="1"/>
              <a:t>scstudentloan.org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114DF-0B6A-DD23-F3DC-CDE5938845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64855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 Slide - Whti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3858003" y="2261784"/>
            <a:ext cx="10493692" cy="3941159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4219816" y="2225532"/>
            <a:ext cx="6296660" cy="2852738"/>
          </a:xfrm>
          <a:prstGeom prst="rect">
            <a:avLst/>
          </a:prstGeom>
        </p:spPr>
        <p:txBody>
          <a:bodyPr anchor="b"/>
          <a:lstStyle>
            <a:lvl1pPr>
              <a:defRPr sz="6400">
                <a:solidFill>
                  <a:srgbClr val="21A758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r>
              <a:rPr lang="en-US"/>
              <a:t>Title Text</a:t>
            </a:r>
            <a:endParaRPr/>
          </a:p>
        </p:txBody>
      </p:sp>
      <p:sp>
        <p:nvSpPr>
          <p:cNvPr id="375" name="Subtitle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24478" y="5139529"/>
            <a:ext cx="5309666" cy="4336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SzTx/>
              <a:buFontTx/>
              <a:buNone/>
              <a:defRPr sz="2000">
                <a:solidFill>
                  <a:srgbClr val="0D2B2D"/>
                </a:solidFill>
              </a:defRPr>
            </a:lvl1pPr>
          </a:lstStyle>
          <a:p>
            <a:r>
              <a:t>Double Click to edit</a:t>
            </a:r>
          </a:p>
        </p:txBody>
      </p:sp>
      <p:pic>
        <p:nvPicPr>
          <p:cNvPr id="37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697" y="422704"/>
            <a:ext cx="3659775" cy="76701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February 20, 2023  •  scstudentloan.org">
            <a:extLst>
              <a:ext uri="{FF2B5EF4-FFF2-40B4-BE49-F238E27FC236}">
                <a16:creationId xmlns:a16="http://schemas.microsoft.com/office/drawing/2014/main" id="{A91AAFF5-24F1-4B4E-5346-FE8C4704C747}"/>
              </a:ext>
            </a:extLst>
          </p:cNvPr>
          <p:cNvSpPr txBox="1"/>
          <p:nvPr userDrawn="1"/>
        </p:nvSpPr>
        <p:spPr>
          <a:xfrm>
            <a:off x="8205216" y="6150010"/>
            <a:ext cx="3577466" cy="27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r"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/>
            <a:r>
              <a:rPr lang="en-US"/>
              <a:t>Confidential • </a:t>
            </a:r>
            <a:r>
              <a:rPr lang="en-US" err="1"/>
              <a:t>scstudentloan.org</a:t>
            </a:r>
            <a:endParaRPr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705A7DE-4876-7B1D-D9C6-7645589527F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64855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3081942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2 Column Content - White"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Image" descr="Image"/>
          <p:cNvPicPr>
            <a:picLocks noChangeAspect="1"/>
          </p:cNvPicPr>
          <p:nvPr/>
        </p:nvPicPr>
        <p:blipFill>
          <a:blip r:embed="rId2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Picture 13" descr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Body Level One…"/>
          <p:cNvSpPr txBox="1">
            <a:spLocks noGrp="1"/>
          </p:cNvSpPr>
          <p:nvPr>
            <p:ph type="body" sz="quarter" idx="21"/>
          </p:nvPr>
        </p:nvSpPr>
        <p:spPr>
          <a:xfrm>
            <a:off x="6593743" y="2529662"/>
            <a:ext cx="4499948" cy="28386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2B2D"/>
                </a:solidFill>
              </a:defRPr>
            </a:lvl1pPr>
            <a:lvl2pPr>
              <a:defRPr>
                <a:solidFill>
                  <a:srgbClr val="0D2B2D"/>
                </a:solidFill>
              </a:defRPr>
            </a:lvl2pPr>
            <a:lvl3pPr>
              <a:defRPr>
                <a:solidFill>
                  <a:srgbClr val="0D2B2D"/>
                </a:solidFill>
              </a:defRPr>
            </a:lvl3pPr>
            <a:lvl4pPr>
              <a:defRPr>
                <a:solidFill>
                  <a:srgbClr val="0D2B2D"/>
                </a:solidFill>
              </a:defRPr>
            </a:lvl4pPr>
            <a:lvl5pPr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39" name="Title Text"/>
          <p:cNvSpPr txBox="1">
            <a:spLocks noGrp="1"/>
          </p:cNvSpPr>
          <p:nvPr>
            <p:ph type="body" sz="quarter" idx="22"/>
          </p:nvPr>
        </p:nvSpPr>
        <p:spPr>
          <a:xfrm>
            <a:off x="1559988" y="942162"/>
            <a:ext cx="9656652" cy="132556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FontTx/>
              <a:buNone/>
              <a:defRPr sz="5200">
                <a:solidFill>
                  <a:srgbClr val="00A859"/>
                </a:solidFill>
                <a:latin typeface="DM Sans Bold"/>
                <a:ea typeface="DM Sans Bold"/>
                <a:cs typeface="DM Sans Bold"/>
                <a:sym typeface="DM Sans Bold"/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240" name="Body Level One…"/>
          <p:cNvSpPr txBox="1">
            <a:spLocks noGrp="1"/>
          </p:cNvSpPr>
          <p:nvPr>
            <p:ph type="body" sz="quarter" idx="23"/>
          </p:nvPr>
        </p:nvSpPr>
        <p:spPr>
          <a:xfrm>
            <a:off x="1560753" y="2529662"/>
            <a:ext cx="4499948" cy="28386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D2B2D"/>
                </a:solidFill>
              </a:defRPr>
            </a:lvl1pPr>
            <a:lvl2pPr>
              <a:defRPr>
                <a:solidFill>
                  <a:srgbClr val="0D2B2D"/>
                </a:solidFill>
              </a:defRPr>
            </a:lvl2pPr>
            <a:lvl3pPr>
              <a:defRPr>
                <a:solidFill>
                  <a:srgbClr val="0D2B2D"/>
                </a:solidFill>
              </a:defRPr>
            </a:lvl3pPr>
            <a:lvl4pPr>
              <a:defRPr>
                <a:solidFill>
                  <a:srgbClr val="0D2B2D"/>
                </a:solidFill>
              </a:defRPr>
            </a:lvl4pPr>
            <a:lvl5pPr>
              <a:defRPr>
                <a:solidFill>
                  <a:srgbClr val="0D2B2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South Carolina student loan">
            <a:extLst>
              <a:ext uri="{FF2B5EF4-FFF2-40B4-BE49-F238E27FC236}">
                <a16:creationId xmlns:a16="http://schemas.microsoft.com/office/drawing/2014/main" id="{668F888D-835F-A9EE-3A86-4E085882C59A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</a:t>
            </a:r>
            <a:r>
              <a:t>South Carolina student loan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73BDCA7-192E-C8EA-2ED3-F02E38EA74F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60753" y="6169836"/>
            <a:ext cx="1750543" cy="232821"/>
          </a:xfrm>
          <a:ln w="12700">
            <a:miter lim="400000"/>
          </a:ln>
        </p:spPr>
        <p:txBody>
          <a:bodyPr wrap="square" lIns="45719" rIns="45719">
            <a:spAutoFit/>
          </a:bodyPr>
          <a:lstStyle>
            <a:lvl1pPr marL="0" indent="0">
              <a:buNone/>
              <a:defRPr kumimoji="0" lang="en-US" sz="1000" cap="all" spc="150" normalizeH="0" dirty="0">
                <a:ln>
                  <a:noFill/>
                </a:ln>
                <a:effectLst/>
                <a:sym typeface="Calibri"/>
              </a:defRPr>
            </a:lvl1pPr>
          </a:lstStyle>
          <a:p>
            <a:pPr>
              <a:spcBef>
                <a:spcPts val="1000"/>
              </a:spcBef>
            </a:pPr>
            <a:r>
              <a:rPr lang="en-US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1641488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A8333122-2733-2EE5-0E1A-CC3A712360E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13" descr="Picture 13">
            <a:extLst>
              <a:ext uri="{FF2B5EF4-FFF2-40B4-BE49-F238E27FC236}">
                <a16:creationId xmlns:a16="http://schemas.microsoft.com/office/drawing/2014/main" id="{5C0ADCB1-97BA-DACE-CB2B-B9B393C41DB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outh Carolina student loan">
            <a:extLst>
              <a:ext uri="{FF2B5EF4-FFF2-40B4-BE49-F238E27FC236}">
                <a16:creationId xmlns:a16="http://schemas.microsoft.com/office/drawing/2014/main" id="{4F436DA5-69A9-FA49-9CB3-6CD7912C26E1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South Carolina student loan</a:t>
            </a:r>
          </a:p>
        </p:txBody>
      </p:sp>
      <p:sp>
        <p:nvSpPr>
          <p:cNvPr id="16" name="Title Placeholder 15">
            <a:extLst>
              <a:ext uri="{FF2B5EF4-FFF2-40B4-BE49-F238E27FC236}">
                <a16:creationId xmlns:a16="http://schemas.microsoft.com/office/drawing/2014/main" id="{056AD151-7394-A744-A240-7909CAE39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752" y="432698"/>
            <a:ext cx="10065981" cy="1429094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9CC95F6-9800-646C-69BE-B68940D94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2024743"/>
            <a:ext cx="10065981" cy="365733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pPr marR="0" lvl="0" fontAlgn="auto"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Click to edit Master text styles</a:t>
            </a:r>
          </a:p>
          <a:p>
            <a:pPr marL="731520" marR="0" lvl="1" indent="-27432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Second level</a:t>
            </a:r>
          </a:p>
          <a:p>
            <a:pPr marL="1219200" marR="0" lvl="2" indent="-30480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Third level</a:t>
            </a:r>
          </a:p>
          <a:p>
            <a:pPr marL="1714500" marR="0" lvl="3" indent="-34290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Fourth level</a:t>
            </a:r>
          </a:p>
          <a:p>
            <a:pPr marL="2171700" marR="0" lvl="4" indent="-34290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2110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42" r:id="rId2"/>
    <p:sldLayoutId id="2147483722" r:id="rId3"/>
    <p:sldLayoutId id="214748374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en-US" sz="5200" b="0" i="0" u="none" strike="noStrike" kern="0" cap="none" spc="0" normalizeH="0" baseline="0">
          <a:ln>
            <a:noFill/>
          </a:ln>
          <a:solidFill>
            <a:srgbClr val="00A859"/>
          </a:solidFill>
          <a:effectLst/>
          <a:uLnTx/>
          <a:uFillTx/>
          <a:latin typeface="DM Sans Bold"/>
          <a:ea typeface="+mj-ea"/>
          <a:cs typeface="+mj-cs"/>
          <a:sym typeface="Calibri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en-US" sz="24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22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20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18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1800" b="0" i="0" u="none" strike="noStrike" kern="0" cap="none" spc="0" normalizeH="0" baseline="0" dirty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6"/>
          <p:cNvPicPr>
            <a:picLocks noChangeAspect="1"/>
          </p:cNvPicPr>
          <p:nvPr/>
        </p:nvPicPr>
        <p:blipFill>
          <a:blip r:embed="rId14">
            <a:alphaModFix amt="52522"/>
          </a:blip>
          <a:stretch>
            <a:fillRect/>
          </a:stretch>
        </p:blipFill>
        <p:spPr>
          <a:xfrm>
            <a:off x="-2507887" y="0"/>
            <a:ext cx="3534834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560753" y="523081"/>
            <a:ext cx="10065981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1560753" y="1983581"/>
            <a:ext cx="10065981" cy="3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>
            <a:lvl2pPr marL="731520" indent="-274320"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5" name="Picture 13" descr="Picture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outh Carolina student loan"/>
          <p:cNvSpPr txBox="1"/>
          <p:nvPr/>
        </p:nvSpPr>
        <p:spPr>
          <a:xfrm>
            <a:off x="7315200" y="6150011"/>
            <a:ext cx="4353740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/>
          <a:lstStyle>
            <a:lvl1pPr algn="r">
              <a:spcBef>
                <a:spcPts val="1000"/>
              </a:spcBef>
              <a:defRPr sz="1000" cap="all" spc="150">
                <a:solidFill>
                  <a:srgbClr val="FBF6EB"/>
                </a:solidFill>
                <a:latin typeface="DM Sans Regular"/>
                <a:ea typeface="DM Sans Regular"/>
                <a:cs typeface="DM Sans Regular"/>
                <a:sym typeface="DM Sans Regular"/>
              </a:defRPr>
            </a:lvl1pPr>
          </a:lstStyle>
          <a:p>
            <a:r>
              <a:rPr lang="en-US"/>
              <a:t>Confidential • </a:t>
            </a:r>
            <a:r>
              <a:t>South Carolina student loan</a:t>
            </a:r>
          </a:p>
        </p:txBody>
      </p:sp>
    </p:spTree>
    <p:extLst>
      <p:ext uri="{BB962C8B-B14F-4D97-AF65-F5344CB8AC3E}">
        <p14:creationId xmlns:p14="http://schemas.microsoft.com/office/powerpoint/2010/main" val="338365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41" r:id="rId2"/>
    <p:sldLayoutId id="2147483744" r:id="rId3"/>
    <p:sldLayoutId id="2147483708" r:id="rId4"/>
    <p:sldLayoutId id="2147483654" r:id="rId5"/>
    <p:sldLayoutId id="2147483710" r:id="rId6"/>
    <p:sldLayoutId id="2147483711" r:id="rId7"/>
    <p:sldLayoutId id="2147483712" r:id="rId8"/>
    <p:sldLayoutId id="2147483713" r:id="rId9"/>
    <p:sldLayoutId id="2147483717" r:id="rId10"/>
    <p:sldLayoutId id="2147483745" r:id="rId11"/>
    <p:sldLayoutId id="2147483664" r:id="rId12"/>
  </p:sldLayoutIdLst>
  <p:transition spd="med"/>
  <p:txStyles>
    <p:titleStyle>
      <a:lvl1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1pPr>
      <a:lvl2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2pPr>
      <a:lvl3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3pPr>
      <a:lvl4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4pPr>
      <a:lvl5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5pPr>
      <a:lvl6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6pPr>
      <a:lvl7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7pPr>
      <a:lvl8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8pPr>
      <a:lvl9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0A859"/>
          </a:solidFill>
          <a:uFillTx/>
          <a:latin typeface="Fraunces Regular"/>
          <a:ea typeface="Fraunces Regular"/>
          <a:cs typeface="Fraunces Regular"/>
          <a:sym typeface="Fraunces Regular"/>
        </a:defRPr>
      </a:lvl9pPr>
    </p:titleStyle>
    <p:bodyStyle>
      <a:lvl1pPr marL="228600" marR="0" indent="-228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1pPr>
      <a:lvl2pPr marL="731519" marR="0" indent="-274319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2pPr>
      <a:lvl3pPr marL="1219200" marR="0" indent="-3048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3pPr>
      <a:lvl4pPr marL="1714500" marR="0" indent="-3429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4pPr>
      <a:lvl5pPr marL="2171700" marR="0" indent="-3429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5pPr>
      <a:lvl6pPr marL="2590800" marR="0" indent="-3048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6pPr>
      <a:lvl7pPr marL="3048000" marR="0" indent="-3048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7pPr>
      <a:lvl8pPr marL="3505200" marR="0" indent="-3048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8pPr>
      <a:lvl9pPr marL="3962400" marR="0" indent="-3048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FBF6EB"/>
          </a:solidFill>
          <a:uFillTx/>
          <a:latin typeface="DM Sans Regular"/>
          <a:ea typeface="DM Sans Regular"/>
          <a:cs typeface="DM Sans Regular"/>
          <a:sym typeface="DM Sans Regular"/>
        </a:defRPr>
      </a:lvl9pPr>
    </p:bodyStyle>
    <p:otherStyle>
      <a:lvl1pPr marL="0" marR="0" indent="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1pPr>
      <a:lvl2pPr marL="0" marR="0" indent="4572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2pPr>
      <a:lvl3pPr marL="0" marR="0" indent="9144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3pPr>
      <a:lvl4pPr marL="0" marR="0" indent="13716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4pPr>
      <a:lvl5pPr marL="0" marR="0" indent="18288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5pPr>
      <a:lvl6pPr marL="0" marR="0" indent="22860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6pPr>
      <a:lvl7pPr marL="0" marR="0" indent="27432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7pPr>
      <a:lvl8pPr marL="0" marR="0" indent="32004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8pPr>
      <a:lvl9pPr marL="0" marR="0" indent="3657600" algn="ct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M Sans Bold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A8333122-2733-2EE5-0E1A-CC3A712360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2293"/>
          </a:blip>
          <a:srcRect b="3340"/>
          <a:stretch>
            <a:fillRect/>
          </a:stretch>
        </p:blipFill>
        <p:spPr>
          <a:xfrm rot="16200000" flipH="1">
            <a:off x="-6004764" y="2071361"/>
            <a:ext cx="10408685" cy="3909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13" descr="Picture 13">
            <a:extLst>
              <a:ext uri="{FF2B5EF4-FFF2-40B4-BE49-F238E27FC236}">
                <a16:creationId xmlns:a16="http://schemas.microsoft.com/office/drawing/2014/main" id="{5C0ADCB1-97BA-DACE-CB2B-B9B393C41DB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5075" y="217854"/>
            <a:ext cx="460198" cy="636751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outh Carolina student loan">
            <a:extLst>
              <a:ext uri="{FF2B5EF4-FFF2-40B4-BE49-F238E27FC236}">
                <a16:creationId xmlns:a16="http://schemas.microsoft.com/office/drawing/2014/main" id="{4F436DA5-69A9-FA49-9CB3-6CD7912C26E1}"/>
              </a:ext>
            </a:extLst>
          </p:cNvPr>
          <p:cNvSpPr txBox="1"/>
          <p:nvPr userDrawn="1"/>
        </p:nvSpPr>
        <p:spPr>
          <a:xfrm>
            <a:off x="7759705" y="6150011"/>
            <a:ext cx="3909235" cy="275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0"/>
              </a:spcBef>
              <a:defRPr sz="1000" cap="all" spc="150">
                <a:solidFill>
                  <a:srgbClr val="0D2B2D"/>
                </a:solidFill>
                <a:latin typeface="DM Sans Regular"/>
                <a:ea typeface="DM Sans Regular"/>
                <a:cs typeface="DM Sans Regular"/>
              </a:defRPr>
            </a:lvl1pPr>
          </a:lstStyle>
          <a:p>
            <a:pPr lvl="0" algn="r"/>
            <a:r>
              <a:rPr lang="en-US"/>
              <a:t>Confidential • South Carolina student loan</a:t>
            </a:r>
          </a:p>
        </p:txBody>
      </p:sp>
      <p:sp>
        <p:nvSpPr>
          <p:cNvPr id="16" name="Title Placeholder 15">
            <a:extLst>
              <a:ext uri="{FF2B5EF4-FFF2-40B4-BE49-F238E27FC236}">
                <a16:creationId xmlns:a16="http://schemas.microsoft.com/office/drawing/2014/main" id="{056AD151-7394-A744-A240-7909CAE39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752" y="432698"/>
            <a:ext cx="10065981" cy="1429094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/>
              <a:t>Click to edit Master title style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9CC95F6-9800-646C-69BE-B68940D94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2024743"/>
            <a:ext cx="10065981" cy="365733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pPr marR="0" lvl="0" fontAlgn="auto"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Click to edit Master text styles</a:t>
            </a:r>
          </a:p>
          <a:p>
            <a:pPr marL="731520" marR="0" lvl="1" indent="-27432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Second level</a:t>
            </a:r>
          </a:p>
          <a:p>
            <a:pPr marL="1219200" marR="0" lvl="2" indent="-30480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Third level</a:t>
            </a:r>
          </a:p>
          <a:p>
            <a:pPr marL="1714500" marR="0" lvl="3" indent="-34290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Fourth level</a:t>
            </a:r>
          </a:p>
          <a:p>
            <a:pPr marL="2171700" marR="0" lvl="4" indent="-342900" fontAlgn="auto"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tabLst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2110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86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en-US" sz="5200" b="0" i="0" u="none" strike="noStrike" kern="0" cap="none" spc="0" normalizeH="0" baseline="0">
          <a:ln>
            <a:noFill/>
          </a:ln>
          <a:solidFill>
            <a:srgbClr val="00A859"/>
          </a:solidFill>
          <a:effectLst/>
          <a:uLnTx/>
          <a:uFillTx/>
          <a:latin typeface="DM Sans Bold"/>
          <a:ea typeface="+mj-ea"/>
          <a:cs typeface="+mj-cs"/>
          <a:sym typeface="Calibri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en-US" sz="24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22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20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1800" b="0" i="0" u="none" strike="noStrike" kern="0" cap="none" spc="0" normalizeH="0" baseline="0" dirty="0" smtClean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0" lang="en-US" sz="1800" b="0" i="0" u="none" strike="noStrike" kern="0" cap="none" spc="0" normalizeH="0" baseline="0" dirty="0">
          <a:ln>
            <a:noFill/>
          </a:ln>
          <a:solidFill>
            <a:srgbClr val="0D2B2D"/>
          </a:solidFill>
          <a:effectLst/>
          <a:uLnTx/>
          <a:uFillTx/>
          <a:latin typeface="DM Sans Regular"/>
          <a:ea typeface="+mn-ea"/>
          <a:cs typeface="+mn-cs"/>
          <a:sym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udentaid.gov/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sctuitiongrants.org/eligibility/" TargetMode="External"/><Relationship Id="rId2" Type="http://schemas.openxmlformats.org/officeDocument/2006/relationships/hyperlink" Target="https://www.sctechsystem.edu/sc-wins/" TargetMode="Externa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e.sc.gov/" TargetMode="Externa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rra.org/" TargetMode="Externa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scstudentloan.org/undergraduate-loans" TargetMode="Externa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mailto:sbracey@scstudentloan.org" TargetMode="External"/><Relationship Id="rId2" Type="http://schemas.openxmlformats.org/officeDocument/2006/relationships/hyperlink" Target="mailto:jrhodes@scstudentloan.org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A75065-F016-217A-5E91-C6DA36616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6443" y="1563329"/>
            <a:ext cx="6290073" cy="2419199"/>
          </a:xfrm>
        </p:spPr>
        <p:txBody>
          <a:bodyPr lIns="45719" tIns="45720" rIns="45719" bIns="45720" anchor="b">
            <a:normAutofit fontScale="90000"/>
          </a:bodyPr>
          <a:lstStyle/>
          <a:p>
            <a:pPr algn="ctr"/>
            <a:br>
              <a:rPr lang="en-US" sz="5400"/>
            </a:br>
            <a:r>
              <a:rPr lang="en-US" sz="6000" b="1">
                <a:latin typeface="DM Sans Regular"/>
              </a:rPr>
              <a:t>Paying for College:</a:t>
            </a:r>
            <a:br>
              <a:rPr lang="en-US" sz="6000" b="1">
                <a:latin typeface="DM Sans Regular"/>
              </a:rPr>
            </a:br>
            <a:r>
              <a:rPr lang="en-US" sz="6000" b="1">
                <a:latin typeface="DM Sans Regular"/>
              </a:rPr>
              <a:t>A Financial Aid Workshop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4735BF-4F6E-A567-DF53-5A654105447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930164" y="436300"/>
            <a:ext cx="1750543" cy="232821"/>
          </a:xfrm>
        </p:spPr>
        <p:txBody>
          <a:bodyPr wrap="square" lIns="45719" tIns="45720" rIns="45719" bIns="45720" anchor="t">
            <a:spAutoFit/>
          </a:bodyPr>
          <a:lstStyle/>
          <a:p>
            <a:r>
              <a:rPr lang="en-US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2477972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0D8E2-F308-4446-4163-3BCDC3099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Who is South Carolina Student Loan?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8528C-4F6D-97E3-B9CD-6A5136DA7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1936532"/>
            <a:ext cx="10065981" cy="3966728"/>
          </a:xfrm>
        </p:spPr>
        <p:txBody>
          <a:bodyPr lIns="45719" tIns="45720" rIns="45719" bIns="45720" anchor="t">
            <a:normAutofit/>
          </a:bodyPr>
          <a:lstStyle/>
          <a:p>
            <a:r>
              <a:rPr lang="en-US"/>
              <a:t>Created in 1973, the South Carolina Student Loan Corporation was created to provide programs of financial assistance to South Carolina students and their families.</a:t>
            </a:r>
          </a:p>
          <a:p>
            <a:r>
              <a:rPr lang="en-US"/>
              <a:t>We are a private, nonprofit 501(c)3 Corporation located in Columbia, SC.</a:t>
            </a:r>
          </a:p>
          <a:p>
            <a:r>
              <a:rPr lang="en-US" err="1"/>
              <a:t>Power:ED</a:t>
            </a:r>
            <a:r>
              <a:rPr lang="en-US"/>
              <a:t> is our philanthropy that awards grants to nonprofits and state-based programs that help remove educational barriers for students.</a:t>
            </a:r>
            <a:r>
              <a:rPr lang="en-US" b="0" i="0">
                <a:solidFill>
                  <a:srgbClr val="0A353A"/>
                </a:solidFill>
                <a:effectLst/>
              </a:rPr>
              <a:t> </a:t>
            </a:r>
            <a:r>
              <a:rPr lang="en-US" b="0" i="0">
                <a:solidFill>
                  <a:srgbClr val="0A353A"/>
                </a:solidFill>
                <a:effectLst/>
                <a:latin typeface="DM Sans"/>
              </a:rPr>
              <a:t>To date, </a:t>
            </a:r>
            <a:r>
              <a:rPr lang="en-US" b="0" i="0" err="1">
                <a:solidFill>
                  <a:srgbClr val="0A353A"/>
                </a:solidFill>
                <a:effectLst/>
                <a:latin typeface="DM Sans"/>
              </a:rPr>
              <a:t>Power:Ed</a:t>
            </a:r>
            <a:r>
              <a:rPr lang="en-US" b="0" i="0">
                <a:solidFill>
                  <a:srgbClr val="0A353A"/>
                </a:solidFill>
                <a:effectLst/>
                <a:latin typeface="DM Sans"/>
              </a:rPr>
              <a:t> has awarded </a:t>
            </a:r>
            <a:r>
              <a:rPr lang="en-US">
                <a:solidFill>
                  <a:srgbClr val="0A353A"/>
                </a:solidFill>
                <a:latin typeface="DM Sans"/>
              </a:rPr>
              <a:t>103 </a:t>
            </a:r>
            <a:r>
              <a:rPr lang="en-US" b="0" i="0">
                <a:solidFill>
                  <a:srgbClr val="0A353A"/>
                </a:solidFill>
                <a:effectLst/>
                <a:latin typeface="DM Sans"/>
              </a:rPr>
              <a:t>grants totaling over $</a:t>
            </a:r>
            <a:r>
              <a:rPr lang="en-US">
                <a:solidFill>
                  <a:srgbClr val="0A353A"/>
                </a:solidFill>
                <a:latin typeface="DM Sans"/>
              </a:rPr>
              <a:t>5.1M </a:t>
            </a:r>
            <a:r>
              <a:rPr lang="en-US" b="0" i="0">
                <a:solidFill>
                  <a:srgbClr val="0A353A"/>
                </a:solidFill>
                <a:effectLst/>
                <a:latin typeface="DM Sans"/>
              </a:rPr>
              <a:t>and has impacted an estimated </a:t>
            </a:r>
            <a:r>
              <a:rPr lang="en-US">
                <a:solidFill>
                  <a:srgbClr val="0A353A"/>
                </a:solidFill>
                <a:latin typeface="DM Sans"/>
              </a:rPr>
              <a:t>147,000+ </a:t>
            </a:r>
            <a:r>
              <a:rPr lang="en-US" b="0" i="0">
                <a:solidFill>
                  <a:srgbClr val="0A353A"/>
                </a:solidFill>
                <a:effectLst/>
                <a:latin typeface="DM Sans"/>
              </a:rPr>
              <a:t>South Carolinians</a:t>
            </a:r>
            <a:r>
              <a:rPr lang="en-US">
                <a:solidFill>
                  <a:srgbClr val="0A353A"/>
                </a:solidFill>
                <a:latin typeface="DM Sans"/>
              </a:rPr>
              <a:t> </a:t>
            </a:r>
            <a:r>
              <a:rPr lang="en-US" b="0" i="0">
                <a:solidFill>
                  <a:srgbClr val="0A353A"/>
                </a:solidFill>
                <a:effectLst/>
                <a:latin typeface="DM Sans"/>
              </a:rPr>
              <a:t>through its grantmaking.</a:t>
            </a:r>
            <a:r>
              <a:rPr lang="en-US" sz="1200" b="0" i="0">
                <a:solidFill>
                  <a:srgbClr val="0A353A"/>
                </a:solidFill>
                <a:effectLst/>
                <a:latin typeface="Calibri"/>
                <a:ea typeface="Calibri"/>
                <a:cs typeface="Calibri"/>
              </a:rPr>
              <a:t> </a:t>
            </a:r>
            <a:endParaRPr lang="en-US" sz="1200">
              <a:latin typeface="Calibri"/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F3DBC-FE91-28E4-75D4-F3987501BB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1079927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E6091-33AD-5B76-70DC-0CD88B40B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048" y="120264"/>
            <a:ext cx="9256944" cy="1065463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sz="5400">
                <a:solidFill>
                  <a:srgbClr val="00B050"/>
                </a:solidFill>
                <a:latin typeface="DM Sans Regular"/>
                <a:ea typeface="Calibri"/>
                <a:cs typeface="Calibri"/>
              </a:rPr>
              <a:t>Four Ways to Pay for College</a:t>
            </a:r>
            <a:endParaRPr lang="en-US" sz="5400">
              <a:latin typeface="DM Sans Regula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AE97A8-570B-CA0E-518E-BD660F605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1857" y="1532964"/>
            <a:ext cx="10065981" cy="4437529"/>
          </a:xfrm>
        </p:spPr>
        <p:txBody>
          <a:bodyPr lIns="45719" tIns="45720" rIns="45719" bIns="45720" anchor="t">
            <a:norm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Grants</a:t>
            </a:r>
            <a:r>
              <a:rPr lang="en-US" sz="2800">
                <a:solidFill>
                  <a:schemeClr val="tx1"/>
                </a:solidFill>
              </a:rPr>
              <a:t> – Money that is given to you</a:t>
            </a:r>
          </a:p>
          <a:p>
            <a:endParaRPr lang="en-US" sz="2800">
              <a:solidFill>
                <a:schemeClr val="tx1"/>
              </a:solidFill>
            </a:endParaRPr>
          </a:p>
          <a:p>
            <a:r>
              <a:rPr lang="en-US" sz="2800" b="1">
                <a:solidFill>
                  <a:schemeClr val="tx1"/>
                </a:solidFill>
              </a:rPr>
              <a:t>Scholarships</a:t>
            </a:r>
            <a:r>
              <a:rPr lang="en-US" sz="2800">
                <a:solidFill>
                  <a:schemeClr val="tx1"/>
                </a:solidFill>
              </a:rPr>
              <a:t> – Money that is given to you because of academic achievement, talent, skill, or financial need</a:t>
            </a:r>
          </a:p>
          <a:p>
            <a:endParaRPr lang="en-US" sz="2800">
              <a:solidFill>
                <a:schemeClr val="tx1"/>
              </a:solidFill>
            </a:endParaRPr>
          </a:p>
          <a:p>
            <a:r>
              <a:rPr lang="en-US" sz="2800" b="1">
                <a:solidFill>
                  <a:schemeClr val="tx1"/>
                </a:solidFill>
              </a:rPr>
              <a:t>Work</a:t>
            </a:r>
            <a:r>
              <a:rPr lang="en-US" sz="2800">
                <a:solidFill>
                  <a:schemeClr val="tx1"/>
                </a:solidFill>
              </a:rPr>
              <a:t> – Money you earn from a job on or off campus</a:t>
            </a:r>
          </a:p>
          <a:p>
            <a:endParaRPr lang="en-US" sz="2800">
              <a:solidFill>
                <a:schemeClr val="tx1"/>
              </a:solidFill>
            </a:endParaRPr>
          </a:p>
          <a:p>
            <a:r>
              <a:rPr lang="en-US" sz="2800" b="1">
                <a:solidFill>
                  <a:schemeClr val="tx1"/>
                </a:solidFill>
              </a:rPr>
              <a:t>Loans</a:t>
            </a:r>
            <a:r>
              <a:rPr lang="en-US" sz="2800">
                <a:solidFill>
                  <a:schemeClr val="tx1"/>
                </a:solidFill>
              </a:rPr>
              <a:t> – Money you borrow and must repay</a:t>
            </a:r>
          </a:p>
          <a:p>
            <a:endParaRPr lang="en-US" sz="3200">
              <a:solidFill>
                <a:srgbClr val="00B050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D27E5AF-A980-61FF-ED96-A6B7F12A1FCC}"/>
              </a:ext>
            </a:extLst>
          </p:cNvPr>
          <p:cNvSpPr txBox="1">
            <a:spLocks/>
          </p:cNvSpPr>
          <p:nvPr/>
        </p:nvSpPr>
        <p:spPr>
          <a:xfrm>
            <a:off x="1447800" y="6324600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418554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FE8885-B041-5DEA-88F3-37D2FEADADB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62154" y="2368550"/>
            <a:ext cx="10684258" cy="2120900"/>
          </a:xfrm>
        </p:spPr>
        <p:txBody>
          <a:bodyPr lIns="45719" tIns="45720" rIns="45719" bIns="45720" anchor="ctr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7200" b="1">
                <a:solidFill>
                  <a:srgbClr val="00A859"/>
                </a:solidFill>
              </a:rPr>
              <a:t>HELPFUL WEBSITES</a:t>
            </a:r>
          </a:p>
        </p:txBody>
      </p:sp>
    </p:spTree>
    <p:extLst>
      <p:ext uri="{BB962C8B-B14F-4D97-AF65-F5344CB8AC3E}">
        <p14:creationId xmlns:p14="http://schemas.microsoft.com/office/powerpoint/2010/main" val="270141844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3CF47-1AC2-116C-7BBC-400C619B2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9344" y="3990"/>
            <a:ext cx="4053977" cy="1157623"/>
          </a:xfrm>
        </p:spPr>
        <p:txBody>
          <a:bodyPr lIns="45719" tIns="45720" rIns="45719" bIns="45720" anchor="ctr">
            <a:normAutofit/>
          </a:bodyPr>
          <a:lstStyle/>
          <a:p>
            <a:r>
              <a:rPr lang="en-US" sz="4000"/>
              <a:t>South Carolina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7A066-987A-907F-EEEC-7B37A3EC2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0989" y="897199"/>
            <a:ext cx="10065981" cy="4292339"/>
          </a:xfrm>
        </p:spPr>
        <p:txBody>
          <a:bodyPr lIns="45719" tIns="45720" rIns="45719" bIns="45720" anchor="t">
            <a:noAutofit/>
          </a:bodyPr>
          <a:lstStyle/>
          <a:p>
            <a:pPr marL="0" indent="0" algn="ctr">
              <a:buNone/>
            </a:pPr>
            <a:r>
              <a:rPr lang="en-US" sz="2700" b="1">
                <a:solidFill>
                  <a:srgbClr val="3D4040"/>
                </a:solidFill>
                <a:latin typeface="Calibri"/>
                <a:ea typeface="Calibri"/>
                <a:cs typeface="Calibri"/>
              </a:rPr>
              <a:t>CHE.SC.GOV/SCCANGO</a:t>
            </a:r>
            <a:endParaRPr lang="en-US" sz="27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  <a:ea typeface="Calibri"/>
                <a:cs typeface="Calibri"/>
              </a:rPr>
              <a:t>Students</a:t>
            </a:r>
            <a:endParaRPr lang="en-US" sz="2000">
              <a:ea typeface="Calibri"/>
              <a:cs typeface="Calibri"/>
            </a:endParaRPr>
          </a:p>
          <a:p>
            <a:pPr lvl="1"/>
            <a:r>
              <a:rPr lang="en-US" sz="2000">
                <a:solidFill>
                  <a:srgbClr val="3D4040"/>
                </a:solidFill>
                <a:ea typeface="Calibri"/>
                <a:cs typeface="Calibri"/>
              </a:rPr>
              <a:t>Guidance by grade level</a:t>
            </a:r>
            <a:endParaRPr lang="en-US" sz="20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  <a:ea typeface="Calibri"/>
                <a:cs typeface="Calibri"/>
              </a:rPr>
              <a:t>Parents</a:t>
            </a:r>
            <a:endParaRPr lang="en-US" sz="2000">
              <a:ea typeface="Calibri"/>
              <a:cs typeface="Calibri"/>
            </a:endParaRPr>
          </a:p>
          <a:p>
            <a:pPr lvl="1"/>
            <a:r>
              <a:rPr lang="en-US" sz="2000">
                <a:solidFill>
                  <a:srgbClr val="3D4040"/>
                </a:solidFill>
                <a:ea typeface="Calibri"/>
                <a:cs typeface="Calibri"/>
              </a:rPr>
              <a:t>Planning/Paying for college</a:t>
            </a:r>
            <a:endParaRPr lang="en-US" sz="20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  <a:ea typeface="Calibri"/>
                <a:cs typeface="Calibri"/>
              </a:rPr>
              <a:t>Events</a:t>
            </a:r>
            <a:endParaRPr lang="en-US" sz="2000">
              <a:ea typeface="Calibri"/>
              <a:cs typeface="Calibri"/>
            </a:endParaRPr>
          </a:p>
          <a:p>
            <a:pPr marL="800100" lvl="1" indent="-342900"/>
            <a:r>
              <a:rPr lang="en-US" sz="1800">
                <a:solidFill>
                  <a:srgbClr val="3D4040"/>
                </a:solidFill>
                <a:ea typeface="Calibri"/>
                <a:cs typeface="Calibri"/>
              </a:rPr>
              <a:t>College Application Month</a:t>
            </a:r>
            <a:endParaRPr lang="en-US" sz="1800">
              <a:ea typeface="Calibri"/>
              <a:cs typeface="Calibri"/>
            </a:endParaRPr>
          </a:p>
          <a:p>
            <a:pPr marL="800100" lvl="1" indent="-342900"/>
            <a:r>
              <a:rPr lang="en-US" sz="1800">
                <a:solidFill>
                  <a:srgbClr val="3D4040"/>
                </a:solidFill>
                <a:ea typeface="Calibri"/>
                <a:cs typeface="Calibri"/>
              </a:rPr>
              <a:t>College Goal SC</a:t>
            </a:r>
            <a:endParaRPr lang="en-US" sz="1800">
              <a:ea typeface="Calibri"/>
              <a:cs typeface="Calibri"/>
            </a:endParaRPr>
          </a:p>
          <a:p>
            <a:pPr marL="800100" lvl="1" indent="-342900"/>
            <a:r>
              <a:rPr lang="en-US" sz="1800">
                <a:solidFill>
                  <a:srgbClr val="3D4040"/>
                </a:solidFill>
                <a:ea typeface="Calibri"/>
                <a:cs typeface="Calibri"/>
              </a:rPr>
              <a:t>College Decision Day</a:t>
            </a:r>
            <a:endParaRPr lang="en-US" sz="1800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4A2A757-B559-9CC9-035A-5478287B39C2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1878057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9AD42-646D-8148-429C-DBCFE71C9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4688" y="112833"/>
            <a:ext cx="5819176" cy="1124885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sz="4800">
                <a:latin typeface="DM Sans Regular"/>
                <a:ea typeface="Calibri"/>
                <a:cs typeface="Calibri"/>
              </a:rPr>
              <a:t>Federal Student Aid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66C78-20F8-9F74-6F59-0168E695F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259" y="1155230"/>
            <a:ext cx="10065981" cy="1184535"/>
          </a:xfrm>
        </p:spPr>
        <p:txBody>
          <a:bodyPr lIns="45719" tIns="45720" rIns="45719" bIns="45720" anchor="t">
            <a:no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</a:rPr>
              <a:t>www.studentaid.gov</a:t>
            </a:r>
            <a:endParaRPr lang="en-US" b="1"/>
          </a:p>
          <a:p>
            <a:r>
              <a:rPr lang="en-US" sz="2000">
                <a:solidFill>
                  <a:srgbClr val="3D4040"/>
                </a:solidFill>
              </a:rPr>
              <a:t>Create a studentaid.gov account also known as FSA ID (both student and at least one parent)</a:t>
            </a:r>
          </a:p>
          <a:p>
            <a:r>
              <a:rPr lang="en-US" sz="2000">
                <a:solidFill>
                  <a:srgbClr val="3D4040"/>
                </a:solidFill>
              </a:rPr>
              <a:t>Must be created at least 3 to 5 days before completing the FAFSA</a:t>
            </a:r>
            <a:endParaRPr lang="en-US" sz="2000"/>
          </a:p>
          <a:p>
            <a:r>
              <a:rPr lang="en-US" sz="2000">
                <a:solidFill>
                  <a:srgbClr val="3D4040"/>
                </a:solidFill>
              </a:rPr>
              <a:t>Complete the FAFSA</a:t>
            </a:r>
            <a:endParaRPr lang="en-US" sz="2000"/>
          </a:p>
          <a:p>
            <a:endParaRPr lang="en-US"/>
          </a:p>
          <a:p>
            <a:pPr marL="0" indent="0">
              <a:buNone/>
            </a:pPr>
            <a:endParaRPr lang="en-US" sz="2800">
              <a:solidFill>
                <a:srgbClr val="3D404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98DAF8-86A9-240C-678F-6B3C2FEE91D6}"/>
              </a:ext>
            </a:extLst>
          </p:cNvPr>
          <p:cNvSpPr txBox="1"/>
          <p:nvPr/>
        </p:nvSpPr>
        <p:spPr>
          <a:xfrm>
            <a:off x="1560285" y="2721428"/>
            <a:ext cx="772643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400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94C73A-1FD3-D3FA-844E-338033ECED45}"/>
              </a:ext>
            </a:extLst>
          </p:cNvPr>
          <p:cNvSpPr txBox="1"/>
          <p:nvPr/>
        </p:nvSpPr>
        <p:spPr>
          <a:xfrm>
            <a:off x="1369707" y="3073999"/>
            <a:ext cx="5553324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tx1"/>
                </a:solidFill>
                <a:latin typeface="DM Sans Regular"/>
                <a:ea typeface="Calibri"/>
                <a:cs typeface="Calibri"/>
              </a:rPr>
              <a:t>www.collegescorecard.ed.gov</a:t>
            </a:r>
            <a:endParaRPr lang="en-US" sz="2000" b="1">
              <a:solidFill>
                <a:schemeClr val="tx1"/>
              </a:solidFill>
              <a:latin typeface="DM Sans Regular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DM Sans Regular"/>
                <a:cs typeface="Calibri"/>
              </a:rPr>
              <a:t>Search and compare colleges (major, costs, admissions, results, etc.)</a:t>
            </a:r>
            <a:endParaRPr lang="en-US" sz="2000">
              <a:latin typeface="DM Sans Regular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DM Sans Regular"/>
                <a:cs typeface="Calibri"/>
              </a:rPr>
              <a:t>Search fields of study</a:t>
            </a:r>
            <a:endParaRPr lang="en-US" sz="2000">
              <a:latin typeface="DM Sans Regular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DM Sans Regular"/>
                <a:cs typeface="Calibri"/>
              </a:rPr>
              <a:t>Create a school list to meet your needs</a:t>
            </a:r>
            <a:endParaRPr lang="en-US" sz="2000">
              <a:latin typeface="DM Sans Regular"/>
              <a:cs typeface="Calibri" panose="020F0502020204030204"/>
            </a:endParaRPr>
          </a:p>
          <a:p>
            <a:pPr algn="l"/>
            <a:endParaRPr lang="en-US" sz="2800">
              <a:latin typeface="DM Sans Regular"/>
              <a:cs typeface="Calibri"/>
            </a:endParaRPr>
          </a:p>
        </p:txBody>
      </p:sp>
      <p:pic>
        <p:nvPicPr>
          <p:cNvPr id="5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CE275E42-D1C2-BFDC-CC93-C135B53A9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726" y="2721428"/>
            <a:ext cx="5518384" cy="2871251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E6E8BD5-69FB-54A3-BCA4-C7D9591BE1E4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881608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E795D-4F83-E68F-29A4-8A3698D0F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4298" y="127128"/>
            <a:ext cx="8531547" cy="932348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br>
              <a:rPr lang="en-US" sz="4800" b="1"/>
            </a:br>
            <a:r>
              <a:rPr lang="en-US" sz="5000">
                <a:latin typeface="DM Sans Regular"/>
                <a:ea typeface="Calibri"/>
                <a:cs typeface="Calibri"/>
              </a:rPr>
              <a:t>Cost of Attendance (COA)</a:t>
            </a:r>
            <a:endParaRPr lang="en-US">
              <a:latin typeface="DM Sans Regular"/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B715C4-0B69-E64C-4440-7818D9697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9034" y="1309413"/>
            <a:ext cx="10065981" cy="4593845"/>
          </a:xfrm>
        </p:spPr>
        <p:txBody>
          <a:bodyPr lIns="45719" tIns="45720" rIns="45719" bIns="45720" anchor="ctr">
            <a:normAutofit/>
          </a:bodyPr>
          <a:lstStyle/>
          <a:p>
            <a:pPr marL="0" indent="0">
              <a:buNone/>
            </a:pPr>
            <a:r>
              <a:rPr lang="en-US" b="1" u="sng">
                <a:solidFill>
                  <a:schemeClr val="tx1"/>
                </a:solidFill>
                <a:cs typeface="Calibri"/>
              </a:rPr>
              <a:t>COA</a:t>
            </a:r>
            <a:r>
              <a:rPr lang="en-US" sz="2000">
                <a:solidFill>
                  <a:schemeClr val="tx1"/>
                </a:solidFill>
                <a:cs typeface="Calibri"/>
              </a:rPr>
              <a:t> </a:t>
            </a:r>
            <a:r>
              <a:rPr lang="en-US" sz="2000"/>
              <a:t>represents the total estimated expenses necessary to attend an educational institution for a specific academic year. </a:t>
            </a:r>
          </a:p>
          <a:p>
            <a:pPr marL="0" indent="0">
              <a:buNone/>
            </a:pPr>
            <a:endParaRPr lang="en-US" sz="2000"/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Tuition and Fees</a:t>
            </a:r>
            <a:endParaRPr lang="en-US">
              <a:solidFill>
                <a:schemeClr val="tx1"/>
              </a:solidFill>
            </a:endParaRPr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Living Expenses (Varies based on living on-campus, off-campus or commuting from home)</a:t>
            </a:r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Meal Plans</a:t>
            </a:r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Books and Supplies</a:t>
            </a:r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Transportation </a:t>
            </a:r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Miscellaneous Expenses</a:t>
            </a:r>
            <a:endParaRPr lang="en-US">
              <a:solidFill>
                <a:schemeClr val="tx1"/>
              </a:solidFill>
            </a:endParaRPr>
          </a:p>
          <a:p>
            <a:r>
              <a:rPr lang="en-US" sz="2000">
                <a:solidFill>
                  <a:schemeClr val="tx1"/>
                </a:solidFill>
                <a:cs typeface="Calibri"/>
              </a:rPr>
              <a:t>Loan fees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C78021D-B511-723A-258C-408646B27983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240382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FE8885-B041-5DEA-88F3-37D2FEADADB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62154" y="2368550"/>
            <a:ext cx="10684258" cy="2120900"/>
          </a:xfrm>
        </p:spPr>
        <p:txBody>
          <a:bodyPr lIns="45719" tIns="45720" rIns="45719" bIns="45720" anchor="ctr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7200" b="1">
                <a:solidFill>
                  <a:srgbClr val="00A859"/>
                </a:solidFill>
              </a:rPr>
              <a:t>FAFSA</a:t>
            </a:r>
          </a:p>
        </p:txBody>
      </p:sp>
    </p:spTree>
    <p:extLst>
      <p:ext uri="{BB962C8B-B14F-4D97-AF65-F5344CB8AC3E}">
        <p14:creationId xmlns:p14="http://schemas.microsoft.com/office/powerpoint/2010/main" val="139206794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4CC09-B16B-F757-41BD-5DD1CAFD4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0288" y="115843"/>
            <a:ext cx="6111705" cy="945634"/>
          </a:xfrm>
        </p:spPr>
        <p:txBody>
          <a:bodyPr lIns="45719" tIns="45720" rIns="45719" bIns="45720" anchor="ctr">
            <a:normAutofit fontScale="90000"/>
          </a:bodyPr>
          <a:lstStyle/>
          <a:p>
            <a:pPr algn="ctr"/>
            <a:br>
              <a:rPr lang="en-US" sz="4400" b="1"/>
            </a:br>
            <a:r>
              <a:rPr lang="en-US" sz="5000">
                <a:latin typeface="DM Sans Regular"/>
                <a:ea typeface="Calibri"/>
                <a:cs typeface="Calibri"/>
              </a:rPr>
              <a:t>Completing the FAFSA</a:t>
            </a:r>
            <a:endParaRPr lang="en-US">
              <a:latin typeface="DM Sans Regular"/>
            </a:endParaRP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8F9EA-308F-C545-5BEC-2BC033FFD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1165981"/>
            <a:ext cx="10065981" cy="5413834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</a:rPr>
              <a:t>What is the FAFSA?</a:t>
            </a:r>
            <a:endParaRPr lang="en-US" sz="2000"/>
          </a:p>
          <a:p>
            <a:pPr lvl="1"/>
            <a:r>
              <a:rPr lang="en-US" sz="2000">
                <a:solidFill>
                  <a:srgbClr val="3D4040"/>
                </a:solidFill>
              </a:rPr>
              <a:t>An application that allows you to apply for federal student aid, which is the largest source of financial aid to help pay for college.</a:t>
            </a:r>
          </a:p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</a:rPr>
              <a:t>Who should apply?</a:t>
            </a:r>
            <a:endParaRPr lang="en-US" sz="2000"/>
          </a:p>
          <a:p>
            <a:pPr lvl="1"/>
            <a:r>
              <a:rPr lang="en-US" sz="2000">
                <a:solidFill>
                  <a:srgbClr val="3D4040"/>
                </a:solidFill>
              </a:rPr>
              <a:t>Everyone, regardless of income</a:t>
            </a:r>
            <a:endParaRPr lang="en-US" sz="2000"/>
          </a:p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</a:rPr>
              <a:t>When should you apply?</a:t>
            </a:r>
            <a:endParaRPr lang="en-US" sz="2000"/>
          </a:p>
          <a:p>
            <a:pPr lvl="1"/>
            <a:r>
              <a:rPr lang="en-US" sz="2000">
                <a:solidFill>
                  <a:srgbClr val="3D4040"/>
                </a:solidFill>
              </a:rPr>
              <a:t>Every year you will attend college</a:t>
            </a:r>
            <a:endParaRPr lang="en-US" sz="2000"/>
          </a:p>
          <a:p>
            <a:pPr lvl="1"/>
            <a:r>
              <a:rPr lang="en-US" sz="2000">
                <a:solidFill>
                  <a:srgbClr val="3D4040"/>
                </a:solidFill>
              </a:rPr>
              <a:t>Release date October 1</a:t>
            </a:r>
            <a:r>
              <a:rPr lang="en-US" sz="2000" baseline="30000">
                <a:solidFill>
                  <a:srgbClr val="3D4040"/>
                </a:solidFill>
              </a:rPr>
              <a:t>st</a:t>
            </a:r>
            <a:r>
              <a:rPr lang="en-US" sz="2000">
                <a:solidFill>
                  <a:srgbClr val="3D4040"/>
                </a:solidFill>
              </a:rPr>
              <a:t>,  2025</a:t>
            </a:r>
          </a:p>
          <a:p>
            <a:pPr lvl="1"/>
            <a:r>
              <a:rPr lang="en-US" sz="2000">
                <a:solidFill>
                  <a:srgbClr val="3D4040"/>
                </a:solidFill>
              </a:rPr>
              <a:t>FAFSA Deadline June 30</a:t>
            </a:r>
            <a:r>
              <a:rPr lang="en-US" sz="2000" baseline="30000">
                <a:solidFill>
                  <a:srgbClr val="3D4040"/>
                </a:solidFill>
              </a:rPr>
              <a:t>th</a:t>
            </a:r>
            <a:r>
              <a:rPr lang="en-US" sz="2000">
                <a:solidFill>
                  <a:srgbClr val="3D4040"/>
                </a:solidFill>
              </a:rPr>
              <a:t> , 2026</a:t>
            </a:r>
          </a:p>
          <a:p>
            <a:pPr lvl="1"/>
            <a:r>
              <a:rPr lang="en-US" sz="2000"/>
              <a:t>Any corrections or updates must be submitted by September 12, 2026.</a:t>
            </a:r>
          </a:p>
          <a:p>
            <a:pPr marL="0" indent="0">
              <a:buNone/>
            </a:pPr>
            <a:r>
              <a:rPr lang="en-US" sz="2000" b="1">
                <a:solidFill>
                  <a:srgbClr val="3D4040"/>
                </a:solidFill>
              </a:rPr>
              <a:t>Where to apply?</a:t>
            </a:r>
            <a:endParaRPr lang="en-US" sz="2000"/>
          </a:p>
          <a:p>
            <a:pPr lvl="1"/>
            <a:r>
              <a:rPr lang="en-US" sz="2000">
                <a:solidFill>
                  <a:srgbClr val="3D4040"/>
                </a:solidFill>
                <a:hlinkClick r:id="rId2"/>
              </a:rPr>
              <a:t>www.studentaid.gov</a:t>
            </a:r>
            <a:r>
              <a:rPr lang="en-US" sz="2000">
                <a:solidFill>
                  <a:srgbClr val="3D4040"/>
                </a:solidFill>
              </a:rPr>
              <a:t> and click on ‘Create Account’</a:t>
            </a:r>
          </a:p>
          <a:p>
            <a:pPr lvl="1"/>
            <a:r>
              <a:rPr lang="en-US" sz="2000">
                <a:solidFill>
                  <a:srgbClr val="3D4040"/>
                </a:solidFill>
              </a:rPr>
              <a:t>Be sure to apply for the next academic school year: 2026 - 2027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1291F-C043-F2A1-7574-A9C5934EDDD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wrap="square" lIns="45719" tIns="45720" rIns="45719" bIns="45720" anchor="t">
            <a:spAutoFit/>
          </a:bodyPr>
          <a:lstStyle/>
          <a:p>
            <a:r>
              <a:rPr lang="en-US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2178165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4CC09-B16B-F757-41BD-5DD1CAFD4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122" y="115843"/>
            <a:ext cx="7177908" cy="1048211"/>
          </a:xfrm>
        </p:spPr>
        <p:txBody>
          <a:bodyPr lIns="45719" tIns="45720" rIns="45719" bIns="45720" anchor="ctr">
            <a:normAutofit fontScale="90000"/>
          </a:bodyPr>
          <a:lstStyle/>
          <a:p>
            <a:pPr algn="ctr"/>
            <a:br>
              <a:rPr lang="en-US" sz="4400" b="1"/>
            </a:br>
            <a:r>
              <a:rPr lang="en-US" sz="5600">
                <a:latin typeface="DM Sans Regular"/>
                <a:ea typeface="Calibri"/>
                <a:cs typeface="Calibri"/>
              </a:rPr>
              <a:t>Federal Student Aid ID</a:t>
            </a:r>
            <a:endParaRPr lang="en-US">
              <a:latin typeface="DM Sans Regular"/>
            </a:endParaRP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08F9EA-308F-C545-5BEC-2BC033FFD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1165981"/>
            <a:ext cx="10065981" cy="4614205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buNone/>
            </a:pPr>
            <a:r>
              <a:rPr lang="en-US" b="1" u="sng">
                <a:solidFill>
                  <a:srgbClr val="3D4040"/>
                </a:solidFill>
              </a:rPr>
              <a:t>FSA ID </a:t>
            </a:r>
            <a:r>
              <a:rPr lang="en-US" sz="2000">
                <a:solidFill>
                  <a:srgbClr val="3D4040"/>
                </a:solidFill>
              </a:rPr>
              <a:t>replace the PIN and allows you to manage all documents related to Federal Student Aid (FAFSA, Master Promissory Note, applying for repayment plans, completing loan counseling and more).</a:t>
            </a:r>
            <a:endParaRPr lang="en-US" sz="2000"/>
          </a:p>
          <a:p>
            <a:pPr marL="0" indent="0">
              <a:buNone/>
            </a:pPr>
            <a:endParaRPr lang="en-US" sz="2000">
              <a:solidFill>
                <a:srgbClr val="3D4040"/>
              </a:solidFill>
            </a:endParaRPr>
          </a:p>
          <a:p>
            <a:pPr marL="0" indent="0">
              <a:buNone/>
            </a:pPr>
            <a:r>
              <a:rPr lang="en-US" sz="2000">
                <a:solidFill>
                  <a:srgbClr val="3D4040"/>
                </a:solidFill>
              </a:rPr>
              <a:t>Who needs to apply for an FSA ID:</a:t>
            </a:r>
          </a:p>
          <a:p>
            <a:pPr marL="800100" lvl="1" indent="-342900"/>
            <a:r>
              <a:rPr lang="en-US" sz="2000">
                <a:solidFill>
                  <a:srgbClr val="3D4040"/>
                </a:solidFill>
              </a:rPr>
              <a:t>Student</a:t>
            </a:r>
          </a:p>
          <a:p>
            <a:pPr marL="800100" lvl="1" indent="-342900"/>
            <a:r>
              <a:rPr lang="en-US" sz="2000">
                <a:solidFill>
                  <a:srgbClr val="3D4040"/>
                </a:solidFill>
              </a:rPr>
              <a:t>Parent</a:t>
            </a:r>
          </a:p>
          <a:p>
            <a:pPr marL="0" indent="0">
              <a:buNone/>
            </a:pPr>
            <a:r>
              <a:rPr lang="en-US" sz="2000">
                <a:solidFill>
                  <a:srgbClr val="3D4040"/>
                </a:solidFill>
              </a:rPr>
              <a:t>You</a:t>
            </a:r>
            <a:r>
              <a:rPr lang="en-US" sz="2000">
                <a:solidFill>
                  <a:srgbClr val="FF0000"/>
                </a:solidFill>
              </a:rPr>
              <a:t>*</a:t>
            </a:r>
            <a:r>
              <a:rPr lang="en-US" sz="2000">
                <a:solidFill>
                  <a:srgbClr val="3D4040"/>
                </a:solidFill>
              </a:rPr>
              <a:t> will need:</a:t>
            </a:r>
            <a:endParaRPr lang="en-US" sz="2000"/>
          </a:p>
          <a:p>
            <a:pPr marL="800100" lvl="1" indent="-342900"/>
            <a:r>
              <a:rPr lang="en-US" sz="2000">
                <a:solidFill>
                  <a:srgbClr val="3D4040"/>
                </a:solidFill>
              </a:rPr>
              <a:t>SSN</a:t>
            </a:r>
          </a:p>
          <a:p>
            <a:pPr marL="800100" lvl="1" indent="-342900"/>
            <a:r>
              <a:rPr lang="en-US" sz="2000">
                <a:solidFill>
                  <a:srgbClr val="3D4040"/>
                </a:solidFill>
              </a:rPr>
              <a:t>Cell phone or</a:t>
            </a:r>
          </a:p>
          <a:p>
            <a:pPr marL="800100" lvl="1" indent="-342900"/>
            <a:r>
              <a:rPr lang="en-US" sz="2000">
                <a:solidFill>
                  <a:srgbClr val="3D4040"/>
                </a:solidFill>
              </a:rPr>
              <a:t>Email address</a:t>
            </a:r>
          </a:p>
          <a:p>
            <a:pPr marL="457200" lvl="1" indent="0">
              <a:buNone/>
            </a:pPr>
            <a:r>
              <a:rPr lang="en-US" sz="2000">
                <a:solidFill>
                  <a:srgbClr val="FF0000"/>
                </a:solidFill>
              </a:rPr>
              <a:t>*Only one SSN can be connected to a cell phone or email address.</a:t>
            </a:r>
            <a:endParaRPr lang="en-US" sz="2000">
              <a:solidFill>
                <a:srgbClr val="3D4040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BF486BF-8C9F-6183-733F-32877B1AA6E5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1979674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12FE0CF-FA65-55BF-6F52-0B0E2F344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119" y="85961"/>
            <a:ext cx="10073307" cy="915704"/>
          </a:xfrm>
        </p:spPr>
        <p:txBody>
          <a:bodyPr lIns="45719" tIns="45720" rIns="45719" bIns="45720" anchor="ctr">
            <a:normAutofit/>
          </a:bodyPr>
          <a:lstStyle/>
          <a:p>
            <a:pPr algn="ctr"/>
            <a:r>
              <a:rPr lang="en-US" sz="5000">
                <a:latin typeface="DM Sans Regular"/>
                <a:ea typeface="Calibri"/>
                <a:cs typeface="Calibri"/>
              </a:rPr>
              <a:t>Create FSA ID</a:t>
            </a:r>
            <a:endParaRPr lang="en-US" sz="2400">
              <a:solidFill>
                <a:srgbClr val="FF0000"/>
              </a:solidFill>
              <a:latin typeface="DM Sans Regular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087B9BE-62A3-5657-FB10-6E0A8082F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6856" y="1207978"/>
            <a:ext cx="4213809" cy="4782687"/>
          </a:xfrm>
        </p:spPr>
        <p:txBody>
          <a:bodyPr lIns="45719" tIns="45720" rIns="45719" bIns="45720" anchor="t">
            <a:normAutofit/>
          </a:bodyPr>
          <a:lstStyle/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Enter your Personal Information.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Create Account Information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Contact Information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Communication Preferences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Challenge Questions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Confirm &amp; Verify</a:t>
            </a:r>
          </a:p>
          <a:p>
            <a:pPr marL="571500" indent="-342900">
              <a:lnSpc>
                <a:spcPct val="150000"/>
              </a:lnSpc>
              <a:buAutoNum type="arabicPeriod"/>
            </a:pPr>
            <a:r>
              <a:rPr lang="en-US" sz="2000"/>
              <a:t>Enable Two-Step Verification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6387E5A-9FB5-D90B-46B8-40DE2403913E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BE5F7E-F06A-5A0E-320E-221BF7A71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003" y="890528"/>
            <a:ext cx="4954097" cy="581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40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A6994-BF8B-90DB-2701-A002D5C6E4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06267" y="1343657"/>
            <a:ext cx="4499948" cy="3601332"/>
          </a:xfrm>
        </p:spPr>
        <p:txBody>
          <a:bodyPr lIns="45719" tIns="45720" rIns="45719" bIns="45720" anchor="t">
            <a:normAutofit/>
          </a:bodyPr>
          <a:lstStyle/>
          <a:p>
            <a:r>
              <a:rPr lang="en-US">
                <a:solidFill>
                  <a:srgbClr val="3D4040"/>
                </a:solidFill>
              </a:rPr>
              <a:t>Student and parent(s) income</a:t>
            </a:r>
          </a:p>
          <a:p>
            <a:r>
              <a:rPr lang="en-US">
                <a:solidFill>
                  <a:srgbClr val="3D4040"/>
                </a:solidFill>
              </a:rPr>
              <a:t>Total assets are considered in calculation</a:t>
            </a:r>
            <a:endParaRPr lang="en-US"/>
          </a:p>
          <a:p>
            <a:r>
              <a:rPr lang="en-US">
                <a:solidFill>
                  <a:srgbClr val="3D4040"/>
                </a:solidFill>
              </a:rPr>
              <a:t>Send to 20 colleges/universities</a:t>
            </a:r>
            <a:endParaRPr lang="en-US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A665F-1EC7-CF84-CAF2-31B7B42D7B0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265544" y="115291"/>
            <a:ext cx="8292578" cy="947278"/>
          </a:xfrm>
        </p:spPr>
        <p:txBody>
          <a:bodyPr lIns="45719" tIns="45720" rIns="45719" bIns="45720" anchor="b">
            <a:noAutofit/>
          </a:bodyPr>
          <a:lstStyle/>
          <a:p>
            <a:pPr algn="ctr"/>
            <a:r>
              <a:rPr lang="en-US" sz="5000">
                <a:solidFill>
                  <a:srgbClr val="00B050"/>
                </a:solidFill>
                <a:latin typeface="DM Sans Regular"/>
              </a:rPr>
              <a:t>How does the FAFSA work?</a:t>
            </a:r>
            <a:endParaRPr lang="en-US">
              <a:latin typeface="DM Sans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7B836C-2207-608F-3BF2-5FEF761D043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60753" y="1343657"/>
            <a:ext cx="4499948" cy="3601333"/>
          </a:xfrm>
        </p:spPr>
        <p:txBody>
          <a:bodyPr lIns="45719" tIns="45720" rIns="45719" bIns="45720" anchor="t">
            <a:normAutofit/>
          </a:bodyPr>
          <a:lstStyle/>
          <a:p>
            <a:r>
              <a:rPr lang="en-US">
                <a:solidFill>
                  <a:srgbClr val="3D4040"/>
                </a:solidFill>
              </a:rPr>
              <a:t>A form of need analysis</a:t>
            </a:r>
            <a:endParaRPr lang="en-US"/>
          </a:p>
          <a:p>
            <a:r>
              <a:rPr lang="en-US">
                <a:solidFill>
                  <a:srgbClr val="3D4040"/>
                </a:solidFill>
              </a:rPr>
              <a:t>Determines the </a:t>
            </a:r>
            <a:r>
              <a:rPr lang="en-US">
                <a:solidFill>
                  <a:schemeClr val="tx1"/>
                </a:solidFill>
              </a:rPr>
              <a:t>Student Aid Index (SAI)</a:t>
            </a:r>
          </a:p>
          <a:p>
            <a:r>
              <a:rPr lang="en-US">
                <a:solidFill>
                  <a:srgbClr val="3D4040"/>
                </a:solidFill>
              </a:rPr>
              <a:t>Use ALL 2024 income (taxed and untaxed)</a:t>
            </a:r>
            <a:endParaRPr lang="en-US"/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29224B-D296-6B6B-BC63-06162EB1EB94}"/>
              </a:ext>
            </a:extLst>
          </p:cNvPr>
          <p:cNvSpPr txBox="1"/>
          <p:nvPr/>
        </p:nvSpPr>
        <p:spPr>
          <a:xfrm>
            <a:off x="4602238" y="4826000"/>
            <a:ext cx="274319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u="sng">
                <a:solidFill>
                  <a:srgbClr val="FF0000"/>
                </a:solidFill>
                <a:latin typeface="DM Sans Regular"/>
                <a:cs typeface="Calibri"/>
              </a:rPr>
              <a:t>FREE!!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8EADD99-1CCA-0511-66DC-2B3D3E6ED6AD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773534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B25DFA0-6E19-24D2-4376-ACD4D20D5998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 rotWithShape="1">
          <a:blip r:embed="rId2"/>
          <a:srcRect t="-1027" b="458"/>
          <a:stretch/>
        </p:blipFill>
        <p:spPr>
          <a:xfrm>
            <a:off x="7543800" y="280287"/>
            <a:ext cx="4100214" cy="6297426"/>
          </a:xfr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416DF7-D547-441B-5384-B35E086E7BD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600200" y="102743"/>
            <a:ext cx="5465369" cy="1170621"/>
          </a:xfrm>
        </p:spPr>
        <p:txBody>
          <a:bodyPr lIns="45719" tIns="45720" rIns="45719" bIns="45720" anchor="t">
            <a:noAutofit/>
          </a:bodyPr>
          <a:lstStyle/>
          <a:p>
            <a:r>
              <a:rPr lang="en-US" sz="4400">
                <a:latin typeface="DM Sans Regular"/>
                <a:ea typeface="Calibri"/>
                <a:cs typeface="Calibri"/>
              </a:rPr>
              <a:t>Income on the FAFSA?</a:t>
            </a:r>
            <a:endParaRPr lang="en-US" sz="4400">
              <a:latin typeface="DM Sans Regular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45F37-FAEB-81FF-48DB-3CE764A0A6B7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1454064" y="1273364"/>
            <a:ext cx="5611505" cy="5024063"/>
          </a:xfrm>
        </p:spPr>
        <p:txBody>
          <a:bodyPr lIns="45719" tIns="45720" rIns="45719" bIns="45720" anchor="t">
            <a:normAutofit/>
          </a:bodyPr>
          <a:lstStyle/>
          <a:p>
            <a:pPr marL="240030" indent="-240030"/>
            <a:r>
              <a:rPr lang="en-US" sz="1600"/>
              <a:t>Student and Parent income and asset information</a:t>
            </a:r>
          </a:p>
          <a:p>
            <a:pPr marL="240030" indent="-240030"/>
            <a:r>
              <a:rPr lang="en-US" sz="1600"/>
              <a:t>Dependency questions</a:t>
            </a:r>
          </a:p>
          <a:p>
            <a:pPr marL="240030" indent="-240030"/>
            <a:r>
              <a:rPr lang="en-US" sz="1600"/>
              <a:t>Who is considered a parent?</a:t>
            </a:r>
          </a:p>
          <a:p>
            <a:pPr marL="601345" lvl="1" indent="-220345">
              <a:lnSpc>
                <a:spcPct val="120000"/>
              </a:lnSpc>
            </a:pPr>
            <a:r>
              <a:rPr lang="en-US" sz="1600" b="0" i="0">
                <a:solidFill>
                  <a:srgbClr val="212529"/>
                </a:solidFill>
                <a:effectLst/>
                <a:ea typeface="Noto Serif"/>
                <a:cs typeface="Noto Serif"/>
              </a:rPr>
              <a:t>A legal parent includes a biological parent, an adoptive parent, or a person that the state has determined to be your parent (for example, when a state allows another person’s name to be listed as a parent on a birth certificate). Grandparents, foster parents, legal guardians, older brothers or sisters, widowed stepparents, and aunts and uncles aren’t considered parents unless they’ve legally adopted you.</a:t>
            </a:r>
          </a:p>
          <a:p>
            <a:pPr marL="240030" indent="-240030"/>
            <a:r>
              <a:rPr lang="en-US" sz="1600"/>
              <a:t>Divorced/separated parents?</a:t>
            </a:r>
          </a:p>
          <a:p>
            <a:pPr marL="600977" lvl="1" indent="-240030"/>
            <a:r>
              <a:rPr lang="en-US" sz="1600"/>
              <a:t>If parent has remarried, step-parent information must be reported</a:t>
            </a:r>
          </a:p>
          <a:p>
            <a:pPr marL="240030" indent="-240030"/>
            <a:r>
              <a:rPr lang="en-US" sz="1600" b="1"/>
              <a:t>Parent Wizard: studentaid.gov/</a:t>
            </a:r>
            <a:r>
              <a:rPr lang="en-US" sz="1600" b="1" err="1"/>
              <a:t>fafsa</a:t>
            </a:r>
            <a:r>
              <a:rPr lang="en-US" sz="1600" b="1"/>
              <a:t>-apply/parents</a:t>
            </a:r>
          </a:p>
          <a:p>
            <a:pPr marL="240030" indent="-240030"/>
            <a:endParaRPr lang="en-US" sz="1700"/>
          </a:p>
          <a:p>
            <a:pPr marL="240030" indent="-240030"/>
            <a:endParaRPr lang="en-US" sz="1700"/>
          </a:p>
          <a:p>
            <a:pPr marL="601345" lvl="1" indent="-220345"/>
            <a:endParaRPr lang="en-US" sz="1800"/>
          </a:p>
          <a:p>
            <a:pPr marL="601345" lvl="1" indent="-220345"/>
            <a:endParaRPr lang="en-US" sz="1800"/>
          </a:p>
          <a:p>
            <a:pPr marL="381000" lvl="1" indent="0">
              <a:buNone/>
            </a:pPr>
            <a:endParaRPr lang="en-US" sz="18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BEF72D6-E2FD-DC7E-D6B1-BA03A93E9CC9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7133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4E023-AF76-CE4B-7657-6682ACD3E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8844" y="81006"/>
            <a:ext cx="5013335" cy="1429094"/>
          </a:xfrm>
        </p:spPr>
        <p:txBody>
          <a:bodyPr lIns="45719" tIns="45720" rIns="45719" bIns="45720" anchor="ctr">
            <a:normAutofit fontScale="90000"/>
          </a:bodyPr>
          <a:lstStyle/>
          <a:p>
            <a:r>
              <a:rPr lang="en-US" sz="6000">
                <a:solidFill>
                  <a:srgbClr val="00B050"/>
                </a:solidFill>
                <a:latin typeface="DM Sans Regular"/>
                <a:ea typeface="Calibri"/>
                <a:cs typeface="Calibri"/>
              </a:rPr>
              <a:t>FAFSA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287B6-7331-D1F1-AF57-A890BAA68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0483" y="1516255"/>
            <a:ext cx="10065981" cy="4200133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3D4040"/>
                </a:solidFill>
              </a:rPr>
              <a:t>FAFSA Submission Summary</a:t>
            </a:r>
            <a:endParaRPr lang="en-US" sz="2000"/>
          </a:p>
          <a:p>
            <a:pPr lvl="1"/>
            <a:r>
              <a:rPr lang="en-US" sz="2000">
                <a:solidFill>
                  <a:srgbClr val="212529"/>
                </a:solidFill>
              </a:rPr>
              <a:t>It summarizes the information you provided on your FAFSA form.</a:t>
            </a:r>
            <a:endParaRPr lang="en-US" sz="2000">
              <a:solidFill>
                <a:srgbClr val="3D4040"/>
              </a:solidFill>
            </a:endParaRPr>
          </a:p>
          <a:p>
            <a:pPr lvl="1"/>
            <a:r>
              <a:rPr lang="en-US" sz="2000">
                <a:solidFill>
                  <a:srgbClr val="3D4040"/>
                </a:solidFill>
              </a:rPr>
              <a:t>Review all information to ensure everything is complete and accurate</a:t>
            </a:r>
          </a:p>
          <a:p>
            <a:pPr lvl="1"/>
            <a:r>
              <a:rPr lang="en-US" sz="2000">
                <a:solidFill>
                  <a:srgbClr val="3D4040"/>
                </a:solidFill>
              </a:rPr>
              <a:t>Make correction as soon as possible</a:t>
            </a:r>
          </a:p>
          <a:p>
            <a:pPr marL="457200" lvl="1" indent="0">
              <a:buNone/>
            </a:pPr>
            <a:endParaRPr lang="en-US" sz="2000">
              <a:solidFill>
                <a:srgbClr val="3D4040"/>
              </a:solidFill>
            </a:endParaRPr>
          </a:p>
          <a:p>
            <a:pPr marL="0" indent="0">
              <a:buNone/>
            </a:pPr>
            <a:r>
              <a:rPr lang="en-US" sz="2000">
                <a:solidFill>
                  <a:srgbClr val="3D4040"/>
                </a:solidFill>
              </a:rPr>
              <a:t>FAFSA is sent to the colleges listed</a:t>
            </a:r>
            <a:endParaRPr lang="en-US" sz="2000"/>
          </a:p>
          <a:p>
            <a:pPr lvl="1"/>
            <a:r>
              <a:rPr lang="en-US" sz="2000">
                <a:solidFill>
                  <a:srgbClr val="3D4040"/>
                </a:solidFill>
              </a:rPr>
              <a:t>Typically, once you've been accepted a financial aid award letter is created for you</a:t>
            </a:r>
          </a:p>
          <a:p>
            <a:pPr lvl="1"/>
            <a:r>
              <a:rPr lang="en-US" sz="2000">
                <a:solidFill>
                  <a:srgbClr val="3D4040"/>
                </a:solidFill>
              </a:rPr>
              <a:t>Financial Aid Award Letters will list all aid available to cover the cost of attendance for that specific institution and may include federal direct loans.</a:t>
            </a:r>
          </a:p>
          <a:p>
            <a:pPr lvl="1"/>
            <a:r>
              <a:rPr lang="en-US" sz="2000">
                <a:solidFill>
                  <a:srgbClr val="3D4040"/>
                </a:solidFill>
              </a:rPr>
              <a:t>You can approve or decline any portion of your aid.</a:t>
            </a:r>
          </a:p>
          <a:p>
            <a:endParaRPr lang="en-US" sz="4000">
              <a:solidFill>
                <a:srgbClr val="3D4040"/>
              </a:solidFill>
            </a:endParaRPr>
          </a:p>
          <a:p>
            <a:endParaRPr lang="en-US" sz="4000">
              <a:solidFill>
                <a:srgbClr val="3D4040"/>
              </a:solidFill>
            </a:endParaRPr>
          </a:p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B669DCA-3AAE-251F-2B12-21E2D717D7EF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1531728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00DB97-8653-BE23-5086-F26552DE426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52179" y="2308933"/>
            <a:ext cx="4499948" cy="2838661"/>
          </a:xfrm>
        </p:spPr>
        <p:txBody>
          <a:bodyPr lIns="45719" tIns="45720" rIns="45719" bIns="4572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altLang="en-US" sz="2000"/>
              <a:t>Change in parent’s marital status</a:t>
            </a:r>
            <a:endParaRPr lang="en-US" sz="2000"/>
          </a:p>
          <a:p>
            <a:pPr>
              <a:spcAft>
                <a:spcPts val="1200"/>
              </a:spcAft>
            </a:pPr>
            <a:r>
              <a:rPr lang="en-US" altLang="en-US" sz="2000"/>
              <a:t>A parent becomes sick or disabled</a:t>
            </a:r>
            <a:endParaRPr lang="en-US" sz="2000"/>
          </a:p>
          <a:p>
            <a:pPr>
              <a:spcAft>
                <a:spcPts val="1200"/>
              </a:spcAft>
            </a:pPr>
            <a:r>
              <a:rPr lang="en-US" altLang="en-US" sz="2000"/>
              <a:t>Death of a parent</a:t>
            </a:r>
            <a:endParaRPr lang="en-US" sz="2000"/>
          </a:p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09F513-EBBF-6961-CDD6-679D10EC693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560753" y="1098469"/>
            <a:ext cx="9656652" cy="611936"/>
          </a:xfrm>
        </p:spPr>
        <p:txBody>
          <a:bodyPr>
            <a:normAutofit/>
          </a:bodyPr>
          <a:lstStyle/>
          <a:p>
            <a:r>
              <a:rPr lang="en-US" sz="2400">
                <a:latin typeface="+mn-lt"/>
              </a:rPr>
              <a:t>FAFSA for the 2026 – 2027 school year uses the 2024 income. </a:t>
            </a:r>
            <a:endParaRPr lang="en-US" sz="24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21A51B-BA16-6A66-2FD0-5DFF32DE3C2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96052" y="2308934"/>
            <a:ext cx="4499948" cy="2838661"/>
          </a:xfrm>
        </p:spPr>
        <p:txBody>
          <a:bodyPr lIns="45719" tIns="45720" rIns="45719" bIns="45720" anchor="t"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000"/>
              <a:t>Employment terminated</a:t>
            </a:r>
          </a:p>
          <a:p>
            <a:pPr>
              <a:spcAft>
                <a:spcPts val="1200"/>
              </a:spcAft>
            </a:pPr>
            <a:r>
              <a:rPr lang="en-US" sz="2000"/>
              <a:t>Furloughed</a:t>
            </a:r>
          </a:p>
          <a:p>
            <a:pPr>
              <a:spcAft>
                <a:spcPts val="1200"/>
              </a:spcAft>
            </a:pPr>
            <a:r>
              <a:rPr lang="en-US" sz="2000"/>
              <a:t>Hours cut back.</a:t>
            </a:r>
          </a:p>
          <a:p>
            <a:pPr>
              <a:spcAft>
                <a:spcPts val="1200"/>
              </a:spcAft>
            </a:pPr>
            <a:r>
              <a:rPr lang="en-US" sz="2000"/>
              <a:t>Income may have been reduced</a:t>
            </a:r>
          </a:p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8BC315-3A53-795C-3481-D6BB530F3A83}"/>
              </a:ext>
            </a:extLst>
          </p:cNvPr>
          <p:cNvSpPr txBox="1"/>
          <p:nvPr/>
        </p:nvSpPr>
        <p:spPr>
          <a:xfrm>
            <a:off x="3717799" y="107279"/>
            <a:ext cx="4759263" cy="873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000">
                <a:solidFill>
                  <a:srgbClr val="00A859"/>
                </a:solidFill>
                <a:latin typeface="DM Sans Regular"/>
                <a:ea typeface="Calibri"/>
                <a:cs typeface="Calibri"/>
              </a:rPr>
              <a:t>Things Change</a:t>
            </a:r>
            <a:endParaRPr lang="en-US">
              <a:latin typeface="DM Sans Regular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A3AC7-35AA-9F4C-53B4-0055DE52746B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609825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E4D2926-279D-ED06-CF7A-C62FFDABA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2393" y="179387"/>
            <a:ext cx="8429767" cy="1318990"/>
          </a:xfrm>
        </p:spPr>
        <p:txBody>
          <a:bodyPr lIns="45719" tIns="45720" rIns="45719" bIns="45720" anchor="ctr">
            <a:normAutofit fontScale="90000"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Summary: What Should You Do?</a:t>
            </a:r>
            <a:endParaRPr lang="en-US" sz="5000">
              <a:latin typeface="DM Sans Regular"/>
              <a:ea typeface="Calibri"/>
              <a:cs typeface="Calibri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E2F43A1-CFAD-1727-721E-93AC8E30E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5405" y="1555820"/>
            <a:ext cx="10065981" cy="4419339"/>
          </a:xfrm>
        </p:spPr>
        <p:txBody>
          <a:bodyPr/>
          <a:lstStyle/>
          <a:p>
            <a:pPr indent="-227965"/>
            <a:r>
              <a:rPr lang="en-US"/>
              <a:t>Prepare to complete the FAFSA. </a:t>
            </a:r>
          </a:p>
          <a:p>
            <a:pPr lvl="1" indent="-227965"/>
            <a:r>
              <a:rPr lang="en-US" sz="2400"/>
              <a:t>Create an FSA ID via studentaid.gov (Student </a:t>
            </a:r>
            <a:r>
              <a:rPr lang="en-US" sz="2400" b="1" u="sng"/>
              <a:t>AND</a:t>
            </a:r>
            <a:r>
              <a:rPr lang="en-US" sz="2400"/>
              <a:t> Parent)</a:t>
            </a:r>
          </a:p>
          <a:p>
            <a:pPr lvl="1" indent="-227965"/>
            <a:r>
              <a:rPr lang="en-US" sz="2400"/>
              <a:t>Collect documents</a:t>
            </a:r>
          </a:p>
          <a:p>
            <a:pPr lvl="2" indent="-227965"/>
            <a:r>
              <a:rPr lang="en-US" sz="2400"/>
              <a:t>Start term Fall 2026 will use 2024 federal tax returns</a:t>
            </a:r>
          </a:p>
          <a:p>
            <a:pPr lvl="1" indent="-227965"/>
            <a:r>
              <a:rPr lang="en-US" sz="2400"/>
              <a:t>Wait till you receive your Student Aid Report (SAR) – 3 to 5 days after filing – and then;</a:t>
            </a:r>
            <a:endParaRPr lang="en-US" sz="2400">
              <a:ea typeface="+mn-lt"/>
              <a:cs typeface="+mn-lt"/>
            </a:endParaRPr>
          </a:p>
          <a:p>
            <a:pPr lvl="1" indent="-227965"/>
            <a:r>
              <a:rPr lang="en-US" sz="2400" b="1" u="sng">
                <a:ea typeface="+mn-lt"/>
                <a:cs typeface="+mn-lt"/>
              </a:rPr>
              <a:t>Contact your school’s financial aid office and explain that your family has experienced a decrease in income.</a:t>
            </a:r>
            <a:r>
              <a:rPr lang="en-US" sz="2400">
                <a:ea typeface="+mn-lt"/>
                <a:cs typeface="+mn-lt"/>
              </a:rPr>
              <a:t>  They will explain their process and what documentation needed to consider your situation.</a:t>
            </a:r>
            <a:endParaRPr lang="en-US" sz="2400"/>
          </a:p>
          <a:p>
            <a:pPr marL="686435" lvl="1" indent="0">
              <a:buNone/>
            </a:pPr>
            <a:endParaRPr lang="en-US" sz="1600"/>
          </a:p>
          <a:p>
            <a:pPr indent="0">
              <a:buNone/>
            </a:pPr>
            <a:endParaRPr lang="en-US" sz="1600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2F55A-36A8-39DF-4C78-EC8B8407B860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4136768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FE8885-B041-5DEA-88F3-37D2FEADADB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62154" y="2368550"/>
            <a:ext cx="10684258" cy="2120900"/>
          </a:xfrm>
        </p:spPr>
        <p:txBody>
          <a:bodyPr lIns="45719" tIns="45720" rIns="45719" bIns="45720" anchor="ctr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7200" b="1">
                <a:solidFill>
                  <a:srgbClr val="00A859"/>
                </a:solidFill>
              </a:rPr>
              <a:t>Federal</a:t>
            </a:r>
            <a:br>
              <a:rPr lang="en-US" sz="17200" b="1">
                <a:solidFill>
                  <a:srgbClr val="00A859"/>
                </a:solidFill>
              </a:rPr>
            </a:br>
            <a:r>
              <a:rPr lang="en-US" sz="17200" b="1">
                <a:solidFill>
                  <a:srgbClr val="00A859"/>
                </a:solidFill>
              </a:rPr>
              <a:t> Programs</a:t>
            </a:r>
          </a:p>
        </p:txBody>
      </p:sp>
    </p:spTree>
    <p:extLst>
      <p:ext uri="{BB962C8B-B14F-4D97-AF65-F5344CB8AC3E}">
        <p14:creationId xmlns:p14="http://schemas.microsoft.com/office/powerpoint/2010/main" val="332431215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0E158-D4F2-F07E-1382-2F2B1669E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382" y="113244"/>
            <a:ext cx="6478720" cy="1218079"/>
          </a:xfrm>
        </p:spPr>
        <p:txBody>
          <a:bodyPr lIns="45719" tIns="45720" rIns="45719" bIns="45720" anchor="ctr">
            <a:normAutofit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Federal Programs</a:t>
            </a:r>
            <a:endParaRPr lang="en-US" sz="5000" u="sng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4DC9DE-040D-4F71-B736-24C4ECCE2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2" y="1597231"/>
            <a:ext cx="10065981" cy="3990109"/>
          </a:xfrm>
        </p:spPr>
        <p:txBody>
          <a:bodyPr lIns="45719" tIns="45720" rIns="45719" bIns="45720" anchor="t">
            <a:normAutofit/>
          </a:bodyPr>
          <a:lstStyle/>
          <a:p>
            <a:pPr marL="457835" indent="-685800" eaLnBrk="1" hangingPunct="1">
              <a:lnSpc>
                <a:spcPct val="150000"/>
              </a:lnSpc>
            </a:pPr>
            <a:r>
              <a:rPr lang="en-US" altLang="en-US" sz="2000"/>
              <a:t>Pell Grant</a:t>
            </a:r>
            <a:endParaRPr lang="en-US" sz="2000"/>
          </a:p>
          <a:p>
            <a:pPr marL="457835" indent="-685800" eaLnBrk="1" hangingPunct="1">
              <a:lnSpc>
                <a:spcPct val="150000"/>
              </a:lnSpc>
            </a:pPr>
            <a:r>
              <a:rPr lang="en-US" altLang="en-US" sz="2000"/>
              <a:t>Supplemental Educational Opportunity Grant (SEOG)</a:t>
            </a:r>
          </a:p>
          <a:p>
            <a:pPr marL="457835" indent="-685800">
              <a:lnSpc>
                <a:spcPct val="150000"/>
              </a:lnSpc>
            </a:pPr>
            <a:r>
              <a:rPr lang="en-US" altLang="en-US" sz="2000">
                <a:cs typeface="Calibri"/>
              </a:rPr>
              <a:t>Iraq and Afghanistan Service Grant</a:t>
            </a:r>
          </a:p>
          <a:p>
            <a:pPr marL="457835" indent="-685800" eaLnBrk="1" hangingPunct="1">
              <a:lnSpc>
                <a:spcPct val="150000"/>
              </a:lnSpc>
            </a:pPr>
            <a:r>
              <a:rPr lang="en-US" altLang="en-US" sz="2000"/>
              <a:t>TEACH Grant</a:t>
            </a:r>
          </a:p>
          <a:p>
            <a:pPr marL="457835" indent="-685800">
              <a:lnSpc>
                <a:spcPct val="150000"/>
              </a:lnSpc>
            </a:pPr>
            <a:r>
              <a:rPr lang="en-US" altLang="en-US" sz="2000"/>
              <a:t>Federal Work Study</a:t>
            </a:r>
          </a:p>
          <a:p>
            <a:pPr marL="457835" indent="-685800" eaLnBrk="1" hangingPunct="1">
              <a:lnSpc>
                <a:spcPct val="150000"/>
              </a:lnSpc>
            </a:pPr>
            <a:r>
              <a:rPr lang="en-US" altLang="en-US" sz="2000"/>
              <a:t>Direct Loan</a:t>
            </a:r>
          </a:p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1CB7750-E320-9936-7ED7-EF3BC2C6ACC7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169275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03E21-D139-1519-F191-85C73995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1275" y="119106"/>
            <a:ext cx="6246990" cy="1265942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Federal PELL Grant</a:t>
            </a:r>
            <a:endParaRPr lang="en-US" sz="50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BDC79-D309-6ECE-DA3C-DD3DBFE16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7305" y="1600330"/>
            <a:ext cx="10065981" cy="3657339"/>
          </a:xfrm>
        </p:spPr>
        <p:txBody>
          <a:bodyPr lIns="45719" tIns="45720" rIns="45719" bIns="45720" anchor="t">
            <a:normAutofit/>
          </a:bodyPr>
          <a:lstStyle/>
          <a:p>
            <a:pPr marL="342900" indent="-342900"/>
            <a:r>
              <a:rPr lang="en-US" altLang="en-US" sz="2000"/>
              <a:t>Must file FAFSA</a:t>
            </a:r>
            <a:endParaRPr lang="en-US" sz="2000"/>
          </a:p>
          <a:p>
            <a:pPr marL="342900" indent="-342900"/>
            <a:r>
              <a:rPr lang="en-US" altLang="en-US" sz="2000"/>
              <a:t>Based on Need</a:t>
            </a:r>
          </a:p>
          <a:p>
            <a:pPr marL="342900" indent="-342900"/>
            <a:r>
              <a:rPr lang="en-US" altLang="en-US" sz="2000"/>
              <a:t>Award based on enrollment status, FT, PT or Less than half-time</a:t>
            </a:r>
          </a:p>
          <a:p>
            <a:pPr marL="342900" indent="-342900"/>
            <a:r>
              <a:rPr lang="en-US" altLang="en-US" sz="2000"/>
              <a:t>Undergraduate study only </a:t>
            </a:r>
          </a:p>
          <a:p>
            <a:pPr marL="342900" indent="-342900"/>
            <a:r>
              <a:rPr lang="en-US" altLang="en-US" sz="2000"/>
              <a:t>Maximum of 12 semesters</a:t>
            </a:r>
          </a:p>
          <a:p>
            <a:pPr marL="342900" indent="-342900"/>
            <a:r>
              <a:rPr lang="en-US" sz="2000"/>
              <a:t>Maximum award - $7,395</a:t>
            </a:r>
            <a:endParaRPr lang="en-US" altLang="en-US" sz="2000"/>
          </a:p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6CA7D9D-08FC-8638-FCC1-5B6AC1F1BE48}"/>
              </a:ext>
            </a:extLst>
          </p:cNvPr>
          <p:cNvSpPr txBox="1">
            <a:spLocks/>
          </p:cNvSpPr>
          <p:nvPr/>
        </p:nvSpPr>
        <p:spPr>
          <a:xfrm>
            <a:off x="1453553" y="6331045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2318295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F0815-EEBC-E12B-C8A2-8886BE917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752" y="145483"/>
            <a:ext cx="10065981" cy="1341171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Federal Supplemental Education Opportunity Grant (FSEOG)</a:t>
            </a:r>
            <a:endParaRPr lang="en-US" sz="50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8F42F-C2A4-9D3E-D31B-0DA307D18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4536" y="1755112"/>
            <a:ext cx="10065981" cy="3657339"/>
          </a:xfrm>
        </p:spPr>
        <p:txBody>
          <a:bodyPr lIns="45719" tIns="45720" rIns="45719" bIns="45720" anchor="t">
            <a:normAutofit/>
          </a:bodyPr>
          <a:lstStyle/>
          <a:p>
            <a:pPr marL="342900" indent="-342900">
              <a:lnSpc>
                <a:spcPct val="100000"/>
              </a:lnSpc>
            </a:pPr>
            <a:r>
              <a:rPr lang="en-US" sz="2000"/>
              <a:t>Must file FAFSA and receive Pell Grant</a:t>
            </a:r>
            <a:endParaRPr lang="en-US"/>
          </a:p>
          <a:p>
            <a:pPr marL="342900" indent="-342900">
              <a:lnSpc>
                <a:spcPct val="100000"/>
              </a:lnSpc>
            </a:pPr>
            <a:r>
              <a:rPr lang="en-US" altLang="en-US" sz="2000"/>
              <a:t>Must have exceptional financial need</a:t>
            </a:r>
          </a:p>
          <a:p>
            <a:pPr marL="342900" indent="-342900">
              <a:lnSpc>
                <a:spcPct val="100000"/>
              </a:lnSpc>
            </a:pPr>
            <a:r>
              <a:rPr lang="en-US" altLang="en-US" sz="2000"/>
              <a:t>Limited funds – not at available at all schools</a:t>
            </a:r>
          </a:p>
          <a:p>
            <a:pPr marL="342900" indent="-342900">
              <a:lnSpc>
                <a:spcPct val="100000"/>
              </a:lnSpc>
            </a:pPr>
            <a:r>
              <a:rPr lang="en-US" sz="2000"/>
              <a:t>Maximum award - $4,000 a year (Depending on school)</a:t>
            </a:r>
            <a:endParaRPr lang="en-US" altLang="en-US" sz="2000"/>
          </a:p>
          <a:p>
            <a:endParaRPr lang="en-US" sz="20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CCA5D3E-AE08-8530-0583-8F3372455F52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7333008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8B612-BB27-EE9B-C457-5CAC910C7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10065981" cy="1263799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4800">
                <a:latin typeface="DM Sans Regular"/>
                <a:ea typeface="Calibri"/>
                <a:cs typeface="Calibri"/>
              </a:rPr>
              <a:t>Iraq and Afghanistan Service Grant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B2479-FC03-35BA-5A4A-DE0805A38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4459" y="1619250"/>
            <a:ext cx="10065981" cy="4606908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en-US" sz="2000"/>
              <a:t>Eligibility:</a:t>
            </a:r>
            <a:endParaRPr lang="en-US"/>
          </a:p>
          <a:p>
            <a:pPr lvl="1">
              <a:lnSpc>
                <a:spcPct val="100000"/>
              </a:lnSpc>
            </a:pPr>
            <a:r>
              <a:rPr lang="en-US" altLang="en-US" sz="2000"/>
              <a:t>The child of a parent or guardian who died in the line of duty while either (a) serving on active duty as a member of the U.S. Armed Forces on or after September 11, 2001; or (b) actively serving as and performing the duties of a public safety officer </a:t>
            </a:r>
            <a:r>
              <a:rPr lang="en-US" altLang="en-US" sz="2000" b="1" u="sng"/>
              <a:t>AND</a:t>
            </a:r>
            <a:endParaRPr lang="en-US" sz="2000" b="1" u="sng"/>
          </a:p>
          <a:p>
            <a:pPr lvl="1">
              <a:lnSpc>
                <a:spcPct val="100000"/>
              </a:lnSpc>
            </a:pPr>
            <a:r>
              <a:rPr lang="en-US" sz="2000">
                <a:ea typeface="+mn-lt"/>
                <a:cs typeface="+mn-lt"/>
              </a:rPr>
              <a:t>Less than 33 years old as of the January 1 prior to the award year for which the applicant is applying</a:t>
            </a:r>
            <a:endParaRPr lang="en-US" altLang="en-US" sz="2000">
              <a:solidFill>
                <a:srgbClr val="3D4040"/>
              </a:solidFill>
            </a:endParaRPr>
          </a:p>
          <a:p>
            <a:pPr marL="0" indent="0">
              <a:buNone/>
            </a:pPr>
            <a:r>
              <a:rPr lang="en-US" sz="2000"/>
              <a:t>Must complete the FAFSA and </a:t>
            </a:r>
            <a:r>
              <a:rPr lang="en-US" sz="2000" b="1" u="sng"/>
              <a:t>not</a:t>
            </a:r>
            <a:r>
              <a:rPr lang="en-US" sz="2000"/>
              <a:t> be eligible for the PELL Grant</a:t>
            </a:r>
          </a:p>
          <a:p>
            <a:pPr marL="0" indent="0">
              <a:buNone/>
            </a:pPr>
            <a:r>
              <a:rPr lang="en-US" sz="2000"/>
              <a:t>Maximum award - $7,395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59D635F-7E26-2BA3-E9F0-AAEE30011AFD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018042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E61B0-40FB-11EC-AC4F-A02DEF307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337" y="-80186"/>
            <a:ext cx="10992103" cy="1906810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4400">
                <a:latin typeface="DM Sans Regular"/>
                <a:ea typeface="Calibri"/>
                <a:cs typeface="Calibri"/>
              </a:rPr>
              <a:t>Teacher Education Assistance for College and Higher Education (TEACH Grant</a:t>
            </a:r>
            <a:r>
              <a:rPr lang="en-US" altLang="en-US" sz="4800">
                <a:latin typeface="DM Sans Regular"/>
                <a:ea typeface="Calibri"/>
                <a:cs typeface="Calibri"/>
              </a:rPr>
              <a:t>)</a:t>
            </a:r>
            <a:endParaRPr lang="en-US" sz="48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F86F-FA9D-6235-E9A3-FB973B318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7337" y="1586250"/>
            <a:ext cx="10833428" cy="4711177"/>
          </a:xfrm>
        </p:spPr>
        <p:txBody>
          <a:bodyPr lIns="45719" tIns="45720" rIns="45719" bIns="45720" anchor="t">
            <a:normAutofit lnSpcReduction="10000"/>
          </a:bodyPr>
          <a:lstStyle/>
          <a:p>
            <a:pPr marL="0" indent="0">
              <a:buNone/>
            </a:pPr>
            <a:r>
              <a:rPr lang="en-US" altLang="en-US" sz="2000">
                <a:solidFill>
                  <a:schemeClr val="tx1"/>
                </a:solidFill>
              </a:rPr>
              <a:t>Eligibility</a:t>
            </a:r>
            <a:endParaRPr lang="en-US" sz="2000">
              <a:solidFill>
                <a:schemeClr val="tx1"/>
              </a:solidFill>
            </a:endParaRPr>
          </a:p>
          <a:p>
            <a:pPr marL="800100" lvl="1" indent="-342900"/>
            <a:r>
              <a:rPr lang="en-US" altLang="en-US" sz="1800">
                <a:solidFill>
                  <a:schemeClr val="tx1"/>
                </a:solidFill>
              </a:rPr>
              <a:t>Enrolled at a school that participates in the TEACH Grant Program</a:t>
            </a:r>
          </a:p>
          <a:p>
            <a:pPr marL="800100" lvl="1" indent="-342900"/>
            <a:r>
              <a:rPr lang="en-US" altLang="en-US" sz="1800">
                <a:solidFill>
                  <a:schemeClr val="tx1"/>
                </a:solidFill>
                <a:ea typeface="Noto Serif"/>
                <a:cs typeface="Noto Serif"/>
              </a:rPr>
              <a:t>Enrolled in a TEACH-Grant-eligible program</a:t>
            </a:r>
          </a:p>
          <a:p>
            <a:pPr marL="800100" lvl="1" indent="-342900"/>
            <a:r>
              <a:rPr lang="en-US" altLang="en-US" sz="1800">
                <a:solidFill>
                  <a:schemeClr val="tx1"/>
                </a:solidFill>
                <a:ea typeface="Noto Serif"/>
                <a:cs typeface="Noto Serif"/>
              </a:rPr>
              <a:t>meet certain academic achievement requirements (generally, scoring above the 75th percentile on one or more portions of a college admissions test or maintaining a cumulative GPA of at least 3.25). </a:t>
            </a:r>
          </a:p>
          <a:p>
            <a:pPr marL="800100" lvl="1" indent="-342900"/>
            <a:r>
              <a:rPr lang="en-US" altLang="en-US" sz="1800">
                <a:solidFill>
                  <a:schemeClr val="tx1"/>
                </a:solidFill>
              </a:rPr>
              <a:t>Agree to teach in a </a:t>
            </a:r>
            <a:r>
              <a:rPr lang="en-US" altLang="en-US" sz="1800" u="sng">
                <a:solidFill>
                  <a:schemeClr val="tx1"/>
                </a:solidFill>
              </a:rPr>
              <a:t>critical subject</a:t>
            </a:r>
            <a:r>
              <a:rPr lang="en-US" altLang="en-US" sz="1800">
                <a:solidFill>
                  <a:schemeClr val="tx1"/>
                </a:solidFill>
              </a:rPr>
              <a:t> or in a </a:t>
            </a:r>
            <a:r>
              <a:rPr lang="en-US" altLang="en-US" sz="1800" u="sng">
                <a:solidFill>
                  <a:schemeClr val="tx1"/>
                </a:solidFill>
              </a:rPr>
              <a:t>critical geographical area</a:t>
            </a:r>
            <a:endParaRPr lang="en-US" sz="1800">
              <a:solidFill>
                <a:schemeClr val="tx1"/>
              </a:solidFill>
            </a:endParaRPr>
          </a:p>
          <a:p>
            <a:pPr marL="800100" lvl="1" indent="-342900"/>
            <a:r>
              <a:rPr lang="en-US" altLang="en-US" sz="1800">
                <a:solidFill>
                  <a:schemeClr val="tx1"/>
                </a:solidFill>
              </a:rPr>
              <a:t>For at </a:t>
            </a:r>
            <a:r>
              <a:rPr lang="en-US" altLang="en-US" sz="1800" b="1" u="sng">
                <a:solidFill>
                  <a:schemeClr val="tx1"/>
                </a:solidFill>
              </a:rPr>
              <a:t>least four years within eight years</a:t>
            </a:r>
            <a:r>
              <a:rPr lang="en-US" altLang="en-US" sz="1800">
                <a:solidFill>
                  <a:schemeClr val="tx1"/>
                </a:solidFill>
              </a:rPr>
              <a:t> of completing the program for which the TEACH Grant was awarded. </a:t>
            </a:r>
            <a:endParaRPr lang="en-US" sz="18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Maximum award - up to $4,000 per year</a:t>
            </a:r>
            <a:endParaRPr lang="en-US" sz="200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000"/>
              <a:t>How to apply:</a:t>
            </a:r>
          </a:p>
          <a:p>
            <a:pPr marL="800100" lvl="1" indent="-342900">
              <a:lnSpc>
                <a:spcPct val="100000"/>
              </a:lnSpc>
            </a:pPr>
            <a:r>
              <a:rPr lang="en-US" sz="1800"/>
              <a:t>Check with the financial aid office at your institution for availability and application procedures.</a:t>
            </a:r>
          </a:p>
          <a:p>
            <a:pPr marL="800100" lvl="1" indent="-342900">
              <a:lnSpc>
                <a:spcPct val="100000"/>
              </a:lnSpc>
            </a:pPr>
            <a:r>
              <a:rPr lang="en-US" sz="1800"/>
              <a:t>May not show on award letter unless you ask</a:t>
            </a:r>
            <a:endParaRPr lang="en-US"/>
          </a:p>
          <a:p>
            <a:pPr marL="0" indent="0" algn="l">
              <a:buNone/>
            </a:pPr>
            <a:r>
              <a:rPr lang="en-US" sz="2000">
                <a:solidFill>
                  <a:srgbClr val="FF0000"/>
                </a:solidFill>
              </a:rPr>
              <a:t>*Failure to teach requires repayment under terms of an Unsubsidized Direct Loan</a:t>
            </a:r>
            <a:r>
              <a:rPr lang="en-US" sz="2000"/>
              <a:t>. 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ACA2E1F-ED46-EA7B-8F50-5588A61005DB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9541120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2408268" y="159755"/>
            <a:ext cx="7815078" cy="1330587"/>
          </a:xfrm>
        </p:spPr>
        <p:txBody>
          <a:bodyPr vert="horz" lIns="91436" tIns="45718" rIns="91436" bIns="45718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hangingPunct="1"/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Federal College Work-Study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811586" y="1482285"/>
            <a:ext cx="7212897" cy="3657339"/>
          </a:xfrm>
        </p:spPr>
        <p:txBody>
          <a:bodyPr vert="horz" lIns="91436" tIns="45718" rIns="91436" bIns="45718" rtlCol="0" anchor="t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altLang="en-US" sz="2000">
                <a:latin typeface="DM Sans Regular"/>
              </a:rPr>
              <a:t>Must file FAFSA</a:t>
            </a:r>
            <a:endParaRPr lang="en-US" sz="2000">
              <a:latin typeface="DM Sans Regular"/>
            </a:endParaRP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altLang="en-US" sz="2000">
                <a:latin typeface="DM Sans Regular"/>
              </a:rPr>
              <a:t>Based on need</a:t>
            </a: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altLang="en-US" sz="2000">
                <a:latin typeface="DM Sans Regular"/>
              </a:rPr>
              <a:t>Limited funds</a:t>
            </a: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altLang="en-US" sz="2000">
                <a:latin typeface="DM Sans Regular"/>
              </a:rPr>
              <a:t>Students work up to 20 hours/week - earn a paycheck</a:t>
            </a:r>
          </a:p>
          <a:p>
            <a:pPr marL="342900" indent="-342900" algn="l">
              <a:lnSpc>
                <a:spcPct val="150000"/>
              </a:lnSpc>
              <a:buFont typeface="Arial"/>
              <a:buChar char="•"/>
            </a:pPr>
            <a:r>
              <a:rPr lang="en-US" altLang="en-US" sz="2000">
                <a:latin typeface="DM Sans Regular"/>
              </a:rPr>
              <a:t>Usually on campus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7E6FA7F-16F9-DD0F-149D-CD58003398D0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1309279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3594288" y="225607"/>
            <a:ext cx="5786424" cy="770576"/>
          </a:xfrm>
        </p:spPr>
        <p:txBody>
          <a:bodyPr lIns="45719" tIns="45720" rIns="45719" bIns="4572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Other Employment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type="body" idx="1"/>
          </p:nvPr>
        </p:nvSpPr>
        <p:spPr>
          <a:xfrm>
            <a:off x="1560751" y="1187484"/>
            <a:ext cx="10065981" cy="3657339"/>
          </a:xfrm>
        </p:spPr>
        <p:txBody>
          <a:bodyPr lIns="45720" tIns="22860" rIns="45720" bIns="22860" anchor="t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altLang="en-US" sz="2000">
                <a:latin typeface="DM Sans Regular"/>
              </a:rPr>
              <a:t>Institutional Employment</a:t>
            </a:r>
            <a:endParaRPr lang="en-US" sz="2000">
              <a:latin typeface="DM Sans Regular"/>
            </a:endParaRPr>
          </a:p>
          <a:p>
            <a:pPr marL="457200" lvl="1" algn="l"/>
            <a:r>
              <a:rPr lang="en-US" altLang="en-US" sz="2000">
                <a:latin typeface="DM Sans Regular"/>
              </a:rPr>
              <a:t>Does not require </a:t>
            </a:r>
            <a:r>
              <a:rPr lang="en-US" altLang="en-US" sz="2000" i="1">
                <a:latin typeface="DM Sans Regular"/>
              </a:rPr>
              <a:t>FAFSA</a:t>
            </a:r>
          </a:p>
          <a:p>
            <a:pPr marL="457200" lvl="1" algn="l"/>
            <a:r>
              <a:rPr lang="en-US" altLang="en-US" sz="2000">
                <a:latin typeface="DM Sans Regular"/>
              </a:rPr>
              <a:t>Depends on the workforce needs of the school</a:t>
            </a:r>
          </a:p>
          <a:p>
            <a:pPr marL="457200" lvl="1" algn="l"/>
            <a:endParaRPr lang="en-US" altLang="en-US" sz="2000">
              <a:latin typeface="DM Sans Regular"/>
            </a:endParaRPr>
          </a:p>
          <a:p>
            <a:pPr algn="l"/>
            <a:r>
              <a:rPr lang="en-US" altLang="en-US" sz="2000">
                <a:latin typeface="DM Sans Regular"/>
              </a:rPr>
              <a:t>Cooperative Education</a:t>
            </a:r>
          </a:p>
          <a:p>
            <a:pPr marL="457200" lvl="1" algn="l"/>
            <a:r>
              <a:rPr lang="en-US" altLang="en-US" sz="2000">
                <a:latin typeface="DM Sans Regular"/>
              </a:rPr>
              <a:t>Student alternates semesters of coursework with semesters of full-time employment in a field related to major</a:t>
            </a:r>
          </a:p>
          <a:p>
            <a:pPr indent="-113665" algn="l"/>
            <a:endParaRPr lang="en-US" altLang="en-US" sz="2000">
              <a:latin typeface="DM Sans Regular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F774C2D-8264-6E03-90D5-E390BF43C3FF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1512881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FE8885-B041-5DEA-88F3-37D2FEADADB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62154" y="2368550"/>
            <a:ext cx="10684258" cy="2120900"/>
          </a:xfrm>
        </p:spPr>
        <p:txBody>
          <a:bodyPr lIns="45719" tIns="45720" rIns="45719" bIns="45720" anchor="ctr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7200" b="1">
                <a:solidFill>
                  <a:srgbClr val="00A859"/>
                </a:solidFill>
              </a:rPr>
              <a:t>State Programs</a:t>
            </a:r>
          </a:p>
        </p:txBody>
      </p:sp>
    </p:spTree>
    <p:extLst>
      <p:ext uri="{BB962C8B-B14F-4D97-AF65-F5344CB8AC3E}">
        <p14:creationId xmlns:p14="http://schemas.microsoft.com/office/powerpoint/2010/main" val="167541323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81406-C823-D85B-C959-0064CEFAC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8781" y="8569"/>
            <a:ext cx="4649920" cy="936725"/>
          </a:xfrm>
        </p:spPr>
        <p:txBody>
          <a:bodyPr lIns="45719" tIns="45720" rIns="45719" bIns="45720" anchor="ctr">
            <a:normAutofit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State Programs</a:t>
            </a:r>
            <a:endParaRPr lang="en-US" sz="50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DDB76-9910-4839-81C9-9DA7231DD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935669"/>
            <a:ext cx="10065981" cy="5086381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r>
              <a:rPr lang="en-US" altLang="en-US" sz="2000" u="sng">
                <a:solidFill>
                  <a:schemeClr val="accent3"/>
                </a:solidFill>
              </a:rPr>
              <a:t>SC Commission on Higher Education</a:t>
            </a:r>
          </a:p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r>
              <a:rPr lang="en-US" altLang="en-US" sz="2000"/>
              <a:t>Palmetto Fellows Scholarship</a:t>
            </a:r>
          </a:p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r>
              <a:rPr lang="en-US" altLang="en-US" sz="2000"/>
              <a:t>LIFE Scholarship</a:t>
            </a:r>
          </a:p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r>
              <a:rPr lang="en-US" altLang="en-US" sz="2000"/>
              <a:t>Hope Scholarship</a:t>
            </a:r>
          </a:p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r>
              <a:rPr lang="en-US" altLang="en-US" sz="2000"/>
              <a:t>SC Lottery Tuition Assistance</a:t>
            </a:r>
          </a:p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r>
              <a:rPr lang="en-US" altLang="en-US" sz="2000"/>
              <a:t>SC Need-Based Grant</a:t>
            </a:r>
          </a:p>
          <a:p>
            <a:pPr marL="0" indent="0">
              <a:lnSpc>
                <a:spcPct val="80000"/>
              </a:lnSpc>
              <a:buClr>
                <a:schemeClr val="bg1"/>
              </a:buClr>
              <a:buNone/>
            </a:pPr>
            <a:endParaRPr lang="en-US" altLang="en-US" sz="2000"/>
          </a:p>
          <a:p>
            <a:pPr marL="0" indent="0">
              <a:lnSpc>
                <a:spcPct val="80000"/>
              </a:lnSpc>
              <a:buNone/>
            </a:pPr>
            <a:r>
              <a:rPr lang="en-US" sz="2000">
                <a:solidFill>
                  <a:srgbClr val="00AA4E"/>
                </a:solidFill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 Technical College </a:t>
            </a:r>
            <a:r>
              <a:rPr lang="en-US" sz="2000">
                <a:solidFill>
                  <a:schemeClr val="accent3"/>
                </a:solidFill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System</a:t>
            </a:r>
            <a:r>
              <a:rPr lang="en-US" sz="2000">
                <a:solidFill>
                  <a:schemeClr val="accent3"/>
                </a:solidFill>
                <a:ea typeface="Calibri"/>
                <a:cs typeface="Calibri"/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000">
                <a:solidFill>
                  <a:schemeClr val="tx1"/>
                </a:solidFill>
                <a:ea typeface="Calibri"/>
                <a:cs typeface="Calibri"/>
              </a:rPr>
              <a:t>SC WINS </a:t>
            </a:r>
          </a:p>
          <a:p>
            <a:pPr marL="0" indent="0" algn="ctr">
              <a:lnSpc>
                <a:spcPct val="80000"/>
              </a:lnSpc>
              <a:buNone/>
            </a:pPr>
            <a:endParaRPr lang="en-US" altLang="en-US" sz="2000">
              <a:solidFill>
                <a:schemeClr val="tx1"/>
              </a:solidFill>
              <a:ea typeface="Calibri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000">
                <a:solidFill>
                  <a:srgbClr val="00A859"/>
                </a:solidFill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 Tuition Grant</a:t>
            </a: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  </a:t>
            </a:r>
          </a:p>
          <a:p>
            <a:pPr marL="0" indent="0" algn="ctr">
              <a:lnSpc>
                <a:spcPct val="80000"/>
              </a:lnSpc>
              <a:buNone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D0250-E972-045E-BA73-7DB8391E271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 wrap="square" lIns="45719" tIns="45720" rIns="45719" bIns="45720" anchor="t">
            <a:spAutoFit/>
          </a:bodyPr>
          <a:lstStyle/>
          <a:p>
            <a:r>
              <a:rPr lang="en-US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552520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6F2C9-D90D-CC22-2455-46F352FCE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783" y="163067"/>
            <a:ext cx="10898318" cy="1016092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General Eligibility for State Programs</a:t>
            </a:r>
            <a:endParaRPr lang="en-US" sz="50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58D73-0463-CFEA-327B-A22EC3FB0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1600330"/>
            <a:ext cx="10065981" cy="3657339"/>
          </a:xfrm>
        </p:spPr>
        <p:txBody>
          <a:bodyPr lIns="45719" tIns="45720" rIns="45719" bIns="45720" anchor="t">
            <a:normAutofit/>
          </a:bodyPr>
          <a:lstStyle/>
          <a:p>
            <a:pPr lvl="1" indent="-227965">
              <a:buFont typeface="Calibri" panose="020F0502020204030204" pitchFamily="34" charset="0"/>
              <a:buChar char="•"/>
            </a:pPr>
            <a:r>
              <a:rPr lang="en-US" altLang="en-US" sz="2000"/>
              <a:t>Be a South Carolina resident at time of high school graduation and college enrollment;</a:t>
            </a:r>
            <a:endParaRPr lang="en-US" sz="2000"/>
          </a:p>
          <a:p>
            <a:pPr lvl="1" indent="-227965">
              <a:buFont typeface="Calibri" panose="020F0502020204030204" pitchFamily="34" charset="0"/>
              <a:buChar char="•"/>
            </a:pPr>
            <a:r>
              <a:rPr lang="en-US" altLang="en-US" sz="2000"/>
              <a:t>Be a U.S. citizen or a permanent resident (green card);</a:t>
            </a:r>
          </a:p>
          <a:p>
            <a:pPr lvl="1" indent="-227965">
              <a:buFont typeface="Calibri" panose="020F0502020204030204" pitchFamily="34" charset="0"/>
              <a:buChar char="•"/>
            </a:pPr>
            <a:r>
              <a:rPr lang="en-US" altLang="en-US" sz="2000"/>
              <a:t>Be enrolled as a degree-seeking student at an eligible </a:t>
            </a:r>
            <a:r>
              <a:rPr lang="en-US" altLang="en-US" sz="2000" b="1" i="1" u="sng"/>
              <a:t>South Carolina public or private institution</a:t>
            </a:r>
            <a:r>
              <a:rPr lang="en-US" altLang="en-US" sz="2000"/>
              <a:t>;</a:t>
            </a:r>
          </a:p>
          <a:p>
            <a:pPr lvl="1" indent="-227965">
              <a:buFont typeface="Calibri" panose="020F0502020204030204" pitchFamily="34" charset="0"/>
              <a:buChar char="•"/>
            </a:pPr>
            <a:r>
              <a:rPr lang="en-US" altLang="en-US" sz="2000"/>
              <a:t>Certify that he/she has </a:t>
            </a:r>
            <a:r>
              <a:rPr lang="en-US" altLang="en-US" sz="2000" b="1" u="sng"/>
              <a:t>never</a:t>
            </a:r>
            <a:r>
              <a:rPr lang="en-US" altLang="en-US" sz="2000"/>
              <a:t> been convicted of any felonies and has </a:t>
            </a:r>
            <a:r>
              <a:rPr lang="en-US" altLang="en-US" sz="2000" b="1" u="sng"/>
              <a:t>not</a:t>
            </a:r>
            <a:r>
              <a:rPr lang="en-US" altLang="en-US" sz="2000"/>
              <a:t> been convicted of any alcohol or other drug-related misdemeanor convictions within the past academic year (excluding Lottery Tuition Assistance Program)</a:t>
            </a:r>
          </a:p>
          <a:p>
            <a:pPr lvl="1" indent="-227965">
              <a:buFont typeface="Calibri" panose="020F0502020204030204" pitchFamily="34" charset="0"/>
            </a:pPr>
            <a:r>
              <a:rPr lang="en-US" sz="2000">
                <a:ea typeface="Calibri"/>
                <a:cs typeface="Calibri"/>
              </a:rPr>
              <a:t>Verify that he/she does </a:t>
            </a:r>
            <a:r>
              <a:rPr lang="en-US" sz="2000" b="1" u="sng">
                <a:ea typeface="Calibri"/>
                <a:cs typeface="Calibri"/>
              </a:rPr>
              <a:t>not</a:t>
            </a:r>
            <a:r>
              <a:rPr lang="en-US" sz="2000">
                <a:ea typeface="Calibri"/>
                <a:cs typeface="Calibri"/>
              </a:rPr>
              <a:t> owe a refund or repayment on any Federal or State financial aid and not be in default on any Federal loans</a:t>
            </a:r>
            <a:endParaRPr lang="en-US" altLang="en-US" sz="2000"/>
          </a:p>
          <a:p>
            <a:endParaRPr lang="en-US" b="1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D21C7D8-8A2A-5F2E-5D81-BF8A096CED93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8210623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F9D6A-C41F-B9DE-7E7A-0A508643D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4624" y="114300"/>
            <a:ext cx="7662751" cy="1433742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4800">
                <a:latin typeface="DM Sans Regular"/>
                <a:ea typeface="Calibri"/>
                <a:cs typeface="Calibri"/>
              </a:rPr>
              <a:t>General Eligibility - Continued</a:t>
            </a:r>
            <a:endParaRPr lang="en-US" sz="48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939429-EB78-449C-CF04-7BE11C53B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3553" y="1756881"/>
            <a:ext cx="10065981" cy="3832261"/>
          </a:xfrm>
        </p:spPr>
        <p:txBody>
          <a:bodyPr lIns="45719" tIns="45720" rIns="45719" bIns="45720" anchor="t">
            <a:normAutofit/>
          </a:bodyPr>
          <a:lstStyle/>
          <a:p>
            <a:pPr marL="571500" indent="-571500">
              <a:lnSpc>
                <a:spcPct val="100000"/>
              </a:lnSpc>
            </a:pPr>
            <a:r>
              <a:rPr lang="en-US" altLang="en-US">
                <a:latin typeface="DM Sans Regular" pitchFamily="2" charset="0"/>
              </a:rPr>
              <a:t>Award Amounts:</a:t>
            </a:r>
            <a:endParaRPr lang="en-US">
              <a:latin typeface="DM Sans Regular" pitchFamily="2" charset="0"/>
            </a:endParaRPr>
          </a:p>
          <a:p>
            <a:pPr lvl="1" indent="-227965"/>
            <a:r>
              <a:rPr lang="en-US" altLang="en-US" sz="2400">
                <a:latin typeface="DM Sans Regular" pitchFamily="2" charset="0"/>
              </a:rPr>
              <a:t>Cannot exceed the cost-of-attendance; excluding Lottery Tuition Assistance (LTAP), which can only be used toward the cost-of-tuition</a:t>
            </a:r>
            <a:endParaRPr lang="en-US" altLang="en-US" sz="2400">
              <a:latin typeface="DM Sans Regular" pitchFamily="2" charset="0"/>
              <a:ea typeface="Calibri"/>
              <a:cs typeface="Calibri"/>
            </a:endParaRPr>
          </a:p>
          <a:p>
            <a:pPr lvl="1" indent="-227965"/>
            <a:r>
              <a:rPr lang="en-US" altLang="en-US" sz="2400">
                <a:latin typeface="DM Sans Regular" pitchFamily="2" charset="0"/>
              </a:rPr>
              <a:t>Half awarded during the fall and half during the spring (LTAP may be awarded during the summer).</a:t>
            </a:r>
          </a:p>
          <a:p>
            <a:pPr lvl="1" indent="-227965"/>
            <a:r>
              <a:rPr lang="en-US" altLang="en-US" sz="2400">
                <a:latin typeface="DM Sans Regular" pitchFamily="2" charset="0"/>
              </a:rPr>
              <a:t>Generally, can receive funds from only one program during an academic year</a:t>
            </a:r>
          </a:p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9C922A2-BEE9-7CAD-0B1D-457B91124C0C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29649866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F428757-59F5-10FF-26EF-04D3F367F5DC}"/>
              </a:ext>
            </a:extLst>
          </p:cNvPr>
          <p:cNvSpPr txBox="1"/>
          <p:nvPr/>
        </p:nvSpPr>
        <p:spPr>
          <a:xfrm>
            <a:off x="1127840" y="1847542"/>
            <a:ext cx="3638686" cy="24006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en-US" sz="5000">
                <a:solidFill>
                  <a:srgbClr val="00B050"/>
                </a:solidFill>
                <a:latin typeface="DM Sans Regular"/>
                <a:ea typeface="Calibri"/>
                <a:cs typeface="Calibri"/>
              </a:rPr>
              <a:t>Palmetto Fellows Scholarship</a:t>
            </a:r>
            <a:endParaRPr lang="en-US" sz="5000">
              <a:solidFill>
                <a:srgbClr val="00B050"/>
              </a:solidFill>
              <a:latin typeface="DM Sans Regular"/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94F7E9-CFE1-F2C8-6B59-C3547873F0FF}"/>
              </a:ext>
            </a:extLst>
          </p:cNvPr>
          <p:cNvSpPr txBox="1"/>
          <p:nvPr/>
        </p:nvSpPr>
        <p:spPr>
          <a:xfrm>
            <a:off x="4772526" y="2312068"/>
            <a:ext cx="655721" cy="487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9887B2-D51F-9FFB-7602-D296A375AFCE}"/>
              </a:ext>
            </a:extLst>
          </p:cNvPr>
          <p:cNvSpPr txBox="1"/>
          <p:nvPr/>
        </p:nvSpPr>
        <p:spPr>
          <a:xfrm>
            <a:off x="5486593" y="1880417"/>
            <a:ext cx="220447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latin typeface="DM Sans Regular"/>
              </a:rPr>
              <a:t>Maximum Award</a:t>
            </a:r>
            <a:r>
              <a:rPr lang="en-US" sz="2000" b="1">
                <a:latin typeface="DM Sans Regular"/>
              </a:rPr>
              <a:t>  </a:t>
            </a:r>
          </a:p>
        </p:txBody>
      </p:sp>
      <p:sp>
        <p:nvSpPr>
          <p:cNvPr id="18" name="Rectangle 17" descr="Schoolhouse">
            <a:extLst>
              <a:ext uri="{FF2B5EF4-FFF2-40B4-BE49-F238E27FC236}">
                <a16:creationId xmlns:a16="http://schemas.microsoft.com/office/drawing/2014/main" id="{5EBCDFD9-3A77-DC0D-42AE-38E8810E3E98}"/>
              </a:ext>
            </a:extLst>
          </p:cNvPr>
          <p:cNvSpPr/>
          <p:nvPr/>
        </p:nvSpPr>
        <p:spPr>
          <a:xfrm>
            <a:off x="4837152" y="1136694"/>
            <a:ext cx="387371" cy="437788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66ED2D-7306-9EBE-C54B-5B2D50084A4C}"/>
              </a:ext>
            </a:extLst>
          </p:cNvPr>
          <p:cNvSpPr txBox="1"/>
          <p:nvPr/>
        </p:nvSpPr>
        <p:spPr>
          <a:xfrm>
            <a:off x="5429480" y="967153"/>
            <a:ext cx="624315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2000">
                <a:latin typeface="DM Sans Regular"/>
              </a:rPr>
              <a:t>Available for attendance at two &amp; </a:t>
            </a:r>
            <a:r>
              <a:rPr lang="en-US" sz="2000" u="none">
                <a:latin typeface="DM Sans Regular"/>
              </a:rPr>
              <a:t>four-year institutions in South Carolina</a:t>
            </a:r>
          </a:p>
        </p:txBody>
      </p:sp>
      <p:sp>
        <p:nvSpPr>
          <p:cNvPr id="3" name="Rectangle 2" descr="Money">
            <a:extLst>
              <a:ext uri="{FF2B5EF4-FFF2-40B4-BE49-F238E27FC236}">
                <a16:creationId xmlns:a16="http://schemas.microsoft.com/office/drawing/2014/main" id="{FF3DAA69-C536-B547-2C3B-23F3F9D93454}"/>
              </a:ext>
            </a:extLst>
          </p:cNvPr>
          <p:cNvSpPr/>
          <p:nvPr/>
        </p:nvSpPr>
        <p:spPr>
          <a:xfrm>
            <a:off x="4835479" y="1851036"/>
            <a:ext cx="378994" cy="433369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-1569"/>
              <a:satOff val="1118"/>
              <a:lumOff val="1699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Rectangle 4" descr="Clock">
            <a:extLst>
              <a:ext uri="{FF2B5EF4-FFF2-40B4-BE49-F238E27FC236}">
                <a16:creationId xmlns:a16="http://schemas.microsoft.com/office/drawing/2014/main" id="{02CCF3B2-059A-426C-7103-422E3A21DB1B}"/>
              </a:ext>
            </a:extLst>
          </p:cNvPr>
          <p:cNvSpPr/>
          <p:nvPr/>
        </p:nvSpPr>
        <p:spPr>
          <a:xfrm>
            <a:off x="4837461" y="3065051"/>
            <a:ext cx="395621" cy="360131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A713E0-1778-C51E-66FE-F7E791F6B6B2}"/>
              </a:ext>
            </a:extLst>
          </p:cNvPr>
          <p:cNvSpPr txBox="1"/>
          <p:nvPr/>
        </p:nvSpPr>
        <p:spPr>
          <a:xfrm>
            <a:off x="7995863" y="1851036"/>
            <a:ext cx="4254858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>
                <a:solidFill>
                  <a:srgbClr val="0D2B2C"/>
                </a:solidFill>
                <a:latin typeface="DM Sans Regular"/>
              </a:rPr>
              <a:t>$</a:t>
            </a:r>
            <a:r>
              <a:rPr kumimoji="0" lang="en-US" sz="2000" i="0" u="none" strike="noStrike" kern="0" cap="none" spc="0" normalizeH="0" baseline="0" noProof="0">
                <a:ln>
                  <a:noFill/>
                </a:ln>
                <a:solidFill>
                  <a:srgbClr val="0D2B2C"/>
                </a:solidFill>
                <a:effectLst/>
                <a:uLnTx/>
                <a:uFillTx/>
                <a:latin typeface="DM Sans Regular"/>
                <a:sym typeface="Calibri"/>
              </a:rPr>
              <a:t>6,700 during Freshman Year</a:t>
            </a:r>
            <a:endParaRPr lang="en-US" sz="2000">
              <a:latin typeface="DM Sans Regular"/>
              <a:ea typeface="Calibri"/>
              <a:cs typeface="Calibri"/>
            </a:endParaRPr>
          </a:p>
          <a:p>
            <a:pPr>
              <a:defRPr/>
            </a:pPr>
            <a:r>
              <a:rPr lang="en-US" sz="2000">
                <a:solidFill>
                  <a:srgbClr val="0D2B2C"/>
                </a:solidFill>
                <a:latin typeface="DM Sans Regular"/>
              </a:rPr>
              <a:t>$</a:t>
            </a:r>
            <a:r>
              <a:rPr kumimoji="0" lang="en-US" sz="2000" i="0" u="none" strike="noStrike" kern="0" cap="none" spc="0" normalizeH="0" baseline="0" noProof="0">
                <a:ln>
                  <a:noFill/>
                </a:ln>
                <a:solidFill>
                  <a:srgbClr val="0D2B2C"/>
                </a:solidFill>
                <a:effectLst/>
                <a:uLnTx/>
                <a:uFillTx/>
                <a:latin typeface="DM Sans Regular"/>
                <a:sym typeface="Calibri"/>
              </a:rPr>
              <a:t>7,500 per year Sophomore through Senior Year</a:t>
            </a:r>
            <a:r>
              <a:rPr lang="en-US" sz="2000">
                <a:solidFill>
                  <a:srgbClr val="0D2B2C"/>
                </a:solidFill>
                <a:latin typeface="DM Sans Regular"/>
              </a:rPr>
              <a:t> </a:t>
            </a:r>
            <a:endParaRPr lang="en-US" sz="2000" i="0" u="none" strike="noStrike" kern="0" cap="none" spc="0" normalizeH="0" baseline="0" noProof="0">
              <a:ln>
                <a:noFill/>
              </a:ln>
              <a:solidFill>
                <a:srgbClr val="0D2B2C"/>
              </a:solidFill>
              <a:effectLst/>
              <a:uLnTx/>
              <a:uFillTx/>
              <a:latin typeface="DM Sans Regular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3DDF18-B640-9DC4-39EB-FE9036C56D63}"/>
              </a:ext>
            </a:extLst>
          </p:cNvPr>
          <p:cNvSpPr txBox="1"/>
          <p:nvPr/>
        </p:nvSpPr>
        <p:spPr>
          <a:xfrm>
            <a:off x="5432524" y="2870618"/>
            <a:ext cx="2363897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2000">
                <a:latin typeface="DM Sans Regular"/>
              </a:rPr>
              <a:t>Must apply during Senior year of high school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D83C92-9C66-F7EE-5443-D462334C840B}"/>
              </a:ext>
            </a:extLst>
          </p:cNvPr>
          <p:cNvSpPr txBox="1"/>
          <p:nvPr/>
        </p:nvSpPr>
        <p:spPr>
          <a:xfrm>
            <a:off x="7995863" y="2872678"/>
            <a:ext cx="4030539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2000">
                <a:latin typeface="DM Sans Regular"/>
              </a:rPr>
              <a:t>Deadline for early applications is April 15</a:t>
            </a:r>
            <a:r>
              <a:rPr lang="en-US" sz="2000" baseline="30000">
                <a:latin typeface="DM Sans Regular"/>
              </a:rPr>
              <a:t>th</a:t>
            </a:r>
            <a:r>
              <a:rPr lang="en-US" sz="2000">
                <a:latin typeface="DM Sans Regular"/>
              </a:rPr>
              <a:t> </a:t>
            </a:r>
          </a:p>
          <a:p>
            <a:pPr lvl="0">
              <a:lnSpc>
                <a:spcPct val="100000"/>
              </a:lnSpc>
            </a:pPr>
            <a:r>
              <a:rPr lang="en-US" sz="2000">
                <a:latin typeface="DM Sans Regular"/>
              </a:rPr>
              <a:t>Deadline for final applications is June 30</a:t>
            </a:r>
            <a:r>
              <a:rPr lang="en-US" sz="2000" baseline="30000">
                <a:latin typeface="DM Sans Regular"/>
              </a:rPr>
              <a:t>th</a:t>
            </a:r>
            <a:r>
              <a:rPr lang="en-US" sz="2000">
                <a:latin typeface="DM Sans Regular"/>
              </a:rPr>
              <a:t> </a:t>
            </a:r>
          </a:p>
        </p:txBody>
      </p:sp>
      <p:sp>
        <p:nvSpPr>
          <p:cNvPr id="13" name="Rectangle 12" descr="Check List">
            <a:extLst>
              <a:ext uri="{FF2B5EF4-FFF2-40B4-BE49-F238E27FC236}">
                <a16:creationId xmlns:a16="http://schemas.microsoft.com/office/drawing/2014/main" id="{1D52740A-26FB-1D5A-A4E0-B763554B1D9C}"/>
              </a:ext>
            </a:extLst>
          </p:cNvPr>
          <p:cNvSpPr/>
          <p:nvPr/>
        </p:nvSpPr>
        <p:spPr>
          <a:xfrm flipV="1">
            <a:off x="4869218" y="4387570"/>
            <a:ext cx="386777" cy="313238"/>
          </a:xfrm>
          <a:prstGeom prst="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0662C1-479A-7A24-CF6A-3A8A8F73D921}"/>
              </a:ext>
            </a:extLst>
          </p:cNvPr>
          <p:cNvSpPr txBox="1"/>
          <p:nvPr/>
        </p:nvSpPr>
        <p:spPr>
          <a:xfrm>
            <a:off x="5425488" y="4196117"/>
            <a:ext cx="5921619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0000"/>
              </a:lnSpc>
            </a:pPr>
            <a:r>
              <a:rPr lang="en-US" sz="2000">
                <a:latin typeface="DM Sans Regular"/>
              </a:rPr>
              <a:t>Guidance Counselors will help with the application process</a:t>
            </a:r>
            <a:endParaRPr lang="en-US" sz="2000">
              <a:latin typeface="DM Sans Regular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88980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C95A67-618C-6869-BB70-9FB7B635B3C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66679" y="1188494"/>
            <a:ext cx="4631588" cy="676453"/>
          </a:xfrm>
        </p:spPr>
        <p:txBody>
          <a:bodyPr lIns="45719" tIns="45720" rIns="45719" bIns="45720" anchor="t">
            <a:normAutofit/>
          </a:bodyPr>
          <a:lstStyle/>
          <a:p>
            <a:r>
              <a:rPr lang="en-US" altLang="en-US" sz="3600">
                <a:solidFill>
                  <a:srgbClr val="00B050"/>
                </a:solidFill>
                <a:latin typeface="Calibri"/>
                <a:cs typeface="Calibri Light"/>
              </a:rPr>
              <a:t>Initial Eligibility</a:t>
            </a:r>
            <a:endParaRPr lang="en-US" sz="3600" b="1">
              <a:solidFill>
                <a:srgbClr val="00B050"/>
              </a:solidFill>
              <a:latin typeface="Calibri"/>
              <a:cs typeface="Calibri Ligh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102C28-4CB2-C409-DF77-72C8EB348C9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60754" y="1863044"/>
            <a:ext cx="9956179" cy="3808800"/>
          </a:xfrm>
        </p:spPr>
        <p:txBody>
          <a:bodyPr wrap="square" lIns="45719" tIns="45720" rIns="45719" bIns="45720" anchor="t">
            <a:spAutoFit/>
          </a:bodyPr>
          <a:lstStyle/>
          <a:p>
            <a:pPr marL="240030" indent="-240030">
              <a:buFont typeface="Arial"/>
              <a:buChar char="•"/>
            </a:pPr>
            <a:r>
              <a:rPr lang="en-US" sz="2000"/>
              <a:t>Top 6% rank in either 10, 11, or 12 grade</a:t>
            </a:r>
          </a:p>
          <a:p>
            <a:pPr marL="240030" indent="-240030">
              <a:buFont typeface="Arial"/>
            </a:pPr>
            <a:r>
              <a:rPr lang="en-US" sz="2000"/>
              <a:t>1200 or higher SAT (math and critical reading), 25 or higher ACT, and</a:t>
            </a:r>
          </a:p>
          <a:p>
            <a:pPr marL="240030" indent="-240030">
              <a:buFont typeface="Arial"/>
            </a:pPr>
            <a:r>
              <a:rPr lang="en-US" sz="2000"/>
              <a:t>3.50 cumulative GPA on Uniform Grading Scale</a:t>
            </a:r>
          </a:p>
          <a:p>
            <a:pPr marL="0" indent="0" algn="ctr">
              <a:buNone/>
            </a:pPr>
            <a:r>
              <a:rPr lang="en-US" sz="2000" b="1" u="sng">
                <a:solidFill>
                  <a:srgbClr val="FF0000"/>
                </a:solidFill>
              </a:rPr>
              <a:t>OR</a:t>
            </a:r>
            <a:endParaRPr lang="en-US" sz="2000">
              <a:solidFill>
                <a:srgbClr val="FF0000"/>
              </a:solidFill>
            </a:endParaRPr>
          </a:p>
          <a:p>
            <a:pPr marL="240030" indent="-240030">
              <a:buFont typeface="Arial"/>
            </a:pPr>
            <a:r>
              <a:rPr lang="en-US" sz="2000"/>
              <a:t>1400 or higher SAT (math and critical reading), 31 or higher ACT, and</a:t>
            </a:r>
          </a:p>
          <a:p>
            <a:pPr marL="240030" indent="-240030">
              <a:buFont typeface="Arial"/>
            </a:pPr>
            <a:r>
              <a:rPr lang="en-US" sz="2000"/>
              <a:t>4.00 cumulative GPA on Uniform Grading Scale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18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*</a:t>
            </a:r>
            <a:r>
              <a:rPr lang="en-US" sz="1800">
                <a:solidFill>
                  <a:srgbClr val="1A1A1A"/>
                </a:solidFill>
                <a:ea typeface="Calibri"/>
                <a:cs typeface="Calibri"/>
              </a:rPr>
              <a:t>Continued Eligibility: 3.0 GPA or greater and at least an average of 30 credit hours per academic year at your home institution.</a:t>
            </a: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800">
                <a:solidFill>
                  <a:srgbClr val="FF0000"/>
                </a:solidFill>
                <a:ea typeface="Calibri"/>
                <a:cs typeface="Calibri"/>
              </a:rPr>
              <a:t>*</a:t>
            </a:r>
            <a:r>
              <a:rPr lang="en-US" sz="1800">
                <a:solidFill>
                  <a:srgbClr val="1A1A1A"/>
                </a:solidFill>
                <a:ea typeface="Calibri"/>
                <a:cs typeface="Calibri"/>
              </a:rPr>
              <a:t>Cannot use AP, IB, Dual Enrollment, or CLEP hours towards credit hour requirement.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E792828-37CD-431D-FD21-4D7BC2E00668}"/>
              </a:ext>
            </a:extLst>
          </p:cNvPr>
          <p:cNvSpPr txBox="1">
            <a:spLocks/>
          </p:cNvSpPr>
          <p:nvPr/>
        </p:nvSpPr>
        <p:spPr>
          <a:xfrm>
            <a:off x="1748796" y="303429"/>
            <a:ext cx="9588383" cy="676453"/>
          </a:xfrm>
          <a:prstGeom prst="rect">
            <a:avLst/>
          </a:prstGeom>
          <a:ln w="12700">
            <a:miter lim="400000"/>
          </a:ln>
        </p:spPr>
        <p:txBody>
          <a:bodyPr lIns="45719" tIns="45720" rIns="45719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SzTx/>
              <a:buFontTx/>
              <a:buNone/>
              <a:defRPr kumimoji="0" lang="en-US" sz="3800" b="0" i="0" u="none" strike="noStrike" kern="0" cap="none" spc="0" normalizeH="0" baseline="0">
                <a:ln>
                  <a:noFill/>
                </a:ln>
                <a:solidFill>
                  <a:srgbClr val="21A758"/>
                </a:solidFill>
                <a:effectLst/>
                <a:uLnTx/>
                <a:uFillTx/>
                <a:latin typeface="DM Sans Bold"/>
                <a:ea typeface="DM Sans Bold"/>
                <a:cs typeface="DM Sans Bold"/>
                <a:sym typeface="DM Sans Bold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  <a:cs typeface="Calibri Light"/>
              </a:rPr>
              <a:t>Palmetto Fellows Scholarship</a:t>
            </a:r>
            <a:r>
              <a:rPr lang="en-US" sz="3200">
                <a:solidFill>
                  <a:srgbClr val="FF0000"/>
                </a:solidFill>
                <a:latin typeface="DM Sans Regular"/>
                <a:cs typeface="Calibri Light"/>
              </a:rPr>
              <a:t>*</a:t>
            </a:r>
            <a:endParaRPr lang="en-US" sz="3200" b="1">
              <a:solidFill>
                <a:srgbClr val="00B050"/>
              </a:solidFill>
              <a:latin typeface="Fraunces Regular"/>
              <a:cs typeface="Calibri Ligh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26AD1-4921-8152-AEEB-51FC93193F2A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3356049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646895" y="162908"/>
            <a:ext cx="8044211" cy="798798"/>
          </a:xfrm>
        </p:spPr>
        <p:txBody>
          <a:bodyPr vert="horz" lIns="91436" tIns="45718" rIns="91436" bIns="45718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LIFE Scholarship</a:t>
            </a:r>
            <a:endParaRPr lang="en-US" sz="5000">
              <a:solidFill>
                <a:srgbClr val="FF0000"/>
              </a:solidFill>
              <a:latin typeface="DM Sans Regular"/>
            </a:endParaRP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04306" y="1025206"/>
            <a:ext cx="10329388" cy="5040228"/>
          </a:xfrm>
        </p:spPr>
        <p:txBody>
          <a:bodyPr vert="horz" lIns="91436" tIns="45718" rIns="91436" bIns="45718" rtlCol="0" anchor="t">
            <a:normAutofit lnSpcReduction="1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113665" algn="l"/>
            <a:r>
              <a:rPr lang="en-US" altLang="en-US" sz="2000">
                <a:latin typeface="DM Sans Regular"/>
              </a:rPr>
              <a:t>Initial requirements at a </a:t>
            </a:r>
            <a:r>
              <a:rPr lang="en-US" altLang="en-US" sz="2000" u="sng">
                <a:latin typeface="DM Sans Regular"/>
              </a:rPr>
              <a:t>4-year school</a:t>
            </a:r>
            <a:r>
              <a:rPr lang="en-US" altLang="en-US" sz="2000">
                <a:latin typeface="DM Sans Regular"/>
              </a:rPr>
              <a:t>: </a:t>
            </a:r>
            <a:endParaRPr lang="en-US" sz="2000">
              <a:latin typeface="DM Sans Regular"/>
            </a:endParaRPr>
          </a:p>
          <a:p>
            <a:pPr indent="-113665" algn="l" hangingPunct="1"/>
            <a:r>
              <a:rPr lang="en-US" altLang="en-US" sz="2000">
                <a:latin typeface="DM Sans Regular"/>
              </a:rPr>
              <a:t>Any </a:t>
            </a:r>
            <a:r>
              <a:rPr lang="en-US" altLang="en-US" sz="2000" b="1" u="sng">
                <a:latin typeface="DM Sans Regular"/>
              </a:rPr>
              <a:t>two</a:t>
            </a:r>
            <a:r>
              <a:rPr lang="en-US" altLang="en-US" sz="2000">
                <a:latin typeface="DM Sans Regular"/>
              </a:rPr>
              <a:t> of these three:</a:t>
            </a:r>
          </a:p>
          <a:p>
            <a:pPr marL="342900" lvl="6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3.0 or higher cumulative GPA</a:t>
            </a:r>
            <a:endParaRPr lang="en-US"/>
          </a:p>
          <a:p>
            <a:pPr marL="342900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Top 30% of high school class</a:t>
            </a:r>
            <a:endParaRPr lang="en-US"/>
          </a:p>
          <a:p>
            <a:pPr marL="342900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1100+ SAT (math and critical reading) or 22+ ACT</a:t>
            </a:r>
            <a:endParaRPr lang="en-US"/>
          </a:p>
          <a:p>
            <a:pPr marL="457200" lvl="1" indent="0" algn="l" eaLnBrk="1" hangingPunct="1">
              <a:buNone/>
            </a:pPr>
            <a:endParaRPr lang="en-US" altLang="en-US" sz="2000">
              <a:latin typeface="DM Sans Regular"/>
            </a:endParaRPr>
          </a:p>
          <a:p>
            <a:pPr indent="-113665" algn="l"/>
            <a:r>
              <a:rPr lang="en-US" altLang="en-US" sz="2000">
                <a:latin typeface="DM Sans Regular"/>
              </a:rPr>
              <a:t>Initial requirements at a </a:t>
            </a:r>
            <a:r>
              <a:rPr lang="en-US" altLang="en-US" sz="2000" u="sng">
                <a:latin typeface="DM Sans Regular"/>
              </a:rPr>
              <a:t>2-year school</a:t>
            </a:r>
            <a:r>
              <a:rPr lang="en-US" altLang="en-US" sz="2000">
                <a:latin typeface="DM Sans Regular"/>
              </a:rPr>
              <a:t>:</a:t>
            </a:r>
          </a:p>
          <a:p>
            <a:pPr marL="229235" lvl="1" indent="-342900" algn="l" eaLnBrk="1" hangingPunct="1">
              <a:buFont typeface="Arial"/>
              <a:buChar char="•"/>
            </a:pPr>
            <a:r>
              <a:rPr lang="en-US" altLang="en-US" sz="2000">
                <a:latin typeface="DM Sans Regular"/>
              </a:rPr>
              <a:t>3.0 or higher cumulative GPA</a:t>
            </a:r>
          </a:p>
          <a:p>
            <a:pPr marL="229235" lvl="1" indent="-342900" algn="l" eaLnBrk="1" hangingPunct="1">
              <a:buFont typeface="Arial"/>
              <a:buChar char="•"/>
            </a:pPr>
            <a:endParaRPr lang="en-US" altLang="en-US" sz="2000">
              <a:latin typeface="DM Sans Regular"/>
            </a:endParaRPr>
          </a:p>
          <a:p>
            <a:pPr marL="229235" lvl="1" indent="-342900" algn="l" hangingPunct="1">
              <a:buFont typeface="Arial"/>
              <a:buChar char="•"/>
            </a:pPr>
            <a:r>
              <a:rPr lang="en-US" altLang="en-US" sz="2000" b="1">
                <a:latin typeface="DM Sans Regular"/>
              </a:rPr>
              <a:t>Maximum award - up to $5,000 towards the cost of attendance</a:t>
            </a:r>
            <a:endParaRPr lang="en-US" sz="1800" b="1"/>
          </a:p>
          <a:p>
            <a:pPr marL="229235" lvl="1" indent="-342900" algn="l" eaLnBrk="1" hangingPunct="1">
              <a:buFont typeface="Arial"/>
              <a:buChar char="•"/>
            </a:pPr>
            <a:endParaRPr lang="en-US" altLang="en-US" sz="2000">
              <a:latin typeface="DM Sans Regular"/>
            </a:endParaRPr>
          </a:p>
          <a:p>
            <a:pPr algn="l"/>
            <a:r>
              <a:rPr lang="en-US" sz="2000">
                <a:solidFill>
                  <a:srgbClr val="FF0000"/>
                </a:solidFill>
                <a:latin typeface="DM Sans Regular"/>
              </a:rPr>
              <a:t>*</a:t>
            </a:r>
            <a:r>
              <a:rPr lang="en-US" sz="2000">
                <a:latin typeface="DM Sans Regular"/>
              </a:rPr>
              <a:t>Continued Eligibility Requirements: </a:t>
            </a:r>
            <a:endParaRPr lang="en-US"/>
          </a:p>
          <a:p>
            <a:pPr lvl="1" algn="l"/>
            <a:r>
              <a:rPr lang="en-US" sz="2000">
                <a:latin typeface="DM Sans Regular"/>
              </a:rPr>
              <a:t>3.0 GPA or greater and at least an average of 30 credit hours per academic year.</a:t>
            </a:r>
          </a:p>
          <a:p>
            <a:pPr lvl="1" algn="l"/>
            <a:r>
              <a:rPr lang="en-US" sz="2000">
                <a:solidFill>
                  <a:srgbClr val="1A1A1A"/>
                </a:solidFill>
                <a:latin typeface="DM Sans Regular"/>
              </a:rPr>
              <a:t>Can use AP, IB, Dual Enrollment, or CLEP hours towards credit hour requirement.</a:t>
            </a:r>
            <a:endParaRPr lang="en-US" sz="2000"/>
          </a:p>
          <a:p>
            <a:pPr marL="457200" lvl="1" algn="l"/>
            <a:endParaRPr lang="en-US" sz="2000">
              <a:latin typeface="DM Sans Regular"/>
            </a:endParaRPr>
          </a:p>
          <a:p>
            <a:pPr algn="l"/>
            <a:r>
              <a:rPr lang="en-US" sz="2000" b="1">
                <a:solidFill>
                  <a:srgbClr val="FF0000"/>
                </a:solidFill>
                <a:latin typeface="DM Sans Regular"/>
              </a:rPr>
              <a:t>*</a:t>
            </a:r>
            <a:r>
              <a:rPr lang="en-US" sz="2000" b="1" u="sng">
                <a:latin typeface="DM Sans Regular"/>
              </a:rPr>
              <a:t>Earn</a:t>
            </a:r>
            <a:r>
              <a:rPr lang="en-US" sz="2000">
                <a:latin typeface="DM Sans Regular"/>
              </a:rPr>
              <a:t> LIFE Scholarship while in college</a:t>
            </a:r>
          </a:p>
          <a:p>
            <a:pPr lvl="1" algn="l"/>
            <a:r>
              <a:rPr lang="en-US" sz="2000">
                <a:latin typeface="DM Sans Regular"/>
              </a:rPr>
              <a:t>3.0 GPA or greater and at least an average of 30 credit hours per academic year.</a:t>
            </a:r>
          </a:p>
          <a:p>
            <a:pPr indent="-113665"/>
            <a:endParaRPr lang="en-US" altLang="en-US"/>
          </a:p>
          <a:p>
            <a:pPr indent="-113665" eaLnBrk="1" hangingPunct="1"/>
            <a:endParaRPr lang="en-US" alt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21E28E9-3369-707F-3BE3-6461E5898827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518639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4FFE8E-5987-44EA-AF65-5CFA15DD76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21047" y="153082"/>
            <a:ext cx="11025535" cy="1217124"/>
          </a:xfrm>
        </p:spPr>
        <p:txBody>
          <a:bodyPr lIns="45720" tIns="22860" rIns="45720" bIns="22860" anchor="ctr" anchorCtr="0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Enhanced Awards for </a:t>
            </a:r>
            <a:br>
              <a:rPr lang="en-US" altLang="en-US" sz="5000">
                <a:latin typeface="DM Sans Regular"/>
              </a:rPr>
            </a:br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Palmetto Fellows &amp; LIFE Recipients</a:t>
            </a:r>
            <a:endParaRPr lang="ru-RU" sz="5000">
              <a:solidFill>
                <a:srgbClr val="00B050"/>
              </a:solidFill>
              <a:latin typeface="Fraunces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E4515-E409-46A3-BF8E-A723CC4A9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96909" y="1460830"/>
            <a:ext cx="10473811" cy="5064606"/>
          </a:xfrm>
        </p:spPr>
        <p:txBody>
          <a:bodyPr lIns="45720" tIns="22860" rIns="45720" bIns="22860" anchor="t">
            <a:normAutofit fontScale="92500" lnSpcReduction="1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113665" algn="l"/>
            <a:r>
              <a:rPr lang="en-US" altLang="en-US" sz="2000" b="1">
                <a:latin typeface="DM Sans Regular"/>
              </a:rPr>
              <a:t>Maximum Award</a:t>
            </a:r>
            <a:r>
              <a:rPr lang="en-US" altLang="en-US" sz="2000">
                <a:latin typeface="DM Sans Regular"/>
              </a:rPr>
              <a:t>: </a:t>
            </a:r>
            <a:endParaRPr lang="en-US" sz="2000">
              <a:latin typeface="DM Sans Regular"/>
            </a:endParaRPr>
          </a:p>
          <a:p>
            <a:pPr lvl="1" indent="-113665" algn="l"/>
            <a:r>
              <a:rPr lang="en-US" altLang="en-US" sz="2000">
                <a:latin typeface="DM Sans Regular"/>
              </a:rPr>
              <a:t> $2,500 per year beginning in the Sophomore year</a:t>
            </a:r>
            <a:endParaRPr lang="en-US" sz="2000"/>
          </a:p>
          <a:p>
            <a:pPr lvl="1" indent="-113665" algn="l"/>
            <a:endParaRPr lang="en-US" altLang="en-US" sz="1000">
              <a:latin typeface="DM Sans Regular"/>
            </a:endParaRPr>
          </a:p>
          <a:p>
            <a:pPr indent="-113665" algn="l"/>
            <a:r>
              <a:rPr lang="en-US" altLang="en-US" sz="2000" b="1">
                <a:latin typeface="DM Sans Regular"/>
              </a:rPr>
              <a:t>Eligibility Criteria</a:t>
            </a:r>
            <a:r>
              <a:rPr lang="en-US" altLang="en-US" sz="2000">
                <a:latin typeface="DM Sans Regular"/>
              </a:rPr>
              <a:t>:</a:t>
            </a:r>
          </a:p>
          <a:p>
            <a:pPr marL="229235" lvl="2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Declare a major in Mathematics, Science or Health related fields </a:t>
            </a:r>
            <a:r>
              <a:rPr lang="en-US" altLang="en-US" sz="2000">
                <a:solidFill>
                  <a:srgbClr val="FF0000"/>
                </a:solidFill>
                <a:latin typeface="DM Sans Regular"/>
              </a:rPr>
              <a:t>*</a:t>
            </a:r>
            <a:endParaRPr lang="en-US" sz="2000"/>
          </a:p>
          <a:p>
            <a:pPr marL="229235" lvl="1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Have earned at least 14 credit hours of math or science courses during the Freshman year (including AP courses taken during High School).</a:t>
            </a:r>
            <a:endParaRPr lang="en-US" sz="2000"/>
          </a:p>
          <a:p>
            <a:pPr marL="229235" lvl="1" indent="-342900" algn="l">
              <a:buFont typeface="Arial"/>
              <a:buChar char="•"/>
            </a:pPr>
            <a:endParaRPr lang="en-US" sz="1100">
              <a:latin typeface="DM Sans Regular"/>
            </a:endParaRPr>
          </a:p>
          <a:p>
            <a:pPr lvl="1" algn="l"/>
            <a:r>
              <a:rPr lang="en-US" sz="2000" b="1">
                <a:latin typeface="DM Sans Regular"/>
              </a:rPr>
              <a:t>New Academic Areas</a:t>
            </a:r>
            <a:r>
              <a:rPr lang="en-US" sz="2000">
                <a:latin typeface="DM Sans Regular"/>
              </a:rPr>
              <a:t>:</a:t>
            </a:r>
          </a:p>
          <a:p>
            <a:pPr marL="342900" lvl="1" indent="-342900" algn="l">
              <a:buFont typeface="Arial"/>
              <a:buChar char="•"/>
            </a:pPr>
            <a:r>
              <a:rPr lang="en-US" sz="2000" u="sng">
                <a:latin typeface="DM Sans Regular"/>
              </a:rPr>
              <a:t>Accounting</a:t>
            </a:r>
            <a:r>
              <a:rPr lang="en-US" sz="2000">
                <a:latin typeface="DM Sans Regular"/>
              </a:rPr>
              <a:t>: current sophomores, juniors, and seniors need to have earned 14-credit hours in math/science during their first academic year to receive the enhancement.</a:t>
            </a:r>
          </a:p>
          <a:p>
            <a:pPr marL="342900" lvl="1" indent="-342900" algn="l">
              <a:buFont typeface="Arial"/>
              <a:buChar char="•"/>
            </a:pPr>
            <a:r>
              <a:rPr lang="en-US" sz="2000" u="sng">
                <a:latin typeface="DM Sans Regular"/>
              </a:rPr>
              <a:t>Education</a:t>
            </a:r>
            <a:r>
              <a:rPr lang="en-US" sz="2000">
                <a:latin typeface="DM Sans Regular"/>
              </a:rPr>
              <a:t>: must be considered an education major and sign a contractual agreement to work one year in a South Carolina public school for each year they receive the enhancement. If a student accepts an education enhancement, they must repay the funds either with their time (service agreement) or money (enhancement funding becomes a loan).</a:t>
            </a:r>
          </a:p>
          <a:p>
            <a:pPr lvl="1" indent="-113665" algn="l"/>
            <a:endParaRPr lang="en-US" altLang="en-US" sz="2000">
              <a:solidFill>
                <a:srgbClr val="FF0000"/>
              </a:solidFill>
              <a:latin typeface="DM Sans Regular"/>
            </a:endParaRPr>
          </a:p>
          <a:p>
            <a:pPr lvl="1" indent="-113665" algn="l"/>
            <a:r>
              <a:rPr lang="en-US" altLang="en-US" sz="2000">
                <a:solidFill>
                  <a:srgbClr val="FF0000"/>
                </a:solidFill>
                <a:latin typeface="DM Sans Regular"/>
              </a:rPr>
              <a:t>*</a:t>
            </a:r>
            <a:r>
              <a:rPr lang="en-US" altLang="en-US" sz="2000">
                <a:latin typeface="DM Sans Regular"/>
              </a:rPr>
              <a:t>A complete list of eligible majors and courses can be found on the SC Commission on Higher Education’s website, </a:t>
            </a:r>
            <a:r>
              <a:rPr lang="en-US" altLang="en-US" sz="2000">
                <a:latin typeface="DM Sans Regula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www.che.sc.gov</a:t>
            </a:r>
            <a:r>
              <a:rPr lang="en-US" altLang="en-US" sz="2000">
                <a:latin typeface="DM Sans Regular"/>
              </a:rPr>
              <a:t>  </a:t>
            </a:r>
            <a:endParaRPr lang="en-US" sz="2000">
              <a:latin typeface="DM Sans Regular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EA7075E-4023-21AC-4E89-F5B7D71296D6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4981243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B93806-769F-4C20-A684-CA4CB5BB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2231" y="146007"/>
            <a:ext cx="6420972" cy="883465"/>
          </a:xfrm>
        </p:spPr>
        <p:txBody>
          <a:bodyPr vert="horz" lIns="91440" tIns="45720" rIns="9144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SC Hope Scholarship</a:t>
            </a:r>
            <a:endParaRPr lang="en-US" sz="5000">
              <a:solidFill>
                <a:srgbClr val="00B050"/>
              </a:solidFill>
              <a:latin typeface="DM Sans Regular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292DFE-EBA3-4DB2-A2C7-181011556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07787" y="914400"/>
            <a:ext cx="9445092" cy="3462391"/>
          </a:xfrm>
        </p:spPr>
        <p:txBody>
          <a:bodyPr vert="horz" lIns="0" tIns="45720" rIns="0" bIns="45720" rtlCol="0" anchor="ctr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altLang="en-US" sz="2000">
                <a:latin typeface="DM Sans Regular"/>
              </a:rPr>
              <a:t>Freshman year only (2 consecutive terms)</a:t>
            </a:r>
            <a:endParaRPr lang="en-US" sz="2000">
              <a:latin typeface="DM Sans Regular"/>
            </a:endParaRPr>
          </a:p>
          <a:p>
            <a:pPr algn="l"/>
            <a:r>
              <a:rPr lang="en-US" altLang="en-US" sz="2000" b="1" u="sng">
                <a:latin typeface="DM Sans Regular"/>
              </a:rPr>
              <a:t>Only at Four-year institutions in South Carolina</a:t>
            </a:r>
            <a:endParaRPr lang="en-US" sz="2000">
              <a:latin typeface="DM Sans Regular"/>
            </a:endParaRPr>
          </a:p>
          <a:p>
            <a:pPr algn="l"/>
            <a:r>
              <a:rPr lang="en-US" altLang="en-US" sz="2000">
                <a:latin typeface="DM Sans Regular"/>
              </a:rPr>
              <a:t>Maximum award - up to $2,800 towards the cost of attendance.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>
                <a:latin typeface="DM Sans Regular"/>
              </a:rPr>
              <a:t>This includes $2,500 towards tuition and an additional $300 for textbooks</a:t>
            </a:r>
            <a:r>
              <a:rPr lang="en-US" sz="2800">
                <a:latin typeface="DM Sans Regular"/>
              </a:rPr>
              <a:t>. </a:t>
            </a:r>
            <a:endParaRPr lang="en-US"/>
          </a:p>
          <a:p>
            <a:pPr algn="l">
              <a:lnSpc>
                <a:spcPct val="100000"/>
              </a:lnSpc>
            </a:pPr>
            <a:r>
              <a:rPr lang="en-US" altLang="en-US" sz="2000">
                <a:latin typeface="DM Sans Regular"/>
              </a:rPr>
              <a:t>Eligibility Requirements:</a:t>
            </a:r>
          </a:p>
          <a:p>
            <a:pPr marL="342900" lvl="2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3.0 GPA at time of high school graduation</a:t>
            </a:r>
          </a:p>
          <a:p>
            <a:pPr marL="342900" lvl="2" indent="-342900" algn="l">
              <a:buFont typeface="Arial"/>
              <a:buChar char="•"/>
            </a:pPr>
            <a:r>
              <a:rPr lang="en-US" sz="2000">
                <a:latin typeface="DM Sans Regular"/>
              </a:rPr>
              <a:t>Must</a:t>
            </a:r>
            <a:r>
              <a:rPr lang="en-US" sz="2000">
                <a:latin typeface="DM Sans Regular"/>
                <a:ea typeface="+mn-lt"/>
                <a:cs typeface="+mn-lt"/>
              </a:rPr>
              <a:t> not be a recipient of a LIFE Scholarship, Palmetto Fellows Scholarship, or Lottery Tuition Assistance.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8C9033C-212D-CD73-F072-323F7A3BC348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40753753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2B7A95-98E4-C55C-42DC-1ECE9D7AC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639" y="102322"/>
            <a:ext cx="9473315" cy="1288505"/>
          </a:xfrm>
        </p:spPr>
        <p:txBody>
          <a:bodyPr lIns="45719" tIns="45720" rIns="45719" bIns="45720" anchor="ctr">
            <a:normAutofit fontScale="90000"/>
          </a:bodyPr>
          <a:lstStyle/>
          <a:p>
            <a:r>
              <a:rPr lang="en-US" altLang="en-US" sz="5000">
                <a:latin typeface="DM Sans Regular"/>
                <a:ea typeface="Calibri"/>
                <a:cs typeface="Calibri"/>
              </a:rPr>
              <a:t>Lottery Tuition Assistance (LTAP)</a:t>
            </a:r>
            <a:endParaRPr lang="en-US" sz="5000" u="sng">
              <a:latin typeface="DM Sans Regular"/>
              <a:ea typeface="Calibri"/>
              <a:cs typeface="Calibri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100CB31-9333-ACC8-A067-1B3BBBE09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751" y="1393672"/>
            <a:ext cx="9473315" cy="4546776"/>
          </a:xfrm>
        </p:spPr>
        <p:txBody>
          <a:bodyPr lIns="45719" tIns="45720" rIns="45719" bIns="45720" anchor="t">
            <a:normAutofit/>
          </a:bodyPr>
          <a:lstStyle/>
          <a:p>
            <a:pPr marL="0" indent="0" algn="l">
              <a:buNone/>
            </a:pPr>
            <a:r>
              <a:rPr lang="en-US" altLang="en-US" sz="2000"/>
              <a:t>Available for students attending </a:t>
            </a:r>
            <a:r>
              <a:rPr lang="en-US" altLang="en-US" sz="2000" u="sng"/>
              <a:t>SC Technical Colleges, USC Regional Campuses and Spartanburg Methodist College</a:t>
            </a:r>
            <a:endParaRPr lang="en-US" sz="2000"/>
          </a:p>
          <a:p>
            <a:pPr marL="0" indent="0">
              <a:buNone/>
            </a:pPr>
            <a:r>
              <a:rPr lang="en-US" altLang="en-US" sz="2000"/>
              <a:t>Maximum award - $95 per credit hour, up to $1,140 per semester for full-time attendance (This amount changes slightly each semester)</a:t>
            </a:r>
          </a:p>
          <a:p>
            <a:pPr marL="0" indent="0">
              <a:buNone/>
            </a:pPr>
            <a:r>
              <a:rPr lang="en-US" altLang="en-US" sz="2000"/>
              <a:t>Tuition only</a:t>
            </a:r>
            <a:endParaRPr lang="en-US" sz="2000"/>
          </a:p>
          <a:p>
            <a:pPr marL="0" indent="0">
              <a:buNone/>
            </a:pPr>
            <a:r>
              <a:rPr lang="en-US" altLang="en-US" sz="2000"/>
              <a:t>Eligibility Criteria:</a:t>
            </a:r>
            <a:endParaRPr lang="en-US" sz="2000"/>
          </a:p>
          <a:p>
            <a:pPr marL="800100" lvl="1" indent="-342900"/>
            <a:r>
              <a:rPr lang="en-US" altLang="en-US" sz="2000"/>
              <a:t>Must file the FAFSA</a:t>
            </a:r>
            <a:endParaRPr lang="en-US" sz="2000"/>
          </a:p>
          <a:p>
            <a:pPr marL="800100" lvl="1" indent="-342900"/>
            <a:r>
              <a:rPr lang="en-US" altLang="en-US" sz="2000"/>
              <a:t>U.S. Citizen or permanent resident</a:t>
            </a:r>
          </a:p>
          <a:p>
            <a:pPr marL="800100" lvl="1" indent="-342900"/>
            <a:r>
              <a:rPr lang="en-US" altLang="en-US" sz="2000"/>
              <a:t>Legal resident of SC</a:t>
            </a:r>
          </a:p>
          <a:p>
            <a:pPr marL="800100" lvl="1" indent="-342900"/>
            <a:r>
              <a:rPr lang="en-US" altLang="en-US" sz="2000"/>
              <a:t>Must be degree seeking and enrolled in a minimum of 6 credits</a:t>
            </a:r>
            <a:endParaRPr lang="en-US" sz="2000"/>
          </a:p>
          <a:p>
            <a:pPr marL="342900" indent="-457200" algn="l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2800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15FE4-D732-4CC2-036A-A36B139B2816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26953764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307F-C432-3D1B-594A-8C494D9B9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3958" y="216200"/>
            <a:ext cx="7008574" cy="704724"/>
          </a:xfrm>
        </p:spPr>
        <p:txBody>
          <a:bodyPr lIns="45719" tIns="45720" rIns="45719" bIns="45720" anchor="ctr">
            <a:noAutofit/>
          </a:bodyPr>
          <a:lstStyle/>
          <a:p>
            <a:pPr algn="ctr"/>
            <a:r>
              <a:rPr lang="en-US" altLang="en-US" sz="5000">
                <a:latin typeface="DM Sans Regular"/>
                <a:ea typeface="Calibri"/>
                <a:cs typeface="Calibri"/>
              </a:rPr>
              <a:t>SC Need-Based Grant</a:t>
            </a:r>
            <a:endParaRPr lang="en-US" sz="5000"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71DE3-7B90-822D-D8E7-DFC18E7F2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1547" y="1059387"/>
            <a:ext cx="9332204" cy="4420201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en-US" sz="2000"/>
              <a:t>Maximum Award:</a:t>
            </a:r>
            <a:endParaRPr lang="en-US" sz="2000"/>
          </a:p>
          <a:p>
            <a:pPr lvl="1"/>
            <a:r>
              <a:rPr lang="en-US" altLang="en-US" sz="2000"/>
              <a:t>Up to $3,500 annually if enrolled full-time and up to $1,750 annually if enrolled part-time for a maximum of eight full-time equivalent terms.</a:t>
            </a:r>
          </a:p>
          <a:p>
            <a:pPr lvl="1"/>
            <a:r>
              <a:rPr lang="en-US" altLang="en-US" sz="2000"/>
              <a:t>College determines the exact award amount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en-US" sz="2000"/>
              <a:t>Eligibility Criteria:</a:t>
            </a:r>
          </a:p>
          <a:p>
            <a:pPr lvl="1"/>
            <a:r>
              <a:rPr lang="en-US" altLang="en-US" sz="2000"/>
              <a:t>Must file the FAFSA form </a:t>
            </a:r>
          </a:p>
          <a:p>
            <a:pPr marL="800100" lvl="1" indent="-342900"/>
            <a:r>
              <a:rPr lang="en-US" sz="2000"/>
              <a:t>U.S. Citizen or permanent resident</a:t>
            </a:r>
            <a:endParaRPr lang="en-US" sz="2000">
              <a:solidFill>
                <a:srgbClr val="0D2B2C"/>
              </a:solidFill>
            </a:endParaRPr>
          </a:p>
          <a:p>
            <a:pPr marL="800100" lvl="1" indent="-342900"/>
            <a:r>
              <a:rPr lang="en-US" sz="2000"/>
              <a:t>Legal resident of SC</a:t>
            </a:r>
            <a:endParaRPr lang="en-US"/>
          </a:p>
          <a:p>
            <a:pPr lvl="1"/>
            <a:r>
              <a:rPr lang="en-US" altLang="en-US" sz="2000"/>
              <a:t>Must be needs based on the results of the FAFSA (consistent with Pell Grant eligibility)</a:t>
            </a:r>
          </a:p>
          <a:p>
            <a:pPr algn="ctr"/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B614632-AFF1-EFEE-037A-B2A2CFF711BE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10592018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20E29-6D87-295A-237C-55DB3775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0752" y="199853"/>
            <a:ext cx="10065981" cy="1429094"/>
          </a:xfrm>
        </p:spPr>
        <p:txBody>
          <a:bodyPr lIns="45719" tIns="45720" rIns="45719" bIns="45720" anchor="ctr">
            <a:noAutofit/>
          </a:bodyPr>
          <a:lstStyle/>
          <a:p>
            <a:r>
              <a:rPr lang="en-US" sz="4400">
                <a:solidFill>
                  <a:srgbClr val="21A758"/>
                </a:solidFill>
                <a:latin typeface="DM Sans Regular"/>
                <a:ea typeface="Calibri"/>
                <a:cs typeface="Calibri"/>
              </a:rPr>
              <a:t>SC Workforce for Industry Needs Scholarship (SC WINS)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4E28B-B85C-668C-3977-72B6B7332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1659427"/>
            <a:ext cx="10210800" cy="4512773"/>
          </a:xfrm>
        </p:spPr>
        <p:txBody>
          <a:bodyPr/>
          <a:lstStyle/>
          <a:p>
            <a:r>
              <a:rPr lang="en-US" altLang="en-US" sz="2000">
                <a:latin typeface="DM Sans Regular" pitchFamily="2" charset="0"/>
              </a:rPr>
              <a:t>Eligibility Requirements: (Any of 16 SC Technical Colleges)</a:t>
            </a:r>
          </a:p>
          <a:p>
            <a:pPr lvl="1"/>
            <a:r>
              <a:rPr lang="en-US" sz="2000" b="0" i="0">
                <a:solidFill>
                  <a:srgbClr val="000000"/>
                </a:solidFill>
                <a:effectLst/>
                <a:latin typeface="DM Sans Regular" pitchFamily="2" charset="0"/>
              </a:rPr>
              <a:t>Be a South Carolina resident</a:t>
            </a:r>
          </a:p>
          <a:p>
            <a:pPr lvl="1"/>
            <a:r>
              <a:rPr lang="en-US" sz="2000" b="0" i="0">
                <a:solidFill>
                  <a:srgbClr val="000000"/>
                </a:solidFill>
                <a:effectLst/>
                <a:latin typeface="DM Sans Regular" pitchFamily="2" charset="0"/>
              </a:rPr>
              <a:t>Be enrolled in an eligible program</a:t>
            </a:r>
          </a:p>
          <a:p>
            <a:pPr lvl="1"/>
            <a:r>
              <a:rPr lang="en-US" sz="2000" b="0" i="0">
                <a:solidFill>
                  <a:srgbClr val="000000"/>
                </a:solidFill>
                <a:effectLst/>
                <a:latin typeface="DM Sans Regular" pitchFamily="2" charset="0"/>
              </a:rPr>
              <a:t>Meet one of the following criteria:</a:t>
            </a:r>
          </a:p>
          <a:p>
            <a:pPr marL="1200150" lvl="2" indent="-285750"/>
            <a:r>
              <a:rPr lang="en-US" b="0" i="0">
                <a:solidFill>
                  <a:srgbClr val="000000"/>
                </a:solidFill>
                <a:effectLst/>
                <a:latin typeface="DM Sans Regular" pitchFamily="2" charset="0"/>
              </a:rPr>
              <a:t>Be employed,</a:t>
            </a:r>
          </a:p>
          <a:p>
            <a:pPr marL="1200150" lvl="2" indent="-285750"/>
            <a:r>
              <a:rPr lang="en-US" b="0" i="0">
                <a:solidFill>
                  <a:srgbClr val="000000"/>
                </a:solidFill>
                <a:effectLst/>
                <a:latin typeface="DM Sans Regular" pitchFamily="2" charset="0"/>
              </a:rPr>
              <a:t>Take a financial literacy course offered at the technical college, or</a:t>
            </a:r>
          </a:p>
          <a:p>
            <a:pPr marL="1200150" lvl="2" indent="-285750"/>
            <a:r>
              <a:rPr lang="en-US" b="0" i="0">
                <a:solidFill>
                  <a:srgbClr val="000000"/>
                </a:solidFill>
                <a:effectLst/>
                <a:latin typeface="DM Sans Regular" pitchFamily="2" charset="0"/>
              </a:rPr>
              <a:t>Complete 100 hours of voluntary time contributing to a nonprofit or public service organization</a:t>
            </a:r>
          </a:p>
          <a:p>
            <a:pPr marL="0" indent="0">
              <a:buNone/>
            </a:pPr>
            <a:r>
              <a:rPr lang="en-US" sz="2000" b="0" i="0">
                <a:solidFill>
                  <a:srgbClr val="111111"/>
                </a:solidFill>
                <a:effectLst/>
                <a:latin typeface="DM Sans Regular" pitchFamily="2" charset="0"/>
              </a:rPr>
              <a:t>What’s covered: </a:t>
            </a:r>
          </a:p>
          <a:p>
            <a:pPr lvl="1"/>
            <a:r>
              <a:rPr lang="en-US" sz="2000" b="0" i="0">
                <a:solidFill>
                  <a:srgbClr val="111111"/>
                </a:solidFill>
                <a:effectLst/>
                <a:latin typeface="DM Sans Regular" pitchFamily="2" charset="0"/>
              </a:rPr>
              <a:t>Remaining tuition, fees, and course-related expenses after other scholarships or grants have been applied (up to $5,000 per academic year)</a:t>
            </a:r>
          </a:p>
          <a:p>
            <a:r>
              <a:rPr lang="en-US" sz="2000" b="0" i="0">
                <a:solidFill>
                  <a:srgbClr val="111111"/>
                </a:solidFill>
                <a:effectLst/>
                <a:latin typeface="DM Sans Regular" pitchFamily="2" charset="0"/>
              </a:rPr>
              <a:t>Student responsibility: </a:t>
            </a:r>
          </a:p>
          <a:p>
            <a:pPr lvl="1"/>
            <a:r>
              <a:rPr lang="en-US" sz="2000" b="0" i="0">
                <a:solidFill>
                  <a:srgbClr val="111111"/>
                </a:solidFill>
                <a:effectLst/>
                <a:latin typeface="DM Sans Regular" pitchFamily="2" charset="0"/>
              </a:rPr>
              <a:t>Maintain a 2.0 GPA each academic year</a:t>
            </a:r>
          </a:p>
          <a:p>
            <a:endParaRPr lang="en-US" b="0" i="0">
              <a:solidFill>
                <a:srgbClr val="111111"/>
              </a:solidFill>
              <a:effectLst/>
              <a:highlight>
                <a:srgbClr val="F5F5F5"/>
              </a:highlight>
              <a:latin typeface="DM Sans Regular" pitchFamily="2" charset="0"/>
            </a:endParaRPr>
          </a:p>
          <a:p>
            <a:endParaRPr lang="en-US" altLang="en-US" sz="2400">
              <a:latin typeface="DM Sans Regular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1F7AFE-2F7D-FB9F-EA8A-67ECED5D9E62}"/>
              </a:ext>
            </a:extLst>
          </p:cNvPr>
          <p:cNvSpPr txBox="1"/>
          <p:nvPr/>
        </p:nvSpPr>
        <p:spPr>
          <a:xfrm>
            <a:off x="1981200" y="6248400"/>
            <a:ext cx="1371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000">
                <a:latin typeface="DM Sans Regular" pitchFamily="2" charset="0"/>
              </a:rPr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2104938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4FFE8E-5987-44EA-AF65-5CFA15DD76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07306" y="248588"/>
            <a:ext cx="9310255" cy="808206"/>
          </a:xfrm>
        </p:spPr>
        <p:txBody>
          <a:bodyPr lIns="45719" tIns="45720" rIns="45719" bIns="4572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SC Tuition Grants</a:t>
            </a:r>
            <a:endParaRPr lang="ru-RU" sz="5000">
              <a:solidFill>
                <a:srgbClr val="00B050"/>
              </a:solidFill>
              <a:latin typeface="Fraunces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E4515-E409-46A3-BF8E-A723CC4A9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476084" y="1225113"/>
            <a:ext cx="10065981" cy="5072314"/>
          </a:xfrm>
          <a:prstGeom prst="rect">
            <a:avLst/>
          </a:prstGeom>
        </p:spPr>
        <p:txBody>
          <a:bodyPr lIns="45720" tIns="22860" rIns="45720" bIns="22860" anchor="t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/>
            <a:r>
              <a:rPr lang="en-US" altLang="en-US" sz="2000">
                <a:latin typeface="DM Sans Regular"/>
              </a:rPr>
              <a:t>Eligibility Criteria:</a:t>
            </a:r>
            <a:endParaRPr lang="en-US"/>
          </a:p>
          <a:p>
            <a:pPr marL="342900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SC Residents </a:t>
            </a:r>
            <a:endParaRPr lang="en-US"/>
          </a:p>
          <a:p>
            <a:pPr marL="342900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Attending a SC Independent (private) college or university</a:t>
            </a:r>
            <a:endParaRPr lang="en-US"/>
          </a:p>
          <a:p>
            <a:pPr marL="342900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Enrolled in at least 12 credit hours each semester.</a:t>
            </a:r>
            <a:endParaRPr lang="en-US"/>
          </a:p>
          <a:p>
            <a:pPr marL="342900" indent="-342900" algn="l"/>
            <a:endParaRPr lang="en-US" altLang="en-US" sz="2000">
              <a:latin typeface="DM Sans Regular"/>
            </a:endParaRPr>
          </a:p>
          <a:p>
            <a:pPr marL="342900" indent="-342900" algn="l"/>
            <a:r>
              <a:rPr lang="en-US" altLang="en-US" sz="2000">
                <a:latin typeface="DM Sans Regular"/>
              </a:rPr>
              <a:t>First time Freshman Academic Eligibility Criteria</a:t>
            </a:r>
            <a:endParaRPr lang="en-US"/>
          </a:p>
          <a:p>
            <a:pPr marL="800100" lvl="1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Must have a high school diploma or its equivalent (GED or Adult Education Diploma) and be fully admitted as a degree-seeking student based on the college’s academic requirements for admission</a:t>
            </a:r>
          </a:p>
          <a:p>
            <a:pPr marL="342900" indent="-342900" algn="l"/>
            <a:r>
              <a:rPr lang="en-US" altLang="en-US" sz="2000">
                <a:latin typeface="DM Sans Regular"/>
              </a:rPr>
              <a:t>Returning students Academic Eligibility Criteria</a:t>
            </a:r>
            <a:endParaRPr lang="en-US"/>
          </a:p>
          <a:p>
            <a:pPr marL="800100" lvl="1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Must continue to meet Satisfactory Academic Progress at the college</a:t>
            </a:r>
          </a:p>
          <a:p>
            <a:pPr marL="800100" lvl="1" indent="-342900" algn="l">
              <a:buFont typeface="Arial"/>
              <a:buChar char="•"/>
            </a:pPr>
            <a:endParaRPr lang="en-US" altLang="en-US" sz="2000">
              <a:latin typeface="DM Sans Regular"/>
            </a:endParaRPr>
          </a:p>
          <a:p>
            <a:pPr marL="800100" lvl="1" indent="-342900" algn="l">
              <a:buFont typeface="Arial"/>
              <a:buChar char="•"/>
            </a:pPr>
            <a:endParaRPr lang="en-US" altLang="en-US" sz="2000">
              <a:latin typeface="DM Sans Regular"/>
            </a:endParaRPr>
          </a:p>
          <a:p>
            <a:pPr algn="l"/>
            <a:r>
              <a:rPr lang="en-US" sz="2000">
                <a:latin typeface="DM Sans Regular"/>
              </a:rPr>
              <a:t>Students must file FAFSA annually and include a SC Private College 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>
                <a:latin typeface="DM Sans Regular"/>
              </a:rPr>
              <a:t>Annual Application Deadline – </a:t>
            </a:r>
            <a:r>
              <a:rPr lang="en-US" sz="2000">
                <a:solidFill>
                  <a:srgbClr val="FF0000"/>
                </a:solidFill>
                <a:latin typeface="DM Sans Regular"/>
              </a:rPr>
              <a:t>August 1</a:t>
            </a:r>
          </a:p>
          <a:p>
            <a:pPr marL="342900" indent="-342900" algn="l">
              <a:buFont typeface="Arial"/>
              <a:buChar char="•"/>
            </a:pPr>
            <a:r>
              <a:rPr lang="en-US" sz="2000">
                <a:latin typeface="DM Sans Regular"/>
              </a:rPr>
              <a:t>Maximum award - $5,000 </a:t>
            </a:r>
          </a:p>
          <a:p>
            <a:pPr algn="l"/>
            <a:endParaRPr lang="en-US" sz="2000">
              <a:latin typeface="DM Sans Regular" pitchFamily="2" charset="0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451BB2A-EF29-7A2D-88F2-B7FD06F10E6C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7874917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sz="quarter" idx="21"/>
          </p:nvPr>
        </p:nvSpPr>
        <p:spPr>
          <a:xfrm>
            <a:off x="1255834" y="1725373"/>
            <a:ext cx="5230420" cy="3407254"/>
          </a:xfrm>
        </p:spPr>
        <p:txBody>
          <a:bodyPr vert="horz" lIns="0" tIns="45720" rIns="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Allen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– Columbia</a:t>
            </a:r>
            <a:endParaRPr lang="en-US">
              <a:solidFill>
                <a:schemeClr val="tx1"/>
              </a:solidFill>
            </a:endParaRP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Anderson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– Anderson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Benedict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Columbia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Bob Jones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Greenville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Charleston Southern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Charleston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Claflin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– Orangeburg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Clinton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– Rock Hill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Coker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Hartsville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Columbia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Columbia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Columbia International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-Columbia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Converse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Spartanburg</a:t>
            </a:r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30634" y="184150"/>
            <a:ext cx="11526088" cy="1248954"/>
          </a:xfrm>
        </p:spPr>
        <p:txBody>
          <a:bodyPr vert="horz" lIns="91440" tIns="45720" rIns="9144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4000">
                <a:solidFill>
                  <a:srgbClr val="21A758"/>
                </a:solidFill>
                <a:latin typeface="DM Sans Regular"/>
              </a:rPr>
              <a:t>SC Independent (Private) Colleges &amp; Universities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6982CB1-A2CD-486E-96CB-D5737DC9E9FB}"/>
              </a:ext>
            </a:extLst>
          </p:cNvPr>
          <p:cNvSpPr txBox="1">
            <a:spLocks noChangeArrowheads="1"/>
          </p:cNvSpPr>
          <p:nvPr/>
        </p:nvSpPr>
        <p:spPr>
          <a:xfrm>
            <a:off x="6697551" y="1443836"/>
            <a:ext cx="5676900" cy="419670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Erskine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Due West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Furman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Greenville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Morris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Sumter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Newberry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Newberry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North Greenville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Tigerville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Presbyterian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Clinton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Southern Wesleyan University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Central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Spartanburg Methodist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Spartanburg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Voorhees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- Denmark</a:t>
            </a:r>
          </a:p>
          <a:p>
            <a:pPr marL="342900" indent="-342900" algn="l"/>
            <a:r>
              <a:rPr lang="en-US" altLang="en-US" sz="2000" b="1">
                <a:solidFill>
                  <a:schemeClr val="tx1"/>
                </a:solidFill>
                <a:latin typeface="DM Sans Regular"/>
              </a:rPr>
              <a:t>Wofford College </a:t>
            </a:r>
            <a:r>
              <a:rPr lang="en-US" altLang="en-US" sz="2000">
                <a:solidFill>
                  <a:schemeClr val="tx1"/>
                </a:solidFill>
                <a:latin typeface="DM Sans Regular"/>
              </a:rPr>
              <a:t>– Spartanburg</a:t>
            </a:r>
          </a:p>
          <a:p>
            <a:pPr marL="342900" indent="-342900" algn="l"/>
            <a:endParaRPr lang="en-US" altLang="en-US" sz="2000">
              <a:latin typeface="DM Sans Regula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1FD5A2-3FED-4837-B69B-0496016A9A9E}"/>
              </a:ext>
            </a:extLst>
          </p:cNvPr>
          <p:cNvSpPr txBox="1"/>
          <p:nvPr/>
        </p:nvSpPr>
        <p:spPr>
          <a:xfrm>
            <a:off x="3675390" y="5758925"/>
            <a:ext cx="4517437" cy="3733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algn="ctr">
              <a:lnSpc>
                <a:spcPct val="90000"/>
              </a:lnSpc>
              <a:buNone/>
            </a:pPr>
            <a:r>
              <a:rPr lang="en-US" altLang="en-US" sz="2000">
                <a:solidFill>
                  <a:srgbClr val="FF0000"/>
                </a:solidFill>
                <a:latin typeface="DM Sans Regular"/>
              </a:rPr>
              <a:t>www.scicu.org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ACE5681-6E02-07D3-E8E4-56EBA7BF7713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7566439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166E2-E862-98E3-6CE8-FB6D1AA33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329" y="201135"/>
            <a:ext cx="8814796" cy="845835"/>
          </a:xfrm>
        </p:spPr>
        <p:txBody>
          <a:bodyPr lIns="45719" tIns="45720" rIns="45719" bIns="45720" anchor="ctr">
            <a:normAutofit/>
          </a:bodyPr>
          <a:lstStyle/>
          <a:p>
            <a:r>
              <a:rPr lang="en-US" altLang="en-US" sz="5000">
                <a:solidFill>
                  <a:srgbClr val="00B050"/>
                </a:solidFill>
                <a:latin typeface="DM Sans Regular"/>
                <a:ea typeface="Calibri"/>
                <a:cs typeface="Calibri"/>
              </a:rPr>
              <a:t>SC Teaching Fellows Program</a:t>
            </a:r>
            <a:endParaRPr lang="en-US" sz="5000">
              <a:solidFill>
                <a:srgbClr val="00B050"/>
              </a:solidFill>
              <a:latin typeface="DM Sans Regular"/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04292-DA84-D224-6F94-3CA20D0A0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3706" y="1193504"/>
            <a:ext cx="9856793" cy="4649243"/>
          </a:xfrm>
        </p:spPr>
        <p:txBody>
          <a:bodyPr lIns="45719" tIns="45720" rIns="45719" bIns="45720" anchor="t">
            <a:normAutofit/>
          </a:bodyPr>
          <a:lstStyle/>
          <a:p>
            <a:pPr marL="0" indent="0">
              <a:buNone/>
              <a:defRPr/>
            </a:pPr>
            <a:r>
              <a:rPr lang="en-US" sz="2100"/>
              <a:t>To recruit talented high school seniors into the teaching profession and help them develop leadership qualities. </a:t>
            </a:r>
          </a:p>
          <a:p>
            <a:pPr marL="0" indent="0">
              <a:buNone/>
              <a:defRPr/>
            </a:pPr>
            <a:r>
              <a:rPr lang="en-US" sz="2100"/>
              <a:t>Apply online at: </a:t>
            </a:r>
            <a:r>
              <a:rPr lang="en-US" sz="210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www.cerra.org</a:t>
            </a:r>
            <a:r>
              <a:rPr lang="en-US" sz="2100">
                <a:solidFill>
                  <a:srgbClr val="FF0000"/>
                </a:solidFill>
              </a:rPr>
              <a:t> </a:t>
            </a:r>
            <a:r>
              <a:rPr lang="en-US" sz="2100">
                <a:solidFill>
                  <a:srgbClr val="000000"/>
                </a:solidFill>
              </a:rPr>
              <a:t>opens Oct 1.</a:t>
            </a:r>
          </a:p>
          <a:p>
            <a:pPr marL="0" indent="0">
              <a:buNone/>
              <a:defRPr/>
            </a:pPr>
            <a:r>
              <a:rPr lang="en-US" sz="2100"/>
              <a:t>Up to $6,000 per year of a maximum of four years.</a:t>
            </a:r>
            <a:endParaRPr lang="en-US" sz="210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en-US" sz="2000" i="0">
                <a:solidFill>
                  <a:srgbClr val="000000"/>
                </a:solidFill>
                <a:effectLst/>
              </a:rPr>
              <a:t>The Teaching Fellows Program is available at: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endParaRPr lang="en-US" sz="1600" i="0">
              <a:solidFill>
                <a:srgbClr val="000000"/>
              </a:solidFill>
              <a:effectLst/>
              <a:latin typeface="DM Sans Regular" pitchFamily="2" charset="0"/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</a:rPr>
              <a:t>Anderson University</a:t>
            </a:r>
            <a:endParaRPr lang="en-US" sz="1600">
              <a:solidFill>
                <a:srgbClr val="000000"/>
              </a:solidFill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</a:rPr>
              <a:t>Charleston Southern University</a:t>
            </a:r>
            <a:endParaRPr lang="en-US" sz="1600">
              <a:solidFill>
                <a:srgbClr val="000000"/>
              </a:solidFill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</a:rPr>
              <a:t>Clemson University</a:t>
            </a:r>
            <a:endParaRPr lang="en-US" sz="1600">
              <a:solidFill>
                <a:srgbClr val="000000"/>
              </a:solidFill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</a:rPr>
              <a:t>Coastal Carolina University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</a:rPr>
              <a:t>College of Charleston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>
                <a:solidFill>
                  <a:srgbClr val="000000"/>
                </a:solidFill>
              </a:rPr>
              <a:t>Columbia College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>
                <a:solidFill>
                  <a:srgbClr val="000000"/>
                </a:solidFill>
              </a:rPr>
              <a:t>Francis Marion University</a:t>
            </a:r>
            <a:endParaRPr lang="en-US" sz="1600">
              <a:solidFill>
                <a:srgbClr val="000000"/>
              </a:solidFill>
              <a:latin typeface="DM Sans Regular" pitchFamily="2" charset="0"/>
            </a:endParaRPr>
          </a:p>
          <a:p>
            <a:pPr marL="914400" lvl="2" indent="0">
              <a:buNone/>
              <a:defRPr/>
            </a:pPr>
            <a:endParaRPr lang="en-US" sz="1600" b="1">
              <a:solidFill>
                <a:srgbClr val="000000"/>
              </a:solidFill>
              <a:latin typeface="DM Sans Regular" pitchFamily="2" charset="0"/>
            </a:endParaRPr>
          </a:p>
          <a:p>
            <a:pPr marL="0" indent="0" algn="ctr">
              <a:buNone/>
              <a:defRPr/>
            </a:pP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8B4A136-6FAE-CC82-2DA8-6F2E321941D1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2025 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DA6FE1-533E-1F14-4678-0C30812B7BBA}"/>
              </a:ext>
            </a:extLst>
          </p:cNvPr>
          <p:cNvSpPr txBox="1"/>
          <p:nvPr/>
        </p:nvSpPr>
        <p:spPr>
          <a:xfrm>
            <a:off x="6485190" y="3316285"/>
            <a:ext cx="4373311" cy="20928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  <a:latin typeface="DM Sans Regular"/>
              </a:rPr>
              <a:t>Lander University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>
                <a:solidFill>
                  <a:srgbClr val="000000"/>
                </a:solidFill>
                <a:latin typeface="DM Sans Regular"/>
              </a:rPr>
              <a:t>Newberry College	</a:t>
            </a:r>
            <a:endParaRPr lang="en-US" sz="1600" i="0">
              <a:solidFill>
                <a:srgbClr val="000000"/>
              </a:solidFill>
              <a:effectLst/>
              <a:latin typeface="DM Sans Regular"/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>
                <a:solidFill>
                  <a:srgbClr val="000000"/>
                </a:solidFill>
                <a:latin typeface="DM Sans Regular"/>
              </a:rPr>
              <a:t>North Greenville  University </a:t>
            </a: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  <a:latin typeface="DM Sans Regular"/>
              </a:rPr>
              <a:t>USC Aiken</a:t>
            </a:r>
            <a:endParaRPr lang="en-US" sz="1600">
              <a:solidFill>
                <a:srgbClr val="000000"/>
              </a:solidFill>
              <a:latin typeface="DM Sans Regular"/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  <a:latin typeface="DM Sans Regular"/>
              </a:rPr>
              <a:t>USC Columbia</a:t>
            </a:r>
            <a:endParaRPr lang="en-US" sz="1600">
              <a:solidFill>
                <a:srgbClr val="000000"/>
              </a:solidFill>
              <a:latin typeface="DM Sans Regular"/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  <a:latin typeface="DM Sans Regular"/>
              </a:rPr>
              <a:t>USC Upstate</a:t>
            </a:r>
            <a:endParaRPr lang="en-US" sz="1600">
              <a:solidFill>
                <a:srgbClr val="000000"/>
              </a:solidFill>
              <a:latin typeface="DM Sans Regular"/>
            </a:endParaRPr>
          </a:p>
          <a:p>
            <a:pPr lvl="2">
              <a:buFont typeface="Courier New" panose="02070309020205020404" pitchFamily="49" charset="0"/>
              <a:buChar char="o"/>
              <a:defRPr/>
            </a:pPr>
            <a:r>
              <a:rPr lang="en-US" sz="1600" i="0">
                <a:solidFill>
                  <a:srgbClr val="000000"/>
                </a:solidFill>
                <a:effectLst/>
                <a:latin typeface="DM Sans Regular"/>
              </a:rPr>
              <a:t>Winthrop University</a:t>
            </a:r>
            <a:endParaRPr lang="en-US" sz="1600">
              <a:latin typeface="DM Sans Regular"/>
            </a:endParaRPr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279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FE8885-B041-5DEA-88F3-37D2FEADADB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62154" y="2368550"/>
            <a:ext cx="10684258" cy="2120900"/>
          </a:xfrm>
        </p:spPr>
        <p:txBody>
          <a:bodyPr lIns="45719" tIns="45720" rIns="45719" bIns="45720" anchor="ctr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7200" b="1">
                <a:solidFill>
                  <a:srgbClr val="00A859"/>
                </a:solidFill>
              </a:rPr>
              <a:t>Scholarships</a:t>
            </a:r>
          </a:p>
        </p:txBody>
      </p:sp>
    </p:spTree>
    <p:extLst>
      <p:ext uri="{BB962C8B-B14F-4D97-AF65-F5344CB8AC3E}">
        <p14:creationId xmlns:p14="http://schemas.microsoft.com/office/powerpoint/2010/main" val="2967034769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4FFE8E-5987-44EA-AF65-5CFA15DD76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865567" y="103439"/>
            <a:ext cx="4276857" cy="976397"/>
          </a:xfrm>
        </p:spPr>
        <p:txBody>
          <a:bodyPr lIns="45720" tIns="22860" rIns="45720" bIns="22860" anchor="b" anchorCtr="0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400">
                <a:solidFill>
                  <a:srgbClr val="00B050"/>
                </a:solidFill>
                <a:latin typeface="DM Sans Regular"/>
              </a:rPr>
              <a:t>Scholarships</a:t>
            </a:r>
            <a:endParaRPr lang="ru-RU" sz="5400">
              <a:solidFill>
                <a:srgbClr val="00B050"/>
              </a:solidFill>
              <a:latin typeface="Fraunces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E4515-E409-46A3-BF8E-A723CC4A9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786529" y="1695484"/>
            <a:ext cx="7591833" cy="3459784"/>
          </a:xfrm>
        </p:spPr>
        <p:txBody>
          <a:bodyPr lIns="45719" tIns="45720" rIns="45719" bIns="45720" anchor="t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chemeClr val="tx1"/>
                </a:solidFill>
                <a:effectLst/>
                <a:latin typeface="DM Sans Regular" pitchFamily="2" charset="0"/>
              </a:rPr>
              <a:t>Don’t give out your social security number, bank or credit card information. 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chemeClr val="tx1"/>
                </a:solidFill>
                <a:effectLst/>
                <a:latin typeface="DM Sans Regular" pitchFamily="2" charset="0"/>
              </a:rPr>
              <a:t>Don’t spend money to make money. 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en-US" sz="3200" b="1" u="sng">
                <a:solidFill>
                  <a:schemeClr val="tx1"/>
                </a:solidFill>
                <a:latin typeface="DM Sans Regular" pitchFamily="2" charset="0"/>
              </a:rPr>
              <a:t>Never </a:t>
            </a:r>
            <a:r>
              <a:rPr lang="en-US" altLang="en-US" sz="3200" b="1">
                <a:solidFill>
                  <a:schemeClr val="tx1"/>
                </a:solidFill>
                <a:latin typeface="DM Sans Regular" pitchFamily="2" charset="0"/>
              </a:rPr>
              <a:t>believe </a:t>
            </a:r>
            <a:r>
              <a:rPr lang="en-US" sz="3200" b="1">
                <a:solidFill>
                  <a:schemeClr val="tx1"/>
                </a:solidFill>
                <a:effectLst/>
                <a:latin typeface="DM Sans Regular" pitchFamily="2" charset="0"/>
              </a:rPr>
              <a:t>the scholarship offers a "guaranteed“ award.</a:t>
            </a:r>
            <a:endParaRPr lang="ru-RU" sz="3200" b="1">
              <a:solidFill>
                <a:schemeClr val="tx1"/>
              </a:solidFill>
            </a:endParaRPr>
          </a:p>
        </p:txBody>
      </p:sp>
      <p:pic>
        <p:nvPicPr>
          <p:cNvPr id="6" name="Picture 5" descr="MCj03036750000[1]">
            <a:extLst>
              <a:ext uri="{FF2B5EF4-FFF2-40B4-BE49-F238E27FC236}">
                <a16:creationId xmlns:a16="http://schemas.microsoft.com/office/drawing/2014/main" id="{FF992DBB-FCAE-471B-9913-68D277DC3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59" y="1420232"/>
            <a:ext cx="3842697" cy="3867018"/>
          </a:xfrm>
          <a:prstGeom prst="rect">
            <a:avLst/>
          </a:prstGeom>
          <a:noFill/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AB33FA7-C20F-FED3-8D9A-7C1CBEE4D098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9532780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4FFE8E-5987-44EA-AF65-5CFA15DD76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295346" y="194726"/>
            <a:ext cx="6084263" cy="1615653"/>
          </a:xfrm>
        </p:spPr>
        <p:txBody>
          <a:bodyPr lIns="45720" tIns="22860" rIns="45720" bIns="22860" anchor="b" anchorCtr="0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Scholarships Tips </a:t>
            </a:r>
            <a:br>
              <a:rPr lang="en-US" altLang="en-US" sz="5000">
                <a:latin typeface="DM Sans Regular"/>
              </a:rPr>
            </a:br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&amp; Considerations</a:t>
            </a:r>
            <a:endParaRPr lang="ru-RU" sz="5000" b="1">
              <a:solidFill>
                <a:srgbClr val="00B050"/>
              </a:solidFill>
              <a:latin typeface="Fraunces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E4515-E409-46A3-BF8E-A723CC4A9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478824" y="2049667"/>
            <a:ext cx="7234352" cy="3106269"/>
          </a:xfrm>
        </p:spPr>
        <p:txBody>
          <a:bodyPr lIns="45719" tIns="45720" rIns="45719" bIns="45720" anchor="t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indent="-457200" algn="l">
              <a:buAutoNum type="arabicPeriod"/>
            </a:pPr>
            <a:r>
              <a:rPr lang="en-US" sz="2000">
                <a:latin typeface="DM Sans Regular"/>
              </a:rPr>
              <a:t>Civic and Community Organizations</a:t>
            </a:r>
            <a:endParaRPr lang="en-US"/>
          </a:p>
          <a:p>
            <a:pPr marL="457200" indent="-457200" algn="l">
              <a:buAutoNum type="arabicPeriod"/>
            </a:pPr>
            <a:r>
              <a:rPr lang="en-US" sz="2000">
                <a:latin typeface="DM Sans Regular"/>
              </a:rPr>
              <a:t>Parent’s Employer </a:t>
            </a:r>
          </a:p>
          <a:p>
            <a:pPr marL="457200" indent="-457200" algn="l">
              <a:buAutoNum type="arabicPeriod"/>
            </a:pPr>
            <a:r>
              <a:rPr lang="en-US" sz="2000">
                <a:latin typeface="DM Sans Regular"/>
              </a:rPr>
              <a:t>Lemons into Lemonade</a:t>
            </a:r>
          </a:p>
          <a:p>
            <a:pPr marL="457200" indent="-457200" algn="l">
              <a:buAutoNum type="arabicPeriod"/>
            </a:pPr>
            <a:r>
              <a:rPr lang="en-US" sz="2000">
                <a:latin typeface="DM Sans Regular"/>
              </a:rPr>
              <a:t>Institutional Scholarships</a:t>
            </a:r>
          </a:p>
          <a:p>
            <a:pPr marL="457200" indent="-457200" algn="l">
              <a:buAutoNum type="arabicPeriod"/>
            </a:pPr>
            <a:r>
              <a:rPr lang="en-US" sz="2000">
                <a:latin typeface="DM Sans Regular"/>
              </a:rPr>
              <a:t>Continue to search and research while you are in college</a:t>
            </a:r>
          </a:p>
          <a:p>
            <a:pPr marL="457200" indent="-457200" algn="l">
              <a:buAutoNum type="arabicPeriod"/>
            </a:pPr>
            <a:r>
              <a:rPr lang="en-US" sz="2000">
                <a:latin typeface="DM Sans Regular"/>
              </a:rPr>
              <a:t>Small $$$ adds up</a:t>
            </a:r>
            <a:endParaRPr lang="ru-RU" sz="20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3036937-EBAD-37F3-BFB5-F07FEDF9FEBF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313873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331152" y="197914"/>
            <a:ext cx="8038050" cy="1276043"/>
          </a:xfrm>
        </p:spPr>
        <p:txBody>
          <a:bodyPr vert="horz" lIns="91440" tIns="45720" rIns="9144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Scholarship Search Engines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7F7A95-4086-4D2B-841B-E43817406379}"/>
              </a:ext>
            </a:extLst>
          </p:cNvPr>
          <p:cNvSpPr txBox="1"/>
          <p:nvPr/>
        </p:nvSpPr>
        <p:spPr>
          <a:xfrm>
            <a:off x="2542442" y="1934308"/>
            <a:ext cx="7620000" cy="3431709"/>
          </a:xfrm>
          <a:prstGeom prst="rect">
            <a:avLst/>
          </a:prstGeom>
          <a:noFill/>
        </p:spPr>
        <p:txBody>
          <a:bodyPr wrap="square" lIns="45720" tIns="22860" rIns="45720" bIns="22860" rtlCol="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b="1">
                <a:solidFill>
                  <a:schemeClr val="bg1">
                    <a:lumMod val="10000"/>
                  </a:schemeClr>
                </a:solidFill>
                <a:latin typeface="DM Sans Regular" pitchFamily="2" charset="0"/>
              </a:rPr>
              <a:t>SC Student Loan College Planning Center: 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southcarolina.inviteeducation.com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en-US" alt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CCCF</a:t>
            </a:r>
            <a:r>
              <a:rPr lang="en-US" alt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: https://www.yourfoundation.org/grants-scholarships/scholarships/</a:t>
            </a:r>
          </a:p>
          <a:p>
            <a:pPr marL="428625" indent="-428625" algn="l">
              <a:buFont typeface="Arial" panose="020B0604020202020204" pitchFamily="34" charset="0"/>
              <a:buChar char="•"/>
              <a:defRPr/>
            </a:pPr>
            <a:endParaRPr lang="en-US" altLang="en-US" sz="2000" b="1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en-US" alt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Going Merry</a:t>
            </a:r>
            <a:r>
              <a:rPr lang="en-US" alt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: www.goingmerry.com</a:t>
            </a:r>
          </a:p>
          <a:p>
            <a:pPr marL="428625" indent="-428625" algn="l">
              <a:buFont typeface="Arial" panose="020B0604020202020204" pitchFamily="34" charset="0"/>
              <a:buChar char="•"/>
              <a:defRPr/>
            </a:pPr>
            <a:endParaRPr lang="en-US" altLang="en-US" sz="2000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en-US" alt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Scholarships.com</a:t>
            </a:r>
            <a:r>
              <a:rPr lang="en-US" alt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: www.scholarships.com</a:t>
            </a:r>
          </a:p>
          <a:p>
            <a:pPr algn="l">
              <a:defRPr/>
            </a:pPr>
            <a:endParaRPr lang="en-US" altLang="en-US" sz="2000">
              <a:solidFill>
                <a:schemeClr val="bg1">
                  <a:lumMod val="10000"/>
                </a:schemeClr>
              </a:solidFill>
              <a:latin typeface="DM Sans Regular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en-US" altLang="en-US" sz="2000" b="1">
                <a:solidFill>
                  <a:schemeClr val="bg1">
                    <a:lumMod val="10000"/>
                  </a:schemeClr>
                </a:solidFill>
                <a:latin typeface="DM Sans Regular"/>
              </a:rPr>
              <a:t>Fast Web</a:t>
            </a:r>
            <a:r>
              <a:rPr lang="en-US" altLang="en-US" sz="2000">
                <a:solidFill>
                  <a:schemeClr val="bg1">
                    <a:lumMod val="10000"/>
                  </a:schemeClr>
                </a:solidFill>
                <a:latin typeface="DM Sans Regular"/>
              </a:rPr>
              <a:t>: </a:t>
            </a:r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DM Sans Regular" pitchFamily="2" charset="0"/>
              </a:rPr>
              <a:t>https://www.fastweb.com/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C1F1962-0F7E-007B-6537-B5C75A3BEA35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8391964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598174-D63B-6066-4F09-2FBA89BD1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736" y="464005"/>
            <a:ext cx="2736651" cy="555665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body" sz="quarter" idx="22"/>
          </p:nvPr>
        </p:nvSpPr>
        <p:spPr>
          <a:xfrm>
            <a:off x="1737675" y="455343"/>
            <a:ext cx="6478673" cy="1325564"/>
          </a:xfrm>
        </p:spPr>
        <p:txBody>
          <a:bodyPr vert="horz" lIns="45719" tIns="45720" rIns="45719" bIns="45720" rtlCol="0" anchor="b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 defTabSz="914400" hangingPunct="1">
              <a:lnSpc>
                <a:spcPct val="90000"/>
              </a:lnSpc>
              <a:spcAft>
                <a:spcPts val="600"/>
              </a:spcAft>
            </a:pPr>
            <a:r>
              <a:rPr kumimoji="0" lang="en-US" sz="4400" b="0" i="0" u="none" strike="noStrike" kern="0" cap="none" spc="0" normalizeH="0" baseline="0">
                <a:ln>
                  <a:noFill/>
                </a:ln>
                <a:solidFill>
                  <a:srgbClr val="00A859"/>
                </a:solidFill>
                <a:effectLst/>
                <a:uLnTx/>
                <a:uFillTx/>
                <a:latin typeface="DM Sans Bold"/>
                <a:ea typeface="DM Sans Bold"/>
                <a:cs typeface="DM Sans Bold"/>
                <a:sym typeface="DM Sans Bold"/>
              </a:rPr>
              <a:t> $5K College Giveaway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3"/>
          </p:nvPr>
        </p:nvSpPr>
        <p:spPr>
          <a:xfrm>
            <a:off x="2228005" y="2168295"/>
            <a:ext cx="5465369" cy="3442212"/>
          </a:xfrm>
        </p:spPr>
        <p:txBody>
          <a:bodyPr vert="horz" lIns="45719" tIns="45720" rIns="45719" bIns="45720" rtlCol="0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r>
              <a:rPr lang="en-US" sz="170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A random drawing:</a:t>
            </a:r>
          </a:p>
          <a:p>
            <a:pPr marL="800100" lvl="1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r>
              <a:rPr lang="en-US" sz="170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$5,000 – Quarterly Drawing</a:t>
            </a:r>
          </a:p>
          <a:p>
            <a:pPr marL="800100" lvl="1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r>
              <a:rPr lang="en-US" sz="170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Months Drawn:</a:t>
            </a:r>
          </a:p>
          <a:p>
            <a:pPr marL="457200" lvl="3" algn="l" defTabSz="914400" hangingPunct="1">
              <a:lnSpc>
                <a:spcPct val="90000"/>
              </a:lnSpc>
              <a:spcAft>
                <a:spcPts val="600"/>
              </a:spcAft>
            </a:pPr>
            <a:r>
              <a:rPr lang="en-US" sz="1700" kern="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	September, December, March, and June</a:t>
            </a:r>
          </a:p>
          <a:p>
            <a:pPr lvl="1" indent="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r>
              <a:rPr lang="en-US" sz="170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Go to: scstudentloan.org/</a:t>
            </a:r>
            <a:r>
              <a:rPr lang="en-US" sz="1700" err="1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noeffort</a:t>
            </a: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  <a:p>
            <a:pPr indent="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r>
              <a:rPr lang="en-US" sz="170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College students, High School Juniors and Seniors, and their Parents are eligible to enter</a:t>
            </a: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r>
              <a:rPr lang="en-US" sz="1700">
                <a:solidFill>
                  <a:srgbClr val="0D2B2D"/>
                </a:solidFill>
                <a:latin typeface="DM Sans Regular"/>
                <a:ea typeface="+mn-ea"/>
                <a:cs typeface="+mn-cs"/>
              </a:rPr>
              <a:t>One entry per person every month.</a:t>
            </a: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  <a:p>
            <a:pPr marL="342900" indent="-342900" algn="l" defTabSz="914400" hangingPunct="1">
              <a:lnSpc>
                <a:spcPct val="90000"/>
              </a:lnSpc>
              <a:spcAft>
                <a:spcPts val="600"/>
              </a:spcAft>
              <a:buFontTx/>
              <a:buChar char="•"/>
            </a:pPr>
            <a:endParaRPr lang="en-US" sz="1700">
              <a:solidFill>
                <a:srgbClr val="0D2B2D"/>
              </a:solidFill>
              <a:latin typeface="DM Sans Regular"/>
              <a:ea typeface="+mn-ea"/>
              <a:cs typeface="+mn-cs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9248F44-247A-2501-C3FA-C564ADA20A8F}"/>
              </a:ext>
            </a:extLst>
          </p:cNvPr>
          <p:cNvSpPr txBox="1">
            <a:spLocks/>
          </p:cNvSpPr>
          <p:nvPr/>
        </p:nvSpPr>
        <p:spPr>
          <a:xfrm>
            <a:off x="1560753" y="6169836"/>
            <a:ext cx="1750543" cy="232821"/>
          </a:xfrm>
          <a:prstGeom prst="rect">
            <a:avLst/>
          </a:prstGeom>
          <a:ln w="12700">
            <a:miter lim="400000"/>
          </a:ln>
        </p:spPr>
        <p:txBody>
          <a:bodyPr wrap="square" lIns="45719" tIns="45720" rIns="45719" bIns="4572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0" lang="en-US" sz="1000" b="0" i="0" u="none" strike="noStrike" kern="0" cap="all" spc="150" normalizeH="0" baseline="0">
                <a:ln>
                  <a:noFill/>
                </a:ln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rPr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9235773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FE8885-B041-5DEA-88F3-37D2FEADADB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125191" y="2368550"/>
            <a:ext cx="8868629" cy="2120900"/>
          </a:xfrm>
        </p:spPr>
        <p:txBody>
          <a:bodyPr lIns="45719" tIns="45720" rIns="45719" bIns="45720" anchor="ctr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sz="17200" b="1">
                <a:solidFill>
                  <a:srgbClr val="00A859"/>
                </a:solidFill>
              </a:rPr>
              <a:t>Loans</a:t>
            </a:r>
          </a:p>
        </p:txBody>
      </p:sp>
    </p:spTree>
    <p:extLst>
      <p:ext uri="{BB962C8B-B14F-4D97-AF65-F5344CB8AC3E}">
        <p14:creationId xmlns:p14="http://schemas.microsoft.com/office/powerpoint/2010/main" val="1326587919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22CA9B6-9887-4603-5E12-204EE3AA910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45477" y="1371597"/>
            <a:ext cx="4838279" cy="4045309"/>
          </a:xfrm>
        </p:spPr>
        <p:txBody>
          <a:bodyPr lIns="45719" tIns="45720" rIns="45719" bIns="45720" anchor="t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None/>
              <a:tabLst/>
              <a:defRPr/>
            </a:pPr>
            <a:r>
              <a:rPr kumimoji="0" lang="en-US" sz="2700" b="1" i="0" u="sng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Calibri"/>
                <a:cs typeface="Calibri"/>
                <a:sym typeface="DM Sans Regular"/>
              </a:rPr>
              <a:t>Unsubsidized Loan</a:t>
            </a:r>
            <a:endParaRPr lang="en-US" sz="2700" b="0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ea typeface="Calibri"/>
              <a:cs typeface="Calibri"/>
            </a:endParaRP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ea typeface="Calibri"/>
                <a:cs typeface="Calibri"/>
                <a:sym typeface="DM Sans Regular"/>
              </a:rPr>
              <a:t>Must file FAFSA</a:t>
            </a:r>
            <a:endParaRPr 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M Sans Regular" pitchFamily="2" charset="0"/>
              <a:ea typeface="Calibri"/>
              <a:cs typeface="Calibri"/>
            </a:endParaRP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en-US" sz="2000" b="0" i="0" u="sng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ea typeface="Calibri"/>
                <a:cs typeface="Calibri"/>
                <a:sym typeface="DM Sans Regular"/>
              </a:rPr>
              <a:t>Not need-based</a:t>
            </a:r>
            <a:endParaRPr 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M Sans Regular" pitchFamily="2" charset="0"/>
              <a:ea typeface="Calibri"/>
              <a:cs typeface="Calibri"/>
            </a:endParaRP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ea typeface="Calibri"/>
                <a:cs typeface="Calibri"/>
                <a:sym typeface="DM Sans Regular"/>
              </a:rPr>
              <a:t>Interest </a:t>
            </a:r>
            <a:r>
              <a:rPr kumimoji="0" lang="en-US" sz="2000" b="0" i="0" u="sng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ea typeface="Calibri"/>
                <a:cs typeface="Calibri"/>
                <a:sym typeface="DM Sans Regular"/>
              </a:rPr>
              <a:t>NOT paid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ea typeface="Calibri"/>
                <a:cs typeface="Calibri"/>
                <a:sym typeface="DM Sans Regular"/>
              </a:rPr>
              <a:t> </a:t>
            </a: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ea typeface="Calibri"/>
                <a:cs typeface="Calibri"/>
                <a:sym typeface="DM Sans Regular"/>
              </a:rPr>
              <a:t>6-month grace period prior to repayment</a:t>
            </a:r>
            <a:endParaRPr 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M Sans Regular" pitchFamily="2" charset="0"/>
              <a:ea typeface="Calibri"/>
              <a:cs typeface="Calibri"/>
            </a:endParaRP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ea typeface="Calibri"/>
                <a:cs typeface="Calibri"/>
                <a:sym typeface="DM Sans Regular"/>
              </a:rPr>
              <a:t>Interest rate: Fixed </a:t>
            </a:r>
            <a:r>
              <a:rPr lang="en-US" sz="2000">
                <a:solidFill>
                  <a:schemeClr val="tx1"/>
                </a:solidFill>
                <a:latin typeface="DM Sans Regular" pitchFamily="2" charset="0"/>
                <a:ea typeface="Calibri"/>
                <a:cs typeface="Calibri"/>
                <a:sym typeface="DM Sans Regular"/>
              </a:rPr>
              <a:t>6.39%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ea typeface="Calibri"/>
                <a:cs typeface="Calibri"/>
                <a:sym typeface="DM Sans Regular"/>
              </a:rPr>
              <a:t> </a:t>
            </a:r>
            <a:endParaRPr 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M Sans Regular" pitchFamily="2" charset="0"/>
              <a:ea typeface="Calibri"/>
              <a:cs typeface="Calibri"/>
            </a:endParaRPr>
          </a:p>
          <a:p>
            <a:pPr marL="228600" marR="0" lvl="0" indent="-2286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ea typeface="Calibri"/>
                <a:cs typeface="Calibri"/>
                <a:sym typeface="DM Sans Regular"/>
              </a:rPr>
              <a:t>Loan fee: 1.057%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M Sans Regular" pitchFamily="2" charset="0"/>
                <a:sym typeface="DM Sans Regular"/>
              </a:rPr>
              <a:t> </a:t>
            </a:r>
            <a:endParaRPr lang="en-US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M Sans Regular" pitchFamily="2" charset="0"/>
            </a:endParaRPr>
          </a:p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977FCA-BE25-D9CD-4DCE-B8C674D48CB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137790" y="204023"/>
            <a:ext cx="6740356" cy="761178"/>
          </a:xfrm>
        </p:spPr>
        <p:txBody>
          <a:bodyPr lIns="45719" tIns="45720" rIns="45719" bIns="45720" anchor="b">
            <a:noAutofit/>
          </a:bodyPr>
          <a:lstStyle/>
          <a:p>
            <a:pPr algn="ctr"/>
            <a:r>
              <a:rPr lang="en-US" sz="5000">
                <a:solidFill>
                  <a:srgbClr val="00B050"/>
                </a:solidFill>
                <a:latin typeface="DM Sans Regular"/>
              </a:rPr>
              <a:t>Federal Direct Loans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80CB1F-C932-6838-60E1-6E143085AED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26142" y="1371597"/>
            <a:ext cx="4669858" cy="3875975"/>
          </a:xfrm>
        </p:spPr>
        <p:txBody>
          <a:bodyPr lIns="45719" tIns="45720" rIns="45719" bIns="45720" anchor="t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700" b="1" u="sng">
                <a:solidFill>
                  <a:srgbClr val="00B050"/>
                </a:solidFill>
                <a:ea typeface="Calibri"/>
                <a:cs typeface="Calibri"/>
              </a:rPr>
              <a:t>Subsidized Loan</a:t>
            </a:r>
            <a:endParaRPr lang="en-US" sz="2700">
              <a:solidFill>
                <a:srgbClr val="00B050"/>
              </a:solidFill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Must file FAFSA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u="sng">
                <a:solidFill>
                  <a:schemeClr val="tx1"/>
                </a:solidFill>
                <a:ea typeface="Calibri"/>
                <a:cs typeface="Calibri"/>
              </a:rPr>
              <a:t>Need-Based Loan</a:t>
            </a:r>
            <a:endParaRPr lang="en-US" sz="2000">
              <a:solidFill>
                <a:schemeClr val="tx1"/>
              </a:solidFill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Interest </a:t>
            </a:r>
            <a:r>
              <a:rPr lang="en-US" sz="2000" u="sng">
                <a:solidFill>
                  <a:schemeClr val="tx1"/>
                </a:solidFill>
                <a:ea typeface="Calibri"/>
                <a:cs typeface="Calibri"/>
              </a:rPr>
              <a:t>paid</a:t>
            </a: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 by government while in school and grace period</a:t>
            </a:r>
            <a:endParaRPr lang="en-US" sz="20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6-month grace period prior to repayment</a:t>
            </a:r>
            <a:endParaRPr lang="en-US" sz="20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Interest rate: Fixed 6.39% </a:t>
            </a:r>
            <a:endParaRPr lang="en-US" sz="200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/>
                </a:solidFill>
                <a:ea typeface="Calibri"/>
                <a:cs typeface="Calibri"/>
              </a:rPr>
              <a:t>Loan fee: 1.057%</a:t>
            </a:r>
            <a:endParaRPr lang="en-US" sz="2000">
              <a:solidFill>
                <a:schemeClr val="tx1"/>
              </a:solidFill>
            </a:endParaRPr>
          </a:p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89B9CF-CA3C-F5F6-786F-C8BCCA1EA874}"/>
              </a:ext>
            </a:extLst>
          </p:cNvPr>
          <p:cNvSpPr txBox="1"/>
          <p:nvPr/>
        </p:nvSpPr>
        <p:spPr>
          <a:xfrm>
            <a:off x="2429469" y="4873769"/>
            <a:ext cx="733306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  <a:ea typeface="+mn-lt"/>
                <a:cs typeface="+mn-lt"/>
              </a:rPr>
              <a:t>Annual Loan Limits (Combination of Subsidized and Unsubsidized):</a:t>
            </a:r>
            <a:endParaRPr lang="en-US">
              <a:ea typeface="+mn-lt"/>
              <a:cs typeface="+mn-lt"/>
            </a:endParaRPr>
          </a:p>
          <a:p>
            <a:pPr algn="ctr"/>
            <a:r>
              <a:rPr lang="en-US">
                <a:solidFill>
                  <a:srgbClr val="FF0000"/>
                </a:solidFill>
                <a:ea typeface="+mn-lt"/>
                <a:cs typeface="+mn-lt"/>
              </a:rPr>
              <a:t> First Year $5500 </a:t>
            </a:r>
            <a:endParaRPr lang="en-US">
              <a:ea typeface="+mn-lt"/>
              <a:cs typeface="+mn-lt"/>
            </a:endParaRPr>
          </a:p>
          <a:p>
            <a:pPr algn="ctr"/>
            <a:r>
              <a:rPr lang="en-US">
                <a:solidFill>
                  <a:srgbClr val="FF0000"/>
                </a:solidFill>
                <a:ea typeface="+mn-lt"/>
                <a:cs typeface="+mn-lt"/>
              </a:rPr>
              <a:t>Second Year $6500 </a:t>
            </a:r>
            <a:endParaRPr lang="en-US">
              <a:ea typeface="Calibri"/>
              <a:cs typeface="Calibri"/>
            </a:endParaRPr>
          </a:p>
          <a:p>
            <a:pPr algn="ctr"/>
            <a:r>
              <a:rPr lang="en-US">
                <a:solidFill>
                  <a:srgbClr val="FF0000"/>
                </a:solidFill>
                <a:ea typeface="+mn-lt"/>
                <a:cs typeface="+mn-lt"/>
              </a:rPr>
              <a:t>Third Year and up $7500</a:t>
            </a:r>
            <a:endParaRPr lang="en-US">
              <a:ea typeface="+mn-lt"/>
              <a:cs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49921D-08B2-B2F1-DC90-234FCEF86673}"/>
              </a:ext>
            </a:extLst>
          </p:cNvPr>
          <p:cNvSpPr txBox="1"/>
          <p:nvPr/>
        </p:nvSpPr>
        <p:spPr>
          <a:xfrm>
            <a:off x="4176444" y="783902"/>
            <a:ext cx="4325821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2000">
                <a:solidFill>
                  <a:srgbClr val="39B54A"/>
                </a:solidFill>
                <a:latin typeface="DM Sans Regular"/>
              </a:rPr>
              <a:t>Made in the student's name</a:t>
            </a:r>
            <a:endParaRPr lang="en-US" sz="2000">
              <a:latin typeface="DM Sans Regular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7841716-D03F-CDD9-2F91-1E89E9871CE5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26815926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B93806-769F-4C20-A684-CA4CB5BB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024" y="205745"/>
            <a:ext cx="8139416" cy="900556"/>
          </a:xfrm>
        </p:spPr>
        <p:txBody>
          <a:bodyPr vert="horz" lIns="91440" tIns="45720" rIns="91440" bIns="45720" rtlCol="0" anchor="b">
            <a:normAutofit fontScale="9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Federal Direct Loan Program</a:t>
            </a:r>
            <a:endParaRPr lang="en-US" sz="5000">
              <a:solidFill>
                <a:srgbClr val="00B050"/>
              </a:solidFill>
              <a:latin typeface="DM Sans Regular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292DFE-EBA3-4DB2-A2C7-181011556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11906" y="1236925"/>
            <a:ext cx="10310395" cy="5296356"/>
          </a:xfrm>
        </p:spPr>
        <p:txBody>
          <a:bodyPr vert="horz" lIns="0" tIns="45720" rIns="0" bIns="45720" rtlCol="0" anchor="t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-113665" algn="l"/>
            <a:r>
              <a:rPr lang="en-US" altLang="en-US" sz="2000" b="1">
                <a:latin typeface="DM Sans Regular"/>
              </a:rPr>
              <a:t>Forgiveness for Teachers</a:t>
            </a:r>
            <a:r>
              <a:rPr lang="en-US" altLang="en-US" sz="2000">
                <a:latin typeface="DM Sans Regular"/>
              </a:rPr>
              <a:t> </a:t>
            </a:r>
            <a:endParaRPr lang="en-US" sz="2000">
              <a:latin typeface="DM Sans Regular"/>
            </a:endParaRPr>
          </a:p>
          <a:p>
            <a:pPr marL="342900" lvl="1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 Five years of teaching service at a low-income school anywhere in US</a:t>
            </a:r>
          </a:p>
          <a:p>
            <a:pPr marL="342900" lvl="2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$5,000 in forgiveness</a:t>
            </a:r>
          </a:p>
          <a:p>
            <a:pPr marL="342900" lvl="2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Math, Science and Special Education teachers - $17,500 in forgiveness </a:t>
            </a:r>
          </a:p>
          <a:p>
            <a:pPr marL="1257300" lvl="2" indent="-457200" algn="l">
              <a:buFont typeface="Arial"/>
              <a:buChar char="•"/>
            </a:pPr>
            <a:endParaRPr lang="en-US" altLang="en-US" sz="2000" b="1">
              <a:latin typeface="DM Sans Regular"/>
            </a:endParaRPr>
          </a:p>
          <a:p>
            <a:pPr indent="-113665" algn="l">
              <a:lnSpc>
                <a:spcPct val="100000"/>
              </a:lnSpc>
            </a:pPr>
            <a:r>
              <a:rPr lang="en-US" altLang="en-US" sz="2000" b="1">
                <a:latin typeface="DM Sans Regular"/>
              </a:rPr>
              <a:t>Public Service Loan Forgiveness (PSLF)</a:t>
            </a:r>
          </a:p>
          <a:p>
            <a:pPr marL="342900" lvl="2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Income driven repayment payment</a:t>
            </a:r>
          </a:p>
          <a:p>
            <a:pPr marL="342900" lvl="1" indent="-342900" algn="l">
              <a:buFont typeface="Arial"/>
              <a:buChar char="•"/>
            </a:pPr>
            <a:r>
              <a:rPr lang="en-US" altLang="en-US" sz="2000">
                <a:latin typeface="DM Sans Regular"/>
              </a:rPr>
              <a:t>120 on time payments, remaining balance is forgiven</a:t>
            </a:r>
            <a:endParaRPr lang="en-US" sz="2000">
              <a:latin typeface="DM Sans Regular"/>
            </a:endParaRPr>
          </a:p>
          <a:p>
            <a:pPr marL="342900" lvl="1" indent="0" algn="l">
              <a:buNone/>
            </a:pPr>
            <a:endParaRPr lang="en-US" altLang="en-US" sz="2000" b="1">
              <a:solidFill>
                <a:schemeClr val="tx1"/>
              </a:solidFill>
              <a:latin typeface="DM Sans Regular"/>
            </a:endParaRPr>
          </a:p>
          <a:p>
            <a:pPr indent="-113665" algn="l">
              <a:lnSpc>
                <a:spcPct val="100000"/>
              </a:lnSpc>
            </a:pPr>
            <a:r>
              <a:rPr lang="en-US" altLang="en-US" sz="2000" b="1" u="sng">
                <a:solidFill>
                  <a:schemeClr val="tx1"/>
                </a:solidFill>
                <a:latin typeface="DM Sans Regular"/>
              </a:rPr>
              <a:t>To Apply</a:t>
            </a:r>
          </a:p>
          <a:p>
            <a:pPr lvl="1" indent="-113665" algn="l"/>
            <a:r>
              <a:rPr lang="en-US" altLang="en-US" sz="2000">
                <a:latin typeface="DM Sans Regular"/>
              </a:rPr>
              <a:t>Contact your loan servicer – details at </a:t>
            </a:r>
            <a:r>
              <a:rPr lang="en-US" altLang="en-US" sz="2000" u="sng">
                <a:latin typeface="DM Sans Regular"/>
              </a:rPr>
              <a:t>www.studentaid.gov</a:t>
            </a:r>
          </a:p>
          <a:p>
            <a:pPr indent="-113665" algn="l">
              <a:lnSpc>
                <a:spcPct val="100000"/>
              </a:lnSpc>
              <a:buClr>
                <a:schemeClr val="bg1"/>
              </a:buClr>
            </a:pPr>
            <a:endParaRPr lang="en-US" sz="24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FD71841-4867-24D1-F807-DB8EC7CE073A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729255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29314" y="381443"/>
            <a:ext cx="7668237" cy="756493"/>
          </a:xfrm>
        </p:spPr>
        <p:txBody>
          <a:bodyPr vert="horz" lIns="91436" tIns="45718" rIns="91436" bIns="45718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hangingPunct="1"/>
            <a:r>
              <a:rPr lang="en-US" altLang="en-US" sz="4400">
                <a:solidFill>
                  <a:srgbClr val="00B050"/>
                </a:solidFill>
                <a:latin typeface="DM Sans Regular"/>
              </a:rPr>
              <a:t>SC Teachers Loan Program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387305" y="1562885"/>
            <a:ext cx="5500688" cy="3241675"/>
          </a:xfrm>
        </p:spPr>
        <p:txBody>
          <a:bodyPr vert="horz" lIns="91436" tIns="45718" rIns="91436" bIns="45718" rtlCol="0" anchor="t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457200" indent="-457200" algn="l">
              <a:buFont typeface="Arial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DM Sans"/>
              </a:rPr>
              <a:t>SC Residents </a:t>
            </a:r>
            <a:r>
              <a:rPr lang="en-US" altLang="en-US" sz="2000" u="sng">
                <a:solidFill>
                  <a:schemeClr val="tx1"/>
                </a:solidFill>
                <a:latin typeface="DM Sans"/>
              </a:rPr>
              <a:t>Only</a:t>
            </a:r>
            <a:endParaRPr lang="en-US" sz="2000">
              <a:solidFill>
                <a:schemeClr val="tx1"/>
              </a:solidFill>
              <a:latin typeface="DM Sans"/>
            </a:endParaRPr>
          </a:p>
          <a:p>
            <a:pPr marL="457200" indent="-457200" algn="l">
              <a:buFont typeface="Arial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DM Sans"/>
              </a:rPr>
              <a:t>Education Majors</a:t>
            </a:r>
          </a:p>
          <a:p>
            <a:pPr marL="457200" indent="-457200" algn="l">
              <a:buFont typeface="Arial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DM Sans"/>
              </a:rPr>
              <a:t>FAFSA not required</a:t>
            </a:r>
          </a:p>
          <a:p>
            <a:pPr marL="457200" indent="-457200" algn="l">
              <a:buFont typeface="Arial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DM Sans"/>
              </a:rPr>
              <a:t>Graduate in the top 40% of high school class</a:t>
            </a:r>
          </a:p>
          <a:p>
            <a:pPr marL="457200" indent="-457200" algn="l">
              <a:buFont typeface="Arial"/>
              <a:buChar char="•"/>
            </a:pPr>
            <a:r>
              <a:rPr lang="en-US" altLang="en-US" sz="2000">
                <a:solidFill>
                  <a:schemeClr val="tx1"/>
                </a:solidFill>
                <a:latin typeface="DM Sans"/>
              </a:rPr>
              <a:t>2025-2026: SAT score of 1008 (ERW and Math) or ACT score of 18</a:t>
            </a:r>
          </a:p>
          <a:p>
            <a:pPr marL="457200" lvl="2" indent="-457200" algn="l">
              <a:buFont typeface="Arial"/>
              <a:buChar char="•"/>
            </a:pPr>
            <a:endParaRPr lang="en-US" altLang="en-US" sz="2000">
              <a:solidFill>
                <a:schemeClr val="tx1"/>
              </a:solidFill>
              <a:latin typeface="DM Sans" pitchFamily="2" charset="0"/>
            </a:endParaRPr>
          </a:p>
          <a:p>
            <a:pPr indent="0">
              <a:buNone/>
            </a:pPr>
            <a:r>
              <a:rPr lang="en-US" altLang="en-US" sz="240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045227" y="2090822"/>
            <a:ext cx="4735902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hangingPunct="1">
              <a:buClr>
                <a:schemeClr val="folHlink"/>
              </a:buClr>
              <a:buSzPct val="90000"/>
            </a:pPr>
            <a:r>
              <a:rPr lang="en-US" altLang="en-US" sz="2000">
                <a:solidFill>
                  <a:schemeClr val="tx1"/>
                </a:solidFill>
                <a:latin typeface="DM Sans" pitchFamily="2" charset="0"/>
              </a:rPr>
              <a:t>Loan forgiveness for teaching in a critical geographic and/or subject area in South Carolina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D01432-E1A9-48D2-B32E-6DC3E5A26E86}"/>
              </a:ext>
            </a:extLst>
          </p:cNvPr>
          <p:cNvSpPr txBox="1"/>
          <p:nvPr/>
        </p:nvSpPr>
        <p:spPr>
          <a:xfrm>
            <a:off x="2716995" y="5095624"/>
            <a:ext cx="7670319" cy="11033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hangingPunct="1">
              <a:lnSpc>
                <a:spcPct val="90000"/>
              </a:lnSpc>
            </a:pPr>
            <a:r>
              <a:rPr lang="en-US" altLang="en-US" sz="2400">
                <a:solidFill>
                  <a:schemeClr val="tx1"/>
                </a:solidFill>
              </a:rPr>
              <a:t>Annual Loan Limits are based on grade level:  </a:t>
            </a:r>
            <a:endParaRPr lang="en-US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2400">
                <a:solidFill>
                  <a:schemeClr val="tx1"/>
                </a:solidFill>
              </a:rPr>
              <a:t>Freshman and Sophomores $2,500 – Juniors and up $7,500</a:t>
            </a:r>
          </a:p>
          <a:p>
            <a:pPr>
              <a:lnSpc>
                <a:spcPct val="90000"/>
              </a:lnSpc>
            </a:pPr>
            <a:r>
              <a:rPr lang="en-US" sz="2400">
                <a:solidFill>
                  <a:schemeClr val="tx1"/>
                </a:solidFill>
              </a:rPr>
              <a:t>Cumulative limit $27,500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0C158B5-5DB8-531A-A9A3-D1399A1C23FA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7305291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4FFE8E-5987-44EA-AF65-5CFA15DD76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268993" y="150708"/>
            <a:ext cx="6641685" cy="751761"/>
          </a:xfrm>
        </p:spPr>
        <p:txBody>
          <a:bodyPr lIns="45719" tIns="45720" rIns="45719" bIns="4572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4400">
                <a:solidFill>
                  <a:srgbClr val="00B050"/>
                </a:solidFill>
                <a:latin typeface="DM Sans Regular"/>
              </a:rPr>
              <a:t>Federal Direct PLUS Loan</a:t>
            </a:r>
            <a:endParaRPr lang="ru-RU" sz="4400">
              <a:solidFill>
                <a:srgbClr val="00B050"/>
              </a:solidFill>
              <a:latin typeface="Fraunces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E4515-E409-46A3-BF8E-A723CC4A906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556846" y="1064477"/>
            <a:ext cx="10065981" cy="5077769"/>
          </a:xfrm>
        </p:spPr>
        <p:txBody>
          <a:bodyPr lIns="45720" tIns="22860" rIns="45720" bIns="22860" anchor="t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endParaRPr lang="en-US" altLang="en-US" sz="2000">
              <a:latin typeface="DM Sans" pitchFamily="2" charset="0"/>
            </a:endParaRP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Loan Made to the </a:t>
            </a:r>
            <a:r>
              <a:rPr lang="en-US" altLang="en-US" sz="2000" u="sng">
                <a:latin typeface="DM Sans"/>
              </a:rPr>
              <a:t>Parent</a:t>
            </a:r>
            <a:r>
              <a:rPr lang="en-US" altLang="en-US" sz="2000">
                <a:latin typeface="DM Sans"/>
              </a:rPr>
              <a:t> of an Undergraduate Student</a:t>
            </a:r>
            <a:endParaRPr lang="en-US" sz="2000">
              <a:latin typeface="DM Sans"/>
            </a:endParaRP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Approval based on creditworthiness (standards relaxed)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FAFSA normally not required (some schools may require)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Loan limits cannot exceed ‘cost of attendance’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Payments begin 60 days after final disbursement of the loan </a:t>
            </a:r>
            <a:r>
              <a:rPr lang="en-US" altLang="en-US" sz="2000" b="1" u="sng">
                <a:latin typeface="DM Sans"/>
              </a:rPr>
              <a:t>or</a:t>
            </a:r>
            <a:r>
              <a:rPr lang="en-US" altLang="en-US" sz="2000">
                <a:latin typeface="DM Sans"/>
              </a:rPr>
              <a:t> 6 months after the student exits school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Interest rate:  </a:t>
            </a:r>
            <a:r>
              <a:rPr lang="en-US" altLang="en-US" sz="2000" b="1">
                <a:latin typeface="DM Sans"/>
              </a:rPr>
              <a:t>8.94%* </a:t>
            </a:r>
            <a:r>
              <a:rPr lang="en-US" altLang="en-US" sz="2000">
                <a:latin typeface="DM Sans"/>
              </a:rPr>
              <a:t>fixed, unsubsidized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Fees: </a:t>
            </a:r>
            <a:r>
              <a:rPr lang="en-US" altLang="en-US" sz="2000" b="1" u="sng">
                <a:latin typeface="DM Sans"/>
              </a:rPr>
              <a:t>4.228%**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r>
              <a:rPr lang="en-US" altLang="en-US" sz="2000">
                <a:latin typeface="DM Sans"/>
              </a:rPr>
              <a:t>Your school may provide instructions on how to apply in the award letter</a:t>
            </a: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endParaRPr lang="en-US" sz="2000">
              <a:latin typeface="DM Sans" pitchFamily="2" charset="0"/>
            </a:endParaRPr>
          </a:p>
          <a:p>
            <a:pPr algn="l"/>
            <a:r>
              <a:rPr lang="en-US" sz="1800" b="1">
                <a:solidFill>
                  <a:srgbClr val="FF0000"/>
                </a:solidFill>
                <a:latin typeface="DM Sans Regular"/>
                <a:ea typeface="Roboto"/>
                <a:cs typeface="Roboto"/>
              </a:rPr>
              <a:t>Starting July 1, 2026, Federal PLUS loan borrowing limits will be significantly capped: Parent PLUS loans will be capped at $20,000 per year and $65,000 total per student.</a:t>
            </a:r>
            <a:r>
              <a:rPr lang="en-US" sz="1500" b="1">
                <a:solidFill>
                  <a:srgbClr val="FF0000"/>
                </a:solidFill>
                <a:latin typeface="Roboto"/>
                <a:ea typeface="Roboto"/>
                <a:cs typeface="Roboto"/>
              </a:rPr>
              <a:t> </a:t>
            </a:r>
            <a:endParaRPr lang="en-US">
              <a:solidFill>
                <a:srgbClr val="FF0000"/>
              </a:solidFill>
            </a:endParaRPr>
          </a:p>
          <a:p>
            <a:pPr marL="342900" indent="-342900" algn="l">
              <a:lnSpc>
                <a:spcPct val="100000"/>
              </a:lnSpc>
              <a:buFont typeface="Arial"/>
              <a:buChar char="•"/>
            </a:pPr>
            <a:endParaRPr lang="en-US" sz="2000">
              <a:solidFill>
                <a:srgbClr val="FF0000"/>
              </a:solidFill>
              <a:latin typeface="DM Sans" pitchFamily="2" charset="0"/>
            </a:endParaRPr>
          </a:p>
          <a:p>
            <a:pPr algn="l">
              <a:lnSpc>
                <a:spcPct val="100000"/>
              </a:lnSpc>
            </a:pPr>
            <a:r>
              <a:rPr lang="en-US" sz="1600" i="1">
                <a:latin typeface="DM Sans"/>
              </a:rPr>
              <a:t>*   Federal Direct PLUS loan interest rate is effective for new loans made on or after 7/1/2025.</a:t>
            </a:r>
          </a:p>
          <a:p>
            <a:pPr algn="l">
              <a:lnSpc>
                <a:spcPct val="100000"/>
              </a:lnSpc>
            </a:pPr>
            <a:r>
              <a:rPr lang="en-US" sz="1600" i="1">
                <a:latin typeface="DM Sans"/>
              </a:rPr>
              <a:t>** Federal Direct PLUS loan origination fees are effective on all Direct PLUS loans first disbursed on or after 10/1/2020.</a:t>
            </a:r>
            <a:endParaRPr lang="ru-RU" sz="1600" i="1"/>
          </a:p>
          <a:p>
            <a:pPr algn="l">
              <a:lnSpc>
                <a:spcPct val="100000"/>
              </a:lnSpc>
            </a:pPr>
            <a:endParaRPr lang="ru-RU" sz="20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986EC5B-7A38-699A-DE5B-F37E8B6A9BE0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36922759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C01CE71-FC76-4B08-B6CF-991940C3C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2058" y="218150"/>
            <a:ext cx="4893505" cy="836428"/>
          </a:xfrm>
        </p:spPr>
        <p:txBody>
          <a:bodyPr vert="horz" lIns="91440" tIns="45720" rIns="9144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4800">
                <a:solidFill>
                  <a:srgbClr val="00B050"/>
                </a:solidFill>
                <a:latin typeface="DM Sans Regular"/>
              </a:rPr>
              <a:t>In-School Loan</a:t>
            </a:r>
            <a:endParaRPr lang="en-US" sz="4800">
              <a:solidFill>
                <a:srgbClr val="00B050"/>
              </a:solidFill>
              <a:latin typeface="DM Sans Regular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AE43E3-E3DE-481E-9B87-7B1F8783A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047" y="1054578"/>
            <a:ext cx="10065981" cy="5475670"/>
          </a:xfrm>
        </p:spPr>
        <p:txBody>
          <a:bodyPr vert="horz" lIns="0" tIns="45720" rIns="0" bIns="45720" rtlCol="0" anchor="ctr">
            <a:norm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>
              <a:lnSpc>
                <a:spcPct val="100000"/>
              </a:lnSpc>
              <a:defRPr/>
            </a:pPr>
            <a:r>
              <a:rPr lang="en-US" altLang="en-US" sz="2000">
                <a:latin typeface="DM Sans Regular"/>
              </a:rPr>
              <a:t>SC Student Loan’s Private Loan</a:t>
            </a:r>
            <a:endParaRPr lang="en-US" sz="2000">
              <a:latin typeface="DM Sans Regular"/>
            </a:endParaRPr>
          </a:p>
          <a:p>
            <a:pPr algn="l">
              <a:lnSpc>
                <a:spcPct val="100000"/>
              </a:lnSpc>
              <a:defRPr/>
            </a:pPr>
            <a:r>
              <a:rPr lang="en-US" altLang="en-US" sz="2000">
                <a:latin typeface="DM Sans Regular"/>
              </a:rPr>
              <a:t>A better alternative to Federal Direct PLUS Loans</a:t>
            </a:r>
          </a:p>
          <a:p>
            <a:pPr algn="l">
              <a:lnSpc>
                <a:spcPct val="100000"/>
              </a:lnSpc>
              <a:defRPr/>
            </a:pPr>
            <a:r>
              <a:rPr lang="en-US" altLang="en-US" sz="2000">
                <a:latin typeface="DM Sans Regular"/>
              </a:rPr>
              <a:t>Students and/or Parents can borrow</a:t>
            </a:r>
          </a:p>
          <a:p>
            <a:pPr algn="l">
              <a:defRPr/>
            </a:pPr>
            <a:endParaRPr lang="en-US" sz="2000">
              <a:latin typeface="DM Sans Regular"/>
            </a:endParaRPr>
          </a:p>
          <a:p>
            <a:pPr algn="l">
              <a:defRPr/>
            </a:pPr>
            <a:endParaRPr lang="en-US" sz="2000">
              <a:latin typeface="DM Sans Regular"/>
            </a:endParaRPr>
          </a:p>
          <a:p>
            <a:pPr algn="l">
              <a:defRPr/>
            </a:pPr>
            <a:r>
              <a:rPr lang="en-US" sz="2000">
                <a:latin typeface="DM Sans Regular"/>
              </a:rPr>
              <a:t>Offers:</a:t>
            </a:r>
            <a:endParaRPr lang="en-US"/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sz="2000">
                <a:latin typeface="DM Sans Regular"/>
              </a:rPr>
              <a:t>Find My Rate: </a:t>
            </a:r>
            <a:r>
              <a:rPr lang="en-US" sz="2000">
                <a:latin typeface="DM Sans Regular"/>
                <a:hlinkClick r:id="rId2"/>
              </a:rPr>
              <a:t>https://www.scstudentloan.org/undergraduate-loans</a:t>
            </a:r>
            <a:r>
              <a:rPr lang="en-US" sz="2000">
                <a:latin typeface="DM Sans Regular"/>
              </a:rPr>
              <a:t> </a:t>
            </a:r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sz="2000">
                <a:latin typeface="DM Sans Regular"/>
              </a:rPr>
              <a:t>On-line application with instant decision</a:t>
            </a:r>
            <a:endParaRPr lang="en-US" altLang="en-US" sz="2000">
              <a:latin typeface="DM Sans Regular"/>
            </a:endParaRPr>
          </a:p>
          <a:p>
            <a:pPr marL="342900" lvl="1" indent="-342900" algn="l">
              <a:lnSpc>
                <a:spcPct val="100000"/>
              </a:lnSpc>
              <a:buFont typeface="Arial"/>
              <a:buChar char="•"/>
              <a:defRPr/>
            </a:pPr>
            <a:r>
              <a:rPr lang="en-US" altLang="en-US" sz="2000">
                <a:latin typeface="DM Sans Regular"/>
              </a:rPr>
              <a:t>Fixed and variable rates available</a:t>
            </a:r>
          </a:p>
          <a:p>
            <a:pPr marL="342900" lvl="1" indent="-342900" algn="l">
              <a:lnSpc>
                <a:spcPct val="100000"/>
              </a:lnSpc>
              <a:buFont typeface="Arial"/>
              <a:buChar char="•"/>
              <a:defRPr/>
            </a:pPr>
            <a:r>
              <a:rPr lang="en-US" altLang="en-US" sz="2000">
                <a:latin typeface="DM Sans Regular"/>
              </a:rPr>
              <a:t>Student rates as low as </a:t>
            </a:r>
            <a:r>
              <a:rPr lang="en-US" altLang="en-US" sz="2000" b="1">
                <a:latin typeface="DM Sans Regular"/>
              </a:rPr>
              <a:t>6.750%*</a:t>
            </a:r>
            <a:r>
              <a:rPr lang="en-US" altLang="en-US" sz="2000">
                <a:latin typeface="DM Sans Regular"/>
              </a:rPr>
              <a:t>, Parent rates as low as </a:t>
            </a:r>
            <a:r>
              <a:rPr lang="en-US" altLang="en-US" sz="2000" b="1">
                <a:latin typeface="DM Sans Regular"/>
              </a:rPr>
              <a:t>5.250%*</a:t>
            </a:r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altLang="en-US" sz="2000">
                <a:latin typeface="DM Sans Regular"/>
              </a:rPr>
              <a:t>No Application or Origination Fees</a:t>
            </a:r>
            <a:endParaRPr lang="en-US" sz="2400"/>
          </a:p>
          <a:p>
            <a:pPr algn="l">
              <a:lnSpc>
                <a:spcPct val="100000"/>
              </a:lnSpc>
              <a:defRPr/>
            </a:pPr>
            <a:endParaRPr lang="en-US" sz="1600"/>
          </a:p>
          <a:p>
            <a:pPr algn="l">
              <a:lnSpc>
                <a:spcPct val="100000"/>
              </a:lnSpc>
              <a:defRPr/>
            </a:pPr>
            <a:endParaRPr lang="en-US" sz="1600"/>
          </a:p>
          <a:p>
            <a:pPr algn="l">
              <a:defRPr/>
            </a:pPr>
            <a:r>
              <a:rPr lang="en-US" sz="1400" i="1">
                <a:latin typeface="DM Sans Regular"/>
              </a:rPr>
              <a:t>Parent Loan: APR rates from 5.253% - 10.079%. Low rate shown includes a .25% reduction for bank draft. Rates based on credit and terms.</a:t>
            </a:r>
            <a:endParaRPr lang="en-US" sz="1400"/>
          </a:p>
          <a:p>
            <a:pPr algn="l">
              <a:defRPr/>
            </a:pPr>
            <a:r>
              <a:rPr lang="en-US" sz="1400" i="1">
                <a:latin typeface="DM Sans Regular"/>
              </a:rPr>
              <a:t>Undergraduate Loan: APR rates from 6.886% - 12.481%. The APR varies with interest rate, loan amount, and repayment term approved. Low rate shown includes a .25% reduction for bank draft. Rates based on credit and terms.</a:t>
            </a:r>
            <a:r>
              <a:rPr lang="en-US" sz="1400">
                <a:latin typeface="DM Sans Regular"/>
              </a:rPr>
              <a:t> </a:t>
            </a:r>
            <a:endParaRPr lang="en-US" sz="1400" i="1">
              <a:latin typeface="DM Sans Regular"/>
            </a:endParaRPr>
          </a:p>
          <a:p>
            <a:pPr algn="l">
              <a:defRPr/>
            </a:pPr>
            <a:endParaRPr lang="en-US" sz="240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163A63A-1858-097B-8F46-64CC04C1D946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608329-281E-234C-9964-9E41A0717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9427" y="218150"/>
            <a:ext cx="2611931" cy="266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931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C01CE71-FC76-4B08-B6CF-991940C3C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0221" y="142360"/>
            <a:ext cx="5484573" cy="836428"/>
          </a:xfrm>
        </p:spPr>
        <p:txBody>
          <a:bodyPr vert="horz" lIns="91440" tIns="45720" rIns="91440" bIns="45720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 altLang="en-US" sz="4400">
                <a:solidFill>
                  <a:srgbClr val="00B050"/>
                </a:solidFill>
                <a:latin typeface="DM Sans Regular"/>
              </a:rPr>
              <a:t>In-School Loan: CTP</a:t>
            </a:r>
            <a:endParaRPr lang="en-US" sz="4400">
              <a:solidFill>
                <a:srgbClr val="00B050"/>
              </a:solidFill>
              <a:latin typeface="DM Sans Regular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AE43E3-E3DE-481E-9B87-7B1F8783A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047" y="1193873"/>
            <a:ext cx="10065981" cy="5103553"/>
          </a:xfrm>
        </p:spPr>
        <p:txBody>
          <a:bodyPr vert="horz" lIns="0" tIns="45720" rIns="0" bIns="45720" rtlCol="0" anchor="ctr">
            <a:normAutofit lnSpcReduction="10000"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>
              <a:defRPr/>
            </a:pPr>
            <a:r>
              <a:rPr lang="en-US" altLang="en-US" sz="2000">
                <a:latin typeface="DM Sans" pitchFamily="2" charset="0"/>
              </a:rPr>
              <a:t>SC Comprehensive Transition Programs (</a:t>
            </a:r>
            <a:r>
              <a:rPr lang="en-US" altLang="en-US" sz="2000" err="1">
                <a:latin typeface="DM Sans" pitchFamily="2" charset="0"/>
              </a:rPr>
              <a:t>CarolinaLIFE</a:t>
            </a:r>
            <a:r>
              <a:rPr lang="en-US" altLang="en-US" sz="2000">
                <a:latin typeface="DM Sans" pitchFamily="2" charset="0"/>
              </a:rPr>
              <a:t>, </a:t>
            </a:r>
            <a:r>
              <a:rPr lang="en-US" altLang="en-US" sz="2000" err="1">
                <a:latin typeface="DM Sans" pitchFamily="2" charset="0"/>
              </a:rPr>
              <a:t>ClemsonLIFE</a:t>
            </a:r>
            <a:r>
              <a:rPr lang="en-US" altLang="en-US" sz="2000">
                <a:latin typeface="DM Sans" pitchFamily="2" charset="0"/>
              </a:rPr>
              <a:t>, REACH Program, LIFE Program, Winthrop Think College Program, &amp; Pacer LIFE)</a:t>
            </a:r>
          </a:p>
          <a:p>
            <a:pPr algn="l">
              <a:defRPr/>
            </a:pPr>
            <a:endParaRPr lang="en-US" altLang="en-US" sz="2000">
              <a:latin typeface="DM Sans" pitchFamily="2" charset="0"/>
            </a:endParaRPr>
          </a:p>
          <a:p>
            <a:pPr algn="l">
              <a:defRPr/>
            </a:pPr>
            <a:r>
              <a:rPr lang="en-US" sz="2000">
                <a:latin typeface="DM Sans" pitchFamily="2" charset="0"/>
              </a:rPr>
              <a:t>Benefits:</a:t>
            </a:r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sz="2000">
                <a:latin typeface="DM Sans" pitchFamily="2" charset="0"/>
              </a:rPr>
              <a:t>Find My Rate before you apply</a:t>
            </a:r>
            <a:endParaRPr lang="en-US" altLang="en-US" sz="2000">
              <a:latin typeface="DM Sans" pitchFamily="2" charset="0"/>
            </a:endParaRPr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sz="2000">
                <a:latin typeface="DM Sans" pitchFamily="2" charset="0"/>
              </a:rPr>
              <a:t>On-line application with instant decision</a:t>
            </a:r>
            <a:endParaRPr lang="en-US" altLang="en-US" sz="2000">
              <a:latin typeface="DM Sans" pitchFamily="2" charset="0"/>
            </a:endParaRPr>
          </a:p>
          <a:p>
            <a:pPr marL="342900" lvl="1" indent="-342900" algn="l">
              <a:lnSpc>
                <a:spcPct val="100000"/>
              </a:lnSpc>
              <a:buFont typeface="Arial"/>
              <a:buChar char="•"/>
              <a:defRPr/>
            </a:pPr>
            <a:r>
              <a:rPr lang="en-US" altLang="en-US" sz="2000">
                <a:latin typeface="DM Sans" pitchFamily="2" charset="0"/>
              </a:rPr>
              <a:t>Fixed and variable rates available</a:t>
            </a:r>
          </a:p>
          <a:p>
            <a:pPr marL="342900" lvl="1" indent="-342900" algn="l">
              <a:lnSpc>
                <a:spcPct val="100000"/>
              </a:lnSpc>
              <a:buFont typeface="Arial"/>
              <a:buChar char="•"/>
              <a:defRPr/>
            </a:pPr>
            <a:r>
              <a:rPr lang="en-US" altLang="en-US" sz="2000">
                <a:latin typeface="DM Sans"/>
              </a:rPr>
              <a:t>Parent rates as low as </a:t>
            </a:r>
            <a:r>
              <a:rPr lang="en-US" altLang="en-US" sz="2000" b="1">
                <a:latin typeface="DM Sans"/>
              </a:rPr>
              <a:t>5.250%*</a:t>
            </a:r>
          </a:p>
          <a:p>
            <a:pPr marL="342900" lvl="1" indent="-342900" algn="l">
              <a:buFont typeface="Arial"/>
              <a:buChar char="•"/>
              <a:defRPr/>
            </a:pPr>
            <a:r>
              <a:rPr lang="en-US" altLang="en-US" sz="2000">
                <a:latin typeface="DM Sans" pitchFamily="2" charset="0"/>
              </a:rPr>
              <a:t>No </a:t>
            </a:r>
            <a:r>
              <a:rPr lang="en-US" altLang="en-US" sz="2000">
                <a:latin typeface="DM Sans Regular"/>
              </a:rPr>
              <a:t>Application or Origination</a:t>
            </a:r>
            <a:r>
              <a:rPr lang="en-US" altLang="en-US" sz="2000">
                <a:latin typeface="DM Sans" pitchFamily="2" charset="0"/>
              </a:rPr>
              <a:t> Fees</a:t>
            </a:r>
          </a:p>
          <a:p>
            <a:pPr marL="229235" indent="-342900" algn="l">
              <a:lnSpc>
                <a:spcPct val="100000"/>
              </a:lnSpc>
              <a:buFont typeface="Arial"/>
              <a:buChar char="•"/>
              <a:defRPr/>
            </a:pPr>
            <a:endParaRPr lang="en-US" sz="2000">
              <a:latin typeface="DM Sans" pitchFamily="2" charset="0"/>
            </a:endParaRPr>
          </a:p>
          <a:p>
            <a:pPr algn="l">
              <a:defRPr/>
            </a:pPr>
            <a:r>
              <a:rPr lang="en-US" sz="2000">
                <a:latin typeface="DM Sans" pitchFamily="2" charset="0"/>
              </a:rPr>
              <a:t>Families should</a:t>
            </a:r>
          </a:p>
          <a:p>
            <a:pPr marL="342900" indent="-342900" algn="l">
              <a:buFont typeface="Arial"/>
              <a:buChar char="•"/>
              <a:defRPr/>
            </a:pPr>
            <a:r>
              <a:rPr lang="en-US" sz="2000">
                <a:latin typeface="DM Sans" pitchFamily="2" charset="0"/>
              </a:rPr>
              <a:t>Complete the FAFSA (PELL, FSEO, and Work-Study)</a:t>
            </a:r>
          </a:p>
          <a:p>
            <a:pPr marL="342900" indent="-342900" algn="l">
              <a:buFont typeface="Arial"/>
              <a:buChar char="•"/>
              <a:defRPr/>
            </a:pPr>
            <a:r>
              <a:rPr lang="en-US" sz="2000">
                <a:latin typeface="DM Sans" pitchFamily="2" charset="0"/>
              </a:rPr>
              <a:t>Check colleges website for institutional scholarships</a:t>
            </a:r>
          </a:p>
          <a:p>
            <a:pPr marL="229235" indent="-342900" algn="l">
              <a:buFont typeface="Arial"/>
              <a:buChar char="•"/>
              <a:defRPr/>
            </a:pPr>
            <a:r>
              <a:rPr lang="en-US" sz="2000">
                <a:latin typeface="DM Sans" pitchFamily="2" charset="0"/>
              </a:rPr>
              <a:t>Visit thinkcollege.net for scholarships</a:t>
            </a:r>
          </a:p>
          <a:p>
            <a:pPr algn="l">
              <a:defRPr/>
            </a:pPr>
            <a:endParaRPr lang="en-US" sz="2000">
              <a:latin typeface="DM Sans" pitchFamily="2" charset="0"/>
            </a:endParaRPr>
          </a:p>
          <a:p>
            <a:pPr algn="l">
              <a:defRPr/>
            </a:pPr>
            <a:r>
              <a:rPr lang="en-US" sz="1600" i="1">
                <a:latin typeface="DM Sans Regular"/>
              </a:rPr>
              <a:t>* APR rates from 5.253% - 10.079. Low rate shown includes a .25% reduction for bank draft. Rates based on credit and terms.</a:t>
            </a:r>
            <a:endParaRPr lang="en-US" sz="1600" i="1"/>
          </a:p>
          <a:p>
            <a:pPr algn="l">
              <a:defRPr/>
            </a:pPr>
            <a:endParaRPr lang="en-US" sz="2000">
              <a:latin typeface="DM Sans" pitchFamily="2" charset="0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C248F24-EB80-561B-B4F0-81AA6384BECC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8233632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6442" y="731381"/>
            <a:ext cx="10275810" cy="779639"/>
          </a:xfrm>
        </p:spPr>
        <p:txBody>
          <a:bodyPr vert="horz" lIns="91436" tIns="45718" rIns="91436" bIns="45718" rtlCol="0" anchor="ctr">
            <a:no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eaLnBrk="1" hangingPunct="1"/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BOLD</a:t>
            </a:r>
            <a:r>
              <a:rPr lang="en-US" altLang="en-US" sz="5000" baseline="30000">
                <a:solidFill>
                  <a:srgbClr val="00B050"/>
                </a:solidFill>
                <a:latin typeface="DM Sans Regular"/>
              </a:rPr>
              <a:t>TM</a:t>
            </a:r>
            <a:r>
              <a:rPr lang="en-US" altLang="en-US" sz="5000">
                <a:solidFill>
                  <a:srgbClr val="00B050"/>
                </a:solidFill>
                <a:latin typeface="DM Sans Regular"/>
              </a:rPr>
              <a:t> Career Pathway Loan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F3DD43-0C29-A08E-F056-1AFF272AEF2D}"/>
              </a:ext>
            </a:extLst>
          </p:cNvPr>
          <p:cNvSpPr txBox="1"/>
          <p:nvPr/>
        </p:nvSpPr>
        <p:spPr>
          <a:xfrm>
            <a:off x="1453553" y="2382469"/>
            <a:ext cx="3943325" cy="34778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sz="2000" b="1">
                <a:latin typeface="DM Sans"/>
              </a:rPr>
              <a:t>BOLD™ is different…</a:t>
            </a:r>
            <a:endParaRPr lang="en-US" sz="2000">
              <a:latin typeface="DM Sans"/>
            </a:endParaRPr>
          </a:p>
          <a:p>
            <a:pPr marL="142875" indent="-142875" algn="l">
              <a:buFont typeface="Arial" panose="020B0604020202020204" pitchFamily="34" charset="0"/>
              <a:buChar char="•"/>
            </a:pPr>
            <a:r>
              <a:rPr lang="en-US" sz="2000">
                <a:latin typeface="DM Sans"/>
              </a:rPr>
              <a:t>Counseling provided prior to borrowing followed by mentorship</a:t>
            </a:r>
          </a:p>
          <a:p>
            <a:pPr marL="142875" indent="-142875" algn="l">
              <a:buFont typeface="Arial" panose="020B0604020202020204" pitchFamily="34" charset="0"/>
              <a:buChar char="•"/>
            </a:pPr>
            <a:r>
              <a:rPr lang="en-US" sz="2000">
                <a:latin typeface="DM Sans"/>
              </a:rPr>
              <a:t>Non-credit based</a:t>
            </a:r>
          </a:p>
          <a:p>
            <a:pPr marL="142875" indent="-142875" algn="l">
              <a:buFont typeface="Arial" panose="020B0604020202020204" pitchFamily="34" charset="0"/>
              <a:buChar char="•"/>
            </a:pPr>
            <a:r>
              <a:rPr lang="en-US" sz="2000">
                <a:latin typeface="DM Sans"/>
              </a:rPr>
              <a:t>Fixed rate is based on level of education and employer’s needs</a:t>
            </a:r>
          </a:p>
          <a:p>
            <a:pPr marL="142875" indent="-142875" algn="l">
              <a:buFont typeface="Arial" panose="020B0604020202020204" pitchFamily="34" charset="0"/>
              <a:buChar char="•"/>
            </a:pPr>
            <a:r>
              <a:rPr lang="en-US" sz="2000">
                <a:latin typeface="DM Sans"/>
              </a:rPr>
              <a:t>Outcome-driven</a:t>
            </a:r>
          </a:p>
          <a:p>
            <a:pPr marL="142875" indent="-142875" algn="l">
              <a:buFont typeface="Arial" panose="020B0604020202020204" pitchFamily="34" charset="0"/>
              <a:buChar char="•"/>
            </a:pPr>
            <a:r>
              <a:rPr lang="en-US" sz="2000">
                <a:latin typeface="DM Sans"/>
              </a:rPr>
              <a:t>Shared repayment with employers gaining work needs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119B3-6CCD-B220-F6ED-730DF5A2B89A}"/>
              </a:ext>
            </a:extLst>
          </p:cNvPr>
          <p:cNvSpPr txBox="1">
            <a:spLocks/>
          </p:cNvSpPr>
          <p:nvPr/>
        </p:nvSpPr>
        <p:spPr>
          <a:xfrm>
            <a:off x="1453553" y="6297427"/>
            <a:ext cx="1750543" cy="232821"/>
          </a:xfrm>
          <a:prstGeom prst="rect">
            <a:avLst/>
          </a:prstGeom>
        </p:spPr>
        <p:txBody>
          <a:bodyPr wrap="square" lIns="45719" tIns="45720" rIns="45719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0" lang="en-US" sz="24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/>
              <a:t>FALL 2025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DC34BF-9B6C-AC5A-56ED-1855DFBA15FA}"/>
              </a:ext>
            </a:extLst>
          </p:cNvPr>
          <p:cNvSpPr txBox="1"/>
          <p:nvPr/>
        </p:nvSpPr>
        <p:spPr>
          <a:xfrm>
            <a:off x="6004347" y="2382469"/>
            <a:ext cx="5125394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 marL="0" marR="0" indent="0" algn="l" defTabSz="457171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99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0" algn="ctr" defTabSz="412724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5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/>
            <a:r>
              <a:rPr lang="en-US" sz="2000" b="1" i="0">
                <a:solidFill>
                  <a:srgbClr val="000000"/>
                </a:solidFill>
                <a:effectLst/>
                <a:latin typeface="DM Sans"/>
              </a:rPr>
              <a:t>The Process is Simple (we will guide you through it):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DM Sans"/>
              </a:rPr>
              <a:t>Contact us for eligibility information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DM Sans"/>
              </a:rPr>
              <a:t>Sign an agreement with your chosen employer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DM Sans"/>
              </a:rPr>
              <a:t>Complete the loan application 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DM Sans"/>
              </a:rPr>
              <a:t>Receive your certificate or degree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rgbClr val="000000"/>
                </a:solidFill>
                <a:effectLst/>
                <a:latin typeface="DM Sans"/>
              </a:rPr>
              <a:t>Begin work and have your loan forgiven by employer payments</a:t>
            </a:r>
            <a:r>
              <a:rPr lang="en-US" sz="2000">
                <a:latin typeface="DM Sans"/>
              </a:rPr>
              <a:t>!</a:t>
            </a:r>
            <a:endParaRPr lang="en-US" sz="2000" b="0" i="0">
              <a:solidFill>
                <a:srgbClr val="000000"/>
              </a:solidFill>
              <a:effectLst/>
              <a:latin typeface="DM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0152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1BE0C-26C9-983A-68B0-BD8409782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45719" tIns="45720" rIns="45719" bIns="45720" anchor="ctr">
            <a:normAutofit/>
          </a:bodyPr>
          <a:lstStyle/>
          <a:p>
            <a:pPr algn="ctr"/>
            <a:r>
              <a:rPr lang="en-US" sz="5000">
                <a:latin typeface="DM Sans Regular"/>
              </a:rPr>
              <a:t>BOLD</a:t>
            </a:r>
            <a:r>
              <a:rPr lang="en-US" sz="5000" baseline="30000">
                <a:latin typeface="DM Sans Regular"/>
              </a:rPr>
              <a:t>TM </a:t>
            </a:r>
            <a:r>
              <a:rPr lang="en-US" sz="5000">
                <a:latin typeface="DM Sans Regular"/>
              </a:rPr>
              <a:t>Career Pathways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0C5626-AF56-176C-DCC4-2ACBA60883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45719" tIns="45720" rIns="45719" bIns="45720" anchor="t">
            <a:normAutofit/>
          </a:bodyPr>
          <a:lstStyle/>
          <a:p>
            <a:pPr marL="0" indent="0">
              <a:buNone/>
            </a:pPr>
            <a:r>
              <a:rPr lang="en-US"/>
              <a:t>Employers:</a:t>
            </a:r>
          </a:p>
          <a:p>
            <a:pPr lvl="1"/>
            <a:r>
              <a:rPr lang="en-US" err="1"/>
              <a:t>AnMed</a:t>
            </a:r>
            <a:endParaRPr lang="en-US"/>
          </a:p>
          <a:p>
            <a:pPr lvl="1"/>
            <a:r>
              <a:rPr lang="en-US"/>
              <a:t>Carolina Pines Regional Medical Center</a:t>
            </a:r>
          </a:p>
          <a:p>
            <a:pPr lvl="1"/>
            <a:r>
              <a:rPr lang="en-US"/>
              <a:t>Commission on Higher Ed (CHE)</a:t>
            </a:r>
          </a:p>
          <a:p>
            <a:pPr lvl="1"/>
            <a:r>
              <a:rPr lang="en-US"/>
              <a:t>Conway Medical Center</a:t>
            </a:r>
          </a:p>
          <a:p>
            <a:pPr lvl="1"/>
            <a:r>
              <a:rPr lang="en-US"/>
              <a:t>First Priority EMS</a:t>
            </a:r>
          </a:p>
          <a:p>
            <a:pPr lvl="1"/>
            <a:r>
              <a:rPr lang="en-US"/>
              <a:t>McLeod Health</a:t>
            </a:r>
          </a:p>
          <a:p>
            <a:pPr lvl="1"/>
            <a:r>
              <a:rPr lang="en-US"/>
              <a:t>Reidville Fire Department</a:t>
            </a:r>
          </a:p>
          <a:p>
            <a:pPr lvl="1"/>
            <a:r>
              <a:rPr lang="en-US"/>
              <a:t>Tidelands Health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F5131-6793-7115-9CF2-D1DA69F45DC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/>
              <a:t>FALL 2025</a:t>
            </a:r>
          </a:p>
        </p:txBody>
      </p:sp>
    </p:spTree>
    <p:extLst>
      <p:ext uri="{BB962C8B-B14F-4D97-AF65-F5344CB8AC3E}">
        <p14:creationId xmlns:p14="http://schemas.microsoft.com/office/powerpoint/2010/main" val="21223968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DFCF977-A82F-7EDE-9BAF-5E77A1112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839" y="2139950"/>
            <a:ext cx="2165523" cy="39087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0A2949-4C36-F451-4330-26917FFF1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9356" y="2228998"/>
            <a:ext cx="2327411" cy="38303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65A7A45-792E-6D65-80D0-CC8BDA8A107A}"/>
              </a:ext>
            </a:extLst>
          </p:cNvPr>
          <p:cNvSpPr txBox="1"/>
          <p:nvPr/>
        </p:nvSpPr>
        <p:spPr>
          <a:xfrm>
            <a:off x="2683098" y="686963"/>
            <a:ext cx="7630733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000">
                <a:solidFill>
                  <a:srgbClr val="00B050"/>
                </a:solidFill>
                <a:latin typeface="DM Sans Regular"/>
              </a:rPr>
              <a:t>Follow us on Social Media!! </a:t>
            </a:r>
          </a:p>
        </p:txBody>
      </p:sp>
    </p:spTree>
    <p:extLst>
      <p:ext uri="{BB962C8B-B14F-4D97-AF65-F5344CB8AC3E}">
        <p14:creationId xmlns:p14="http://schemas.microsoft.com/office/powerpoint/2010/main" val="23390364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EFE5B-8210-0F65-C152-613EDE39B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782" y="975382"/>
            <a:ext cx="6296660" cy="1134093"/>
          </a:xfrm>
        </p:spPr>
        <p:txBody>
          <a:bodyPr lIns="45719" tIns="45720" rIns="45719" bIns="45720" anchor="b">
            <a:normAutofit/>
          </a:bodyPr>
          <a:lstStyle/>
          <a:p>
            <a:pPr algn="ctr"/>
            <a:r>
              <a:rPr lang="en-US" sz="4400" b="1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8CB0AD-FEE0-63C3-FCEC-CE841496D32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16493" y="2112974"/>
            <a:ext cx="3264734" cy="1721836"/>
          </a:xfrm>
        </p:spPr>
        <p:txBody>
          <a:bodyPr lIns="45719" tIns="45720" rIns="45719" bIns="45720" anchor="t">
            <a:noAutofit/>
          </a:bodyPr>
          <a:lstStyle/>
          <a:p>
            <a:pPr algn="ctr"/>
            <a:r>
              <a:rPr lang="en-US" sz="1800" b="1"/>
              <a:t>Jonathan Rhodes</a:t>
            </a:r>
            <a:endParaRPr lang="en-US" sz="1800" b="1">
              <a:ea typeface="Verdana"/>
            </a:endParaRPr>
          </a:p>
          <a:p>
            <a:pPr algn="ctr"/>
            <a:r>
              <a:rPr lang="en-US" sz="1400"/>
              <a:t>Outreach Manager</a:t>
            </a:r>
          </a:p>
          <a:p>
            <a:pPr algn="ctr"/>
            <a:r>
              <a:rPr lang="en-US" sz="1400"/>
              <a:t>Upstate Region</a:t>
            </a:r>
          </a:p>
          <a:p>
            <a:pPr algn="ctr"/>
            <a:r>
              <a:rPr lang="en-US" sz="1400"/>
              <a:t>O: 803-673-3387</a:t>
            </a:r>
          </a:p>
          <a:p>
            <a:pPr algn="ctr"/>
            <a:r>
              <a:rPr lang="en-US" sz="1600" b="1">
                <a:hlinkClick r:id="rId2"/>
              </a:rPr>
              <a:t>jrhodes@scstudentloan.org</a:t>
            </a:r>
            <a:endParaRPr lang="en-US" sz="1600" b="1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endParaRPr lang="en-US" sz="4000" b="1">
              <a:solidFill>
                <a:srgbClr val="C00000"/>
              </a:solidFill>
              <a:latin typeface="Verdana"/>
              <a:ea typeface="Verdana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A3801-1289-85E7-593F-3A21CE68F08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023661" y="6102601"/>
            <a:ext cx="1750543" cy="232821"/>
          </a:xfrm>
        </p:spPr>
        <p:txBody>
          <a:bodyPr wrap="square" lIns="45719" tIns="45720" rIns="45719" bIns="45720" anchor="t">
            <a:spAutoFit/>
          </a:bodyPr>
          <a:lstStyle/>
          <a:p>
            <a:r>
              <a:rPr lang="en-US" err="1"/>
              <a:t>FalL</a:t>
            </a:r>
            <a:r>
              <a:rPr lang="en-US"/>
              <a:t> 2025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011BE10-143B-9776-788E-FEFB1A1F00AD}"/>
              </a:ext>
            </a:extLst>
          </p:cNvPr>
          <p:cNvSpPr txBox="1">
            <a:spLocks/>
          </p:cNvSpPr>
          <p:nvPr/>
        </p:nvSpPr>
        <p:spPr>
          <a:xfrm>
            <a:off x="8058787" y="4100896"/>
            <a:ext cx="2893720" cy="1721836"/>
          </a:xfrm>
          <a:prstGeom prst="rect">
            <a:avLst/>
          </a:prstGeom>
          <a:ln w="12700">
            <a:miter lim="400000"/>
          </a:ln>
        </p:spPr>
        <p:txBody>
          <a:bodyPr lIns="45719" tIns="45720" rIns="45719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kumimoji="0" lang="en-US" sz="2000" b="0" i="0" u="none" strike="noStrike" kern="0" cap="none" spc="0" normalizeH="0" baseline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/>
              <a:t>Destra Capers</a:t>
            </a:r>
            <a:endParaRPr lang="en-US" sz="1800" b="1">
              <a:ea typeface="Verdana"/>
            </a:endParaRPr>
          </a:p>
          <a:p>
            <a:pPr algn="ctr"/>
            <a:r>
              <a:rPr lang="en-US" sz="1400"/>
              <a:t>Director of Marketing &amp; Outreach</a:t>
            </a:r>
          </a:p>
          <a:p>
            <a:pPr algn="ctr"/>
            <a:r>
              <a:rPr lang="en-US" sz="1400"/>
              <a:t>Virtual Schools</a:t>
            </a:r>
          </a:p>
          <a:p>
            <a:pPr algn="ctr"/>
            <a:r>
              <a:rPr lang="en-US" sz="1400"/>
              <a:t>O: 803-612-5070</a:t>
            </a:r>
          </a:p>
          <a:p>
            <a:pPr algn="ctr"/>
            <a:r>
              <a:rPr lang="en-US" sz="1600" b="1">
                <a:solidFill>
                  <a:srgbClr val="00AA4E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dcapers@</a:t>
            </a:r>
            <a:r>
              <a:rPr lang="en-US" sz="1600" b="1">
                <a:solidFill>
                  <a:srgbClr val="00A85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scstudentloan</a:t>
            </a:r>
            <a:r>
              <a:rPr lang="en-US" sz="1600" b="1">
                <a:solidFill>
                  <a:srgbClr val="00AA4E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.org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endParaRPr lang="en-US" sz="4000" b="1">
              <a:solidFill>
                <a:srgbClr val="C00000"/>
              </a:solidFill>
              <a:latin typeface="Verdana"/>
              <a:ea typeface="Verdana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4AFC465-BC0E-EF6D-38CD-0BAAAB5BFF34}"/>
              </a:ext>
            </a:extLst>
          </p:cNvPr>
          <p:cNvSpPr txBox="1">
            <a:spLocks/>
          </p:cNvSpPr>
          <p:nvPr/>
        </p:nvSpPr>
        <p:spPr>
          <a:xfrm>
            <a:off x="8011722" y="2109475"/>
            <a:ext cx="2893720" cy="1721836"/>
          </a:xfrm>
          <a:prstGeom prst="rect">
            <a:avLst/>
          </a:prstGeom>
          <a:ln w="12700">
            <a:miter lim="400000"/>
          </a:ln>
        </p:spPr>
        <p:txBody>
          <a:bodyPr lIns="45719" tIns="45720" rIns="45719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kumimoji="0" lang="en-US" sz="2000" b="0" i="0" u="none" strike="noStrike" kern="0" cap="none" spc="0" normalizeH="0" baseline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>
                <a:ea typeface="Verdana"/>
              </a:rPr>
              <a:t>ShaQuana Bracey</a:t>
            </a:r>
          </a:p>
          <a:p>
            <a:pPr algn="ctr"/>
            <a:r>
              <a:rPr lang="en-US" sz="1400"/>
              <a:t>Outreach Manager</a:t>
            </a:r>
          </a:p>
          <a:p>
            <a:pPr algn="ctr"/>
            <a:r>
              <a:rPr lang="en-US" sz="1400"/>
              <a:t>Pee Dee &amp; Midlands Regions</a:t>
            </a:r>
          </a:p>
          <a:p>
            <a:pPr algn="ctr"/>
            <a:r>
              <a:rPr lang="en-US" sz="1400"/>
              <a:t>O: 839-849-4946</a:t>
            </a:r>
          </a:p>
          <a:p>
            <a:pPr algn="ctr"/>
            <a:r>
              <a:rPr lang="en-US" sz="1600" b="1">
                <a:hlinkClick r:id="rId3"/>
              </a:rPr>
              <a:t>sbracey@scstudentloan.org</a:t>
            </a:r>
            <a:endParaRPr lang="en-US" sz="1600" b="1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solidFill>
                <a:srgbClr val="FF0000"/>
              </a:solidFill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800" b="1">
              <a:latin typeface="Verdana"/>
              <a:ea typeface="Verdana"/>
            </a:endParaRPr>
          </a:p>
          <a:p>
            <a:endParaRPr lang="en-US" sz="4000" b="1">
              <a:solidFill>
                <a:srgbClr val="C00000"/>
              </a:solidFill>
              <a:latin typeface="Verdana"/>
              <a:ea typeface="Verdana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F0025A4-A891-178D-2E45-BC2EA7E0DD4F}"/>
              </a:ext>
            </a:extLst>
          </p:cNvPr>
          <p:cNvSpPr txBox="1">
            <a:spLocks/>
          </p:cNvSpPr>
          <p:nvPr/>
        </p:nvSpPr>
        <p:spPr>
          <a:xfrm>
            <a:off x="3747875" y="4104486"/>
            <a:ext cx="3133352" cy="1877956"/>
          </a:xfrm>
          <a:prstGeom prst="rect">
            <a:avLst/>
          </a:prstGeom>
          <a:ln w="12700">
            <a:miter lim="400000"/>
          </a:ln>
        </p:spPr>
        <p:txBody>
          <a:bodyPr lIns="45719" tIns="45720" rIns="45719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kumimoji="0" lang="en-US" sz="2000" b="0" i="0" u="none" strike="noStrike" kern="0" cap="none" spc="0" normalizeH="0" baseline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2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1800" b="0" i="0" u="none" strike="noStrike" kern="0" cap="none" spc="0" normalizeH="0" baseline="0" dirty="0">
                <a:ln>
                  <a:noFill/>
                </a:ln>
                <a:solidFill>
                  <a:srgbClr val="0D2B2D"/>
                </a:solidFill>
                <a:effectLst/>
                <a:uLnTx/>
                <a:uFillTx/>
                <a:latin typeface="DM Sans Regular"/>
                <a:ea typeface="+mn-ea"/>
                <a:cs typeface="+mn-cs"/>
                <a:sym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>
                <a:ea typeface="Verdana"/>
              </a:rPr>
              <a:t>Jennifer Van Cleave</a:t>
            </a:r>
          </a:p>
          <a:p>
            <a:pPr algn="ctr"/>
            <a:r>
              <a:rPr lang="en-US" sz="1400"/>
              <a:t>Outreach Manager</a:t>
            </a:r>
          </a:p>
          <a:p>
            <a:pPr algn="ctr"/>
            <a:r>
              <a:rPr lang="en-US" sz="1400"/>
              <a:t>Lowcountry &amp; West Midlands Regions</a:t>
            </a:r>
          </a:p>
          <a:p>
            <a:pPr algn="ctr"/>
            <a:r>
              <a:rPr lang="en-US" sz="1400"/>
              <a:t>C: 803-807-0445</a:t>
            </a:r>
          </a:p>
          <a:p>
            <a:pPr algn="ctr"/>
            <a:r>
              <a:rPr lang="en-US" sz="1600" b="1">
                <a:solidFill>
                  <a:srgbClr val="00AA4E"/>
                </a:solidFill>
              </a:rPr>
              <a:t>jvancleave@</a:t>
            </a:r>
            <a:r>
              <a:rPr lang="en-US" sz="1600" b="1">
                <a:solidFill>
                  <a:srgbClr val="00A859"/>
                </a:solidFill>
              </a:rPr>
              <a:t>scstudentloan</a:t>
            </a:r>
            <a:r>
              <a:rPr lang="en-US" sz="1600" b="1">
                <a:solidFill>
                  <a:srgbClr val="00AA4E"/>
                </a:solidFill>
              </a:rPr>
              <a:t>.org</a:t>
            </a:r>
            <a:endParaRPr lang="en-US" sz="1800" b="1">
              <a:latin typeface="Verdana"/>
              <a:ea typeface="Verdana"/>
            </a:endParaRPr>
          </a:p>
          <a:p>
            <a:endParaRPr lang="en-US" sz="4000" b="1">
              <a:solidFill>
                <a:srgbClr val="C00000"/>
              </a:solidFill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8683500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SCSL">
      <a:dk1>
        <a:srgbClr val="0D2B2C"/>
      </a:dk1>
      <a:lt1>
        <a:srgbClr val="F1F4F0"/>
      </a:lt1>
      <a:dk2>
        <a:srgbClr val="0D2B2C"/>
      </a:dk2>
      <a:lt2>
        <a:srgbClr val="F5F4EB"/>
      </a:lt2>
      <a:accent1>
        <a:srgbClr val="005A59"/>
      </a:accent1>
      <a:accent2>
        <a:srgbClr val="258E86"/>
      </a:accent2>
      <a:accent3>
        <a:srgbClr val="00AA4E"/>
      </a:accent3>
      <a:accent4>
        <a:srgbClr val="AED39F"/>
      </a:accent4>
      <a:accent5>
        <a:srgbClr val="7886C5"/>
      </a:accent5>
      <a:accent6>
        <a:srgbClr val="DA4036"/>
      </a:accent6>
      <a:hlink>
        <a:srgbClr val="00AA4E"/>
      </a:hlink>
      <a:folHlink>
        <a:srgbClr val="258E8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CSL">
  <a:themeElements>
    <a:clrScheme name="SCSL">
      <a:dk1>
        <a:srgbClr val="0D2B2C"/>
      </a:dk1>
      <a:lt1>
        <a:srgbClr val="F1F4F0"/>
      </a:lt1>
      <a:dk2>
        <a:srgbClr val="0D2B2C"/>
      </a:dk2>
      <a:lt2>
        <a:srgbClr val="F5F4EB"/>
      </a:lt2>
      <a:accent1>
        <a:srgbClr val="005A59"/>
      </a:accent1>
      <a:accent2>
        <a:srgbClr val="258E86"/>
      </a:accent2>
      <a:accent3>
        <a:srgbClr val="00AA4E"/>
      </a:accent3>
      <a:accent4>
        <a:srgbClr val="AED39F"/>
      </a:accent4>
      <a:accent5>
        <a:srgbClr val="7886C5"/>
      </a:accent5>
      <a:accent6>
        <a:srgbClr val="DA4036"/>
      </a:accent6>
      <a:hlink>
        <a:srgbClr val="00AA4E"/>
      </a:hlink>
      <a:folHlink>
        <a:srgbClr val="258E86"/>
      </a:folHlink>
    </a:clrScheme>
    <a:fontScheme name="The Wright PPTX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e Wright PPTX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AF5EA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A1A1A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A1A1A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SCSL" id="{AA73EB21-9444-A640-832B-BAA783FB1873}" vid="{7C09CD4E-EC52-5B46-92CB-25891D4C302F}"/>
    </a:ext>
  </a:extLst>
</a:theme>
</file>

<file path=ppt/theme/theme3.xml><?xml version="1.0" encoding="utf-8"?>
<a:theme xmlns:a="http://schemas.openxmlformats.org/drawingml/2006/main" name="Custom Design">
  <a:themeElements>
    <a:clrScheme name="SCSL">
      <a:dk1>
        <a:srgbClr val="0D2B2C"/>
      </a:dk1>
      <a:lt1>
        <a:srgbClr val="F1F4F0"/>
      </a:lt1>
      <a:dk2>
        <a:srgbClr val="0D2B2C"/>
      </a:dk2>
      <a:lt2>
        <a:srgbClr val="F5F4EB"/>
      </a:lt2>
      <a:accent1>
        <a:srgbClr val="005A59"/>
      </a:accent1>
      <a:accent2>
        <a:srgbClr val="258E86"/>
      </a:accent2>
      <a:accent3>
        <a:srgbClr val="00AA4E"/>
      </a:accent3>
      <a:accent4>
        <a:srgbClr val="AED39F"/>
      </a:accent4>
      <a:accent5>
        <a:srgbClr val="7886C5"/>
      </a:accent5>
      <a:accent6>
        <a:srgbClr val="DA4036"/>
      </a:accent6>
      <a:hlink>
        <a:srgbClr val="00AA4E"/>
      </a:hlink>
      <a:folHlink>
        <a:srgbClr val="258E8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8e6d03-3dd2-41f2-8376-76bd15a54821">
      <Terms xmlns="http://schemas.microsoft.com/office/infopath/2007/PartnerControls"/>
    </lcf76f155ced4ddcb4097134ff3c332f>
    <TaxCatchAll xmlns="9adff56b-d625-4d61-96db-f5d882fcc6bb" xsi:nil="true"/>
    <_dlc_DocId xmlns="9adff56b-d625-4d61-96db-f5d882fcc6bb">XPQD33737VV7-2033845517-145129</_dlc_DocId>
    <_dlc_DocIdUrl xmlns="9adff56b-d625-4d61-96db-f5d882fcc6bb">
      <Url>https://scstudentloan.sharepoint.com/sites/Corporate/_layouts/15/DocIdRedir.aspx?ID=XPQD33737VV7-2033845517-145129</Url>
      <Description>XPQD33737VV7-2033845517-145129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3F7203F900A14B9A30C2651DF10F23" ma:contentTypeVersion="17" ma:contentTypeDescription="Create a new document." ma:contentTypeScope="" ma:versionID="b15a5b6e0222f29f6a483062eb9c991a">
  <xsd:schema xmlns:xsd="http://www.w3.org/2001/XMLSchema" xmlns:xs="http://www.w3.org/2001/XMLSchema" xmlns:p="http://schemas.microsoft.com/office/2006/metadata/properties" xmlns:ns2="9adff56b-d625-4d61-96db-f5d882fcc6bb" xmlns:ns3="a78e6d03-3dd2-41f2-8376-76bd15a54821" targetNamespace="http://schemas.microsoft.com/office/2006/metadata/properties" ma:root="true" ma:fieldsID="d32f1d63ca88f9ce8fb7944e72a276f6" ns2:_="" ns3:_="">
    <xsd:import namespace="9adff56b-d625-4d61-96db-f5d882fcc6bb"/>
    <xsd:import namespace="a78e6d03-3dd2-41f2-8376-76bd15a5482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OCR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ff56b-d625-4d61-96db-f5d882fcc6b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699fb6a-0e5d-4b20-8ef1-d0f04786b4bb}" ma:internalName="TaxCatchAll" ma:showField="CatchAllData" ma:web="9adff56b-d625-4d61-96db-f5d882fcc6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8e6d03-3dd2-41f2-8376-76bd15a548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892fde2-2e87-4878-a3d5-1082e4bb77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6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B4A22CE-2759-4507-91D5-586A67A1E7B6}">
  <ds:schemaRefs>
    <ds:schemaRef ds:uri="9adff56b-d625-4d61-96db-f5d882fcc6bb"/>
    <ds:schemaRef ds:uri="a78e6d03-3dd2-41f2-8376-76bd15a5482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6CCF3A0-735B-4E6F-BDDC-B3A5ECE56A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3AF08C-D308-4EBA-881E-06B4B7111330}">
  <ds:schemaRefs>
    <ds:schemaRef ds:uri="9adff56b-d625-4d61-96db-f5d882fcc6bb"/>
    <ds:schemaRef ds:uri="a78e6d03-3dd2-41f2-8376-76bd15a548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1BC19B38-ECF3-4939-AA04-28FC867478DF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3807</Words>
  <Application>Microsoft Office PowerPoint</Application>
  <PresentationFormat>Widescreen</PresentationFormat>
  <Paragraphs>582</Paragraphs>
  <Slides>55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55</vt:i4>
      </vt:variant>
    </vt:vector>
  </HeadingPairs>
  <TitlesOfParts>
    <vt:vector size="69" baseType="lpstr">
      <vt:lpstr>Aptos</vt:lpstr>
      <vt:lpstr>Arial</vt:lpstr>
      <vt:lpstr>Calibri</vt:lpstr>
      <vt:lpstr>Courier New</vt:lpstr>
      <vt:lpstr>DM Sans</vt:lpstr>
      <vt:lpstr>DM Sans Bold</vt:lpstr>
      <vt:lpstr>DM Sans Regular</vt:lpstr>
      <vt:lpstr>Fraunces Regular</vt:lpstr>
      <vt:lpstr>Noto Serif</vt:lpstr>
      <vt:lpstr>Roboto</vt:lpstr>
      <vt:lpstr>Verdana</vt:lpstr>
      <vt:lpstr>Custom Design</vt:lpstr>
      <vt:lpstr>SCSL</vt:lpstr>
      <vt:lpstr>Custom Design</vt:lpstr>
      <vt:lpstr> Paying for College: A Financial Aid Workshop </vt:lpstr>
      <vt:lpstr>Who is South Carolina Student Loan?</vt:lpstr>
      <vt:lpstr>Four Ways to Pay for College</vt:lpstr>
      <vt:lpstr>HELPFUL WEBSITES</vt:lpstr>
      <vt:lpstr>South Carolina</vt:lpstr>
      <vt:lpstr>Federal Student Aid</vt:lpstr>
      <vt:lpstr> Cost of Attendance (COA) </vt:lpstr>
      <vt:lpstr>FAFSA</vt:lpstr>
      <vt:lpstr> Completing the FAFSA </vt:lpstr>
      <vt:lpstr> Federal Student Aid ID </vt:lpstr>
      <vt:lpstr>Create FSA ID</vt:lpstr>
      <vt:lpstr>PowerPoint Presentation</vt:lpstr>
      <vt:lpstr>PowerPoint Presentation</vt:lpstr>
      <vt:lpstr>FAFSA Results</vt:lpstr>
      <vt:lpstr>PowerPoint Presentation</vt:lpstr>
      <vt:lpstr>Summary: What Should You Do?</vt:lpstr>
      <vt:lpstr>Federal  Programs</vt:lpstr>
      <vt:lpstr>Federal Programs</vt:lpstr>
      <vt:lpstr>Federal PELL Grant</vt:lpstr>
      <vt:lpstr>Federal Supplemental Education Opportunity Grant (FSEOG)</vt:lpstr>
      <vt:lpstr>Iraq and Afghanistan Service Grant</vt:lpstr>
      <vt:lpstr>Teacher Education Assistance for College and Higher Education (TEACH Grant)</vt:lpstr>
      <vt:lpstr>Federal College Work-Study</vt:lpstr>
      <vt:lpstr>Other Employment</vt:lpstr>
      <vt:lpstr>State Programs</vt:lpstr>
      <vt:lpstr>State Programs</vt:lpstr>
      <vt:lpstr>General Eligibility for State Programs</vt:lpstr>
      <vt:lpstr>General Eligibility - Continued</vt:lpstr>
      <vt:lpstr>PowerPoint Presentation</vt:lpstr>
      <vt:lpstr>PowerPoint Presentation</vt:lpstr>
      <vt:lpstr>LIFE Scholarship</vt:lpstr>
      <vt:lpstr>Enhanced Awards for  Palmetto Fellows &amp; LIFE Recipients</vt:lpstr>
      <vt:lpstr>SC Hope Scholarship</vt:lpstr>
      <vt:lpstr>Lottery Tuition Assistance (LTAP)</vt:lpstr>
      <vt:lpstr>SC Need-Based Grant</vt:lpstr>
      <vt:lpstr>SC Workforce for Industry Needs Scholarship (SC WINS)</vt:lpstr>
      <vt:lpstr>SC Tuition Grants</vt:lpstr>
      <vt:lpstr>SC Independent (Private) Colleges &amp; Universities</vt:lpstr>
      <vt:lpstr>SC Teaching Fellows Program</vt:lpstr>
      <vt:lpstr>Scholarships</vt:lpstr>
      <vt:lpstr>Scholarships</vt:lpstr>
      <vt:lpstr>Scholarships Tips  &amp; Considerations</vt:lpstr>
      <vt:lpstr>Scholarship Search Engines</vt:lpstr>
      <vt:lpstr>PowerPoint Presentation</vt:lpstr>
      <vt:lpstr>Loans</vt:lpstr>
      <vt:lpstr>PowerPoint Presentation</vt:lpstr>
      <vt:lpstr>Federal Direct Loan Program</vt:lpstr>
      <vt:lpstr>SC Teachers Loan Program</vt:lpstr>
      <vt:lpstr>Federal Direct PLUS Loan</vt:lpstr>
      <vt:lpstr>In-School Loan</vt:lpstr>
      <vt:lpstr>In-School Loan: CTP</vt:lpstr>
      <vt:lpstr>BOLDTM Career Pathway Loan</vt:lpstr>
      <vt:lpstr>BOLDTM Career Pathways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Paying for College: Financial Aid Workshop</dc:title>
  <dc:creator>Jonathan Rhodes</dc:creator>
  <cp:lastModifiedBy>Porter, Moira</cp:lastModifiedBy>
  <cp:revision>5</cp:revision>
  <cp:lastPrinted>2025-04-03T11:42:06Z</cp:lastPrinted>
  <dcterms:created xsi:type="dcterms:W3CDTF">2024-08-05T15:40:59Z</dcterms:created>
  <dcterms:modified xsi:type="dcterms:W3CDTF">2025-09-22T18:04:43Z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0x0101007E3F7203F900A14B9A30C2651DF10F23</vt:lpwstr>
  </property>
  <property fmtid="{D5CDD505-2E9C-101B-9397-08002B2CF9AE}" pid="3" name="_dlc_DocIdItemGuid">
    <vt:lpwstr>e4154302-ff77-4d6d-b4f2-02e4564687ef</vt:lpwstr>
  </property>
  <property fmtid="{D5CDD505-2E9C-101B-9397-08002B2CF9AE}" pid="4" name="MediaServiceImageTags">
    <vt:lpwstr/>
  </property>
</Properties>
</file>