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83" r:id="rId1"/>
  </p:sldMasterIdLst>
  <p:notesMasterIdLst>
    <p:notesMasterId r:id="rId49"/>
  </p:notesMasterIdLst>
  <p:handoutMasterIdLst>
    <p:handoutMasterId r:id="rId50"/>
  </p:handoutMasterIdLst>
  <p:sldIdLst>
    <p:sldId id="343" r:id="rId2"/>
    <p:sldId id="275" r:id="rId3"/>
    <p:sldId id="346" r:id="rId4"/>
    <p:sldId id="345" r:id="rId5"/>
    <p:sldId id="277" r:id="rId6"/>
    <p:sldId id="344" r:id="rId7"/>
    <p:sldId id="295" r:id="rId8"/>
    <p:sldId id="326" r:id="rId9"/>
    <p:sldId id="323" r:id="rId10"/>
    <p:sldId id="324" r:id="rId11"/>
    <p:sldId id="325" r:id="rId12"/>
    <p:sldId id="307" r:id="rId13"/>
    <p:sldId id="303" r:id="rId14"/>
    <p:sldId id="338" r:id="rId15"/>
    <p:sldId id="296" r:id="rId16"/>
    <p:sldId id="327" r:id="rId17"/>
    <p:sldId id="335" r:id="rId18"/>
    <p:sldId id="339" r:id="rId19"/>
    <p:sldId id="337" r:id="rId20"/>
    <p:sldId id="347" r:id="rId21"/>
    <p:sldId id="332" r:id="rId22"/>
    <p:sldId id="333" r:id="rId23"/>
    <p:sldId id="283" r:id="rId24"/>
    <p:sldId id="341" r:id="rId25"/>
    <p:sldId id="260" r:id="rId26"/>
    <p:sldId id="289" r:id="rId27"/>
    <p:sldId id="348" r:id="rId28"/>
    <p:sldId id="349" r:id="rId29"/>
    <p:sldId id="350" r:id="rId30"/>
    <p:sldId id="288" r:id="rId31"/>
    <p:sldId id="351" r:id="rId32"/>
    <p:sldId id="261" r:id="rId33"/>
    <p:sldId id="312" r:id="rId34"/>
    <p:sldId id="313" r:id="rId35"/>
    <p:sldId id="314" r:id="rId36"/>
    <p:sldId id="315" r:id="rId37"/>
    <p:sldId id="316" r:id="rId38"/>
    <p:sldId id="317" r:id="rId39"/>
    <p:sldId id="320" r:id="rId40"/>
    <p:sldId id="321" r:id="rId41"/>
    <p:sldId id="322" r:id="rId42"/>
    <p:sldId id="302" r:id="rId43"/>
    <p:sldId id="340" r:id="rId44"/>
    <p:sldId id="299" r:id="rId45"/>
    <p:sldId id="318" r:id="rId46"/>
    <p:sldId id="334" r:id="rId47"/>
    <p:sldId id="269" r:id="rId48"/>
  </p:sldIdLst>
  <p:sldSz cx="9144000" cy="6858000" type="screen4x3"/>
  <p:notesSz cx="7010400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6"/>
  </p:normalViewPr>
  <p:slideViewPr>
    <p:cSldViewPr>
      <p:cViewPr varScale="1">
        <p:scale>
          <a:sx n="107" d="100"/>
          <a:sy n="107" d="100"/>
        </p:scale>
        <p:origin x="101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64FBDC3-3606-41BD-AC25-1F4A13392DF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872D3B-537B-4638-AB69-8F6123769D8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58DFCC9-B96E-4211-BE05-E52C241B0060}" type="datetimeFigureOut">
              <a:rPr lang="en-US"/>
              <a:pPr>
                <a:defRPr/>
              </a:pPr>
              <a:t>9/16/2025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9C900E-CA06-42C6-A564-2840DB4065E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8CC4D7-1EAA-40A7-A7C3-BDF9954B4E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772525"/>
            <a:ext cx="3038475" cy="4619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C4108BF-6CEB-44C2-B883-98FEA8D22E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45319A2C-0DD4-4670-B665-50232F10C12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ahoma" pitchFamily="-10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16879DA6-D900-4CBB-AC2C-66513E7DAEA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ahoma" pitchFamily="-10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413F0A1A-9BD1-4DED-B743-665957B6347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5388" y="692150"/>
            <a:ext cx="46196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id="{BB144B31-BEF8-4C93-8163-74CBEF4DBEF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387850"/>
            <a:ext cx="5140325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606" name="Rectangle 6">
            <a:extLst>
              <a:ext uri="{FF2B5EF4-FFF2-40B4-BE49-F238E27FC236}">
                <a16:creationId xmlns:a16="http://schemas.microsoft.com/office/drawing/2014/main" id="{3F70B67E-8503-4379-B8C6-92A35D39100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4113"/>
            <a:ext cx="30384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ahoma" pitchFamily="-10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7" name="Rectangle 7">
            <a:extLst>
              <a:ext uri="{FF2B5EF4-FFF2-40B4-BE49-F238E27FC236}">
                <a16:creationId xmlns:a16="http://schemas.microsoft.com/office/drawing/2014/main" id="{DF573430-F0DB-4C54-B8A8-A214816C71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774113"/>
            <a:ext cx="30384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78EBD3B-73B9-4D61-987A-3AD7E5304B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ＭＳ Ｐゴシック" pitchFamily="-108" charset="-128"/>
        <a:cs typeface="ＭＳ Ｐゴシック" pitchFamily="-108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ＭＳ Ｐゴシック" pitchFamily="-11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ＭＳ Ｐゴシック" pitchFamily="-11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ＭＳ Ｐゴシック" pitchFamily="-11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ＭＳ Ｐゴシック" pitchFamily="-11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hape 355">
            <a:extLst>
              <a:ext uri="{FF2B5EF4-FFF2-40B4-BE49-F238E27FC236}">
                <a16:creationId xmlns:a16="http://schemas.microsoft.com/office/drawing/2014/main" id="{1D82FBDA-8A60-4A5F-83CB-600206F36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387850"/>
            <a:ext cx="5607050" cy="41560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/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23555" name="Shape 356">
            <a:extLst>
              <a:ext uri="{FF2B5EF4-FFF2-40B4-BE49-F238E27FC236}">
                <a16:creationId xmlns:a16="http://schemas.microsoft.com/office/drawing/2014/main" id="{7045D003-752F-4E9A-AC15-63FB78CB81A5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round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hape 355">
            <a:extLst>
              <a:ext uri="{FF2B5EF4-FFF2-40B4-BE49-F238E27FC236}">
                <a16:creationId xmlns:a16="http://schemas.microsoft.com/office/drawing/2014/main" id="{7A4C4A20-83BC-42AD-BE01-32A5D1E5F3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387850"/>
            <a:ext cx="5607050" cy="41560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/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25603" name="Shape 356">
            <a:extLst>
              <a:ext uri="{FF2B5EF4-FFF2-40B4-BE49-F238E27FC236}">
                <a16:creationId xmlns:a16="http://schemas.microsoft.com/office/drawing/2014/main" id="{C51473E4-15C6-4FC5-9942-5FACF77CEB9B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round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hape 355">
            <a:extLst>
              <a:ext uri="{FF2B5EF4-FFF2-40B4-BE49-F238E27FC236}">
                <a16:creationId xmlns:a16="http://schemas.microsoft.com/office/drawing/2014/main" id="{BBD61E2D-533C-4E34-ABE7-A9859508D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387850"/>
            <a:ext cx="5607050" cy="41560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/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27651" name="Shape 356">
            <a:extLst>
              <a:ext uri="{FF2B5EF4-FFF2-40B4-BE49-F238E27FC236}">
                <a16:creationId xmlns:a16="http://schemas.microsoft.com/office/drawing/2014/main" id="{D3A8D4AC-B389-4B0D-95AD-D394EAE2EA82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round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hape 396">
            <a:extLst>
              <a:ext uri="{FF2B5EF4-FFF2-40B4-BE49-F238E27FC236}">
                <a16:creationId xmlns:a16="http://schemas.microsoft.com/office/drawing/2014/main" id="{10B5B45C-12FF-47F5-A5DC-4F1A5F139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387850"/>
            <a:ext cx="5607050" cy="41560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/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32771" name="Shape 397">
            <a:extLst>
              <a:ext uri="{FF2B5EF4-FFF2-40B4-BE49-F238E27FC236}">
                <a16:creationId xmlns:a16="http://schemas.microsoft.com/office/drawing/2014/main" id="{13CB1C2C-C74C-4EDD-832F-0AC6CBAF21AD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round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hape 402">
            <a:extLst>
              <a:ext uri="{FF2B5EF4-FFF2-40B4-BE49-F238E27FC236}">
                <a16:creationId xmlns:a16="http://schemas.microsoft.com/office/drawing/2014/main" id="{882F27EF-D638-4E1C-8152-ECBDD9D328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387850"/>
            <a:ext cx="5607050" cy="41560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/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34819" name="Shape 403">
            <a:extLst>
              <a:ext uri="{FF2B5EF4-FFF2-40B4-BE49-F238E27FC236}">
                <a16:creationId xmlns:a16="http://schemas.microsoft.com/office/drawing/2014/main" id="{38A1BAF9-C96D-4D43-B580-A9CB6B691FC3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round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BF0BE-0C24-481B-A4A4-F027DDAE2FD0}" type="datetime1">
              <a:rPr lang="en-US" smtClean="0"/>
              <a:t>9/16/2025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0910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7D6A0-6F06-492A-99D2-56F9A57D757C}" type="datetime1">
              <a:rPr lang="en-US" smtClean="0"/>
              <a:t>9/16/2025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184DDB-D76F-4263-BB38-6F54DBE8E1B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4507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34377-9242-424D-96AC-4E854019C7EA}" type="datetime1">
              <a:rPr lang="en-US" smtClean="0"/>
              <a:t>9/16/2025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6FC4BE-1545-4DE5-AA52-B58C7B1FA9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9255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EAEF1-10D1-4821-BAAD-3C4690668AAA}" type="datetime1">
              <a:rPr lang="en-US" smtClean="0"/>
              <a:t>9/16/2025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038674-2AB0-4483-946C-F4FF2322DE1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9136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072C1-1B0D-4263-851D-865A3E1056F2}" type="datetime1">
              <a:rPr lang="en-US" smtClean="0"/>
              <a:t>9/16/2025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9A2C0B-D72A-4F50-B136-8C0F032AA5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6114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2BDE7-0E1F-4426-B128-BDFA7B077140}" type="datetime1">
              <a:rPr lang="en-US" smtClean="0"/>
              <a:t>9/16/2025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2AC80-D37F-4CE7-A853-DC1C4D382AF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3141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43D85-74EF-49FD-BCCE-F0784C228384}" type="datetime1">
              <a:rPr lang="en-US" smtClean="0"/>
              <a:t>9/16/2025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F4885A-8F92-4AD5-830F-1EF769A4829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9443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AFD4D60-0590-4ED9-A551-2D7EB989B590}" type="datetime1">
              <a:rPr lang="en-US" smtClean="0"/>
              <a:t>9/16/2025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A2D192B-1302-496B-BC0E-B31B2F313F4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4166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02B48-A592-402F-A961-E64A6964C6D6}" type="datetime1">
              <a:rPr lang="en-US" smtClean="0"/>
              <a:t>9/16/2025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17BBAB-854E-4DFC-9B5D-BC739DBFE97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7191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EBBE-917A-4672-A020-35BE86535D68}" type="datetime1">
              <a:rPr lang="en-US" smtClean="0"/>
              <a:t>9/16/2025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36C2F-321A-47DC-AC18-B526FAFC296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8158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8A3B5-C90D-4A7C-94B9-2C71D0B933AD}" type="datetime1">
              <a:rPr lang="en-US" smtClean="0"/>
              <a:t>9/16/2025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D5976B-ADB5-450F-AF6C-12B2148A342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2659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573AF03-902E-4B65-9CFB-350604A7B59E}" type="datetime1">
              <a:rPr lang="en-US" smtClean="0"/>
              <a:t>9/16/2025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6F03486-E01C-4EA1-80DC-2C968D3BC46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3" descr="Naviance_Inside">
            <a:extLst>
              <a:ext uri="{FF2B5EF4-FFF2-40B4-BE49-F238E27FC236}">
                <a16:creationId xmlns:a16="http://schemas.microsoft.com/office/drawing/2014/main" id="{C916207C-2EB8-4A0D-8747-CF3DD588026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8990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4" r:id="rId1"/>
    <p:sldLayoutId id="2147484385" r:id="rId2"/>
    <p:sldLayoutId id="2147484386" r:id="rId3"/>
    <p:sldLayoutId id="2147484387" r:id="rId4"/>
    <p:sldLayoutId id="2147484388" r:id="rId5"/>
    <p:sldLayoutId id="2147484389" r:id="rId6"/>
    <p:sldLayoutId id="2147484390" r:id="rId7"/>
    <p:sldLayoutId id="2147484391" r:id="rId8"/>
    <p:sldLayoutId id="2147484392" r:id="rId9"/>
    <p:sldLayoutId id="2147484393" r:id="rId10"/>
    <p:sldLayoutId id="2147484394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ppex.com/scholarships/" TargetMode="External"/><Relationship Id="rId2" Type="http://schemas.openxmlformats.org/officeDocument/2006/relationships/hyperlink" Target="https://www.google.com/aclk?sa=l&amp;ai=DChcSEwinppbL_9vfAhWBSg0KHWHHB_cYABAAGgJxYg&amp;sig=AOD64_1YY2WOeSJ9KwFAoiMW3q8qbMWU9Q&amp;q=&amp;ved=2ahUKEwiS1JHL_9vfAhXOneAKHZY0BUcQ0Qx6BAgGEAE&amp;adurl=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yscholly.com/" TargetMode="External"/><Relationship Id="rId4" Type="http://schemas.openxmlformats.org/officeDocument/2006/relationships/hyperlink" Target="https://www.goingmerry.com/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5A03A-B0A8-4E89-B748-D821E76EC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04800"/>
            <a:ext cx="7924800" cy="1219200"/>
          </a:xfrm>
          <a:custGeom>
            <a:avLst/>
            <a:gdLst>
              <a:gd name="connsiteX0" fmla="*/ 0 w 7924800"/>
              <a:gd name="connsiteY0" fmla="*/ 0 h 1219200"/>
              <a:gd name="connsiteX1" fmla="*/ 486809 w 7924800"/>
              <a:gd name="connsiteY1" fmla="*/ 0 h 1219200"/>
              <a:gd name="connsiteX2" fmla="*/ 815122 w 7924800"/>
              <a:gd name="connsiteY2" fmla="*/ 0 h 1219200"/>
              <a:gd name="connsiteX3" fmla="*/ 1539675 w 7924800"/>
              <a:gd name="connsiteY3" fmla="*/ 0 h 1219200"/>
              <a:gd name="connsiteX4" fmla="*/ 2026485 w 7924800"/>
              <a:gd name="connsiteY4" fmla="*/ 0 h 1219200"/>
              <a:gd name="connsiteX5" fmla="*/ 2513294 w 7924800"/>
              <a:gd name="connsiteY5" fmla="*/ 0 h 1219200"/>
              <a:gd name="connsiteX6" fmla="*/ 3237847 w 7924800"/>
              <a:gd name="connsiteY6" fmla="*/ 0 h 1219200"/>
              <a:gd name="connsiteX7" fmla="*/ 3645408 w 7924800"/>
              <a:gd name="connsiteY7" fmla="*/ 0 h 1219200"/>
              <a:gd name="connsiteX8" fmla="*/ 4369961 w 7924800"/>
              <a:gd name="connsiteY8" fmla="*/ 0 h 1219200"/>
              <a:gd name="connsiteX9" fmla="*/ 5094514 w 7924800"/>
              <a:gd name="connsiteY9" fmla="*/ 0 h 1219200"/>
              <a:gd name="connsiteX10" fmla="*/ 5660571 w 7924800"/>
              <a:gd name="connsiteY10" fmla="*/ 0 h 1219200"/>
              <a:gd name="connsiteX11" fmla="*/ 6385125 w 7924800"/>
              <a:gd name="connsiteY11" fmla="*/ 0 h 1219200"/>
              <a:gd name="connsiteX12" fmla="*/ 6871934 w 7924800"/>
              <a:gd name="connsiteY12" fmla="*/ 0 h 1219200"/>
              <a:gd name="connsiteX13" fmla="*/ 7358743 w 7924800"/>
              <a:gd name="connsiteY13" fmla="*/ 0 h 1219200"/>
              <a:gd name="connsiteX14" fmla="*/ 7924800 w 7924800"/>
              <a:gd name="connsiteY14" fmla="*/ 0 h 1219200"/>
              <a:gd name="connsiteX15" fmla="*/ 7924800 w 7924800"/>
              <a:gd name="connsiteY15" fmla="*/ 394208 h 1219200"/>
              <a:gd name="connsiteX16" fmla="*/ 7924800 w 7924800"/>
              <a:gd name="connsiteY16" fmla="*/ 800608 h 1219200"/>
              <a:gd name="connsiteX17" fmla="*/ 7924800 w 7924800"/>
              <a:gd name="connsiteY17" fmla="*/ 1219200 h 1219200"/>
              <a:gd name="connsiteX18" fmla="*/ 7279495 w 7924800"/>
              <a:gd name="connsiteY18" fmla="*/ 1219200 h 1219200"/>
              <a:gd name="connsiteX19" fmla="*/ 6951182 w 7924800"/>
              <a:gd name="connsiteY19" fmla="*/ 1219200 h 1219200"/>
              <a:gd name="connsiteX20" fmla="*/ 6543621 w 7924800"/>
              <a:gd name="connsiteY20" fmla="*/ 1219200 h 1219200"/>
              <a:gd name="connsiteX21" fmla="*/ 5819067 w 7924800"/>
              <a:gd name="connsiteY21" fmla="*/ 1219200 h 1219200"/>
              <a:gd name="connsiteX22" fmla="*/ 5253010 w 7924800"/>
              <a:gd name="connsiteY22" fmla="*/ 1219200 h 1219200"/>
              <a:gd name="connsiteX23" fmla="*/ 4845449 w 7924800"/>
              <a:gd name="connsiteY23" fmla="*/ 1219200 h 1219200"/>
              <a:gd name="connsiteX24" fmla="*/ 4279392 w 7924800"/>
              <a:gd name="connsiteY24" fmla="*/ 1219200 h 1219200"/>
              <a:gd name="connsiteX25" fmla="*/ 3951079 w 7924800"/>
              <a:gd name="connsiteY25" fmla="*/ 1219200 h 1219200"/>
              <a:gd name="connsiteX26" fmla="*/ 3622766 w 7924800"/>
              <a:gd name="connsiteY26" fmla="*/ 1219200 h 1219200"/>
              <a:gd name="connsiteX27" fmla="*/ 3056709 w 7924800"/>
              <a:gd name="connsiteY27" fmla="*/ 1219200 h 1219200"/>
              <a:gd name="connsiteX28" fmla="*/ 2649147 w 7924800"/>
              <a:gd name="connsiteY28" fmla="*/ 1219200 h 1219200"/>
              <a:gd name="connsiteX29" fmla="*/ 2003842 w 7924800"/>
              <a:gd name="connsiteY29" fmla="*/ 1219200 h 1219200"/>
              <a:gd name="connsiteX30" fmla="*/ 1596281 w 7924800"/>
              <a:gd name="connsiteY30" fmla="*/ 1219200 h 1219200"/>
              <a:gd name="connsiteX31" fmla="*/ 950976 w 7924800"/>
              <a:gd name="connsiteY31" fmla="*/ 1219200 h 1219200"/>
              <a:gd name="connsiteX32" fmla="*/ 622663 w 7924800"/>
              <a:gd name="connsiteY32" fmla="*/ 1219200 h 1219200"/>
              <a:gd name="connsiteX33" fmla="*/ 0 w 7924800"/>
              <a:gd name="connsiteY33" fmla="*/ 1219200 h 1219200"/>
              <a:gd name="connsiteX34" fmla="*/ 0 w 7924800"/>
              <a:gd name="connsiteY34" fmla="*/ 837184 h 1219200"/>
              <a:gd name="connsiteX35" fmla="*/ 0 w 7924800"/>
              <a:gd name="connsiteY35" fmla="*/ 406400 h 1219200"/>
              <a:gd name="connsiteX36" fmla="*/ 0 w 7924800"/>
              <a:gd name="connsiteY36" fmla="*/ 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7924800" h="1219200" extrusionOk="0">
                <a:moveTo>
                  <a:pt x="0" y="0"/>
                </a:moveTo>
                <a:cubicBezTo>
                  <a:pt x="194678" y="-17610"/>
                  <a:pt x="279177" y="16971"/>
                  <a:pt x="486809" y="0"/>
                </a:cubicBezTo>
                <a:cubicBezTo>
                  <a:pt x="694441" y="-16971"/>
                  <a:pt x="725743" y="22228"/>
                  <a:pt x="815122" y="0"/>
                </a:cubicBezTo>
                <a:cubicBezTo>
                  <a:pt x="904501" y="-22228"/>
                  <a:pt x="1195089" y="52848"/>
                  <a:pt x="1539675" y="0"/>
                </a:cubicBezTo>
                <a:cubicBezTo>
                  <a:pt x="1884261" y="-52848"/>
                  <a:pt x="1853561" y="57883"/>
                  <a:pt x="2026485" y="0"/>
                </a:cubicBezTo>
                <a:cubicBezTo>
                  <a:pt x="2199409" y="-57883"/>
                  <a:pt x="2363815" y="9325"/>
                  <a:pt x="2513294" y="0"/>
                </a:cubicBezTo>
                <a:cubicBezTo>
                  <a:pt x="2662773" y="-9325"/>
                  <a:pt x="3000405" y="71250"/>
                  <a:pt x="3237847" y="0"/>
                </a:cubicBezTo>
                <a:cubicBezTo>
                  <a:pt x="3475289" y="-71250"/>
                  <a:pt x="3549896" y="47897"/>
                  <a:pt x="3645408" y="0"/>
                </a:cubicBezTo>
                <a:cubicBezTo>
                  <a:pt x="3740920" y="-47897"/>
                  <a:pt x="4136244" y="65189"/>
                  <a:pt x="4369961" y="0"/>
                </a:cubicBezTo>
                <a:cubicBezTo>
                  <a:pt x="4603678" y="-65189"/>
                  <a:pt x="4773304" y="23130"/>
                  <a:pt x="5094514" y="0"/>
                </a:cubicBezTo>
                <a:cubicBezTo>
                  <a:pt x="5415724" y="-23130"/>
                  <a:pt x="5530687" y="14756"/>
                  <a:pt x="5660571" y="0"/>
                </a:cubicBezTo>
                <a:cubicBezTo>
                  <a:pt x="5790455" y="-14756"/>
                  <a:pt x="6197183" y="84898"/>
                  <a:pt x="6385125" y="0"/>
                </a:cubicBezTo>
                <a:cubicBezTo>
                  <a:pt x="6573067" y="-84898"/>
                  <a:pt x="6670606" y="14549"/>
                  <a:pt x="6871934" y="0"/>
                </a:cubicBezTo>
                <a:cubicBezTo>
                  <a:pt x="7073262" y="-14549"/>
                  <a:pt x="7121032" y="24552"/>
                  <a:pt x="7358743" y="0"/>
                </a:cubicBezTo>
                <a:cubicBezTo>
                  <a:pt x="7596454" y="-24552"/>
                  <a:pt x="7657400" y="28593"/>
                  <a:pt x="7924800" y="0"/>
                </a:cubicBezTo>
                <a:cubicBezTo>
                  <a:pt x="7948890" y="153988"/>
                  <a:pt x="7892171" y="254038"/>
                  <a:pt x="7924800" y="394208"/>
                </a:cubicBezTo>
                <a:cubicBezTo>
                  <a:pt x="7957429" y="534378"/>
                  <a:pt x="7911009" y="642020"/>
                  <a:pt x="7924800" y="800608"/>
                </a:cubicBezTo>
                <a:cubicBezTo>
                  <a:pt x="7938591" y="959196"/>
                  <a:pt x="7897641" y="1118849"/>
                  <a:pt x="7924800" y="1219200"/>
                </a:cubicBezTo>
                <a:cubicBezTo>
                  <a:pt x="7766982" y="1285759"/>
                  <a:pt x="7494731" y="1204817"/>
                  <a:pt x="7279495" y="1219200"/>
                </a:cubicBezTo>
                <a:cubicBezTo>
                  <a:pt x="7064260" y="1233583"/>
                  <a:pt x="7075502" y="1183261"/>
                  <a:pt x="6951182" y="1219200"/>
                </a:cubicBezTo>
                <a:cubicBezTo>
                  <a:pt x="6826862" y="1255139"/>
                  <a:pt x="6721080" y="1213264"/>
                  <a:pt x="6543621" y="1219200"/>
                </a:cubicBezTo>
                <a:cubicBezTo>
                  <a:pt x="6366162" y="1225136"/>
                  <a:pt x="5980912" y="1180196"/>
                  <a:pt x="5819067" y="1219200"/>
                </a:cubicBezTo>
                <a:cubicBezTo>
                  <a:pt x="5657222" y="1258204"/>
                  <a:pt x="5494871" y="1198438"/>
                  <a:pt x="5253010" y="1219200"/>
                </a:cubicBezTo>
                <a:cubicBezTo>
                  <a:pt x="5011149" y="1239962"/>
                  <a:pt x="5001020" y="1187048"/>
                  <a:pt x="4845449" y="1219200"/>
                </a:cubicBezTo>
                <a:cubicBezTo>
                  <a:pt x="4689878" y="1251352"/>
                  <a:pt x="4449705" y="1171440"/>
                  <a:pt x="4279392" y="1219200"/>
                </a:cubicBezTo>
                <a:cubicBezTo>
                  <a:pt x="4109079" y="1266960"/>
                  <a:pt x="4099353" y="1206810"/>
                  <a:pt x="3951079" y="1219200"/>
                </a:cubicBezTo>
                <a:cubicBezTo>
                  <a:pt x="3802805" y="1231590"/>
                  <a:pt x="3695895" y="1198455"/>
                  <a:pt x="3622766" y="1219200"/>
                </a:cubicBezTo>
                <a:cubicBezTo>
                  <a:pt x="3549637" y="1239945"/>
                  <a:pt x="3323982" y="1200395"/>
                  <a:pt x="3056709" y="1219200"/>
                </a:cubicBezTo>
                <a:cubicBezTo>
                  <a:pt x="2789436" y="1238005"/>
                  <a:pt x="2835576" y="1177111"/>
                  <a:pt x="2649147" y="1219200"/>
                </a:cubicBezTo>
                <a:cubicBezTo>
                  <a:pt x="2462718" y="1261289"/>
                  <a:pt x="2194738" y="1184893"/>
                  <a:pt x="2003842" y="1219200"/>
                </a:cubicBezTo>
                <a:cubicBezTo>
                  <a:pt x="1812946" y="1253507"/>
                  <a:pt x="1702247" y="1215560"/>
                  <a:pt x="1596281" y="1219200"/>
                </a:cubicBezTo>
                <a:cubicBezTo>
                  <a:pt x="1490315" y="1222840"/>
                  <a:pt x="1156116" y="1217350"/>
                  <a:pt x="950976" y="1219200"/>
                </a:cubicBezTo>
                <a:cubicBezTo>
                  <a:pt x="745837" y="1221050"/>
                  <a:pt x="775800" y="1202352"/>
                  <a:pt x="622663" y="1219200"/>
                </a:cubicBezTo>
                <a:cubicBezTo>
                  <a:pt x="469526" y="1236048"/>
                  <a:pt x="240565" y="1215223"/>
                  <a:pt x="0" y="1219200"/>
                </a:cubicBezTo>
                <a:cubicBezTo>
                  <a:pt x="-25802" y="1096801"/>
                  <a:pt x="34705" y="922243"/>
                  <a:pt x="0" y="837184"/>
                </a:cubicBezTo>
                <a:cubicBezTo>
                  <a:pt x="-34705" y="752125"/>
                  <a:pt x="32611" y="581419"/>
                  <a:pt x="0" y="406400"/>
                </a:cubicBezTo>
                <a:cubicBezTo>
                  <a:pt x="-32611" y="231381"/>
                  <a:pt x="20335" y="151860"/>
                  <a:pt x="0" y="0"/>
                </a:cubicBezTo>
                <a:close/>
              </a:path>
            </a:pathLst>
          </a:custGeom>
          <a:noFill/>
          <a:ln w="5080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 fontScale="90000"/>
          </a:bodyPr>
          <a:lstStyle/>
          <a:p>
            <a:pPr algn="ctr"/>
            <a:br>
              <a:rPr lang="en-US" altLang="en-US" sz="3600" b="1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br>
              <a:rPr lang="en-US" altLang="en-US" sz="3600" b="1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sz="44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Red Bank Catholic High School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B8BEA-3797-419C-B87A-1126B43290F0}"/>
              </a:ext>
            </a:extLst>
          </p:cNvPr>
          <p:cNvSpPr>
            <a:spLocks noGrp="1"/>
          </p:cNvSpPr>
          <p:nvPr>
            <p:ph idx="1"/>
          </p:nvPr>
        </p:nvSpPr>
        <p:spPr>
          <a:custGeom>
            <a:avLst/>
            <a:gdLst>
              <a:gd name="connsiteX0" fmla="*/ 0 w 7543801"/>
              <a:gd name="connsiteY0" fmla="*/ 0 h 4023360"/>
              <a:gd name="connsiteX1" fmla="*/ 655730 w 7543801"/>
              <a:gd name="connsiteY1" fmla="*/ 0 h 4023360"/>
              <a:gd name="connsiteX2" fmla="*/ 1009709 w 7543801"/>
              <a:gd name="connsiteY2" fmla="*/ 0 h 4023360"/>
              <a:gd name="connsiteX3" fmla="*/ 1740877 w 7543801"/>
              <a:gd name="connsiteY3" fmla="*/ 0 h 4023360"/>
              <a:gd name="connsiteX4" fmla="*/ 2321170 w 7543801"/>
              <a:gd name="connsiteY4" fmla="*/ 0 h 4023360"/>
              <a:gd name="connsiteX5" fmla="*/ 2675148 w 7543801"/>
              <a:gd name="connsiteY5" fmla="*/ 0 h 4023360"/>
              <a:gd name="connsiteX6" fmla="*/ 3255440 w 7543801"/>
              <a:gd name="connsiteY6" fmla="*/ 0 h 4023360"/>
              <a:gd name="connsiteX7" fmla="*/ 3986609 w 7543801"/>
              <a:gd name="connsiteY7" fmla="*/ 0 h 4023360"/>
              <a:gd name="connsiteX8" fmla="*/ 4491463 w 7543801"/>
              <a:gd name="connsiteY8" fmla="*/ 0 h 4023360"/>
              <a:gd name="connsiteX9" fmla="*/ 4996317 w 7543801"/>
              <a:gd name="connsiteY9" fmla="*/ 0 h 4023360"/>
              <a:gd name="connsiteX10" fmla="*/ 5576610 w 7543801"/>
              <a:gd name="connsiteY10" fmla="*/ 0 h 4023360"/>
              <a:gd name="connsiteX11" fmla="*/ 6232340 w 7543801"/>
              <a:gd name="connsiteY11" fmla="*/ 0 h 4023360"/>
              <a:gd name="connsiteX12" fmla="*/ 6888071 w 7543801"/>
              <a:gd name="connsiteY12" fmla="*/ 0 h 4023360"/>
              <a:gd name="connsiteX13" fmla="*/ 7543801 w 7543801"/>
              <a:gd name="connsiteY13" fmla="*/ 0 h 4023360"/>
              <a:gd name="connsiteX14" fmla="*/ 7543801 w 7543801"/>
              <a:gd name="connsiteY14" fmla="*/ 655233 h 4023360"/>
              <a:gd name="connsiteX15" fmla="*/ 7543801 w 7543801"/>
              <a:gd name="connsiteY15" fmla="*/ 1149531 h 4023360"/>
              <a:gd name="connsiteX16" fmla="*/ 7543801 w 7543801"/>
              <a:gd name="connsiteY16" fmla="*/ 1724297 h 4023360"/>
              <a:gd name="connsiteX17" fmla="*/ 7543801 w 7543801"/>
              <a:gd name="connsiteY17" fmla="*/ 2339296 h 4023360"/>
              <a:gd name="connsiteX18" fmla="*/ 7543801 w 7543801"/>
              <a:gd name="connsiteY18" fmla="*/ 2994529 h 4023360"/>
              <a:gd name="connsiteX19" fmla="*/ 7543801 w 7543801"/>
              <a:gd name="connsiteY19" fmla="*/ 4023360 h 4023360"/>
              <a:gd name="connsiteX20" fmla="*/ 6812633 w 7543801"/>
              <a:gd name="connsiteY20" fmla="*/ 4023360 h 4023360"/>
              <a:gd name="connsiteX21" fmla="*/ 6307778 w 7543801"/>
              <a:gd name="connsiteY21" fmla="*/ 4023360 h 4023360"/>
              <a:gd name="connsiteX22" fmla="*/ 5802924 w 7543801"/>
              <a:gd name="connsiteY22" fmla="*/ 4023360 h 4023360"/>
              <a:gd name="connsiteX23" fmla="*/ 5298069 w 7543801"/>
              <a:gd name="connsiteY23" fmla="*/ 4023360 h 4023360"/>
              <a:gd name="connsiteX24" fmla="*/ 4642339 w 7543801"/>
              <a:gd name="connsiteY24" fmla="*/ 4023360 h 4023360"/>
              <a:gd name="connsiteX25" fmla="*/ 4062047 w 7543801"/>
              <a:gd name="connsiteY25" fmla="*/ 4023360 h 4023360"/>
              <a:gd name="connsiteX26" fmla="*/ 3708068 w 7543801"/>
              <a:gd name="connsiteY26" fmla="*/ 4023360 h 4023360"/>
              <a:gd name="connsiteX27" fmla="*/ 3203214 w 7543801"/>
              <a:gd name="connsiteY27" fmla="*/ 4023360 h 4023360"/>
              <a:gd name="connsiteX28" fmla="*/ 2547484 w 7543801"/>
              <a:gd name="connsiteY28" fmla="*/ 4023360 h 4023360"/>
              <a:gd name="connsiteX29" fmla="*/ 2118067 w 7543801"/>
              <a:gd name="connsiteY29" fmla="*/ 4023360 h 4023360"/>
              <a:gd name="connsiteX30" fmla="*/ 1386899 w 7543801"/>
              <a:gd name="connsiteY30" fmla="*/ 4023360 h 4023360"/>
              <a:gd name="connsiteX31" fmla="*/ 655730 w 7543801"/>
              <a:gd name="connsiteY31" fmla="*/ 4023360 h 4023360"/>
              <a:gd name="connsiteX32" fmla="*/ 0 w 7543801"/>
              <a:gd name="connsiteY32" fmla="*/ 4023360 h 4023360"/>
              <a:gd name="connsiteX33" fmla="*/ 0 w 7543801"/>
              <a:gd name="connsiteY33" fmla="*/ 3368127 h 4023360"/>
              <a:gd name="connsiteX34" fmla="*/ 0 w 7543801"/>
              <a:gd name="connsiteY34" fmla="*/ 2793361 h 4023360"/>
              <a:gd name="connsiteX35" fmla="*/ 0 w 7543801"/>
              <a:gd name="connsiteY35" fmla="*/ 2299063 h 4023360"/>
              <a:gd name="connsiteX36" fmla="*/ 0 w 7543801"/>
              <a:gd name="connsiteY36" fmla="*/ 1804764 h 4023360"/>
              <a:gd name="connsiteX37" fmla="*/ 0 w 7543801"/>
              <a:gd name="connsiteY37" fmla="*/ 1310466 h 4023360"/>
              <a:gd name="connsiteX38" fmla="*/ 0 w 7543801"/>
              <a:gd name="connsiteY38" fmla="*/ 816167 h 4023360"/>
              <a:gd name="connsiteX39" fmla="*/ 0 w 7543801"/>
              <a:gd name="connsiteY39" fmla="*/ 0 h 4023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543801" h="4023360" fill="none" extrusionOk="0">
                <a:moveTo>
                  <a:pt x="0" y="0"/>
                </a:moveTo>
                <a:cubicBezTo>
                  <a:pt x="183389" y="-24176"/>
                  <a:pt x="404001" y="26600"/>
                  <a:pt x="655730" y="0"/>
                </a:cubicBezTo>
                <a:cubicBezTo>
                  <a:pt x="907459" y="-26600"/>
                  <a:pt x="927533" y="32819"/>
                  <a:pt x="1009709" y="0"/>
                </a:cubicBezTo>
                <a:cubicBezTo>
                  <a:pt x="1091885" y="-32819"/>
                  <a:pt x="1382844" y="39650"/>
                  <a:pt x="1740877" y="0"/>
                </a:cubicBezTo>
                <a:cubicBezTo>
                  <a:pt x="2098910" y="-39650"/>
                  <a:pt x="2166421" y="41270"/>
                  <a:pt x="2321170" y="0"/>
                </a:cubicBezTo>
                <a:cubicBezTo>
                  <a:pt x="2475919" y="-41270"/>
                  <a:pt x="2544795" y="29395"/>
                  <a:pt x="2675148" y="0"/>
                </a:cubicBezTo>
                <a:cubicBezTo>
                  <a:pt x="2805501" y="-29395"/>
                  <a:pt x="3003609" y="40774"/>
                  <a:pt x="3255440" y="0"/>
                </a:cubicBezTo>
                <a:cubicBezTo>
                  <a:pt x="3507271" y="-40774"/>
                  <a:pt x="3653450" y="82145"/>
                  <a:pt x="3986609" y="0"/>
                </a:cubicBezTo>
                <a:cubicBezTo>
                  <a:pt x="4319768" y="-82145"/>
                  <a:pt x="4279425" y="58325"/>
                  <a:pt x="4491463" y="0"/>
                </a:cubicBezTo>
                <a:cubicBezTo>
                  <a:pt x="4703501" y="-58325"/>
                  <a:pt x="4767358" y="7688"/>
                  <a:pt x="4996317" y="0"/>
                </a:cubicBezTo>
                <a:cubicBezTo>
                  <a:pt x="5225276" y="-7688"/>
                  <a:pt x="5459588" y="7239"/>
                  <a:pt x="5576610" y="0"/>
                </a:cubicBezTo>
                <a:cubicBezTo>
                  <a:pt x="5693632" y="-7239"/>
                  <a:pt x="5945496" y="48937"/>
                  <a:pt x="6232340" y="0"/>
                </a:cubicBezTo>
                <a:cubicBezTo>
                  <a:pt x="6519184" y="-48937"/>
                  <a:pt x="6752074" y="35766"/>
                  <a:pt x="6888071" y="0"/>
                </a:cubicBezTo>
                <a:cubicBezTo>
                  <a:pt x="7024068" y="-35766"/>
                  <a:pt x="7398066" y="12456"/>
                  <a:pt x="7543801" y="0"/>
                </a:cubicBezTo>
                <a:cubicBezTo>
                  <a:pt x="7564045" y="291802"/>
                  <a:pt x="7524037" y="377501"/>
                  <a:pt x="7543801" y="655233"/>
                </a:cubicBezTo>
                <a:cubicBezTo>
                  <a:pt x="7563565" y="932965"/>
                  <a:pt x="7507036" y="962549"/>
                  <a:pt x="7543801" y="1149531"/>
                </a:cubicBezTo>
                <a:cubicBezTo>
                  <a:pt x="7580566" y="1336513"/>
                  <a:pt x="7500076" y="1573377"/>
                  <a:pt x="7543801" y="1724297"/>
                </a:cubicBezTo>
                <a:cubicBezTo>
                  <a:pt x="7587526" y="1875217"/>
                  <a:pt x="7496905" y="2065125"/>
                  <a:pt x="7543801" y="2339296"/>
                </a:cubicBezTo>
                <a:cubicBezTo>
                  <a:pt x="7590697" y="2613467"/>
                  <a:pt x="7542607" y="2768486"/>
                  <a:pt x="7543801" y="2994529"/>
                </a:cubicBezTo>
                <a:cubicBezTo>
                  <a:pt x="7544995" y="3220572"/>
                  <a:pt x="7465217" y="3576009"/>
                  <a:pt x="7543801" y="4023360"/>
                </a:cubicBezTo>
                <a:cubicBezTo>
                  <a:pt x="7359974" y="4079532"/>
                  <a:pt x="7034427" y="4011669"/>
                  <a:pt x="6812633" y="4023360"/>
                </a:cubicBezTo>
                <a:cubicBezTo>
                  <a:pt x="6590839" y="4035051"/>
                  <a:pt x="6454444" y="4007156"/>
                  <a:pt x="6307778" y="4023360"/>
                </a:cubicBezTo>
                <a:cubicBezTo>
                  <a:pt x="6161112" y="4039564"/>
                  <a:pt x="5985357" y="3977534"/>
                  <a:pt x="5802924" y="4023360"/>
                </a:cubicBezTo>
                <a:cubicBezTo>
                  <a:pt x="5620491" y="4069186"/>
                  <a:pt x="5406467" y="3964574"/>
                  <a:pt x="5298069" y="4023360"/>
                </a:cubicBezTo>
                <a:cubicBezTo>
                  <a:pt x="5189671" y="4082146"/>
                  <a:pt x="4783715" y="3948886"/>
                  <a:pt x="4642339" y="4023360"/>
                </a:cubicBezTo>
                <a:cubicBezTo>
                  <a:pt x="4500963" y="4097834"/>
                  <a:pt x="4248001" y="4001825"/>
                  <a:pt x="4062047" y="4023360"/>
                </a:cubicBezTo>
                <a:cubicBezTo>
                  <a:pt x="3876093" y="4044895"/>
                  <a:pt x="3865558" y="3982878"/>
                  <a:pt x="3708068" y="4023360"/>
                </a:cubicBezTo>
                <a:cubicBezTo>
                  <a:pt x="3550578" y="4063842"/>
                  <a:pt x="3394698" y="3982123"/>
                  <a:pt x="3203214" y="4023360"/>
                </a:cubicBezTo>
                <a:cubicBezTo>
                  <a:pt x="3011730" y="4064597"/>
                  <a:pt x="2791168" y="3995618"/>
                  <a:pt x="2547484" y="4023360"/>
                </a:cubicBezTo>
                <a:cubicBezTo>
                  <a:pt x="2303800" y="4051102"/>
                  <a:pt x="2254940" y="4009039"/>
                  <a:pt x="2118067" y="4023360"/>
                </a:cubicBezTo>
                <a:cubicBezTo>
                  <a:pt x="1981194" y="4037681"/>
                  <a:pt x="1646127" y="3940874"/>
                  <a:pt x="1386899" y="4023360"/>
                </a:cubicBezTo>
                <a:cubicBezTo>
                  <a:pt x="1127671" y="4105846"/>
                  <a:pt x="848700" y="3998295"/>
                  <a:pt x="655730" y="4023360"/>
                </a:cubicBezTo>
                <a:cubicBezTo>
                  <a:pt x="462760" y="4048425"/>
                  <a:pt x="197252" y="3990089"/>
                  <a:pt x="0" y="4023360"/>
                </a:cubicBezTo>
                <a:cubicBezTo>
                  <a:pt x="-6895" y="3779351"/>
                  <a:pt x="12981" y="3579806"/>
                  <a:pt x="0" y="3368127"/>
                </a:cubicBezTo>
                <a:cubicBezTo>
                  <a:pt x="-12981" y="3156448"/>
                  <a:pt x="32204" y="2939258"/>
                  <a:pt x="0" y="2793361"/>
                </a:cubicBezTo>
                <a:cubicBezTo>
                  <a:pt x="-32204" y="2647464"/>
                  <a:pt x="3253" y="2413033"/>
                  <a:pt x="0" y="2299063"/>
                </a:cubicBezTo>
                <a:cubicBezTo>
                  <a:pt x="-3253" y="2185093"/>
                  <a:pt x="26364" y="1962711"/>
                  <a:pt x="0" y="1804764"/>
                </a:cubicBezTo>
                <a:cubicBezTo>
                  <a:pt x="-26364" y="1646817"/>
                  <a:pt x="26953" y="1445275"/>
                  <a:pt x="0" y="1310466"/>
                </a:cubicBezTo>
                <a:cubicBezTo>
                  <a:pt x="-26953" y="1175657"/>
                  <a:pt x="240" y="955550"/>
                  <a:pt x="0" y="816167"/>
                </a:cubicBezTo>
                <a:cubicBezTo>
                  <a:pt x="-240" y="676784"/>
                  <a:pt x="29764" y="184872"/>
                  <a:pt x="0" y="0"/>
                </a:cubicBezTo>
                <a:close/>
              </a:path>
              <a:path w="7543801" h="4023360" stroke="0" extrusionOk="0">
                <a:moveTo>
                  <a:pt x="0" y="0"/>
                </a:moveTo>
                <a:cubicBezTo>
                  <a:pt x="145202" y="-9732"/>
                  <a:pt x="278257" y="32737"/>
                  <a:pt x="504854" y="0"/>
                </a:cubicBezTo>
                <a:cubicBezTo>
                  <a:pt x="731451" y="-32737"/>
                  <a:pt x="730934" y="10732"/>
                  <a:pt x="858833" y="0"/>
                </a:cubicBezTo>
                <a:cubicBezTo>
                  <a:pt x="986732" y="-10732"/>
                  <a:pt x="1305748" y="30410"/>
                  <a:pt x="1590001" y="0"/>
                </a:cubicBezTo>
                <a:cubicBezTo>
                  <a:pt x="1874254" y="-30410"/>
                  <a:pt x="1859787" y="27275"/>
                  <a:pt x="2094856" y="0"/>
                </a:cubicBezTo>
                <a:cubicBezTo>
                  <a:pt x="2329925" y="-27275"/>
                  <a:pt x="2448903" y="36405"/>
                  <a:pt x="2599710" y="0"/>
                </a:cubicBezTo>
                <a:cubicBezTo>
                  <a:pt x="2750517" y="-36405"/>
                  <a:pt x="3134702" y="17012"/>
                  <a:pt x="3330878" y="0"/>
                </a:cubicBezTo>
                <a:cubicBezTo>
                  <a:pt x="3527054" y="-17012"/>
                  <a:pt x="3589178" y="3384"/>
                  <a:pt x="3760295" y="0"/>
                </a:cubicBezTo>
                <a:cubicBezTo>
                  <a:pt x="3931412" y="-3384"/>
                  <a:pt x="4262009" y="76403"/>
                  <a:pt x="4491463" y="0"/>
                </a:cubicBezTo>
                <a:cubicBezTo>
                  <a:pt x="4720917" y="-76403"/>
                  <a:pt x="4952246" y="52292"/>
                  <a:pt x="5222631" y="0"/>
                </a:cubicBezTo>
                <a:cubicBezTo>
                  <a:pt x="5493016" y="-52292"/>
                  <a:pt x="5649095" y="54764"/>
                  <a:pt x="5802924" y="0"/>
                </a:cubicBezTo>
                <a:cubicBezTo>
                  <a:pt x="5956753" y="-54764"/>
                  <a:pt x="6370120" y="64990"/>
                  <a:pt x="6534092" y="0"/>
                </a:cubicBezTo>
                <a:cubicBezTo>
                  <a:pt x="6698064" y="-64990"/>
                  <a:pt x="6895753" y="20444"/>
                  <a:pt x="7038947" y="0"/>
                </a:cubicBezTo>
                <a:cubicBezTo>
                  <a:pt x="7182141" y="-20444"/>
                  <a:pt x="7337335" y="22399"/>
                  <a:pt x="7543801" y="0"/>
                </a:cubicBezTo>
                <a:cubicBezTo>
                  <a:pt x="7584691" y="195433"/>
                  <a:pt x="7511325" y="312641"/>
                  <a:pt x="7543801" y="614999"/>
                </a:cubicBezTo>
                <a:cubicBezTo>
                  <a:pt x="7576277" y="917357"/>
                  <a:pt x="7491790" y="974153"/>
                  <a:pt x="7543801" y="1189765"/>
                </a:cubicBezTo>
                <a:cubicBezTo>
                  <a:pt x="7595812" y="1405377"/>
                  <a:pt x="7533476" y="1606125"/>
                  <a:pt x="7543801" y="1764531"/>
                </a:cubicBezTo>
                <a:cubicBezTo>
                  <a:pt x="7554126" y="1922937"/>
                  <a:pt x="7524656" y="2132556"/>
                  <a:pt x="7543801" y="2379530"/>
                </a:cubicBezTo>
                <a:cubicBezTo>
                  <a:pt x="7562946" y="2626504"/>
                  <a:pt x="7499331" y="2745775"/>
                  <a:pt x="7543801" y="2994529"/>
                </a:cubicBezTo>
                <a:cubicBezTo>
                  <a:pt x="7588271" y="3243283"/>
                  <a:pt x="7526919" y="3528403"/>
                  <a:pt x="7543801" y="4023360"/>
                </a:cubicBezTo>
                <a:cubicBezTo>
                  <a:pt x="7409650" y="4036834"/>
                  <a:pt x="7359349" y="3990481"/>
                  <a:pt x="7189823" y="4023360"/>
                </a:cubicBezTo>
                <a:cubicBezTo>
                  <a:pt x="7020297" y="4056239"/>
                  <a:pt x="6636717" y="3967804"/>
                  <a:pt x="6458654" y="4023360"/>
                </a:cubicBezTo>
                <a:cubicBezTo>
                  <a:pt x="6280591" y="4078916"/>
                  <a:pt x="6131512" y="3982486"/>
                  <a:pt x="5878362" y="4023360"/>
                </a:cubicBezTo>
                <a:cubicBezTo>
                  <a:pt x="5625212" y="4064234"/>
                  <a:pt x="5629584" y="3985495"/>
                  <a:pt x="5448945" y="4023360"/>
                </a:cubicBezTo>
                <a:cubicBezTo>
                  <a:pt x="5268306" y="4061225"/>
                  <a:pt x="5043995" y="3976308"/>
                  <a:pt x="4868653" y="4023360"/>
                </a:cubicBezTo>
                <a:cubicBezTo>
                  <a:pt x="4693311" y="4070412"/>
                  <a:pt x="4624479" y="4022804"/>
                  <a:pt x="4514675" y="4023360"/>
                </a:cubicBezTo>
                <a:cubicBezTo>
                  <a:pt x="4404871" y="4023916"/>
                  <a:pt x="4272771" y="3990725"/>
                  <a:pt x="4160696" y="4023360"/>
                </a:cubicBezTo>
                <a:cubicBezTo>
                  <a:pt x="4048621" y="4055995"/>
                  <a:pt x="3755124" y="3970231"/>
                  <a:pt x="3580404" y="4023360"/>
                </a:cubicBezTo>
                <a:cubicBezTo>
                  <a:pt x="3405684" y="4076489"/>
                  <a:pt x="3241081" y="3984454"/>
                  <a:pt x="3150988" y="4023360"/>
                </a:cubicBezTo>
                <a:cubicBezTo>
                  <a:pt x="3060895" y="4062266"/>
                  <a:pt x="2776549" y="4000974"/>
                  <a:pt x="2495257" y="4023360"/>
                </a:cubicBezTo>
                <a:cubicBezTo>
                  <a:pt x="2213965" y="4045746"/>
                  <a:pt x="2226660" y="3984097"/>
                  <a:pt x="2065841" y="4023360"/>
                </a:cubicBezTo>
                <a:cubicBezTo>
                  <a:pt x="1905022" y="4062623"/>
                  <a:pt x="1701342" y="4013128"/>
                  <a:pt x="1410110" y="4023360"/>
                </a:cubicBezTo>
                <a:cubicBezTo>
                  <a:pt x="1118878" y="4033592"/>
                  <a:pt x="1229605" y="3998888"/>
                  <a:pt x="1056132" y="4023360"/>
                </a:cubicBezTo>
                <a:cubicBezTo>
                  <a:pt x="882659" y="4047832"/>
                  <a:pt x="313992" y="4016766"/>
                  <a:pt x="0" y="4023360"/>
                </a:cubicBezTo>
                <a:cubicBezTo>
                  <a:pt x="-28876" y="3805407"/>
                  <a:pt x="51546" y="3690222"/>
                  <a:pt x="0" y="3529061"/>
                </a:cubicBezTo>
                <a:cubicBezTo>
                  <a:pt x="-51546" y="3367900"/>
                  <a:pt x="76955" y="3095453"/>
                  <a:pt x="0" y="2873829"/>
                </a:cubicBezTo>
                <a:cubicBezTo>
                  <a:pt x="-76955" y="2652205"/>
                  <a:pt x="59387" y="2507006"/>
                  <a:pt x="0" y="2339296"/>
                </a:cubicBezTo>
                <a:cubicBezTo>
                  <a:pt x="-59387" y="2171586"/>
                  <a:pt x="25168" y="1981380"/>
                  <a:pt x="0" y="1684064"/>
                </a:cubicBezTo>
                <a:cubicBezTo>
                  <a:pt x="-25168" y="1386748"/>
                  <a:pt x="59312" y="1306571"/>
                  <a:pt x="0" y="1189765"/>
                </a:cubicBezTo>
                <a:cubicBezTo>
                  <a:pt x="-59312" y="1072959"/>
                  <a:pt x="34432" y="955972"/>
                  <a:pt x="0" y="735700"/>
                </a:cubicBezTo>
                <a:cubicBezTo>
                  <a:pt x="-34432" y="515428"/>
                  <a:pt x="18964" y="202498"/>
                  <a:pt x="0" y="0"/>
                </a:cubicBezTo>
                <a:close/>
              </a:path>
            </a:pathLst>
          </a:custGeom>
          <a:ln w="50800" cmpd="thickThin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 fontScale="62500" lnSpcReduction="20000"/>
          </a:bodyPr>
          <a:lstStyle/>
          <a:p>
            <a:pPr marL="0" indent="0" algn="ctr">
              <a:lnSpc>
                <a:spcPct val="250000"/>
              </a:lnSpc>
              <a:buNone/>
            </a:pPr>
            <a:r>
              <a:rPr lang="en-US" sz="5200" b="1" dirty="0">
                <a:solidFill>
                  <a:schemeClr val="tx1"/>
                </a:solidFill>
              </a:rPr>
              <a:t>Freshman </a:t>
            </a:r>
          </a:p>
          <a:p>
            <a:pPr marL="0" indent="0" algn="ctr">
              <a:lnSpc>
                <a:spcPct val="250000"/>
              </a:lnSpc>
              <a:buNone/>
            </a:pPr>
            <a:r>
              <a:rPr lang="en-US" sz="5200" b="1" dirty="0">
                <a:solidFill>
                  <a:schemeClr val="tx1"/>
                </a:solidFill>
              </a:rPr>
              <a:t>Parent Presentation</a:t>
            </a:r>
          </a:p>
          <a:p>
            <a:pPr marL="0" indent="0" algn="ctr">
              <a:lnSpc>
                <a:spcPct val="250000"/>
              </a:lnSpc>
              <a:buNone/>
            </a:pPr>
            <a:r>
              <a:rPr lang="en-US" sz="5200" b="1" dirty="0">
                <a:solidFill>
                  <a:schemeClr val="tx1"/>
                </a:solidFill>
              </a:rPr>
              <a:t>2025/2026</a:t>
            </a:r>
          </a:p>
          <a:p>
            <a:pPr marL="0" indent="0">
              <a:buNone/>
            </a:pPr>
            <a:endParaRPr lang="en-US" dirty="0">
              <a:solidFill>
                <a:schemeClr val="accent5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679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Subtitle 2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ADE0BAFD-4D86-446F-8F36-389C65E2361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1828800"/>
            <a:ext cx="6096000" cy="4343400"/>
          </a:xfrm>
          <a:ln w="31750" cmpd="sng">
            <a:solidFill>
              <a:srgbClr val="00B050"/>
            </a:solidFill>
          </a:ln>
        </p:spPr>
        <p:txBody>
          <a:bodyPr>
            <a:normAutofit fontScale="25000" lnSpcReduction="20000"/>
          </a:bodyPr>
          <a:lstStyle/>
          <a:p>
            <a:pPr>
              <a:buFont typeface="Wingdings" panose="05000000000000000000" pitchFamily="2" charset="2"/>
              <a:buNone/>
            </a:pPr>
            <a:endParaRPr lang="en-US" altLang="en-US" sz="1600" b="1" dirty="0">
              <a:ea typeface="ＭＳ Ｐゴシック" panose="020B0600070205080204" pitchFamily="34" charset="-128"/>
            </a:endParaRPr>
          </a:p>
          <a:p>
            <a:pPr algn="ctr">
              <a:buFont typeface="Wingdings" panose="05000000000000000000" pitchFamily="2" charset="2"/>
              <a:buNone/>
            </a:pPr>
            <a:r>
              <a:rPr lang="en-US" altLang="en-US" sz="6000" b="1" dirty="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rPr>
              <a:t>Catherine Scaramuzzino-Director of Guidance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en-US" altLang="en-US" sz="6000" b="1" dirty="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rPr>
              <a:t>Emma Stark-Counselor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en-US" altLang="en-US" sz="6000" b="1" dirty="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rPr>
              <a:t>Ted </a:t>
            </a:r>
            <a:r>
              <a:rPr lang="en-US" altLang="en-US" sz="6000" b="1" dirty="0" err="1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rPr>
              <a:t>Jarmusz</a:t>
            </a:r>
            <a:r>
              <a:rPr lang="en-US" altLang="en-US" sz="6000" b="1" dirty="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rPr>
              <a:t>-Counselor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en-US" altLang="en-US" sz="6000" b="1" dirty="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rPr>
              <a:t>Katherine Buckman-Counselor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en-US" altLang="en-US" sz="6000" b="1" dirty="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rPr>
              <a:t>Nicole WALL-SAC/ Senior Counselor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en-US" altLang="en-US" sz="6000" b="1" dirty="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rPr>
              <a:t>Sister Regina Callahan-Freshman Advisor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en-US" altLang="en-US" sz="6000" b="1" dirty="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rPr>
              <a:t>Jeanne Toomey- Freshman Advisor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en-US" altLang="en-US" sz="6000" b="1" dirty="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rPr>
              <a:t>Leslie Galvin - Freshman Advisor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en-US" altLang="en-US" sz="6000" b="1" dirty="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rPr>
              <a:t>Kristie Bergin-Social Worker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en-US" altLang="en-US" sz="6000" b="1" dirty="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rPr>
              <a:t>Tina Brendel- Registrar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en-US" altLang="en-US" sz="6000" b="1" dirty="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rPr>
              <a:t>Danielle </a:t>
            </a:r>
            <a:r>
              <a:rPr lang="en-US" altLang="en-US" sz="6000" b="1" dirty="0" err="1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rPr>
              <a:t>Cioffi</a:t>
            </a:r>
            <a:r>
              <a:rPr lang="en-US" altLang="en-US" sz="6000" b="1" dirty="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rPr>
              <a:t>- Guidance Secretary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1600" b="1" dirty="0">
              <a:ea typeface="ＭＳ Ｐゴシック" panose="020B0600070205080204" pitchFamily="34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B01DA7-2EAD-4D7B-B342-E3B9EF6C609C}"/>
              </a:ext>
            </a:extLst>
          </p:cNvPr>
          <p:cNvSpPr txBox="1"/>
          <p:nvPr/>
        </p:nvSpPr>
        <p:spPr>
          <a:xfrm>
            <a:off x="1752600" y="914400"/>
            <a:ext cx="556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Garamond" panose="02020404030301010803" pitchFamily="18" charset="0"/>
              </a:rPr>
              <a:t>GUIDANCE DEPARTMENT</a:t>
            </a: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57D6049-5305-4378-B5C4-3CC5282C34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3400" y="1066800"/>
            <a:ext cx="8077200" cy="4343400"/>
          </a:xfrm>
        </p:spPr>
      </p:pic>
    </p:spTree>
    <p:extLst>
      <p:ext uri="{BB962C8B-B14F-4D97-AF65-F5344CB8AC3E}">
        <p14:creationId xmlns:p14="http://schemas.microsoft.com/office/powerpoint/2010/main" val="1503650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BBC95-9D78-49EE-904F-5FD41F070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Britannic Bold" panose="020B0903060703020204" pitchFamily="34" charset="0"/>
              </a:rPr>
              <a:t>Academics Tab on Website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992D29C-D425-492B-8163-830C4A5B0E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0575" y="2209800"/>
            <a:ext cx="8062849" cy="4038599"/>
          </a:xfrm>
          <a:solidFill>
            <a:schemeClr val="bg1"/>
          </a:solidFill>
          <a:ln w="69850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720702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442C2877-96D1-40BB-AA4A-B76627FA48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Agenda</a:t>
            </a:r>
          </a:p>
        </p:txBody>
      </p:sp>
      <p:sp>
        <p:nvSpPr>
          <p:cNvPr id="8195" name="Content Placeholder 2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7D9ED4E2-64EA-4C26-A0B0-FC39D0295D8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 w="60325" cmpd="tri">
            <a:solidFill>
              <a:srgbClr val="00B050"/>
            </a:solidFill>
          </a:ln>
        </p:spPr>
        <p:txBody>
          <a:bodyPr>
            <a:normAutofit fontScale="85000" lnSpcReduction="20000"/>
          </a:bodyPr>
          <a:lstStyle/>
          <a:p>
            <a:pPr algn="ctr"/>
            <a:r>
              <a:rPr lang="en-US" altLang="en-US" sz="20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Freshman Transition</a:t>
            </a:r>
          </a:p>
          <a:p>
            <a:pPr algn="ctr"/>
            <a:r>
              <a:rPr lang="en-US" altLang="en-US" sz="20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Grades/GPA/Transcript</a:t>
            </a:r>
          </a:p>
          <a:p>
            <a:pPr algn="ctr"/>
            <a:r>
              <a:rPr lang="en-US" altLang="en-US" sz="20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Honor Roll Requirements</a:t>
            </a:r>
          </a:p>
          <a:p>
            <a:pPr algn="ctr"/>
            <a:r>
              <a:rPr lang="en-US" altLang="en-US" sz="20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Establish Relationship with Teachers</a:t>
            </a:r>
          </a:p>
          <a:p>
            <a:pPr algn="ctr"/>
            <a:r>
              <a:rPr lang="en-US" altLang="en-US" sz="20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Extra Help Available- 0/9 Periods</a:t>
            </a:r>
          </a:p>
          <a:p>
            <a:pPr algn="ctr"/>
            <a:r>
              <a:rPr lang="en-US" altLang="en-US" sz="20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Standardized Testing </a:t>
            </a:r>
          </a:p>
          <a:p>
            <a:pPr algn="ctr"/>
            <a:r>
              <a:rPr lang="en-US" altLang="en-US" sz="20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Athletics/NCAA/Scholar Athletes</a:t>
            </a:r>
          </a:p>
          <a:p>
            <a:pPr algn="ctr"/>
            <a:r>
              <a:rPr lang="en-US" altLang="en-US" sz="20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Extracurricular Activities/Community</a:t>
            </a:r>
          </a:p>
          <a:p>
            <a:pPr algn="ctr"/>
            <a:r>
              <a:rPr lang="en-US" altLang="en-US" sz="20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National Honor Society</a:t>
            </a:r>
          </a:p>
          <a:p>
            <a:pPr algn="ctr"/>
            <a:r>
              <a:rPr lang="en-US" altLang="en-US" sz="20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Pathways and Concentrations</a:t>
            </a:r>
          </a:p>
          <a:p>
            <a:pPr algn="ctr"/>
            <a:r>
              <a:rPr lang="en-US" altLang="en-US" sz="20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Academic Opportunities</a:t>
            </a:r>
          </a:p>
        </p:txBody>
      </p:sp>
    </p:spTree>
  </p:cSld>
  <p:clrMapOvr>
    <a:masterClrMapping/>
  </p:clrMapOvr>
  <p:transition spd="slow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A2725F0-57E3-4F6C-88D7-900C28DA127D}"/>
              </a:ext>
            </a:extLst>
          </p:cNvPr>
          <p:cNvSpPr txBox="1"/>
          <p:nvPr/>
        </p:nvSpPr>
        <p:spPr>
          <a:xfrm>
            <a:off x="1676400" y="450463"/>
            <a:ext cx="5486400" cy="1200329"/>
          </a:xfrm>
          <a:custGeom>
            <a:avLst/>
            <a:gdLst>
              <a:gd name="connsiteX0" fmla="*/ 0 w 5486400"/>
              <a:gd name="connsiteY0" fmla="*/ 0 h 1200329"/>
              <a:gd name="connsiteX1" fmla="*/ 493776 w 5486400"/>
              <a:gd name="connsiteY1" fmla="*/ 0 h 1200329"/>
              <a:gd name="connsiteX2" fmla="*/ 877824 w 5486400"/>
              <a:gd name="connsiteY2" fmla="*/ 0 h 1200329"/>
              <a:gd name="connsiteX3" fmla="*/ 1536192 w 5486400"/>
              <a:gd name="connsiteY3" fmla="*/ 0 h 1200329"/>
              <a:gd name="connsiteX4" fmla="*/ 2029968 w 5486400"/>
              <a:gd name="connsiteY4" fmla="*/ 0 h 1200329"/>
              <a:gd name="connsiteX5" fmla="*/ 2523744 w 5486400"/>
              <a:gd name="connsiteY5" fmla="*/ 0 h 1200329"/>
              <a:gd name="connsiteX6" fmla="*/ 3182112 w 5486400"/>
              <a:gd name="connsiteY6" fmla="*/ 0 h 1200329"/>
              <a:gd name="connsiteX7" fmla="*/ 3621024 w 5486400"/>
              <a:gd name="connsiteY7" fmla="*/ 0 h 1200329"/>
              <a:gd name="connsiteX8" fmla="*/ 4279392 w 5486400"/>
              <a:gd name="connsiteY8" fmla="*/ 0 h 1200329"/>
              <a:gd name="connsiteX9" fmla="*/ 4937760 w 5486400"/>
              <a:gd name="connsiteY9" fmla="*/ 0 h 1200329"/>
              <a:gd name="connsiteX10" fmla="*/ 5486400 w 5486400"/>
              <a:gd name="connsiteY10" fmla="*/ 0 h 1200329"/>
              <a:gd name="connsiteX11" fmla="*/ 5486400 w 5486400"/>
              <a:gd name="connsiteY11" fmla="*/ 424116 h 1200329"/>
              <a:gd name="connsiteX12" fmla="*/ 5486400 w 5486400"/>
              <a:gd name="connsiteY12" fmla="*/ 836229 h 1200329"/>
              <a:gd name="connsiteX13" fmla="*/ 5486400 w 5486400"/>
              <a:gd name="connsiteY13" fmla="*/ 1200329 h 1200329"/>
              <a:gd name="connsiteX14" fmla="*/ 4937760 w 5486400"/>
              <a:gd name="connsiteY14" fmla="*/ 1200329 h 1200329"/>
              <a:gd name="connsiteX15" fmla="*/ 4498848 w 5486400"/>
              <a:gd name="connsiteY15" fmla="*/ 1200329 h 1200329"/>
              <a:gd name="connsiteX16" fmla="*/ 3950208 w 5486400"/>
              <a:gd name="connsiteY16" fmla="*/ 1200329 h 1200329"/>
              <a:gd name="connsiteX17" fmla="*/ 3291840 w 5486400"/>
              <a:gd name="connsiteY17" fmla="*/ 1200329 h 1200329"/>
              <a:gd name="connsiteX18" fmla="*/ 2743200 w 5486400"/>
              <a:gd name="connsiteY18" fmla="*/ 1200329 h 1200329"/>
              <a:gd name="connsiteX19" fmla="*/ 2359152 w 5486400"/>
              <a:gd name="connsiteY19" fmla="*/ 1200329 h 1200329"/>
              <a:gd name="connsiteX20" fmla="*/ 1920240 w 5486400"/>
              <a:gd name="connsiteY20" fmla="*/ 1200329 h 1200329"/>
              <a:gd name="connsiteX21" fmla="*/ 1261872 w 5486400"/>
              <a:gd name="connsiteY21" fmla="*/ 1200329 h 1200329"/>
              <a:gd name="connsiteX22" fmla="*/ 713232 w 5486400"/>
              <a:gd name="connsiteY22" fmla="*/ 1200329 h 1200329"/>
              <a:gd name="connsiteX23" fmla="*/ 0 w 5486400"/>
              <a:gd name="connsiteY23" fmla="*/ 1200329 h 1200329"/>
              <a:gd name="connsiteX24" fmla="*/ 0 w 5486400"/>
              <a:gd name="connsiteY24" fmla="*/ 800219 h 1200329"/>
              <a:gd name="connsiteX25" fmla="*/ 0 w 5486400"/>
              <a:gd name="connsiteY25" fmla="*/ 436120 h 1200329"/>
              <a:gd name="connsiteX26" fmla="*/ 0 w 5486400"/>
              <a:gd name="connsiteY26" fmla="*/ 0 h 1200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486400" h="1200329" extrusionOk="0">
                <a:moveTo>
                  <a:pt x="0" y="0"/>
                </a:moveTo>
                <a:cubicBezTo>
                  <a:pt x="116403" y="-29435"/>
                  <a:pt x="379269" y="9082"/>
                  <a:pt x="493776" y="0"/>
                </a:cubicBezTo>
                <a:cubicBezTo>
                  <a:pt x="608283" y="-9082"/>
                  <a:pt x="750316" y="35281"/>
                  <a:pt x="877824" y="0"/>
                </a:cubicBezTo>
                <a:cubicBezTo>
                  <a:pt x="1005332" y="-35281"/>
                  <a:pt x="1209058" y="72662"/>
                  <a:pt x="1536192" y="0"/>
                </a:cubicBezTo>
                <a:cubicBezTo>
                  <a:pt x="1863326" y="-72662"/>
                  <a:pt x="1901425" y="24251"/>
                  <a:pt x="2029968" y="0"/>
                </a:cubicBezTo>
                <a:cubicBezTo>
                  <a:pt x="2158511" y="-24251"/>
                  <a:pt x="2419959" y="2695"/>
                  <a:pt x="2523744" y="0"/>
                </a:cubicBezTo>
                <a:cubicBezTo>
                  <a:pt x="2627529" y="-2695"/>
                  <a:pt x="3006929" y="56042"/>
                  <a:pt x="3182112" y="0"/>
                </a:cubicBezTo>
                <a:cubicBezTo>
                  <a:pt x="3357295" y="-56042"/>
                  <a:pt x="3463182" y="36194"/>
                  <a:pt x="3621024" y="0"/>
                </a:cubicBezTo>
                <a:cubicBezTo>
                  <a:pt x="3778866" y="-36194"/>
                  <a:pt x="4037187" y="67272"/>
                  <a:pt x="4279392" y="0"/>
                </a:cubicBezTo>
                <a:cubicBezTo>
                  <a:pt x="4521597" y="-67272"/>
                  <a:pt x="4728197" y="15862"/>
                  <a:pt x="4937760" y="0"/>
                </a:cubicBezTo>
                <a:cubicBezTo>
                  <a:pt x="5147323" y="-15862"/>
                  <a:pt x="5293583" y="17034"/>
                  <a:pt x="5486400" y="0"/>
                </a:cubicBezTo>
                <a:cubicBezTo>
                  <a:pt x="5499387" y="198003"/>
                  <a:pt x="5463979" y="334131"/>
                  <a:pt x="5486400" y="424116"/>
                </a:cubicBezTo>
                <a:cubicBezTo>
                  <a:pt x="5508821" y="514101"/>
                  <a:pt x="5443680" y="738045"/>
                  <a:pt x="5486400" y="836229"/>
                </a:cubicBezTo>
                <a:cubicBezTo>
                  <a:pt x="5529120" y="934413"/>
                  <a:pt x="5451115" y="1076920"/>
                  <a:pt x="5486400" y="1200329"/>
                </a:cubicBezTo>
                <a:cubicBezTo>
                  <a:pt x="5246294" y="1245618"/>
                  <a:pt x="5049275" y="1175069"/>
                  <a:pt x="4937760" y="1200329"/>
                </a:cubicBezTo>
                <a:cubicBezTo>
                  <a:pt x="4826245" y="1225589"/>
                  <a:pt x="4693152" y="1190477"/>
                  <a:pt x="4498848" y="1200329"/>
                </a:cubicBezTo>
                <a:cubicBezTo>
                  <a:pt x="4304544" y="1210181"/>
                  <a:pt x="4212798" y="1182288"/>
                  <a:pt x="3950208" y="1200329"/>
                </a:cubicBezTo>
                <a:cubicBezTo>
                  <a:pt x="3687618" y="1218370"/>
                  <a:pt x="3614522" y="1161223"/>
                  <a:pt x="3291840" y="1200329"/>
                </a:cubicBezTo>
                <a:cubicBezTo>
                  <a:pt x="2969158" y="1239435"/>
                  <a:pt x="2939730" y="1190577"/>
                  <a:pt x="2743200" y="1200329"/>
                </a:cubicBezTo>
                <a:cubicBezTo>
                  <a:pt x="2546670" y="1210081"/>
                  <a:pt x="2513288" y="1176118"/>
                  <a:pt x="2359152" y="1200329"/>
                </a:cubicBezTo>
                <a:cubicBezTo>
                  <a:pt x="2205016" y="1224540"/>
                  <a:pt x="2009717" y="1150722"/>
                  <a:pt x="1920240" y="1200329"/>
                </a:cubicBezTo>
                <a:cubicBezTo>
                  <a:pt x="1830763" y="1249936"/>
                  <a:pt x="1507628" y="1150751"/>
                  <a:pt x="1261872" y="1200329"/>
                </a:cubicBezTo>
                <a:cubicBezTo>
                  <a:pt x="1016116" y="1249907"/>
                  <a:pt x="941263" y="1196392"/>
                  <a:pt x="713232" y="1200329"/>
                </a:cubicBezTo>
                <a:cubicBezTo>
                  <a:pt x="485201" y="1204266"/>
                  <a:pt x="330516" y="1169531"/>
                  <a:pt x="0" y="1200329"/>
                </a:cubicBezTo>
                <a:cubicBezTo>
                  <a:pt x="-21605" y="1087001"/>
                  <a:pt x="33197" y="934404"/>
                  <a:pt x="0" y="800219"/>
                </a:cubicBezTo>
                <a:cubicBezTo>
                  <a:pt x="-33197" y="666034"/>
                  <a:pt x="24171" y="601396"/>
                  <a:pt x="0" y="436120"/>
                </a:cubicBezTo>
                <a:cubicBezTo>
                  <a:pt x="-24171" y="270844"/>
                  <a:pt x="44855" y="163469"/>
                  <a:pt x="0" y="0"/>
                </a:cubicBezTo>
                <a:close/>
              </a:path>
            </a:pathLst>
          </a:custGeom>
          <a:noFill/>
          <a:ln w="50800">
            <a:gradFill>
              <a:gsLst>
                <a:gs pos="0">
                  <a:schemeClr val="accent2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Comic Sans MS" panose="030F0702030302020204" pitchFamily="66" charset="0"/>
              </a:rPr>
              <a:t>A Day in the life of a Freshman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E832C3-B7D4-42CE-9875-292DDB0D6D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817981"/>
            <a:ext cx="3164138" cy="2109425"/>
          </a:xfrm>
          <a:custGeom>
            <a:avLst/>
            <a:gdLst>
              <a:gd name="connsiteX0" fmla="*/ 0 w 3164138"/>
              <a:gd name="connsiteY0" fmla="*/ 0 h 2109425"/>
              <a:gd name="connsiteX1" fmla="*/ 495715 w 3164138"/>
              <a:gd name="connsiteY1" fmla="*/ 0 h 2109425"/>
              <a:gd name="connsiteX2" fmla="*/ 959789 w 3164138"/>
              <a:gd name="connsiteY2" fmla="*/ 0 h 2109425"/>
              <a:gd name="connsiteX3" fmla="*/ 1518786 w 3164138"/>
              <a:gd name="connsiteY3" fmla="*/ 0 h 2109425"/>
              <a:gd name="connsiteX4" fmla="*/ 2046143 w 3164138"/>
              <a:gd name="connsiteY4" fmla="*/ 0 h 2109425"/>
              <a:gd name="connsiteX5" fmla="*/ 2573499 w 3164138"/>
              <a:gd name="connsiteY5" fmla="*/ 0 h 2109425"/>
              <a:gd name="connsiteX6" fmla="*/ 3164138 w 3164138"/>
              <a:gd name="connsiteY6" fmla="*/ 0 h 2109425"/>
              <a:gd name="connsiteX7" fmla="*/ 3164138 w 3164138"/>
              <a:gd name="connsiteY7" fmla="*/ 548451 h 2109425"/>
              <a:gd name="connsiteX8" fmla="*/ 3164138 w 3164138"/>
              <a:gd name="connsiteY8" fmla="*/ 1033618 h 2109425"/>
              <a:gd name="connsiteX9" fmla="*/ 3164138 w 3164138"/>
              <a:gd name="connsiteY9" fmla="*/ 1582069 h 2109425"/>
              <a:gd name="connsiteX10" fmla="*/ 3164138 w 3164138"/>
              <a:gd name="connsiteY10" fmla="*/ 2109425 h 2109425"/>
              <a:gd name="connsiteX11" fmla="*/ 2605140 w 3164138"/>
              <a:gd name="connsiteY11" fmla="*/ 2109425 h 2109425"/>
              <a:gd name="connsiteX12" fmla="*/ 2046143 w 3164138"/>
              <a:gd name="connsiteY12" fmla="*/ 2109425 h 2109425"/>
              <a:gd name="connsiteX13" fmla="*/ 1455503 w 3164138"/>
              <a:gd name="connsiteY13" fmla="*/ 2109425 h 2109425"/>
              <a:gd name="connsiteX14" fmla="*/ 959789 w 3164138"/>
              <a:gd name="connsiteY14" fmla="*/ 2109425 h 2109425"/>
              <a:gd name="connsiteX15" fmla="*/ 0 w 3164138"/>
              <a:gd name="connsiteY15" fmla="*/ 2109425 h 2109425"/>
              <a:gd name="connsiteX16" fmla="*/ 0 w 3164138"/>
              <a:gd name="connsiteY16" fmla="*/ 1624257 h 2109425"/>
              <a:gd name="connsiteX17" fmla="*/ 0 w 3164138"/>
              <a:gd name="connsiteY17" fmla="*/ 1096901 h 2109425"/>
              <a:gd name="connsiteX18" fmla="*/ 0 w 3164138"/>
              <a:gd name="connsiteY18" fmla="*/ 548451 h 2109425"/>
              <a:gd name="connsiteX19" fmla="*/ 0 w 3164138"/>
              <a:gd name="connsiteY19" fmla="*/ 0 h 2109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164138" h="2109425" fill="none" extrusionOk="0">
                <a:moveTo>
                  <a:pt x="0" y="0"/>
                </a:moveTo>
                <a:cubicBezTo>
                  <a:pt x="148985" y="-44382"/>
                  <a:pt x="356026" y="56004"/>
                  <a:pt x="495715" y="0"/>
                </a:cubicBezTo>
                <a:cubicBezTo>
                  <a:pt x="635404" y="-56004"/>
                  <a:pt x="761261" y="32735"/>
                  <a:pt x="959789" y="0"/>
                </a:cubicBezTo>
                <a:cubicBezTo>
                  <a:pt x="1158317" y="-32735"/>
                  <a:pt x="1329266" y="52300"/>
                  <a:pt x="1518786" y="0"/>
                </a:cubicBezTo>
                <a:cubicBezTo>
                  <a:pt x="1708306" y="-52300"/>
                  <a:pt x="1927296" y="5205"/>
                  <a:pt x="2046143" y="0"/>
                </a:cubicBezTo>
                <a:cubicBezTo>
                  <a:pt x="2164990" y="-5205"/>
                  <a:pt x="2403247" y="55222"/>
                  <a:pt x="2573499" y="0"/>
                </a:cubicBezTo>
                <a:cubicBezTo>
                  <a:pt x="2743751" y="-55222"/>
                  <a:pt x="3010453" y="47914"/>
                  <a:pt x="3164138" y="0"/>
                </a:cubicBezTo>
                <a:cubicBezTo>
                  <a:pt x="3174861" y="153692"/>
                  <a:pt x="3156978" y="419100"/>
                  <a:pt x="3164138" y="548451"/>
                </a:cubicBezTo>
                <a:cubicBezTo>
                  <a:pt x="3171298" y="677802"/>
                  <a:pt x="3149740" y="850771"/>
                  <a:pt x="3164138" y="1033618"/>
                </a:cubicBezTo>
                <a:cubicBezTo>
                  <a:pt x="3178536" y="1216465"/>
                  <a:pt x="3134989" y="1334674"/>
                  <a:pt x="3164138" y="1582069"/>
                </a:cubicBezTo>
                <a:cubicBezTo>
                  <a:pt x="3193287" y="1829464"/>
                  <a:pt x="3122000" y="1966091"/>
                  <a:pt x="3164138" y="2109425"/>
                </a:cubicBezTo>
                <a:cubicBezTo>
                  <a:pt x="2986503" y="2141509"/>
                  <a:pt x="2735721" y="2082889"/>
                  <a:pt x="2605140" y="2109425"/>
                </a:cubicBezTo>
                <a:cubicBezTo>
                  <a:pt x="2474559" y="2135961"/>
                  <a:pt x="2195703" y="2059637"/>
                  <a:pt x="2046143" y="2109425"/>
                </a:cubicBezTo>
                <a:cubicBezTo>
                  <a:pt x="1896583" y="2159213"/>
                  <a:pt x="1739935" y="2047814"/>
                  <a:pt x="1455503" y="2109425"/>
                </a:cubicBezTo>
                <a:cubicBezTo>
                  <a:pt x="1171071" y="2171036"/>
                  <a:pt x="1069406" y="2062072"/>
                  <a:pt x="959789" y="2109425"/>
                </a:cubicBezTo>
                <a:cubicBezTo>
                  <a:pt x="850172" y="2156778"/>
                  <a:pt x="369104" y="2047732"/>
                  <a:pt x="0" y="2109425"/>
                </a:cubicBezTo>
                <a:cubicBezTo>
                  <a:pt x="-10378" y="1921941"/>
                  <a:pt x="8971" y="1826141"/>
                  <a:pt x="0" y="1624257"/>
                </a:cubicBezTo>
                <a:cubicBezTo>
                  <a:pt x="-8971" y="1422373"/>
                  <a:pt x="29022" y="1293441"/>
                  <a:pt x="0" y="1096901"/>
                </a:cubicBezTo>
                <a:cubicBezTo>
                  <a:pt x="-29022" y="900361"/>
                  <a:pt x="49029" y="706274"/>
                  <a:pt x="0" y="548451"/>
                </a:cubicBezTo>
                <a:cubicBezTo>
                  <a:pt x="-49029" y="390628"/>
                  <a:pt x="15337" y="208858"/>
                  <a:pt x="0" y="0"/>
                </a:cubicBezTo>
                <a:close/>
              </a:path>
              <a:path w="3164138" h="2109425" stroke="0" extrusionOk="0">
                <a:moveTo>
                  <a:pt x="0" y="0"/>
                </a:moveTo>
                <a:cubicBezTo>
                  <a:pt x="124743" y="-7287"/>
                  <a:pt x="271799" y="6121"/>
                  <a:pt x="495715" y="0"/>
                </a:cubicBezTo>
                <a:cubicBezTo>
                  <a:pt x="719632" y="-6121"/>
                  <a:pt x="732380" y="18225"/>
                  <a:pt x="928147" y="0"/>
                </a:cubicBezTo>
                <a:cubicBezTo>
                  <a:pt x="1123914" y="-18225"/>
                  <a:pt x="1348324" y="38326"/>
                  <a:pt x="1518786" y="0"/>
                </a:cubicBezTo>
                <a:cubicBezTo>
                  <a:pt x="1689248" y="-38326"/>
                  <a:pt x="1898923" y="41855"/>
                  <a:pt x="2014501" y="0"/>
                </a:cubicBezTo>
                <a:cubicBezTo>
                  <a:pt x="2130079" y="-41855"/>
                  <a:pt x="2410540" y="5631"/>
                  <a:pt x="2510216" y="0"/>
                </a:cubicBezTo>
                <a:cubicBezTo>
                  <a:pt x="2609892" y="-5631"/>
                  <a:pt x="2984087" y="51025"/>
                  <a:pt x="3164138" y="0"/>
                </a:cubicBezTo>
                <a:cubicBezTo>
                  <a:pt x="3195620" y="209209"/>
                  <a:pt x="3120618" y="245151"/>
                  <a:pt x="3164138" y="485168"/>
                </a:cubicBezTo>
                <a:cubicBezTo>
                  <a:pt x="3207658" y="725185"/>
                  <a:pt x="3139776" y="757876"/>
                  <a:pt x="3164138" y="1012524"/>
                </a:cubicBezTo>
                <a:cubicBezTo>
                  <a:pt x="3188500" y="1267172"/>
                  <a:pt x="3106607" y="1298990"/>
                  <a:pt x="3164138" y="1497692"/>
                </a:cubicBezTo>
                <a:cubicBezTo>
                  <a:pt x="3221669" y="1696394"/>
                  <a:pt x="3120632" y="1915971"/>
                  <a:pt x="3164138" y="2109425"/>
                </a:cubicBezTo>
                <a:cubicBezTo>
                  <a:pt x="2901312" y="2124879"/>
                  <a:pt x="2755690" y="2052831"/>
                  <a:pt x="2636782" y="2109425"/>
                </a:cubicBezTo>
                <a:cubicBezTo>
                  <a:pt x="2517874" y="2166019"/>
                  <a:pt x="2358883" y="2066394"/>
                  <a:pt x="2141067" y="2109425"/>
                </a:cubicBezTo>
                <a:cubicBezTo>
                  <a:pt x="1923252" y="2152456"/>
                  <a:pt x="1680225" y="2102667"/>
                  <a:pt x="1550428" y="2109425"/>
                </a:cubicBezTo>
                <a:cubicBezTo>
                  <a:pt x="1420631" y="2116183"/>
                  <a:pt x="1176524" y="2096546"/>
                  <a:pt x="959789" y="2109425"/>
                </a:cubicBezTo>
                <a:cubicBezTo>
                  <a:pt x="743054" y="2122304"/>
                  <a:pt x="611963" y="2076324"/>
                  <a:pt x="495715" y="2109425"/>
                </a:cubicBezTo>
                <a:cubicBezTo>
                  <a:pt x="379467" y="2142526"/>
                  <a:pt x="196949" y="2065834"/>
                  <a:pt x="0" y="2109425"/>
                </a:cubicBezTo>
                <a:cubicBezTo>
                  <a:pt x="-12882" y="1826670"/>
                  <a:pt x="50115" y="1692239"/>
                  <a:pt x="0" y="1539880"/>
                </a:cubicBezTo>
                <a:cubicBezTo>
                  <a:pt x="-50115" y="1387521"/>
                  <a:pt x="18546" y="1207688"/>
                  <a:pt x="0" y="1075807"/>
                </a:cubicBezTo>
                <a:cubicBezTo>
                  <a:pt x="-18546" y="943926"/>
                  <a:pt x="45785" y="792859"/>
                  <a:pt x="0" y="590639"/>
                </a:cubicBezTo>
                <a:cubicBezTo>
                  <a:pt x="-45785" y="388419"/>
                  <a:pt x="66626" y="271770"/>
                  <a:pt x="0" y="0"/>
                </a:cubicBezTo>
                <a:close/>
              </a:path>
            </a:pathLst>
          </a:custGeom>
          <a:ln w="47625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ADB7650-D634-408A-92ED-EE0D03F370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1818908"/>
            <a:ext cx="3164138" cy="2107572"/>
          </a:xfrm>
          <a:custGeom>
            <a:avLst/>
            <a:gdLst>
              <a:gd name="connsiteX0" fmla="*/ 0 w 3164138"/>
              <a:gd name="connsiteY0" fmla="*/ 0 h 2107572"/>
              <a:gd name="connsiteX1" fmla="*/ 590639 w 3164138"/>
              <a:gd name="connsiteY1" fmla="*/ 0 h 2107572"/>
              <a:gd name="connsiteX2" fmla="*/ 1149637 w 3164138"/>
              <a:gd name="connsiteY2" fmla="*/ 0 h 2107572"/>
              <a:gd name="connsiteX3" fmla="*/ 1613710 w 3164138"/>
              <a:gd name="connsiteY3" fmla="*/ 0 h 2107572"/>
              <a:gd name="connsiteX4" fmla="*/ 2204349 w 3164138"/>
              <a:gd name="connsiteY4" fmla="*/ 0 h 2107572"/>
              <a:gd name="connsiteX5" fmla="*/ 2700064 w 3164138"/>
              <a:gd name="connsiteY5" fmla="*/ 0 h 2107572"/>
              <a:gd name="connsiteX6" fmla="*/ 3164138 w 3164138"/>
              <a:gd name="connsiteY6" fmla="*/ 0 h 2107572"/>
              <a:gd name="connsiteX7" fmla="*/ 3164138 w 3164138"/>
              <a:gd name="connsiteY7" fmla="*/ 505817 h 2107572"/>
              <a:gd name="connsiteX8" fmla="*/ 3164138 w 3164138"/>
              <a:gd name="connsiteY8" fmla="*/ 990559 h 2107572"/>
              <a:gd name="connsiteX9" fmla="*/ 3164138 w 3164138"/>
              <a:gd name="connsiteY9" fmla="*/ 1559603 h 2107572"/>
              <a:gd name="connsiteX10" fmla="*/ 3164138 w 3164138"/>
              <a:gd name="connsiteY10" fmla="*/ 2107572 h 2107572"/>
              <a:gd name="connsiteX11" fmla="*/ 2731706 w 3164138"/>
              <a:gd name="connsiteY11" fmla="*/ 2107572 h 2107572"/>
              <a:gd name="connsiteX12" fmla="*/ 2141067 w 3164138"/>
              <a:gd name="connsiteY12" fmla="*/ 2107572 h 2107572"/>
              <a:gd name="connsiteX13" fmla="*/ 1676993 w 3164138"/>
              <a:gd name="connsiteY13" fmla="*/ 2107572 h 2107572"/>
              <a:gd name="connsiteX14" fmla="*/ 1086354 w 3164138"/>
              <a:gd name="connsiteY14" fmla="*/ 2107572 h 2107572"/>
              <a:gd name="connsiteX15" fmla="*/ 495715 w 3164138"/>
              <a:gd name="connsiteY15" fmla="*/ 2107572 h 2107572"/>
              <a:gd name="connsiteX16" fmla="*/ 0 w 3164138"/>
              <a:gd name="connsiteY16" fmla="*/ 2107572 h 2107572"/>
              <a:gd name="connsiteX17" fmla="*/ 0 w 3164138"/>
              <a:gd name="connsiteY17" fmla="*/ 1559603 h 2107572"/>
              <a:gd name="connsiteX18" fmla="*/ 0 w 3164138"/>
              <a:gd name="connsiteY18" fmla="*/ 1095937 h 2107572"/>
              <a:gd name="connsiteX19" fmla="*/ 0 w 3164138"/>
              <a:gd name="connsiteY19" fmla="*/ 590120 h 2107572"/>
              <a:gd name="connsiteX20" fmla="*/ 0 w 3164138"/>
              <a:gd name="connsiteY20" fmla="*/ 0 h 2107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164138" h="2107572" fill="none" extrusionOk="0">
                <a:moveTo>
                  <a:pt x="0" y="0"/>
                </a:moveTo>
                <a:cubicBezTo>
                  <a:pt x="272551" y="-36666"/>
                  <a:pt x="346969" y="66792"/>
                  <a:pt x="590639" y="0"/>
                </a:cubicBezTo>
                <a:cubicBezTo>
                  <a:pt x="834309" y="-66792"/>
                  <a:pt x="903878" y="57699"/>
                  <a:pt x="1149637" y="0"/>
                </a:cubicBezTo>
                <a:cubicBezTo>
                  <a:pt x="1395396" y="-57699"/>
                  <a:pt x="1405966" y="871"/>
                  <a:pt x="1613710" y="0"/>
                </a:cubicBezTo>
                <a:cubicBezTo>
                  <a:pt x="1821454" y="-871"/>
                  <a:pt x="1910793" y="37428"/>
                  <a:pt x="2204349" y="0"/>
                </a:cubicBezTo>
                <a:cubicBezTo>
                  <a:pt x="2497905" y="-37428"/>
                  <a:pt x="2556852" y="6251"/>
                  <a:pt x="2700064" y="0"/>
                </a:cubicBezTo>
                <a:cubicBezTo>
                  <a:pt x="2843277" y="-6251"/>
                  <a:pt x="2997346" y="12299"/>
                  <a:pt x="3164138" y="0"/>
                </a:cubicBezTo>
                <a:cubicBezTo>
                  <a:pt x="3164557" y="190389"/>
                  <a:pt x="3107582" y="337295"/>
                  <a:pt x="3164138" y="505817"/>
                </a:cubicBezTo>
                <a:cubicBezTo>
                  <a:pt x="3220694" y="674339"/>
                  <a:pt x="3106353" y="791953"/>
                  <a:pt x="3164138" y="990559"/>
                </a:cubicBezTo>
                <a:cubicBezTo>
                  <a:pt x="3221923" y="1189165"/>
                  <a:pt x="3107676" y="1364829"/>
                  <a:pt x="3164138" y="1559603"/>
                </a:cubicBezTo>
                <a:cubicBezTo>
                  <a:pt x="3220600" y="1754377"/>
                  <a:pt x="3145317" y="1855562"/>
                  <a:pt x="3164138" y="2107572"/>
                </a:cubicBezTo>
                <a:cubicBezTo>
                  <a:pt x="3073008" y="2117632"/>
                  <a:pt x="2854088" y="2074984"/>
                  <a:pt x="2731706" y="2107572"/>
                </a:cubicBezTo>
                <a:cubicBezTo>
                  <a:pt x="2609324" y="2140160"/>
                  <a:pt x="2393067" y="2089669"/>
                  <a:pt x="2141067" y="2107572"/>
                </a:cubicBezTo>
                <a:cubicBezTo>
                  <a:pt x="1889067" y="2125475"/>
                  <a:pt x="1844245" y="2078018"/>
                  <a:pt x="1676993" y="2107572"/>
                </a:cubicBezTo>
                <a:cubicBezTo>
                  <a:pt x="1509741" y="2137126"/>
                  <a:pt x="1370298" y="2098029"/>
                  <a:pt x="1086354" y="2107572"/>
                </a:cubicBezTo>
                <a:cubicBezTo>
                  <a:pt x="802410" y="2117115"/>
                  <a:pt x="740830" y="2089045"/>
                  <a:pt x="495715" y="2107572"/>
                </a:cubicBezTo>
                <a:cubicBezTo>
                  <a:pt x="250600" y="2126099"/>
                  <a:pt x="211726" y="2049893"/>
                  <a:pt x="0" y="2107572"/>
                </a:cubicBezTo>
                <a:cubicBezTo>
                  <a:pt x="-42877" y="1933314"/>
                  <a:pt x="33948" y="1733944"/>
                  <a:pt x="0" y="1559603"/>
                </a:cubicBezTo>
                <a:cubicBezTo>
                  <a:pt x="-33948" y="1385262"/>
                  <a:pt x="21371" y="1273320"/>
                  <a:pt x="0" y="1095937"/>
                </a:cubicBezTo>
                <a:cubicBezTo>
                  <a:pt x="-21371" y="918554"/>
                  <a:pt x="8170" y="801529"/>
                  <a:pt x="0" y="590120"/>
                </a:cubicBezTo>
                <a:cubicBezTo>
                  <a:pt x="-8170" y="378711"/>
                  <a:pt x="65866" y="173599"/>
                  <a:pt x="0" y="0"/>
                </a:cubicBezTo>
                <a:close/>
              </a:path>
              <a:path w="3164138" h="2107572" stroke="0" extrusionOk="0">
                <a:moveTo>
                  <a:pt x="0" y="0"/>
                </a:moveTo>
                <a:cubicBezTo>
                  <a:pt x="205840" y="-2113"/>
                  <a:pt x="347807" y="54325"/>
                  <a:pt x="558998" y="0"/>
                </a:cubicBezTo>
                <a:cubicBezTo>
                  <a:pt x="770189" y="-54325"/>
                  <a:pt x="918169" y="28640"/>
                  <a:pt x="1054713" y="0"/>
                </a:cubicBezTo>
                <a:cubicBezTo>
                  <a:pt x="1191257" y="-28640"/>
                  <a:pt x="1371096" y="38896"/>
                  <a:pt x="1582069" y="0"/>
                </a:cubicBezTo>
                <a:cubicBezTo>
                  <a:pt x="1793042" y="-38896"/>
                  <a:pt x="1823845" y="15731"/>
                  <a:pt x="2046143" y="0"/>
                </a:cubicBezTo>
                <a:cubicBezTo>
                  <a:pt x="2268441" y="-15731"/>
                  <a:pt x="2314287" y="22485"/>
                  <a:pt x="2573499" y="0"/>
                </a:cubicBezTo>
                <a:cubicBezTo>
                  <a:pt x="2832711" y="-22485"/>
                  <a:pt x="2941504" y="36481"/>
                  <a:pt x="3164138" y="0"/>
                </a:cubicBezTo>
                <a:cubicBezTo>
                  <a:pt x="3221806" y="190638"/>
                  <a:pt x="3114605" y="395128"/>
                  <a:pt x="3164138" y="526893"/>
                </a:cubicBezTo>
                <a:cubicBezTo>
                  <a:pt x="3213671" y="658658"/>
                  <a:pt x="3127881" y="847291"/>
                  <a:pt x="3164138" y="1011635"/>
                </a:cubicBezTo>
                <a:cubicBezTo>
                  <a:pt x="3200395" y="1175979"/>
                  <a:pt x="3138353" y="1300645"/>
                  <a:pt x="3164138" y="1517452"/>
                </a:cubicBezTo>
                <a:cubicBezTo>
                  <a:pt x="3189923" y="1734259"/>
                  <a:pt x="3155430" y="1903213"/>
                  <a:pt x="3164138" y="2107572"/>
                </a:cubicBezTo>
                <a:cubicBezTo>
                  <a:pt x="3036410" y="2114660"/>
                  <a:pt x="2797830" y="2077366"/>
                  <a:pt x="2605140" y="2107572"/>
                </a:cubicBezTo>
                <a:cubicBezTo>
                  <a:pt x="2412450" y="2137778"/>
                  <a:pt x="2268354" y="2060012"/>
                  <a:pt x="2109425" y="2107572"/>
                </a:cubicBezTo>
                <a:cubicBezTo>
                  <a:pt x="1950497" y="2155132"/>
                  <a:pt x="1755620" y="2063190"/>
                  <a:pt x="1518786" y="2107572"/>
                </a:cubicBezTo>
                <a:cubicBezTo>
                  <a:pt x="1281952" y="2151954"/>
                  <a:pt x="1217450" y="2090590"/>
                  <a:pt x="991430" y="2107572"/>
                </a:cubicBezTo>
                <a:cubicBezTo>
                  <a:pt x="765410" y="2124554"/>
                  <a:pt x="706839" y="2072939"/>
                  <a:pt x="495715" y="2107572"/>
                </a:cubicBezTo>
                <a:cubicBezTo>
                  <a:pt x="284591" y="2142205"/>
                  <a:pt x="127021" y="2102443"/>
                  <a:pt x="0" y="2107572"/>
                </a:cubicBezTo>
                <a:cubicBezTo>
                  <a:pt x="-48236" y="1939503"/>
                  <a:pt x="39191" y="1687199"/>
                  <a:pt x="0" y="1538528"/>
                </a:cubicBezTo>
                <a:cubicBezTo>
                  <a:pt x="-39191" y="1389857"/>
                  <a:pt x="12716" y="1206548"/>
                  <a:pt x="0" y="1053786"/>
                </a:cubicBezTo>
                <a:cubicBezTo>
                  <a:pt x="-12716" y="901024"/>
                  <a:pt x="15629" y="757868"/>
                  <a:pt x="0" y="569044"/>
                </a:cubicBezTo>
                <a:cubicBezTo>
                  <a:pt x="-15629" y="380220"/>
                  <a:pt x="32739" y="145987"/>
                  <a:pt x="0" y="0"/>
                </a:cubicBezTo>
                <a:close/>
              </a:path>
            </a:pathLst>
          </a:custGeom>
          <a:ln w="47625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251298046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26C3C75-ED64-49FE-8B44-55996FABF9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800" y="4260857"/>
            <a:ext cx="6857999" cy="2107571"/>
          </a:xfrm>
          <a:custGeom>
            <a:avLst/>
            <a:gdLst>
              <a:gd name="connsiteX0" fmla="*/ 0 w 6857999"/>
              <a:gd name="connsiteY0" fmla="*/ 0 h 2107571"/>
              <a:gd name="connsiteX1" fmla="*/ 640080 w 6857999"/>
              <a:gd name="connsiteY1" fmla="*/ 0 h 2107571"/>
              <a:gd name="connsiteX2" fmla="*/ 1074420 w 6857999"/>
              <a:gd name="connsiteY2" fmla="*/ 0 h 2107571"/>
              <a:gd name="connsiteX3" fmla="*/ 1645920 w 6857999"/>
              <a:gd name="connsiteY3" fmla="*/ 0 h 2107571"/>
              <a:gd name="connsiteX4" fmla="*/ 2148840 w 6857999"/>
              <a:gd name="connsiteY4" fmla="*/ 0 h 2107571"/>
              <a:gd name="connsiteX5" fmla="*/ 2583180 w 6857999"/>
              <a:gd name="connsiteY5" fmla="*/ 0 h 2107571"/>
              <a:gd name="connsiteX6" fmla="*/ 3291840 w 6857999"/>
              <a:gd name="connsiteY6" fmla="*/ 0 h 2107571"/>
              <a:gd name="connsiteX7" fmla="*/ 4000499 w 6857999"/>
              <a:gd name="connsiteY7" fmla="*/ 0 h 2107571"/>
              <a:gd name="connsiteX8" fmla="*/ 4571999 w 6857999"/>
              <a:gd name="connsiteY8" fmla="*/ 0 h 2107571"/>
              <a:gd name="connsiteX9" fmla="*/ 5280659 w 6857999"/>
              <a:gd name="connsiteY9" fmla="*/ 0 h 2107571"/>
              <a:gd name="connsiteX10" fmla="*/ 5852159 w 6857999"/>
              <a:gd name="connsiteY10" fmla="*/ 0 h 2107571"/>
              <a:gd name="connsiteX11" fmla="*/ 6217919 w 6857999"/>
              <a:gd name="connsiteY11" fmla="*/ 0 h 2107571"/>
              <a:gd name="connsiteX12" fmla="*/ 6857999 w 6857999"/>
              <a:gd name="connsiteY12" fmla="*/ 0 h 2107571"/>
              <a:gd name="connsiteX13" fmla="*/ 6857999 w 6857999"/>
              <a:gd name="connsiteY13" fmla="*/ 547968 h 2107571"/>
              <a:gd name="connsiteX14" fmla="*/ 6857999 w 6857999"/>
              <a:gd name="connsiteY14" fmla="*/ 1032710 h 2107571"/>
              <a:gd name="connsiteX15" fmla="*/ 6857999 w 6857999"/>
              <a:gd name="connsiteY15" fmla="*/ 1559603 h 2107571"/>
              <a:gd name="connsiteX16" fmla="*/ 6857999 w 6857999"/>
              <a:gd name="connsiteY16" fmla="*/ 2107571 h 2107571"/>
              <a:gd name="connsiteX17" fmla="*/ 6286499 w 6857999"/>
              <a:gd name="connsiteY17" fmla="*/ 2107571 h 2107571"/>
              <a:gd name="connsiteX18" fmla="*/ 5714999 w 6857999"/>
              <a:gd name="connsiteY18" fmla="*/ 2107571 h 2107571"/>
              <a:gd name="connsiteX19" fmla="*/ 5143499 w 6857999"/>
              <a:gd name="connsiteY19" fmla="*/ 2107571 h 2107571"/>
              <a:gd name="connsiteX20" fmla="*/ 4777739 w 6857999"/>
              <a:gd name="connsiteY20" fmla="*/ 2107571 h 2107571"/>
              <a:gd name="connsiteX21" fmla="*/ 4069079 w 6857999"/>
              <a:gd name="connsiteY21" fmla="*/ 2107571 h 2107571"/>
              <a:gd name="connsiteX22" fmla="*/ 3566159 w 6857999"/>
              <a:gd name="connsiteY22" fmla="*/ 2107571 h 2107571"/>
              <a:gd name="connsiteX23" fmla="*/ 3131820 w 6857999"/>
              <a:gd name="connsiteY23" fmla="*/ 2107571 h 2107571"/>
              <a:gd name="connsiteX24" fmla="*/ 2423160 w 6857999"/>
              <a:gd name="connsiteY24" fmla="*/ 2107571 h 2107571"/>
              <a:gd name="connsiteX25" fmla="*/ 1714500 w 6857999"/>
              <a:gd name="connsiteY25" fmla="*/ 2107571 h 2107571"/>
              <a:gd name="connsiteX26" fmla="*/ 1280160 w 6857999"/>
              <a:gd name="connsiteY26" fmla="*/ 2107571 h 2107571"/>
              <a:gd name="connsiteX27" fmla="*/ 708660 w 6857999"/>
              <a:gd name="connsiteY27" fmla="*/ 2107571 h 2107571"/>
              <a:gd name="connsiteX28" fmla="*/ 0 w 6857999"/>
              <a:gd name="connsiteY28" fmla="*/ 2107571 h 2107571"/>
              <a:gd name="connsiteX29" fmla="*/ 0 w 6857999"/>
              <a:gd name="connsiteY29" fmla="*/ 1643905 h 2107571"/>
              <a:gd name="connsiteX30" fmla="*/ 0 w 6857999"/>
              <a:gd name="connsiteY30" fmla="*/ 1159164 h 2107571"/>
              <a:gd name="connsiteX31" fmla="*/ 0 w 6857999"/>
              <a:gd name="connsiteY31" fmla="*/ 632271 h 2107571"/>
              <a:gd name="connsiteX32" fmla="*/ 0 w 6857999"/>
              <a:gd name="connsiteY32" fmla="*/ 0 h 2107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857999" h="2107571" fill="none" extrusionOk="0">
                <a:moveTo>
                  <a:pt x="0" y="0"/>
                </a:moveTo>
                <a:cubicBezTo>
                  <a:pt x="286369" y="-45654"/>
                  <a:pt x="346748" y="52382"/>
                  <a:pt x="640080" y="0"/>
                </a:cubicBezTo>
                <a:cubicBezTo>
                  <a:pt x="933412" y="-52382"/>
                  <a:pt x="869183" y="16069"/>
                  <a:pt x="1074420" y="0"/>
                </a:cubicBezTo>
                <a:cubicBezTo>
                  <a:pt x="1279657" y="-16069"/>
                  <a:pt x="1469824" y="48159"/>
                  <a:pt x="1645920" y="0"/>
                </a:cubicBezTo>
                <a:cubicBezTo>
                  <a:pt x="1822016" y="-48159"/>
                  <a:pt x="1907245" y="27749"/>
                  <a:pt x="2148840" y="0"/>
                </a:cubicBezTo>
                <a:cubicBezTo>
                  <a:pt x="2390435" y="-27749"/>
                  <a:pt x="2379260" y="48920"/>
                  <a:pt x="2583180" y="0"/>
                </a:cubicBezTo>
                <a:cubicBezTo>
                  <a:pt x="2787100" y="-48920"/>
                  <a:pt x="3092280" y="63450"/>
                  <a:pt x="3291840" y="0"/>
                </a:cubicBezTo>
                <a:cubicBezTo>
                  <a:pt x="3491400" y="-63450"/>
                  <a:pt x="3798728" y="42165"/>
                  <a:pt x="4000499" y="0"/>
                </a:cubicBezTo>
                <a:cubicBezTo>
                  <a:pt x="4202270" y="-42165"/>
                  <a:pt x="4420617" y="36008"/>
                  <a:pt x="4571999" y="0"/>
                </a:cubicBezTo>
                <a:cubicBezTo>
                  <a:pt x="4723381" y="-36008"/>
                  <a:pt x="5102693" y="2990"/>
                  <a:pt x="5280659" y="0"/>
                </a:cubicBezTo>
                <a:cubicBezTo>
                  <a:pt x="5458625" y="-2990"/>
                  <a:pt x="5627376" y="28313"/>
                  <a:pt x="5852159" y="0"/>
                </a:cubicBezTo>
                <a:cubicBezTo>
                  <a:pt x="6076942" y="-28313"/>
                  <a:pt x="6119429" y="30695"/>
                  <a:pt x="6217919" y="0"/>
                </a:cubicBezTo>
                <a:cubicBezTo>
                  <a:pt x="6316409" y="-30695"/>
                  <a:pt x="6541025" y="43876"/>
                  <a:pt x="6857999" y="0"/>
                </a:cubicBezTo>
                <a:cubicBezTo>
                  <a:pt x="6887774" y="222331"/>
                  <a:pt x="6840821" y="278492"/>
                  <a:pt x="6857999" y="547968"/>
                </a:cubicBezTo>
                <a:cubicBezTo>
                  <a:pt x="6875177" y="817444"/>
                  <a:pt x="6805884" y="926049"/>
                  <a:pt x="6857999" y="1032710"/>
                </a:cubicBezTo>
                <a:cubicBezTo>
                  <a:pt x="6910114" y="1139371"/>
                  <a:pt x="6841360" y="1404999"/>
                  <a:pt x="6857999" y="1559603"/>
                </a:cubicBezTo>
                <a:cubicBezTo>
                  <a:pt x="6874638" y="1714207"/>
                  <a:pt x="6836403" y="1933715"/>
                  <a:pt x="6857999" y="2107571"/>
                </a:cubicBezTo>
                <a:cubicBezTo>
                  <a:pt x="6670465" y="2126994"/>
                  <a:pt x="6542253" y="2084740"/>
                  <a:pt x="6286499" y="2107571"/>
                </a:cubicBezTo>
                <a:cubicBezTo>
                  <a:pt x="6030745" y="2130402"/>
                  <a:pt x="5880760" y="2057859"/>
                  <a:pt x="5714999" y="2107571"/>
                </a:cubicBezTo>
                <a:cubicBezTo>
                  <a:pt x="5549238" y="2157283"/>
                  <a:pt x="5265513" y="2086352"/>
                  <a:pt x="5143499" y="2107571"/>
                </a:cubicBezTo>
                <a:cubicBezTo>
                  <a:pt x="5021485" y="2128790"/>
                  <a:pt x="4906769" y="2066284"/>
                  <a:pt x="4777739" y="2107571"/>
                </a:cubicBezTo>
                <a:cubicBezTo>
                  <a:pt x="4648709" y="2148858"/>
                  <a:pt x="4320219" y="2064453"/>
                  <a:pt x="4069079" y="2107571"/>
                </a:cubicBezTo>
                <a:cubicBezTo>
                  <a:pt x="3817939" y="2150689"/>
                  <a:pt x="3716871" y="2093652"/>
                  <a:pt x="3566159" y="2107571"/>
                </a:cubicBezTo>
                <a:cubicBezTo>
                  <a:pt x="3415447" y="2121490"/>
                  <a:pt x="3343542" y="2087383"/>
                  <a:pt x="3131820" y="2107571"/>
                </a:cubicBezTo>
                <a:cubicBezTo>
                  <a:pt x="2920098" y="2127759"/>
                  <a:pt x="2633339" y="2077766"/>
                  <a:pt x="2423160" y="2107571"/>
                </a:cubicBezTo>
                <a:cubicBezTo>
                  <a:pt x="2212981" y="2137376"/>
                  <a:pt x="2044430" y="2072269"/>
                  <a:pt x="1714500" y="2107571"/>
                </a:cubicBezTo>
                <a:cubicBezTo>
                  <a:pt x="1384570" y="2142873"/>
                  <a:pt x="1402428" y="2060487"/>
                  <a:pt x="1280160" y="2107571"/>
                </a:cubicBezTo>
                <a:cubicBezTo>
                  <a:pt x="1157892" y="2154655"/>
                  <a:pt x="975479" y="2071806"/>
                  <a:pt x="708660" y="2107571"/>
                </a:cubicBezTo>
                <a:cubicBezTo>
                  <a:pt x="441841" y="2143336"/>
                  <a:pt x="264740" y="2051807"/>
                  <a:pt x="0" y="2107571"/>
                </a:cubicBezTo>
                <a:cubicBezTo>
                  <a:pt x="-20200" y="1900412"/>
                  <a:pt x="17701" y="1868410"/>
                  <a:pt x="0" y="1643905"/>
                </a:cubicBezTo>
                <a:cubicBezTo>
                  <a:pt x="-17701" y="1419400"/>
                  <a:pt x="25450" y="1342714"/>
                  <a:pt x="0" y="1159164"/>
                </a:cubicBezTo>
                <a:cubicBezTo>
                  <a:pt x="-25450" y="975614"/>
                  <a:pt x="62743" y="839874"/>
                  <a:pt x="0" y="632271"/>
                </a:cubicBezTo>
                <a:cubicBezTo>
                  <a:pt x="-62743" y="424668"/>
                  <a:pt x="67075" y="263152"/>
                  <a:pt x="0" y="0"/>
                </a:cubicBezTo>
                <a:close/>
              </a:path>
              <a:path w="6857999" h="2107571" stroke="0" extrusionOk="0">
                <a:moveTo>
                  <a:pt x="0" y="0"/>
                </a:moveTo>
                <a:cubicBezTo>
                  <a:pt x="115038" y="-38180"/>
                  <a:pt x="314242" y="9253"/>
                  <a:pt x="502920" y="0"/>
                </a:cubicBezTo>
                <a:cubicBezTo>
                  <a:pt x="691598" y="-9253"/>
                  <a:pt x="717296" y="5391"/>
                  <a:pt x="868680" y="0"/>
                </a:cubicBezTo>
                <a:cubicBezTo>
                  <a:pt x="1020064" y="-5391"/>
                  <a:pt x="1142819" y="14075"/>
                  <a:pt x="1234440" y="0"/>
                </a:cubicBezTo>
                <a:cubicBezTo>
                  <a:pt x="1326061" y="-14075"/>
                  <a:pt x="1662060" y="36713"/>
                  <a:pt x="1943100" y="0"/>
                </a:cubicBezTo>
                <a:cubicBezTo>
                  <a:pt x="2224140" y="-36713"/>
                  <a:pt x="2149801" y="27136"/>
                  <a:pt x="2308860" y="0"/>
                </a:cubicBezTo>
                <a:cubicBezTo>
                  <a:pt x="2467919" y="-27136"/>
                  <a:pt x="2653543" y="4424"/>
                  <a:pt x="2743200" y="0"/>
                </a:cubicBezTo>
                <a:cubicBezTo>
                  <a:pt x="2832857" y="-4424"/>
                  <a:pt x="3028049" y="37089"/>
                  <a:pt x="3108960" y="0"/>
                </a:cubicBezTo>
                <a:cubicBezTo>
                  <a:pt x="3189871" y="-37089"/>
                  <a:pt x="3583560" y="47361"/>
                  <a:pt x="3817619" y="0"/>
                </a:cubicBezTo>
                <a:cubicBezTo>
                  <a:pt x="4051678" y="-47361"/>
                  <a:pt x="4038019" y="10797"/>
                  <a:pt x="4251959" y="0"/>
                </a:cubicBezTo>
                <a:cubicBezTo>
                  <a:pt x="4465899" y="-10797"/>
                  <a:pt x="4560348" y="58789"/>
                  <a:pt x="4754879" y="0"/>
                </a:cubicBezTo>
                <a:cubicBezTo>
                  <a:pt x="4949410" y="-58789"/>
                  <a:pt x="5005972" y="42475"/>
                  <a:pt x="5120639" y="0"/>
                </a:cubicBezTo>
                <a:cubicBezTo>
                  <a:pt x="5235306" y="-42475"/>
                  <a:pt x="5393387" y="23928"/>
                  <a:pt x="5554979" y="0"/>
                </a:cubicBezTo>
                <a:cubicBezTo>
                  <a:pt x="5716571" y="-23928"/>
                  <a:pt x="6084568" y="45321"/>
                  <a:pt x="6263639" y="0"/>
                </a:cubicBezTo>
                <a:cubicBezTo>
                  <a:pt x="6442710" y="-45321"/>
                  <a:pt x="6568339" y="60988"/>
                  <a:pt x="6857999" y="0"/>
                </a:cubicBezTo>
                <a:cubicBezTo>
                  <a:pt x="6911516" y="179486"/>
                  <a:pt x="6853251" y="317679"/>
                  <a:pt x="6857999" y="547968"/>
                </a:cubicBezTo>
                <a:cubicBezTo>
                  <a:pt x="6862747" y="778257"/>
                  <a:pt x="6818965" y="814690"/>
                  <a:pt x="6857999" y="1011634"/>
                </a:cubicBezTo>
                <a:cubicBezTo>
                  <a:pt x="6897033" y="1208578"/>
                  <a:pt x="6805087" y="1264639"/>
                  <a:pt x="6857999" y="1475300"/>
                </a:cubicBezTo>
                <a:cubicBezTo>
                  <a:pt x="6910911" y="1685961"/>
                  <a:pt x="6844111" y="1971048"/>
                  <a:pt x="6857999" y="2107571"/>
                </a:cubicBezTo>
                <a:cubicBezTo>
                  <a:pt x="6750715" y="2109796"/>
                  <a:pt x="6632033" y="2096002"/>
                  <a:pt x="6492239" y="2107571"/>
                </a:cubicBezTo>
                <a:cubicBezTo>
                  <a:pt x="6352445" y="2119140"/>
                  <a:pt x="6060396" y="2057763"/>
                  <a:pt x="5783579" y="2107571"/>
                </a:cubicBezTo>
                <a:cubicBezTo>
                  <a:pt x="5506762" y="2157379"/>
                  <a:pt x="5230376" y="2038948"/>
                  <a:pt x="5074919" y="2107571"/>
                </a:cubicBezTo>
                <a:cubicBezTo>
                  <a:pt x="4919462" y="2176194"/>
                  <a:pt x="4783090" y="2099915"/>
                  <a:pt x="4709159" y="2107571"/>
                </a:cubicBezTo>
                <a:cubicBezTo>
                  <a:pt x="4635228" y="2115227"/>
                  <a:pt x="4422402" y="2071778"/>
                  <a:pt x="4274819" y="2107571"/>
                </a:cubicBezTo>
                <a:cubicBezTo>
                  <a:pt x="4127236" y="2143364"/>
                  <a:pt x="3881042" y="2068410"/>
                  <a:pt x="3771899" y="2107571"/>
                </a:cubicBezTo>
                <a:cubicBezTo>
                  <a:pt x="3662756" y="2146732"/>
                  <a:pt x="3435648" y="2056231"/>
                  <a:pt x="3200400" y="2107571"/>
                </a:cubicBezTo>
                <a:cubicBezTo>
                  <a:pt x="2965152" y="2158911"/>
                  <a:pt x="2876098" y="2085936"/>
                  <a:pt x="2766060" y="2107571"/>
                </a:cubicBezTo>
                <a:cubicBezTo>
                  <a:pt x="2656022" y="2129206"/>
                  <a:pt x="2286403" y="2082558"/>
                  <a:pt x="2057400" y="2107571"/>
                </a:cubicBezTo>
                <a:cubicBezTo>
                  <a:pt x="1828397" y="2132584"/>
                  <a:pt x="1549853" y="2060270"/>
                  <a:pt x="1417320" y="2107571"/>
                </a:cubicBezTo>
                <a:cubicBezTo>
                  <a:pt x="1284787" y="2154872"/>
                  <a:pt x="1036893" y="2076905"/>
                  <a:pt x="845820" y="2107571"/>
                </a:cubicBezTo>
                <a:cubicBezTo>
                  <a:pt x="654747" y="2138237"/>
                  <a:pt x="211695" y="2032288"/>
                  <a:pt x="0" y="2107571"/>
                </a:cubicBezTo>
                <a:cubicBezTo>
                  <a:pt x="-41408" y="1978453"/>
                  <a:pt x="7423" y="1655814"/>
                  <a:pt x="0" y="1538527"/>
                </a:cubicBezTo>
                <a:cubicBezTo>
                  <a:pt x="-7423" y="1421240"/>
                  <a:pt x="42968" y="1225160"/>
                  <a:pt x="0" y="1032710"/>
                </a:cubicBezTo>
                <a:cubicBezTo>
                  <a:pt x="-42968" y="840260"/>
                  <a:pt x="53256" y="636805"/>
                  <a:pt x="0" y="505817"/>
                </a:cubicBezTo>
                <a:cubicBezTo>
                  <a:pt x="-53256" y="374829"/>
                  <a:pt x="55022" y="167467"/>
                  <a:pt x="0" y="0"/>
                </a:cubicBezTo>
                <a:close/>
              </a:path>
            </a:pathLst>
          </a:custGeom>
          <a:ln w="47625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300891779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4096802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7BBC9790-D616-4A8E-9D7E-21F6967C21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  </a:t>
            </a:r>
          </a:p>
        </p:txBody>
      </p:sp>
      <p:pic>
        <p:nvPicPr>
          <p:cNvPr id="13316" name="Content Placeholder 7" descr="sample transcript.PNG">
            <a:extLst>
              <a:ext uri="{FF2B5EF4-FFF2-40B4-BE49-F238E27FC236}">
                <a16:creationId xmlns:a16="http://schemas.microsoft.com/office/drawing/2014/main" id="{ECE71DE1-8EE6-4E88-9C89-C7CD9C25086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34470" y="1317313"/>
            <a:ext cx="4986944" cy="5336459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CB023A9-C29A-4766-B3F9-D7216B7242DF}"/>
              </a:ext>
            </a:extLst>
          </p:cNvPr>
          <p:cNvSpPr txBox="1"/>
          <p:nvPr/>
        </p:nvSpPr>
        <p:spPr>
          <a:xfrm>
            <a:off x="1872788" y="619783"/>
            <a:ext cx="5444144" cy="584775"/>
          </a:xfrm>
          <a:prstGeom prst="rect">
            <a:avLst/>
          </a:prstGeom>
          <a:noFill/>
          <a:ln w="50800">
            <a:gradFill flip="none" rotWithShape="1">
              <a:gsLst>
                <a:gs pos="0">
                  <a:srgbClr val="00B050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Example RBC Transcript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072962EC-E068-49F9-8D8C-033E6FD19E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College Process</a:t>
            </a:r>
          </a:p>
        </p:txBody>
      </p:sp>
      <p:sp>
        <p:nvSpPr>
          <p:cNvPr id="14339" name="Content Placeholder 2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4E2650BA-F465-4B7F-92CB-9C385DDE049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custGeom>
            <a:avLst/>
            <a:gdLst>
              <a:gd name="connsiteX0" fmla="*/ 0 w 7543801"/>
              <a:gd name="connsiteY0" fmla="*/ 0 h 4023360"/>
              <a:gd name="connsiteX1" fmla="*/ 655730 w 7543801"/>
              <a:gd name="connsiteY1" fmla="*/ 0 h 4023360"/>
              <a:gd name="connsiteX2" fmla="*/ 1009709 w 7543801"/>
              <a:gd name="connsiteY2" fmla="*/ 0 h 4023360"/>
              <a:gd name="connsiteX3" fmla="*/ 1740877 w 7543801"/>
              <a:gd name="connsiteY3" fmla="*/ 0 h 4023360"/>
              <a:gd name="connsiteX4" fmla="*/ 2321170 w 7543801"/>
              <a:gd name="connsiteY4" fmla="*/ 0 h 4023360"/>
              <a:gd name="connsiteX5" fmla="*/ 2675148 w 7543801"/>
              <a:gd name="connsiteY5" fmla="*/ 0 h 4023360"/>
              <a:gd name="connsiteX6" fmla="*/ 3255440 w 7543801"/>
              <a:gd name="connsiteY6" fmla="*/ 0 h 4023360"/>
              <a:gd name="connsiteX7" fmla="*/ 3986609 w 7543801"/>
              <a:gd name="connsiteY7" fmla="*/ 0 h 4023360"/>
              <a:gd name="connsiteX8" fmla="*/ 4491463 w 7543801"/>
              <a:gd name="connsiteY8" fmla="*/ 0 h 4023360"/>
              <a:gd name="connsiteX9" fmla="*/ 4996317 w 7543801"/>
              <a:gd name="connsiteY9" fmla="*/ 0 h 4023360"/>
              <a:gd name="connsiteX10" fmla="*/ 5576610 w 7543801"/>
              <a:gd name="connsiteY10" fmla="*/ 0 h 4023360"/>
              <a:gd name="connsiteX11" fmla="*/ 6232340 w 7543801"/>
              <a:gd name="connsiteY11" fmla="*/ 0 h 4023360"/>
              <a:gd name="connsiteX12" fmla="*/ 6888071 w 7543801"/>
              <a:gd name="connsiteY12" fmla="*/ 0 h 4023360"/>
              <a:gd name="connsiteX13" fmla="*/ 7543801 w 7543801"/>
              <a:gd name="connsiteY13" fmla="*/ 0 h 4023360"/>
              <a:gd name="connsiteX14" fmla="*/ 7543801 w 7543801"/>
              <a:gd name="connsiteY14" fmla="*/ 655233 h 4023360"/>
              <a:gd name="connsiteX15" fmla="*/ 7543801 w 7543801"/>
              <a:gd name="connsiteY15" fmla="*/ 1149531 h 4023360"/>
              <a:gd name="connsiteX16" fmla="*/ 7543801 w 7543801"/>
              <a:gd name="connsiteY16" fmla="*/ 1724297 h 4023360"/>
              <a:gd name="connsiteX17" fmla="*/ 7543801 w 7543801"/>
              <a:gd name="connsiteY17" fmla="*/ 2339296 h 4023360"/>
              <a:gd name="connsiteX18" fmla="*/ 7543801 w 7543801"/>
              <a:gd name="connsiteY18" fmla="*/ 2994529 h 4023360"/>
              <a:gd name="connsiteX19" fmla="*/ 7543801 w 7543801"/>
              <a:gd name="connsiteY19" fmla="*/ 4023360 h 4023360"/>
              <a:gd name="connsiteX20" fmla="*/ 6812633 w 7543801"/>
              <a:gd name="connsiteY20" fmla="*/ 4023360 h 4023360"/>
              <a:gd name="connsiteX21" fmla="*/ 6307778 w 7543801"/>
              <a:gd name="connsiteY21" fmla="*/ 4023360 h 4023360"/>
              <a:gd name="connsiteX22" fmla="*/ 5802924 w 7543801"/>
              <a:gd name="connsiteY22" fmla="*/ 4023360 h 4023360"/>
              <a:gd name="connsiteX23" fmla="*/ 5298069 w 7543801"/>
              <a:gd name="connsiteY23" fmla="*/ 4023360 h 4023360"/>
              <a:gd name="connsiteX24" fmla="*/ 4642339 w 7543801"/>
              <a:gd name="connsiteY24" fmla="*/ 4023360 h 4023360"/>
              <a:gd name="connsiteX25" fmla="*/ 4062047 w 7543801"/>
              <a:gd name="connsiteY25" fmla="*/ 4023360 h 4023360"/>
              <a:gd name="connsiteX26" fmla="*/ 3708068 w 7543801"/>
              <a:gd name="connsiteY26" fmla="*/ 4023360 h 4023360"/>
              <a:gd name="connsiteX27" fmla="*/ 3203214 w 7543801"/>
              <a:gd name="connsiteY27" fmla="*/ 4023360 h 4023360"/>
              <a:gd name="connsiteX28" fmla="*/ 2547484 w 7543801"/>
              <a:gd name="connsiteY28" fmla="*/ 4023360 h 4023360"/>
              <a:gd name="connsiteX29" fmla="*/ 2118067 w 7543801"/>
              <a:gd name="connsiteY29" fmla="*/ 4023360 h 4023360"/>
              <a:gd name="connsiteX30" fmla="*/ 1386899 w 7543801"/>
              <a:gd name="connsiteY30" fmla="*/ 4023360 h 4023360"/>
              <a:gd name="connsiteX31" fmla="*/ 655730 w 7543801"/>
              <a:gd name="connsiteY31" fmla="*/ 4023360 h 4023360"/>
              <a:gd name="connsiteX32" fmla="*/ 0 w 7543801"/>
              <a:gd name="connsiteY32" fmla="*/ 4023360 h 4023360"/>
              <a:gd name="connsiteX33" fmla="*/ 0 w 7543801"/>
              <a:gd name="connsiteY33" fmla="*/ 3368127 h 4023360"/>
              <a:gd name="connsiteX34" fmla="*/ 0 w 7543801"/>
              <a:gd name="connsiteY34" fmla="*/ 2793361 h 4023360"/>
              <a:gd name="connsiteX35" fmla="*/ 0 w 7543801"/>
              <a:gd name="connsiteY35" fmla="*/ 2299063 h 4023360"/>
              <a:gd name="connsiteX36" fmla="*/ 0 w 7543801"/>
              <a:gd name="connsiteY36" fmla="*/ 1804764 h 4023360"/>
              <a:gd name="connsiteX37" fmla="*/ 0 w 7543801"/>
              <a:gd name="connsiteY37" fmla="*/ 1310466 h 4023360"/>
              <a:gd name="connsiteX38" fmla="*/ 0 w 7543801"/>
              <a:gd name="connsiteY38" fmla="*/ 816167 h 4023360"/>
              <a:gd name="connsiteX39" fmla="*/ 0 w 7543801"/>
              <a:gd name="connsiteY39" fmla="*/ 0 h 4023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543801" h="4023360" fill="none" extrusionOk="0">
                <a:moveTo>
                  <a:pt x="0" y="0"/>
                </a:moveTo>
                <a:cubicBezTo>
                  <a:pt x="183389" y="-24176"/>
                  <a:pt x="404001" y="26600"/>
                  <a:pt x="655730" y="0"/>
                </a:cubicBezTo>
                <a:cubicBezTo>
                  <a:pt x="907459" y="-26600"/>
                  <a:pt x="927533" y="32819"/>
                  <a:pt x="1009709" y="0"/>
                </a:cubicBezTo>
                <a:cubicBezTo>
                  <a:pt x="1091885" y="-32819"/>
                  <a:pt x="1382844" y="39650"/>
                  <a:pt x="1740877" y="0"/>
                </a:cubicBezTo>
                <a:cubicBezTo>
                  <a:pt x="2098910" y="-39650"/>
                  <a:pt x="2166421" y="41270"/>
                  <a:pt x="2321170" y="0"/>
                </a:cubicBezTo>
                <a:cubicBezTo>
                  <a:pt x="2475919" y="-41270"/>
                  <a:pt x="2544795" y="29395"/>
                  <a:pt x="2675148" y="0"/>
                </a:cubicBezTo>
                <a:cubicBezTo>
                  <a:pt x="2805501" y="-29395"/>
                  <a:pt x="3003609" y="40774"/>
                  <a:pt x="3255440" y="0"/>
                </a:cubicBezTo>
                <a:cubicBezTo>
                  <a:pt x="3507271" y="-40774"/>
                  <a:pt x="3653450" y="82145"/>
                  <a:pt x="3986609" y="0"/>
                </a:cubicBezTo>
                <a:cubicBezTo>
                  <a:pt x="4319768" y="-82145"/>
                  <a:pt x="4279425" y="58325"/>
                  <a:pt x="4491463" y="0"/>
                </a:cubicBezTo>
                <a:cubicBezTo>
                  <a:pt x="4703501" y="-58325"/>
                  <a:pt x="4767358" y="7688"/>
                  <a:pt x="4996317" y="0"/>
                </a:cubicBezTo>
                <a:cubicBezTo>
                  <a:pt x="5225276" y="-7688"/>
                  <a:pt x="5459588" y="7239"/>
                  <a:pt x="5576610" y="0"/>
                </a:cubicBezTo>
                <a:cubicBezTo>
                  <a:pt x="5693632" y="-7239"/>
                  <a:pt x="5945496" y="48937"/>
                  <a:pt x="6232340" y="0"/>
                </a:cubicBezTo>
                <a:cubicBezTo>
                  <a:pt x="6519184" y="-48937"/>
                  <a:pt x="6752074" y="35766"/>
                  <a:pt x="6888071" y="0"/>
                </a:cubicBezTo>
                <a:cubicBezTo>
                  <a:pt x="7024068" y="-35766"/>
                  <a:pt x="7398066" y="12456"/>
                  <a:pt x="7543801" y="0"/>
                </a:cubicBezTo>
                <a:cubicBezTo>
                  <a:pt x="7564045" y="291802"/>
                  <a:pt x="7524037" y="377501"/>
                  <a:pt x="7543801" y="655233"/>
                </a:cubicBezTo>
                <a:cubicBezTo>
                  <a:pt x="7563565" y="932965"/>
                  <a:pt x="7507036" y="962549"/>
                  <a:pt x="7543801" y="1149531"/>
                </a:cubicBezTo>
                <a:cubicBezTo>
                  <a:pt x="7580566" y="1336513"/>
                  <a:pt x="7500076" y="1573377"/>
                  <a:pt x="7543801" y="1724297"/>
                </a:cubicBezTo>
                <a:cubicBezTo>
                  <a:pt x="7587526" y="1875217"/>
                  <a:pt x="7496905" y="2065125"/>
                  <a:pt x="7543801" y="2339296"/>
                </a:cubicBezTo>
                <a:cubicBezTo>
                  <a:pt x="7590697" y="2613467"/>
                  <a:pt x="7542607" y="2768486"/>
                  <a:pt x="7543801" y="2994529"/>
                </a:cubicBezTo>
                <a:cubicBezTo>
                  <a:pt x="7544995" y="3220572"/>
                  <a:pt x="7465217" y="3576009"/>
                  <a:pt x="7543801" y="4023360"/>
                </a:cubicBezTo>
                <a:cubicBezTo>
                  <a:pt x="7359974" y="4079532"/>
                  <a:pt x="7034427" y="4011669"/>
                  <a:pt x="6812633" y="4023360"/>
                </a:cubicBezTo>
                <a:cubicBezTo>
                  <a:pt x="6590839" y="4035051"/>
                  <a:pt x="6454444" y="4007156"/>
                  <a:pt x="6307778" y="4023360"/>
                </a:cubicBezTo>
                <a:cubicBezTo>
                  <a:pt x="6161112" y="4039564"/>
                  <a:pt x="5985357" y="3977534"/>
                  <a:pt x="5802924" y="4023360"/>
                </a:cubicBezTo>
                <a:cubicBezTo>
                  <a:pt x="5620491" y="4069186"/>
                  <a:pt x="5406467" y="3964574"/>
                  <a:pt x="5298069" y="4023360"/>
                </a:cubicBezTo>
                <a:cubicBezTo>
                  <a:pt x="5189671" y="4082146"/>
                  <a:pt x="4783715" y="3948886"/>
                  <a:pt x="4642339" y="4023360"/>
                </a:cubicBezTo>
                <a:cubicBezTo>
                  <a:pt x="4500963" y="4097834"/>
                  <a:pt x="4248001" y="4001825"/>
                  <a:pt x="4062047" y="4023360"/>
                </a:cubicBezTo>
                <a:cubicBezTo>
                  <a:pt x="3876093" y="4044895"/>
                  <a:pt x="3865558" y="3982878"/>
                  <a:pt x="3708068" y="4023360"/>
                </a:cubicBezTo>
                <a:cubicBezTo>
                  <a:pt x="3550578" y="4063842"/>
                  <a:pt x="3394698" y="3982123"/>
                  <a:pt x="3203214" y="4023360"/>
                </a:cubicBezTo>
                <a:cubicBezTo>
                  <a:pt x="3011730" y="4064597"/>
                  <a:pt x="2791168" y="3995618"/>
                  <a:pt x="2547484" y="4023360"/>
                </a:cubicBezTo>
                <a:cubicBezTo>
                  <a:pt x="2303800" y="4051102"/>
                  <a:pt x="2254940" y="4009039"/>
                  <a:pt x="2118067" y="4023360"/>
                </a:cubicBezTo>
                <a:cubicBezTo>
                  <a:pt x="1981194" y="4037681"/>
                  <a:pt x="1646127" y="3940874"/>
                  <a:pt x="1386899" y="4023360"/>
                </a:cubicBezTo>
                <a:cubicBezTo>
                  <a:pt x="1127671" y="4105846"/>
                  <a:pt x="848700" y="3998295"/>
                  <a:pt x="655730" y="4023360"/>
                </a:cubicBezTo>
                <a:cubicBezTo>
                  <a:pt x="462760" y="4048425"/>
                  <a:pt x="197252" y="3990089"/>
                  <a:pt x="0" y="4023360"/>
                </a:cubicBezTo>
                <a:cubicBezTo>
                  <a:pt x="-6895" y="3779351"/>
                  <a:pt x="12981" y="3579806"/>
                  <a:pt x="0" y="3368127"/>
                </a:cubicBezTo>
                <a:cubicBezTo>
                  <a:pt x="-12981" y="3156448"/>
                  <a:pt x="32204" y="2939258"/>
                  <a:pt x="0" y="2793361"/>
                </a:cubicBezTo>
                <a:cubicBezTo>
                  <a:pt x="-32204" y="2647464"/>
                  <a:pt x="3253" y="2413033"/>
                  <a:pt x="0" y="2299063"/>
                </a:cubicBezTo>
                <a:cubicBezTo>
                  <a:pt x="-3253" y="2185093"/>
                  <a:pt x="26364" y="1962711"/>
                  <a:pt x="0" y="1804764"/>
                </a:cubicBezTo>
                <a:cubicBezTo>
                  <a:pt x="-26364" y="1646817"/>
                  <a:pt x="26953" y="1445275"/>
                  <a:pt x="0" y="1310466"/>
                </a:cubicBezTo>
                <a:cubicBezTo>
                  <a:pt x="-26953" y="1175657"/>
                  <a:pt x="240" y="955550"/>
                  <a:pt x="0" y="816167"/>
                </a:cubicBezTo>
                <a:cubicBezTo>
                  <a:pt x="-240" y="676784"/>
                  <a:pt x="29764" y="184872"/>
                  <a:pt x="0" y="0"/>
                </a:cubicBezTo>
                <a:close/>
              </a:path>
              <a:path w="7543801" h="4023360" stroke="0" extrusionOk="0">
                <a:moveTo>
                  <a:pt x="0" y="0"/>
                </a:moveTo>
                <a:cubicBezTo>
                  <a:pt x="145202" y="-9732"/>
                  <a:pt x="278257" y="32737"/>
                  <a:pt x="504854" y="0"/>
                </a:cubicBezTo>
                <a:cubicBezTo>
                  <a:pt x="731451" y="-32737"/>
                  <a:pt x="730934" y="10732"/>
                  <a:pt x="858833" y="0"/>
                </a:cubicBezTo>
                <a:cubicBezTo>
                  <a:pt x="986732" y="-10732"/>
                  <a:pt x="1305748" y="30410"/>
                  <a:pt x="1590001" y="0"/>
                </a:cubicBezTo>
                <a:cubicBezTo>
                  <a:pt x="1874254" y="-30410"/>
                  <a:pt x="1859787" y="27275"/>
                  <a:pt x="2094856" y="0"/>
                </a:cubicBezTo>
                <a:cubicBezTo>
                  <a:pt x="2329925" y="-27275"/>
                  <a:pt x="2448903" y="36405"/>
                  <a:pt x="2599710" y="0"/>
                </a:cubicBezTo>
                <a:cubicBezTo>
                  <a:pt x="2750517" y="-36405"/>
                  <a:pt x="3134702" y="17012"/>
                  <a:pt x="3330878" y="0"/>
                </a:cubicBezTo>
                <a:cubicBezTo>
                  <a:pt x="3527054" y="-17012"/>
                  <a:pt x="3589178" y="3384"/>
                  <a:pt x="3760295" y="0"/>
                </a:cubicBezTo>
                <a:cubicBezTo>
                  <a:pt x="3931412" y="-3384"/>
                  <a:pt x="4262009" y="76403"/>
                  <a:pt x="4491463" y="0"/>
                </a:cubicBezTo>
                <a:cubicBezTo>
                  <a:pt x="4720917" y="-76403"/>
                  <a:pt x="4952246" y="52292"/>
                  <a:pt x="5222631" y="0"/>
                </a:cubicBezTo>
                <a:cubicBezTo>
                  <a:pt x="5493016" y="-52292"/>
                  <a:pt x="5649095" y="54764"/>
                  <a:pt x="5802924" y="0"/>
                </a:cubicBezTo>
                <a:cubicBezTo>
                  <a:pt x="5956753" y="-54764"/>
                  <a:pt x="6370120" y="64990"/>
                  <a:pt x="6534092" y="0"/>
                </a:cubicBezTo>
                <a:cubicBezTo>
                  <a:pt x="6698064" y="-64990"/>
                  <a:pt x="6895753" y="20444"/>
                  <a:pt x="7038947" y="0"/>
                </a:cubicBezTo>
                <a:cubicBezTo>
                  <a:pt x="7182141" y="-20444"/>
                  <a:pt x="7337335" y="22399"/>
                  <a:pt x="7543801" y="0"/>
                </a:cubicBezTo>
                <a:cubicBezTo>
                  <a:pt x="7584691" y="195433"/>
                  <a:pt x="7511325" y="312641"/>
                  <a:pt x="7543801" y="614999"/>
                </a:cubicBezTo>
                <a:cubicBezTo>
                  <a:pt x="7576277" y="917357"/>
                  <a:pt x="7491790" y="974153"/>
                  <a:pt x="7543801" y="1189765"/>
                </a:cubicBezTo>
                <a:cubicBezTo>
                  <a:pt x="7595812" y="1405377"/>
                  <a:pt x="7533476" y="1606125"/>
                  <a:pt x="7543801" y="1764531"/>
                </a:cubicBezTo>
                <a:cubicBezTo>
                  <a:pt x="7554126" y="1922937"/>
                  <a:pt x="7524656" y="2132556"/>
                  <a:pt x="7543801" y="2379530"/>
                </a:cubicBezTo>
                <a:cubicBezTo>
                  <a:pt x="7562946" y="2626504"/>
                  <a:pt x="7499331" y="2745775"/>
                  <a:pt x="7543801" y="2994529"/>
                </a:cubicBezTo>
                <a:cubicBezTo>
                  <a:pt x="7588271" y="3243283"/>
                  <a:pt x="7526919" y="3528403"/>
                  <a:pt x="7543801" y="4023360"/>
                </a:cubicBezTo>
                <a:cubicBezTo>
                  <a:pt x="7409650" y="4036834"/>
                  <a:pt x="7359349" y="3990481"/>
                  <a:pt x="7189823" y="4023360"/>
                </a:cubicBezTo>
                <a:cubicBezTo>
                  <a:pt x="7020297" y="4056239"/>
                  <a:pt x="6636717" y="3967804"/>
                  <a:pt x="6458654" y="4023360"/>
                </a:cubicBezTo>
                <a:cubicBezTo>
                  <a:pt x="6280591" y="4078916"/>
                  <a:pt x="6131512" y="3982486"/>
                  <a:pt x="5878362" y="4023360"/>
                </a:cubicBezTo>
                <a:cubicBezTo>
                  <a:pt x="5625212" y="4064234"/>
                  <a:pt x="5629584" y="3985495"/>
                  <a:pt x="5448945" y="4023360"/>
                </a:cubicBezTo>
                <a:cubicBezTo>
                  <a:pt x="5268306" y="4061225"/>
                  <a:pt x="5043995" y="3976308"/>
                  <a:pt x="4868653" y="4023360"/>
                </a:cubicBezTo>
                <a:cubicBezTo>
                  <a:pt x="4693311" y="4070412"/>
                  <a:pt x="4624479" y="4022804"/>
                  <a:pt x="4514675" y="4023360"/>
                </a:cubicBezTo>
                <a:cubicBezTo>
                  <a:pt x="4404871" y="4023916"/>
                  <a:pt x="4272771" y="3990725"/>
                  <a:pt x="4160696" y="4023360"/>
                </a:cubicBezTo>
                <a:cubicBezTo>
                  <a:pt x="4048621" y="4055995"/>
                  <a:pt x="3755124" y="3970231"/>
                  <a:pt x="3580404" y="4023360"/>
                </a:cubicBezTo>
                <a:cubicBezTo>
                  <a:pt x="3405684" y="4076489"/>
                  <a:pt x="3241081" y="3984454"/>
                  <a:pt x="3150988" y="4023360"/>
                </a:cubicBezTo>
                <a:cubicBezTo>
                  <a:pt x="3060895" y="4062266"/>
                  <a:pt x="2776549" y="4000974"/>
                  <a:pt x="2495257" y="4023360"/>
                </a:cubicBezTo>
                <a:cubicBezTo>
                  <a:pt x="2213965" y="4045746"/>
                  <a:pt x="2226660" y="3984097"/>
                  <a:pt x="2065841" y="4023360"/>
                </a:cubicBezTo>
                <a:cubicBezTo>
                  <a:pt x="1905022" y="4062623"/>
                  <a:pt x="1701342" y="4013128"/>
                  <a:pt x="1410110" y="4023360"/>
                </a:cubicBezTo>
                <a:cubicBezTo>
                  <a:pt x="1118878" y="4033592"/>
                  <a:pt x="1229605" y="3998888"/>
                  <a:pt x="1056132" y="4023360"/>
                </a:cubicBezTo>
                <a:cubicBezTo>
                  <a:pt x="882659" y="4047832"/>
                  <a:pt x="313992" y="4016766"/>
                  <a:pt x="0" y="4023360"/>
                </a:cubicBezTo>
                <a:cubicBezTo>
                  <a:pt x="-28876" y="3805407"/>
                  <a:pt x="51546" y="3690222"/>
                  <a:pt x="0" y="3529061"/>
                </a:cubicBezTo>
                <a:cubicBezTo>
                  <a:pt x="-51546" y="3367900"/>
                  <a:pt x="76955" y="3095453"/>
                  <a:pt x="0" y="2873829"/>
                </a:cubicBezTo>
                <a:cubicBezTo>
                  <a:pt x="-76955" y="2652205"/>
                  <a:pt x="59387" y="2507006"/>
                  <a:pt x="0" y="2339296"/>
                </a:cubicBezTo>
                <a:cubicBezTo>
                  <a:pt x="-59387" y="2171586"/>
                  <a:pt x="25168" y="1981380"/>
                  <a:pt x="0" y="1684064"/>
                </a:cubicBezTo>
                <a:cubicBezTo>
                  <a:pt x="-25168" y="1386748"/>
                  <a:pt x="59312" y="1306571"/>
                  <a:pt x="0" y="1189765"/>
                </a:cubicBezTo>
                <a:cubicBezTo>
                  <a:pt x="-59312" y="1072959"/>
                  <a:pt x="34432" y="955972"/>
                  <a:pt x="0" y="735700"/>
                </a:cubicBezTo>
                <a:cubicBezTo>
                  <a:pt x="-34432" y="515428"/>
                  <a:pt x="18964" y="202498"/>
                  <a:pt x="0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ln w="66675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pPr algn="ctr"/>
            <a:r>
              <a:rPr lang="en-US" altLang="en-US" sz="32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Freshmen Year</a:t>
            </a:r>
          </a:p>
          <a:p>
            <a:pPr algn="ctr"/>
            <a:endParaRPr lang="en-US" altLang="en-US" sz="3200" b="1" dirty="0">
              <a:solidFill>
                <a:schemeClr val="tx1"/>
              </a:solidFill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20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Freshman Class Advisor meet with students every three weeks to follow-up on transition, joining clubs, grades, study habits, using planner, resume building, etc. </a:t>
            </a:r>
          </a:p>
          <a:p>
            <a:pPr lvl="1"/>
            <a:r>
              <a:rPr lang="en-US" altLang="en-US" sz="20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Naviance- students take Learning Style Inventory which highlights their learning style, best study practices, etc. Review career possibilities</a:t>
            </a:r>
          </a:p>
          <a:p>
            <a:pPr lvl="1"/>
            <a:r>
              <a:rPr lang="en-US" altLang="en-US" sz="20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The importance of grades, attendance, community service</a:t>
            </a:r>
          </a:p>
          <a:p>
            <a:pPr lvl="1"/>
            <a:r>
              <a:rPr lang="en-US" altLang="en-US" sz="20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Encourage resume building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tle 3">
            <a:extLst>
              <a:ext uri="{FF2B5EF4-FFF2-40B4-BE49-F238E27FC236}">
                <a16:creationId xmlns:a16="http://schemas.microsoft.com/office/drawing/2014/main" id="{1DE53DBE-9D93-4765-A8F5-344909B521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78486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College Process</a:t>
            </a:r>
          </a:p>
        </p:txBody>
      </p:sp>
      <p:sp>
        <p:nvSpPr>
          <p:cNvPr id="15362" name="Text Placeholder 4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28B048F4-EDB3-4DCE-944C-1313F0A2200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95400" y="1524000"/>
            <a:ext cx="7315200" cy="4267200"/>
          </a:xfrm>
          <a:ln w="76200" cmpd="tri">
            <a:solidFill>
              <a:srgbClr val="00B050"/>
            </a:solidFill>
          </a:ln>
        </p:spPr>
        <p:txBody>
          <a:bodyPr/>
          <a:lstStyle/>
          <a:p>
            <a:pPr algn="ctr"/>
            <a:r>
              <a:rPr lang="en-US" altLang="en-US" sz="32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Sophomore Year</a:t>
            </a:r>
          </a:p>
          <a:p>
            <a:pPr lvl="1"/>
            <a:r>
              <a:rPr lang="en-US" altLang="en-US" sz="18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Assigned a counselor (alphabetically by last name)</a:t>
            </a:r>
          </a:p>
          <a:p>
            <a:pPr lvl="1"/>
            <a:r>
              <a:rPr lang="en-US" altLang="en-US" sz="18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Counselor meets sophomores first quarter and then throughout on  need or follow-up basis</a:t>
            </a:r>
          </a:p>
          <a:p>
            <a:pPr lvl="1"/>
            <a:r>
              <a:rPr lang="en-US" altLang="en-US" sz="18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There are ongoing conversations about course selections, rigor of schedule. Discuss student’s involvement with activities, NHS possibility, Community Service, etc.</a:t>
            </a:r>
          </a:p>
          <a:p>
            <a:pPr lvl="1"/>
            <a:r>
              <a:rPr lang="en-US" altLang="en-US" sz="18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Sophomores take a Career Inventory- offer insight to the student’s results- pair their interests with future course selections</a:t>
            </a:r>
          </a:p>
          <a:p>
            <a:pPr lvl="1"/>
            <a:r>
              <a:rPr lang="en-US" altLang="en-US" sz="18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Also offer a personality inventory which provides insight into the student’s personality and possible career choices and college planning</a:t>
            </a:r>
          </a:p>
          <a:p>
            <a:pPr lvl="1"/>
            <a:r>
              <a:rPr lang="en-US" altLang="en-US" sz="18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Naviance- resume building, Career Interest Survey </a:t>
            </a:r>
          </a:p>
          <a:p>
            <a:pPr lvl="1"/>
            <a:r>
              <a:rPr lang="en-US" altLang="en-US" sz="18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Sophomore Individual Parent/ Student meetings- March, April, and May- review schedules, career interest, activities, resume building, etc.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le 3">
            <a:extLst>
              <a:ext uri="{FF2B5EF4-FFF2-40B4-BE49-F238E27FC236}">
                <a16:creationId xmlns:a16="http://schemas.microsoft.com/office/drawing/2014/main" id="{C90CC9E0-445D-41FF-B0A2-33A51335EC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2960" y="394977"/>
            <a:ext cx="7543800" cy="1450757"/>
          </a:xfrm>
        </p:spPr>
        <p:txBody>
          <a:bodyPr/>
          <a:lstStyle/>
          <a:p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College Process</a:t>
            </a:r>
          </a:p>
        </p:txBody>
      </p:sp>
      <p:sp>
        <p:nvSpPr>
          <p:cNvPr id="16386" name="Text Placeholder 4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EDCE4298-82AA-4E70-9C35-3AD7E5B96B8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pattFill prst="pct10">
            <a:fgClr>
              <a:schemeClr val="accent1"/>
            </a:fgClr>
            <a:bgClr>
              <a:schemeClr val="bg1"/>
            </a:bgClr>
          </a:pattFill>
          <a:ln w="60325" cmpd="sng">
            <a:solidFill>
              <a:srgbClr val="00B050"/>
            </a:solidFill>
          </a:ln>
        </p:spPr>
        <p:txBody>
          <a:bodyPr/>
          <a:lstStyle/>
          <a:p>
            <a:pPr algn="ctr"/>
            <a:r>
              <a:rPr lang="en-US" altLang="en-US" sz="32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Juniors</a:t>
            </a:r>
          </a:p>
          <a:p>
            <a:pPr lvl="1"/>
            <a:r>
              <a:rPr lang="en-US" altLang="en-US" sz="20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Junior Parent Meeting in December</a:t>
            </a:r>
          </a:p>
          <a:p>
            <a:pPr lvl="1"/>
            <a:r>
              <a:rPr lang="en-US" altLang="en-US" sz="20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Junior Individual Parent/ Student meetings (45 minutes) in December, January and February- planning senior schedule, college counseling, standardized test schedule, future plans, etc. </a:t>
            </a:r>
          </a:p>
          <a:p>
            <a:pPr lvl="1"/>
            <a:r>
              <a:rPr lang="en-US" altLang="en-US" sz="20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Step on the gas for college searches by size location, majors, etc. </a:t>
            </a:r>
          </a:p>
          <a:p>
            <a:pPr lvl="1"/>
            <a:r>
              <a:rPr lang="en-US" altLang="en-US" sz="20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Naviance- college planning, scattergrams, colleges, Personality Inventory, stress resume building.</a:t>
            </a:r>
          </a:p>
          <a:p>
            <a:pPr lvl="1"/>
            <a:r>
              <a:rPr lang="en-US" altLang="en-US" sz="20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We encourage college visits.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itle 3">
            <a:extLst>
              <a:ext uri="{FF2B5EF4-FFF2-40B4-BE49-F238E27FC236}">
                <a16:creationId xmlns:a16="http://schemas.microsoft.com/office/drawing/2014/main" id="{A7B31D0C-3B60-48BF-8A4F-4F5EC7DC0F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College Process</a:t>
            </a:r>
          </a:p>
        </p:txBody>
      </p:sp>
      <p:sp>
        <p:nvSpPr>
          <p:cNvPr id="17410" name="Text Placeholder 4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4AADEB9D-1013-4AEB-8437-B9DD501A5B9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95400" y="1828800"/>
            <a:ext cx="6934200" cy="3810000"/>
          </a:xfrm>
          <a:custGeom>
            <a:avLst/>
            <a:gdLst>
              <a:gd name="connsiteX0" fmla="*/ 0 w 6934200"/>
              <a:gd name="connsiteY0" fmla="*/ 0 h 3810000"/>
              <a:gd name="connsiteX1" fmla="*/ 369824 w 6934200"/>
              <a:gd name="connsiteY1" fmla="*/ 0 h 3810000"/>
              <a:gd name="connsiteX2" fmla="*/ 1017016 w 6934200"/>
              <a:gd name="connsiteY2" fmla="*/ 0 h 3810000"/>
              <a:gd name="connsiteX3" fmla="*/ 1386840 w 6934200"/>
              <a:gd name="connsiteY3" fmla="*/ 0 h 3810000"/>
              <a:gd name="connsiteX4" fmla="*/ 1756664 w 6934200"/>
              <a:gd name="connsiteY4" fmla="*/ 0 h 3810000"/>
              <a:gd name="connsiteX5" fmla="*/ 2473198 w 6934200"/>
              <a:gd name="connsiteY5" fmla="*/ 0 h 3810000"/>
              <a:gd name="connsiteX6" fmla="*/ 3051048 w 6934200"/>
              <a:gd name="connsiteY6" fmla="*/ 0 h 3810000"/>
              <a:gd name="connsiteX7" fmla="*/ 3420872 w 6934200"/>
              <a:gd name="connsiteY7" fmla="*/ 0 h 3810000"/>
              <a:gd name="connsiteX8" fmla="*/ 3998722 w 6934200"/>
              <a:gd name="connsiteY8" fmla="*/ 0 h 3810000"/>
              <a:gd name="connsiteX9" fmla="*/ 4715256 w 6934200"/>
              <a:gd name="connsiteY9" fmla="*/ 0 h 3810000"/>
              <a:gd name="connsiteX10" fmla="*/ 5223764 w 6934200"/>
              <a:gd name="connsiteY10" fmla="*/ 0 h 3810000"/>
              <a:gd name="connsiteX11" fmla="*/ 5732272 w 6934200"/>
              <a:gd name="connsiteY11" fmla="*/ 0 h 3810000"/>
              <a:gd name="connsiteX12" fmla="*/ 6310122 w 6934200"/>
              <a:gd name="connsiteY12" fmla="*/ 0 h 3810000"/>
              <a:gd name="connsiteX13" fmla="*/ 6934200 w 6934200"/>
              <a:gd name="connsiteY13" fmla="*/ 0 h 3810000"/>
              <a:gd name="connsiteX14" fmla="*/ 6934200 w 6934200"/>
              <a:gd name="connsiteY14" fmla="*/ 582386 h 3810000"/>
              <a:gd name="connsiteX15" fmla="*/ 6934200 w 6934200"/>
              <a:gd name="connsiteY15" fmla="*/ 1202871 h 3810000"/>
              <a:gd name="connsiteX16" fmla="*/ 6934200 w 6934200"/>
              <a:gd name="connsiteY16" fmla="*/ 1709057 h 3810000"/>
              <a:gd name="connsiteX17" fmla="*/ 6934200 w 6934200"/>
              <a:gd name="connsiteY17" fmla="*/ 2177143 h 3810000"/>
              <a:gd name="connsiteX18" fmla="*/ 6934200 w 6934200"/>
              <a:gd name="connsiteY18" fmla="*/ 2721429 h 3810000"/>
              <a:gd name="connsiteX19" fmla="*/ 6934200 w 6934200"/>
              <a:gd name="connsiteY19" fmla="*/ 3303814 h 3810000"/>
              <a:gd name="connsiteX20" fmla="*/ 6934200 w 6934200"/>
              <a:gd name="connsiteY20" fmla="*/ 3810000 h 3810000"/>
              <a:gd name="connsiteX21" fmla="*/ 6287008 w 6934200"/>
              <a:gd name="connsiteY21" fmla="*/ 3810000 h 3810000"/>
              <a:gd name="connsiteX22" fmla="*/ 5778500 w 6934200"/>
              <a:gd name="connsiteY22" fmla="*/ 3810000 h 3810000"/>
              <a:gd name="connsiteX23" fmla="*/ 5269992 w 6934200"/>
              <a:gd name="connsiteY23" fmla="*/ 3810000 h 3810000"/>
              <a:gd name="connsiteX24" fmla="*/ 4761484 w 6934200"/>
              <a:gd name="connsiteY24" fmla="*/ 3810000 h 3810000"/>
              <a:gd name="connsiteX25" fmla="*/ 4252976 w 6934200"/>
              <a:gd name="connsiteY25" fmla="*/ 3810000 h 3810000"/>
              <a:gd name="connsiteX26" fmla="*/ 3605784 w 6934200"/>
              <a:gd name="connsiteY26" fmla="*/ 3810000 h 3810000"/>
              <a:gd name="connsiteX27" fmla="*/ 3027934 w 6934200"/>
              <a:gd name="connsiteY27" fmla="*/ 3810000 h 3810000"/>
              <a:gd name="connsiteX28" fmla="*/ 2658110 w 6934200"/>
              <a:gd name="connsiteY28" fmla="*/ 3810000 h 3810000"/>
              <a:gd name="connsiteX29" fmla="*/ 2149602 w 6934200"/>
              <a:gd name="connsiteY29" fmla="*/ 3810000 h 3810000"/>
              <a:gd name="connsiteX30" fmla="*/ 1502410 w 6934200"/>
              <a:gd name="connsiteY30" fmla="*/ 3810000 h 3810000"/>
              <a:gd name="connsiteX31" fmla="*/ 1063244 w 6934200"/>
              <a:gd name="connsiteY31" fmla="*/ 3810000 h 3810000"/>
              <a:gd name="connsiteX32" fmla="*/ 0 w 6934200"/>
              <a:gd name="connsiteY32" fmla="*/ 3810000 h 3810000"/>
              <a:gd name="connsiteX33" fmla="*/ 0 w 6934200"/>
              <a:gd name="connsiteY33" fmla="*/ 3189514 h 3810000"/>
              <a:gd name="connsiteX34" fmla="*/ 0 w 6934200"/>
              <a:gd name="connsiteY34" fmla="*/ 2569029 h 3810000"/>
              <a:gd name="connsiteX35" fmla="*/ 0 w 6934200"/>
              <a:gd name="connsiteY35" fmla="*/ 2139043 h 3810000"/>
              <a:gd name="connsiteX36" fmla="*/ 0 w 6934200"/>
              <a:gd name="connsiteY36" fmla="*/ 1594757 h 3810000"/>
              <a:gd name="connsiteX37" fmla="*/ 0 w 6934200"/>
              <a:gd name="connsiteY37" fmla="*/ 1126671 h 3810000"/>
              <a:gd name="connsiteX38" fmla="*/ 0 w 6934200"/>
              <a:gd name="connsiteY38" fmla="*/ 658586 h 3810000"/>
              <a:gd name="connsiteX39" fmla="*/ 0 w 6934200"/>
              <a:gd name="connsiteY39" fmla="*/ 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934200" h="3810000" fill="none" extrusionOk="0">
                <a:moveTo>
                  <a:pt x="0" y="0"/>
                </a:moveTo>
                <a:cubicBezTo>
                  <a:pt x="92243" y="-8295"/>
                  <a:pt x="289203" y="11918"/>
                  <a:pt x="369824" y="0"/>
                </a:cubicBezTo>
                <a:cubicBezTo>
                  <a:pt x="450445" y="-11918"/>
                  <a:pt x="727550" y="64719"/>
                  <a:pt x="1017016" y="0"/>
                </a:cubicBezTo>
                <a:cubicBezTo>
                  <a:pt x="1306482" y="-64719"/>
                  <a:pt x="1251548" y="39294"/>
                  <a:pt x="1386840" y="0"/>
                </a:cubicBezTo>
                <a:cubicBezTo>
                  <a:pt x="1522132" y="-39294"/>
                  <a:pt x="1666716" y="11621"/>
                  <a:pt x="1756664" y="0"/>
                </a:cubicBezTo>
                <a:cubicBezTo>
                  <a:pt x="1846612" y="-11621"/>
                  <a:pt x="2117812" y="8890"/>
                  <a:pt x="2473198" y="0"/>
                </a:cubicBezTo>
                <a:cubicBezTo>
                  <a:pt x="2828584" y="-8890"/>
                  <a:pt x="2818536" y="42821"/>
                  <a:pt x="3051048" y="0"/>
                </a:cubicBezTo>
                <a:cubicBezTo>
                  <a:pt x="3283560" y="-42821"/>
                  <a:pt x="3256166" y="163"/>
                  <a:pt x="3420872" y="0"/>
                </a:cubicBezTo>
                <a:cubicBezTo>
                  <a:pt x="3585578" y="-163"/>
                  <a:pt x="3769878" y="20402"/>
                  <a:pt x="3998722" y="0"/>
                </a:cubicBezTo>
                <a:cubicBezTo>
                  <a:pt x="4227566" y="-20402"/>
                  <a:pt x="4506282" y="82145"/>
                  <a:pt x="4715256" y="0"/>
                </a:cubicBezTo>
                <a:cubicBezTo>
                  <a:pt x="4924230" y="-82145"/>
                  <a:pt x="5054288" y="56484"/>
                  <a:pt x="5223764" y="0"/>
                </a:cubicBezTo>
                <a:cubicBezTo>
                  <a:pt x="5393240" y="-56484"/>
                  <a:pt x="5537103" y="8214"/>
                  <a:pt x="5732272" y="0"/>
                </a:cubicBezTo>
                <a:cubicBezTo>
                  <a:pt x="5927441" y="-8214"/>
                  <a:pt x="6099432" y="33102"/>
                  <a:pt x="6310122" y="0"/>
                </a:cubicBezTo>
                <a:cubicBezTo>
                  <a:pt x="6520812" y="-33102"/>
                  <a:pt x="6698308" y="4691"/>
                  <a:pt x="6934200" y="0"/>
                </a:cubicBezTo>
                <a:cubicBezTo>
                  <a:pt x="6954099" y="199274"/>
                  <a:pt x="6927742" y="402795"/>
                  <a:pt x="6934200" y="582386"/>
                </a:cubicBezTo>
                <a:cubicBezTo>
                  <a:pt x="6940658" y="761977"/>
                  <a:pt x="6879576" y="970537"/>
                  <a:pt x="6934200" y="1202871"/>
                </a:cubicBezTo>
                <a:cubicBezTo>
                  <a:pt x="6988824" y="1435205"/>
                  <a:pt x="6883659" y="1513700"/>
                  <a:pt x="6934200" y="1709057"/>
                </a:cubicBezTo>
                <a:cubicBezTo>
                  <a:pt x="6984741" y="1904414"/>
                  <a:pt x="6882580" y="2038121"/>
                  <a:pt x="6934200" y="2177143"/>
                </a:cubicBezTo>
                <a:cubicBezTo>
                  <a:pt x="6985820" y="2316165"/>
                  <a:pt x="6928147" y="2511678"/>
                  <a:pt x="6934200" y="2721429"/>
                </a:cubicBezTo>
                <a:cubicBezTo>
                  <a:pt x="6940253" y="2931180"/>
                  <a:pt x="6874764" y="3045282"/>
                  <a:pt x="6934200" y="3303814"/>
                </a:cubicBezTo>
                <a:cubicBezTo>
                  <a:pt x="6993636" y="3562346"/>
                  <a:pt x="6904026" y="3558153"/>
                  <a:pt x="6934200" y="3810000"/>
                </a:cubicBezTo>
                <a:cubicBezTo>
                  <a:pt x="6765772" y="3860864"/>
                  <a:pt x="6502453" y="3784227"/>
                  <a:pt x="6287008" y="3810000"/>
                </a:cubicBezTo>
                <a:cubicBezTo>
                  <a:pt x="6071563" y="3835773"/>
                  <a:pt x="5942984" y="3773262"/>
                  <a:pt x="5778500" y="3810000"/>
                </a:cubicBezTo>
                <a:cubicBezTo>
                  <a:pt x="5614016" y="3846738"/>
                  <a:pt x="5417197" y="3791555"/>
                  <a:pt x="5269992" y="3810000"/>
                </a:cubicBezTo>
                <a:cubicBezTo>
                  <a:pt x="5122787" y="3828445"/>
                  <a:pt x="4967714" y="3798831"/>
                  <a:pt x="4761484" y="3810000"/>
                </a:cubicBezTo>
                <a:cubicBezTo>
                  <a:pt x="4555254" y="3821169"/>
                  <a:pt x="4362751" y="3768134"/>
                  <a:pt x="4252976" y="3810000"/>
                </a:cubicBezTo>
                <a:cubicBezTo>
                  <a:pt x="4143201" y="3851866"/>
                  <a:pt x="3785912" y="3800756"/>
                  <a:pt x="3605784" y="3810000"/>
                </a:cubicBezTo>
                <a:cubicBezTo>
                  <a:pt x="3425656" y="3819244"/>
                  <a:pt x="3234617" y="3805912"/>
                  <a:pt x="3027934" y="3810000"/>
                </a:cubicBezTo>
                <a:cubicBezTo>
                  <a:pt x="2821251" y="3814088"/>
                  <a:pt x="2762873" y="3781892"/>
                  <a:pt x="2658110" y="3810000"/>
                </a:cubicBezTo>
                <a:cubicBezTo>
                  <a:pt x="2553347" y="3838108"/>
                  <a:pt x="2275860" y="3796671"/>
                  <a:pt x="2149602" y="3810000"/>
                </a:cubicBezTo>
                <a:cubicBezTo>
                  <a:pt x="2023344" y="3823329"/>
                  <a:pt x="1642782" y="3773689"/>
                  <a:pt x="1502410" y="3810000"/>
                </a:cubicBezTo>
                <a:cubicBezTo>
                  <a:pt x="1362038" y="3846311"/>
                  <a:pt x="1157624" y="3785849"/>
                  <a:pt x="1063244" y="3810000"/>
                </a:cubicBezTo>
                <a:cubicBezTo>
                  <a:pt x="968864" y="3834151"/>
                  <a:pt x="275328" y="3723161"/>
                  <a:pt x="0" y="3810000"/>
                </a:cubicBezTo>
                <a:cubicBezTo>
                  <a:pt x="-673" y="3600775"/>
                  <a:pt x="69906" y="3413768"/>
                  <a:pt x="0" y="3189514"/>
                </a:cubicBezTo>
                <a:cubicBezTo>
                  <a:pt x="-69906" y="2965260"/>
                  <a:pt x="73434" y="2717569"/>
                  <a:pt x="0" y="2569029"/>
                </a:cubicBezTo>
                <a:cubicBezTo>
                  <a:pt x="-73434" y="2420490"/>
                  <a:pt x="33218" y="2272109"/>
                  <a:pt x="0" y="2139043"/>
                </a:cubicBezTo>
                <a:cubicBezTo>
                  <a:pt x="-33218" y="2005977"/>
                  <a:pt x="35746" y="1717636"/>
                  <a:pt x="0" y="1594757"/>
                </a:cubicBezTo>
                <a:cubicBezTo>
                  <a:pt x="-35746" y="1471878"/>
                  <a:pt x="19687" y="1310355"/>
                  <a:pt x="0" y="1126671"/>
                </a:cubicBezTo>
                <a:cubicBezTo>
                  <a:pt x="-19687" y="942987"/>
                  <a:pt x="27608" y="868783"/>
                  <a:pt x="0" y="658586"/>
                </a:cubicBezTo>
                <a:cubicBezTo>
                  <a:pt x="-27608" y="448390"/>
                  <a:pt x="15295" y="171774"/>
                  <a:pt x="0" y="0"/>
                </a:cubicBezTo>
                <a:close/>
              </a:path>
              <a:path w="6934200" h="3810000" stroke="0" extrusionOk="0">
                <a:moveTo>
                  <a:pt x="0" y="0"/>
                </a:moveTo>
                <a:cubicBezTo>
                  <a:pt x="116088" y="-34800"/>
                  <a:pt x="313799" y="13471"/>
                  <a:pt x="508508" y="0"/>
                </a:cubicBezTo>
                <a:cubicBezTo>
                  <a:pt x="703217" y="-13471"/>
                  <a:pt x="701393" y="2850"/>
                  <a:pt x="878332" y="0"/>
                </a:cubicBezTo>
                <a:cubicBezTo>
                  <a:pt x="1055271" y="-2850"/>
                  <a:pt x="1428255" y="50990"/>
                  <a:pt x="1594866" y="0"/>
                </a:cubicBezTo>
                <a:cubicBezTo>
                  <a:pt x="1761477" y="-50990"/>
                  <a:pt x="1852074" y="11145"/>
                  <a:pt x="2103374" y="0"/>
                </a:cubicBezTo>
                <a:cubicBezTo>
                  <a:pt x="2354674" y="-11145"/>
                  <a:pt x="2390135" y="15679"/>
                  <a:pt x="2611882" y="0"/>
                </a:cubicBezTo>
                <a:cubicBezTo>
                  <a:pt x="2833629" y="-15679"/>
                  <a:pt x="2977835" y="55219"/>
                  <a:pt x="3328416" y="0"/>
                </a:cubicBezTo>
                <a:cubicBezTo>
                  <a:pt x="3678997" y="-55219"/>
                  <a:pt x="3612210" y="32933"/>
                  <a:pt x="3767582" y="0"/>
                </a:cubicBezTo>
                <a:cubicBezTo>
                  <a:pt x="3922954" y="-32933"/>
                  <a:pt x="4237996" y="47124"/>
                  <a:pt x="4484116" y="0"/>
                </a:cubicBezTo>
                <a:cubicBezTo>
                  <a:pt x="4730236" y="-47124"/>
                  <a:pt x="5040345" y="20647"/>
                  <a:pt x="5200650" y="0"/>
                </a:cubicBezTo>
                <a:cubicBezTo>
                  <a:pt x="5360955" y="-20647"/>
                  <a:pt x="5603471" y="66259"/>
                  <a:pt x="5778500" y="0"/>
                </a:cubicBezTo>
                <a:cubicBezTo>
                  <a:pt x="5953529" y="-66259"/>
                  <a:pt x="6635776" y="41217"/>
                  <a:pt x="6934200" y="0"/>
                </a:cubicBezTo>
                <a:cubicBezTo>
                  <a:pt x="6941976" y="120135"/>
                  <a:pt x="6904943" y="325950"/>
                  <a:pt x="6934200" y="506186"/>
                </a:cubicBezTo>
                <a:cubicBezTo>
                  <a:pt x="6963457" y="686422"/>
                  <a:pt x="6916896" y="835190"/>
                  <a:pt x="6934200" y="936171"/>
                </a:cubicBezTo>
                <a:cubicBezTo>
                  <a:pt x="6951504" y="1037152"/>
                  <a:pt x="6871064" y="1209976"/>
                  <a:pt x="6934200" y="1480457"/>
                </a:cubicBezTo>
                <a:cubicBezTo>
                  <a:pt x="6997336" y="1750938"/>
                  <a:pt x="6901061" y="1868581"/>
                  <a:pt x="6934200" y="2024743"/>
                </a:cubicBezTo>
                <a:cubicBezTo>
                  <a:pt x="6967339" y="2180905"/>
                  <a:pt x="6916637" y="2394371"/>
                  <a:pt x="6934200" y="2569029"/>
                </a:cubicBezTo>
                <a:cubicBezTo>
                  <a:pt x="6951763" y="2743687"/>
                  <a:pt x="6874337" y="2960090"/>
                  <a:pt x="6934200" y="3151414"/>
                </a:cubicBezTo>
                <a:cubicBezTo>
                  <a:pt x="6994063" y="3342738"/>
                  <a:pt x="6861609" y="3495977"/>
                  <a:pt x="6934200" y="3810000"/>
                </a:cubicBezTo>
                <a:cubicBezTo>
                  <a:pt x="6648841" y="3844797"/>
                  <a:pt x="6453468" y="3784082"/>
                  <a:pt x="6287008" y="3810000"/>
                </a:cubicBezTo>
                <a:cubicBezTo>
                  <a:pt x="6120548" y="3835918"/>
                  <a:pt x="6035664" y="3769933"/>
                  <a:pt x="5847842" y="3810000"/>
                </a:cubicBezTo>
                <a:cubicBezTo>
                  <a:pt x="5660020" y="3850067"/>
                  <a:pt x="5451795" y="3738721"/>
                  <a:pt x="5131308" y="3810000"/>
                </a:cubicBezTo>
                <a:cubicBezTo>
                  <a:pt x="4810821" y="3881279"/>
                  <a:pt x="4680959" y="3758209"/>
                  <a:pt x="4553458" y="3810000"/>
                </a:cubicBezTo>
                <a:cubicBezTo>
                  <a:pt x="4425957" y="3861791"/>
                  <a:pt x="4302717" y="3774843"/>
                  <a:pt x="4114292" y="3810000"/>
                </a:cubicBezTo>
                <a:cubicBezTo>
                  <a:pt x="3925867" y="3845157"/>
                  <a:pt x="3712755" y="3783736"/>
                  <a:pt x="3536442" y="3810000"/>
                </a:cubicBezTo>
                <a:cubicBezTo>
                  <a:pt x="3360129" y="3836264"/>
                  <a:pt x="3308891" y="3795966"/>
                  <a:pt x="3166618" y="3810000"/>
                </a:cubicBezTo>
                <a:cubicBezTo>
                  <a:pt x="3024345" y="3824034"/>
                  <a:pt x="2896223" y="3766393"/>
                  <a:pt x="2796794" y="3810000"/>
                </a:cubicBezTo>
                <a:cubicBezTo>
                  <a:pt x="2697365" y="3853607"/>
                  <a:pt x="2488714" y="3774632"/>
                  <a:pt x="2218944" y="3810000"/>
                </a:cubicBezTo>
                <a:cubicBezTo>
                  <a:pt x="1949174" y="3845368"/>
                  <a:pt x="1874245" y="3771069"/>
                  <a:pt x="1779778" y="3810000"/>
                </a:cubicBezTo>
                <a:cubicBezTo>
                  <a:pt x="1685311" y="3848931"/>
                  <a:pt x="1404908" y="3748982"/>
                  <a:pt x="1132586" y="3810000"/>
                </a:cubicBezTo>
                <a:cubicBezTo>
                  <a:pt x="860264" y="3871018"/>
                  <a:pt x="782689" y="3806064"/>
                  <a:pt x="693420" y="3810000"/>
                </a:cubicBezTo>
                <a:cubicBezTo>
                  <a:pt x="604151" y="3813936"/>
                  <a:pt x="151035" y="3749934"/>
                  <a:pt x="0" y="3810000"/>
                </a:cubicBezTo>
                <a:cubicBezTo>
                  <a:pt x="-45846" y="3682487"/>
                  <a:pt x="39740" y="3541835"/>
                  <a:pt x="0" y="3380014"/>
                </a:cubicBezTo>
                <a:cubicBezTo>
                  <a:pt x="-39740" y="3218193"/>
                  <a:pt x="49721" y="3092855"/>
                  <a:pt x="0" y="2911929"/>
                </a:cubicBezTo>
                <a:cubicBezTo>
                  <a:pt x="-49721" y="2731003"/>
                  <a:pt x="56499" y="2529242"/>
                  <a:pt x="0" y="2329543"/>
                </a:cubicBezTo>
                <a:cubicBezTo>
                  <a:pt x="-56499" y="2129844"/>
                  <a:pt x="23685" y="1895555"/>
                  <a:pt x="0" y="1709057"/>
                </a:cubicBezTo>
                <a:cubicBezTo>
                  <a:pt x="-23685" y="1522559"/>
                  <a:pt x="40223" y="1368628"/>
                  <a:pt x="0" y="1202871"/>
                </a:cubicBezTo>
                <a:cubicBezTo>
                  <a:pt x="-40223" y="1037114"/>
                  <a:pt x="39542" y="738974"/>
                  <a:pt x="0" y="582386"/>
                </a:cubicBezTo>
                <a:cubicBezTo>
                  <a:pt x="-39542" y="425798"/>
                  <a:pt x="38775" y="165905"/>
                  <a:pt x="0" y="0"/>
                </a:cubicBezTo>
                <a:close/>
              </a:path>
            </a:pathLst>
          </a:custGeom>
          <a:ln w="825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pPr algn="ctr"/>
            <a:r>
              <a:rPr lang="en-US" altLang="en-US" sz="3600" b="1" dirty="0">
                <a:ea typeface="ＭＳ Ｐゴシック" panose="020B0600070205080204" pitchFamily="34" charset="-128"/>
              </a:rPr>
              <a:t>Seniors</a:t>
            </a:r>
          </a:p>
          <a:p>
            <a:pPr lvl="1"/>
            <a:r>
              <a:rPr lang="en-US" altLang="en-US" sz="2000" b="1" dirty="0">
                <a:ea typeface="ＭＳ Ｐゴシック" panose="020B0600070205080204" pitchFamily="34" charset="-128"/>
              </a:rPr>
              <a:t>Senior Parent Meeting in September</a:t>
            </a:r>
          </a:p>
          <a:p>
            <a:pPr lvl="1"/>
            <a:r>
              <a:rPr lang="en-US" altLang="en-US" sz="2000" b="1" dirty="0">
                <a:ea typeface="ＭＳ Ｐゴシック" panose="020B0600070205080204" pitchFamily="34" charset="-128"/>
              </a:rPr>
              <a:t>Senior Individual Parent/ Student meetings (45 minutes) in September/ October- college application process</a:t>
            </a:r>
          </a:p>
          <a:p>
            <a:pPr lvl="1"/>
            <a:r>
              <a:rPr lang="en-US" altLang="en-US" sz="2000" b="1" dirty="0">
                <a:ea typeface="ＭＳ Ｐゴシック" panose="020B0600070205080204" pitchFamily="34" charset="-128"/>
              </a:rPr>
              <a:t>Seniors live in guidance!</a:t>
            </a:r>
          </a:p>
          <a:p>
            <a:pPr lvl="1"/>
            <a:r>
              <a:rPr lang="en-US" altLang="en-US" sz="2000" b="1" dirty="0">
                <a:ea typeface="ＭＳ Ｐゴシック" panose="020B0600070205080204" pitchFamily="34" charset="-128"/>
              </a:rPr>
              <a:t>Naviance- Use scattergrams to show Reach, Target and Safety schools, Red Bank Catholic acceptance history, relationships with certain colleges, etc. </a:t>
            </a:r>
          </a:p>
          <a:p>
            <a:pPr lvl="1"/>
            <a:r>
              <a:rPr lang="en-US" altLang="en-US" sz="2000" b="1" dirty="0">
                <a:ea typeface="ＭＳ Ｐゴシック" panose="020B0600070205080204" pitchFamily="34" charset="-128"/>
              </a:rPr>
              <a:t>Meet with college admissions counselors- over 140 colleges visit Red Bank Catholic.</a:t>
            </a:r>
          </a:p>
          <a:p>
            <a:pPr lvl="1"/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DF68A1B7-DBA7-4BA2-854A-33D9421158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               </a:t>
            </a:r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Course Selection</a:t>
            </a:r>
          </a:p>
        </p:txBody>
      </p:sp>
      <p:sp>
        <p:nvSpPr>
          <p:cNvPr id="3" name="Content Placeholder 2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FB645F4F-6BC5-4B63-B4CC-36B6F25D97D3}"/>
              </a:ext>
            </a:extLst>
          </p:cNvPr>
          <p:cNvSpPr>
            <a:spLocks noGrp="1"/>
          </p:cNvSpPr>
          <p:nvPr>
            <p:ph idx="1"/>
          </p:nvPr>
        </p:nvSpPr>
        <p:spPr>
          <a:custGeom>
            <a:avLst/>
            <a:gdLst>
              <a:gd name="connsiteX0" fmla="*/ 0 w 7543801"/>
              <a:gd name="connsiteY0" fmla="*/ 0 h 4023360"/>
              <a:gd name="connsiteX1" fmla="*/ 655730 w 7543801"/>
              <a:gd name="connsiteY1" fmla="*/ 0 h 4023360"/>
              <a:gd name="connsiteX2" fmla="*/ 1009709 w 7543801"/>
              <a:gd name="connsiteY2" fmla="*/ 0 h 4023360"/>
              <a:gd name="connsiteX3" fmla="*/ 1740877 w 7543801"/>
              <a:gd name="connsiteY3" fmla="*/ 0 h 4023360"/>
              <a:gd name="connsiteX4" fmla="*/ 2321170 w 7543801"/>
              <a:gd name="connsiteY4" fmla="*/ 0 h 4023360"/>
              <a:gd name="connsiteX5" fmla="*/ 2675148 w 7543801"/>
              <a:gd name="connsiteY5" fmla="*/ 0 h 4023360"/>
              <a:gd name="connsiteX6" fmla="*/ 3255440 w 7543801"/>
              <a:gd name="connsiteY6" fmla="*/ 0 h 4023360"/>
              <a:gd name="connsiteX7" fmla="*/ 3986609 w 7543801"/>
              <a:gd name="connsiteY7" fmla="*/ 0 h 4023360"/>
              <a:gd name="connsiteX8" fmla="*/ 4491463 w 7543801"/>
              <a:gd name="connsiteY8" fmla="*/ 0 h 4023360"/>
              <a:gd name="connsiteX9" fmla="*/ 4996317 w 7543801"/>
              <a:gd name="connsiteY9" fmla="*/ 0 h 4023360"/>
              <a:gd name="connsiteX10" fmla="*/ 5576610 w 7543801"/>
              <a:gd name="connsiteY10" fmla="*/ 0 h 4023360"/>
              <a:gd name="connsiteX11" fmla="*/ 6232340 w 7543801"/>
              <a:gd name="connsiteY11" fmla="*/ 0 h 4023360"/>
              <a:gd name="connsiteX12" fmla="*/ 6888071 w 7543801"/>
              <a:gd name="connsiteY12" fmla="*/ 0 h 4023360"/>
              <a:gd name="connsiteX13" fmla="*/ 7543801 w 7543801"/>
              <a:gd name="connsiteY13" fmla="*/ 0 h 4023360"/>
              <a:gd name="connsiteX14" fmla="*/ 7543801 w 7543801"/>
              <a:gd name="connsiteY14" fmla="*/ 655233 h 4023360"/>
              <a:gd name="connsiteX15" fmla="*/ 7543801 w 7543801"/>
              <a:gd name="connsiteY15" fmla="*/ 1149531 h 4023360"/>
              <a:gd name="connsiteX16" fmla="*/ 7543801 w 7543801"/>
              <a:gd name="connsiteY16" fmla="*/ 1724297 h 4023360"/>
              <a:gd name="connsiteX17" fmla="*/ 7543801 w 7543801"/>
              <a:gd name="connsiteY17" fmla="*/ 2339296 h 4023360"/>
              <a:gd name="connsiteX18" fmla="*/ 7543801 w 7543801"/>
              <a:gd name="connsiteY18" fmla="*/ 2994529 h 4023360"/>
              <a:gd name="connsiteX19" fmla="*/ 7543801 w 7543801"/>
              <a:gd name="connsiteY19" fmla="*/ 4023360 h 4023360"/>
              <a:gd name="connsiteX20" fmla="*/ 6812633 w 7543801"/>
              <a:gd name="connsiteY20" fmla="*/ 4023360 h 4023360"/>
              <a:gd name="connsiteX21" fmla="*/ 6307778 w 7543801"/>
              <a:gd name="connsiteY21" fmla="*/ 4023360 h 4023360"/>
              <a:gd name="connsiteX22" fmla="*/ 5802924 w 7543801"/>
              <a:gd name="connsiteY22" fmla="*/ 4023360 h 4023360"/>
              <a:gd name="connsiteX23" fmla="*/ 5298069 w 7543801"/>
              <a:gd name="connsiteY23" fmla="*/ 4023360 h 4023360"/>
              <a:gd name="connsiteX24" fmla="*/ 4642339 w 7543801"/>
              <a:gd name="connsiteY24" fmla="*/ 4023360 h 4023360"/>
              <a:gd name="connsiteX25" fmla="*/ 4062047 w 7543801"/>
              <a:gd name="connsiteY25" fmla="*/ 4023360 h 4023360"/>
              <a:gd name="connsiteX26" fmla="*/ 3708068 w 7543801"/>
              <a:gd name="connsiteY26" fmla="*/ 4023360 h 4023360"/>
              <a:gd name="connsiteX27" fmla="*/ 3203214 w 7543801"/>
              <a:gd name="connsiteY27" fmla="*/ 4023360 h 4023360"/>
              <a:gd name="connsiteX28" fmla="*/ 2547484 w 7543801"/>
              <a:gd name="connsiteY28" fmla="*/ 4023360 h 4023360"/>
              <a:gd name="connsiteX29" fmla="*/ 2118067 w 7543801"/>
              <a:gd name="connsiteY29" fmla="*/ 4023360 h 4023360"/>
              <a:gd name="connsiteX30" fmla="*/ 1386899 w 7543801"/>
              <a:gd name="connsiteY30" fmla="*/ 4023360 h 4023360"/>
              <a:gd name="connsiteX31" fmla="*/ 655730 w 7543801"/>
              <a:gd name="connsiteY31" fmla="*/ 4023360 h 4023360"/>
              <a:gd name="connsiteX32" fmla="*/ 0 w 7543801"/>
              <a:gd name="connsiteY32" fmla="*/ 4023360 h 4023360"/>
              <a:gd name="connsiteX33" fmla="*/ 0 w 7543801"/>
              <a:gd name="connsiteY33" fmla="*/ 3368127 h 4023360"/>
              <a:gd name="connsiteX34" fmla="*/ 0 w 7543801"/>
              <a:gd name="connsiteY34" fmla="*/ 2793361 h 4023360"/>
              <a:gd name="connsiteX35" fmla="*/ 0 w 7543801"/>
              <a:gd name="connsiteY35" fmla="*/ 2299063 h 4023360"/>
              <a:gd name="connsiteX36" fmla="*/ 0 w 7543801"/>
              <a:gd name="connsiteY36" fmla="*/ 1804764 h 4023360"/>
              <a:gd name="connsiteX37" fmla="*/ 0 w 7543801"/>
              <a:gd name="connsiteY37" fmla="*/ 1310466 h 4023360"/>
              <a:gd name="connsiteX38" fmla="*/ 0 w 7543801"/>
              <a:gd name="connsiteY38" fmla="*/ 816167 h 4023360"/>
              <a:gd name="connsiteX39" fmla="*/ 0 w 7543801"/>
              <a:gd name="connsiteY39" fmla="*/ 0 h 4023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543801" h="4023360" fill="none" extrusionOk="0">
                <a:moveTo>
                  <a:pt x="0" y="0"/>
                </a:moveTo>
                <a:cubicBezTo>
                  <a:pt x="183389" y="-24176"/>
                  <a:pt x="404001" y="26600"/>
                  <a:pt x="655730" y="0"/>
                </a:cubicBezTo>
                <a:cubicBezTo>
                  <a:pt x="907459" y="-26600"/>
                  <a:pt x="927533" y="32819"/>
                  <a:pt x="1009709" y="0"/>
                </a:cubicBezTo>
                <a:cubicBezTo>
                  <a:pt x="1091885" y="-32819"/>
                  <a:pt x="1382844" y="39650"/>
                  <a:pt x="1740877" y="0"/>
                </a:cubicBezTo>
                <a:cubicBezTo>
                  <a:pt x="2098910" y="-39650"/>
                  <a:pt x="2166421" y="41270"/>
                  <a:pt x="2321170" y="0"/>
                </a:cubicBezTo>
                <a:cubicBezTo>
                  <a:pt x="2475919" y="-41270"/>
                  <a:pt x="2544795" y="29395"/>
                  <a:pt x="2675148" y="0"/>
                </a:cubicBezTo>
                <a:cubicBezTo>
                  <a:pt x="2805501" y="-29395"/>
                  <a:pt x="3003609" y="40774"/>
                  <a:pt x="3255440" y="0"/>
                </a:cubicBezTo>
                <a:cubicBezTo>
                  <a:pt x="3507271" y="-40774"/>
                  <a:pt x="3653450" y="82145"/>
                  <a:pt x="3986609" y="0"/>
                </a:cubicBezTo>
                <a:cubicBezTo>
                  <a:pt x="4319768" y="-82145"/>
                  <a:pt x="4279425" y="58325"/>
                  <a:pt x="4491463" y="0"/>
                </a:cubicBezTo>
                <a:cubicBezTo>
                  <a:pt x="4703501" y="-58325"/>
                  <a:pt x="4767358" y="7688"/>
                  <a:pt x="4996317" y="0"/>
                </a:cubicBezTo>
                <a:cubicBezTo>
                  <a:pt x="5225276" y="-7688"/>
                  <a:pt x="5459588" y="7239"/>
                  <a:pt x="5576610" y="0"/>
                </a:cubicBezTo>
                <a:cubicBezTo>
                  <a:pt x="5693632" y="-7239"/>
                  <a:pt x="5945496" y="48937"/>
                  <a:pt x="6232340" y="0"/>
                </a:cubicBezTo>
                <a:cubicBezTo>
                  <a:pt x="6519184" y="-48937"/>
                  <a:pt x="6752074" y="35766"/>
                  <a:pt x="6888071" y="0"/>
                </a:cubicBezTo>
                <a:cubicBezTo>
                  <a:pt x="7024068" y="-35766"/>
                  <a:pt x="7398066" y="12456"/>
                  <a:pt x="7543801" y="0"/>
                </a:cubicBezTo>
                <a:cubicBezTo>
                  <a:pt x="7564045" y="291802"/>
                  <a:pt x="7524037" y="377501"/>
                  <a:pt x="7543801" y="655233"/>
                </a:cubicBezTo>
                <a:cubicBezTo>
                  <a:pt x="7563565" y="932965"/>
                  <a:pt x="7507036" y="962549"/>
                  <a:pt x="7543801" y="1149531"/>
                </a:cubicBezTo>
                <a:cubicBezTo>
                  <a:pt x="7580566" y="1336513"/>
                  <a:pt x="7500076" y="1573377"/>
                  <a:pt x="7543801" y="1724297"/>
                </a:cubicBezTo>
                <a:cubicBezTo>
                  <a:pt x="7587526" y="1875217"/>
                  <a:pt x="7496905" y="2065125"/>
                  <a:pt x="7543801" y="2339296"/>
                </a:cubicBezTo>
                <a:cubicBezTo>
                  <a:pt x="7590697" y="2613467"/>
                  <a:pt x="7542607" y="2768486"/>
                  <a:pt x="7543801" y="2994529"/>
                </a:cubicBezTo>
                <a:cubicBezTo>
                  <a:pt x="7544995" y="3220572"/>
                  <a:pt x="7465217" y="3576009"/>
                  <a:pt x="7543801" y="4023360"/>
                </a:cubicBezTo>
                <a:cubicBezTo>
                  <a:pt x="7359974" y="4079532"/>
                  <a:pt x="7034427" y="4011669"/>
                  <a:pt x="6812633" y="4023360"/>
                </a:cubicBezTo>
                <a:cubicBezTo>
                  <a:pt x="6590839" y="4035051"/>
                  <a:pt x="6454444" y="4007156"/>
                  <a:pt x="6307778" y="4023360"/>
                </a:cubicBezTo>
                <a:cubicBezTo>
                  <a:pt x="6161112" y="4039564"/>
                  <a:pt x="5985357" y="3977534"/>
                  <a:pt x="5802924" y="4023360"/>
                </a:cubicBezTo>
                <a:cubicBezTo>
                  <a:pt x="5620491" y="4069186"/>
                  <a:pt x="5406467" y="3964574"/>
                  <a:pt x="5298069" y="4023360"/>
                </a:cubicBezTo>
                <a:cubicBezTo>
                  <a:pt x="5189671" y="4082146"/>
                  <a:pt x="4783715" y="3948886"/>
                  <a:pt x="4642339" y="4023360"/>
                </a:cubicBezTo>
                <a:cubicBezTo>
                  <a:pt x="4500963" y="4097834"/>
                  <a:pt x="4248001" y="4001825"/>
                  <a:pt x="4062047" y="4023360"/>
                </a:cubicBezTo>
                <a:cubicBezTo>
                  <a:pt x="3876093" y="4044895"/>
                  <a:pt x="3865558" y="3982878"/>
                  <a:pt x="3708068" y="4023360"/>
                </a:cubicBezTo>
                <a:cubicBezTo>
                  <a:pt x="3550578" y="4063842"/>
                  <a:pt x="3394698" y="3982123"/>
                  <a:pt x="3203214" y="4023360"/>
                </a:cubicBezTo>
                <a:cubicBezTo>
                  <a:pt x="3011730" y="4064597"/>
                  <a:pt x="2791168" y="3995618"/>
                  <a:pt x="2547484" y="4023360"/>
                </a:cubicBezTo>
                <a:cubicBezTo>
                  <a:pt x="2303800" y="4051102"/>
                  <a:pt x="2254940" y="4009039"/>
                  <a:pt x="2118067" y="4023360"/>
                </a:cubicBezTo>
                <a:cubicBezTo>
                  <a:pt x="1981194" y="4037681"/>
                  <a:pt x="1646127" y="3940874"/>
                  <a:pt x="1386899" y="4023360"/>
                </a:cubicBezTo>
                <a:cubicBezTo>
                  <a:pt x="1127671" y="4105846"/>
                  <a:pt x="848700" y="3998295"/>
                  <a:pt x="655730" y="4023360"/>
                </a:cubicBezTo>
                <a:cubicBezTo>
                  <a:pt x="462760" y="4048425"/>
                  <a:pt x="197252" y="3990089"/>
                  <a:pt x="0" y="4023360"/>
                </a:cubicBezTo>
                <a:cubicBezTo>
                  <a:pt x="-6895" y="3779351"/>
                  <a:pt x="12981" y="3579806"/>
                  <a:pt x="0" y="3368127"/>
                </a:cubicBezTo>
                <a:cubicBezTo>
                  <a:pt x="-12981" y="3156448"/>
                  <a:pt x="32204" y="2939258"/>
                  <a:pt x="0" y="2793361"/>
                </a:cubicBezTo>
                <a:cubicBezTo>
                  <a:pt x="-32204" y="2647464"/>
                  <a:pt x="3253" y="2413033"/>
                  <a:pt x="0" y="2299063"/>
                </a:cubicBezTo>
                <a:cubicBezTo>
                  <a:pt x="-3253" y="2185093"/>
                  <a:pt x="26364" y="1962711"/>
                  <a:pt x="0" y="1804764"/>
                </a:cubicBezTo>
                <a:cubicBezTo>
                  <a:pt x="-26364" y="1646817"/>
                  <a:pt x="26953" y="1445275"/>
                  <a:pt x="0" y="1310466"/>
                </a:cubicBezTo>
                <a:cubicBezTo>
                  <a:pt x="-26953" y="1175657"/>
                  <a:pt x="240" y="955550"/>
                  <a:pt x="0" y="816167"/>
                </a:cubicBezTo>
                <a:cubicBezTo>
                  <a:pt x="-240" y="676784"/>
                  <a:pt x="29764" y="184872"/>
                  <a:pt x="0" y="0"/>
                </a:cubicBezTo>
                <a:close/>
              </a:path>
              <a:path w="7543801" h="4023360" stroke="0" extrusionOk="0">
                <a:moveTo>
                  <a:pt x="0" y="0"/>
                </a:moveTo>
                <a:cubicBezTo>
                  <a:pt x="145202" y="-9732"/>
                  <a:pt x="278257" y="32737"/>
                  <a:pt x="504854" y="0"/>
                </a:cubicBezTo>
                <a:cubicBezTo>
                  <a:pt x="731451" y="-32737"/>
                  <a:pt x="730934" y="10732"/>
                  <a:pt x="858833" y="0"/>
                </a:cubicBezTo>
                <a:cubicBezTo>
                  <a:pt x="986732" y="-10732"/>
                  <a:pt x="1305748" y="30410"/>
                  <a:pt x="1590001" y="0"/>
                </a:cubicBezTo>
                <a:cubicBezTo>
                  <a:pt x="1874254" y="-30410"/>
                  <a:pt x="1859787" y="27275"/>
                  <a:pt x="2094856" y="0"/>
                </a:cubicBezTo>
                <a:cubicBezTo>
                  <a:pt x="2329925" y="-27275"/>
                  <a:pt x="2448903" y="36405"/>
                  <a:pt x="2599710" y="0"/>
                </a:cubicBezTo>
                <a:cubicBezTo>
                  <a:pt x="2750517" y="-36405"/>
                  <a:pt x="3134702" y="17012"/>
                  <a:pt x="3330878" y="0"/>
                </a:cubicBezTo>
                <a:cubicBezTo>
                  <a:pt x="3527054" y="-17012"/>
                  <a:pt x="3589178" y="3384"/>
                  <a:pt x="3760295" y="0"/>
                </a:cubicBezTo>
                <a:cubicBezTo>
                  <a:pt x="3931412" y="-3384"/>
                  <a:pt x="4262009" y="76403"/>
                  <a:pt x="4491463" y="0"/>
                </a:cubicBezTo>
                <a:cubicBezTo>
                  <a:pt x="4720917" y="-76403"/>
                  <a:pt x="4952246" y="52292"/>
                  <a:pt x="5222631" y="0"/>
                </a:cubicBezTo>
                <a:cubicBezTo>
                  <a:pt x="5493016" y="-52292"/>
                  <a:pt x="5649095" y="54764"/>
                  <a:pt x="5802924" y="0"/>
                </a:cubicBezTo>
                <a:cubicBezTo>
                  <a:pt x="5956753" y="-54764"/>
                  <a:pt x="6370120" y="64990"/>
                  <a:pt x="6534092" y="0"/>
                </a:cubicBezTo>
                <a:cubicBezTo>
                  <a:pt x="6698064" y="-64990"/>
                  <a:pt x="6895753" y="20444"/>
                  <a:pt x="7038947" y="0"/>
                </a:cubicBezTo>
                <a:cubicBezTo>
                  <a:pt x="7182141" y="-20444"/>
                  <a:pt x="7337335" y="22399"/>
                  <a:pt x="7543801" y="0"/>
                </a:cubicBezTo>
                <a:cubicBezTo>
                  <a:pt x="7584691" y="195433"/>
                  <a:pt x="7511325" y="312641"/>
                  <a:pt x="7543801" y="614999"/>
                </a:cubicBezTo>
                <a:cubicBezTo>
                  <a:pt x="7576277" y="917357"/>
                  <a:pt x="7491790" y="974153"/>
                  <a:pt x="7543801" y="1189765"/>
                </a:cubicBezTo>
                <a:cubicBezTo>
                  <a:pt x="7595812" y="1405377"/>
                  <a:pt x="7533476" y="1606125"/>
                  <a:pt x="7543801" y="1764531"/>
                </a:cubicBezTo>
                <a:cubicBezTo>
                  <a:pt x="7554126" y="1922937"/>
                  <a:pt x="7524656" y="2132556"/>
                  <a:pt x="7543801" y="2379530"/>
                </a:cubicBezTo>
                <a:cubicBezTo>
                  <a:pt x="7562946" y="2626504"/>
                  <a:pt x="7499331" y="2745775"/>
                  <a:pt x="7543801" y="2994529"/>
                </a:cubicBezTo>
                <a:cubicBezTo>
                  <a:pt x="7588271" y="3243283"/>
                  <a:pt x="7526919" y="3528403"/>
                  <a:pt x="7543801" y="4023360"/>
                </a:cubicBezTo>
                <a:cubicBezTo>
                  <a:pt x="7409650" y="4036834"/>
                  <a:pt x="7359349" y="3990481"/>
                  <a:pt x="7189823" y="4023360"/>
                </a:cubicBezTo>
                <a:cubicBezTo>
                  <a:pt x="7020297" y="4056239"/>
                  <a:pt x="6636717" y="3967804"/>
                  <a:pt x="6458654" y="4023360"/>
                </a:cubicBezTo>
                <a:cubicBezTo>
                  <a:pt x="6280591" y="4078916"/>
                  <a:pt x="6131512" y="3982486"/>
                  <a:pt x="5878362" y="4023360"/>
                </a:cubicBezTo>
                <a:cubicBezTo>
                  <a:pt x="5625212" y="4064234"/>
                  <a:pt x="5629584" y="3985495"/>
                  <a:pt x="5448945" y="4023360"/>
                </a:cubicBezTo>
                <a:cubicBezTo>
                  <a:pt x="5268306" y="4061225"/>
                  <a:pt x="5043995" y="3976308"/>
                  <a:pt x="4868653" y="4023360"/>
                </a:cubicBezTo>
                <a:cubicBezTo>
                  <a:pt x="4693311" y="4070412"/>
                  <a:pt x="4624479" y="4022804"/>
                  <a:pt x="4514675" y="4023360"/>
                </a:cubicBezTo>
                <a:cubicBezTo>
                  <a:pt x="4404871" y="4023916"/>
                  <a:pt x="4272771" y="3990725"/>
                  <a:pt x="4160696" y="4023360"/>
                </a:cubicBezTo>
                <a:cubicBezTo>
                  <a:pt x="4048621" y="4055995"/>
                  <a:pt x="3755124" y="3970231"/>
                  <a:pt x="3580404" y="4023360"/>
                </a:cubicBezTo>
                <a:cubicBezTo>
                  <a:pt x="3405684" y="4076489"/>
                  <a:pt x="3241081" y="3984454"/>
                  <a:pt x="3150988" y="4023360"/>
                </a:cubicBezTo>
                <a:cubicBezTo>
                  <a:pt x="3060895" y="4062266"/>
                  <a:pt x="2776549" y="4000974"/>
                  <a:pt x="2495257" y="4023360"/>
                </a:cubicBezTo>
                <a:cubicBezTo>
                  <a:pt x="2213965" y="4045746"/>
                  <a:pt x="2226660" y="3984097"/>
                  <a:pt x="2065841" y="4023360"/>
                </a:cubicBezTo>
                <a:cubicBezTo>
                  <a:pt x="1905022" y="4062623"/>
                  <a:pt x="1701342" y="4013128"/>
                  <a:pt x="1410110" y="4023360"/>
                </a:cubicBezTo>
                <a:cubicBezTo>
                  <a:pt x="1118878" y="4033592"/>
                  <a:pt x="1229605" y="3998888"/>
                  <a:pt x="1056132" y="4023360"/>
                </a:cubicBezTo>
                <a:cubicBezTo>
                  <a:pt x="882659" y="4047832"/>
                  <a:pt x="313992" y="4016766"/>
                  <a:pt x="0" y="4023360"/>
                </a:cubicBezTo>
                <a:cubicBezTo>
                  <a:pt x="-28876" y="3805407"/>
                  <a:pt x="51546" y="3690222"/>
                  <a:pt x="0" y="3529061"/>
                </a:cubicBezTo>
                <a:cubicBezTo>
                  <a:pt x="-51546" y="3367900"/>
                  <a:pt x="76955" y="3095453"/>
                  <a:pt x="0" y="2873829"/>
                </a:cubicBezTo>
                <a:cubicBezTo>
                  <a:pt x="-76955" y="2652205"/>
                  <a:pt x="59387" y="2507006"/>
                  <a:pt x="0" y="2339296"/>
                </a:cubicBezTo>
                <a:cubicBezTo>
                  <a:pt x="-59387" y="2171586"/>
                  <a:pt x="25168" y="1981380"/>
                  <a:pt x="0" y="1684064"/>
                </a:cubicBezTo>
                <a:cubicBezTo>
                  <a:pt x="-25168" y="1386748"/>
                  <a:pt x="59312" y="1306571"/>
                  <a:pt x="0" y="1189765"/>
                </a:cubicBezTo>
                <a:cubicBezTo>
                  <a:pt x="-59312" y="1072959"/>
                  <a:pt x="34432" y="955972"/>
                  <a:pt x="0" y="735700"/>
                </a:cubicBezTo>
                <a:cubicBezTo>
                  <a:pt x="-34432" y="515428"/>
                  <a:pt x="18964" y="202498"/>
                  <a:pt x="0" y="0"/>
                </a:cubicBezTo>
                <a:close/>
              </a:path>
            </a:pathLst>
          </a:custGeom>
          <a:ln w="5715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219033472"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pPr marL="365125" indent="-263525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68000"/>
              <a:buFont typeface="Noto Sans Symbols"/>
              <a:buChar char="▪"/>
              <a:defRPr/>
            </a:pPr>
            <a:r>
              <a:rPr lang="en-US" sz="2400" b="1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Refer to Curriculum Guide on RBC website.</a:t>
            </a:r>
          </a:p>
          <a:p>
            <a:pPr marL="365125" indent="-263525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68000"/>
              <a:buFont typeface="Noto Sans Symbols"/>
              <a:buChar char="▪"/>
              <a:defRPr/>
            </a:pPr>
            <a:r>
              <a:rPr lang="en-US" sz="2400" b="1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Competitive colleges want competitive transcripts.</a:t>
            </a:r>
          </a:p>
          <a:p>
            <a:pPr marL="365125" indent="-263525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68000"/>
              <a:buFont typeface="Noto Sans Symbols"/>
              <a:buChar char="▪"/>
              <a:defRPr/>
            </a:pPr>
            <a:r>
              <a:rPr lang="en-US" sz="2400" b="1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Colleges want to see a rigorous program and that you have challenged yourself, but they also want to see achievement.  </a:t>
            </a:r>
          </a:p>
          <a:p>
            <a:pPr marL="365125" indent="-263525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68000"/>
              <a:buFont typeface="Noto Sans Symbols"/>
              <a:buChar char="▪"/>
              <a:defRPr/>
            </a:pPr>
            <a:r>
              <a:rPr lang="en-US" sz="2400" b="1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Once you commit to challenging courses you should do everything possible to stay on that track.</a:t>
            </a:r>
          </a:p>
          <a:p>
            <a:pPr marL="365125" indent="-263525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68000"/>
              <a:buFont typeface="Noto Sans Symbols"/>
              <a:buChar char="▪"/>
              <a:defRPr/>
            </a:pPr>
            <a:r>
              <a:rPr lang="en-US" sz="2400" b="1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Take challenging courses in subjects in which you feel confident...know your limits.</a:t>
            </a:r>
          </a:p>
          <a:p>
            <a:pPr marL="365125" indent="-263525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68000"/>
              <a:buFont typeface="Noto Sans Symbols"/>
              <a:buChar char="▪"/>
              <a:defRPr/>
            </a:pPr>
            <a:r>
              <a:rPr lang="en-US" sz="2400" b="1" dirty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You can apply for Honors &amp; AP classes during scheduling as long as you meet the pre-requisites for these classes.  Refer to Curriculum Guide.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 spd="slow">
    <p:circl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F7F1716B-B17E-45FE-893C-6C52E42BD4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Extra Help!!</a:t>
            </a:r>
          </a:p>
        </p:txBody>
      </p:sp>
      <p:sp>
        <p:nvSpPr>
          <p:cNvPr id="19459" name="Content Placeholder 2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EB55907C-BF3C-4994-ADF0-CD2052A8B0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964267"/>
            <a:ext cx="7924800" cy="4267200"/>
          </a:xfrm>
          <a:ln w="82550">
            <a:gradFill>
              <a:gsLst>
                <a:gs pos="0">
                  <a:srgbClr val="00B05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/>
          <a:lstStyle/>
          <a:p>
            <a:pPr algn="ctr"/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Room 315- Staffed with English and Math Teachers during Lunch.</a:t>
            </a:r>
          </a:p>
          <a:p>
            <a:pPr algn="ctr"/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Cafeteria Help in Morning.</a:t>
            </a:r>
          </a:p>
          <a:p>
            <a:pPr algn="ctr"/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National Honor Society Peer Tutoring</a:t>
            </a:r>
          </a:p>
          <a:p>
            <a:pPr algn="ctr"/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0/9 Period- students see their freshman advisor or counselor to sign up.</a:t>
            </a:r>
          </a:p>
          <a:p>
            <a:pPr algn="ctr"/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MOST IMPORTANT, GO TO  YOUR TEACHER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D677018A-8787-456E-A934-9A9E7563D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025" y="954088"/>
            <a:ext cx="7315200" cy="5486400"/>
          </a:xfrm>
        </p:spPr>
        <p:txBody>
          <a:bodyPr/>
          <a:lstStyle/>
          <a:p>
            <a:pPr marL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None/>
              <a:defRPr/>
            </a:pPr>
            <a:r>
              <a:rPr lang="en-US" sz="1800" b="1" u="sng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TO MAKE AN APPOINTMENT WITH YOUR FRESHMEN ADVISOR:</a:t>
            </a:r>
            <a:r>
              <a:rPr lang="en-US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 into your Schoology account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 “Groups”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 the “Grade 9/Guidance Group”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the left side, click “Resources”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Open the “Guidance Links and Documents” folder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 “Request an appointment with your guidance counselor”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 your counselor from the list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Fill out the form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Check back in your emails for a reply from your counselor </a:t>
            </a:r>
          </a:p>
          <a:p>
            <a:pPr mar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en-US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THE EMAILED REPLY FROM YOUR COUNSELOR AS YOUR PASS TO LEAVE CLASS AND BE ADMITTED INTO THE GUIDANCE OFFICE!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AB65E0E1-DA98-4B1B-9FC4-1E14783D64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>
                <a:ea typeface="ＭＳ Ｐゴシック" panose="020B0600070205080204" pitchFamily="34" charset="-128"/>
              </a:rPr>
              <a:t>  </a:t>
            </a:r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GET INVOLVED </a:t>
            </a:r>
          </a:p>
        </p:txBody>
      </p:sp>
      <p:sp>
        <p:nvSpPr>
          <p:cNvPr id="21507" name="Content Placeholder 2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53587136-D2D7-4176-A806-F3F8AB31B2F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Extracurricular</a:t>
            </a:r>
          </a:p>
          <a:p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Clubs</a:t>
            </a:r>
          </a:p>
          <a:p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Outside Activities</a:t>
            </a:r>
          </a:p>
          <a:p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Volunteer/Community Service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hape 358">
            <a:extLst>
              <a:ext uri="{FF2B5EF4-FFF2-40B4-BE49-F238E27FC236}">
                <a16:creationId xmlns:a16="http://schemas.microsoft.com/office/drawing/2014/main" id="{F79E68E8-D92B-43E4-AFB7-749FB2EFAB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1425" tIns="45700" rIns="91425" bIns="45700" anchor="ctr"/>
          <a:lstStyle/>
          <a:p>
            <a:pPr algn="ctr">
              <a:buClr>
                <a:srgbClr val="00B050"/>
              </a:buClr>
              <a:buSzPct val="25000"/>
              <a:buFont typeface="Rambla" charset="0"/>
              <a:buNone/>
            </a:pPr>
            <a:r>
              <a:rPr lang="en-US" altLang="en-US" sz="4100" b="1">
                <a:solidFill>
                  <a:srgbClr val="00B050"/>
                </a:solidFill>
                <a:latin typeface="Rambla" charset="0"/>
                <a:ea typeface="ＭＳ Ｐゴシック" panose="020B0600070205080204" pitchFamily="34" charset="-128"/>
                <a:cs typeface="Rambla" charset="0"/>
                <a:sym typeface="Rambla" charset="0"/>
              </a:rPr>
              <a:t>Programs, Clubs and Activities</a:t>
            </a:r>
          </a:p>
        </p:txBody>
      </p:sp>
      <p:pic>
        <p:nvPicPr>
          <p:cNvPr id="22531" name="Content Placeholder 4">
            <a:extLst>
              <a:ext uri="{FF2B5EF4-FFF2-40B4-BE49-F238E27FC236}">
                <a16:creationId xmlns:a16="http://schemas.microsoft.com/office/drawing/2014/main" id="{E9E1FA1B-8989-4BB8-B0DB-BD049FC6EBD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2"/>
          <a:stretch>
            <a:fillRect/>
          </a:stretch>
        </p:blipFill>
        <p:spPr>
          <a:xfrm>
            <a:off x="533400" y="1585913"/>
            <a:ext cx="8342313" cy="2681287"/>
          </a:xfrm>
        </p:spPr>
      </p:pic>
      <p:sp>
        <p:nvSpPr>
          <p:cNvPr id="22532" name="Shape 360">
            <a:extLst>
              <a:ext uri="{FF2B5EF4-FFF2-40B4-BE49-F238E27FC236}">
                <a16:creationId xmlns:a16="http://schemas.microsoft.com/office/drawing/2014/main" id="{FF681586-5B24-4BB9-89C6-C8F8E749AE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9913" y="6408738"/>
            <a:ext cx="235108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b"/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4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>
                <a:srgbClr val="40458C"/>
              </a:buClr>
              <a:buSzPct val="25000"/>
              <a:buFont typeface="Tahoma" panose="020B0604030504040204" pitchFamily="34" charset="0"/>
              <a:buNone/>
            </a:pPr>
            <a:fld id="{338EE1B2-7A8A-4454-8CB2-41AFD722A239}" type="slidenum">
              <a:rPr lang="en-US" altLang="en-US" sz="1400">
                <a:solidFill>
                  <a:srgbClr val="40458C"/>
                </a:solidFill>
                <a:cs typeface="Tahoma" panose="020B0604030504040204" pitchFamily="34" charset="0"/>
                <a:sym typeface="Tahoma" panose="020B0604030504040204" pitchFamily="34" charset="0"/>
              </a:rPr>
              <a:pPr algn="r" eaLnBrk="1" hangingPunct="1">
                <a:spcBef>
                  <a:spcPct val="0"/>
                </a:spcBef>
                <a:buClr>
                  <a:srgbClr val="40458C"/>
                </a:buClr>
                <a:buSzPct val="25000"/>
                <a:buFont typeface="Tahoma" panose="020B0604030504040204" pitchFamily="34" charset="0"/>
                <a:buNone/>
              </a:pPr>
              <a:t>16</a:t>
            </a:fld>
            <a:endParaRPr lang="en-US" altLang="en-US" sz="1400">
              <a:solidFill>
                <a:srgbClr val="40458C"/>
              </a:solidFill>
              <a:cs typeface="Tahoma" panose="020B0604030504040204" pitchFamily="34" charset="0"/>
              <a:sym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hape 358">
            <a:extLst>
              <a:ext uri="{FF2B5EF4-FFF2-40B4-BE49-F238E27FC236}">
                <a16:creationId xmlns:a16="http://schemas.microsoft.com/office/drawing/2014/main" id="{C7F6A7F4-09D2-4B1C-8F9C-4787BF9AC2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1425" tIns="45700" rIns="91425" bIns="45700" anchor="ctr"/>
          <a:lstStyle/>
          <a:p>
            <a:pPr algn="ctr">
              <a:buClr>
                <a:srgbClr val="00B050"/>
              </a:buClr>
              <a:buSzPct val="25000"/>
              <a:buFont typeface="Rambla" charset="0"/>
              <a:buNone/>
            </a:pPr>
            <a:r>
              <a:rPr lang="en-US" altLang="en-US" sz="4100" b="1">
                <a:solidFill>
                  <a:srgbClr val="00B050"/>
                </a:solidFill>
                <a:latin typeface="Rambla" charset="0"/>
                <a:ea typeface="ＭＳ Ｐゴシック" panose="020B0600070205080204" pitchFamily="34" charset="-128"/>
                <a:cs typeface="Rambla" charset="0"/>
                <a:sym typeface="Rambla" charset="0"/>
              </a:rPr>
              <a:t>Programs, Clubs and Activities</a:t>
            </a:r>
          </a:p>
        </p:txBody>
      </p:sp>
      <p:pic>
        <p:nvPicPr>
          <p:cNvPr id="24579" name="Content Placeholder 3">
            <a:extLst>
              <a:ext uri="{FF2B5EF4-FFF2-40B4-BE49-F238E27FC236}">
                <a16:creationId xmlns:a16="http://schemas.microsoft.com/office/drawing/2014/main" id="{C0BF0FA5-6524-4351-B17E-29A324151B1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7"/>
          <a:stretch>
            <a:fillRect/>
          </a:stretch>
        </p:blipFill>
        <p:spPr>
          <a:xfrm>
            <a:off x="831850" y="1346200"/>
            <a:ext cx="7397750" cy="5176838"/>
          </a:xfrm>
        </p:spPr>
      </p:pic>
      <p:sp>
        <p:nvSpPr>
          <p:cNvPr id="24580" name="Shape 360">
            <a:extLst>
              <a:ext uri="{FF2B5EF4-FFF2-40B4-BE49-F238E27FC236}">
                <a16:creationId xmlns:a16="http://schemas.microsoft.com/office/drawing/2014/main" id="{B34D699A-23F6-41D8-A284-E9309B902F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9913" y="6408738"/>
            <a:ext cx="235108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b"/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4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>
                <a:srgbClr val="40458C"/>
              </a:buClr>
              <a:buSzPct val="25000"/>
              <a:buFont typeface="Tahoma" panose="020B0604030504040204" pitchFamily="34" charset="0"/>
              <a:buNone/>
            </a:pPr>
            <a:fld id="{AE24E372-D6E6-486F-84DC-CD64887287B1}" type="slidenum">
              <a:rPr lang="en-US" altLang="en-US" sz="1400">
                <a:solidFill>
                  <a:srgbClr val="40458C"/>
                </a:solidFill>
                <a:cs typeface="Tahoma" panose="020B0604030504040204" pitchFamily="34" charset="0"/>
                <a:sym typeface="Tahoma" panose="020B0604030504040204" pitchFamily="34" charset="0"/>
              </a:rPr>
              <a:pPr algn="r" eaLnBrk="1" hangingPunct="1">
                <a:spcBef>
                  <a:spcPct val="0"/>
                </a:spcBef>
                <a:buClr>
                  <a:srgbClr val="40458C"/>
                </a:buClr>
                <a:buSzPct val="25000"/>
                <a:buFont typeface="Tahoma" panose="020B0604030504040204" pitchFamily="34" charset="0"/>
                <a:buNone/>
              </a:pPr>
              <a:t>17</a:t>
            </a:fld>
            <a:endParaRPr lang="en-US" altLang="en-US" sz="1400">
              <a:solidFill>
                <a:srgbClr val="40458C"/>
              </a:solidFill>
              <a:cs typeface="Tahoma" panose="020B0604030504040204" pitchFamily="34" charset="0"/>
              <a:sym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33385-DDAA-4637-A321-6C46C1459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04800"/>
            <a:ext cx="7848600" cy="6096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Programs, Clubs &amp;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3C498-BCFC-4C53-95A8-D0372D387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143000"/>
            <a:ext cx="8314763" cy="5410200"/>
          </a:xfrm>
        </p:spPr>
        <p:txBody>
          <a:bodyPr>
            <a:normAutofit fontScale="25000" lnSpcReduction="20000"/>
          </a:bodyPr>
          <a:lstStyle/>
          <a:p>
            <a:r>
              <a:rPr lang="en-US" sz="2800" b="1" cap="all" dirty="0">
                <a:solidFill>
                  <a:schemeClr val="bg2">
                    <a:lumMod val="10000"/>
                  </a:schemeClr>
                </a:solidFill>
                <a:latin typeface="Lato" panose="020F0502020204030203" pitchFamily="34" charset="0"/>
              </a:rPr>
              <a:t>ART CLUB 11</a:t>
            </a:r>
            <a:r>
              <a:rPr lang="en-US" sz="2800" b="1" cap="all" baseline="30000" dirty="0">
                <a:solidFill>
                  <a:schemeClr val="bg2">
                    <a:lumMod val="10000"/>
                  </a:schemeClr>
                </a:solidFill>
                <a:latin typeface="Lato" panose="020F0502020204030203" pitchFamily="34" charset="0"/>
              </a:rPr>
              <a:t>TH</a:t>
            </a:r>
            <a:r>
              <a:rPr lang="en-US" sz="2800" b="1" cap="all" dirty="0">
                <a:solidFill>
                  <a:schemeClr val="bg2">
                    <a:lumMod val="10000"/>
                  </a:schemeClr>
                </a:solidFill>
                <a:latin typeface="Lato" panose="020F0502020204030203" pitchFamily="34" charset="0"/>
              </a:rPr>
              <a:t> &amp; 12</a:t>
            </a:r>
            <a:r>
              <a:rPr lang="en-US" sz="2800" b="1" cap="all" baseline="30000" dirty="0">
                <a:solidFill>
                  <a:schemeClr val="bg2">
                    <a:lumMod val="10000"/>
                  </a:schemeClr>
                </a:solidFill>
                <a:latin typeface="Lato" panose="020F0502020204030203" pitchFamily="34" charset="0"/>
              </a:rPr>
              <a:t>TH</a:t>
            </a:r>
            <a:r>
              <a:rPr lang="en-US" sz="2800" b="1" cap="all" dirty="0">
                <a:solidFill>
                  <a:schemeClr val="bg2">
                    <a:lumMod val="10000"/>
                  </a:schemeClr>
                </a:solidFill>
                <a:latin typeface="Lato" panose="020F0502020204030203" pitchFamily="34" charset="0"/>
              </a:rPr>
              <a:t> ONLY)      </a:t>
            </a:r>
            <a:r>
              <a:rPr lang="en-US" sz="2800" b="1" strike="noStrike" cap="all" dirty="0">
                <a:solidFill>
                  <a:schemeClr val="bg2">
                    <a:lumMod val="10000"/>
                  </a:schemeClr>
                </a:solidFill>
                <a:effectLst/>
                <a:latin typeface="Lato" panose="020F0502020204030203" pitchFamily="34" charset="0"/>
              </a:rPr>
              <a:t>                                                                         ACADEMIC TEAM</a:t>
            </a:r>
            <a:r>
              <a:rPr lang="en-US" sz="2800" b="1" u="sng" strike="noStrike" cap="all" dirty="0">
                <a:solidFill>
                  <a:schemeClr val="bg2">
                    <a:lumMod val="10000"/>
                  </a:schemeClr>
                </a:solidFill>
                <a:effectLst/>
                <a:latin typeface="Lato" panose="020F0502020204030203" pitchFamily="34" charset="0"/>
              </a:rPr>
              <a:t>                                                                                                                                                                                              </a:t>
            </a:r>
            <a:endParaRPr lang="en-US" sz="2800" b="1" u="sng" cap="all" dirty="0">
              <a:solidFill>
                <a:schemeClr val="bg2">
                  <a:lumMod val="10000"/>
                </a:schemeClr>
              </a:solidFill>
              <a:effectLst/>
              <a:latin typeface="Lato" panose="020F0502020204030203" pitchFamily="34" charset="0"/>
            </a:endParaRPr>
          </a:p>
          <a:p>
            <a:r>
              <a:rPr lang="en-US" sz="2800" b="1" cap="all" dirty="0">
                <a:solidFill>
                  <a:schemeClr val="bg2">
                    <a:lumMod val="10000"/>
                  </a:schemeClr>
                </a:solidFill>
                <a:latin typeface="Lato" panose="020F0502020204030203" pitchFamily="34" charset="0"/>
              </a:rPr>
              <a:t>CASEY CAREGIVERS</a:t>
            </a:r>
            <a:r>
              <a:rPr lang="en-US" sz="2800" b="1" u="none" strike="noStrike" cap="all" dirty="0">
                <a:solidFill>
                  <a:schemeClr val="bg2">
                    <a:lumMod val="10000"/>
                  </a:schemeClr>
                </a:solidFill>
                <a:effectLst/>
                <a:latin typeface="Lato" panose="020F0502020204030203" pitchFamily="34" charset="0"/>
              </a:rPr>
              <a:t>                                                                                                CAMPUS MINISTRY CLUB</a:t>
            </a:r>
            <a:endParaRPr lang="en-US" sz="2800" b="1" cap="all" dirty="0">
              <a:solidFill>
                <a:schemeClr val="bg2">
                  <a:lumMod val="10000"/>
                </a:schemeClr>
              </a:solidFill>
              <a:effectLst/>
              <a:latin typeface="Lato" panose="020F0502020204030203" pitchFamily="34" charset="0"/>
            </a:endParaRPr>
          </a:p>
          <a:p>
            <a:r>
              <a:rPr lang="en-US" sz="2800" b="1" cap="all" dirty="0">
                <a:solidFill>
                  <a:schemeClr val="bg2">
                    <a:lumMod val="10000"/>
                  </a:schemeClr>
                </a:solidFill>
                <a:latin typeface="Lato" panose="020F0502020204030203" pitchFamily="34" charset="0"/>
              </a:rPr>
              <a:t>CASEYS CREATING CHANGE</a:t>
            </a:r>
            <a:r>
              <a:rPr lang="en-US" sz="2800" b="1" u="none" strike="noStrike" cap="all" dirty="0">
                <a:solidFill>
                  <a:schemeClr val="bg2">
                    <a:lumMod val="10000"/>
                  </a:schemeClr>
                </a:solidFill>
                <a:effectLst/>
                <a:latin typeface="Lato" panose="020F0502020204030203" pitchFamily="34" charset="0"/>
              </a:rPr>
              <a:t>                                                                                CHICK-FIL-A LEADER ACADEMY  </a:t>
            </a:r>
            <a:endParaRPr lang="en-US" sz="2800" b="1" cap="all" dirty="0">
              <a:solidFill>
                <a:schemeClr val="bg2">
                  <a:lumMod val="10000"/>
                </a:schemeClr>
              </a:solidFill>
              <a:effectLst/>
              <a:latin typeface="Lato" panose="020F0502020204030203" pitchFamily="34" charset="0"/>
            </a:endParaRPr>
          </a:p>
          <a:p>
            <a:r>
              <a:rPr lang="en-US" sz="2800" b="1" cap="all" dirty="0">
                <a:solidFill>
                  <a:schemeClr val="bg2">
                    <a:lumMod val="10000"/>
                  </a:schemeClr>
                </a:solidFill>
                <a:latin typeface="Lato" panose="020F0502020204030203" pitchFamily="34" charset="0"/>
              </a:rPr>
              <a:t>CASEYS FOR A CURE</a:t>
            </a:r>
            <a:r>
              <a:rPr lang="en-US" sz="2800" b="1" u="none" strike="noStrike" cap="all" dirty="0">
                <a:solidFill>
                  <a:schemeClr val="bg2">
                    <a:lumMod val="10000"/>
                  </a:schemeClr>
                </a:solidFill>
                <a:effectLst/>
                <a:latin typeface="Lato" panose="020F0502020204030203" pitchFamily="34" charset="0"/>
              </a:rPr>
              <a:t>                                                                                               ENVIRONMENTAL CLUB</a:t>
            </a:r>
            <a:endParaRPr lang="en-US" sz="2800" b="1" cap="all" dirty="0">
              <a:solidFill>
                <a:schemeClr val="bg2">
                  <a:lumMod val="10000"/>
                </a:schemeClr>
              </a:solidFill>
              <a:effectLst/>
              <a:latin typeface="Lato" panose="020F0502020204030203" pitchFamily="34" charset="0"/>
            </a:endParaRPr>
          </a:p>
          <a:p>
            <a:r>
              <a:rPr lang="en-US" sz="2800" b="1" cap="all" dirty="0">
                <a:solidFill>
                  <a:schemeClr val="bg2">
                    <a:lumMod val="10000"/>
                  </a:schemeClr>
                </a:solidFill>
                <a:latin typeface="Lato" panose="020F0502020204030203" pitchFamily="34" charset="0"/>
              </a:rPr>
              <a:t>CASEYS4LIFE</a:t>
            </a:r>
            <a:r>
              <a:rPr lang="en-US" sz="2800" b="1" u="none" strike="noStrike" cap="all" dirty="0">
                <a:solidFill>
                  <a:schemeClr val="bg2">
                    <a:lumMod val="10000"/>
                  </a:schemeClr>
                </a:solidFill>
                <a:effectLst/>
                <a:latin typeface="Lato" panose="020F0502020204030203" pitchFamily="34" charset="0"/>
              </a:rPr>
              <a:t>                                                                                                              GLAMOUR GIRLS   </a:t>
            </a:r>
            <a:endParaRPr lang="en-US" sz="2800" b="1" cap="all" dirty="0">
              <a:solidFill>
                <a:schemeClr val="bg2">
                  <a:lumMod val="10000"/>
                </a:schemeClr>
              </a:solidFill>
              <a:effectLst/>
              <a:latin typeface="Lato" panose="020F0502020204030203" pitchFamily="34" charset="0"/>
            </a:endParaRPr>
          </a:p>
          <a:p>
            <a:r>
              <a:rPr lang="en-US" sz="2800" b="1" cap="all" dirty="0">
                <a:solidFill>
                  <a:schemeClr val="bg2">
                    <a:lumMod val="10000"/>
                  </a:schemeClr>
                </a:solidFill>
                <a:latin typeface="Lato" panose="020F0502020204030203" pitchFamily="34" charset="0"/>
              </a:rPr>
              <a:t>CASEYS SPIRIT CLUB</a:t>
            </a:r>
            <a:r>
              <a:rPr lang="en-US" sz="2800" b="1" u="none" strike="noStrike" cap="all" dirty="0">
                <a:solidFill>
                  <a:schemeClr val="bg2">
                    <a:lumMod val="10000"/>
                  </a:schemeClr>
                </a:solidFill>
                <a:effectLst/>
                <a:latin typeface="Lato" panose="020F0502020204030203" pitchFamily="34" charset="0"/>
              </a:rPr>
              <a:t>                                                                                                LITERARY MAGAZINE CLUB  </a:t>
            </a:r>
            <a:endParaRPr lang="en-US" sz="2800" b="1" cap="all" dirty="0">
              <a:solidFill>
                <a:schemeClr val="bg2">
                  <a:lumMod val="10000"/>
                </a:schemeClr>
              </a:solidFill>
              <a:effectLst/>
              <a:latin typeface="Lato" panose="020F0502020204030203" pitchFamily="34" charset="0"/>
            </a:endParaRPr>
          </a:p>
          <a:p>
            <a:r>
              <a:rPr lang="en-US" sz="2800" b="1" cap="all" dirty="0">
                <a:solidFill>
                  <a:schemeClr val="bg2">
                    <a:lumMod val="10000"/>
                  </a:schemeClr>
                </a:solidFill>
                <a:latin typeface="Lato" panose="020F0502020204030203" pitchFamily="34" charset="0"/>
              </a:rPr>
              <a:t>CATHOLIC ATHLETES FOR CHRIST</a:t>
            </a:r>
            <a:r>
              <a:rPr lang="en-US" sz="2800" b="1" u="none" strike="noStrike" cap="all" dirty="0">
                <a:solidFill>
                  <a:schemeClr val="bg2">
                    <a:lumMod val="10000"/>
                  </a:schemeClr>
                </a:solidFill>
                <a:effectLst/>
                <a:latin typeface="Lato" panose="020F0502020204030203" pitchFamily="34" charset="0"/>
              </a:rPr>
              <a:t>                                                                     MOCK TRIAL </a:t>
            </a:r>
            <a:endParaRPr lang="en-US" sz="2800" b="1" cap="all" dirty="0">
              <a:solidFill>
                <a:schemeClr val="bg2">
                  <a:lumMod val="10000"/>
                </a:schemeClr>
              </a:solidFill>
              <a:effectLst/>
              <a:latin typeface="Lato" panose="020F0502020204030203" pitchFamily="34" charset="0"/>
            </a:endParaRPr>
          </a:p>
          <a:p>
            <a:r>
              <a:rPr lang="en-US" sz="2800" b="1" cap="all" dirty="0">
                <a:solidFill>
                  <a:schemeClr val="bg2">
                    <a:lumMod val="10000"/>
                  </a:schemeClr>
                </a:solidFill>
                <a:latin typeface="Lato" panose="020F0502020204030203" pitchFamily="34" charset="0"/>
              </a:rPr>
              <a:t>CHESS CLUB</a:t>
            </a:r>
            <a:r>
              <a:rPr lang="en-US" sz="2800" b="1" u="none" strike="noStrike" cap="all" dirty="0">
                <a:solidFill>
                  <a:schemeClr val="bg2">
                    <a:lumMod val="10000"/>
                  </a:schemeClr>
                </a:solidFill>
                <a:effectLst/>
                <a:latin typeface="Lato" panose="020F0502020204030203" pitchFamily="34" charset="0"/>
              </a:rPr>
              <a:t>                                                                                                                RIDGE ROAD RUN ALLIANCE</a:t>
            </a:r>
            <a:endParaRPr lang="en-US" sz="2800" b="1" cap="all" dirty="0">
              <a:solidFill>
                <a:schemeClr val="bg2">
                  <a:lumMod val="10000"/>
                </a:schemeClr>
              </a:solidFill>
              <a:effectLst/>
              <a:latin typeface="Lato" panose="020F0502020204030203" pitchFamily="34" charset="0"/>
            </a:endParaRPr>
          </a:p>
          <a:p>
            <a:r>
              <a:rPr lang="en-US" sz="2800" b="1" cap="all" dirty="0">
                <a:solidFill>
                  <a:schemeClr val="bg2">
                    <a:lumMod val="10000"/>
                  </a:schemeClr>
                </a:solidFill>
                <a:latin typeface="Lato" panose="020F0502020204030203" pitchFamily="34" charset="0"/>
              </a:rPr>
              <a:t>CONSTITUTION CLUB</a:t>
            </a:r>
            <a:r>
              <a:rPr lang="en-US" sz="2800" b="1" u="none" strike="noStrike" cap="all" dirty="0">
                <a:solidFill>
                  <a:schemeClr val="bg2">
                    <a:lumMod val="10000"/>
                  </a:schemeClr>
                </a:solidFill>
                <a:effectLst/>
                <a:latin typeface="Lato" panose="020F0502020204030203" pitchFamily="34" charset="0"/>
              </a:rPr>
              <a:t>                                                                                              STUDENT COUNCIL</a:t>
            </a:r>
            <a:endParaRPr lang="en-US" sz="2800" b="1" cap="all" dirty="0">
              <a:solidFill>
                <a:schemeClr val="bg2">
                  <a:lumMod val="10000"/>
                </a:schemeClr>
              </a:solidFill>
              <a:effectLst/>
              <a:latin typeface="Lato" panose="020F0502020204030203" pitchFamily="34" charset="0"/>
            </a:endParaRPr>
          </a:p>
          <a:p>
            <a:r>
              <a:rPr lang="en-US" sz="2800" b="1" cap="all" dirty="0">
                <a:solidFill>
                  <a:schemeClr val="bg2">
                    <a:lumMod val="10000"/>
                  </a:schemeClr>
                </a:solidFill>
                <a:latin typeface="Lato" panose="020F0502020204030203" pitchFamily="34" charset="0"/>
              </a:rPr>
              <a:t>CROCHET FOR CHARITY                                                                                         FRENCH CLUB                                                                                          </a:t>
            </a:r>
            <a:endParaRPr lang="en-US" sz="2800" b="1" cap="all" dirty="0">
              <a:solidFill>
                <a:schemeClr val="bg2">
                  <a:lumMod val="10000"/>
                </a:schemeClr>
              </a:solidFill>
              <a:effectLst/>
              <a:latin typeface="Lato" panose="020F0502020204030203" pitchFamily="34" charset="0"/>
            </a:endParaRPr>
          </a:p>
          <a:p>
            <a:r>
              <a:rPr lang="en-US" sz="2800" b="1" cap="all" dirty="0">
                <a:solidFill>
                  <a:schemeClr val="bg2">
                    <a:lumMod val="10000"/>
                  </a:schemeClr>
                </a:solidFill>
                <a:latin typeface="Lato" panose="020F0502020204030203" pitchFamily="34" charset="0"/>
              </a:rPr>
              <a:t>DEBATE TEAM                                                                                                            GARDEN CLUB</a:t>
            </a:r>
            <a:endParaRPr lang="en-US" sz="2800" b="1" cap="all" dirty="0">
              <a:solidFill>
                <a:schemeClr val="bg2">
                  <a:lumMod val="10000"/>
                </a:schemeClr>
              </a:solidFill>
              <a:effectLst/>
              <a:latin typeface="Lato" panose="020F0502020204030203" pitchFamily="34" charset="0"/>
            </a:endParaRPr>
          </a:p>
          <a:p>
            <a:r>
              <a:rPr lang="en-US" sz="2800" b="1" cap="all" dirty="0">
                <a:solidFill>
                  <a:schemeClr val="bg2">
                    <a:lumMod val="10000"/>
                  </a:schemeClr>
                </a:solidFill>
                <a:latin typeface="Lato" panose="020F0502020204030203" pitchFamily="34" charset="0"/>
              </a:rPr>
              <a:t>ENGINEERING CLUB                                                                                                      </a:t>
            </a:r>
            <a:endParaRPr lang="en-US" sz="2800" b="1" cap="all" dirty="0">
              <a:solidFill>
                <a:schemeClr val="bg2">
                  <a:lumMod val="10000"/>
                </a:schemeClr>
              </a:solidFill>
              <a:effectLst/>
              <a:latin typeface="Lato" panose="020F0502020204030203" pitchFamily="34" charset="0"/>
            </a:endParaRPr>
          </a:p>
          <a:p>
            <a:r>
              <a:rPr lang="en-US" sz="2800" b="1" cap="all" dirty="0">
                <a:solidFill>
                  <a:schemeClr val="bg2">
                    <a:lumMod val="10000"/>
                  </a:schemeClr>
                </a:solidFill>
                <a:latin typeface="Lato" panose="020F0502020204030203" pitchFamily="34" charset="0"/>
              </a:rPr>
              <a:t>JUNIOR STATESMEN OF AMERICA                                                                        </a:t>
            </a:r>
            <a:endParaRPr lang="en-US" sz="2800" b="1" cap="all" dirty="0">
              <a:solidFill>
                <a:schemeClr val="bg2">
                  <a:lumMod val="10000"/>
                </a:schemeClr>
              </a:solidFill>
              <a:effectLst/>
              <a:latin typeface="Lato" panose="020F0502020204030203" pitchFamily="34" charset="0"/>
            </a:endParaRPr>
          </a:p>
          <a:p>
            <a:r>
              <a:rPr lang="en-US" sz="2800" b="1" cap="all" dirty="0">
                <a:solidFill>
                  <a:schemeClr val="bg2">
                    <a:lumMod val="10000"/>
                  </a:schemeClr>
                </a:solidFill>
                <a:latin typeface="Lato" panose="020F0502020204030203" pitchFamily="34" charset="0"/>
              </a:rPr>
              <a:t>LAB ASSISTANTS (GR. 10,11,12)</a:t>
            </a:r>
            <a:endParaRPr lang="en-US" sz="2800" b="1" cap="all" dirty="0">
              <a:solidFill>
                <a:schemeClr val="bg2">
                  <a:lumMod val="10000"/>
                </a:schemeClr>
              </a:solidFill>
              <a:effectLst/>
              <a:latin typeface="Lato" panose="020F0502020204030203" pitchFamily="34" charset="0"/>
            </a:endParaRPr>
          </a:p>
          <a:p>
            <a:r>
              <a:rPr lang="en-US" sz="2800" b="1" cap="all" dirty="0">
                <a:solidFill>
                  <a:schemeClr val="bg2">
                    <a:lumMod val="10000"/>
                  </a:schemeClr>
                </a:solidFill>
                <a:latin typeface="Lato" panose="020F0502020204030203" pitchFamily="34" charset="0"/>
              </a:rPr>
              <a:t>LITERARY CLUB</a:t>
            </a:r>
            <a:endParaRPr lang="en-US" sz="2800" b="1" cap="all" dirty="0">
              <a:solidFill>
                <a:schemeClr val="bg2">
                  <a:lumMod val="10000"/>
                </a:schemeClr>
              </a:solidFill>
              <a:effectLst/>
              <a:latin typeface="Lato" panose="020F0502020204030203" pitchFamily="34" charset="0"/>
            </a:endParaRPr>
          </a:p>
          <a:p>
            <a:r>
              <a:rPr lang="en-US" sz="2800" b="1" cap="all" dirty="0">
                <a:solidFill>
                  <a:schemeClr val="bg2">
                    <a:lumMod val="10000"/>
                  </a:schemeClr>
                </a:solidFill>
                <a:latin typeface="Lato" panose="020F0502020204030203" pitchFamily="34" charset="0"/>
              </a:rPr>
              <a:t>MILITARY CAREERS</a:t>
            </a:r>
            <a:endParaRPr lang="en-US" sz="2800" b="1" cap="all" dirty="0">
              <a:solidFill>
                <a:schemeClr val="bg2">
                  <a:lumMod val="10000"/>
                </a:schemeClr>
              </a:solidFill>
              <a:effectLst/>
              <a:latin typeface="Lato" panose="020F0502020204030203" pitchFamily="34" charset="0"/>
            </a:endParaRPr>
          </a:p>
          <a:p>
            <a:r>
              <a:rPr lang="en-US" sz="2800" b="1" cap="all" dirty="0">
                <a:solidFill>
                  <a:schemeClr val="bg2">
                    <a:lumMod val="10000"/>
                  </a:schemeClr>
                </a:solidFill>
                <a:latin typeface="Lato" panose="020F0502020204030203" pitchFamily="34" charset="0"/>
              </a:rPr>
              <a:t>MISSIONS CLUB</a:t>
            </a:r>
            <a:endParaRPr lang="en-US" sz="2800" b="1" cap="all" dirty="0">
              <a:solidFill>
                <a:schemeClr val="bg2">
                  <a:lumMod val="10000"/>
                </a:schemeClr>
              </a:solidFill>
              <a:effectLst/>
              <a:latin typeface="Lato" panose="020F0502020204030203" pitchFamily="34" charset="0"/>
            </a:endParaRPr>
          </a:p>
          <a:p>
            <a:r>
              <a:rPr lang="en-US" sz="2800" b="1" cap="all" dirty="0">
                <a:solidFill>
                  <a:schemeClr val="bg2">
                    <a:lumMod val="10000"/>
                  </a:schemeClr>
                </a:solidFill>
                <a:latin typeface="Lato" panose="020F0502020204030203" pitchFamily="34" charset="0"/>
              </a:rPr>
              <a:t>PHYSICAL EDUCATION CLUB</a:t>
            </a:r>
            <a:endParaRPr lang="en-US" sz="2800" b="1" cap="all" dirty="0">
              <a:solidFill>
                <a:schemeClr val="bg2">
                  <a:lumMod val="10000"/>
                </a:schemeClr>
              </a:solidFill>
              <a:effectLst/>
              <a:latin typeface="Lato" panose="020F0502020204030203" pitchFamily="34" charset="0"/>
            </a:endParaRPr>
          </a:p>
          <a:p>
            <a:r>
              <a:rPr lang="en-US" sz="2800" b="1" cap="all" dirty="0">
                <a:solidFill>
                  <a:schemeClr val="bg2">
                    <a:lumMod val="10000"/>
                  </a:schemeClr>
                </a:solidFill>
                <a:latin typeface="Lato" panose="020F0502020204030203" pitchFamily="34" charset="0"/>
              </a:rPr>
              <a:t>SIGNPOST CLUB</a:t>
            </a:r>
            <a:endParaRPr lang="en-US" sz="2800" b="1" cap="all" dirty="0">
              <a:solidFill>
                <a:schemeClr val="bg2">
                  <a:lumMod val="10000"/>
                </a:schemeClr>
              </a:solidFill>
              <a:effectLst/>
              <a:latin typeface="Lato" panose="020F0502020204030203" pitchFamily="34" charset="0"/>
            </a:endParaRPr>
          </a:p>
          <a:p>
            <a:r>
              <a:rPr lang="en-US" sz="2800" b="1" cap="all" dirty="0">
                <a:solidFill>
                  <a:schemeClr val="bg2">
                    <a:lumMod val="10000"/>
                  </a:schemeClr>
                </a:solidFill>
                <a:latin typeface="Lato" panose="020F0502020204030203" pitchFamily="34" charset="0"/>
              </a:rPr>
              <a:t>STRETCHING, BREATHING, RELAXATION CLUB (GR 9, 10)</a:t>
            </a:r>
            <a:endParaRPr lang="en-US" sz="2800" b="1" cap="all" dirty="0">
              <a:solidFill>
                <a:schemeClr val="bg2">
                  <a:lumMod val="10000"/>
                </a:schemeClr>
              </a:solidFill>
              <a:effectLst/>
              <a:latin typeface="Lato" panose="020F0502020204030203" pitchFamily="34" charset="0"/>
            </a:endParaRPr>
          </a:p>
          <a:p>
            <a:r>
              <a:rPr lang="en-US" sz="2800" b="1" cap="all" dirty="0">
                <a:solidFill>
                  <a:schemeClr val="bg2">
                    <a:lumMod val="10000"/>
                  </a:schemeClr>
                </a:solidFill>
                <a:latin typeface="Lato" panose="020F0502020204030203" pitchFamily="34" charset="0"/>
              </a:rPr>
              <a:t>VIDEO GAME ENGINEERING (GR. 11 AND 12 ONLY)</a:t>
            </a:r>
            <a:endParaRPr lang="en-US" sz="2800" b="1" cap="all" dirty="0">
              <a:solidFill>
                <a:schemeClr val="bg2">
                  <a:lumMod val="10000"/>
                </a:schemeClr>
              </a:solidFill>
              <a:effectLst/>
              <a:latin typeface="Lato" panose="020F0502020204030203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9701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hape 358">
            <a:extLst>
              <a:ext uri="{FF2B5EF4-FFF2-40B4-BE49-F238E27FC236}">
                <a16:creationId xmlns:a16="http://schemas.microsoft.com/office/drawing/2014/main" id="{D915F741-ADE3-413A-8417-E98ABD755C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1425" tIns="45700" rIns="91425" bIns="45700" anchor="ctr"/>
          <a:lstStyle/>
          <a:p>
            <a:pPr algn="ctr">
              <a:buClr>
                <a:srgbClr val="00B050"/>
              </a:buClr>
              <a:buSzPct val="25000"/>
              <a:buFont typeface="Rambla" charset="0"/>
              <a:buNone/>
            </a:pPr>
            <a:r>
              <a:rPr lang="en-US" altLang="en-US" sz="4100" b="1">
                <a:solidFill>
                  <a:srgbClr val="00B050"/>
                </a:solidFill>
                <a:latin typeface="Rambla" charset="0"/>
                <a:ea typeface="ＭＳ Ｐゴシック" panose="020B0600070205080204" pitchFamily="34" charset="-128"/>
                <a:cs typeface="Rambla" charset="0"/>
                <a:sym typeface="Rambla" charset="0"/>
              </a:rPr>
              <a:t>Programs, Clubs and Activities</a:t>
            </a:r>
          </a:p>
        </p:txBody>
      </p:sp>
      <p:pic>
        <p:nvPicPr>
          <p:cNvPr id="26627" name="Content Placeholder 3">
            <a:extLst>
              <a:ext uri="{FF2B5EF4-FFF2-40B4-BE49-F238E27FC236}">
                <a16:creationId xmlns:a16="http://schemas.microsoft.com/office/drawing/2014/main" id="{94641B3E-3469-499F-B72F-4004C835A82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"/>
          <a:stretch>
            <a:fillRect/>
          </a:stretch>
        </p:blipFill>
        <p:spPr>
          <a:xfrm>
            <a:off x="585788" y="1600200"/>
            <a:ext cx="7972425" cy="2743200"/>
          </a:xfrm>
        </p:spPr>
      </p:pic>
      <p:sp>
        <p:nvSpPr>
          <p:cNvPr id="26628" name="Shape 360">
            <a:extLst>
              <a:ext uri="{FF2B5EF4-FFF2-40B4-BE49-F238E27FC236}">
                <a16:creationId xmlns:a16="http://schemas.microsoft.com/office/drawing/2014/main" id="{6582572C-F0AA-4E8A-93CB-B531002EF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9913" y="6408738"/>
            <a:ext cx="235108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b"/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4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>
                <a:srgbClr val="40458C"/>
              </a:buClr>
              <a:buSzPct val="25000"/>
              <a:buFont typeface="Tahoma" panose="020B0604030504040204" pitchFamily="34" charset="0"/>
              <a:buNone/>
            </a:pPr>
            <a:fld id="{D579A17E-489F-42A4-B4F0-8D6BC8C951AC}" type="slidenum">
              <a:rPr lang="en-US" altLang="en-US" sz="1400">
                <a:solidFill>
                  <a:srgbClr val="40458C"/>
                </a:solidFill>
                <a:cs typeface="Tahoma" panose="020B0604030504040204" pitchFamily="34" charset="0"/>
                <a:sym typeface="Tahoma" panose="020B0604030504040204" pitchFamily="34" charset="0"/>
              </a:rPr>
              <a:pPr algn="r" eaLnBrk="1" hangingPunct="1">
                <a:spcBef>
                  <a:spcPct val="0"/>
                </a:spcBef>
                <a:buClr>
                  <a:srgbClr val="40458C"/>
                </a:buClr>
                <a:buSzPct val="25000"/>
                <a:buFont typeface="Tahoma" panose="020B0604030504040204" pitchFamily="34" charset="0"/>
                <a:buNone/>
              </a:pPr>
              <a:t>19</a:t>
            </a:fld>
            <a:endParaRPr lang="en-US" altLang="en-US" sz="1400">
              <a:solidFill>
                <a:srgbClr val="40458C"/>
              </a:solidFill>
              <a:cs typeface="Tahoma" panose="020B0604030504040204" pitchFamily="34" charset="0"/>
              <a:sym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39E7A9D-443F-4555-B0F0-DF8878BDD2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2548"/>
            <a:ext cx="9144000" cy="5912904"/>
          </a:xfrm>
          <a:prstGeom prst="rect">
            <a:avLst/>
          </a:prstGeom>
        </p:spPr>
      </p:pic>
      <p:sp>
        <p:nvSpPr>
          <p:cNvPr id="5" name="Arrow: Down 4">
            <a:extLst>
              <a:ext uri="{FF2B5EF4-FFF2-40B4-BE49-F238E27FC236}">
                <a16:creationId xmlns:a16="http://schemas.microsoft.com/office/drawing/2014/main" id="{A1F2FB1F-5691-4A31-8CA3-A9ED6C16CEC3}"/>
              </a:ext>
            </a:extLst>
          </p:cNvPr>
          <p:cNvSpPr/>
          <p:nvPr/>
        </p:nvSpPr>
        <p:spPr>
          <a:xfrm>
            <a:off x="4876800" y="838200"/>
            <a:ext cx="484632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CCCDD740-FD6F-41B4-B952-659AE1944E19}"/>
              </a:ext>
            </a:extLst>
          </p:cNvPr>
          <p:cNvSpPr/>
          <p:nvPr/>
        </p:nvSpPr>
        <p:spPr>
          <a:xfrm>
            <a:off x="5562600" y="6072646"/>
            <a:ext cx="685800" cy="3499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3701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hape 400">
            <a:extLst>
              <a:ext uri="{FF2B5EF4-FFF2-40B4-BE49-F238E27FC236}">
                <a16:creationId xmlns:a16="http://schemas.microsoft.com/office/drawing/2014/main" id="{4ABCD77E-F880-44E4-AA64-11372B3CC3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1425" tIns="45700" rIns="91425" bIns="45700" anchor="ctr"/>
          <a:lstStyle/>
          <a:p>
            <a:pPr algn="ctr">
              <a:buClr>
                <a:srgbClr val="00B050"/>
              </a:buClr>
              <a:buSzPct val="25000"/>
              <a:buFont typeface="Rambla" charset="0"/>
              <a:buNone/>
            </a:pPr>
            <a:r>
              <a:rPr lang="en-US" altLang="en-US" sz="4100" b="1">
                <a:solidFill>
                  <a:srgbClr val="00B050"/>
                </a:solidFill>
                <a:latin typeface="Rambla" charset="0"/>
                <a:ea typeface="ＭＳ Ｐゴシック" panose="020B0600070205080204" pitchFamily="34" charset="-128"/>
                <a:cs typeface="Rambla" charset="0"/>
                <a:sym typeface="Rambla" charset="0"/>
              </a:rPr>
              <a:t>Volunteer Opportunities</a:t>
            </a:r>
          </a:p>
        </p:txBody>
      </p:sp>
      <p:sp>
        <p:nvSpPr>
          <p:cNvPr id="31747" name="Shape 399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8BAECF55-D0EC-48DE-9C7B-7E2A5079B8A1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57200" y="1447800"/>
            <a:ext cx="4038600" cy="4525963"/>
          </a:xfrm>
        </p:spPr>
        <p:txBody>
          <a:bodyPr lIns="91425" tIns="45700" rIns="91425" bIns="45700">
            <a:normAutofit fontScale="55000" lnSpcReduction="20000"/>
          </a:bodyPr>
          <a:lstStyle/>
          <a:p>
            <a:pPr marL="365125" indent="-263525">
              <a:spcBef>
                <a:spcPct val="0"/>
              </a:spcBef>
              <a:buClr>
                <a:schemeClr val="accent1"/>
              </a:buClr>
              <a:buSzPct val="68000"/>
              <a:buFont typeface="Wingdings" panose="05000000000000000000" pitchFamily="2" charset="2"/>
              <a:buNone/>
            </a:pPr>
            <a:r>
              <a:rPr lang="en-US" altLang="en-US" sz="2700">
                <a:solidFill>
                  <a:srgbClr val="40458C"/>
                </a:solidFill>
                <a:latin typeface="Rambla" charset="0"/>
                <a:ea typeface="ＭＳ Ｐゴシック" panose="020B0600070205080204" pitchFamily="34" charset="-128"/>
                <a:cs typeface="Rambla" charset="0"/>
                <a:sym typeface="Rambla" charset="0"/>
              </a:rPr>
              <a:t> </a:t>
            </a:r>
            <a:r>
              <a:rPr lang="en-US" altLang="en-US" sz="1400">
                <a:solidFill>
                  <a:srgbClr val="40458C"/>
                </a:solidFill>
                <a:latin typeface="Rambla" charset="0"/>
                <a:ea typeface="ＭＳ Ｐゴシック" panose="020B0600070205080204" pitchFamily="34" charset="-128"/>
                <a:cs typeface="Rambla" charset="0"/>
                <a:sym typeface="Rambla" charset="0"/>
              </a:rPr>
              <a:t>Read*Write*Now</a:t>
            </a:r>
          </a:p>
          <a:p>
            <a:pPr marL="365125" indent="-263525">
              <a:spcBef>
                <a:spcPts val="400"/>
              </a:spcBef>
              <a:buClr>
                <a:schemeClr val="accent1"/>
              </a:buClr>
              <a:buSzPct val="68000"/>
              <a:buFont typeface="Noto Sans Symbols"/>
              <a:buChar char="▶"/>
            </a:pPr>
            <a:r>
              <a:rPr lang="en-US" altLang="en-US" sz="1400">
                <a:solidFill>
                  <a:srgbClr val="40458C"/>
                </a:solidFill>
                <a:latin typeface="Rambla" charset="0"/>
                <a:ea typeface="ＭＳ Ｐゴシック" panose="020B0600070205080204" pitchFamily="34" charset="-128"/>
                <a:cs typeface="Rambla" charset="0"/>
                <a:sym typeface="Rambla" charset="0"/>
              </a:rPr>
              <a:t>Navesink Elementary School/732-291-0289</a:t>
            </a:r>
          </a:p>
          <a:p>
            <a:pPr marL="365125" indent="-263525">
              <a:spcBef>
                <a:spcPts val="400"/>
              </a:spcBef>
              <a:buClr>
                <a:schemeClr val="accent1"/>
              </a:buClr>
              <a:buSzPct val="68000"/>
              <a:buFont typeface="Noto Sans Symbols"/>
              <a:buChar char="▶"/>
            </a:pPr>
            <a:r>
              <a:rPr lang="en-US" altLang="en-US" sz="1400">
                <a:solidFill>
                  <a:srgbClr val="40458C"/>
                </a:solidFill>
                <a:latin typeface="Rambla" charset="0"/>
                <a:ea typeface="ＭＳ Ｐゴシック" panose="020B0600070205080204" pitchFamily="34" charset="-128"/>
                <a:cs typeface="Rambla" charset="0"/>
                <a:sym typeface="Rambla" charset="0"/>
              </a:rPr>
              <a:t>Summer reading program for pre-k students</a:t>
            </a:r>
          </a:p>
          <a:p>
            <a:pPr marL="365125" indent="-263525">
              <a:spcBef>
                <a:spcPts val="400"/>
              </a:spcBef>
              <a:buClr>
                <a:schemeClr val="accent1"/>
              </a:buClr>
              <a:buSzPct val="68000"/>
              <a:buFont typeface="Wingdings" panose="05000000000000000000" pitchFamily="2" charset="2"/>
              <a:buNone/>
            </a:pPr>
            <a:endParaRPr lang="en-US" altLang="en-US" sz="1400">
              <a:solidFill>
                <a:srgbClr val="40458C"/>
              </a:solidFill>
              <a:latin typeface="Rambla" charset="0"/>
              <a:ea typeface="ＭＳ Ｐゴシック" panose="020B0600070205080204" pitchFamily="34" charset="-128"/>
              <a:cs typeface="Rambla" charset="0"/>
              <a:sym typeface="Rambla" charset="0"/>
            </a:endParaRPr>
          </a:p>
          <a:p>
            <a:pPr marL="365125" indent="-263525">
              <a:spcBef>
                <a:spcPts val="400"/>
              </a:spcBef>
              <a:buClr>
                <a:schemeClr val="accent1"/>
              </a:buClr>
              <a:buSzPct val="68000"/>
              <a:buFont typeface="Noto Sans Symbols"/>
              <a:buChar char="▶"/>
            </a:pPr>
            <a:r>
              <a:rPr lang="en-US" altLang="en-US" sz="1400">
                <a:solidFill>
                  <a:srgbClr val="40458C"/>
                </a:solidFill>
                <a:latin typeface="Rambla" charset="0"/>
                <a:ea typeface="ＭＳ Ｐゴシック" panose="020B0600070205080204" pitchFamily="34" charset="-128"/>
                <a:cs typeface="Rambla" charset="0"/>
                <a:sym typeface="Rambla" charset="0"/>
              </a:rPr>
              <a:t>Lunch Break</a:t>
            </a:r>
          </a:p>
          <a:p>
            <a:pPr marL="365125" indent="-263525">
              <a:spcBef>
                <a:spcPts val="400"/>
              </a:spcBef>
              <a:buClr>
                <a:schemeClr val="accent1"/>
              </a:buClr>
              <a:buSzPct val="68000"/>
              <a:buFont typeface="Noto Sans Symbols"/>
              <a:buChar char="▶"/>
            </a:pPr>
            <a:r>
              <a:rPr lang="en-US" altLang="en-US" sz="1400">
                <a:solidFill>
                  <a:srgbClr val="40458C"/>
                </a:solidFill>
                <a:latin typeface="Rambla" charset="0"/>
                <a:ea typeface="ＭＳ Ｐゴシック" panose="020B0600070205080204" pitchFamily="34" charset="-128"/>
                <a:cs typeface="Rambla" charset="0"/>
                <a:sym typeface="Rambla" charset="0"/>
              </a:rPr>
              <a:t>Red Bank/732-747-8577</a:t>
            </a:r>
          </a:p>
          <a:p>
            <a:pPr marL="365125" indent="-263525">
              <a:spcBef>
                <a:spcPts val="400"/>
              </a:spcBef>
              <a:buClr>
                <a:schemeClr val="accent1"/>
              </a:buClr>
              <a:buSzPct val="68000"/>
              <a:buFont typeface="Wingdings" panose="05000000000000000000" pitchFamily="2" charset="2"/>
              <a:buNone/>
            </a:pPr>
            <a:endParaRPr lang="en-US" altLang="en-US" sz="1400">
              <a:solidFill>
                <a:srgbClr val="40458C"/>
              </a:solidFill>
              <a:latin typeface="Rambla" charset="0"/>
              <a:ea typeface="ＭＳ Ｐゴシック" panose="020B0600070205080204" pitchFamily="34" charset="-128"/>
              <a:cs typeface="Rambla" charset="0"/>
              <a:sym typeface="Rambla" charset="0"/>
            </a:endParaRPr>
          </a:p>
          <a:p>
            <a:pPr marL="365125" indent="-263525">
              <a:spcBef>
                <a:spcPts val="400"/>
              </a:spcBef>
              <a:buClr>
                <a:schemeClr val="accent1"/>
              </a:buClr>
              <a:buSzPct val="68000"/>
              <a:buFont typeface="Noto Sans Symbols"/>
              <a:buChar char="▶"/>
            </a:pPr>
            <a:r>
              <a:rPr lang="en-US" altLang="en-US" sz="1400">
                <a:solidFill>
                  <a:srgbClr val="40458C"/>
                </a:solidFill>
                <a:latin typeface="Rambla" charset="0"/>
                <a:ea typeface="ＭＳ Ｐゴシック" panose="020B0600070205080204" pitchFamily="34" charset="-128"/>
                <a:cs typeface="Rambla" charset="0"/>
                <a:sym typeface="Rambla" charset="0"/>
              </a:rPr>
              <a:t>The Kitchen at St. Mark’s Food Pantry</a:t>
            </a:r>
          </a:p>
          <a:p>
            <a:pPr marL="365125" indent="-263525">
              <a:spcBef>
                <a:spcPts val="400"/>
              </a:spcBef>
              <a:buClr>
                <a:schemeClr val="accent1"/>
              </a:buClr>
              <a:buSzPct val="68000"/>
              <a:buFont typeface="Noto Sans Symbols"/>
              <a:buChar char="▶"/>
            </a:pPr>
            <a:r>
              <a:rPr lang="en-US" altLang="en-US" sz="1400">
                <a:solidFill>
                  <a:srgbClr val="40458C"/>
                </a:solidFill>
                <a:latin typeface="Rambla" charset="0"/>
                <a:ea typeface="ＭＳ Ｐゴシック" panose="020B0600070205080204" pitchFamily="34" charset="-128"/>
                <a:cs typeface="Rambla" charset="0"/>
                <a:sym typeface="Rambla" charset="0"/>
              </a:rPr>
              <a:t>Keansburg/732-495-5227/Nancy Mester or Doreen Minutella</a:t>
            </a:r>
          </a:p>
          <a:p>
            <a:pPr marL="365125" indent="-263525">
              <a:spcBef>
                <a:spcPts val="400"/>
              </a:spcBef>
              <a:buClr>
                <a:schemeClr val="accent1"/>
              </a:buClr>
              <a:buSzPct val="68000"/>
              <a:buFont typeface="Wingdings" panose="05000000000000000000" pitchFamily="2" charset="2"/>
              <a:buNone/>
            </a:pPr>
            <a:endParaRPr lang="en-US" altLang="en-US" sz="1400">
              <a:solidFill>
                <a:srgbClr val="40458C"/>
              </a:solidFill>
              <a:latin typeface="Rambla" charset="0"/>
              <a:ea typeface="ＭＳ Ｐゴシック" panose="020B0600070205080204" pitchFamily="34" charset="-128"/>
              <a:cs typeface="Rambla" charset="0"/>
              <a:sym typeface="Rambla" charset="0"/>
            </a:endParaRPr>
          </a:p>
          <a:p>
            <a:pPr marL="365125" indent="-263525">
              <a:spcBef>
                <a:spcPts val="400"/>
              </a:spcBef>
              <a:buClr>
                <a:schemeClr val="accent1"/>
              </a:buClr>
              <a:buSzPct val="68000"/>
              <a:buFont typeface="Noto Sans Symbols"/>
              <a:buChar char="▶"/>
            </a:pPr>
            <a:r>
              <a:rPr lang="en-US" altLang="en-US" sz="1400">
                <a:solidFill>
                  <a:srgbClr val="40458C"/>
                </a:solidFill>
                <a:latin typeface="Rambla" charset="0"/>
                <a:ea typeface="ＭＳ Ｐゴシック" panose="020B0600070205080204" pitchFamily="34" charset="-128"/>
                <a:cs typeface="Rambla" charset="0"/>
                <a:sym typeface="Rambla" charset="0"/>
              </a:rPr>
              <a:t>Project Paul Food Pantry</a:t>
            </a:r>
          </a:p>
          <a:p>
            <a:pPr marL="365125" indent="-263525">
              <a:spcBef>
                <a:spcPts val="400"/>
              </a:spcBef>
              <a:buClr>
                <a:schemeClr val="accent1"/>
              </a:buClr>
              <a:buSzPct val="68000"/>
              <a:buFont typeface="Noto Sans Symbols"/>
              <a:buChar char="▶"/>
            </a:pPr>
            <a:r>
              <a:rPr lang="en-US" altLang="en-US" sz="1400">
                <a:solidFill>
                  <a:srgbClr val="40458C"/>
                </a:solidFill>
                <a:latin typeface="Rambla" charset="0"/>
                <a:ea typeface="ＭＳ Ｐゴシック" panose="020B0600070205080204" pitchFamily="34" charset="-128"/>
                <a:cs typeface="Rambla" charset="0"/>
                <a:sym typeface="Rambla" charset="0"/>
              </a:rPr>
              <a:t>Keansburg/732-787-4887</a:t>
            </a:r>
          </a:p>
          <a:p>
            <a:pPr marL="365125" indent="-263525">
              <a:spcBef>
                <a:spcPts val="400"/>
              </a:spcBef>
              <a:buClr>
                <a:schemeClr val="accent1"/>
              </a:buClr>
              <a:buSzPct val="68000"/>
              <a:buFont typeface="Wingdings" panose="05000000000000000000" pitchFamily="2" charset="2"/>
              <a:buNone/>
            </a:pPr>
            <a:endParaRPr lang="en-US" altLang="en-US" sz="1400">
              <a:solidFill>
                <a:srgbClr val="40458C"/>
              </a:solidFill>
              <a:latin typeface="Rambla" charset="0"/>
              <a:ea typeface="ＭＳ Ｐゴシック" panose="020B0600070205080204" pitchFamily="34" charset="-128"/>
              <a:cs typeface="Rambla" charset="0"/>
              <a:sym typeface="Rambla" charset="0"/>
            </a:endParaRPr>
          </a:p>
          <a:p>
            <a:pPr marL="365125" indent="-263525">
              <a:spcBef>
                <a:spcPts val="400"/>
              </a:spcBef>
              <a:buClr>
                <a:schemeClr val="accent1"/>
              </a:buClr>
              <a:buSzPct val="68000"/>
              <a:buFont typeface="Noto Sans Symbols"/>
              <a:buChar char="▶"/>
            </a:pPr>
            <a:r>
              <a:rPr lang="en-US" altLang="en-US" sz="1400">
                <a:solidFill>
                  <a:srgbClr val="40458C"/>
                </a:solidFill>
                <a:latin typeface="Rambla" charset="0"/>
                <a:ea typeface="ＭＳ Ｐゴシック" panose="020B0600070205080204" pitchFamily="34" charset="-128"/>
                <a:cs typeface="Rambla" charset="0"/>
                <a:sym typeface="Rambla" charset="0"/>
              </a:rPr>
              <a:t>RALLYCAPSPORTS</a:t>
            </a:r>
          </a:p>
          <a:p>
            <a:pPr marL="365125" indent="-263525">
              <a:spcBef>
                <a:spcPts val="400"/>
              </a:spcBef>
              <a:buClr>
                <a:schemeClr val="accent1"/>
              </a:buClr>
              <a:buSzPct val="68000"/>
              <a:buFont typeface="Noto Sans Symbols"/>
              <a:buChar char="▶"/>
            </a:pPr>
            <a:r>
              <a:rPr lang="en-US" altLang="en-US" sz="1400">
                <a:solidFill>
                  <a:srgbClr val="40458C"/>
                </a:solidFill>
                <a:latin typeface="Rambla" charset="0"/>
                <a:ea typeface="ＭＳ Ｐゴシック" panose="020B0600070205080204" pitchFamily="34" charset="-128"/>
                <a:cs typeface="Rambla" charset="0"/>
                <a:sym typeface="Rambla" charset="0"/>
              </a:rPr>
              <a:t>Middletown area/732-391-2282</a:t>
            </a:r>
          </a:p>
          <a:p>
            <a:pPr marL="365125" indent="-263525">
              <a:spcBef>
                <a:spcPts val="400"/>
              </a:spcBef>
              <a:buClr>
                <a:schemeClr val="accent1"/>
              </a:buClr>
              <a:buSzPct val="68000"/>
              <a:buFont typeface="Noto Sans Symbols"/>
              <a:buChar char="▶"/>
            </a:pPr>
            <a:r>
              <a:rPr lang="en-US" altLang="en-US" sz="1400">
                <a:solidFill>
                  <a:srgbClr val="40458C"/>
                </a:solidFill>
                <a:latin typeface="Rambla" charset="0"/>
                <a:ea typeface="ＭＳ Ｐゴシック" panose="020B0600070205080204" pitchFamily="34" charset="-128"/>
                <a:cs typeface="Rambla" charset="0"/>
                <a:sym typeface="Rambla" charset="0"/>
              </a:rPr>
              <a:t>Rallycapsports.org </a:t>
            </a:r>
          </a:p>
          <a:p>
            <a:pPr marL="365125" indent="-263525">
              <a:spcBef>
                <a:spcPts val="400"/>
              </a:spcBef>
              <a:buClr>
                <a:schemeClr val="accent1"/>
              </a:buClr>
              <a:buSzPct val="68000"/>
              <a:buFont typeface="Noto Sans Symbols"/>
              <a:buNone/>
            </a:pPr>
            <a:endParaRPr lang="en-US" altLang="en-US" sz="1400">
              <a:solidFill>
                <a:srgbClr val="40458C"/>
              </a:solidFill>
              <a:latin typeface="Rambla" charset="0"/>
              <a:ea typeface="ＭＳ Ｐゴシック" panose="020B0600070205080204" pitchFamily="34" charset="-128"/>
              <a:cs typeface="Rambla" charset="0"/>
              <a:sym typeface="Rambla" charset="0"/>
            </a:endParaRPr>
          </a:p>
        </p:txBody>
      </p:sp>
      <p:sp>
        <p:nvSpPr>
          <p:cNvPr id="4" name="Content Placeholder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DF75A308-0721-41B3-ABAB-08C07EBF19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525963"/>
          </a:xfrm>
        </p:spPr>
        <p:txBody>
          <a:bodyPr>
            <a:normAutofit fontScale="55000" lnSpcReduction="20000"/>
          </a:bodyPr>
          <a:lstStyle/>
          <a:p>
            <a:pPr indent="-263525">
              <a:defRPr/>
            </a:pPr>
            <a:r>
              <a:rPr lang="en-US" sz="1400" dirty="0"/>
              <a:t>Monmouth Medical Center</a:t>
            </a:r>
          </a:p>
          <a:p>
            <a:pPr indent="-263525">
              <a:defRPr/>
            </a:pPr>
            <a:r>
              <a:rPr lang="en-US" sz="1400" dirty="0"/>
              <a:t>Long Branch/732-923-6670</a:t>
            </a:r>
          </a:p>
          <a:p>
            <a:pPr indent="-263525">
              <a:buFont typeface="Wingdings" panose="05000000000000000000" pitchFamily="2" charset="2"/>
              <a:buNone/>
              <a:defRPr/>
            </a:pPr>
            <a:endParaRPr lang="en-US" sz="1400" dirty="0"/>
          </a:p>
          <a:p>
            <a:pPr indent="-263525">
              <a:defRPr/>
            </a:pPr>
            <a:r>
              <a:rPr lang="en-US" sz="1400" dirty="0"/>
              <a:t>Monmouth County SCPA</a:t>
            </a:r>
          </a:p>
          <a:p>
            <a:pPr indent="-263525">
              <a:defRPr/>
            </a:pPr>
            <a:r>
              <a:rPr lang="en-US" sz="1400" dirty="0"/>
              <a:t>Eatontown/732-542-0040</a:t>
            </a:r>
          </a:p>
          <a:p>
            <a:pPr indent="-263525">
              <a:buFont typeface="Wingdings" panose="05000000000000000000" pitchFamily="2" charset="2"/>
              <a:buNone/>
              <a:defRPr/>
            </a:pPr>
            <a:endParaRPr lang="en-US" sz="1400" dirty="0"/>
          </a:p>
          <a:p>
            <a:pPr indent="-263525">
              <a:defRPr/>
            </a:pPr>
            <a:r>
              <a:rPr lang="en-US" sz="1400" dirty="0"/>
              <a:t>Associated Humane Society</a:t>
            </a:r>
          </a:p>
          <a:p>
            <a:pPr indent="-263525">
              <a:defRPr/>
            </a:pPr>
            <a:r>
              <a:rPr lang="en-US" sz="1400" dirty="0"/>
              <a:t>Tinton Falls/732-922-0100</a:t>
            </a:r>
          </a:p>
          <a:p>
            <a:pPr indent="-263525">
              <a:buFont typeface="Wingdings" panose="05000000000000000000" pitchFamily="2" charset="2"/>
              <a:buNone/>
              <a:defRPr/>
            </a:pPr>
            <a:endParaRPr lang="en-US" sz="1400" dirty="0"/>
          </a:p>
          <a:p>
            <a:pPr indent="-263525">
              <a:defRPr/>
            </a:pPr>
            <a:r>
              <a:rPr lang="en-US" sz="1400" dirty="0"/>
              <a:t>Monmouth Day Care Center</a:t>
            </a:r>
          </a:p>
          <a:p>
            <a:pPr indent="-263525">
              <a:defRPr/>
            </a:pPr>
            <a:r>
              <a:rPr lang="en-US" sz="1400" dirty="0"/>
              <a:t>Red Bank/732-741-4313/Heidi </a:t>
            </a:r>
            <a:r>
              <a:rPr lang="en-US" sz="1400" dirty="0" err="1"/>
              <a:t>Zaentz</a:t>
            </a:r>
            <a:endParaRPr lang="en-US" sz="1400" dirty="0"/>
          </a:p>
          <a:p>
            <a:pPr indent="-263525">
              <a:buFont typeface="Wingdings" panose="05000000000000000000" pitchFamily="2" charset="2"/>
              <a:buNone/>
              <a:defRPr/>
            </a:pPr>
            <a:endParaRPr lang="en-US" sz="1400" dirty="0"/>
          </a:p>
          <a:p>
            <a:pPr indent="-263525">
              <a:defRPr/>
            </a:pPr>
            <a:r>
              <a:rPr lang="en-US" sz="1400" dirty="0"/>
              <a:t>Big Brothers, Big Sisters</a:t>
            </a:r>
          </a:p>
          <a:p>
            <a:pPr indent="-263525">
              <a:defRPr/>
            </a:pPr>
            <a:r>
              <a:rPr lang="en-US" sz="1400" dirty="0"/>
              <a:t>Eatontown/732-54-2224/Debi </a:t>
            </a:r>
            <a:r>
              <a:rPr lang="en-US" sz="1400" dirty="0" err="1"/>
              <a:t>Heptig</a:t>
            </a:r>
            <a:endParaRPr lang="en-US" sz="1400" dirty="0"/>
          </a:p>
          <a:p>
            <a:pPr indent="-263525">
              <a:buFont typeface="Wingdings" panose="05000000000000000000" pitchFamily="2" charset="2"/>
              <a:buNone/>
              <a:defRPr/>
            </a:pPr>
            <a:endParaRPr lang="en-US" sz="1400" dirty="0"/>
          </a:p>
          <a:p>
            <a:pPr indent="-263525">
              <a:defRPr/>
            </a:pPr>
            <a:r>
              <a:rPr lang="en-US" sz="1400" dirty="0"/>
              <a:t>Habitat for Humanity</a:t>
            </a:r>
          </a:p>
          <a:p>
            <a:pPr indent="-263525">
              <a:defRPr/>
            </a:pPr>
            <a:r>
              <a:rPr lang="en-US" sz="1400" dirty="0"/>
              <a:t>Long Branch/732-728-0441 (must be 16 years old)</a:t>
            </a:r>
          </a:p>
          <a:p>
            <a:pPr indent="-263525">
              <a:defRPr/>
            </a:pPr>
            <a:endParaRPr lang="en-US" sz="4400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hape 406">
            <a:extLst>
              <a:ext uri="{FF2B5EF4-FFF2-40B4-BE49-F238E27FC236}">
                <a16:creationId xmlns:a16="http://schemas.microsoft.com/office/drawing/2014/main" id="{97ED4A27-E32A-46EF-BB42-824E9C25E2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1425" tIns="45700" rIns="91425" bIns="45700" anchor="ctr"/>
          <a:lstStyle/>
          <a:p>
            <a:pPr algn="ctr">
              <a:buClr>
                <a:srgbClr val="00B050"/>
              </a:buClr>
              <a:buSzPct val="25000"/>
              <a:buFont typeface="Rambla" charset="0"/>
              <a:buNone/>
            </a:pPr>
            <a:r>
              <a:rPr lang="en-US" altLang="en-US" sz="4100" b="1">
                <a:solidFill>
                  <a:srgbClr val="00B050"/>
                </a:solidFill>
                <a:latin typeface="Rambla" charset="0"/>
                <a:ea typeface="ＭＳ Ｐゴシック" panose="020B0600070205080204" pitchFamily="34" charset="-128"/>
                <a:cs typeface="Rambla" charset="0"/>
                <a:sym typeface="Rambla" charset="0"/>
              </a:rPr>
              <a:t>Volunteer Opportunities</a:t>
            </a:r>
          </a:p>
        </p:txBody>
      </p:sp>
      <p:sp>
        <p:nvSpPr>
          <p:cNvPr id="33795" name="Shape 405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39801064-5B25-4D32-A228-DDAC72B4618E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57200" y="1295400"/>
            <a:ext cx="4038600" cy="4525963"/>
          </a:xfrm>
        </p:spPr>
        <p:txBody>
          <a:bodyPr lIns="91425" tIns="45700" rIns="91425" bIns="45700">
            <a:normAutofit fontScale="70000" lnSpcReduction="20000"/>
          </a:bodyPr>
          <a:lstStyle/>
          <a:p>
            <a:pPr marL="365125" indent="-263525">
              <a:spcBef>
                <a:spcPct val="0"/>
              </a:spcBef>
              <a:buClr>
                <a:schemeClr val="accent1"/>
              </a:buClr>
              <a:buSzPct val="68000"/>
              <a:buFont typeface="Noto Sans Symbols"/>
              <a:buChar char="▶"/>
            </a:pPr>
            <a:r>
              <a:rPr lang="en-US" altLang="en-US" sz="1600">
                <a:solidFill>
                  <a:srgbClr val="40458C"/>
                </a:solidFill>
                <a:latin typeface="Rambla" charset="0"/>
                <a:ea typeface="ＭＳ Ｐゴシック" panose="020B0600070205080204" pitchFamily="34" charset="-128"/>
                <a:cs typeface="Rambla" charset="0"/>
                <a:sym typeface="Rambla" charset="0"/>
              </a:rPr>
              <a:t>Brighton Gardens Assisted Living Facility</a:t>
            </a:r>
          </a:p>
          <a:p>
            <a:pPr marL="365125" indent="-263525">
              <a:spcBef>
                <a:spcPts val="400"/>
              </a:spcBef>
              <a:buClr>
                <a:schemeClr val="accent1"/>
              </a:buClr>
              <a:buSzPct val="68000"/>
              <a:buFont typeface="Noto Sans Symbols"/>
              <a:buChar char="▶"/>
            </a:pPr>
            <a:r>
              <a:rPr lang="en-US" altLang="en-US" sz="1600">
                <a:solidFill>
                  <a:srgbClr val="40458C"/>
                </a:solidFill>
                <a:latin typeface="Rambla" charset="0"/>
                <a:ea typeface="ＭＳ Ｐゴシック" panose="020B0600070205080204" pitchFamily="34" charset="-128"/>
                <a:cs typeface="Rambla" charset="0"/>
                <a:sym typeface="Rambla" charset="0"/>
              </a:rPr>
              <a:t>Middletown/732-275-0790/Pearl Kauffman</a:t>
            </a:r>
          </a:p>
          <a:p>
            <a:pPr marL="365125" indent="-263525">
              <a:spcBef>
                <a:spcPts val="400"/>
              </a:spcBef>
              <a:buClr>
                <a:schemeClr val="accent1"/>
              </a:buClr>
              <a:buSzPct val="68000"/>
              <a:buFont typeface="Wingdings" panose="05000000000000000000" pitchFamily="2" charset="2"/>
              <a:buNone/>
            </a:pPr>
            <a:endParaRPr lang="en-US" altLang="en-US" sz="1600">
              <a:solidFill>
                <a:srgbClr val="40458C"/>
              </a:solidFill>
              <a:latin typeface="Rambla" charset="0"/>
              <a:ea typeface="ＭＳ Ｐゴシック" panose="020B0600070205080204" pitchFamily="34" charset="-128"/>
              <a:cs typeface="Rambla" charset="0"/>
              <a:sym typeface="Rambla" charset="0"/>
            </a:endParaRPr>
          </a:p>
          <a:p>
            <a:pPr marL="365125" indent="-263525">
              <a:spcBef>
                <a:spcPts val="400"/>
              </a:spcBef>
              <a:buClr>
                <a:schemeClr val="accent1"/>
              </a:buClr>
              <a:buSzPct val="68000"/>
              <a:buFont typeface="Noto Sans Symbols"/>
              <a:buChar char="▶"/>
            </a:pPr>
            <a:r>
              <a:rPr lang="en-US" altLang="en-US" sz="1600">
                <a:solidFill>
                  <a:srgbClr val="40458C"/>
                </a:solidFill>
                <a:latin typeface="Rambla" charset="0"/>
                <a:ea typeface="ＭＳ Ｐゴシック" panose="020B0600070205080204" pitchFamily="34" charset="-128"/>
                <a:cs typeface="Rambla" charset="0"/>
                <a:sym typeface="Rambla" charset="0"/>
              </a:rPr>
              <a:t>St. Anthony’s Church</a:t>
            </a:r>
          </a:p>
          <a:p>
            <a:pPr marL="365125" indent="-263525">
              <a:spcBef>
                <a:spcPts val="400"/>
              </a:spcBef>
              <a:buClr>
                <a:schemeClr val="accent1"/>
              </a:buClr>
              <a:buSzPct val="68000"/>
              <a:buFont typeface="Noto Sans Symbols"/>
              <a:buChar char="▶"/>
            </a:pPr>
            <a:r>
              <a:rPr lang="en-US" altLang="en-US" sz="1600">
                <a:solidFill>
                  <a:srgbClr val="40458C"/>
                </a:solidFill>
                <a:latin typeface="Rambla" charset="0"/>
                <a:ea typeface="ＭＳ Ｐゴシック" panose="020B0600070205080204" pitchFamily="34" charset="-128"/>
                <a:cs typeface="Rambla" charset="0"/>
                <a:sym typeface="Rambla" charset="0"/>
              </a:rPr>
              <a:t>English as a Second Language Program</a:t>
            </a:r>
          </a:p>
          <a:p>
            <a:pPr marL="365125" indent="-263525">
              <a:spcBef>
                <a:spcPts val="400"/>
              </a:spcBef>
              <a:buClr>
                <a:schemeClr val="accent1"/>
              </a:buClr>
              <a:buSzPct val="68000"/>
              <a:buFont typeface="Noto Sans Symbols"/>
              <a:buChar char="▶"/>
            </a:pPr>
            <a:r>
              <a:rPr lang="en-US" altLang="en-US" sz="1600">
                <a:solidFill>
                  <a:srgbClr val="40458C"/>
                </a:solidFill>
                <a:latin typeface="Rambla" charset="0"/>
                <a:ea typeface="ＭＳ Ｐゴシック" panose="020B0600070205080204" pitchFamily="34" charset="-128"/>
                <a:cs typeface="Rambla" charset="0"/>
                <a:sym typeface="Rambla" charset="0"/>
              </a:rPr>
              <a:t>Red Bank/732-747-0813</a:t>
            </a:r>
          </a:p>
          <a:p>
            <a:pPr marL="365125" indent="-263525">
              <a:spcBef>
                <a:spcPts val="400"/>
              </a:spcBef>
              <a:buClr>
                <a:schemeClr val="accent1"/>
              </a:buClr>
              <a:buSzPct val="68000"/>
              <a:buFont typeface="Wingdings" panose="05000000000000000000" pitchFamily="2" charset="2"/>
              <a:buNone/>
            </a:pPr>
            <a:endParaRPr lang="en-US" altLang="en-US" sz="1600">
              <a:solidFill>
                <a:srgbClr val="40458C"/>
              </a:solidFill>
              <a:latin typeface="Rambla" charset="0"/>
              <a:ea typeface="ＭＳ Ｐゴシック" panose="020B0600070205080204" pitchFamily="34" charset="-128"/>
              <a:cs typeface="Rambla" charset="0"/>
              <a:sym typeface="Rambla" charset="0"/>
            </a:endParaRPr>
          </a:p>
          <a:p>
            <a:pPr marL="365125" indent="-263525">
              <a:spcBef>
                <a:spcPts val="400"/>
              </a:spcBef>
              <a:buClr>
                <a:schemeClr val="accent1"/>
              </a:buClr>
              <a:buSzPct val="68000"/>
              <a:buFont typeface="Noto Sans Symbols"/>
              <a:buChar char="▶"/>
            </a:pPr>
            <a:r>
              <a:rPr lang="en-US" altLang="en-US" sz="1600">
                <a:solidFill>
                  <a:srgbClr val="40458C"/>
                </a:solidFill>
                <a:latin typeface="Rambla" charset="0"/>
                <a:ea typeface="ＭＳ Ｐゴシック" panose="020B0600070205080204" pitchFamily="34" charset="-128"/>
                <a:cs typeface="Rambla" charset="0"/>
                <a:sym typeface="Rambla" charset="0"/>
              </a:rPr>
              <a:t>Middletown Public Library</a:t>
            </a:r>
          </a:p>
          <a:p>
            <a:pPr marL="365125" indent="-263525">
              <a:spcBef>
                <a:spcPts val="400"/>
              </a:spcBef>
              <a:buClr>
                <a:schemeClr val="accent1"/>
              </a:buClr>
              <a:buSzPct val="68000"/>
              <a:buFont typeface="Noto Sans Symbols"/>
              <a:buChar char="▶"/>
            </a:pPr>
            <a:r>
              <a:rPr lang="en-US" altLang="en-US" sz="1600">
                <a:solidFill>
                  <a:srgbClr val="40458C"/>
                </a:solidFill>
                <a:latin typeface="Rambla" charset="0"/>
                <a:ea typeface="ＭＳ Ｐゴシック" panose="020B0600070205080204" pitchFamily="34" charset="-128"/>
                <a:cs typeface="Rambla" charset="0"/>
                <a:sym typeface="Rambla" charset="0"/>
              </a:rPr>
              <a:t>Middletown/732-671-3700 x. 358</a:t>
            </a:r>
          </a:p>
          <a:p>
            <a:pPr marL="365125" indent="-263525">
              <a:spcBef>
                <a:spcPts val="400"/>
              </a:spcBef>
              <a:buClr>
                <a:schemeClr val="accent1"/>
              </a:buClr>
              <a:buSzPct val="68000"/>
              <a:buFont typeface="Wingdings" panose="05000000000000000000" pitchFamily="2" charset="2"/>
              <a:buNone/>
            </a:pPr>
            <a:endParaRPr lang="en-US" altLang="en-US" sz="1600">
              <a:solidFill>
                <a:srgbClr val="40458C"/>
              </a:solidFill>
              <a:latin typeface="Rambla" charset="0"/>
              <a:ea typeface="ＭＳ Ｐゴシック" panose="020B0600070205080204" pitchFamily="34" charset="-128"/>
              <a:cs typeface="Rambla" charset="0"/>
              <a:sym typeface="Rambla" charset="0"/>
            </a:endParaRPr>
          </a:p>
          <a:p>
            <a:pPr marL="365125" indent="-263525">
              <a:spcBef>
                <a:spcPts val="400"/>
              </a:spcBef>
              <a:buClr>
                <a:schemeClr val="accent1"/>
              </a:buClr>
              <a:buSzPct val="68000"/>
              <a:buFont typeface="Noto Sans Symbols"/>
              <a:buChar char="▶"/>
            </a:pPr>
            <a:r>
              <a:rPr lang="en-US" altLang="en-US" sz="1600">
                <a:solidFill>
                  <a:srgbClr val="40458C"/>
                </a:solidFill>
                <a:latin typeface="Rambla" charset="0"/>
                <a:ea typeface="ＭＳ Ｐゴシック" panose="020B0600070205080204" pitchFamily="34" charset="-128"/>
                <a:cs typeface="Rambla" charset="0"/>
                <a:sym typeface="Rambla" charset="0"/>
              </a:rPr>
              <a:t>Monmouth County Library</a:t>
            </a:r>
          </a:p>
          <a:p>
            <a:pPr marL="365125" indent="-263525">
              <a:spcBef>
                <a:spcPts val="400"/>
              </a:spcBef>
              <a:buClr>
                <a:schemeClr val="accent1"/>
              </a:buClr>
              <a:buSzPct val="68000"/>
              <a:buFont typeface="Noto Sans Symbols"/>
              <a:buChar char="▶"/>
            </a:pPr>
            <a:r>
              <a:rPr lang="en-US" altLang="en-US" sz="1600">
                <a:solidFill>
                  <a:srgbClr val="40458C"/>
                </a:solidFill>
                <a:latin typeface="Rambla" charset="0"/>
                <a:ea typeface="ＭＳ Ｐゴシック" panose="020B0600070205080204" pitchFamily="34" charset="-128"/>
                <a:cs typeface="Rambla" charset="0"/>
                <a:sym typeface="Rambla" charset="0"/>
              </a:rPr>
              <a:t>Shrewsbury/732-842-5995</a:t>
            </a:r>
          </a:p>
          <a:p>
            <a:pPr marL="365125" indent="-263525">
              <a:spcBef>
                <a:spcPts val="400"/>
              </a:spcBef>
              <a:buClr>
                <a:schemeClr val="accent1"/>
              </a:buClr>
              <a:buSzPct val="68000"/>
              <a:buFont typeface="Wingdings" panose="05000000000000000000" pitchFamily="2" charset="2"/>
              <a:buNone/>
            </a:pPr>
            <a:endParaRPr lang="en-US" altLang="en-US" sz="1600">
              <a:solidFill>
                <a:srgbClr val="40458C"/>
              </a:solidFill>
              <a:latin typeface="Rambla" charset="0"/>
              <a:ea typeface="ＭＳ Ｐゴシック" panose="020B0600070205080204" pitchFamily="34" charset="-128"/>
              <a:cs typeface="Rambla" charset="0"/>
              <a:sym typeface="Rambla" charset="0"/>
            </a:endParaRPr>
          </a:p>
          <a:p>
            <a:pPr marL="365125" indent="-263525">
              <a:spcBef>
                <a:spcPts val="400"/>
              </a:spcBef>
              <a:buClr>
                <a:schemeClr val="accent1"/>
              </a:buClr>
              <a:buSzPct val="68000"/>
              <a:buFont typeface="Noto Sans Symbols"/>
              <a:buChar char="▶"/>
            </a:pPr>
            <a:r>
              <a:rPr lang="en-US" altLang="en-US" sz="1600">
                <a:solidFill>
                  <a:srgbClr val="40458C"/>
                </a:solidFill>
                <a:latin typeface="Rambla" charset="0"/>
                <a:ea typeface="ＭＳ Ｐゴシック" panose="020B0600070205080204" pitchFamily="34" charset="-128"/>
                <a:cs typeface="Rambla" charset="0"/>
                <a:sym typeface="Rambla" charset="0"/>
              </a:rPr>
              <a:t>Riverview Medical Center</a:t>
            </a:r>
          </a:p>
          <a:p>
            <a:pPr marL="365125" indent="-263525">
              <a:spcBef>
                <a:spcPts val="400"/>
              </a:spcBef>
              <a:buClr>
                <a:schemeClr val="accent1"/>
              </a:buClr>
              <a:buSzPct val="68000"/>
              <a:buFont typeface="Noto Sans Symbols"/>
              <a:buChar char="▶"/>
            </a:pPr>
            <a:r>
              <a:rPr lang="en-US" altLang="en-US" sz="1600">
                <a:solidFill>
                  <a:srgbClr val="40458C"/>
                </a:solidFill>
                <a:latin typeface="Rambla" charset="0"/>
                <a:ea typeface="ＭＳ Ｐゴシック" panose="020B0600070205080204" pitchFamily="34" charset="-128"/>
                <a:cs typeface="Rambla" charset="0"/>
                <a:sym typeface="Rambla" charset="0"/>
              </a:rPr>
              <a:t>Red Bank/732-530-2253</a:t>
            </a:r>
          </a:p>
          <a:p>
            <a:pPr marL="365125" indent="-263525">
              <a:spcBef>
                <a:spcPts val="400"/>
              </a:spcBef>
              <a:buClr>
                <a:schemeClr val="accent1"/>
              </a:buClr>
              <a:buSzPct val="68000"/>
              <a:buFont typeface="Noto Sans Symbols"/>
              <a:buChar char="▶"/>
            </a:pPr>
            <a:endParaRPr lang="en-US" altLang="en-US" sz="1600">
              <a:solidFill>
                <a:srgbClr val="40458C"/>
              </a:solidFill>
              <a:latin typeface="Rambla" charset="0"/>
              <a:ea typeface="ＭＳ Ｐゴシック" panose="020B0600070205080204" pitchFamily="34" charset="-128"/>
              <a:cs typeface="Rambla" charset="0"/>
              <a:sym typeface="Rambla" charset="0"/>
            </a:endParaRPr>
          </a:p>
        </p:txBody>
      </p:sp>
      <p:sp>
        <p:nvSpPr>
          <p:cNvPr id="4" name="Content Placeholder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4050962D-FA29-4E78-810A-483DA92EC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525963"/>
          </a:xfrm>
        </p:spPr>
        <p:txBody>
          <a:bodyPr>
            <a:normAutofit fontScale="70000" lnSpcReduction="20000"/>
          </a:bodyPr>
          <a:lstStyle/>
          <a:p>
            <a:pPr indent="-263525">
              <a:defRPr/>
            </a:pPr>
            <a:r>
              <a:rPr lang="en-US" sz="1600" dirty="0"/>
              <a:t>Best Day Foundation</a:t>
            </a:r>
          </a:p>
          <a:p>
            <a:pPr indent="-263525">
              <a:defRPr/>
            </a:pPr>
            <a:r>
              <a:rPr lang="en-US" sz="1600" dirty="0"/>
              <a:t>Various beaches this summer/beach activities for children with disabilities</a:t>
            </a:r>
          </a:p>
          <a:p>
            <a:pPr indent="-263525">
              <a:defRPr/>
            </a:pPr>
            <a:r>
              <a:rPr lang="en-US" sz="1600" dirty="0"/>
              <a:t>Bestdayfoundation.org</a:t>
            </a:r>
          </a:p>
          <a:p>
            <a:pPr indent="-263525">
              <a:buFont typeface="Wingdings" panose="05000000000000000000" pitchFamily="2" charset="2"/>
              <a:buNone/>
              <a:defRPr/>
            </a:pPr>
            <a:endParaRPr lang="en-US" sz="1600" dirty="0"/>
          </a:p>
          <a:p>
            <a:pPr indent="-263525">
              <a:defRPr/>
            </a:pPr>
            <a:r>
              <a:rPr lang="en-US" sz="1600" dirty="0" err="1"/>
              <a:t>Poricy</a:t>
            </a:r>
            <a:r>
              <a:rPr lang="en-US" sz="1600" dirty="0"/>
              <a:t> Park</a:t>
            </a:r>
          </a:p>
          <a:p>
            <a:pPr indent="-263525">
              <a:defRPr/>
            </a:pPr>
            <a:r>
              <a:rPr lang="en-US" sz="1600" dirty="0"/>
              <a:t>Middletown/732-842-5966/Carol </a:t>
            </a:r>
            <a:r>
              <a:rPr lang="en-US" sz="1600" dirty="0" err="1"/>
              <a:t>Kealy</a:t>
            </a:r>
            <a:endParaRPr lang="en-US" sz="1600" dirty="0"/>
          </a:p>
          <a:p>
            <a:pPr indent="-263525">
              <a:buFont typeface="Wingdings" panose="05000000000000000000" pitchFamily="2" charset="2"/>
              <a:buNone/>
              <a:defRPr/>
            </a:pPr>
            <a:endParaRPr lang="en-US" sz="1600" dirty="0"/>
          </a:p>
          <a:p>
            <a:pPr indent="-263525">
              <a:defRPr/>
            </a:pPr>
            <a:r>
              <a:rPr lang="en-US" sz="1600" dirty="0"/>
              <a:t>Holiday Express</a:t>
            </a:r>
          </a:p>
          <a:p>
            <a:pPr indent="-263525">
              <a:defRPr/>
            </a:pPr>
            <a:r>
              <a:rPr lang="en-US" sz="1600" dirty="0"/>
              <a:t>Warehouse help needed throughout the year</a:t>
            </a:r>
          </a:p>
          <a:p>
            <a:pPr indent="-263525">
              <a:defRPr/>
            </a:pPr>
            <a:r>
              <a:rPr lang="en-US" sz="1600" dirty="0"/>
              <a:t>Tinton Falls/732-544-8010</a:t>
            </a:r>
          </a:p>
          <a:p>
            <a:pPr indent="-263525">
              <a:buFont typeface="Wingdings" panose="05000000000000000000" pitchFamily="2" charset="2"/>
              <a:buNone/>
              <a:defRPr/>
            </a:pPr>
            <a:endParaRPr lang="en-US" sz="1600" dirty="0"/>
          </a:p>
          <a:p>
            <a:pPr indent="-263525">
              <a:defRPr/>
            </a:pPr>
            <a:r>
              <a:rPr lang="en-US" sz="1600" dirty="0" err="1"/>
              <a:t>Aslan</a:t>
            </a:r>
            <a:r>
              <a:rPr lang="en-US" sz="1600" dirty="0"/>
              <a:t> Youth Ministries</a:t>
            </a:r>
          </a:p>
          <a:p>
            <a:pPr indent="-263525">
              <a:defRPr/>
            </a:pPr>
            <a:r>
              <a:rPr lang="en-US" sz="1600" dirty="0"/>
              <a:t>Tutoring-Summer Day Camps-Winter Ski Trips</a:t>
            </a:r>
          </a:p>
          <a:p>
            <a:pPr indent="-263525">
              <a:defRPr/>
            </a:pPr>
            <a:r>
              <a:rPr lang="en-US" sz="1600" dirty="0"/>
              <a:t>Red Bank/Neptune/Long Branch</a:t>
            </a:r>
          </a:p>
          <a:p>
            <a:pPr indent="-263525">
              <a:defRPr/>
            </a:pPr>
            <a:r>
              <a:rPr lang="en-US" sz="1600" dirty="0"/>
              <a:t>Aslanyouth.org (click on programs)</a:t>
            </a:r>
          </a:p>
          <a:p>
            <a:pPr>
              <a:defRPr/>
            </a:pP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2F0D5548-55B8-47D4-95FA-4451C5AE7C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ATHLETICS</a:t>
            </a:r>
          </a:p>
        </p:txBody>
      </p:sp>
      <p:sp>
        <p:nvSpPr>
          <p:cNvPr id="35843" name="Content Placeholder 2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6C581614-F40D-4D1F-B0CD-D121C171FD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44388" y="1737361"/>
            <a:ext cx="7467600" cy="4511039"/>
          </a:xfrm>
          <a:custGeom>
            <a:avLst/>
            <a:gdLst>
              <a:gd name="connsiteX0" fmla="*/ 0 w 7467600"/>
              <a:gd name="connsiteY0" fmla="*/ 0 h 4511039"/>
              <a:gd name="connsiteX1" fmla="*/ 574431 w 7467600"/>
              <a:gd name="connsiteY1" fmla="*/ 0 h 4511039"/>
              <a:gd name="connsiteX2" fmla="*/ 1298214 w 7467600"/>
              <a:gd name="connsiteY2" fmla="*/ 0 h 4511039"/>
              <a:gd name="connsiteX3" fmla="*/ 1797968 w 7467600"/>
              <a:gd name="connsiteY3" fmla="*/ 0 h 4511039"/>
              <a:gd name="connsiteX4" fmla="*/ 2297723 w 7467600"/>
              <a:gd name="connsiteY4" fmla="*/ 0 h 4511039"/>
              <a:gd name="connsiteX5" fmla="*/ 2872154 w 7467600"/>
              <a:gd name="connsiteY5" fmla="*/ 0 h 4511039"/>
              <a:gd name="connsiteX6" fmla="*/ 3521261 w 7467600"/>
              <a:gd name="connsiteY6" fmla="*/ 0 h 4511039"/>
              <a:gd name="connsiteX7" fmla="*/ 4170367 w 7467600"/>
              <a:gd name="connsiteY7" fmla="*/ 0 h 4511039"/>
              <a:gd name="connsiteX8" fmla="*/ 4819474 w 7467600"/>
              <a:gd name="connsiteY8" fmla="*/ 0 h 4511039"/>
              <a:gd name="connsiteX9" fmla="*/ 5543257 w 7467600"/>
              <a:gd name="connsiteY9" fmla="*/ 0 h 4511039"/>
              <a:gd name="connsiteX10" fmla="*/ 6117688 w 7467600"/>
              <a:gd name="connsiteY10" fmla="*/ 0 h 4511039"/>
              <a:gd name="connsiteX11" fmla="*/ 6766794 w 7467600"/>
              <a:gd name="connsiteY11" fmla="*/ 0 h 4511039"/>
              <a:gd name="connsiteX12" fmla="*/ 7467600 w 7467600"/>
              <a:gd name="connsiteY12" fmla="*/ 0 h 4511039"/>
              <a:gd name="connsiteX13" fmla="*/ 7467600 w 7467600"/>
              <a:gd name="connsiteY13" fmla="*/ 563880 h 4511039"/>
              <a:gd name="connsiteX14" fmla="*/ 7467600 w 7467600"/>
              <a:gd name="connsiteY14" fmla="*/ 1172870 h 4511039"/>
              <a:gd name="connsiteX15" fmla="*/ 7467600 w 7467600"/>
              <a:gd name="connsiteY15" fmla="*/ 1826971 h 4511039"/>
              <a:gd name="connsiteX16" fmla="*/ 7467600 w 7467600"/>
              <a:gd name="connsiteY16" fmla="*/ 2435961 h 4511039"/>
              <a:gd name="connsiteX17" fmla="*/ 7467600 w 7467600"/>
              <a:gd name="connsiteY17" fmla="*/ 2909620 h 4511039"/>
              <a:gd name="connsiteX18" fmla="*/ 7467600 w 7467600"/>
              <a:gd name="connsiteY18" fmla="*/ 3518610 h 4511039"/>
              <a:gd name="connsiteX19" fmla="*/ 7467600 w 7467600"/>
              <a:gd name="connsiteY19" fmla="*/ 4511039 h 4511039"/>
              <a:gd name="connsiteX20" fmla="*/ 7042521 w 7467600"/>
              <a:gd name="connsiteY20" fmla="*/ 4511039 h 4511039"/>
              <a:gd name="connsiteX21" fmla="*/ 6692118 w 7467600"/>
              <a:gd name="connsiteY21" fmla="*/ 4511039 h 4511039"/>
              <a:gd name="connsiteX22" fmla="*/ 6192364 w 7467600"/>
              <a:gd name="connsiteY22" fmla="*/ 4511039 h 4511039"/>
              <a:gd name="connsiteX23" fmla="*/ 5543257 w 7467600"/>
              <a:gd name="connsiteY23" fmla="*/ 4511039 h 4511039"/>
              <a:gd name="connsiteX24" fmla="*/ 5118178 w 7467600"/>
              <a:gd name="connsiteY24" fmla="*/ 4511039 h 4511039"/>
              <a:gd name="connsiteX25" fmla="*/ 4394395 w 7467600"/>
              <a:gd name="connsiteY25" fmla="*/ 4511039 h 4511039"/>
              <a:gd name="connsiteX26" fmla="*/ 3670613 w 7467600"/>
              <a:gd name="connsiteY26" fmla="*/ 4511039 h 4511039"/>
              <a:gd name="connsiteX27" fmla="*/ 3096182 w 7467600"/>
              <a:gd name="connsiteY27" fmla="*/ 4511039 h 4511039"/>
              <a:gd name="connsiteX28" fmla="*/ 2372399 w 7467600"/>
              <a:gd name="connsiteY28" fmla="*/ 4511039 h 4511039"/>
              <a:gd name="connsiteX29" fmla="*/ 1797968 w 7467600"/>
              <a:gd name="connsiteY29" fmla="*/ 4511039 h 4511039"/>
              <a:gd name="connsiteX30" fmla="*/ 1148862 w 7467600"/>
              <a:gd name="connsiteY30" fmla="*/ 4511039 h 4511039"/>
              <a:gd name="connsiteX31" fmla="*/ 798459 w 7467600"/>
              <a:gd name="connsiteY31" fmla="*/ 4511039 h 4511039"/>
              <a:gd name="connsiteX32" fmla="*/ 0 w 7467600"/>
              <a:gd name="connsiteY32" fmla="*/ 4511039 h 4511039"/>
              <a:gd name="connsiteX33" fmla="*/ 0 w 7467600"/>
              <a:gd name="connsiteY33" fmla="*/ 3992270 h 4511039"/>
              <a:gd name="connsiteX34" fmla="*/ 0 w 7467600"/>
              <a:gd name="connsiteY34" fmla="*/ 3473500 h 4511039"/>
              <a:gd name="connsiteX35" fmla="*/ 0 w 7467600"/>
              <a:gd name="connsiteY35" fmla="*/ 2999841 h 4511039"/>
              <a:gd name="connsiteX36" fmla="*/ 0 w 7467600"/>
              <a:gd name="connsiteY36" fmla="*/ 2481071 h 4511039"/>
              <a:gd name="connsiteX37" fmla="*/ 0 w 7467600"/>
              <a:gd name="connsiteY37" fmla="*/ 1872081 h 4511039"/>
              <a:gd name="connsiteX38" fmla="*/ 0 w 7467600"/>
              <a:gd name="connsiteY38" fmla="*/ 1398422 h 4511039"/>
              <a:gd name="connsiteX39" fmla="*/ 0 w 7467600"/>
              <a:gd name="connsiteY39" fmla="*/ 969873 h 4511039"/>
              <a:gd name="connsiteX40" fmla="*/ 0 w 7467600"/>
              <a:gd name="connsiteY40" fmla="*/ 0 h 4511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467600" h="4511039" fill="none" extrusionOk="0">
                <a:moveTo>
                  <a:pt x="0" y="0"/>
                </a:moveTo>
                <a:cubicBezTo>
                  <a:pt x="266224" y="-33400"/>
                  <a:pt x="336859" y="50184"/>
                  <a:pt x="574431" y="0"/>
                </a:cubicBezTo>
                <a:cubicBezTo>
                  <a:pt x="812003" y="-50184"/>
                  <a:pt x="1132967" y="51868"/>
                  <a:pt x="1298214" y="0"/>
                </a:cubicBezTo>
                <a:cubicBezTo>
                  <a:pt x="1463461" y="-51868"/>
                  <a:pt x="1567123" y="49489"/>
                  <a:pt x="1797968" y="0"/>
                </a:cubicBezTo>
                <a:cubicBezTo>
                  <a:pt x="2028813" y="-49489"/>
                  <a:pt x="2138418" y="9859"/>
                  <a:pt x="2297723" y="0"/>
                </a:cubicBezTo>
                <a:cubicBezTo>
                  <a:pt x="2457029" y="-9859"/>
                  <a:pt x="2667019" y="24126"/>
                  <a:pt x="2872154" y="0"/>
                </a:cubicBezTo>
                <a:cubicBezTo>
                  <a:pt x="3077289" y="-24126"/>
                  <a:pt x="3219644" y="3337"/>
                  <a:pt x="3521261" y="0"/>
                </a:cubicBezTo>
                <a:cubicBezTo>
                  <a:pt x="3822878" y="-3337"/>
                  <a:pt x="3968959" y="44269"/>
                  <a:pt x="4170367" y="0"/>
                </a:cubicBezTo>
                <a:cubicBezTo>
                  <a:pt x="4371775" y="-44269"/>
                  <a:pt x="4650291" y="8119"/>
                  <a:pt x="4819474" y="0"/>
                </a:cubicBezTo>
                <a:cubicBezTo>
                  <a:pt x="4988657" y="-8119"/>
                  <a:pt x="5219186" y="27570"/>
                  <a:pt x="5543257" y="0"/>
                </a:cubicBezTo>
                <a:cubicBezTo>
                  <a:pt x="5867328" y="-27570"/>
                  <a:pt x="5909423" y="1289"/>
                  <a:pt x="6117688" y="0"/>
                </a:cubicBezTo>
                <a:cubicBezTo>
                  <a:pt x="6325953" y="-1289"/>
                  <a:pt x="6588791" y="21987"/>
                  <a:pt x="6766794" y="0"/>
                </a:cubicBezTo>
                <a:cubicBezTo>
                  <a:pt x="6944797" y="-21987"/>
                  <a:pt x="7260146" y="77908"/>
                  <a:pt x="7467600" y="0"/>
                </a:cubicBezTo>
                <a:cubicBezTo>
                  <a:pt x="7526667" y="115257"/>
                  <a:pt x="7458388" y="403820"/>
                  <a:pt x="7467600" y="563880"/>
                </a:cubicBezTo>
                <a:cubicBezTo>
                  <a:pt x="7476812" y="723940"/>
                  <a:pt x="7441930" y="881081"/>
                  <a:pt x="7467600" y="1172870"/>
                </a:cubicBezTo>
                <a:cubicBezTo>
                  <a:pt x="7493270" y="1464659"/>
                  <a:pt x="7446467" y="1563025"/>
                  <a:pt x="7467600" y="1826971"/>
                </a:cubicBezTo>
                <a:cubicBezTo>
                  <a:pt x="7488733" y="2090917"/>
                  <a:pt x="7405880" y="2294026"/>
                  <a:pt x="7467600" y="2435961"/>
                </a:cubicBezTo>
                <a:cubicBezTo>
                  <a:pt x="7529320" y="2577896"/>
                  <a:pt x="7423471" y="2762942"/>
                  <a:pt x="7467600" y="2909620"/>
                </a:cubicBezTo>
                <a:cubicBezTo>
                  <a:pt x="7511729" y="3056298"/>
                  <a:pt x="7411065" y="3389108"/>
                  <a:pt x="7467600" y="3518610"/>
                </a:cubicBezTo>
                <a:cubicBezTo>
                  <a:pt x="7524135" y="3648112"/>
                  <a:pt x="7358445" y="4057903"/>
                  <a:pt x="7467600" y="4511039"/>
                </a:cubicBezTo>
                <a:cubicBezTo>
                  <a:pt x="7288201" y="4555832"/>
                  <a:pt x="7238804" y="4470350"/>
                  <a:pt x="7042521" y="4511039"/>
                </a:cubicBezTo>
                <a:cubicBezTo>
                  <a:pt x="6846238" y="4551728"/>
                  <a:pt x="6841375" y="4507287"/>
                  <a:pt x="6692118" y="4511039"/>
                </a:cubicBezTo>
                <a:cubicBezTo>
                  <a:pt x="6542861" y="4514791"/>
                  <a:pt x="6338549" y="4462935"/>
                  <a:pt x="6192364" y="4511039"/>
                </a:cubicBezTo>
                <a:cubicBezTo>
                  <a:pt x="6046179" y="4559143"/>
                  <a:pt x="5716572" y="4485815"/>
                  <a:pt x="5543257" y="4511039"/>
                </a:cubicBezTo>
                <a:cubicBezTo>
                  <a:pt x="5369942" y="4536263"/>
                  <a:pt x="5249844" y="4466801"/>
                  <a:pt x="5118178" y="4511039"/>
                </a:cubicBezTo>
                <a:cubicBezTo>
                  <a:pt x="4986512" y="4555277"/>
                  <a:pt x="4712334" y="4427915"/>
                  <a:pt x="4394395" y="4511039"/>
                </a:cubicBezTo>
                <a:cubicBezTo>
                  <a:pt x="4076456" y="4594163"/>
                  <a:pt x="3821057" y="4508402"/>
                  <a:pt x="3670613" y="4511039"/>
                </a:cubicBezTo>
                <a:cubicBezTo>
                  <a:pt x="3520169" y="4513676"/>
                  <a:pt x="3257834" y="4448554"/>
                  <a:pt x="3096182" y="4511039"/>
                </a:cubicBezTo>
                <a:cubicBezTo>
                  <a:pt x="2934530" y="4573524"/>
                  <a:pt x="2586129" y="4432219"/>
                  <a:pt x="2372399" y="4511039"/>
                </a:cubicBezTo>
                <a:cubicBezTo>
                  <a:pt x="2158669" y="4589859"/>
                  <a:pt x="2010582" y="4448566"/>
                  <a:pt x="1797968" y="4511039"/>
                </a:cubicBezTo>
                <a:cubicBezTo>
                  <a:pt x="1585354" y="4573512"/>
                  <a:pt x="1323772" y="4493663"/>
                  <a:pt x="1148862" y="4511039"/>
                </a:cubicBezTo>
                <a:cubicBezTo>
                  <a:pt x="973952" y="4528415"/>
                  <a:pt x="941065" y="4498671"/>
                  <a:pt x="798459" y="4511039"/>
                </a:cubicBezTo>
                <a:cubicBezTo>
                  <a:pt x="655853" y="4523407"/>
                  <a:pt x="204386" y="4452490"/>
                  <a:pt x="0" y="4511039"/>
                </a:cubicBezTo>
                <a:cubicBezTo>
                  <a:pt x="-1434" y="4280434"/>
                  <a:pt x="56796" y="4120365"/>
                  <a:pt x="0" y="3992270"/>
                </a:cubicBezTo>
                <a:cubicBezTo>
                  <a:pt x="-56796" y="3864175"/>
                  <a:pt x="48751" y="3663197"/>
                  <a:pt x="0" y="3473500"/>
                </a:cubicBezTo>
                <a:cubicBezTo>
                  <a:pt x="-48751" y="3283803"/>
                  <a:pt x="53557" y="3174633"/>
                  <a:pt x="0" y="2999841"/>
                </a:cubicBezTo>
                <a:cubicBezTo>
                  <a:pt x="-53557" y="2825049"/>
                  <a:pt x="488" y="2686032"/>
                  <a:pt x="0" y="2481071"/>
                </a:cubicBezTo>
                <a:cubicBezTo>
                  <a:pt x="-488" y="2276110"/>
                  <a:pt x="1929" y="2117205"/>
                  <a:pt x="0" y="1872081"/>
                </a:cubicBezTo>
                <a:cubicBezTo>
                  <a:pt x="-1929" y="1626957"/>
                  <a:pt x="23686" y="1545974"/>
                  <a:pt x="0" y="1398422"/>
                </a:cubicBezTo>
                <a:cubicBezTo>
                  <a:pt x="-23686" y="1250870"/>
                  <a:pt x="8388" y="1158605"/>
                  <a:pt x="0" y="969873"/>
                </a:cubicBezTo>
                <a:cubicBezTo>
                  <a:pt x="-8388" y="781141"/>
                  <a:pt x="84278" y="328852"/>
                  <a:pt x="0" y="0"/>
                </a:cubicBezTo>
                <a:close/>
              </a:path>
              <a:path w="7467600" h="4511039" stroke="0" extrusionOk="0">
                <a:moveTo>
                  <a:pt x="0" y="0"/>
                </a:moveTo>
                <a:cubicBezTo>
                  <a:pt x="151941" y="-5809"/>
                  <a:pt x="278455" y="40896"/>
                  <a:pt x="499755" y="0"/>
                </a:cubicBezTo>
                <a:cubicBezTo>
                  <a:pt x="721056" y="-40896"/>
                  <a:pt x="681766" y="18793"/>
                  <a:pt x="850158" y="0"/>
                </a:cubicBezTo>
                <a:cubicBezTo>
                  <a:pt x="1018550" y="-18793"/>
                  <a:pt x="1338605" y="17523"/>
                  <a:pt x="1573940" y="0"/>
                </a:cubicBezTo>
                <a:cubicBezTo>
                  <a:pt x="1809275" y="-17523"/>
                  <a:pt x="1951006" y="15046"/>
                  <a:pt x="2073695" y="0"/>
                </a:cubicBezTo>
                <a:cubicBezTo>
                  <a:pt x="2196384" y="-15046"/>
                  <a:pt x="2394963" y="56208"/>
                  <a:pt x="2573450" y="0"/>
                </a:cubicBezTo>
                <a:cubicBezTo>
                  <a:pt x="2751938" y="-56208"/>
                  <a:pt x="3104362" y="55615"/>
                  <a:pt x="3297233" y="0"/>
                </a:cubicBezTo>
                <a:cubicBezTo>
                  <a:pt x="3490104" y="-55615"/>
                  <a:pt x="3543060" y="35561"/>
                  <a:pt x="3722311" y="0"/>
                </a:cubicBezTo>
                <a:cubicBezTo>
                  <a:pt x="3901562" y="-35561"/>
                  <a:pt x="4184869" y="17882"/>
                  <a:pt x="4446094" y="0"/>
                </a:cubicBezTo>
                <a:cubicBezTo>
                  <a:pt x="4707319" y="-17882"/>
                  <a:pt x="4944248" y="29526"/>
                  <a:pt x="5169877" y="0"/>
                </a:cubicBezTo>
                <a:cubicBezTo>
                  <a:pt x="5395506" y="-29526"/>
                  <a:pt x="5581179" y="30019"/>
                  <a:pt x="5744308" y="0"/>
                </a:cubicBezTo>
                <a:cubicBezTo>
                  <a:pt x="5907437" y="-30019"/>
                  <a:pt x="6194125" y="63780"/>
                  <a:pt x="6468090" y="0"/>
                </a:cubicBezTo>
                <a:cubicBezTo>
                  <a:pt x="6742055" y="-63780"/>
                  <a:pt x="6780871" y="17285"/>
                  <a:pt x="6967845" y="0"/>
                </a:cubicBezTo>
                <a:cubicBezTo>
                  <a:pt x="7154819" y="-17285"/>
                  <a:pt x="7345697" y="41416"/>
                  <a:pt x="7467600" y="0"/>
                </a:cubicBezTo>
                <a:cubicBezTo>
                  <a:pt x="7515753" y="169225"/>
                  <a:pt x="7440155" y="339297"/>
                  <a:pt x="7467600" y="608990"/>
                </a:cubicBezTo>
                <a:cubicBezTo>
                  <a:pt x="7495045" y="878683"/>
                  <a:pt x="7432776" y="946596"/>
                  <a:pt x="7467600" y="1172870"/>
                </a:cubicBezTo>
                <a:cubicBezTo>
                  <a:pt x="7502424" y="1399144"/>
                  <a:pt x="7411747" y="1541486"/>
                  <a:pt x="7467600" y="1736750"/>
                </a:cubicBezTo>
                <a:cubicBezTo>
                  <a:pt x="7523453" y="1932014"/>
                  <a:pt x="7463691" y="2157386"/>
                  <a:pt x="7467600" y="2345740"/>
                </a:cubicBezTo>
                <a:cubicBezTo>
                  <a:pt x="7471509" y="2534094"/>
                  <a:pt x="7445695" y="2695346"/>
                  <a:pt x="7467600" y="2954731"/>
                </a:cubicBezTo>
                <a:cubicBezTo>
                  <a:pt x="7489505" y="3214116"/>
                  <a:pt x="7433165" y="3354246"/>
                  <a:pt x="7467600" y="3563721"/>
                </a:cubicBezTo>
                <a:cubicBezTo>
                  <a:pt x="7502035" y="3773196"/>
                  <a:pt x="7442464" y="3802410"/>
                  <a:pt x="7467600" y="3992270"/>
                </a:cubicBezTo>
                <a:cubicBezTo>
                  <a:pt x="7492736" y="4182130"/>
                  <a:pt x="7447132" y="4318240"/>
                  <a:pt x="7467600" y="4511039"/>
                </a:cubicBezTo>
                <a:cubicBezTo>
                  <a:pt x="7190473" y="4583318"/>
                  <a:pt x="6996492" y="4478466"/>
                  <a:pt x="6818493" y="4511039"/>
                </a:cubicBezTo>
                <a:cubicBezTo>
                  <a:pt x="6640494" y="4543612"/>
                  <a:pt x="6521082" y="4473728"/>
                  <a:pt x="6393414" y="4511039"/>
                </a:cubicBezTo>
                <a:cubicBezTo>
                  <a:pt x="6265746" y="4548350"/>
                  <a:pt x="6017185" y="4447651"/>
                  <a:pt x="5818984" y="4511039"/>
                </a:cubicBezTo>
                <a:cubicBezTo>
                  <a:pt x="5620783" y="4574427"/>
                  <a:pt x="5554044" y="4494818"/>
                  <a:pt x="5468581" y="4511039"/>
                </a:cubicBezTo>
                <a:cubicBezTo>
                  <a:pt x="5383118" y="4527260"/>
                  <a:pt x="5200593" y="4492235"/>
                  <a:pt x="5118178" y="4511039"/>
                </a:cubicBezTo>
                <a:cubicBezTo>
                  <a:pt x="5035763" y="4529843"/>
                  <a:pt x="4813290" y="4510804"/>
                  <a:pt x="4543747" y="4511039"/>
                </a:cubicBezTo>
                <a:cubicBezTo>
                  <a:pt x="4274204" y="4511274"/>
                  <a:pt x="4227804" y="4501845"/>
                  <a:pt x="4118669" y="4511039"/>
                </a:cubicBezTo>
                <a:cubicBezTo>
                  <a:pt x="4009534" y="4520233"/>
                  <a:pt x="3641908" y="4503970"/>
                  <a:pt x="3469562" y="4511039"/>
                </a:cubicBezTo>
                <a:cubicBezTo>
                  <a:pt x="3297216" y="4518108"/>
                  <a:pt x="3194330" y="4499969"/>
                  <a:pt x="3044483" y="4511039"/>
                </a:cubicBezTo>
                <a:cubicBezTo>
                  <a:pt x="2894636" y="4522109"/>
                  <a:pt x="2621480" y="4500685"/>
                  <a:pt x="2395376" y="4511039"/>
                </a:cubicBezTo>
                <a:cubicBezTo>
                  <a:pt x="2169272" y="4521393"/>
                  <a:pt x="2211208" y="4471742"/>
                  <a:pt x="2044974" y="4511039"/>
                </a:cubicBezTo>
                <a:cubicBezTo>
                  <a:pt x="1878740" y="4550336"/>
                  <a:pt x="1682103" y="4472395"/>
                  <a:pt x="1395867" y="4511039"/>
                </a:cubicBezTo>
                <a:cubicBezTo>
                  <a:pt x="1109631" y="4549683"/>
                  <a:pt x="1132199" y="4502452"/>
                  <a:pt x="970788" y="4511039"/>
                </a:cubicBezTo>
                <a:cubicBezTo>
                  <a:pt x="809377" y="4519626"/>
                  <a:pt x="728405" y="4504083"/>
                  <a:pt x="620385" y="4511039"/>
                </a:cubicBezTo>
                <a:cubicBezTo>
                  <a:pt x="512365" y="4517995"/>
                  <a:pt x="142441" y="4465278"/>
                  <a:pt x="0" y="4511039"/>
                </a:cubicBezTo>
                <a:cubicBezTo>
                  <a:pt x="-42056" y="4326648"/>
                  <a:pt x="52571" y="4197695"/>
                  <a:pt x="0" y="3902049"/>
                </a:cubicBezTo>
                <a:cubicBezTo>
                  <a:pt x="-52571" y="3606403"/>
                  <a:pt x="35339" y="3647326"/>
                  <a:pt x="0" y="3428390"/>
                </a:cubicBezTo>
                <a:cubicBezTo>
                  <a:pt x="-35339" y="3209454"/>
                  <a:pt x="21951" y="3105047"/>
                  <a:pt x="0" y="2999841"/>
                </a:cubicBezTo>
                <a:cubicBezTo>
                  <a:pt x="-21951" y="2894635"/>
                  <a:pt x="29520" y="2782380"/>
                  <a:pt x="0" y="2571292"/>
                </a:cubicBezTo>
                <a:cubicBezTo>
                  <a:pt x="-29520" y="2360204"/>
                  <a:pt x="23749" y="2200336"/>
                  <a:pt x="0" y="1962302"/>
                </a:cubicBezTo>
                <a:cubicBezTo>
                  <a:pt x="-23749" y="1724268"/>
                  <a:pt x="3416" y="1734476"/>
                  <a:pt x="0" y="1533753"/>
                </a:cubicBezTo>
                <a:cubicBezTo>
                  <a:pt x="-3416" y="1333030"/>
                  <a:pt x="35308" y="1106988"/>
                  <a:pt x="0" y="969873"/>
                </a:cubicBezTo>
                <a:cubicBezTo>
                  <a:pt x="-35308" y="832758"/>
                  <a:pt x="42059" y="614128"/>
                  <a:pt x="0" y="496214"/>
                </a:cubicBezTo>
                <a:cubicBezTo>
                  <a:pt x="-42059" y="378300"/>
                  <a:pt x="46782" y="116104"/>
                  <a:pt x="0" y="0"/>
                </a:cubicBezTo>
                <a:close/>
              </a:path>
            </a:pathLst>
          </a:custGeom>
          <a:ln w="66675">
            <a:gradFill>
              <a:gsLst>
                <a:gs pos="0">
                  <a:schemeClr val="accent2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extLst>
              <a:ext uri="{C807C97D-BFC1-408E-A445-0C87EB9F89A2}">
                <ask:lineSketchStyleProps xmlns:ask="http://schemas.microsoft.com/office/drawing/2018/sketchyshapes" sd="1219033472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 fontScale="40000" lnSpcReduction="20000"/>
          </a:bodyPr>
          <a:lstStyle/>
          <a:p>
            <a:pPr marL="292608" lvl="1" indent="0" algn="ctr">
              <a:buNone/>
            </a:pPr>
            <a:r>
              <a:rPr lang="en-US" altLang="en-US" sz="5000" b="1" u="sng" dirty="0">
                <a:ea typeface="ＭＳ Ｐゴシック" panose="020B0600070205080204" pitchFamily="34" charset="-128"/>
              </a:rPr>
              <a:t>     Boys’ Sports                       Girls’ Sports</a:t>
            </a:r>
          </a:p>
          <a:p>
            <a:pPr marL="292608" lvl="1" indent="0" algn="ctr">
              <a:buNone/>
            </a:pPr>
            <a:endParaRPr lang="en-US" altLang="en-US" sz="3800" b="1" u="sng" dirty="0">
              <a:ea typeface="ＭＳ Ｐゴシック" panose="020B0600070205080204" pitchFamily="34" charset="-128"/>
            </a:endParaRPr>
          </a:p>
          <a:p>
            <a:pPr marL="292608" lvl="1" indent="0">
              <a:buNone/>
            </a:pPr>
            <a:r>
              <a:rPr lang="en-US" altLang="en-US" sz="3800" b="1" dirty="0">
                <a:ea typeface="ＭＳ Ｐゴシック" panose="020B0600070205080204" pitchFamily="34" charset="-128"/>
              </a:rPr>
              <a:t>                                                 Football                                       Cheerleading</a:t>
            </a:r>
          </a:p>
          <a:p>
            <a:pPr marL="292608" lvl="1" indent="0">
              <a:buNone/>
            </a:pPr>
            <a:r>
              <a:rPr lang="en-US" altLang="en-US" sz="3800" b="1" dirty="0">
                <a:ea typeface="ＭＳ Ｐゴシック" panose="020B0600070205080204" pitchFamily="34" charset="-128"/>
              </a:rPr>
              <a:t>		             Cross Country                             Cross Country</a:t>
            </a:r>
          </a:p>
          <a:p>
            <a:pPr marL="292608" lvl="1" indent="0">
              <a:buNone/>
            </a:pPr>
            <a:r>
              <a:rPr lang="en-US" altLang="en-US" sz="3800" b="1" dirty="0">
                <a:ea typeface="ＭＳ Ｐゴシック" panose="020B0600070205080204" pitchFamily="34" charset="-128"/>
              </a:rPr>
              <a:t>	                                   Soccer                                          Tennis</a:t>
            </a:r>
          </a:p>
          <a:p>
            <a:pPr marL="292608" lvl="1" indent="0">
              <a:buNone/>
            </a:pPr>
            <a:r>
              <a:rPr lang="en-US" altLang="en-US" sz="3800" b="1" dirty="0">
                <a:ea typeface="ＭＳ Ｐゴシック" panose="020B0600070205080204" pitchFamily="34" charset="-128"/>
              </a:rPr>
              <a:t>                                                 Baseball                                       Gymnastics</a:t>
            </a:r>
          </a:p>
          <a:p>
            <a:pPr marL="292608" lvl="1" indent="0">
              <a:buNone/>
            </a:pPr>
            <a:r>
              <a:rPr lang="en-US" altLang="en-US" sz="3800" b="1" dirty="0">
                <a:ea typeface="ＭＳ Ｐゴシック" panose="020B0600070205080204" pitchFamily="34" charset="-128"/>
              </a:rPr>
              <a:t>                                                Wrestling                                      Field Hockey</a:t>
            </a:r>
          </a:p>
          <a:p>
            <a:pPr marL="292608" lvl="1" indent="0">
              <a:buNone/>
            </a:pPr>
            <a:r>
              <a:rPr lang="en-US" altLang="en-US" sz="3800" b="1" dirty="0">
                <a:ea typeface="ＭＳ Ｐゴシック" panose="020B0600070205080204" pitchFamily="34" charset="-128"/>
              </a:rPr>
              <a:t>                                                Track                                              Soccer</a:t>
            </a:r>
          </a:p>
          <a:p>
            <a:pPr marL="292608" lvl="1" indent="0">
              <a:buNone/>
            </a:pPr>
            <a:r>
              <a:rPr lang="en-US" altLang="en-US" sz="3800" b="1" dirty="0">
                <a:ea typeface="ＭＳ Ｐゴシック" panose="020B0600070205080204" pitchFamily="34" charset="-128"/>
              </a:rPr>
              <a:t>                                                Ice Hockey                                    Volleyball</a:t>
            </a:r>
          </a:p>
          <a:p>
            <a:pPr marL="292608" lvl="1" indent="0">
              <a:buNone/>
            </a:pPr>
            <a:r>
              <a:rPr lang="en-US" altLang="en-US" sz="3800" b="1" dirty="0">
                <a:ea typeface="ＭＳ Ｐゴシック" panose="020B0600070205080204" pitchFamily="34" charset="-128"/>
              </a:rPr>
              <a:t>                                                Swimming                                    Basketball</a:t>
            </a:r>
          </a:p>
          <a:p>
            <a:pPr marL="292608" lvl="1" indent="0">
              <a:buNone/>
            </a:pPr>
            <a:r>
              <a:rPr lang="en-US" altLang="en-US" sz="3800" b="1" dirty="0">
                <a:ea typeface="ＭＳ Ｐゴシック" panose="020B0600070205080204" pitchFamily="34" charset="-128"/>
              </a:rPr>
              <a:t>                                                Baseball                                        Indoor Track</a:t>
            </a:r>
          </a:p>
          <a:p>
            <a:pPr marL="292608" lvl="1" indent="0">
              <a:buNone/>
            </a:pPr>
            <a:r>
              <a:rPr lang="en-US" altLang="en-US" sz="3800" b="1" dirty="0">
                <a:ea typeface="ＭＳ Ｐゴシック" panose="020B0600070205080204" pitchFamily="34" charset="-128"/>
              </a:rPr>
              <a:t>                                                Tennis                                            Swimming</a:t>
            </a:r>
          </a:p>
          <a:p>
            <a:pPr marL="292608" lvl="1" indent="0">
              <a:buNone/>
            </a:pPr>
            <a:r>
              <a:rPr lang="en-US" altLang="en-US" sz="3800" b="1" dirty="0">
                <a:ea typeface="ＭＳ Ｐゴシック" panose="020B0600070205080204" pitchFamily="34" charset="-128"/>
              </a:rPr>
              <a:t>                                                Golf                                                Softball</a:t>
            </a:r>
          </a:p>
          <a:p>
            <a:pPr marL="292608" lvl="1" indent="0">
              <a:buNone/>
            </a:pPr>
            <a:r>
              <a:rPr lang="en-US" altLang="en-US" sz="3800" b="1" dirty="0">
                <a:ea typeface="ＭＳ Ｐゴシック" panose="020B0600070205080204" pitchFamily="34" charset="-128"/>
              </a:rPr>
              <a:t>                                                Lacrosse                                        </a:t>
            </a:r>
            <a:r>
              <a:rPr lang="en-US" altLang="en-US" sz="3800" b="1" dirty="0" err="1">
                <a:ea typeface="ＭＳ Ｐゴシック" panose="020B0600070205080204" pitchFamily="34" charset="-128"/>
              </a:rPr>
              <a:t>Lacrosse</a:t>
            </a:r>
            <a:endParaRPr lang="en-US" altLang="en-US" sz="3800" b="1" dirty="0">
              <a:ea typeface="ＭＳ Ｐゴシック" panose="020B0600070205080204" pitchFamily="34" charset="-128"/>
            </a:endParaRPr>
          </a:p>
          <a:p>
            <a:pPr marL="292608" lvl="1" indent="0">
              <a:buNone/>
            </a:pPr>
            <a:r>
              <a:rPr lang="en-US" altLang="en-US" sz="3800" b="1" dirty="0">
                <a:ea typeface="ＭＳ Ｐゴシック" panose="020B0600070205080204" pitchFamily="34" charset="-128"/>
              </a:rPr>
              <a:t>                                                Volleyball                                     Golf</a:t>
            </a:r>
          </a:p>
          <a:p>
            <a:pPr marL="292608" lvl="1" indent="0">
              <a:buNone/>
            </a:pPr>
            <a:r>
              <a:rPr lang="en-US" altLang="en-US" sz="3800" b="1" dirty="0">
                <a:ea typeface="ＭＳ Ｐゴシック" panose="020B0600070205080204" pitchFamily="34" charset="-128"/>
              </a:rPr>
              <a:t>                                                                                                       Dance Team   </a:t>
            </a:r>
          </a:p>
          <a:p>
            <a:pPr marL="292608" lvl="1" indent="0">
              <a:buNone/>
            </a:pPr>
            <a:r>
              <a:rPr lang="en-US" altLang="en-US" sz="2900" b="1" dirty="0">
                <a:ea typeface="ＭＳ Ｐゴシック" panose="020B0600070205080204" pitchFamily="34" charset="-128"/>
              </a:rPr>
              <a:t>    </a:t>
            </a:r>
          </a:p>
          <a:p>
            <a:pPr marL="292608" lvl="1" indent="0">
              <a:buNone/>
            </a:pPr>
            <a:r>
              <a:rPr lang="en-US" altLang="en-US" sz="2200" b="1" dirty="0">
                <a:ea typeface="ＭＳ Ｐゴシック" panose="020B0600070205080204" pitchFamily="34" charset="-128"/>
              </a:rPr>
              <a:t>                         																		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99DA3-A460-49DE-95EE-1EAE67316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04800"/>
            <a:ext cx="7848600" cy="990600"/>
          </a:xfrm>
        </p:spPr>
        <p:txBody>
          <a:bodyPr/>
          <a:lstStyle/>
          <a:p>
            <a:pPr algn="ctr"/>
            <a:r>
              <a:rPr lang="en-US" sz="4000" dirty="0"/>
              <a:t>NCAA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83CD73C-6FEB-4908-A5F0-B0DB22B9773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58687" y="1295400"/>
            <a:ext cx="6226626" cy="320488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0E1CAFF-56B4-4A90-9A32-9F4F21403DC7}"/>
              </a:ext>
            </a:extLst>
          </p:cNvPr>
          <p:cNvSpPr txBox="1"/>
          <p:nvPr/>
        </p:nvSpPr>
        <p:spPr>
          <a:xfrm>
            <a:off x="1333500" y="4953000"/>
            <a:ext cx="647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GPA and Grades are important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Standardized testing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Sliding scale for 25-26</a:t>
            </a:r>
          </a:p>
        </p:txBody>
      </p:sp>
    </p:spTree>
    <p:extLst>
      <p:ext uri="{BB962C8B-B14F-4D97-AF65-F5344CB8AC3E}">
        <p14:creationId xmlns:p14="http://schemas.microsoft.com/office/powerpoint/2010/main" val="37356601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>
            <a:extLst>
              <a:ext uri="{FF2B5EF4-FFF2-40B4-BE49-F238E27FC236}">
                <a16:creationId xmlns:a16="http://schemas.microsoft.com/office/drawing/2014/main" id="{7EE5158F-D414-4618-AEFD-D903B7B6F2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What can you do on Naviance</a:t>
            </a:r>
          </a:p>
        </p:txBody>
      </p:sp>
      <p:sp>
        <p:nvSpPr>
          <p:cNvPr id="19459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1301851D-7400-4D59-8B25-A7143CA263E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90600" y="1904999"/>
            <a:ext cx="7239000" cy="3840163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en-US" altLang="en-US" sz="2400" dirty="0">
                <a:ea typeface="ＭＳ Ｐゴシック" pitchFamily="34" charset="-128"/>
              </a:rPr>
              <a:t>Learning Style Inventory</a:t>
            </a:r>
          </a:p>
          <a:p>
            <a:pPr eaLnBrk="1" hangingPunct="1">
              <a:defRPr/>
            </a:pPr>
            <a:r>
              <a:rPr lang="en-US" altLang="en-US" sz="2400" dirty="0">
                <a:ea typeface="ＭＳ Ｐゴシック" pitchFamily="34" charset="-128"/>
              </a:rPr>
              <a:t>Resume</a:t>
            </a:r>
          </a:p>
          <a:p>
            <a:pPr eaLnBrk="1" hangingPunct="1">
              <a:defRPr/>
            </a:pPr>
            <a:r>
              <a:rPr lang="en-US" altLang="en-US" sz="2400" dirty="0">
                <a:ea typeface="ＭＳ Ｐゴシック" pitchFamily="34" charset="-128"/>
              </a:rPr>
              <a:t>Career Interest Profile</a:t>
            </a:r>
          </a:p>
          <a:p>
            <a:pPr eaLnBrk="1" hangingPunct="1">
              <a:defRPr/>
            </a:pPr>
            <a:r>
              <a:rPr lang="en-US" altLang="en-US" sz="2400" dirty="0">
                <a:ea typeface="ＭＳ Ｐゴシック" pitchFamily="34" charset="-128"/>
              </a:rPr>
              <a:t>Career Searches</a:t>
            </a:r>
          </a:p>
          <a:p>
            <a:pPr eaLnBrk="1" hangingPunct="1">
              <a:defRPr/>
            </a:pPr>
            <a:r>
              <a:rPr lang="en-US" altLang="en-US" sz="2400" dirty="0">
                <a:ea typeface="ＭＳ Ｐゴシック" pitchFamily="34" charset="-128"/>
              </a:rPr>
              <a:t>Personality Inventory</a:t>
            </a:r>
          </a:p>
          <a:p>
            <a:pPr eaLnBrk="1" hangingPunct="1">
              <a:defRPr/>
            </a:pPr>
            <a:r>
              <a:rPr lang="en-US" altLang="en-US" sz="2400" dirty="0">
                <a:ea typeface="ＭＳ Ｐゴシック" pitchFamily="34" charset="-128"/>
              </a:rPr>
              <a:t>E-mail </a:t>
            </a:r>
          </a:p>
          <a:p>
            <a:pPr eaLnBrk="1" hangingPunct="1">
              <a:defRPr/>
            </a:pPr>
            <a:r>
              <a:rPr lang="en-US" altLang="en-US" sz="2400" dirty="0">
                <a:ea typeface="ＭＳ Ｐゴシック" pitchFamily="34" charset="-128"/>
              </a:rPr>
              <a:t>Compare colleges</a:t>
            </a:r>
          </a:p>
          <a:p>
            <a:pPr eaLnBrk="1" hangingPunct="1">
              <a:defRPr/>
            </a:pPr>
            <a:r>
              <a:rPr lang="en-US" altLang="en-US" sz="2400" dirty="0">
                <a:ea typeface="ＭＳ Ｐゴシック" pitchFamily="34" charset="-128"/>
              </a:rPr>
              <a:t>Links to selected third-party resources</a:t>
            </a:r>
          </a:p>
          <a:p>
            <a:pPr eaLnBrk="1" hangingPunct="1">
              <a:defRPr/>
            </a:pPr>
            <a:r>
              <a:rPr lang="en-US" altLang="en-US" sz="2400" dirty="0">
                <a:ea typeface="ＭＳ Ｐゴシック" pitchFamily="34" charset="-128"/>
              </a:rPr>
              <a:t>View scatter-grams specific to </a:t>
            </a:r>
            <a:r>
              <a:rPr lang="en-US" altLang="en-US" sz="2400" b="1" dirty="0">
                <a:solidFill>
                  <a:srgbClr val="00B050"/>
                </a:solidFill>
                <a:ea typeface="ＭＳ Ｐゴシック" pitchFamily="34" charset="-128"/>
              </a:rPr>
              <a:t>RED BANK CATHOLIC</a:t>
            </a:r>
            <a:r>
              <a:rPr lang="en-US" altLang="en-US" sz="2400" dirty="0">
                <a:ea typeface="ＭＳ Ｐゴシック" pitchFamily="34" charset="-128"/>
              </a:rPr>
              <a:t> students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en-US" altLang="en-US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769610-7A54-416B-9877-2B4EF65A01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2789" y="1295400"/>
            <a:ext cx="5238421" cy="4022725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20203C-5061-401D-840C-DA63BDF9E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699" y="990600"/>
            <a:ext cx="5282602" cy="55901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692651-B8B1-4D8D-8642-B04BB5C5FE75}"/>
              </a:ext>
            </a:extLst>
          </p:cNvPr>
          <p:cNvSpPr txBox="1"/>
          <p:nvPr/>
        </p:nvSpPr>
        <p:spPr>
          <a:xfrm>
            <a:off x="3352800" y="5334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Naviance Login</a:t>
            </a:r>
          </a:p>
        </p:txBody>
      </p:sp>
    </p:spTree>
    <p:extLst>
      <p:ext uri="{BB962C8B-B14F-4D97-AF65-F5344CB8AC3E}">
        <p14:creationId xmlns:p14="http://schemas.microsoft.com/office/powerpoint/2010/main" val="32001208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31C51C-F3E9-4DEA-8DA3-7C262B109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78" y="1981200"/>
            <a:ext cx="8805243" cy="41910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571403-06B3-46FC-BCF1-DFD253F2379E}"/>
              </a:ext>
            </a:extLst>
          </p:cNvPr>
          <p:cNvSpPr txBox="1"/>
          <p:nvPr/>
        </p:nvSpPr>
        <p:spPr>
          <a:xfrm>
            <a:off x="1066800" y="762000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Naviance Dashboard</a:t>
            </a:r>
          </a:p>
        </p:txBody>
      </p:sp>
    </p:spTree>
    <p:extLst>
      <p:ext uri="{BB962C8B-B14F-4D97-AF65-F5344CB8AC3E}">
        <p14:creationId xmlns:p14="http://schemas.microsoft.com/office/powerpoint/2010/main" val="10462598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AFBF1C-5694-428B-ACA2-35D798312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8800"/>
            <a:ext cx="9144000" cy="47051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57D7CA-6EA9-4F23-993C-2A61E825B73E}"/>
              </a:ext>
            </a:extLst>
          </p:cNvPr>
          <p:cNvSpPr txBox="1"/>
          <p:nvPr/>
        </p:nvSpPr>
        <p:spPr>
          <a:xfrm>
            <a:off x="1676400" y="838200"/>
            <a:ext cx="548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About Me</a:t>
            </a:r>
          </a:p>
        </p:txBody>
      </p:sp>
    </p:spTree>
    <p:extLst>
      <p:ext uri="{BB962C8B-B14F-4D97-AF65-F5344CB8AC3E}">
        <p14:creationId xmlns:p14="http://schemas.microsoft.com/office/powerpoint/2010/main" val="10837844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id="{17081C99-7922-4982-8307-6AA2C23D2E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RESUME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26BD57-46F8-4AFC-986C-E8E6605B5C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2325" y="1988720"/>
            <a:ext cx="7543800" cy="3737810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21623A6-C802-467C-8CD1-BA46E4833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52600"/>
            <a:ext cx="9144000" cy="45356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4CF62F-A693-4EAC-BE70-D23FACE38782}"/>
              </a:ext>
            </a:extLst>
          </p:cNvPr>
          <p:cNvSpPr txBox="1"/>
          <p:nvPr/>
        </p:nvSpPr>
        <p:spPr>
          <a:xfrm>
            <a:off x="1295400" y="762000"/>
            <a:ext cx="632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Favorite Careers and Clusters</a:t>
            </a:r>
          </a:p>
        </p:txBody>
      </p:sp>
    </p:spTree>
    <p:extLst>
      <p:ext uri="{BB962C8B-B14F-4D97-AF65-F5344CB8AC3E}">
        <p14:creationId xmlns:p14="http://schemas.microsoft.com/office/powerpoint/2010/main" val="4918773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2">
            <a:extLst>
              <a:ext uri="{FF2B5EF4-FFF2-40B4-BE49-F238E27FC236}">
                <a16:creationId xmlns:a16="http://schemas.microsoft.com/office/drawing/2014/main" id="{B7536A56-11AB-4D21-AF28-3597A67F1E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How does it help?</a:t>
            </a:r>
          </a:p>
        </p:txBody>
      </p:sp>
      <p:sp>
        <p:nvSpPr>
          <p:cNvPr id="49156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43AC9BC9-B49D-4E6E-9F0F-EF4EA27D712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Shared resource linking home to school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On-line tool for collaboration among counselors, students, and parents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Accurate, complete records about student choices from our school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Realistic assessments of your child</a:t>
            </a:r>
            <a:r>
              <a:rPr lang="ja-JP" altLang="en-US">
                <a:ea typeface="ＭＳ Ｐゴシック" panose="020B0600070205080204" pitchFamily="34" charset="-128"/>
              </a:rPr>
              <a:t>’</a:t>
            </a:r>
            <a:r>
              <a:rPr lang="en-US" altLang="ja-JP">
                <a:ea typeface="ＭＳ Ｐゴシック" panose="020B0600070205080204" pitchFamily="34" charset="-128"/>
              </a:rPr>
              <a:t>s chances of admission at colleges where prior graduates have applied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Career exploration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Course planning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>
            <a:extLst>
              <a:ext uri="{FF2B5EF4-FFF2-40B4-BE49-F238E27FC236}">
                <a16:creationId xmlns:a16="http://schemas.microsoft.com/office/drawing/2014/main" id="{7225C16C-4E0F-4684-9AA6-DF4C75466F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Schoology</a:t>
            </a:r>
          </a:p>
        </p:txBody>
      </p:sp>
      <p:pic>
        <p:nvPicPr>
          <p:cNvPr id="50179" name="Content Placeholder 4" descr="schoology.PNG">
            <a:extLst>
              <a:ext uri="{FF2B5EF4-FFF2-40B4-BE49-F238E27FC236}">
                <a16:creationId xmlns:a16="http://schemas.microsoft.com/office/drawing/2014/main" id="{7B604D8D-92EE-4CC2-950E-31C03AA1532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1676400"/>
            <a:ext cx="8334375" cy="3886200"/>
          </a:xfrm>
        </p:spPr>
      </p:pic>
      <p:sp>
        <p:nvSpPr>
          <p:cNvPr id="50181" name="Right Arrow 5">
            <a:extLst>
              <a:ext uri="{FF2B5EF4-FFF2-40B4-BE49-F238E27FC236}">
                <a16:creationId xmlns:a16="http://schemas.microsoft.com/office/drawing/2014/main" id="{90A60BCC-3E0C-4DF8-868A-A04C62B15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3429000"/>
            <a:ext cx="838200" cy="685800"/>
          </a:xfrm>
          <a:prstGeom prst="rightArrow">
            <a:avLst>
              <a:gd name="adj1" fmla="val 50000"/>
              <a:gd name="adj2" fmla="val 49998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>
            <a:extLst>
              <a:ext uri="{FF2B5EF4-FFF2-40B4-BE49-F238E27FC236}">
                <a16:creationId xmlns:a16="http://schemas.microsoft.com/office/drawing/2014/main" id="{A0DF8F5E-460D-40A8-9E42-7F4E972776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How to make an appointment </a:t>
            </a:r>
            <a:br>
              <a:rPr lang="en-US" altLang="en-US">
                <a:ea typeface="ＭＳ Ｐゴシック" panose="020B0600070205080204" pitchFamily="34" charset="-128"/>
              </a:rPr>
            </a:br>
            <a:r>
              <a:rPr lang="en-US" altLang="en-US">
                <a:ea typeface="ＭＳ Ｐゴシック" panose="020B0600070205080204" pitchFamily="34" charset="-128"/>
              </a:rPr>
              <a:t>with your counselor:</a:t>
            </a:r>
          </a:p>
        </p:txBody>
      </p:sp>
      <p:pic>
        <p:nvPicPr>
          <p:cNvPr id="51204" name="Content Placeholder 6" descr="login.PNG">
            <a:extLst>
              <a:ext uri="{FF2B5EF4-FFF2-40B4-BE49-F238E27FC236}">
                <a16:creationId xmlns:a16="http://schemas.microsoft.com/office/drawing/2014/main" id="{EB2AE58A-9073-4BAA-8D98-FB7C4A0B448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1676400"/>
            <a:ext cx="7924800" cy="3749675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Content Placeholder 4" descr="schoology 1.PNG">
            <a:extLst>
              <a:ext uri="{FF2B5EF4-FFF2-40B4-BE49-F238E27FC236}">
                <a16:creationId xmlns:a16="http://schemas.microsoft.com/office/drawing/2014/main" id="{AED6D8B0-5168-4D0F-BBCD-8D1BF9A8A95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6" r="9232"/>
          <a:stretch>
            <a:fillRect/>
          </a:stretch>
        </p:blipFill>
        <p:spPr>
          <a:xfrm>
            <a:off x="1219200" y="1524000"/>
            <a:ext cx="6858000" cy="4114800"/>
          </a:xfrm>
        </p:spPr>
      </p:pic>
      <p:sp>
        <p:nvSpPr>
          <p:cNvPr id="52228" name="Right Arrow 5">
            <a:extLst>
              <a:ext uri="{FF2B5EF4-FFF2-40B4-BE49-F238E27FC236}">
                <a16:creationId xmlns:a16="http://schemas.microsoft.com/office/drawing/2014/main" id="{2E3B8C69-50F5-4F3B-8345-DEFDE42ED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057400"/>
            <a:ext cx="1066800" cy="838200"/>
          </a:xfrm>
          <a:prstGeom prst="rightArrow">
            <a:avLst>
              <a:gd name="adj1" fmla="val 50000"/>
              <a:gd name="adj2" fmla="val 50002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2229" name="Down Arrow 6">
            <a:extLst>
              <a:ext uri="{FF2B5EF4-FFF2-40B4-BE49-F238E27FC236}">
                <a16:creationId xmlns:a16="http://schemas.microsoft.com/office/drawing/2014/main" id="{77BB6F18-830E-446B-8414-D7F3BABDB6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609600"/>
            <a:ext cx="304800" cy="9144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Content Placeholder 4" descr="schoology 2.PNG">
            <a:extLst>
              <a:ext uri="{FF2B5EF4-FFF2-40B4-BE49-F238E27FC236}">
                <a16:creationId xmlns:a16="http://schemas.microsoft.com/office/drawing/2014/main" id="{3F6C202F-F6CC-4A10-B8D9-6A3FDD7F2E6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r="10417"/>
          <a:stretch>
            <a:fillRect/>
          </a:stretch>
        </p:blipFill>
        <p:spPr>
          <a:xfrm>
            <a:off x="457200" y="1066800"/>
            <a:ext cx="7696200" cy="4683125"/>
          </a:xfrm>
        </p:spPr>
      </p:pic>
      <p:sp>
        <p:nvSpPr>
          <p:cNvPr id="53252" name="Right Arrow 5">
            <a:extLst>
              <a:ext uri="{FF2B5EF4-FFF2-40B4-BE49-F238E27FC236}">
                <a16:creationId xmlns:a16="http://schemas.microsoft.com/office/drawing/2014/main" id="{1D648F4B-251A-4277-8BE6-3E41206D43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743200"/>
            <a:ext cx="7620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Content Placeholder 4" descr="schoology 3.PNG">
            <a:extLst>
              <a:ext uri="{FF2B5EF4-FFF2-40B4-BE49-F238E27FC236}">
                <a16:creationId xmlns:a16="http://schemas.microsoft.com/office/drawing/2014/main" id="{C0176A7A-15D0-4917-A82D-F41D38429AF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524000"/>
            <a:ext cx="8382000" cy="4102100"/>
          </a:xfrm>
        </p:spPr>
      </p:pic>
      <p:sp>
        <p:nvSpPr>
          <p:cNvPr id="54276" name="Right Arrow 5">
            <a:extLst>
              <a:ext uri="{FF2B5EF4-FFF2-40B4-BE49-F238E27FC236}">
                <a16:creationId xmlns:a16="http://schemas.microsoft.com/office/drawing/2014/main" id="{B30DDE6F-9D42-4589-B85D-A6B6F96063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590800"/>
            <a:ext cx="1066800" cy="381000"/>
          </a:xfrm>
          <a:prstGeom prst="rightArrow">
            <a:avLst>
              <a:gd name="adj1" fmla="val 50000"/>
              <a:gd name="adj2" fmla="val 49998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Content Placeholder 4" descr="schoology 4.PNG">
            <a:extLst>
              <a:ext uri="{FF2B5EF4-FFF2-40B4-BE49-F238E27FC236}">
                <a16:creationId xmlns:a16="http://schemas.microsoft.com/office/drawing/2014/main" id="{AB73D184-B5ED-4206-8F24-4BE78F06BBA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371600"/>
            <a:ext cx="8812213" cy="3962400"/>
          </a:xfrm>
        </p:spPr>
      </p:pic>
      <p:sp>
        <p:nvSpPr>
          <p:cNvPr id="55300" name="Right Arrow 5">
            <a:extLst>
              <a:ext uri="{FF2B5EF4-FFF2-40B4-BE49-F238E27FC236}">
                <a16:creationId xmlns:a16="http://schemas.microsoft.com/office/drawing/2014/main" id="{770B7D76-6D6F-47B0-A88D-20FD3A55B9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286000"/>
            <a:ext cx="1066800" cy="381000"/>
          </a:xfrm>
          <a:prstGeom prst="rightArrow">
            <a:avLst>
              <a:gd name="adj1" fmla="val 50000"/>
              <a:gd name="adj2" fmla="val 49998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Title 2">
            <a:extLst>
              <a:ext uri="{FF2B5EF4-FFF2-40B4-BE49-F238E27FC236}">
                <a16:creationId xmlns:a16="http://schemas.microsoft.com/office/drawing/2014/main" id="{5E19173A-F9A0-40CB-AFAC-431FA36982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Scholarship Opportunities</a:t>
            </a:r>
          </a:p>
        </p:txBody>
      </p:sp>
      <p:sp>
        <p:nvSpPr>
          <p:cNvPr id="56322" name="Text Placeholder 1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404641D2-1595-44B4-A160-E7BF375F0C1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u="sng" dirty="0" err="1">
                <a:ea typeface="ＭＳ Ｐゴシック" panose="020B0600070205080204" pitchFamily="34" charset="-128"/>
                <a:hlinkClick r:id="rId2"/>
              </a:rPr>
              <a:t>RaiseMe</a:t>
            </a:r>
            <a:r>
              <a:rPr lang="en-US" altLang="en-US" u="sng" dirty="0">
                <a:ea typeface="ＭＳ Ｐゴシック" panose="020B0600070205080204" pitchFamily="34" charset="-128"/>
                <a:hlinkClick r:id="rId2"/>
              </a:rPr>
              <a:t> College Scholarships | For High School Achievements‎</a:t>
            </a:r>
          </a:p>
          <a:p>
            <a:r>
              <a:rPr lang="en-US" altLang="en-US" u="sng" dirty="0">
                <a:ea typeface="ＭＳ Ｐゴシック" panose="020B0600070205080204" pitchFamily="34" charset="-128"/>
                <a:hlinkClick r:id="rId3"/>
              </a:rPr>
              <a:t>Search Scholarships | Cappex.com</a:t>
            </a:r>
          </a:p>
          <a:p>
            <a:r>
              <a:rPr lang="en-US" altLang="en-US" u="sng" dirty="0">
                <a:ea typeface="ＭＳ Ｐゴシック" panose="020B0600070205080204" pitchFamily="34" charset="-128"/>
                <a:hlinkClick r:id="rId4"/>
              </a:rPr>
              <a:t>Going Merry: Find Scholarships Online for Free</a:t>
            </a:r>
          </a:p>
          <a:p>
            <a:r>
              <a:rPr lang="en-US" altLang="en-US" u="sng" dirty="0" err="1">
                <a:ea typeface="ＭＳ Ｐゴシック" panose="020B0600070205080204" pitchFamily="34" charset="-128"/>
                <a:hlinkClick r:id="rId5"/>
              </a:rPr>
              <a:t>Scholly</a:t>
            </a:r>
            <a:r>
              <a:rPr lang="en-US" altLang="en-US" u="sng" dirty="0">
                <a:ea typeface="ＭＳ Ｐゴシック" panose="020B0600070205080204" pitchFamily="34" charset="-128"/>
                <a:hlinkClick r:id="rId5"/>
              </a:rPr>
              <a:t> – Scholarship Search Tool and College Scholarship Finder App</a:t>
            </a:r>
          </a:p>
          <a:p>
            <a:r>
              <a:rPr lang="en-US" altLang="en-US" u="sng" dirty="0">
                <a:ea typeface="ＭＳ Ｐゴシック" panose="020B0600070205080204" pitchFamily="34" charset="-128"/>
                <a:hlinkClick r:id="rId5"/>
              </a:rPr>
              <a:t>Scholarship list on Naviance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Title 3">
            <a:extLst>
              <a:ext uri="{FF2B5EF4-FFF2-40B4-BE49-F238E27FC236}">
                <a16:creationId xmlns:a16="http://schemas.microsoft.com/office/drawing/2014/main" id="{67150F7F-2AC7-49C1-9E2F-41437E3898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57346" name="Text Placeholder 4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316A0D83-9CE5-40FC-BCB6-544A6F557AA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57348" name="Picture 2">
            <a:extLst>
              <a:ext uri="{FF2B5EF4-FFF2-40B4-BE49-F238E27FC236}">
                <a16:creationId xmlns:a16="http://schemas.microsoft.com/office/drawing/2014/main" id="{662C4211-47F0-4CA9-BB62-6A02B423B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1" t="15881" r="12500"/>
          <a:stretch>
            <a:fillRect/>
          </a:stretch>
        </p:blipFill>
        <p:spPr bwMode="auto">
          <a:xfrm>
            <a:off x="76200" y="836613"/>
            <a:ext cx="89916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>
            <a:extLst>
              <a:ext uri="{FF2B5EF4-FFF2-40B4-BE49-F238E27FC236}">
                <a16:creationId xmlns:a16="http://schemas.microsoft.com/office/drawing/2014/main" id="{F65F762C-9510-443A-9AB7-3B4EA0969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t="15881" r="5624"/>
          <a:stretch>
            <a:fillRect/>
          </a:stretch>
        </p:blipFill>
        <p:spPr bwMode="auto">
          <a:xfrm>
            <a:off x="215900" y="1295400"/>
            <a:ext cx="87122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>
            <a:extLst>
              <a:ext uri="{FF2B5EF4-FFF2-40B4-BE49-F238E27FC236}">
                <a16:creationId xmlns:a16="http://schemas.microsoft.com/office/drawing/2014/main" id="{817FBF20-CD2B-4A37-B324-B0A81EFEAD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Pathways and Concentrations</a:t>
            </a:r>
          </a:p>
        </p:txBody>
      </p:sp>
      <p:sp>
        <p:nvSpPr>
          <p:cNvPr id="59395" name="Content Placeholder 2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DCB0F27C-2ED8-4BA9-872B-FA0FB1E6A8F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 algn="ctr"/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Criminal Justice and Law</a:t>
            </a:r>
          </a:p>
          <a:p>
            <a:pPr algn="ctr"/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Health and Medical Science </a:t>
            </a:r>
          </a:p>
          <a:p>
            <a:pPr algn="ctr"/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Business Concentration and Entrepreneurship</a:t>
            </a:r>
          </a:p>
          <a:p>
            <a:pPr algn="ctr"/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Humanities &amp; Social Science</a:t>
            </a:r>
          </a:p>
          <a:p>
            <a:pPr algn="ctr"/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Engineering and Design </a:t>
            </a:r>
          </a:p>
          <a:p>
            <a:pPr algn="ctr"/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Fine &amp; Performing Arts</a:t>
            </a:r>
          </a:p>
          <a:p>
            <a:pPr algn="ctr"/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Social Sciences</a:t>
            </a:r>
          </a:p>
          <a:p>
            <a:pPr algn="ctr"/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Environmental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EBEC1-9950-4A2F-80CE-2386DEA90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04800"/>
            <a:ext cx="7848600" cy="990600"/>
          </a:xfrm>
        </p:spPr>
        <p:txBody>
          <a:bodyPr/>
          <a:lstStyle/>
          <a:p>
            <a:pPr algn="ctr"/>
            <a:r>
              <a:rPr lang="en-US" sz="2600" b="1" dirty="0">
                <a:solidFill>
                  <a:schemeClr val="tx1"/>
                </a:solidFill>
              </a:rPr>
              <a:t>Sample Checklist for Criminal Justice </a:t>
            </a:r>
            <a:br>
              <a:rPr lang="en-US" sz="2600" b="1" dirty="0">
                <a:solidFill>
                  <a:schemeClr val="tx1"/>
                </a:solidFill>
              </a:rPr>
            </a:br>
            <a:r>
              <a:rPr lang="en-US" sz="2600" b="1" dirty="0">
                <a:solidFill>
                  <a:schemeClr val="tx1"/>
                </a:solidFill>
              </a:rPr>
              <a:t>&amp; Law Pathways Program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FE2687E-8BE3-464A-A5D7-92866B2B82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8400" y="1524001"/>
            <a:ext cx="4419600" cy="4572000"/>
          </a:xfrm>
        </p:spPr>
      </p:pic>
    </p:spTree>
    <p:extLst>
      <p:ext uri="{BB962C8B-B14F-4D97-AF65-F5344CB8AC3E}">
        <p14:creationId xmlns:p14="http://schemas.microsoft.com/office/powerpoint/2010/main" val="41542144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>
            <a:extLst>
              <a:ext uri="{FF2B5EF4-FFF2-40B4-BE49-F238E27FC236}">
                <a16:creationId xmlns:a16="http://schemas.microsoft.com/office/drawing/2014/main" id="{C4A5ADBD-39C5-4376-B85D-FDF81B087D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>
                <a:ea typeface="ＭＳ Ｐゴシック" panose="020B0600070205080204" pitchFamily="34" charset="-128"/>
              </a:rPr>
              <a:t>Upcoming Opportunities at RBC</a:t>
            </a:r>
          </a:p>
        </p:txBody>
      </p:sp>
      <p:sp>
        <p:nvSpPr>
          <p:cNvPr id="61443" name="Content Placeholder 2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B7F64434-AAEF-432E-A509-BDE74A6B4BD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05000" y="1905000"/>
            <a:ext cx="5029200" cy="4038600"/>
          </a:xfrm>
          <a:ln w="66675" cmpd="thinThick">
            <a:solidFill>
              <a:srgbClr val="00B050"/>
            </a:solidFill>
          </a:ln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altLang="en-US" dirty="0">
                <a:ea typeface="ＭＳ Ｐゴシック" panose="020B0600070205080204" pitchFamily="34" charset="-128"/>
              </a:rPr>
              <a:t> Dual Enrollment Available – Junior &amp; Senior    Year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en-US" dirty="0">
                <a:ea typeface="ＭＳ Ｐゴシック" panose="020B0600070205080204" pitchFamily="34" charset="-128"/>
              </a:rPr>
              <a:t>We partner with Seton Hall University, University      of Delaware, Rowan University &amp; Stockton University.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en-US" dirty="0">
                <a:ea typeface="ＭＳ Ｐゴシック" panose="020B0600070205080204" pitchFamily="34" charset="-128"/>
              </a:rPr>
              <a:t>Capstone Research Projects- Students partner with teachers to engage in a research project.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en-US" dirty="0">
                <a:ea typeface="ＭＳ Ｐゴシック" panose="020B0600070205080204" pitchFamily="34" charset="-128"/>
              </a:rPr>
              <a:t>Internships- Junior &amp; Senior Year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>
            <a:extLst>
              <a:ext uri="{FF2B5EF4-FFF2-40B4-BE49-F238E27FC236}">
                <a16:creationId xmlns:a16="http://schemas.microsoft.com/office/drawing/2014/main" id="{EFEF5346-F5C7-4514-B58C-6485E0AD9E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>
                <a:ea typeface="ＭＳ Ｐゴシック" panose="020B0600070205080204" pitchFamily="34" charset="-128"/>
              </a:rPr>
              <a:t>Standardized Testing Dates</a:t>
            </a:r>
          </a:p>
        </p:txBody>
      </p:sp>
      <p:sp>
        <p:nvSpPr>
          <p:cNvPr id="62467" name="Content Placeholder 2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4803FB3F-0B18-4B6C-B543-27E387B9617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00200" y="1737360"/>
            <a:ext cx="5562600" cy="3139439"/>
          </a:xfrm>
        </p:spPr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pPr algn="ctr"/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Both are held in school</a:t>
            </a:r>
          </a:p>
          <a:p>
            <a:pPr algn="ctr"/>
            <a:endParaRPr lang="en-US" altLang="en-US" b="1" dirty="0">
              <a:solidFill>
                <a:schemeClr val="tx1"/>
              </a:solidFill>
              <a:ea typeface="ＭＳ Ｐゴシック" panose="020B0600070205080204" pitchFamily="34" charset="-128"/>
            </a:endParaRPr>
          </a:p>
          <a:p>
            <a:pPr algn="ctr"/>
            <a:r>
              <a:rPr lang="en-US" altLang="en-US" b="1" dirty="0" err="1">
                <a:solidFill>
                  <a:schemeClr val="tx1"/>
                </a:solidFill>
                <a:ea typeface="ＭＳ Ｐゴシック" panose="020B0600070205080204" pitchFamily="34" charset="-128"/>
              </a:rPr>
              <a:t>CoGat</a:t>
            </a:r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-October 8, 2025</a:t>
            </a:r>
          </a:p>
          <a:p>
            <a:pPr algn="ctr"/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IOWA- March 13, 2026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>
            <a:extLst>
              <a:ext uri="{FF2B5EF4-FFF2-40B4-BE49-F238E27FC236}">
                <a16:creationId xmlns:a16="http://schemas.microsoft.com/office/drawing/2014/main" id="{0AEBB42A-B087-4189-98A4-FC3C67F49E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35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Social Media for Teens: Pros and Cons</a:t>
            </a:r>
          </a:p>
        </p:txBody>
      </p:sp>
      <p:sp>
        <p:nvSpPr>
          <p:cNvPr id="63491" name="Content Placeholder 4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98F0018C-54D7-4E98-8281-04C27953B41A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152400" y="1752600"/>
            <a:ext cx="4343400" cy="4267200"/>
          </a:xfrm>
        </p:spPr>
        <p:txBody>
          <a:bodyPr/>
          <a:lstStyle/>
          <a:p>
            <a:pPr lvl="1"/>
            <a:endParaRPr lang="en-US" altLang="en-US" dirty="0">
              <a:ea typeface="ＭＳ Ｐゴシック" panose="020B0600070205080204" pitchFamily="34" charset="-128"/>
            </a:endParaRPr>
          </a:p>
          <a:p>
            <a:pPr lvl="1"/>
            <a:endParaRPr lang="en-US" altLang="en-US" dirty="0">
              <a:ea typeface="ＭＳ Ｐゴシック" panose="020B0600070205080204" pitchFamily="34" charset="-128"/>
            </a:endParaRPr>
          </a:p>
          <a:p>
            <a:pPr lvl="1"/>
            <a:endParaRPr lang="en-US" altLang="en-US" dirty="0">
              <a:ea typeface="ＭＳ Ｐゴシック" panose="020B0600070205080204" pitchFamily="34" charset="-128"/>
            </a:endParaRPr>
          </a:p>
          <a:p>
            <a:pPr lvl="1"/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63492" name="Content Placeholder 5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99297843-02C1-444E-80D7-B8EC6391970F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787900" y="1752600"/>
            <a:ext cx="4203700" cy="4267200"/>
          </a:xfrm>
        </p:spPr>
        <p:txBody>
          <a:bodyPr/>
          <a:lstStyle/>
          <a:p>
            <a:pPr lvl="1"/>
            <a:endParaRPr lang="en-US" altLang="en-US" dirty="0">
              <a:ea typeface="ＭＳ Ｐゴシック" panose="020B0600070205080204" pitchFamily="34" charset="-128"/>
            </a:endParaRPr>
          </a:p>
          <a:p>
            <a:pPr lvl="1"/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685C92A-977B-479C-986E-A0125FF5B0E5}"/>
              </a:ext>
            </a:extLst>
          </p:cNvPr>
          <p:cNvSpPr/>
          <p:nvPr/>
        </p:nvSpPr>
        <p:spPr>
          <a:xfrm>
            <a:off x="457200" y="1905000"/>
            <a:ext cx="3962400" cy="2667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34" charset="-128"/>
              </a:rPr>
              <a:t>Pros:</a:t>
            </a:r>
          </a:p>
          <a:p>
            <a:pPr lvl="1"/>
            <a:r>
              <a:rPr lang="en-US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34" charset="-128"/>
              </a:rPr>
              <a:t>-It’s good for their education</a:t>
            </a:r>
          </a:p>
          <a:p>
            <a:pPr lvl="1"/>
            <a:r>
              <a:rPr lang="en-US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34" charset="-128"/>
              </a:rPr>
              <a:t>-It’s a great way to learn new skills</a:t>
            </a:r>
          </a:p>
          <a:p>
            <a:pPr lvl="1"/>
            <a:r>
              <a:rPr lang="en-US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34" charset="-128"/>
              </a:rPr>
              <a:t>-It can teach them about money</a:t>
            </a:r>
          </a:p>
          <a:p>
            <a:pPr lvl="1"/>
            <a:r>
              <a:rPr lang="en-US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34" charset="-128"/>
              </a:rPr>
              <a:t>-It enhances creativity</a:t>
            </a:r>
          </a:p>
          <a:p>
            <a:pPr lvl="1"/>
            <a:r>
              <a:rPr lang="en-US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34" charset="-128"/>
              </a:rPr>
              <a:t>-It makes them think more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F23245B-57E7-4CC4-B835-EC212F652DB0}"/>
              </a:ext>
            </a:extLst>
          </p:cNvPr>
          <p:cNvSpPr/>
          <p:nvPr/>
        </p:nvSpPr>
        <p:spPr>
          <a:xfrm>
            <a:off x="5011271" y="1905000"/>
            <a:ext cx="3337560" cy="2667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34" charset="-128"/>
              </a:rPr>
              <a:t>Cons:</a:t>
            </a:r>
          </a:p>
          <a:p>
            <a:pPr lvl="1"/>
            <a:r>
              <a:rPr lang="en-US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34" charset="-128"/>
              </a:rPr>
              <a:t>-It gets addicting</a:t>
            </a:r>
          </a:p>
          <a:p>
            <a:pPr lvl="1"/>
            <a:r>
              <a:rPr lang="en-US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34" charset="-128"/>
              </a:rPr>
              <a:t>-Teens sometimes think it  defines them</a:t>
            </a:r>
          </a:p>
          <a:p>
            <a:pPr lvl="1"/>
            <a:r>
              <a:rPr lang="en-US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34" charset="-128"/>
              </a:rPr>
              <a:t>-It can bring unwanted attention</a:t>
            </a:r>
          </a:p>
          <a:p>
            <a:pPr lvl="1"/>
            <a:r>
              <a:rPr lang="en-US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34" charset="-128"/>
              </a:rPr>
              <a:t>-It can be too focused on appearance</a:t>
            </a:r>
          </a:p>
          <a:p>
            <a:pPr lvl="1"/>
            <a:r>
              <a:rPr lang="en-US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ＭＳ Ｐゴシック" panose="020B0600070205080204" pitchFamily="34" charset="-128"/>
              </a:rPr>
              <a:t>-Cyberbullying happens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2">
            <a:extLst>
              <a:ext uri="{FF2B5EF4-FFF2-40B4-BE49-F238E27FC236}">
                <a16:creationId xmlns:a16="http://schemas.microsoft.com/office/drawing/2014/main" id="{C8A3EE90-596E-4B14-BF6C-93558DBDAD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Questions???</a:t>
            </a:r>
          </a:p>
        </p:txBody>
      </p:sp>
      <p:sp>
        <p:nvSpPr>
          <p:cNvPr id="64516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F149728A-F1C2-4B76-A80D-2921124D5C0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22959" y="1845734"/>
            <a:ext cx="7543801" cy="745066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4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For more information, contact the Guidance Department.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Custom 8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E6B91E"/>
      </a:accent1>
      <a:accent2>
        <a:srgbClr val="54A021"/>
      </a:accent2>
      <a:accent3>
        <a:srgbClr val="F5E3A5"/>
      </a:accent3>
      <a:accent4>
        <a:srgbClr val="DBF4CA"/>
      </a:accent4>
      <a:accent5>
        <a:srgbClr val="54A021"/>
      </a:accent5>
      <a:accent6>
        <a:srgbClr val="DBF4CA"/>
      </a:accent6>
      <a:hlink>
        <a:srgbClr val="000000"/>
      </a:hlink>
      <a:folHlink>
        <a:srgbClr val="00000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2104</TotalTime>
  <Words>1469</Words>
  <Application>Microsoft Office PowerPoint</Application>
  <PresentationFormat>On-screen Show (4:3)</PresentationFormat>
  <Paragraphs>278</Paragraphs>
  <Slides>47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60" baseType="lpstr">
      <vt:lpstr>Arial</vt:lpstr>
      <vt:lpstr>Britannic Bold</vt:lpstr>
      <vt:lpstr>Calibri</vt:lpstr>
      <vt:lpstr>Calibri Light</vt:lpstr>
      <vt:lpstr>Comic Sans MS</vt:lpstr>
      <vt:lpstr>Garamond</vt:lpstr>
      <vt:lpstr>Lato</vt:lpstr>
      <vt:lpstr>Noto Sans Symbols</vt:lpstr>
      <vt:lpstr>Rambla</vt:lpstr>
      <vt:lpstr>Tahoma</vt:lpstr>
      <vt:lpstr>Times New Roman</vt:lpstr>
      <vt:lpstr>Wingdings</vt:lpstr>
      <vt:lpstr>Retrospect</vt:lpstr>
      <vt:lpstr>  Red Bank Catholic High School</vt:lpstr>
      <vt:lpstr>PowerPoint Presentation</vt:lpstr>
      <vt:lpstr>PowerPoint Presentation</vt:lpstr>
      <vt:lpstr>Academics Tab on Website</vt:lpstr>
      <vt:lpstr>Agenda</vt:lpstr>
      <vt:lpstr>PowerPoint Presentation</vt:lpstr>
      <vt:lpstr>  </vt:lpstr>
      <vt:lpstr>College Process</vt:lpstr>
      <vt:lpstr>College Process</vt:lpstr>
      <vt:lpstr>College Process</vt:lpstr>
      <vt:lpstr>College Process</vt:lpstr>
      <vt:lpstr>               Course Selection</vt:lpstr>
      <vt:lpstr> Extra Help!!</vt:lpstr>
      <vt:lpstr>PowerPoint Presentation</vt:lpstr>
      <vt:lpstr>  GET INVOLVED </vt:lpstr>
      <vt:lpstr>Programs, Clubs and Activities</vt:lpstr>
      <vt:lpstr>Programs, Clubs and Activities</vt:lpstr>
      <vt:lpstr>Programs, Clubs &amp; Activities</vt:lpstr>
      <vt:lpstr>Programs, Clubs and Activities</vt:lpstr>
      <vt:lpstr>PowerPoint Presentation</vt:lpstr>
      <vt:lpstr>Volunteer Opportunities</vt:lpstr>
      <vt:lpstr>Volunteer Opportunities</vt:lpstr>
      <vt:lpstr>ATHLETICS</vt:lpstr>
      <vt:lpstr>NCAA</vt:lpstr>
      <vt:lpstr>What can you do on Naviance</vt:lpstr>
      <vt:lpstr>PowerPoint Presentation</vt:lpstr>
      <vt:lpstr>PowerPoint Presentation</vt:lpstr>
      <vt:lpstr>PowerPoint Presentation</vt:lpstr>
      <vt:lpstr>PowerPoint Presentation</vt:lpstr>
      <vt:lpstr>RESUME</vt:lpstr>
      <vt:lpstr>PowerPoint Presentation</vt:lpstr>
      <vt:lpstr>How does it help?</vt:lpstr>
      <vt:lpstr>Schoology</vt:lpstr>
      <vt:lpstr>How to make an appointment  with your counselor:</vt:lpstr>
      <vt:lpstr>PowerPoint Presentation</vt:lpstr>
      <vt:lpstr>PowerPoint Presentation</vt:lpstr>
      <vt:lpstr>PowerPoint Presentation</vt:lpstr>
      <vt:lpstr>PowerPoint Presentation</vt:lpstr>
      <vt:lpstr>Scholarship Opportunities</vt:lpstr>
      <vt:lpstr>PowerPoint Presentation</vt:lpstr>
      <vt:lpstr>PowerPoint Presentation</vt:lpstr>
      <vt:lpstr>Pathways and Concentrations</vt:lpstr>
      <vt:lpstr>Sample Checklist for Criminal Justice  &amp; Law Pathways Program</vt:lpstr>
      <vt:lpstr>Upcoming Opportunities at RBC</vt:lpstr>
      <vt:lpstr>Standardized Testing Dates</vt:lpstr>
      <vt:lpstr>Social Media for Teens: Pros and Cons</vt:lpstr>
      <vt:lpstr>Questions???</vt:lpstr>
    </vt:vector>
  </TitlesOfParts>
  <Company>Naviance LLC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Family Connection</dc:title>
  <dc:creator>Naviance</dc:creator>
  <dc:description>Version 2011-04</dc:description>
  <cp:lastModifiedBy>Danielle Cioffi</cp:lastModifiedBy>
  <cp:revision>229</cp:revision>
  <cp:lastPrinted>2025-09-16T17:06:26Z</cp:lastPrinted>
  <dcterms:created xsi:type="dcterms:W3CDTF">2009-08-26T19:19:43Z</dcterms:created>
  <dcterms:modified xsi:type="dcterms:W3CDTF">2025-09-16T17:12:57Z</dcterms:modified>
</cp:coreProperties>
</file>