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embeddedFontLst>
    <p:embeddedFont>
      <p:font typeface="Roboto"/>
      <p:regular r:id="rId26"/>
      <p:bold r:id="rId27"/>
      <p:italic r:id="rId28"/>
      <p:boldItalic r:id="rId29"/>
    </p:embeddedFont>
    <p:embeddedFont>
      <p:font typeface="Nunito"/>
      <p:regular r:id="rId30"/>
      <p:bold r:id="rId31"/>
      <p:italic r:id="rId32"/>
      <p:boldItalic r:id="rId33"/>
    </p:embeddedFont>
    <p:embeddedFont>
      <p:font typeface="Amatic SC"/>
      <p:regular r:id="rId34"/>
      <p:bold r:id="rId35"/>
    </p:embeddedFont>
    <p:embeddedFont>
      <p:font typeface="Lato"/>
      <p:regular r:id="rId36"/>
      <p:bold r:id="rId37"/>
      <p:italic r:id="rId38"/>
      <p:boldItalic r:id="rId39"/>
    </p:embeddedFont>
    <p:embeddedFont>
      <p:font typeface="Open Sans"/>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regular.fntdata"/><Relationship Id="rId20" Type="http://schemas.openxmlformats.org/officeDocument/2006/relationships/slide" Target="slides/slide14.xml"/><Relationship Id="rId42" Type="http://schemas.openxmlformats.org/officeDocument/2006/relationships/font" Target="fonts/OpenSans-italic.fntdata"/><Relationship Id="rId41" Type="http://schemas.openxmlformats.org/officeDocument/2006/relationships/font" Target="fonts/OpenSans-bold.fntdata"/><Relationship Id="rId22" Type="http://schemas.openxmlformats.org/officeDocument/2006/relationships/slide" Target="slides/slide16.xml"/><Relationship Id="rId21" Type="http://schemas.openxmlformats.org/officeDocument/2006/relationships/slide" Target="slides/slide15.xml"/><Relationship Id="rId43" Type="http://schemas.openxmlformats.org/officeDocument/2006/relationships/font" Target="fonts/OpenSans-boldItalic.fntdata"/><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Roboto-regular.fntdata"/><Relationship Id="rId25" Type="http://schemas.openxmlformats.org/officeDocument/2006/relationships/slide" Target="slides/slide19.xml"/><Relationship Id="rId28" Type="http://schemas.openxmlformats.org/officeDocument/2006/relationships/font" Target="fonts/Roboto-italic.fntdata"/><Relationship Id="rId27" Type="http://schemas.openxmlformats.org/officeDocument/2006/relationships/font" Target="fonts/Roboto-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Roboto-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Nunito-bold.fntdata"/><Relationship Id="rId30" Type="http://schemas.openxmlformats.org/officeDocument/2006/relationships/font" Target="fonts/Nunito-regular.fntdata"/><Relationship Id="rId11" Type="http://schemas.openxmlformats.org/officeDocument/2006/relationships/slide" Target="slides/slide5.xml"/><Relationship Id="rId33" Type="http://schemas.openxmlformats.org/officeDocument/2006/relationships/font" Target="fonts/Nunito-boldItalic.fntdata"/><Relationship Id="rId10" Type="http://schemas.openxmlformats.org/officeDocument/2006/relationships/slide" Target="slides/slide4.xml"/><Relationship Id="rId32" Type="http://schemas.openxmlformats.org/officeDocument/2006/relationships/font" Target="fonts/Nunito-italic.fntdata"/><Relationship Id="rId13" Type="http://schemas.openxmlformats.org/officeDocument/2006/relationships/slide" Target="slides/slide7.xml"/><Relationship Id="rId35" Type="http://schemas.openxmlformats.org/officeDocument/2006/relationships/font" Target="fonts/AmaticSC-bold.fntdata"/><Relationship Id="rId12" Type="http://schemas.openxmlformats.org/officeDocument/2006/relationships/slide" Target="slides/slide6.xml"/><Relationship Id="rId34" Type="http://schemas.openxmlformats.org/officeDocument/2006/relationships/font" Target="fonts/AmaticSC-regular.fntdata"/><Relationship Id="rId15" Type="http://schemas.openxmlformats.org/officeDocument/2006/relationships/slide" Target="slides/slide9.xml"/><Relationship Id="rId37" Type="http://schemas.openxmlformats.org/officeDocument/2006/relationships/font" Target="fonts/Lato-bold.fntdata"/><Relationship Id="rId14" Type="http://schemas.openxmlformats.org/officeDocument/2006/relationships/slide" Target="slides/slide8.xml"/><Relationship Id="rId36" Type="http://schemas.openxmlformats.org/officeDocument/2006/relationships/font" Target="fonts/Lato-regular.fntdata"/><Relationship Id="rId17" Type="http://schemas.openxmlformats.org/officeDocument/2006/relationships/slide" Target="slides/slide11.xml"/><Relationship Id="rId39" Type="http://schemas.openxmlformats.org/officeDocument/2006/relationships/font" Target="fonts/Lato-boldItalic.fntdata"/><Relationship Id="rId16" Type="http://schemas.openxmlformats.org/officeDocument/2006/relationships/slide" Target="slides/slide10.xml"/><Relationship Id="rId38" Type="http://schemas.openxmlformats.org/officeDocument/2006/relationships/font" Target="fonts/Lato-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e.ca.gov/sp/ml/reclassification.asp" TargetMode="External"/><Relationship Id="rId3" Type="http://schemas.openxmlformats.org/officeDocument/2006/relationships/hyperlink" Target="https://www.cde.ca.gov/sp/ml/duallyidentltr.asp"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e.ca.gov/sp/ml/reclassification.asp" TargetMode="External"/><Relationship Id="rId3" Type="http://schemas.openxmlformats.org/officeDocument/2006/relationships/hyperlink" Target="https://www.cde.ca.gov/sp/ml/duallyidentltr.asp"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saap.ets.org/"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saap.ets.org/"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playlist?list=PLgIRGe0-q7SZ5Tys6ZGTw7bNM8qHO50Cy" TargetMode="External"/><Relationship Id="rId3" Type="http://schemas.openxmlformats.org/officeDocument/2006/relationships/hyperlink" Target="https://www.cde.ca.gov/sp/ml/eldstandards.asp"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esources.finalsite.net/images/v1746721068/sbceoorg/a91sfvx1aou1yoayp86d/ELPAC101forTeachers-Flyer.pdf"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esources.finalsite.net/images/v1746721068/sbceoorg/a91sfvx1aou1yoayp86d/ELPAC101forTeachers-Flyer.pdf"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ecac.org/" TargetMode="External"/><Relationship Id="rId3" Type="http://schemas.openxmlformats.org/officeDocument/2006/relationships/hyperlink" Target="https://www.cdecac.org/"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esources.finalsite.net/images/v1747934695/sbceoorg/lugdlzelqhplylwadctf/2025BOTBElemList.pdf" TargetMode="External"/><Relationship Id="rId3" Type="http://schemas.openxmlformats.org/officeDocument/2006/relationships/hyperlink" Target="https://resources.finalsite.net/images/v1752016236/sbceoorg/hr7pps0q1ad2tfxgivdd/2025BatallaList-FinalVersion.pdf" TargetMode="External"/><Relationship Id="rId4" Type="http://schemas.openxmlformats.org/officeDocument/2006/relationships/hyperlink" Target="https://resources.finalsite.net/images/v1747932335/sbceoorg/shpvubfojbgnkfskromv/2025JrHighList.pdf" TargetMode="External"/><Relationship Id="rId5" Type="http://schemas.openxmlformats.org/officeDocument/2006/relationships/hyperlink" Target="https://www.sbceo.org/programs/ets/events/battle" TargetMode="External"/><Relationship Id="rId6" Type="http://schemas.openxmlformats.org/officeDocument/2006/relationships/hyperlink" Target="https://www.sbceo.org/programs/ets/events/batalla"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838b4c3d17_0_5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838b4c3d17_0_5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900"/>
              </a:spcBef>
              <a:spcAft>
                <a:spcPts val="1200"/>
              </a:spcAft>
              <a:buNone/>
            </a:pPr>
            <a:r>
              <a:t/>
            </a:r>
            <a:endParaRPr sz="1200">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838b4c3d17_0_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g3838b4c3d17_0_6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838b4c3d17_0_6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838b4c3d17_0_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50800" rtl="0" algn="l">
              <a:lnSpc>
                <a:spcPct val="113294"/>
              </a:lnSpc>
              <a:spcBef>
                <a:spcPts val="0"/>
              </a:spcBef>
              <a:spcAft>
                <a:spcPts val="0"/>
              </a:spcAft>
              <a:buNone/>
            </a:pPr>
            <a:r>
              <a:rPr b="1" lang="en" sz="1800">
                <a:solidFill>
                  <a:srgbClr val="1F3864"/>
                </a:solidFill>
              </a:rPr>
              <a:t>New Criteria Report Available in TOMS</a:t>
            </a:r>
            <a:endParaRPr b="1" sz="1800">
              <a:solidFill>
                <a:srgbClr val="1F3864"/>
              </a:solidFill>
            </a:endParaRPr>
          </a:p>
          <a:p>
            <a:pPr indent="0" lvl="0" marL="457200" rtl="0" algn="l">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lang="en" sz="1200">
                <a:solidFill>
                  <a:schemeClr val="dk1"/>
                </a:solidFill>
              </a:rPr>
              <a:t>We have a new report for you called the </a:t>
            </a:r>
            <a:r>
              <a:rPr b="1" lang="en" sz="1200">
                <a:solidFill>
                  <a:schemeClr val="dk1"/>
                </a:solidFill>
              </a:rPr>
              <a:t>ELPAC Students Meeting Reclassification Criteria 1 Report</a:t>
            </a:r>
            <a:r>
              <a:rPr lang="en" sz="1200">
                <a:solidFill>
                  <a:schemeClr val="dk1"/>
                </a:solidFill>
              </a:rPr>
              <a:t>.</a:t>
            </a:r>
            <a:endParaRPr sz="1200">
              <a:solidFill>
                <a:schemeClr val="dk1"/>
              </a:solidFill>
            </a:endParaRPr>
          </a:p>
          <a:p>
            <a:pPr indent="0" lvl="0" marL="457200" rtl="0" algn="l">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b="1" lang="en" sz="1200">
                <a:solidFill>
                  <a:schemeClr val="dk1"/>
                </a:solidFill>
              </a:rPr>
              <a:t>Active</a:t>
            </a:r>
            <a:r>
              <a:rPr lang="en" sz="1200">
                <a:solidFill>
                  <a:schemeClr val="dk1"/>
                </a:solidFill>
              </a:rPr>
              <a:t> students who score a </a:t>
            </a:r>
            <a:r>
              <a:rPr b="1" lang="en" sz="1200">
                <a:solidFill>
                  <a:schemeClr val="dk1"/>
                </a:solidFill>
              </a:rPr>
              <a:t>4 on the Summative ELPAC </a:t>
            </a:r>
            <a:r>
              <a:rPr lang="en" sz="1200">
                <a:solidFill>
                  <a:schemeClr val="dk1"/>
                </a:solidFill>
              </a:rPr>
              <a:t>or a </a:t>
            </a:r>
            <a:r>
              <a:rPr b="1" lang="en" sz="1200">
                <a:solidFill>
                  <a:schemeClr val="dk1"/>
                </a:solidFill>
              </a:rPr>
              <a:t>3 on the Summative Alternate ELPAC</a:t>
            </a:r>
            <a:r>
              <a:rPr lang="en" sz="1200">
                <a:solidFill>
                  <a:schemeClr val="dk1"/>
                </a:solidFill>
              </a:rPr>
              <a:t> are eligible to begin the</a:t>
            </a:r>
            <a:r>
              <a:rPr lang="en" sz="1200">
                <a:solidFill>
                  <a:schemeClr val="dk1"/>
                </a:solidFill>
                <a:uFill>
                  <a:noFill/>
                </a:uFill>
                <a:hlinkClick r:id="rId2">
                  <a:extLst>
                    <a:ext uri="{A12FA001-AC4F-418D-AE19-62706E023703}">
                      <ahyp:hlinkClr val="tx"/>
                    </a:ext>
                  </a:extLst>
                </a:hlinkClick>
              </a:rPr>
              <a:t> Reclassification</a:t>
            </a:r>
            <a:r>
              <a:rPr lang="en" sz="1200">
                <a:solidFill>
                  <a:schemeClr val="dk1"/>
                </a:solidFill>
              </a:rPr>
              <a:t> process.</a:t>
            </a:r>
            <a:endParaRPr sz="1200">
              <a:solidFill>
                <a:schemeClr val="dk1"/>
              </a:solidFill>
            </a:endParaRPr>
          </a:p>
          <a:p>
            <a:pPr indent="0" lvl="0" marL="457200" rtl="0" algn="l">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lang="en" sz="1200">
                <a:solidFill>
                  <a:schemeClr val="dk1"/>
                </a:solidFill>
              </a:rPr>
              <a:t>This new report assists you in identifying your active students who have met Criteria 1. (Reminder! Only active students in TOMS will appear.)</a:t>
            </a:r>
            <a:endParaRPr sz="1200">
              <a:solidFill>
                <a:schemeClr val="dk1"/>
              </a:solidFill>
            </a:endParaRPr>
          </a:p>
          <a:p>
            <a:pPr indent="0" lvl="0" marL="457200" rtl="0" algn="l">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lang="en" sz="1200">
                <a:solidFill>
                  <a:schemeClr val="dk1"/>
                </a:solidFill>
              </a:rPr>
              <a:t>To find the report, log into TOMS, and select the 2025-26 administration year. Then select the [Reports] tab and the report is listed there in alphabetical order.</a:t>
            </a:r>
            <a:endParaRPr sz="1200">
              <a:solidFill>
                <a:schemeClr val="dk1"/>
              </a:solidFill>
            </a:endParaRPr>
          </a:p>
          <a:p>
            <a:pPr indent="0" lvl="0" marL="914400" rtl="0" algn="l">
              <a:lnSpc>
                <a:spcPct val="115000"/>
              </a:lnSpc>
              <a:spcBef>
                <a:spcPts val="1200"/>
              </a:spcBef>
              <a:spcAft>
                <a:spcPts val="0"/>
              </a:spcAft>
              <a:buNone/>
            </a:pPr>
            <a:r>
              <a:rPr lang="en" sz="1200">
                <a:solidFill>
                  <a:schemeClr val="dk1"/>
                </a:solidFill>
                <a:latin typeface="Courier New"/>
                <a:ea typeface="Courier New"/>
                <a:cs typeface="Courier New"/>
                <a:sym typeface="Courier New"/>
              </a:rPr>
              <a:t>o</a:t>
            </a:r>
            <a:r>
              <a:rPr lang="en" sz="700">
                <a:solidFill>
                  <a:schemeClr val="dk1"/>
                </a:solidFill>
                <a:latin typeface="Times New Roman"/>
                <a:ea typeface="Times New Roman"/>
                <a:cs typeface="Times New Roman"/>
                <a:sym typeface="Times New Roman"/>
              </a:rPr>
              <a:t>   </a:t>
            </a:r>
            <a:r>
              <a:rPr lang="en" sz="1200">
                <a:solidFill>
                  <a:schemeClr val="dk1"/>
                </a:solidFill>
              </a:rPr>
              <a:t>Once you select the report, type in your LEA name, and you can download the report spreadsheet once it populates.</a:t>
            </a:r>
            <a:endParaRPr sz="1200">
              <a:solidFill>
                <a:schemeClr val="dk1"/>
              </a:solidFill>
            </a:endParaRPr>
          </a:p>
          <a:p>
            <a:pPr indent="0" lvl="0" marL="914400" rtl="0" algn="l">
              <a:lnSpc>
                <a:spcPct val="115000"/>
              </a:lnSpc>
              <a:spcBef>
                <a:spcPts val="1200"/>
              </a:spcBef>
              <a:spcAft>
                <a:spcPts val="0"/>
              </a:spcAft>
              <a:buNone/>
            </a:pPr>
            <a:r>
              <a:rPr lang="en" sz="1200">
                <a:solidFill>
                  <a:schemeClr val="dk1"/>
                </a:solidFill>
                <a:latin typeface="Courier New"/>
                <a:ea typeface="Courier New"/>
                <a:cs typeface="Courier New"/>
                <a:sym typeface="Courier New"/>
              </a:rPr>
              <a:t>o</a:t>
            </a:r>
            <a:r>
              <a:rPr lang="en" sz="700">
                <a:solidFill>
                  <a:schemeClr val="dk1"/>
                </a:solidFill>
                <a:latin typeface="Times New Roman"/>
                <a:ea typeface="Times New Roman"/>
                <a:cs typeface="Times New Roman"/>
                <a:sym typeface="Times New Roman"/>
              </a:rPr>
              <a:t>   </a:t>
            </a:r>
            <a:r>
              <a:rPr lang="en" sz="1200">
                <a:solidFill>
                  <a:schemeClr val="dk1"/>
                </a:solidFill>
              </a:rPr>
              <a:t>The report columns will include basic information about your LEA and the student and then will provide the status for the student on each of the four domains of the Summative ELPAC or the Summative Alternate ELPAC, if this is the test they have been assigned.</a:t>
            </a:r>
            <a:endParaRPr sz="1200">
              <a:solidFill>
                <a:schemeClr val="dk1"/>
              </a:solidFill>
            </a:endParaRPr>
          </a:p>
          <a:p>
            <a:pPr indent="0" lvl="0" marL="457200" rtl="0" algn="l">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lang="en" sz="1200">
                <a:solidFill>
                  <a:schemeClr val="dk1"/>
                </a:solidFill>
              </a:rPr>
              <a:t>Only students who are enrolled in CALPADS for 2025-26 will appear on this report. Therefore, just a reminder to use your student score data file as another source of this information for inactive students.</a:t>
            </a:r>
            <a:endParaRPr sz="1200">
              <a:solidFill>
                <a:schemeClr val="dk1"/>
              </a:solidFill>
            </a:endParaRPr>
          </a:p>
          <a:p>
            <a:pPr indent="0" lvl="0" marL="457200" rtl="0" algn="l">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lang="en" sz="1200">
                <a:solidFill>
                  <a:schemeClr val="dk1"/>
                </a:solidFill>
              </a:rPr>
              <a:t>LEAs will use their established locally approved reclassification process to determine if the student has met each of these criteria. Consult the</a:t>
            </a:r>
            <a:r>
              <a:rPr lang="en" sz="1200">
                <a:solidFill>
                  <a:schemeClr val="dk1"/>
                </a:solidFill>
                <a:uFill>
                  <a:noFill/>
                </a:uFill>
                <a:hlinkClick r:id="rId3">
                  <a:extLst>
                    <a:ext uri="{A12FA001-AC4F-418D-AE19-62706E023703}">
                      <ahyp:hlinkClr val="tx"/>
                    </a:ext>
                  </a:extLst>
                </a:hlinkClick>
              </a:rPr>
              <a:t> guidance on reclassification for dually identified students</a:t>
            </a:r>
            <a:r>
              <a:rPr lang="en" sz="1200">
                <a:solidFill>
                  <a:schemeClr val="dk1"/>
                </a:solidFill>
              </a:rPr>
              <a:t> for your English learner students who have an active individualized education program.</a:t>
            </a:r>
            <a:endParaRPr sz="1200">
              <a:solidFill>
                <a:schemeClr val="dk1"/>
              </a:solidFill>
            </a:endParaRPr>
          </a:p>
          <a:p>
            <a:pPr indent="0" lvl="0" marL="0" rtl="0" algn="l">
              <a:lnSpc>
                <a:spcPct val="100000"/>
              </a:lnSpc>
              <a:spcBef>
                <a:spcPts val="1200"/>
              </a:spcBef>
              <a:spcAft>
                <a:spcPts val="1200"/>
              </a:spcAft>
              <a:buNone/>
            </a:pPr>
            <a:r>
              <a:t/>
            </a:r>
            <a:endParaRPr sz="1200">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838b4c3d17_0_6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838b4c3d17_0_6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50800" rtl="0" algn="l">
              <a:lnSpc>
                <a:spcPct val="113294"/>
              </a:lnSpc>
              <a:spcBef>
                <a:spcPts val="0"/>
              </a:spcBef>
              <a:spcAft>
                <a:spcPts val="0"/>
              </a:spcAft>
              <a:buNone/>
            </a:pPr>
            <a:r>
              <a:rPr b="1" lang="en" sz="1800">
                <a:solidFill>
                  <a:srgbClr val="1F3864"/>
                </a:solidFill>
              </a:rPr>
              <a:t>New Criteria Report Available in TOMS</a:t>
            </a:r>
            <a:endParaRPr b="1" sz="1800">
              <a:solidFill>
                <a:srgbClr val="1F3864"/>
              </a:solidFill>
            </a:endParaRPr>
          </a:p>
          <a:p>
            <a:pPr indent="0" lvl="0" marL="457200" rtl="0" algn="l">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lang="en" sz="1200">
                <a:solidFill>
                  <a:schemeClr val="dk1"/>
                </a:solidFill>
              </a:rPr>
              <a:t>We have a new report for you called the </a:t>
            </a:r>
            <a:r>
              <a:rPr b="1" lang="en" sz="1200">
                <a:solidFill>
                  <a:schemeClr val="dk1"/>
                </a:solidFill>
              </a:rPr>
              <a:t>ELPAC Students Meeting Reclassification Criteria 1 Report</a:t>
            </a:r>
            <a:r>
              <a:rPr lang="en" sz="1200">
                <a:solidFill>
                  <a:schemeClr val="dk1"/>
                </a:solidFill>
              </a:rPr>
              <a:t>.</a:t>
            </a:r>
            <a:endParaRPr sz="1200">
              <a:solidFill>
                <a:schemeClr val="dk1"/>
              </a:solidFill>
            </a:endParaRPr>
          </a:p>
          <a:p>
            <a:pPr indent="0" lvl="0" marL="457200" rtl="0" algn="l">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b="1" lang="en" sz="1200">
                <a:solidFill>
                  <a:schemeClr val="dk1"/>
                </a:solidFill>
              </a:rPr>
              <a:t>Active</a:t>
            </a:r>
            <a:r>
              <a:rPr lang="en" sz="1200">
                <a:solidFill>
                  <a:schemeClr val="dk1"/>
                </a:solidFill>
              </a:rPr>
              <a:t> students who score a </a:t>
            </a:r>
            <a:r>
              <a:rPr b="1" lang="en" sz="1200">
                <a:solidFill>
                  <a:schemeClr val="dk1"/>
                </a:solidFill>
              </a:rPr>
              <a:t>4 on the Summative ELPAC </a:t>
            </a:r>
            <a:r>
              <a:rPr lang="en" sz="1200">
                <a:solidFill>
                  <a:schemeClr val="dk1"/>
                </a:solidFill>
              </a:rPr>
              <a:t>or a </a:t>
            </a:r>
            <a:r>
              <a:rPr b="1" lang="en" sz="1200">
                <a:solidFill>
                  <a:schemeClr val="dk1"/>
                </a:solidFill>
              </a:rPr>
              <a:t>3 on the Summative Alternate ELPAC</a:t>
            </a:r>
            <a:r>
              <a:rPr lang="en" sz="1200">
                <a:solidFill>
                  <a:schemeClr val="dk1"/>
                </a:solidFill>
              </a:rPr>
              <a:t> are eligible to begin the</a:t>
            </a:r>
            <a:r>
              <a:rPr lang="en" sz="1200">
                <a:solidFill>
                  <a:schemeClr val="dk1"/>
                </a:solidFill>
                <a:uFill>
                  <a:noFill/>
                </a:uFill>
                <a:hlinkClick r:id="rId2">
                  <a:extLst>
                    <a:ext uri="{A12FA001-AC4F-418D-AE19-62706E023703}">
                      <ahyp:hlinkClr val="tx"/>
                    </a:ext>
                  </a:extLst>
                </a:hlinkClick>
              </a:rPr>
              <a:t> Reclassification</a:t>
            </a:r>
            <a:r>
              <a:rPr lang="en" sz="1200">
                <a:solidFill>
                  <a:schemeClr val="dk1"/>
                </a:solidFill>
              </a:rPr>
              <a:t> process.</a:t>
            </a:r>
            <a:endParaRPr sz="1200">
              <a:solidFill>
                <a:schemeClr val="dk1"/>
              </a:solidFill>
            </a:endParaRPr>
          </a:p>
          <a:p>
            <a:pPr indent="0" lvl="0" marL="457200" rtl="0" algn="l">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lang="en" sz="1200">
                <a:solidFill>
                  <a:schemeClr val="dk1"/>
                </a:solidFill>
              </a:rPr>
              <a:t>This new report assists you in identifying your active students who have met Criteria 1. (Reminder! Only active students in TOMS will appear.)</a:t>
            </a:r>
            <a:endParaRPr sz="1200">
              <a:solidFill>
                <a:schemeClr val="dk1"/>
              </a:solidFill>
            </a:endParaRPr>
          </a:p>
          <a:p>
            <a:pPr indent="0" lvl="0" marL="457200" rtl="0" algn="l">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lang="en" sz="1200">
                <a:solidFill>
                  <a:schemeClr val="dk1"/>
                </a:solidFill>
              </a:rPr>
              <a:t>To find the report, log into TOMS, and select the 2025-26 administration year. Then select the [Reports] tab and the report is listed there in alphabetical order.</a:t>
            </a:r>
            <a:endParaRPr sz="1200">
              <a:solidFill>
                <a:schemeClr val="dk1"/>
              </a:solidFill>
            </a:endParaRPr>
          </a:p>
          <a:p>
            <a:pPr indent="0" lvl="0" marL="914400" rtl="0" algn="l">
              <a:lnSpc>
                <a:spcPct val="115000"/>
              </a:lnSpc>
              <a:spcBef>
                <a:spcPts val="1200"/>
              </a:spcBef>
              <a:spcAft>
                <a:spcPts val="0"/>
              </a:spcAft>
              <a:buNone/>
            </a:pPr>
            <a:r>
              <a:rPr lang="en" sz="1200">
                <a:solidFill>
                  <a:schemeClr val="dk1"/>
                </a:solidFill>
                <a:latin typeface="Courier New"/>
                <a:ea typeface="Courier New"/>
                <a:cs typeface="Courier New"/>
                <a:sym typeface="Courier New"/>
              </a:rPr>
              <a:t>o</a:t>
            </a:r>
            <a:r>
              <a:rPr lang="en" sz="700">
                <a:solidFill>
                  <a:schemeClr val="dk1"/>
                </a:solidFill>
                <a:latin typeface="Times New Roman"/>
                <a:ea typeface="Times New Roman"/>
                <a:cs typeface="Times New Roman"/>
                <a:sym typeface="Times New Roman"/>
              </a:rPr>
              <a:t>   </a:t>
            </a:r>
            <a:r>
              <a:rPr lang="en" sz="1200">
                <a:solidFill>
                  <a:schemeClr val="dk1"/>
                </a:solidFill>
              </a:rPr>
              <a:t>Once you select the report, type in your LEA name, and you can download the report spreadsheet once it populates.</a:t>
            </a:r>
            <a:endParaRPr sz="1200">
              <a:solidFill>
                <a:schemeClr val="dk1"/>
              </a:solidFill>
            </a:endParaRPr>
          </a:p>
          <a:p>
            <a:pPr indent="0" lvl="0" marL="914400" rtl="0" algn="l">
              <a:lnSpc>
                <a:spcPct val="115000"/>
              </a:lnSpc>
              <a:spcBef>
                <a:spcPts val="1200"/>
              </a:spcBef>
              <a:spcAft>
                <a:spcPts val="0"/>
              </a:spcAft>
              <a:buNone/>
            </a:pPr>
            <a:r>
              <a:rPr lang="en" sz="1200">
                <a:solidFill>
                  <a:schemeClr val="dk1"/>
                </a:solidFill>
                <a:latin typeface="Courier New"/>
                <a:ea typeface="Courier New"/>
                <a:cs typeface="Courier New"/>
                <a:sym typeface="Courier New"/>
              </a:rPr>
              <a:t>o</a:t>
            </a:r>
            <a:r>
              <a:rPr lang="en" sz="700">
                <a:solidFill>
                  <a:schemeClr val="dk1"/>
                </a:solidFill>
                <a:latin typeface="Times New Roman"/>
                <a:ea typeface="Times New Roman"/>
                <a:cs typeface="Times New Roman"/>
                <a:sym typeface="Times New Roman"/>
              </a:rPr>
              <a:t>   </a:t>
            </a:r>
            <a:r>
              <a:rPr lang="en" sz="1200">
                <a:solidFill>
                  <a:schemeClr val="dk1"/>
                </a:solidFill>
              </a:rPr>
              <a:t>The report columns will include basic information about your LEA and the student and then will provide the status for the student on each of the four domains of the Summative ELPAC or the Summative Alternate ELPAC, if this is the test they have been assigned.</a:t>
            </a:r>
            <a:endParaRPr sz="1200">
              <a:solidFill>
                <a:schemeClr val="dk1"/>
              </a:solidFill>
            </a:endParaRPr>
          </a:p>
          <a:p>
            <a:pPr indent="0" lvl="0" marL="457200" rtl="0" algn="l">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lang="en" sz="1200">
                <a:solidFill>
                  <a:schemeClr val="dk1"/>
                </a:solidFill>
              </a:rPr>
              <a:t>Only students who are enrolled in CALPADS for 2025-26 will appear on this report. Therefore, just a reminder to use your student score data file as another source of this information for inactive students.</a:t>
            </a:r>
            <a:endParaRPr sz="1200">
              <a:solidFill>
                <a:schemeClr val="dk1"/>
              </a:solidFill>
            </a:endParaRPr>
          </a:p>
          <a:p>
            <a:pPr indent="0" lvl="0" marL="457200" rtl="0" algn="l">
              <a:lnSpc>
                <a:spcPct val="115000"/>
              </a:lnSpc>
              <a:spcBef>
                <a:spcPts val="1200"/>
              </a:spcBef>
              <a:spcAft>
                <a:spcPts val="0"/>
              </a:spcAft>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lang="en" sz="1200">
                <a:solidFill>
                  <a:schemeClr val="dk1"/>
                </a:solidFill>
              </a:rPr>
              <a:t>LEAs will use their established locally approved reclassification process to determine if the student has met each of these criteria. Consult the</a:t>
            </a:r>
            <a:r>
              <a:rPr lang="en" sz="1200">
                <a:solidFill>
                  <a:schemeClr val="dk1"/>
                </a:solidFill>
                <a:uFill>
                  <a:noFill/>
                </a:uFill>
                <a:hlinkClick r:id="rId3">
                  <a:extLst>
                    <a:ext uri="{A12FA001-AC4F-418D-AE19-62706E023703}">
                      <ahyp:hlinkClr val="tx"/>
                    </a:ext>
                  </a:extLst>
                </a:hlinkClick>
              </a:rPr>
              <a:t> guidance on reclassification for dually identified students</a:t>
            </a:r>
            <a:r>
              <a:rPr lang="en" sz="1200">
                <a:solidFill>
                  <a:schemeClr val="dk1"/>
                </a:solidFill>
              </a:rPr>
              <a:t> for your English learner students who have an active individualized education program.</a:t>
            </a:r>
            <a:endParaRPr sz="1200">
              <a:solidFill>
                <a:schemeClr val="dk1"/>
              </a:solidFill>
            </a:endParaRPr>
          </a:p>
          <a:p>
            <a:pPr indent="0" lvl="0" marL="0" rtl="0" algn="l">
              <a:lnSpc>
                <a:spcPct val="100000"/>
              </a:lnSpc>
              <a:spcBef>
                <a:spcPts val="1200"/>
              </a:spcBef>
              <a:spcAft>
                <a:spcPts val="1200"/>
              </a:spcAft>
              <a:buNone/>
            </a:pPr>
            <a:r>
              <a:t/>
            </a:r>
            <a:endParaRPr sz="1200">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838b4c3d17_0_6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838b4c3d17_0_6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900"/>
              </a:spcBef>
              <a:spcAft>
                <a:spcPts val="1200"/>
              </a:spcAft>
              <a:buNone/>
            </a:pPr>
            <a:r>
              <a:rPr lang="en" sz="1200">
                <a:solidFill>
                  <a:schemeClr val="dk1"/>
                </a:solidFill>
              </a:rPr>
              <a:t>Link: </a:t>
            </a:r>
            <a:r>
              <a:rPr lang="en" sz="1200" u="sng">
                <a:solidFill>
                  <a:schemeClr val="hlink"/>
                </a:solidFill>
                <a:hlinkClick r:id="rId2"/>
              </a:rPr>
              <a:t>https://isaap.ets.org/</a:t>
            </a:r>
            <a:endParaRPr sz="1200">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838b4c3d17_0_7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838b4c3d17_0_7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900"/>
              </a:spcBef>
              <a:spcAft>
                <a:spcPts val="0"/>
              </a:spcAft>
              <a:buNone/>
            </a:pPr>
            <a:r>
              <a:rPr lang="en" sz="1200">
                <a:solidFill>
                  <a:schemeClr val="dk1"/>
                </a:solidFill>
              </a:rPr>
              <a:t>Link: </a:t>
            </a:r>
            <a:r>
              <a:rPr lang="en" sz="1200" u="sng">
                <a:solidFill>
                  <a:schemeClr val="hlink"/>
                </a:solidFill>
                <a:hlinkClick r:id="rId2"/>
              </a:rPr>
              <a:t>https://isaap.ets.org/</a:t>
            </a:r>
            <a:endParaRPr sz="1200">
              <a:solidFill>
                <a:schemeClr val="dk1"/>
              </a:solidFill>
            </a:endParaRPr>
          </a:p>
          <a:p>
            <a:pPr indent="0" lvl="0" marL="0" rtl="0" algn="l">
              <a:lnSpc>
                <a:spcPct val="100000"/>
              </a:lnSpc>
              <a:spcBef>
                <a:spcPts val="1200"/>
              </a:spcBef>
              <a:spcAft>
                <a:spcPts val="1200"/>
              </a:spcAft>
              <a:buNone/>
            </a:pPr>
            <a:r>
              <a:t/>
            </a:r>
            <a:endParaRPr sz="120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838b4c3d17_0_7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838b4c3d17_0_7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900"/>
              </a:spcBef>
              <a:spcAft>
                <a:spcPts val="1200"/>
              </a:spcAft>
              <a:buNone/>
            </a:pPr>
            <a:r>
              <a:t/>
            </a:r>
            <a:endParaRPr sz="120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838b4c3d17_0_7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838b4c3d17_0_7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rgbClr val="242424"/>
                </a:solidFill>
                <a:highlight>
                  <a:schemeClr val="lt1"/>
                </a:highlight>
              </a:rPr>
              <a:t>California English Language Development Standards Webinar Series</a:t>
            </a:r>
            <a:endParaRPr b="1">
              <a:solidFill>
                <a:srgbClr val="242424"/>
              </a:solidFill>
              <a:highlight>
                <a:schemeClr val="lt1"/>
              </a:highlight>
            </a:endParaRPr>
          </a:p>
          <a:p>
            <a:pPr indent="0" lvl="0" marL="0" rtl="0" algn="l">
              <a:lnSpc>
                <a:spcPct val="115000"/>
              </a:lnSpc>
              <a:spcBef>
                <a:spcPts val="0"/>
              </a:spcBef>
              <a:spcAft>
                <a:spcPts val="0"/>
              </a:spcAft>
              <a:buClr>
                <a:schemeClr val="dk1"/>
              </a:buClr>
              <a:buSzPts val="1100"/>
              <a:buFont typeface="Arial"/>
              <a:buNone/>
            </a:pPr>
            <a:r>
              <a:rPr lang="en">
                <a:solidFill>
                  <a:srgbClr val="242424"/>
                </a:solidFill>
                <a:highlight>
                  <a:schemeClr val="lt1"/>
                </a:highlight>
              </a:rPr>
              <a:t>The CDE MSD, in collaboration with the Region 15 Comprehensive Center, hosted a monthly webinar series to revisit the California English Language Development Standards (CA ELD Standards). The webinars included detailed presentations on the Proficiency Level Descriptors, Part I, Part II, and Part III of the standards, and how the standards can be used to provide high-quality integrated and designated ELD instruction for EL students. The webinar recordings playlist is available at </a:t>
            </a:r>
            <a:r>
              <a:rPr lang="en" u="sng">
                <a:solidFill>
                  <a:schemeClr val="hlink"/>
                </a:solidFill>
                <a:highlight>
                  <a:schemeClr val="lt1"/>
                </a:highlight>
                <a:hlinkClick r:id="rId2"/>
              </a:rPr>
              <a:t>CA ELD Standards Webinar Series</a:t>
            </a:r>
            <a:r>
              <a:rPr lang="en">
                <a:solidFill>
                  <a:srgbClr val="242424"/>
                </a:solidFill>
                <a:highlight>
                  <a:schemeClr val="lt1"/>
                </a:highlight>
              </a:rPr>
              <a:t> as well as in the ELD Standards tab on the CDE </a:t>
            </a:r>
            <a:r>
              <a:rPr lang="en" u="sng">
                <a:solidFill>
                  <a:schemeClr val="hlink"/>
                </a:solidFill>
                <a:highlight>
                  <a:schemeClr val="lt1"/>
                </a:highlight>
                <a:hlinkClick r:id="rId3"/>
              </a:rPr>
              <a:t>ELD Standards</a:t>
            </a:r>
            <a:r>
              <a:rPr lang="en">
                <a:solidFill>
                  <a:srgbClr val="242424"/>
                </a:solidFill>
                <a:highlight>
                  <a:schemeClr val="lt1"/>
                </a:highlight>
              </a:rPr>
              <a:t> web page. </a:t>
            </a:r>
            <a:endParaRPr>
              <a:solidFill>
                <a:srgbClr val="242424"/>
              </a:solidFill>
              <a:highlight>
                <a:schemeClr val="lt1"/>
              </a:highlight>
            </a:endParaRPr>
          </a:p>
          <a:p>
            <a:pPr indent="0" lvl="0" marL="0" rtl="0" algn="l">
              <a:lnSpc>
                <a:spcPct val="100000"/>
              </a:lnSpc>
              <a:spcBef>
                <a:spcPts val="900"/>
              </a:spcBef>
              <a:spcAft>
                <a:spcPts val="1200"/>
              </a:spcAft>
              <a:buNone/>
            </a:pPr>
            <a:r>
              <a:t/>
            </a:r>
            <a:endParaRPr sz="1200">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838b4c3d17_0_6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838b4c3d17_0_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Flier Link:</a:t>
            </a:r>
            <a:r>
              <a:rPr lang="en" u="sng">
                <a:solidFill>
                  <a:schemeClr val="hlink"/>
                </a:solidFill>
                <a:hlinkClick r:id="rId2"/>
              </a:rPr>
              <a:t>https://resources.finalsite.net/images/v1746721068/sbceoorg/a91sfvx1aou1yoayp86d/ELPAC101forTeachers-Flyer.pdf</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838b4c3d17_0_6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838b4c3d17_0_6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Flier Link:</a:t>
            </a:r>
            <a:r>
              <a:rPr lang="en" u="sng">
                <a:solidFill>
                  <a:schemeClr val="hlink"/>
                </a:solidFill>
                <a:hlinkClick r:id="rId2"/>
              </a:rPr>
              <a:t>https://resources.finalsite.net/images/v1746721068/sbceoorg/a91sfvx1aou1yoayp86d/ELPAC101forTeachers-Flyer.pdf</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838b4c3d17_0_6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838b4c3d17_0_6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50800" rtl="0" algn="l">
              <a:lnSpc>
                <a:spcPct val="113294"/>
              </a:lnSpc>
              <a:spcBef>
                <a:spcPts val="0"/>
              </a:spcBef>
              <a:spcAft>
                <a:spcPts val="0"/>
              </a:spcAft>
              <a:buClr>
                <a:schemeClr val="dk1"/>
              </a:buClr>
              <a:buSzPts val="1100"/>
              <a:buFont typeface="Arial"/>
              <a:buNone/>
            </a:pPr>
            <a:r>
              <a:rPr b="1" lang="en" sz="1800">
                <a:solidFill>
                  <a:srgbClr val="1F3864"/>
                </a:solidFill>
              </a:rPr>
              <a:t>Register now for the California Assessment Conference</a:t>
            </a:r>
            <a:endParaRPr b="1" sz="1800">
              <a:solidFill>
                <a:srgbClr val="1F3864"/>
              </a:solidFill>
            </a:endParaRPr>
          </a:p>
          <a:p>
            <a:pPr indent="0" lvl="0" marL="457200" rtl="0" algn="l">
              <a:lnSpc>
                <a:spcPct val="115000"/>
              </a:lnSpc>
              <a:spcBef>
                <a:spcPts val="120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lang="en" sz="1200">
                <a:solidFill>
                  <a:schemeClr val="dk1"/>
                </a:solidFill>
              </a:rPr>
              <a:t>The 2024 California Assessment Conference is a unique opportunity for classroom educators to explore the connections between classroom instruction and assessment and learn how other California educators use assessment tools and strategies to improve teaching and learning.  ​</a:t>
            </a:r>
            <a:endParaRPr sz="1200">
              <a:solidFill>
                <a:schemeClr val="dk1"/>
              </a:solidFill>
            </a:endParaRPr>
          </a:p>
          <a:p>
            <a:pPr indent="0" lvl="0" marL="457200" rtl="0" algn="l">
              <a:lnSpc>
                <a:spcPct val="115000"/>
              </a:lnSpc>
              <a:spcBef>
                <a:spcPts val="120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lang="en" sz="1200">
                <a:solidFill>
                  <a:schemeClr val="dk1"/>
                </a:solidFill>
              </a:rPr>
              <a:t>To register, visit the CAC website at</a:t>
            </a:r>
            <a:r>
              <a:rPr lang="en" sz="1200">
                <a:solidFill>
                  <a:schemeClr val="dk1"/>
                </a:solidFill>
                <a:uFill>
                  <a:noFill/>
                </a:uFill>
                <a:hlinkClick r:id="rId2">
                  <a:extLst>
                    <a:ext uri="{A12FA001-AC4F-418D-AE19-62706E023703}">
                      <ahyp:hlinkClr val="tx"/>
                    </a:ext>
                  </a:extLst>
                </a:hlinkClick>
              </a:rPr>
              <a:t> </a:t>
            </a:r>
            <a:r>
              <a:rPr lang="en" sz="1200" u="sng">
                <a:solidFill>
                  <a:srgbClr val="0000FF"/>
                </a:solidFill>
                <a:hlinkClick r:id="rId3">
                  <a:extLst>
                    <a:ext uri="{A12FA001-AC4F-418D-AE19-62706E023703}">
                      <ahyp:hlinkClr val="tx"/>
                    </a:ext>
                  </a:extLst>
                </a:hlinkClick>
              </a:rPr>
              <a:t>https://www.cdecac.org/</a:t>
            </a:r>
            <a:r>
              <a:rPr lang="en" sz="1200">
                <a:solidFill>
                  <a:schemeClr val="dk1"/>
                </a:solidFill>
              </a:rPr>
              <a:t>.</a:t>
            </a:r>
            <a:endParaRPr sz="1200">
              <a:solidFill>
                <a:schemeClr val="dk1"/>
              </a:solidFill>
            </a:endParaRPr>
          </a:p>
          <a:p>
            <a:pPr indent="0" lvl="0" marL="0" rtl="0" algn="l">
              <a:lnSpc>
                <a:spcPct val="100000"/>
              </a:lnSpc>
              <a:spcBef>
                <a:spcPts val="1200"/>
              </a:spcBef>
              <a:spcAft>
                <a:spcPts val="1200"/>
              </a:spcAft>
              <a:buNone/>
            </a:pPr>
            <a:r>
              <a:t/>
            </a:r>
            <a:endParaRPr sz="1200">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838b4c3d17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g3838b4c3d17_0_3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838b4c3d17_0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g3838b4c3d17_0_4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838b4c3d17_0_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g3838b4c3d17_0_4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two forms: </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Requires teachers have </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TOMS accounts</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CERS accounts</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SzPts val="1100"/>
              <a:buNone/>
            </a:pPr>
            <a:r>
              <a:rPr lang="en" sz="1050">
                <a:solidFill>
                  <a:srgbClr val="444746"/>
                </a:solidFill>
                <a:latin typeface="Roboto"/>
                <a:ea typeface="Roboto"/>
                <a:cs typeface="Roboto"/>
                <a:sym typeface="Roboto"/>
              </a:rPr>
              <a:t>Districts should work closely with sites to ensure educators have the access and training necessary to use the interim assessments to their fullest potential.</a:t>
            </a:r>
            <a:endParaRPr sz="1050">
              <a:solidFill>
                <a:srgbClr val="444746"/>
              </a:solidFill>
              <a:latin typeface="Roboto"/>
              <a:ea typeface="Roboto"/>
              <a:cs typeface="Roboto"/>
              <a:sym typeface="Robot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838b4c3d17_0_5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838b4c3d17_0_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900"/>
              </a:spcBef>
              <a:spcAft>
                <a:spcPts val="1200"/>
              </a:spcAft>
              <a:buNone/>
            </a:pPr>
            <a:r>
              <a:t/>
            </a:r>
            <a:endParaRPr sz="1200">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838b4c3d17_0_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838b4c3d17_0_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50800" rtl="0" algn="l">
              <a:lnSpc>
                <a:spcPct val="113294"/>
              </a:lnSpc>
              <a:spcBef>
                <a:spcPts val="0"/>
              </a:spcBef>
              <a:spcAft>
                <a:spcPts val="0"/>
              </a:spcAft>
              <a:buClr>
                <a:schemeClr val="dk1"/>
              </a:buClr>
              <a:buSzPts val="1100"/>
              <a:buFont typeface="Arial"/>
              <a:buNone/>
            </a:pPr>
            <a:r>
              <a:rPr b="1" lang="en" sz="1800">
                <a:solidFill>
                  <a:srgbClr val="1F3864"/>
                </a:solidFill>
              </a:rPr>
              <a:t>LEA Preview of ELPAC Results</a:t>
            </a:r>
            <a:endParaRPr b="1" sz="1800">
              <a:solidFill>
                <a:srgbClr val="1F3864"/>
              </a:solidFill>
            </a:endParaRPr>
          </a:p>
          <a:p>
            <a:pPr indent="0" lvl="0" marL="457200" rtl="0" algn="l">
              <a:lnSpc>
                <a:spcPct val="115000"/>
              </a:lnSpc>
              <a:spcBef>
                <a:spcPts val="120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lang="en" sz="1200">
                <a:solidFill>
                  <a:schemeClr val="dk1"/>
                </a:solidFill>
              </a:rPr>
              <a:t>LEA Preview will be available by the end of September this year!</a:t>
            </a:r>
            <a:endParaRPr sz="1200">
              <a:solidFill>
                <a:schemeClr val="dk1"/>
              </a:solidFill>
            </a:endParaRPr>
          </a:p>
          <a:p>
            <a:pPr indent="0" lvl="0" marL="457200" rtl="0" algn="l">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a:t>
            </a:r>
            <a:r>
              <a:rPr lang="en" sz="700">
                <a:solidFill>
                  <a:schemeClr val="dk1"/>
                </a:solidFill>
                <a:latin typeface="Times New Roman"/>
                <a:ea typeface="Times New Roman"/>
                <a:cs typeface="Times New Roman"/>
                <a:sym typeface="Times New Roman"/>
              </a:rPr>
              <a:t>  	</a:t>
            </a:r>
            <a:r>
              <a:rPr lang="en" sz="1200">
                <a:solidFill>
                  <a:schemeClr val="dk1"/>
                </a:solidFill>
              </a:rPr>
              <a:t>An email will go out to coordinators and superintendents so stay tuned.</a:t>
            </a:r>
            <a:endParaRPr sz="1200">
              <a:solidFill>
                <a:schemeClr val="dk1"/>
              </a:solidFill>
            </a:endParaRPr>
          </a:p>
          <a:p>
            <a:pPr indent="0" lvl="0" marL="0" rtl="0" algn="l">
              <a:lnSpc>
                <a:spcPct val="100000"/>
              </a:lnSpc>
              <a:spcBef>
                <a:spcPts val="900"/>
              </a:spcBef>
              <a:spcAft>
                <a:spcPts val="1200"/>
              </a:spcAft>
              <a:buNone/>
            </a:pPr>
            <a:r>
              <a:t/>
            </a:r>
            <a:endParaRPr sz="1200">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8316ebeefc_1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8316ebeefc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Update SBCE Website</a:t>
            </a:r>
            <a:endParaRPr>
              <a:solidFill>
                <a:schemeClr val="dk1"/>
              </a:solidFill>
            </a:endParaRPr>
          </a:p>
          <a:p>
            <a:pPr indent="0" lvl="0" marL="0" rtl="0" algn="l">
              <a:spcBef>
                <a:spcPts val="0"/>
              </a:spcBef>
              <a:spcAft>
                <a:spcPts val="0"/>
              </a:spcAft>
              <a:buNone/>
            </a:pPr>
            <a:r>
              <a:rPr lang="en">
                <a:solidFill>
                  <a:schemeClr val="dk1"/>
                </a:solidFill>
              </a:rPr>
              <a:t>Link from SBCEO</a:t>
            </a:r>
            <a:endParaRPr>
              <a:solidFill>
                <a:schemeClr val="dk1"/>
              </a:solidFill>
            </a:endParaRPr>
          </a:p>
          <a:p>
            <a:pPr indent="0" lvl="0" marL="0" rtl="0" algn="l">
              <a:spcBef>
                <a:spcPts val="0"/>
              </a:spcBef>
              <a:spcAft>
                <a:spcPts val="0"/>
              </a:spcAft>
              <a:buNone/>
            </a:pPr>
            <a:r>
              <a:rPr lang="en">
                <a:solidFill>
                  <a:schemeClr val="dk1"/>
                </a:solidFill>
              </a:rPr>
              <a:t>Update PD Slide Deck</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8316ebeefc_1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8316ebeefc_1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25-26 BOTB Elemtary List: </a:t>
            </a:r>
            <a:r>
              <a:rPr lang="en" u="sng">
                <a:solidFill>
                  <a:schemeClr val="hlink"/>
                </a:solidFill>
                <a:hlinkClick r:id="rId2"/>
              </a:rPr>
              <a:t>https://resources.finalsite.net/images/v1747934695/sbceoorg/lugdlzelqhplylwadctf/2025BOTBElemList.pdf</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25-26 Batalla de los Libros: </a:t>
            </a:r>
            <a:r>
              <a:rPr lang="en" u="sng">
                <a:solidFill>
                  <a:schemeClr val="hlink"/>
                </a:solidFill>
                <a:hlinkClick r:id="rId3"/>
              </a:rPr>
              <a:t>https://resources.finalsite.net/images/v1752016236/sbceoorg/hr7pps0q1ad2tfxgivdd/2025BatallaList-FinalVersion.pdf</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25-26 BOTB Junior High List: </a:t>
            </a:r>
            <a:r>
              <a:rPr lang="en" u="sng">
                <a:solidFill>
                  <a:schemeClr val="hlink"/>
                </a:solidFill>
                <a:hlinkClick r:id="rId4"/>
              </a:rPr>
              <a:t>https://resources.finalsite.net/images/v1747932335/sbceoorg/shpvubfojbgnkfskromv/2025JrHighList.pdf</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Learn more at:</a:t>
            </a:r>
            <a:endParaRPr>
              <a:solidFill>
                <a:schemeClr val="dk1"/>
              </a:solidFill>
            </a:endParaRPr>
          </a:p>
          <a:p>
            <a:pPr indent="-298450" lvl="0" marL="457200" rtl="0" algn="l">
              <a:spcBef>
                <a:spcPts val="0"/>
              </a:spcBef>
              <a:spcAft>
                <a:spcPts val="0"/>
              </a:spcAft>
              <a:buClr>
                <a:schemeClr val="dk1"/>
              </a:buClr>
              <a:buSzPts val="1100"/>
              <a:buChar char="●"/>
            </a:pPr>
            <a:r>
              <a:rPr lang="en" u="sng">
                <a:solidFill>
                  <a:schemeClr val="hlink"/>
                </a:solidFill>
                <a:hlinkClick r:id="rId5"/>
              </a:rPr>
              <a:t>https://www.sbceo.org/programs/ets/events/battle</a:t>
            </a:r>
            <a:endParaRPr>
              <a:solidFill>
                <a:schemeClr val="dk1"/>
              </a:solidFill>
            </a:endParaRPr>
          </a:p>
          <a:p>
            <a:pPr indent="-298450" lvl="0" marL="457200" rtl="0" algn="l">
              <a:spcBef>
                <a:spcPts val="0"/>
              </a:spcBef>
              <a:spcAft>
                <a:spcPts val="0"/>
              </a:spcAft>
              <a:buClr>
                <a:schemeClr val="dk1"/>
              </a:buClr>
              <a:buSzPts val="1100"/>
              <a:buChar char="●"/>
            </a:pPr>
            <a:r>
              <a:rPr lang="en" u="sng">
                <a:solidFill>
                  <a:schemeClr val="hlink"/>
                </a:solidFill>
                <a:hlinkClick r:id="rId6"/>
              </a:rPr>
              <a:t>https://www.sbceo.org/programs/ets/events/batalla</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8316ebeefc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8316ebeef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8" name="Google Shape;58;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9" name="Google Shape;59;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0" name="Shape 60"/>
        <p:cNvGrpSpPr/>
        <p:nvPr/>
      </p:nvGrpSpPr>
      <p:grpSpPr>
        <a:xfrm>
          <a:off x="0" y="0"/>
          <a:ext cx="0" cy="0"/>
          <a:chOff x="0" y="0"/>
          <a:chExt cx="0" cy="0"/>
        </a:xfrm>
      </p:grpSpPr>
      <p:sp>
        <p:nvSpPr>
          <p:cNvPr id="61" name="Google Shape;61;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2" name="Google Shape;62;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3" name="Google Shape;63;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4" name="Shape 64"/>
        <p:cNvGrpSpPr/>
        <p:nvPr/>
      </p:nvGrpSpPr>
      <p:grpSpPr>
        <a:xfrm>
          <a:off x="0" y="0"/>
          <a:ext cx="0" cy="0"/>
          <a:chOff x="0" y="0"/>
          <a:chExt cx="0" cy="0"/>
        </a:xfrm>
      </p:grpSpPr>
      <p:sp>
        <p:nvSpPr>
          <p:cNvPr id="65" name="Google Shape;65;p1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6" name="Google Shape;66;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7" name="Shape 67"/>
        <p:cNvGrpSpPr/>
        <p:nvPr/>
      </p:nvGrpSpPr>
      <p:grpSpPr>
        <a:xfrm>
          <a:off x="0" y="0"/>
          <a:ext cx="0" cy="0"/>
          <a:chOff x="0" y="0"/>
          <a:chExt cx="0" cy="0"/>
        </a:xfrm>
      </p:grpSpPr>
      <p:sp>
        <p:nvSpPr>
          <p:cNvPr id="68" name="Google Shape;68;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1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0" name="Google Shape;70;p1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1" name="Google Shape;71;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4" name="Google Shape;74;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5" name="Shape 75"/>
        <p:cNvGrpSpPr/>
        <p:nvPr/>
      </p:nvGrpSpPr>
      <p:grpSpPr>
        <a:xfrm>
          <a:off x="0" y="0"/>
          <a:ext cx="0" cy="0"/>
          <a:chOff x="0" y="0"/>
          <a:chExt cx="0" cy="0"/>
        </a:xfrm>
      </p:grpSpPr>
      <p:sp>
        <p:nvSpPr>
          <p:cNvPr id="76" name="Google Shape;76;p2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77" name="Google Shape;77;p2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8" name="Google Shape;78;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9" name="Shape 79"/>
        <p:cNvGrpSpPr/>
        <p:nvPr/>
      </p:nvGrpSpPr>
      <p:grpSpPr>
        <a:xfrm>
          <a:off x="0" y="0"/>
          <a:ext cx="0" cy="0"/>
          <a:chOff x="0" y="0"/>
          <a:chExt cx="0" cy="0"/>
        </a:xfrm>
      </p:grpSpPr>
      <p:sp>
        <p:nvSpPr>
          <p:cNvPr id="80" name="Google Shape;80;p2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1" name="Google Shape;81;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2" name="Shape 82"/>
        <p:cNvGrpSpPr/>
        <p:nvPr/>
      </p:nvGrpSpPr>
      <p:grpSpPr>
        <a:xfrm>
          <a:off x="0" y="0"/>
          <a:ext cx="0" cy="0"/>
          <a:chOff x="0" y="0"/>
          <a:chExt cx="0" cy="0"/>
        </a:xfrm>
      </p:grpSpPr>
      <p:sp>
        <p:nvSpPr>
          <p:cNvPr id="83" name="Google Shape;83;p2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2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85" name="Google Shape;85;p2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6" name="Google Shape;86;p2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7" name="Google Shape;87;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 name="Shape 88"/>
        <p:cNvGrpSpPr/>
        <p:nvPr/>
      </p:nvGrpSpPr>
      <p:grpSpPr>
        <a:xfrm>
          <a:off x="0" y="0"/>
          <a:ext cx="0" cy="0"/>
          <a:chOff x="0" y="0"/>
          <a:chExt cx="0" cy="0"/>
        </a:xfrm>
      </p:grpSpPr>
      <p:sp>
        <p:nvSpPr>
          <p:cNvPr id="89" name="Google Shape;89;p2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90" name="Google Shape;90;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 name="Shape 91"/>
        <p:cNvGrpSpPr/>
        <p:nvPr/>
      </p:nvGrpSpPr>
      <p:grpSpPr>
        <a:xfrm>
          <a:off x="0" y="0"/>
          <a:ext cx="0" cy="0"/>
          <a:chOff x="0" y="0"/>
          <a:chExt cx="0" cy="0"/>
        </a:xfrm>
      </p:grpSpPr>
      <p:sp>
        <p:nvSpPr>
          <p:cNvPr id="92" name="Google Shape;92;p2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3" name="Google Shape;93;p2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4" name="Google Shape;9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3.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hyperlink" Target="https://www.cde.ca.gov/sp/ml/duallyidentltr.asp"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hyperlink" Target="https://www.caaspp-elpac.org/training-and-communication/training/coordinator-how-to-hub" TargetMode="External"/><Relationship Id="rId5"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hyperlink" Target="https://moodle.caaspp-elpac.org/course/index.php?categoryid=12"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hyperlink" Target="https://www.youtube.com/playlist?list=PLgIRGe0-q7SZ5Tys6ZGTw7bNM8qHO50Cy" TargetMode="External"/><Relationship Id="rId5" Type="http://schemas.openxmlformats.org/officeDocument/2006/relationships/image" Target="../media/image5.png"/><Relationship Id="rId6" Type="http://schemas.openxmlformats.org/officeDocument/2006/relationships/hyperlink" Target="https://www.youtube.com/playlist?list=PLgIRGe0-q7SZ5Tys6ZGTw7bNM8qHO50Cy"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hyperlink" Target="https://resources.finalsite.net/images/v1746721068/sbceoorg/a91sfvx1aou1yoayp86d/ELPAC101forTeachers-Flyer.pdf" TargetMode="External"/><Relationship Id="rId5"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24.png"/><Relationship Id="rId5" Type="http://schemas.openxmlformats.org/officeDocument/2006/relationships/hyperlink" Target="https://www.cdecac.org/" TargetMode="External"/><Relationship Id="rId6" Type="http://schemas.openxmlformats.org/officeDocument/2006/relationships/hyperlink" Target="https://www.cdecac.or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hyperlink" Target="https://elpac.startingsmarter.org/" TargetMode="Externa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hyperlink" Target="https://www.elpac.org/resources/elpac-interim-resources/" TargetMode="Externa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22.png"/><Relationship Id="rId6" Type="http://schemas.openxmlformats.org/officeDocument/2006/relationships/hyperlink" Target="https://www.cde.ca.gov/sp/ml/biltrcypathwy.asp" TargetMode="External"/><Relationship Id="rId7" Type="http://schemas.openxmlformats.org/officeDocument/2006/relationships/hyperlink" Target="https://www.cde.ca.gov/sp/ml/biltrcypathwy.asp" TargetMode="External"/><Relationship Id="rId8"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hyperlink" Target="https://resources.finalsite.net/images/v1747934695/sbceoorg/lugdlzelqhplylwadctf/2025BOTBElemList.pdf" TargetMode="External"/><Relationship Id="rId9"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hyperlink" Target="https://resources.finalsite.net/images/v1747932335/sbceoorg/shpvubfojbgnkfskromv/2025JrHighList.pdf" TargetMode="External"/><Relationship Id="rId7" Type="http://schemas.openxmlformats.org/officeDocument/2006/relationships/image" Target="../media/image14.png"/><Relationship Id="rId8" Type="http://schemas.openxmlformats.org/officeDocument/2006/relationships/hyperlink" Target="https://resources.finalsite.net/images/v1752016236/sbceoorg/hr7pps0q1ad2tfxgivdd/2025BatallaList-FinalVersion.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5"/>
          <p:cNvSpPr/>
          <p:nvPr/>
        </p:nvSpPr>
        <p:spPr>
          <a:xfrm>
            <a:off x="0" y="0"/>
            <a:ext cx="9144000" cy="5085900"/>
          </a:xfrm>
          <a:prstGeom prst="rect">
            <a:avLst/>
          </a:prstGeom>
          <a:noFill/>
          <a:ln cap="flat" cmpd="sng" w="1524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457200" lvl="0" marL="914400" rtl="0" algn="l">
              <a:lnSpc>
                <a:spcPct val="115000"/>
              </a:lnSpc>
              <a:spcBef>
                <a:spcPts val="0"/>
              </a:spcBef>
              <a:spcAft>
                <a:spcPts val="0"/>
              </a:spcAft>
              <a:buNone/>
            </a:pPr>
            <a:r>
              <a:t/>
            </a:r>
            <a:endParaRPr i="1" sz="1200">
              <a:solidFill>
                <a:schemeClr val="dk1"/>
              </a:solidFill>
            </a:endParaRPr>
          </a:p>
        </p:txBody>
      </p:sp>
      <p:sp>
        <p:nvSpPr>
          <p:cNvPr id="100" name="Google Shape;100;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01" name="Google Shape;101;p25" title="Screenshot 2025-09-25 at 10.09.08 AM.png"/>
          <p:cNvPicPr preferRelativeResize="0"/>
          <p:nvPr/>
        </p:nvPicPr>
        <p:blipFill>
          <a:blip r:embed="rId3">
            <a:alphaModFix/>
          </a:blip>
          <a:stretch>
            <a:fillRect/>
          </a:stretch>
        </p:blipFill>
        <p:spPr>
          <a:xfrm>
            <a:off x="685325" y="445500"/>
            <a:ext cx="7902374" cy="4194900"/>
          </a:xfrm>
          <a:prstGeom prst="rect">
            <a:avLst/>
          </a:prstGeom>
          <a:noFill/>
          <a:ln>
            <a:noFill/>
          </a:ln>
        </p:spPr>
      </p:pic>
      <p:pic>
        <p:nvPicPr>
          <p:cNvPr id="102" name="Google Shape;102;p25" title="Screenshot 2025-09-25 at 10.10.25 AM.png"/>
          <p:cNvPicPr preferRelativeResize="0"/>
          <p:nvPr/>
        </p:nvPicPr>
        <p:blipFill rotWithShape="1">
          <a:blip r:embed="rId4">
            <a:alphaModFix/>
          </a:blip>
          <a:srcRect b="0" l="6987" r="7797" t="0"/>
          <a:stretch/>
        </p:blipFill>
        <p:spPr>
          <a:xfrm>
            <a:off x="88050" y="3804925"/>
            <a:ext cx="1039751" cy="1184550"/>
          </a:xfrm>
          <a:prstGeom prst="rect">
            <a:avLst/>
          </a:prstGeom>
          <a:noFill/>
          <a:ln>
            <a:noFill/>
          </a:ln>
        </p:spPr>
      </p:pic>
      <p:pic>
        <p:nvPicPr>
          <p:cNvPr id="103" name="Google Shape;103;p25" title="Screenshot 2025-09-25 at 10.10.25 AM.png"/>
          <p:cNvPicPr preferRelativeResize="0"/>
          <p:nvPr/>
        </p:nvPicPr>
        <p:blipFill rotWithShape="1">
          <a:blip r:embed="rId4">
            <a:alphaModFix/>
          </a:blip>
          <a:srcRect b="0" l="6987" r="7797" t="0"/>
          <a:stretch/>
        </p:blipFill>
        <p:spPr>
          <a:xfrm>
            <a:off x="8276550" y="104375"/>
            <a:ext cx="744600" cy="8483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6"/>
          <p:cNvSpPr txBox="1"/>
          <p:nvPr>
            <p:ph idx="1" type="subTitle"/>
          </p:nvPr>
        </p:nvSpPr>
        <p:spPr>
          <a:xfrm>
            <a:off x="368425" y="1851150"/>
            <a:ext cx="8520600" cy="13635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lang="en" sz="3400">
                <a:solidFill>
                  <a:schemeClr val="dk1"/>
                </a:solidFill>
                <a:latin typeface="Lato"/>
                <a:ea typeface="Lato"/>
                <a:cs typeface="Lato"/>
                <a:sym typeface="Lato"/>
              </a:rPr>
              <a:t>ELPAC Assessment Planning and Training</a:t>
            </a:r>
            <a:endParaRPr b="1" sz="3400">
              <a:solidFill>
                <a:schemeClr val="dk1"/>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7"/>
          <p:cNvSpPr/>
          <p:nvPr/>
        </p:nvSpPr>
        <p:spPr>
          <a:xfrm>
            <a:off x="0" y="0"/>
            <a:ext cx="9144000" cy="5085900"/>
          </a:xfrm>
          <a:prstGeom prst="rect">
            <a:avLst/>
          </a:prstGeom>
          <a:noFill/>
          <a:ln cap="flat" cmpd="sng" w="1524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457200" lvl="0" marL="914400" rtl="0" algn="l">
              <a:lnSpc>
                <a:spcPct val="115000"/>
              </a:lnSpc>
              <a:spcBef>
                <a:spcPts val="0"/>
              </a:spcBef>
              <a:spcAft>
                <a:spcPts val="0"/>
              </a:spcAft>
              <a:buNone/>
            </a:pPr>
            <a:r>
              <a:t/>
            </a:r>
            <a:endParaRPr i="1" sz="1200">
              <a:solidFill>
                <a:schemeClr val="dk1"/>
              </a:solidFill>
            </a:endParaRPr>
          </a:p>
        </p:txBody>
      </p:sp>
      <p:sp>
        <p:nvSpPr>
          <p:cNvPr id="114" name="Google Shape;114;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15" name="Google Shape;115;p27" title="Screenshot 2025-09-25 at 10.11.31 AM.png"/>
          <p:cNvPicPr preferRelativeResize="0"/>
          <p:nvPr/>
        </p:nvPicPr>
        <p:blipFill>
          <a:blip r:embed="rId3">
            <a:alphaModFix/>
          </a:blip>
          <a:stretch>
            <a:fillRect/>
          </a:stretch>
        </p:blipFill>
        <p:spPr>
          <a:xfrm>
            <a:off x="417500" y="708775"/>
            <a:ext cx="8054949" cy="4046326"/>
          </a:xfrm>
          <a:prstGeom prst="rect">
            <a:avLst/>
          </a:prstGeom>
          <a:noFill/>
          <a:ln>
            <a:noFill/>
          </a:ln>
        </p:spPr>
      </p:pic>
      <p:pic>
        <p:nvPicPr>
          <p:cNvPr id="116" name="Google Shape;116;p27" title="Screenshot 2025-09-25 at 10.10.25 AM.png"/>
          <p:cNvPicPr preferRelativeResize="0"/>
          <p:nvPr/>
        </p:nvPicPr>
        <p:blipFill rotWithShape="1">
          <a:blip r:embed="rId4">
            <a:alphaModFix/>
          </a:blip>
          <a:srcRect b="0" l="6987" r="7797" t="0"/>
          <a:stretch/>
        </p:blipFill>
        <p:spPr>
          <a:xfrm>
            <a:off x="8276550" y="104375"/>
            <a:ext cx="744600" cy="8483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8"/>
          <p:cNvSpPr/>
          <p:nvPr/>
        </p:nvSpPr>
        <p:spPr>
          <a:xfrm>
            <a:off x="0" y="0"/>
            <a:ext cx="9144000" cy="5085900"/>
          </a:xfrm>
          <a:prstGeom prst="rect">
            <a:avLst/>
          </a:prstGeom>
          <a:noFill/>
          <a:ln cap="flat" cmpd="sng" w="1524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457200" lvl="0" marL="914400" rtl="0" algn="l">
              <a:lnSpc>
                <a:spcPct val="115000"/>
              </a:lnSpc>
              <a:spcBef>
                <a:spcPts val="0"/>
              </a:spcBef>
              <a:spcAft>
                <a:spcPts val="0"/>
              </a:spcAft>
              <a:buNone/>
            </a:pPr>
            <a:r>
              <a:t/>
            </a:r>
            <a:endParaRPr i="1" sz="1200">
              <a:solidFill>
                <a:schemeClr val="dk1"/>
              </a:solidFill>
            </a:endParaRPr>
          </a:p>
        </p:txBody>
      </p:sp>
      <p:sp>
        <p:nvSpPr>
          <p:cNvPr id="122" name="Google Shape;122;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23" name="Google Shape;123;p28" title="Screenshot 2025-09-25 at 10.11.31 AM.png"/>
          <p:cNvPicPr preferRelativeResize="0"/>
          <p:nvPr/>
        </p:nvPicPr>
        <p:blipFill>
          <a:blip r:embed="rId3">
            <a:alphaModFix/>
          </a:blip>
          <a:stretch>
            <a:fillRect/>
          </a:stretch>
        </p:blipFill>
        <p:spPr>
          <a:xfrm>
            <a:off x="417500" y="708775"/>
            <a:ext cx="8054949" cy="4046326"/>
          </a:xfrm>
          <a:prstGeom prst="rect">
            <a:avLst/>
          </a:prstGeom>
          <a:noFill/>
          <a:ln>
            <a:noFill/>
          </a:ln>
        </p:spPr>
      </p:pic>
      <p:pic>
        <p:nvPicPr>
          <p:cNvPr id="124" name="Google Shape;124;p28" title="Screenshot 2025-09-25 at 10.10.25 AM.png"/>
          <p:cNvPicPr preferRelativeResize="0"/>
          <p:nvPr/>
        </p:nvPicPr>
        <p:blipFill rotWithShape="1">
          <a:blip r:embed="rId4">
            <a:alphaModFix/>
          </a:blip>
          <a:srcRect b="0" l="6987" r="7797" t="0"/>
          <a:stretch/>
        </p:blipFill>
        <p:spPr>
          <a:xfrm>
            <a:off x="8276550" y="104375"/>
            <a:ext cx="744600" cy="848301"/>
          </a:xfrm>
          <a:prstGeom prst="rect">
            <a:avLst/>
          </a:prstGeom>
          <a:noFill/>
          <a:ln>
            <a:noFill/>
          </a:ln>
        </p:spPr>
      </p:pic>
      <p:sp>
        <p:nvSpPr>
          <p:cNvPr id="125" name="Google Shape;125;p28"/>
          <p:cNvSpPr txBox="1"/>
          <p:nvPr/>
        </p:nvSpPr>
        <p:spPr>
          <a:xfrm>
            <a:off x="1310100" y="708775"/>
            <a:ext cx="6523800" cy="3835200"/>
          </a:xfrm>
          <a:prstGeom prst="rect">
            <a:avLst/>
          </a:prstGeom>
          <a:solidFill>
            <a:srgbClr val="FFFF00"/>
          </a:solidFill>
          <a:ln>
            <a:noFill/>
          </a:ln>
        </p:spPr>
        <p:txBody>
          <a:bodyPr anchorCtr="0" anchor="ctr" bIns="91425" lIns="91425" spcFirstLastPara="1" rIns="91425" wrap="square" tIns="91425">
            <a:noAutofit/>
          </a:bodyPr>
          <a:lstStyle/>
          <a:p>
            <a:pPr indent="0" lvl="0" marL="0" rtl="0" algn="ctr">
              <a:lnSpc>
                <a:spcPct val="115000"/>
              </a:lnSpc>
              <a:spcBef>
                <a:spcPts val="1200"/>
              </a:spcBef>
              <a:spcAft>
                <a:spcPts val="0"/>
              </a:spcAft>
              <a:buNone/>
            </a:pPr>
            <a:r>
              <a:rPr b="1" lang="en" sz="2300"/>
              <a:t>LEAs will use their established locally approved reclassification process to determine if the student has met each of these criteria. Consult the</a:t>
            </a:r>
            <a:r>
              <a:rPr b="1" lang="en" sz="2300">
                <a:uFill>
                  <a:noFill/>
                </a:uFill>
                <a:hlinkClick r:id="rId5"/>
              </a:rPr>
              <a:t> guidance on reclassification for dually identified students</a:t>
            </a:r>
            <a:r>
              <a:rPr b="1" lang="en" sz="2300"/>
              <a:t> for your English learner students who have an active individualized education program.</a:t>
            </a:r>
            <a:endParaRPr b="1" sz="2300"/>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9"/>
          <p:cNvSpPr/>
          <p:nvPr/>
        </p:nvSpPr>
        <p:spPr>
          <a:xfrm>
            <a:off x="0" y="0"/>
            <a:ext cx="9144000" cy="5085900"/>
          </a:xfrm>
          <a:prstGeom prst="rect">
            <a:avLst/>
          </a:prstGeom>
          <a:noFill/>
          <a:ln cap="flat" cmpd="sng" w="1524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i="1" sz="1100">
              <a:solidFill>
                <a:schemeClr val="dk1"/>
              </a:solidFill>
            </a:endParaRPr>
          </a:p>
        </p:txBody>
      </p:sp>
      <p:sp>
        <p:nvSpPr>
          <p:cNvPr id="131" name="Google Shape;131;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32" name="Google Shape;132;p29"/>
          <p:cNvSpPr txBox="1"/>
          <p:nvPr/>
        </p:nvSpPr>
        <p:spPr>
          <a:xfrm>
            <a:off x="355350" y="167500"/>
            <a:ext cx="7401600" cy="765000"/>
          </a:xfrm>
          <a:prstGeom prst="rect">
            <a:avLst/>
          </a:prstGeom>
          <a:solidFill>
            <a:srgbClr val="134F5C"/>
          </a:solidFill>
          <a:ln cap="flat" cmpd="sng" w="28575">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b="1" lang="en" sz="2600">
                <a:solidFill>
                  <a:schemeClr val="lt1"/>
                </a:solidFill>
                <a:latin typeface="Nunito"/>
                <a:ea typeface="Nunito"/>
                <a:cs typeface="Nunito"/>
                <a:sym typeface="Nunito"/>
              </a:rPr>
              <a:t>Tools for IEP Teams: Dually Identified Students</a:t>
            </a:r>
            <a:endParaRPr b="1" sz="2600">
              <a:solidFill>
                <a:schemeClr val="lt1"/>
              </a:solidFill>
              <a:latin typeface="Nunito"/>
              <a:ea typeface="Nunito"/>
              <a:cs typeface="Nunito"/>
              <a:sym typeface="Nunito"/>
            </a:endParaRPr>
          </a:p>
        </p:txBody>
      </p:sp>
      <p:pic>
        <p:nvPicPr>
          <p:cNvPr id="133" name="Google Shape;133;p29"/>
          <p:cNvPicPr preferRelativeResize="0"/>
          <p:nvPr/>
        </p:nvPicPr>
        <p:blipFill>
          <a:blip r:embed="rId3">
            <a:alphaModFix/>
          </a:blip>
          <a:stretch>
            <a:fillRect/>
          </a:stretch>
        </p:blipFill>
        <p:spPr>
          <a:xfrm>
            <a:off x="7922045" y="219066"/>
            <a:ext cx="719200" cy="666725"/>
          </a:xfrm>
          <a:prstGeom prst="rect">
            <a:avLst/>
          </a:prstGeom>
          <a:noFill/>
          <a:ln>
            <a:noFill/>
          </a:ln>
        </p:spPr>
      </p:pic>
      <p:pic>
        <p:nvPicPr>
          <p:cNvPr id="134" name="Google Shape;134;p29" title="Screenshot 2025-09-25 at 10.19.32 AM.png"/>
          <p:cNvPicPr preferRelativeResize="0"/>
          <p:nvPr/>
        </p:nvPicPr>
        <p:blipFill>
          <a:blip r:embed="rId4">
            <a:alphaModFix/>
          </a:blip>
          <a:stretch>
            <a:fillRect/>
          </a:stretch>
        </p:blipFill>
        <p:spPr>
          <a:xfrm>
            <a:off x="234450" y="1765600"/>
            <a:ext cx="6507276" cy="3202075"/>
          </a:xfrm>
          <a:prstGeom prst="rect">
            <a:avLst/>
          </a:prstGeom>
          <a:noFill/>
          <a:ln>
            <a:noFill/>
          </a:ln>
        </p:spPr>
      </p:pic>
      <p:pic>
        <p:nvPicPr>
          <p:cNvPr id="135" name="Google Shape;135;p29" title="Screenshot 2025-09-25 at 10.19.49 AM.png"/>
          <p:cNvPicPr preferRelativeResize="0"/>
          <p:nvPr/>
        </p:nvPicPr>
        <p:blipFill>
          <a:blip r:embed="rId5">
            <a:alphaModFix/>
          </a:blip>
          <a:stretch>
            <a:fillRect/>
          </a:stretch>
        </p:blipFill>
        <p:spPr>
          <a:xfrm>
            <a:off x="401400" y="1052625"/>
            <a:ext cx="5061106" cy="546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30"/>
          <p:cNvSpPr/>
          <p:nvPr/>
        </p:nvSpPr>
        <p:spPr>
          <a:xfrm>
            <a:off x="0" y="0"/>
            <a:ext cx="9144000" cy="5085900"/>
          </a:xfrm>
          <a:prstGeom prst="rect">
            <a:avLst/>
          </a:prstGeom>
          <a:noFill/>
          <a:ln cap="flat" cmpd="sng" w="1524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i="1" sz="1100">
              <a:solidFill>
                <a:schemeClr val="dk1"/>
              </a:solidFill>
            </a:endParaRPr>
          </a:p>
        </p:txBody>
      </p:sp>
      <p:sp>
        <p:nvSpPr>
          <p:cNvPr id="141" name="Google Shape;141;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42" name="Google Shape;142;p30"/>
          <p:cNvSpPr txBox="1"/>
          <p:nvPr/>
        </p:nvSpPr>
        <p:spPr>
          <a:xfrm>
            <a:off x="355350" y="167500"/>
            <a:ext cx="7401600" cy="765000"/>
          </a:xfrm>
          <a:prstGeom prst="rect">
            <a:avLst/>
          </a:prstGeom>
          <a:solidFill>
            <a:srgbClr val="134F5C"/>
          </a:solidFill>
          <a:ln cap="flat" cmpd="sng" w="28575">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b="1" lang="en" sz="2600">
                <a:solidFill>
                  <a:schemeClr val="lt1"/>
                </a:solidFill>
                <a:latin typeface="Nunito"/>
                <a:ea typeface="Nunito"/>
                <a:cs typeface="Nunito"/>
                <a:sym typeface="Nunito"/>
              </a:rPr>
              <a:t>Coordinator How-To Hub</a:t>
            </a:r>
            <a:endParaRPr b="1" sz="2600">
              <a:solidFill>
                <a:schemeClr val="lt1"/>
              </a:solidFill>
              <a:latin typeface="Nunito"/>
              <a:ea typeface="Nunito"/>
              <a:cs typeface="Nunito"/>
              <a:sym typeface="Nunito"/>
            </a:endParaRPr>
          </a:p>
        </p:txBody>
      </p:sp>
      <p:pic>
        <p:nvPicPr>
          <p:cNvPr id="143" name="Google Shape;143;p30"/>
          <p:cNvPicPr preferRelativeResize="0"/>
          <p:nvPr/>
        </p:nvPicPr>
        <p:blipFill>
          <a:blip r:embed="rId3">
            <a:alphaModFix/>
          </a:blip>
          <a:stretch>
            <a:fillRect/>
          </a:stretch>
        </p:blipFill>
        <p:spPr>
          <a:xfrm>
            <a:off x="7922045" y="219066"/>
            <a:ext cx="719200" cy="666725"/>
          </a:xfrm>
          <a:prstGeom prst="rect">
            <a:avLst/>
          </a:prstGeom>
          <a:noFill/>
          <a:ln>
            <a:noFill/>
          </a:ln>
        </p:spPr>
      </p:pic>
      <p:sp>
        <p:nvSpPr>
          <p:cNvPr id="144" name="Google Shape;144;p30"/>
          <p:cNvSpPr txBox="1"/>
          <p:nvPr/>
        </p:nvSpPr>
        <p:spPr>
          <a:xfrm>
            <a:off x="543525" y="4606675"/>
            <a:ext cx="7784100" cy="3066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hlink"/>
                </a:solidFill>
                <a:latin typeface="Open Sans"/>
                <a:ea typeface="Open Sans"/>
                <a:cs typeface="Open Sans"/>
                <a:sym typeface="Open Sans"/>
                <a:hlinkClick r:id="rId4"/>
              </a:rPr>
              <a:t>https://www.caaspp-elpac.org/training-and-communication/training/coordinator-how-to-hub</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120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120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145" name="Google Shape;145;p30"/>
          <p:cNvPicPr preferRelativeResize="0"/>
          <p:nvPr/>
        </p:nvPicPr>
        <p:blipFill rotWithShape="1">
          <a:blip r:embed="rId5">
            <a:alphaModFix/>
          </a:blip>
          <a:srcRect b="0" l="0" r="0" t="0"/>
          <a:stretch/>
        </p:blipFill>
        <p:spPr>
          <a:xfrm>
            <a:off x="1395900" y="888899"/>
            <a:ext cx="7671099" cy="3786426"/>
          </a:xfrm>
          <a:prstGeom prst="rect">
            <a:avLst/>
          </a:prstGeom>
          <a:noFill/>
          <a:ln>
            <a:noFill/>
          </a:ln>
        </p:spPr>
      </p:pic>
      <p:sp>
        <p:nvSpPr>
          <p:cNvPr id="146" name="Google Shape;146;p30"/>
          <p:cNvSpPr/>
          <p:nvPr/>
        </p:nvSpPr>
        <p:spPr>
          <a:xfrm rot="-893327">
            <a:off x="69392" y="725107"/>
            <a:ext cx="2259251" cy="1828677"/>
          </a:xfrm>
          <a:prstGeom prst="star5">
            <a:avLst>
              <a:gd fmla="val 19098" name="adj"/>
              <a:gd fmla="val 105146" name="hf"/>
              <a:gd fmla="val 110557" name="vf"/>
            </a:avLst>
          </a:prstGeom>
          <a:solidFill>
            <a:srgbClr val="FFFF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lang="en" sz="1600"/>
              <a:t>24-25 </a:t>
            </a:r>
            <a:r>
              <a:rPr b="1" i="0" lang="en" sz="1600" u="none" cap="none" strike="noStrike">
                <a:solidFill>
                  <a:srgbClr val="000000"/>
                </a:solidFill>
                <a:latin typeface="Arial"/>
                <a:ea typeface="Arial"/>
                <a:cs typeface="Arial"/>
                <a:sym typeface="Arial"/>
              </a:rPr>
              <a:t>NEW!</a:t>
            </a:r>
            <a:endParaRPr b="1" i="0" sz="16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31"/>
          <p:cNvSpPr/>
          <p:nvPr/>
        </p:nvSpPr>
        <p:spPr>
          <a:xfrm>
            <a:off x="0" y="0"/>
            <a:ext cx="9144000" cy="5085900"/>
          </a:xfrm>
          <a:prstGeom prst="rect">
            <a:avLst/>
          </a:prstGeom>
          <a:noFill/>
          <a:ln cap="flat" cmpd="sng" w="1524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i="1" sz="1100">
              <a:solidFill>
                <a:schemeClr val="dk1"/>
              </a:solidFill>
            </a:endParaRPr>
          </a:p>
        </p:txBody>
      </p:sp>
      <p:sp>
        <p:nvSpPr>
          <p:cNvPr id="152" name="Google Shape;152;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53" name="Google Shape;153;p31"/>
          <p:cNvSpPr txBox="1"/>
          <p:nvPr/>
        </p:nvSpPr>
        <p:spPr>
          <a:xfrm>
            <a:off x="355350" y="167500"/>
            <a:ext cx="7401600" cy="765000"/>
          </a:xfrm>
          <a:prstGeom prst="rect">
            <a:avLst/>
          </a:prstGeom>
          <a:solidFill>
            <a:srgbClr val="134F5C"/>
          </a:solidFill>
          <a:ln cap="flat" cmpd="sng" w="28575">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b="1" lang="en" sz="2600">
                <a:solidFill>
                  <a:schemeClr val="lt1"/>
                </a:solidFill>
                <a:latin typeface="Nunito"/>
                <a:ea typeface="Nunito"/>
                <a:cs typeface="Nunito"/>
                <a:sym typeface="Nunito"/>
              </a:rPr>
              <a:t>Moodle: ELPAC Results Are In, Now What? </a:t>
            </a:r>
            <a:endParaRPr b="1" sz="2600">
              <a:solidFill>
                <a:schemeClr val="lt1"/>
              </a:solidFill>
              <a:latin typeface="Nunito"/>
              <a:ea typeface="Nunito"/>
              <a:cs typeface="Nunito"/>
              <a:sym typeface="Nunito"/>
            </a:endParaRPr>
          </a:p>
        </p:txBody>
      </p:sp>
      <p:pic>
        <p:nvPicPr>
          <p:cNvPr id="154" name="Google Shape;154;p31"/>
          <p:cNvPicPr preferRelativeResize="0"/>
          <p:nvPr/>
        </p:nvPicPr>
        <p:blipFill>
          <a:blip r:embed="rId3">
            <a:alphaModFix/>
          </a:blip>
          <a:stretch>
            <a:fillRect/>
          </a:stretch>
        </p:blipFill>
        <p:spPr>
          <a:xfrm>
            <a:off x="7922045" y="219066"/>
            <a:ext cx="719200" cy="666725"/>
          </a:xfrm>
          <a:prstGeom prst="rect">
            <a:avLst/>
          </a:prstGeom>
          <a:noFill/>
          <a:ln>
            <a:noFill/>
          </a:ln>
        </p:spPr>
      </p:pic>
      <p:pic>
        <p:nvPicPr>
          <p:cNvPr id="155" name="Google Shape;155;p31"/>
          <p:cNvPicPr preferRelativeResize="0"/>
          <p:nvPr/>
        </p:nvPicPr>
        <p:blipFill rotWithShape="1">
          <a:blip r:embed="rId4">
            <a:alphaModFix/>
          </a:blip>
          <a:srcRect b="0" l="0" r="0" t="0"/>
          <a:stretch/>
        </p:blipFill>
        <p:spPr>
          <a:xfrm>
            <a:off x="656900" y="1239707"/>
            <a:ext cx="6263547" cy="2755594"/>
          </a:xfrm>
          <a:prstGeom prst="rect">
            <a:avLst/>
          </a:prstGeom>
          <a:noFill/>
          <a:ln cap="flat" cmpd="sng" w="9525">
            <a:solidFill>
              <a:schemeClr val="dk2"/>
            </a:solidFill>
            <a:prstDash val="solid"/>
            <a:round/>
            <a:headEnd len="sm" w="sm" type="none"/>
            <a:tailEnd len="sm" w="sm" type="none"/>
          </a:ln>
        </p:spPr>
      </p:pic>
      <p:sp>
        <p:nvSpPr>
          <p:cNvPr id="156" name="Google Shape;156;p31"/>
          <p:cNvSpPr txBox="1"/>
          <p:nvPr/>
        </p:nvSpPr>
        <p:spPr>
          <a:xfrm>
            <a:off x="656900" y="2202500"/>
            <a:ext cx="3144000" cy="1792800"/>
          </a:xfrm>
          <a:prstGeom prst="rect">
            <a:avLst/>
          </a:prstGeom>
          <a:noFill/>
          <a:ln cap="flat" cmpd="sng" w="28575">
            <a:solidFill>
              <a:srgbClr val="FFFF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57" name="Google Shape;157;p31"/>
          <p:cNvSpPr txBox="1"/>
          <p:nvPr/>
        </p:nvSpPr>
        <p:spPr>
          <a:xfrm>
            <a:off x="656900" y="4302500"/>
            <a:ext cx="6427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Arial"/>
                <a:ea typeface="Arial"/>
                <a:cs typeface="Arial"/>
                <a:sym typeface="Arial"/>
                <a:hlinkClick r:id="rId5"/>
              </a:rPr>
              <a:t>https://moodle.caaspp-elpac.org/course/index.php?categoryid=12</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31"/>
          <p:cNvSpPr/>
          <p:nvPr/>
        </p:nvSpPr>
        <p:spPr>
          <a:xfrm rot="-893327">
            <a:off x="6185017" y="2829882"/>
            <a:ext cx="2259251" cy="1828677"/>
          </a:xfrm>
          <a:prstGeom prst="star5">
            <a:avLst>
              <a:gd fmla="val 19098" name="adj"/>
              <a:gd fmla="val 105146" name="hf"/>
              <a:gd fmla="val 110557" name="vf"/>
            </a:avLst>
          </a:prstGeom>
          <a:solidFill>
            <a:srgbClr val="FFFF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lang="en" sz="1600"/>
              <a:t>24-25 </a:t>
            </a:r>
            <a:r>
              <a:rPr b="1" i="0" lang="en" sz="1600" u="none" cap="none" strike="noStrike">
                <a:solidFill>
                  <a:srgbClr val="000000"/>
                </a:solidFill>
                <a:latin typeface="Arial"/>
                <a:ea typeface="Arial"/>
                <a:cs typeface="Arial"/>
                <a:sym typeface="Arial"/>
              </a:rPr>
              <a:t>NEW!</a:t>
            </a:r>
            <a:endParaRPr b="1" i="0" sz="16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2"/>
          <p:cNvSpPr/>
          <p:nvPr/>
        </p:nvSpPr>
        <p:spPr>
          <a:xfrm>
            <a:off x="0" y="0"/>
            <a:ext cx="9144000" cy="5085900"/>
          </a:xfrm>
          <a:prstGeom prst="rect">
            <a:avLst/>
          </a:prstGeom>
          <a:noFill/>
          <a:ln cap="flat" cmpd="sng" w="1524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i="1" sz="1100">
              <a:solidFill>
                <a:schemeClr val="dk1"/>
              </a:solidFill>
            </a:endParaRPr>
          </a:p>
        </p:txBody>
      </p:sp>
      <p:sp>
        <p:nvSpPr>
          <p:cNvPr id="164" name="Google Shape;164;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65" name="Google Shape;165;p32"/>
          <p:cNvSpPr txBox="1"/>
          <p:nvPr/>
        </p:nvSpPr>
        <p:spPr>
          <a:xfrm>
            <a:off x="355350" y="167500"/>
            <a:ext cx="7401600" cy="765000"/>
          </a:xfrm>
          <a:prstGeom prst="rect">
            <a:avLst/>
          </a:prstGeom>
          <a:solidFill>
            <a:srgbClr val="134F5C"/>
          </a:solidFill>
          <a:ln cap="flat" cmpd="sng" w="28575">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b="1" lang="en" sz="2600">
                <a:solidFill>
                  <a:schemeClr val="lt1"/>
                </a:solidFill>
                <a:latin typeface="Nunito"/>
                <a:ea typeface="Nunito"/>
                <a:cs typeface="Nunito"/>
                <a:sym typeface="Nunito"/>
              </a:rPr>
              <a:t>California English Language Development Standards Webinar Series</a:t>
            </a:r>
            <a:endParaRPr b="1" sz="2600">
              <a:solidFill>
                <a:schemeClr val="lt1"/>
              </a:solidFill>
              <a:latin typeface="Nunito"/>
              <a:ea typeface="Nunito"/>
              <a:cs typeface="Nunito"/>
              <a:sym typeface="Nunito"/>
            </a:endParaRPr>
          </a:p>
        </p:txBody>
      </p:sp>
      <p:pic>
        <p:nvPicPr>
          <p:cNvPr id="166" name="Google Shape;166;p32"/>
          <p:cNvPicPr preferRelativeResize="0"/>
          <p:nvPr/>
        </p:nvPicPr>
        <p:blipFill>
          <a:blip r:embed="rId3">
            <a:alphaModFix/>
          </a:blip>
          <a:stretch>
            <a:fillRect/>
          </a:stretch>
        </p:blipFill>
        <p:spPr>
          <a:xfrm>
            <a:off x="7922045" y="219066"/>
            <a:ext cx="719200" cy="666725"/>
          </a:xfrm>
          <a:prstGeom prst="rect">
            <a:avLst/>
          </a:prstGeom>
          <a:noFill/>
          <a:ln>
            <a:noFill/>
          </a:ln>
        </p:spPr>
      </p:pic>
      <p:sp>
        <p:nvSpPr>
          <p:cNvPr id="167" name="Google Shape;167;p32"/>
          <p:cNvSpPr/>
          <p:nvPr/>
        </p:nvSpPr>
        <p:spPr>
          <a:xfrm rot="-893327">
            <a:off x="355767" y="1220357"/>
            <a:ext cx="2259251" cy="1828677"/>
          </a:xfrm>
          <a:prstGeom prst="star5">
            <a:avLst>
              <a:gd fmla="val 19098" name="adj"/>
              <a:gd fmla="val 105146" name="hf"/>
              <a:gd fmla="val 110557" name="vf"/>
            </a:avLst>
          </a:prstGeom>
          <a:solidFill>
            <a:srgbClr val="FFFF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lang="en" sz="1600"/>
              <a:t>24-25 </a:t>
            </a:r>
            <a:r>
              <a:rPr b="1" i="0" lang="en" sz="1600" u="none" cap="none" strike="noStrike">
                <a:solidFill>
                  <a:srgbClr val="000000"/>
                </a:solidFill>
                <a:latin typeface="Arial"/>
                <a:ea typeface="Arial"/>
                <a:cs typeface="Arial"/>
                <a:sym typeface="Arial"/>
              </a:rPr>
              <a:t>NEW!</a:t>
            </a:r>
            <a:endParaRPr b="1" i="0" sz="1600" u="none" cap="none" strike="noStrike">
              <a:solidFill>
                <a:srgbClr val="000000"/>
              </a:solidFill>
              <a:latin typeface="Arial"/>
              <a:ea typeface="Arial"/>
              <a:cs typeface="Arial"/>
              <a:sym typeface="Arial"/>
            </a:endParaRPr>
          </a:p>
        </p:txBody>
      </p:sp>
      <p:pic>
        <p:nvPicPr>
          <p:cNvPr id="168" name="Google Shape;168;p32">
            <a:hlinkClick r:id="rId4"/>
          </p:cNvPr>
          <p:cNvPicPr preferRelativeResize="0"/>
          <p:nvPr/>
        </p:nvPicPr>
        <p:blipFill rotWithShape="1">
          <a:blip r:embed="rId5">
            <a:alphaModFix/>
          </a:blip>
          <a:srcRect b="0" l="0" r="0" t="0"/>
          <a:stretch/>
        </p:blipFill>
        <p:spPr>
          <a:xfrm>
            <a:off x="3134375" y="1150275"/>
            <a:ext cx="5131051" cy="3496350"/>
          </a:xfrm>
          <a:prstGeom prst="rect">
            <a:avLst/>
          </a:prstGeom>
          <a:solidFill>
            <a:srgbClr val="FFFF00"/>
          </a:solidFill>
          <a:ln cap="flat" cmpd="sng" w="9525">
            <a:solidFill>
              <a:schemeClr val="dk1"/>
            </a:solidFill>
            <a:prstDash val="solid"/>
            <a:round/>
            <a:headEnd len="sm" w="sm" type="none"/>
            <a:tailEnd len="sm" w="sm" type="none"/>
          </a:ln>
        </p:spPr>
      </p:pic>
      <p:sp>
        <p:nvSpPr>
          <p:cNvPr id="169" name="Google Shape;169;p32"/>
          <p:cNvSpPr txBox="1"/>
          <p:nvPr/>
        </p:nvSpPr>
        <p:spPr>
          <a:xfrm>
            <a:off x="2745400" y="4702950"/>
            <a:ext cx="33267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0" i="0" lang="en" sz="1100" u="sng" cap="none" strike="noStrike">
                <a:solidFill>
                  <a:srgbClr val="2200CC"/>
                </a:solidFill>
                <a:highlight>
                  <a:schemeClr val="lt1"/>
                </a:highlight>
                <a:latin typeface="Arial"/>
                <a:ea typeface="Arial"/>
                <a:cs typeface="Arial"/>
                <a:sym typeface="Arial"/>
                <a:hlinkClick r:id="rId6">
                  <a:extLst>
                    <a:ext uri="{A12FA001-AC4F-418D-AE19-62706E023703}">
                      <ahyp:hlinkClr val="tx"/>
                    </a:ext>
                  </a:extLst>
                </a:hlinkClick>
              </a:rPr>
              <a:t>CA ELD Standards Webinar Series</a:t>
            </a:r>
            <a:r>
              <a:rPr b="0" i="0" lang="en" sz="1100" u="none" cap="none" strike="noStrike">
                <a:solidFill>
                  <a:srgbClr val="242424"/>
                </a:solidFill>
                <a:highlight>
                  <a:schemeClr val="lt1"/>
                </a:highlight>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3"/>
          <p:cNvSpPr/>
          <p:nvPr/>
        </p:nvSpPr>
        <p:spPr>
          <a:xfrm>
            <a:off x="0" y="149575"/>
            <a:ext cx="8976300" cy="4907400"/>
          </a:xfrm>
          <a:prstGeom prst="rect">
            <a:avLst/>
          </a:prstGeom>
          <a:noFill/>
          <a:ln cap="flat" cmpd="sng" w="15240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95000"/>
              </a:lnSpc>
              <a:spcBef>
                <a:spcPts val="1000"/>
              </a:spcBef>
              <a:spcAft>
                <a:spcPts val="1200"/>
              </a:spcAft>
              <a:buNone/>
            </a:pPr>
            <a:r>
              <a:t/>
            </a:r>
            <a:endParaRPr sz="1500"/>
          </a:p>
        </p:txBody>
      </p:sp>
      <p:sp>
        <p:nvSpPr>
          <p:cNvPr id="175" name="Google Shape;175;p33"/>
          <p:cNvSpPr/>
          <p:nvPr/>
        </p:nvSpPr>
        <p:spPr>
          <a:xfrm>
            <a:off x="-69025" y="57600"/>
            <a:ext cx="9144000" cy="5085900"/>
          </a:xfrm>
          <a:prstGeom prst="rect">
            <a:avLst/>
          </a:prstGeom>
          <a:noFill/>
          <a:ln cap="flat" cmpd="sng" w="1524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77" name="Google Shape;177;p33"/>
          <p:cNvPicPr preferRelativeResize="0"/>
          <p:nvPr/>
        </p:nvPicPr>
        <p:blipFill>
          <a:blip r:embed="rId3">
            <a:alphaModFix/>
          </a:blip>
          <a:stretch>
            <a:fillRect/>
          </a:stretch>
        </p:blipFill>
        <p:spPr>
          <a:xfrm>
            <a:off x="7922045" y="439318"/>
            <a:ext cx="719200" cy="666725"/>
          </a:xfrm>
          <a:prstGeom prst="rect">
            <a:avLst/>
          </a:prstGeom>
          <a:noFill/>
          <a:ln>
            <a:noFill/>
          </a:ln>
        </p:spPr>
      </p:pic>
      <p:sp>
        <p:nvSpPr>
          <p:cNvPr id="178" name="Google Shape;178;p33"/>
          <p:cNvSpPr txBox="1"/>
          <p:nvPr/>
        </p:nvSpPr>
        <p:spPr>
          <a:xfrm>
            <a:off x="369550" y="401950"/>
            <a:ext cx="7401600" cy="551100"/>
          </a:xfrm>
          <a:prstGeom prst="rect">
            <a:avLst/>
          </a:prstGeom>
          <a:solidFill>
            <a:srgbClr val="134F5C"/>
          </a:solidFill>
          <a:ln cap="flat" cmpd="sng" w="28575">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chemeClr val="dk1"/>
              </a:buClr>
              <a:buSzPts val="1100"/>
              <a:buFont typeface="Arial"/>
              <a:buNone/>
            </a:pPr>
            <a:r>
              <a:t/>
            </a:r>
            <a:endParaRPr b="1" sz="2700">
              <a:solidFill>
                <a:schemeClr val="lt1"/>
              </a:solidFill>
              <a:latin typeface="Nunito"/>
              <a:ea typeface="Nunito"/>
              <a:cs typeface="Nunito"/>
              <a:sym typeface="Nunito"/>
            </a:endParaRPr>
          </a:p>
          <a:p>
            <a:pPr indent="0" lvl="0" marL="0" rtl="0" algn="ctr">
              <a:lnSpc>
                <a:spcPct val="90000"/>
              </a:lnSpc>
              <a:spcBef>
                <a:spcPts val="0"/>
              </a:spcBef>
              <a:spcAft>
                <a:spcPts val="0"/>
              </a:spcAft>
              <a:buClr>
                <a:schemeClr val="dk1"/>
              </a:buClr>
              <a:buSzPts val="1100"/>
              <a:buFont typeface="Arial"/>
              <a:buNone/>
            </a:pPr>
            <a:r>
              <a:rPr b="1" lang="en" sz="2700">
                <a:solidFill>
                  <a:schemeClr val="lt1"/>
                </a:solidFill>
                <a:latin typeface="Nunito"/>
                <a:ea typeface="Nunito"/>
                <a:cs typeface="Nunito"/>
                <a:sym typeface="Nunito"/>
              </a:rPr>
              <a:t>ELPAC 101 For Teachers</a:t>
            </a:r>
            <a:endParaRPr b="1" sz="2700">
              <a:solidFill>
                <a:schemeClr val="lt1"/>
              </a:solidFill>
              <a:latin typeface="Nunito"/>
              <a:ea typeface="Nunito"/>
              <a:cs typeface="Nunito"/>
              <a:sym typeface="Nunito"/>
            </a:endParaRPr>
          </a:p>
          <a:p>
            <a:pPr indent="0" lvl="0" marL="0" rtl="0" algn="ctr">
              <a:lnSpc>
                <a:spcPct val="90000"/>
              </a:lnSpc>
              <a:spcBef>
                <a:spcPts val="0"/>
              </a:spcBef>
              <a:spcAft>
                <a:spcPts val="0"/>
              </a:spcAft>
              <a:buClr>
                <a:schemeClr val="dk1"/>
              </a:buClr>
              <a:buSzPts val="1100"/>
              <a:buFont typeface="Arial"/>
              <a:buNone/>
            </a:pPr>
            <a:r>
              <a:t/>
            </a:r>
            <a:endParaRPr b="1" sz="2700">
              <a:solidFill>
                <a:schemeClr val="lt1"/>
              </a:solidFill>
              <a:latin typeface="Nunito"/>
              <a:ea typeface="Nunito"/>
              <a:cs typeface="Nunito"/>
              <a:sym typeface="Nunito"/>
            </a:endParaRPr>
          </a:p>
        </p:txBody>
      </p:sp>
      <p:pic>
        <p:nvPicPr>
          <p:cNvPr id="179" name="Google Shape;179;p33" title="Screenshot 2025-05-08 at 11.31.17 AM.png">
            <a:hlinkClick r:id="rId4"/>
          </p:cNvPr>
          <p:cNvPicPr preferRelativeResize="0"/>
          <p:nvPr/>
        </p:nvPicPr>
        <p:blipFill>
          <a:blip r:embed="rId5">
            <a:alphaModFix/>
          </a:blip>
          <a:stretch>
            <a:fillRect/>
          </a:stretch>
        </p:blipFill>
        <p:spPr>
          <a:xfrm rot="327246">
            <a:off x="1222079" y="1221070"/>
            <a:ext cx="2578367" cy="3319786"/>
          </a:xfrm>
          <a:prstGeom prst="rect">
            <a:avLst/>
          </a:prstGeom>
          <a:noFill/>
          <a:ln cap="flat" cmpd="sng" w="9525">
            <a:solidFill>
              <a:schemeClr val="dk1"/>
            </a:solidFill>
            <a:prstDash val="solid"/>
            <a:round/>
            <a:headEnd len="sm" w="sm" type="none"/>
            <a:tailEnd len="sm" w="sm" type="none"/>
          </a:ln>
        </p:spPr>
      </p:pic>
      <p:sp>
        <p:nvSpPr>
          <p:cNvPr id="180" name="Google Shape;180;p33"/>
          <p:cNvSpPr txBox="1"/>
          <p:nvPr/>
        </p:nvSpPr>
        <p:spPr>
          <a:xfrm>
            <a:off x="3689675" y="1249300"/>
            <a:ext cx="5371500" cy="833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t/>
            </a:r>
            <a:endParaRPr b="1" sz="2982">
              <a:solidFill>
                <a:schemeClr val="dk1"/>
              </a:solidFill>
              <a:latin typeface="Nunito"/>
              <a:ea typeface="Nunito"/>
              <a:cs typeface="Nunito"/>
              <a:sym typeface="Nunito"/>
            </a:endParaRPr>
          </a:p>
          <a:p>
            <a:pPr indent="0" lvl="0" marL="0" rtl="0" algn="ctr">
              <a:lnSpc>
                <a:spcPct val="80000"/>
              </a:lnSpc>
              <a:spcBef>
                <a:spcPts val="0"/>
              </a:spcBef>
              <a:spcAft>
                <a:spcPts val="0"/>
              </a:spcAft>
              <a:buClr>
                <a:schemeClr val="dk1"/>
              </a:buClr>
              <a:buSzPts val="1100"/>
              <a:buFont typeface="Arial"/>
              <a:buNone/>
            </a:pPr>
            <a:r>
              <a:rPr b="1" lang="en" sz="2282">
                <a:solidFill>
                  <a:schemeClr val="dk1"/>
                </a:solidFill>
                <a:latin typeface="Nunito"/>
                <a:ea typeface="Nunito"/>
                <a:cs typeface="Nunito"/>
                <a:sym typeface="Nunito"/>
              </a:rPr>
              <a:t>Virtual Learning Series</a:t>
            </a:r>
            <a:endParaRPr b="1" sz="2982">
              <a:solidFill>
                <a:schemeClr val="dk1"/>
              </a:solidFill>
              <a:latin typeface="Nunito"/>
              <a:ea typeface="Nunito"/>
              <a:cs typeface="Nunito"/>
              <a:sym typeface="Nunito"/>
            </a:endParaRPr>
          </a:p>
        </p:txBody>
      </p:sp>
      <p:sp>
        <p:nvSpPr>
          <p:cNvPr id="181" name="Google Shape;181;p33"/>
          <p:cNvSpPr txBox="1"/>
          <p:nvPr/>
        </p:nvSpPr>
        <p:spPr>
          <a:xfrm>
            <a:off x="4395575" y="2225650"/>
            <a:ext cx="3959700" cy="2228100"/>
          </a:xfrm>
          <a:prstGeom prst="rect">
            <a:avLst/>
          </a:prstGeom>
          <a:noFill/>
          <a:ln>
            <a:noFill/>
          </a:ln>
        </p:spPr>
        <p:txBody>
          <a:bodyPr anchorCtr="0" anchor="ctr" bIns="91425" lIns="91425" spcFirstLastPara="1" rIns="91425" wrap="square" tIns="91425">
            <a:noAutofit/>
          </a:bodyPr>
          <a:lstStyle/>
          <a:p>
            <a:pPr indent="0" lvl="0" marL="0" rtl="0" algn="ctr">
              <a:lnSpc>
                <a:spcPct val="80000"/>
              </a:lnSpc>
              <a:spcBef>
                <a:spcPts val="1000"/>
              </a:spcBef>
              <a:spcAft>
                <a:spcPts val="0"/>
              </a:spcAft>
              <a:buNone/>
            </a:pPr>
            <a:r>
              <a:t/>
            </a:r>
            <a:endParaRPr b="1" sz="2182">
              <a:solidFill>
                <a:srgbClr val="8A242A"/>
              </a:solidFill>
              <a:latin typeface="Nunito"/>
              <a:ea typeface="Nunito"/>
              <a:cs typeface="Nunito"/>
              <a:sym typeface="Nunito"/>
            </a:endParaRPr>
          </a:p>
          <a:p>
            <a:pPr indent="0" lvl="0" marL="0" rtl="0" algn="ctr">
              <a:lnSpc>
                <a:spcPct val="80000"/>
              </a:lnSpc>
              <a:spcBef>
                <a:spcPts val="1000"/>
              </a:spcBef>
              <a:spcAft>
                <a:spcPts val="0"/>
              </a:spcAft>
              <a:buNone/>
            </a:pPr>
            <a:r>
              <a:rPr b="1" lang="en" sz="2400">
                <a:solidFill>
                  <a:srgbClr val="8A242A"/>
                </a:solidFill>
                <a:latin typeface="Nunito"/>
                <a:ea typeface="Nunito"/>
                <a:cs typeface="Nunito"/>
                <a:sym typeface="Nunito"/>
              </a:rPr>
              <a:t>October 9th</a:t>
            </a:r>
            <a:endParaRPr b="1" sz="2400">
              <a:solidFill>
                <a:srgbClr val="8A242A"/>
              </a:solidFill>
              <a:latin typeface="Nunito"/>
              <a:ea typeface="Nunito"/>
              <a:cs typeface="Nunito"/>
              <a:sym typeface="Nunito"/>
            </a:endParaRPr>
          </a:p>
          <a:p>
            <a:pPr indent="0" lvl="0" marL="0" rtl="0" algn="ctr">
              <a:lnSpc>
                <a:spcPct val="80000"/>
              </a:lnSpc>
              <a:spcBef>
                <a:spcPts val="1000"/>
              </a:spcBef>
              <a:spcAft>
                <a:spcPts val="0"/>
              </a:spcAft>
              <a:buNone/>
            </a:pPr>
            <a:r>
              <a:rPr b="1" lang="en" sz="2400">
                <a:solidFill>
                  <a:srgbClr val="8A242A"/>
                </a:solidFill>
                <a:latin typeface="Nunito"/>
                <a:ea typeface="Nunito"/>
                <a:cs typeface="Nunito"/>
                <a:sym typeface="Nunito"/>
              </a:rPr>
              <a:t>December 11th </a:t>
            </a:r>
            <a:endParaRPr sz="2400">
              <a:solidFill>
                <a:srgbClr val="8A242A"/>
              </a:solidFill>
              <a:latin typeface="Nunito"/>
              <a:ea typeface="Nunito"/>
              <a:cs typeface="Nunito"/>
              <a:sym typeface="Nunito"/>
            </a:endParaRPr>
          </a:p>
          <a:p>
            <a:pPr indent="0" lvl="0" marL="0" rtl="0" algn="ctr">
              <a:lnSpc>
                <a:spcPct val="80000"/>
              </a:lnSpc>
              <a:spcBef>
                <a:spcPts val="1000"/>
              </a:spcBef>
              <a:spcAft>
                <a:spcPts val="0"/>
              </a:spcAft>
              <a:buNone/>
            </a:pPr>
            <a:r>
              <a:rPr b="1" lang="en" sz="2400">
                <a:solidFill>
                  <a:srgbClr val="8A242A"/>
                </a:solidFill>
                <a:latin typeface="Nunito"/>
                <a:ea typeface="Nunito"/>
                <a:cs typeface="Nunito"/>
                <a:sym typeface="Nunito"/>
              </a:rPr>
              <a:t>January 15th</a:t>
            </a:r>
            <a:endParaRPr b="1" sz="2400">
              <a:solidFill>
                <a:srgbClr val="8A242A"/>
              </a:solidFill>
              <a:latin typeface="Nunito"/>
              <a:ea typeface="Nunito"/>
              <a:cs typeface="Nunito"/>
              <a:sym typeface="Nunito"/>
            </a:endParaRPr>
          </a:p>
          <a:p>
            <a:pPr indent="0" lvl="0" marL="0" rtl="0" algn="ctr">
              <a:lnSpc>
                <a:spcPct val="80000"/>
              </a:lnSpc>
              <a:spcBef>
                <a:spcPts val="1000"/>
              </a:spcBef>
              <a:spcAft>
                <a:spcPts val="0"/>
              </a:spcAft>
              <a:buNone/>
            </a:pPr>
            <a:r>
              <a:rPr b="1" lang="en" sz="2400">
                <a:solidFill>
                  <a:srgbClr val="8A242A"/>
                </a:solidFill>
                <a:latin typeface="Nunito"/>
                <a:ea typeface="Nunito"/>
                <a:cs typeface="Nunito"/>
                <a:sym typeface="Nunito"/>
              </a:rPr>
              <a:t>February 5th</a:t>
            </a:r>
            <a:endParaRPr b="1" sz="2400">
              <a:solidFill>
                <a:srgbClr val="8A242A"/>
              </a:solidFill>
              <a:latin typeface="Nunito"/>
              <a:ea typeface="Nunito"/>
              <a:cs typeface="Nunito"/>
              <a:sym typeface="Nunito"/>
            </a:endParaRPr>
          </a:p>
          <a:p>
            <a:pPr indent="0" lvl="0" marL="0" rtl="0" algn="ctr">
              <a:lnSpc>
                <a:spcPct val="80000"/>
              </a:lnSpc>
              <a:spcBef>
                <a:spcPts val="1000"/>
              </a:spcBef>
              <a:spcAft>
                <a:spcPts val="0"/>
              </a:spcAft>
              <a:buNone/>
            </a:pPr>
            <a:r>
              <a:rPr b="1" lang="en" sz="2400">
                <a:solidFill>
                  <a:srgbClr val="8A242A"/>
                </a:solidFill>
                <a:latin typeface="Nunito"/>
                <a:ea typeface="Nunito"/>
                <a:cs typeface="Nunito"/>
                <a:sym typeface="Nunito"/>
              </a:rPr>
              <a:t>(3:30pm-5:00pm)</a:t>
            </a:r>
            <a:endParaRPr b="1" sz="2400">
              <a:solidFill>
                <a:srgbClr val="8A242A"/>
              </a:solidFill>
              <a:latin typeface="Nunito"/>
              <a:ea typeface="Nunito"/>
              <a:cs typeface="Nunito"/>
              <a:sym typeface="Nunito"/>
            </a:endParaRPr>
          </a:p>
          <a:p>
            <a:pPr indent="0" lvl="0" marL="0" rtl="0" algn="l">
              <a:lnSpc>
                <a:spcPct val="80000"/>
              </a:lnSpc>
              <a:spcBef>
                <a:spcPts val="0"/>
              </a:spcBef>
              <a:spcAft>
                <a:spcPts val="0"/>
              </a:spcAft>
              <a:buNone/>
            </a:pPr>
            <a:r>
              <a:t/>
            </a:r>
            <a:endParaRPr sz="1782">
              <a:solidFill>
                <a:schemeClr val="dk1"/>
              </a:solidFill>
              <a:latin typeface="Nunito"/>
              <a:ea typeface="Nunito"/>
              <a:cs typeface="Nunito"/>
              <a:sym typeface="Nunito"/>
            </a:endParaRPr>
          </a:p>
          <a:p>
            <a:pPr indent="0" lvl="0" marL="0" rtl="0" algn="l">
              <a:lnSpc>
                <a:spcPct val="80000"/>
              </a:lnSpc>
              <a:spcBef>
                <a:spcPts val="0"/>
              </a:spcBef>
              <a:spcAft>
                <a:spcPts val="0"/>
              </a:spcAft>
              <a:buNone/>
            </a:pPr>
            <a:r>
              <a:t/>
            </a:r>
            <a:endParaRPr sz="1100">
              <a:solidFill>
                <a:schemeClr val="dk1"/>
              </a:solidFill>
              <a:latin typeface="Nunito"/>
              <a:ea typeface="Nunito"/>
              <a:cs typeface="Nunito"/>
              <a:sym typeface="Nunito"/>
            </a:endParaRPr>
          </a:p>
          <a:p>
            <a:pPr indent="0" lvl="0" marL="0" rtl="0" algn="l">
              <a:lnSpc>
                <a:spcPct val="80000"/>
              </a:lnSpc>
              <a:spcBef>
                <a:spcPts val="0"/>
              </a:spcBef>
              <a:spcAft>
                <a:spcPts val="0"/>
              </a:spcAft>
              <a:buNone/>
            </a:pPr>
            <a:r>
              <a:t/>
            </a:r>
            <a:endParaRPr sz="2482">
              <a:solidFill>
                <a:schemeClr val="dk1"/>
              </a:solidFill>
              <a:latin typeface="Nunito"/>
              <a:ea typeface="Nunito"/>
              <a:cs typeface="Nunito"/>
              <a:sym typeface="Nuni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4"/>
          <p:cNvSpPr/>
          <p:nvPr/>
        </p:nvSpPr>
        <p:spPr>
          <a:xfrm>
            <a:off x="0" y="149575"/>
            <a:ext cx="8976300" cy="4907400"/>
          </a:xfrm>
          <a:prstGeom prst="rect">
            <a:avLst/>
          </a:prstGeom>
          <a:noFill/>
          <a:ln cap="flat" cmpd="sng" w="15240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95000"/>
              </a:lnSpc>
              <a:spcBef>
                <a:spcPts val="1000"/>
              </a:spcBef>
              <a:spcAft>
                <a:spcPts val="1200"/>
              </a:spcAft>
              <a:buNone/>
            </a:pPr>
            <a:r>
              <a:t/>
            </a:r>
            <a:endParaRPr sz="1500"/>
          </a:p>
        </p:txBody>
      </p:sp>
      <p:sp>
        <p:nvSpPr>
          <p:cNvPr id="187" name="Google Shape;187;p34"/>
          <p:cNvSpPr/>
          <p:nvPr/>
        </p:nvSpPr>
        <p:spPr>
          <a:xfrm>
            <a:off x="-83850" y="28800"/>
            <a:ext cx="9144000" cy="5085900"/>
          </a:xfrm>
          <a:prstGeom prst="rect">
            <a:avLst/>
          </a:prstGeom>
          <a:noFill/>
          <a:ln cap="flat" cmpd="sng" w="1524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89" name="Google Shape;189;p34"/>
          <p:cNvPicPr preferRelativeResize="0"/>
          <p:nvPr/>
        </p:nvPicPr>
        <p:blipFill>
          <a:blip r:embed="rId3">
            <a:alphaModFix/>
          </a:blip>
          <a:stretch>
            <a:fillRect/>
          </a:stretch>
        </p:blipFill>
        <p:spPr>
          <a:xfrm>
            <a:off x="7922045" y="439318"/>
            <a:ext cx="719200" cy="666725"/>
          </a:xfrm>
          <a:prstGeom prst="rect">
            <a:avLst/>
          </a:prstGeom>
          <a:noFill/>
          <a:ln>
            <a:noFill/>
          </a:ln>
        </p:spPr>
      </p:pic>
      <p:sp>
        <p:nvSpPr>
          <p:cNvPr id="190" name="Google Shape;190;p34"/>
          <p:cNvSpPr txBox="1"/>
          <p:nvPr/>
        </p:nvSpPr>
        <p:spPr>
          <a:xfrm>
            <a:off x="369550" y="401950"/>
            <a:ext cx="7401600" cy="551100"/>
          </a:xfrm>
          <a:prstGeom prst="rect">
            <a:avLst/>
          </a:prstGeom>
          <a:solidFill>
            <a:srgbClr val="134F5C"/>
          </a:solidFill>
          <a:ln cap="flat" cmpd="sng" w="28575">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chemeClr val="dk1"/>
              </a:buClr>
              <a:buSzPts val="1100"/>
              <a:buFont typeface="Arial"/>
              <a:buNone/>
            </a:pPr>
            <a:r>
              <a:t/>
            </a:r>
            <a:endParaRPr b="1" sz="2700">
              <a:solidFill>
                <a:schemeClr val="lt1"/>
              </a:solidFill>
              <a:latin typeface="Nunito"/>
              <a:ea typeface="Nunito"/>
              <a:cs typeface="Nunito"/>
              <a:sym typeface="Nunito"/>
            </a:endParaRPr>
          </a:p>
          <a:p>
            <a:pPr indent="0" lvl="0" marL="0" rtl="0" algn="ctr">
              <a:lnSpc>
                <a:spcPct val="90000"/>
              </a:lnSpc>
              <a:spcBef>
                <a:spcPts val="0"/>
              </a:spcBef>
              <a:spcAft>
                <a:spcPts val="0"/>
              </a:spcAft>
              <a:buClr>
                <a:schemeClr val="dk1"/>
              </a:buClr>
              <a:buSzPts val="1100"/>
              <a:buFont typeface="Arial"/>
              <a:buNone/>
            </a:pPr>
            <a:r>
              <a:rPr b="1" lang="en" sz="2700">
                <a:solidFill>
                  <a:schemeClr val="lt1"/>
                </a:solidFill>
                <a:latin typeface="Nunito"/>
                <a:ea typeface="Nunito"/>
                <a:cs typeface="Nunito"/>
                <a:sym typeface="Nunito"/>
              </a:rPr>
              <a:t>Summative ELPAC Facilitated Certification</a:t>
            </a:r>
            <a:endParaRPr b="1" sz="2700">
              <a:solidFill>
                <a:schemeClr val="lt1"/>
              </a:solidFill>
              <a:latin typeface="Nunito"/>
              <a:ea typeface="Nunito"/>
              <a:cs typeface="Nunito"/>
              <a:sym typeface="Nunito"/>
            </a:endParaRPr>
          </a:p>
          <a:p>
            <a:pPr indent="0" lvl="0" marL="0" rtl="0" algn="ctr">
              <a:lnSpc>
                <a:spcPct val="90000"/>
              </a:lnSpc>
              <a:spcBef>
                <a:spcPts val="0"/>
              </a:spcBef>
              <a:spcAft>
                <a:spcPts val="0"/>
              </a:spcAft>
              <a:buClr>
                <a:schemeClr val="dk1"/>
              </a:buClr>
              <a:buSzPts val="1100"/>
              <a:buFont typeface="Arial"/>
              <a:buNone/>
            </a:pPr>
            <a:r>
              <a:t/>
            </a:r>
            <a:endParaRPr b="1" sz="2700">
              <a:solidFill>
                <a:schemeClr val="lt1"/>
              </a:solidFill>
              <a:latin typeface="Nunito"/>
              <a:ea typeface="Nunito"/>
              <a:cs typeface="Nunito"/>
              <a:sym typeface="Nunito"/>
            </a:endParaRPr>
          </a:p>
        </p:txBody>
      </p:sp>
      <p:pic>
        <p:nvPicPr>
          <p:cNvPr id="191" name="Google Shape;191;p34" title="Screenshot 2025-09-25 at 9.58.05 AM.png"/>
          <p:cNvPicPr preferRelativeResize="0"/>
          <p:nvPr/>
        </p:nvPicPr>
        <p:blipFill>
          <a:blip r:embed="rId4">
            <a:alphaModFix/>
          </a:blip>
          <a:stretch>
            <a:fillRect/>
          </a:stretch>
        </p:blipFill>
        <p:spPr>
          <a:xfrm rot="-905748">
            <a:off x="1392828" y="1369254"/>
            <a:ext cx="2440493" cy="3164644"/>
          </a:xfrm>
          <a:prstGeom prst="rect">
            <a:avLst/>
          </a:prstGeom>
          <a:noFill/>
          <a:ln cap="flat" cmpd="sng" w="9525">
            <a:solidFill>
              <a:schemeClr val="dk2"/>
            </a:solidFill>
            <a:prstDash val="solid"/>
            <a:round/>
            <a:headEnd len="sm" w="sm" type="none"/>
            <a:tailEnd len="sm" w="sm" type="none"/>
          </a:ln>
        </p:spPr>
      </p:pic>
      <p:sp>
        <p:nvSpPr>
          <p:cNvPr id="192" name="Google Shape;192;p34"/>
          <p:cNvSpPr/>
          <p:nvPr/>
        </p:nvSpPr>
        <p:spPr>
          <a:xfrm>
            <a:off x="4503850" y="2059375"/>
            <a:ext cx="3267300" cy="1784400"/>
          </a:xfrm>
          <a:prstGeom prst="roundRect">
            <a:avLst>
              <a:gd fmla="val 20280" name="adj"/>
            </a:avLst>
          </a:prstGeom>
          <a:solidFill>
            <a:srgbClr val="FFF2CC"/>
          </a:solidFill>
          <a:ln cap="flat" cmpd="sng" w="38100">
            <a:solidFill>
              <a:srgbClr val="2981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200">
              <a:solidFill>
                <a:srgbClr val="0B5394"/>
              </a:solidFill>
            </a:endParaRPr>
          </a:p>
          <a:p>
            <a:pPr indent="0" lvl="0" marL="0" rtl="0" algn="ctr">
              <a:spcBef>
                <a:spcPts val="0"/>
              </a:spcBef>
              <a:spcAft>
                <a:spcPts val="0"/>
              </a:spcAft>
              <a:buNone/>
            </a:pPr>
            <a:r>
              <a:rPr b="1" lang="en" sz="2200">
                <a:solidFill>
                  <a:srgbClr val="0B5394"/>
                </a:solidFill>
              </a:rPr>
              <a:t>December 9th, 2026</a:t>
            </a:r>
            <a:endParaRPr b="1" sz="2200">
              <a:solidFill>
                <a:srgbClr val="0B5394"/>
              </a:solidFill>
            </a:endParaRPr>
          </a:p>
          <a:p>
            <a:pPr indent="0" lvl="0" marL="0" rtl="0" algn="ctr">
              <a:spcBef>
                <a:spcPts val="0"/>
              </a:spcBef>
              <a:spcAft>
                <a:spcPts val="0"/>
              </a:spcAft>
              <a:buNone/>
            </a:pPr>
            <a:r>
              <a:rPr b="1" lang="en" sz="2200">
                <a:solidFill>
                  <a:srgbClr val="0B5394"/>
                </a:solidFill>
              </a:rPr>
              <a:t>8:30-3:30</a:t>
            </a:r>
            <a:endParaRPr b="1" sz="2200">
              <a:solidFill>
                <a:srgbClr val="0B5394"/>
              </a:solidFill>
            </a:endParaRPr>
          </a:p>
          <a:p>
            <a:pPr indent="0" lvl="0" marL="0" rtl="0" algn="ctr">
              <a:spcBef>
                <a:spcPts val="0"/>
              </a:spcBef>
              <a:spcAft>
                <a:spcPts val="0"/>
              </a:spcAft>
              <a:buNone/>
            </a:pPr>
            <a:r>
              <a:t/>
            </a:r>
            <a:endParaRPr b="1" sz="1500">
              <a:solidFill>
                <a:srgbClr val="0B5394"/>
              </a:solidFill>
            </a:endParaRPr>
          </a:p>
          <a:p>
            <a:pPr indent="0" lvl="0" marL="0" rtl="0" algn="ctr">
              <a:spcBef>
                <a:spcPts val="0"/>
              </a:spcBef>
              <a:spcAft>
                <a:spcPts val="0"/>
              </a:spcAft>
              <a:buNone/>
            </a:pPr>
            <a:r>
              <a:rPr lang="en" sz="2200">
                <a:solidFill>
                  <a:srgbClr val="0B5394"/>
                </a:solidFill>
              </a:rPr>
              <a:t>In-Person</a:t>
            </a:r>
            <a:endParaRPr sz="2200">
              <a:solidFill>
                <a:srgbClr val="0B5394"/>
              </a:solidFill>
            </a:endParaRPr>
          </a:p>
          <a:p>
            <a:pPr indent="0" lvl="0" marL="0" rtl="0" algn="ctr">
              <a:spcBef>
                <a:spcPts val="0"/>
              </a:spcBef>
              <a:spcAft>
                <a:spcPts val="0"/>
              </a:spcAft>
              <a:buNone/>
            </a:pPr>
            <a:r>
              <a:t/>
            </a:r>
            <a:endParaRPr b="1" sz="1500">
              <a:solidFill>
                <a:srgbClr val="0B5394"/>
              </a:solidFill>
            </a:endParaRPr>
          </a:p>
          <a:p>
            <a:pPr indent="0" lvl="0" marL="0" rtl="0" algn="ctr">
              <a:spcBef>
                <a:spcPts val="0"/>
              </a:spcBef>
              <a:spcAft>
                <a:spcPts val="0"/>
              </a:spcAft>
              <a:buNone/>
            </a:pPr>
            <a:r>
              <a:t/>
            </a:r>
            <a:endParaRPr b="1" sz="2200">
              <a:solidFill>
                <a:srgbClr val="0B5394"/>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5"/>
          <p:cNvSpPr/>
          <p:nvPr/>
        </p:nvSpPr>
        <p:spPr>
          <a:xfrm>
            <a:off x="0" y="0"/>
            <a:ext cx="9144000" cy="5085900"/>
          </a:xfrm>
          <a:prstGeom prst="rect">
            <a:avLst/>
          </a:prstGeom>
          <a:noFill/>
          <a:ln cap="flat" cmpd="sng" w="1524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457200" lvl="0" marL="914400" rtl="0" algn="l">
              <a:lnSpc>
                <a:spcPct val="115000"/>
              </a:lnSpc>
              <a:spcBef>
                <a:spcPts val="0"/>
              </a:spcBef>
              <a:spcAft>
                <a:spcPts val="0"/>
              </a:spcAft>
              <a:buNone/>
            </a:pPr>
            <a:r>
              <a:t/>
            </a:r>
            <a:endParaRPr i="1" sz="1200">
              <a:solidFill>
                <a:schemeClr val="dk1"/>
              </a:solidFill>
            </a:endParaRPr>
          </a:p>
        </p:txBody>
      </p:sp>
      <p:sp>
        <p:nvSpPr>
          <p:cNvPr id="198" name="Google Shape;198;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99" name="Google Shape;199;p35" title="Screenshot 2025-09-25 at 10.10.25 AM.png"/>
          <p:cNvPicPr preferRelativeResize="0"/>
          <p:nvPr/>
        </p:nvPicPr>
        <p:blipFill rotWithShape="1">
          <a:blip r:embed="rId3">
            <a:alphaModFix/>
          </a:blip>
          <a:srcRect b="0" l="6987" r="7797" t="0"/>
          <a:stretch/>
        </p:blipFill>
        <p:spPr>
          <a:xfrm>
            <a:off x="8276550" y="104375"/>
            <a:ext cx="744600" cy="848301"/>
          </a:xfrm>
          <a:prstGeom prst="rect">
            <a:avLst/>
          </a:prstGeom>
          <a:noFill/>
          <a:ln>
            <a:noFill/>
          </a:ln>
        </p:spPr>
      </p:pic>
      <p:pic>
        <p:nvPicPr>
          <p:cNvPr id="200" name="Google Shape;200;p35" title="Screenshot 2025-09-25 at 10.13.05 AM.png"/>
          <p:cNvPicPr preferRelativeResize="0"/>
          <p:nvPr/>
        </p:nvPicPr>
        <p:blipFill>
          <a:blip r:embed="rId4">
            <a:alphaModFix/>
          </a:blip>
          <a:stretch>
            <a:fillRect/>
          </a:stretch>
        </p:blipFill>
        <p:spPr>
          <a:xfrm>
            <a:off x="489375" y="216450"/>
            <a:ext cx="7787176" cy="4365225"/>
          </a:xfrm>
          <a:prstGeom prst="rect">
            <a:avLst/>
          </a:prstGeom>
          <a:noFill/>
          <a:ln>
            <a:noFill/>
          </a:ln>
        </p:spPr>
      </p:pic>
      <p:sp>
        <p:nvSpPr>
          <p:cNvPr id="201" name="Google Shape;201;p35"/>
          <p:cNvSpPr txBox="1"/>
          <p:nvPr/>
        </p:nvSpPr>
        <p:spPr>
          <a:xfrm>
            <a:off x="1881450" y="4581675"/>
            <a:ext cx="5746800" cy="3693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1200"/>
              </a:spcBef>
              <a:spcAft>
                <a:spcPts val="1200"/>
              </a:spcAft>
              <a:buNone/>
            </a:pPr>
            <a:r>
              <a:rPr lang="en" sz="1200">
                <a:solidFill>
                  <a:schemeClr val="dk1"/>
                </a:solidFill>
              </a:rPr>
              <a:t>To register, visit the CAC website at</a:t>
            </a:r>
            <a:r>
              <a:rPr lang="en" sz="1200">
                <a:solidFill>
                  <a:schemeClr val="dk1"/>
                </a:solidFill>
                <a:uFill>
                  <a:noFill/>
                </a:uFill>
                <a:hlinkClick r:id="rId5">
                  <a:extLst>
                    <a:ext uri="{A12FA001-AC4F-418D-AE19-62706E023703}">
                      <ahyp:hlinkClr val="tx"/>
                    </a:ext>
                  </a:extLst>
                </a:hlinkClick>
              </a:rPr>
              <a:t> </a:t>
            </a:r>
            <a:r>
              <a:rPr lang="en" sz="1200" u="sng">
                <a:solidFill>
                  <a:srgbClr val="0000FF"/>
                </a:solidFill>
                <a:hlinkClick r:id="rId6">
                  <a:extLst>
                    <a:ext uri="{A12FA001-AC4F-418D-AE19-62706E023703}">
                      <ahyp:hlinkClr val="tx"/>
                    </a:ext>
                  </a:extLst>
                </a:hlinkClick>
              </a:rPr>
              <a:t>https://www.cdecac.org/</a:t>
            </a:r>
            <a:r>
              <a:rPr lang="en" sz="1200">
                <a:solidFill>
                  <a:schemeClr val="dk1"/>
                </a:solidFill>
              </a:rPr>
              <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6"/>
          <p:cNvSpPr txBox="1"/>
          <p:nvPr>
            <p:ph idx="1" type="subTitle"/>
          </p:nvPr>
        </p:nvSpPr>
        <p:spPr>
          <a:xfrm>
            <a:off x="368425" y="1851150"/>
            <a:ext cx="8520600" cy="13635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lang="en" sz="3400">
                <a:solidFill>
                  <a:schemeClr val="dk1"/>
                </a:solidFill>
                <a:latin typeface="Lato"/>
                <a:ea typeface="Lato"/>
                <a:cs typeface="Lato"/>
                <a:sym typeface="Lato"/>
              </a:rPr>
              <a:t>ELPAC </a:t>
            </a:r>
            <a:endParaRPr b="1" sz="3400">
              <a:solidFill>
                <a:schemeClr val="dk1"/>
              </a:solidFill>
              <a:latin typeface="Lato"/>
              <a:ea typeface="Lato"/>
              <a:cs typeface="Lato"/>
              <a:sym typeface="Lato"/>
            </a:endParaRPr>
          </a:p>
          <a:p>
            <a:pPr indent="0" lvl="0" marL="0" rtl="0" algn="ctr">
              <a:lnSpc>
                <a:spcPct val="100000"/>
              </a:lnSpc>
              <a:spcBef>
                <a:spcPts val="0"/>
              </a:spcBef>
              <a:spcAft>
                <a:spcPts val="0"/>
              </a:spcAft>
              <a:buSzPts val="2800"/>
              <a:buNone/>
            </a:pPr>
            <a:r>
              <a:rPr b="1" lang="en" sz="3400">
                <a:solidFill>
                  <a:schemeClr val="dk1"/>
                </a:solidFill>
                <a:latin typeface="Lato"/>
                <a:ea typeface="Lato"/>
                <a:cs typeface="Lato"/>
                <a:sym typeface="Lato"/>
              </a:rPr>
              <a:t>Reminders and Highlights</a:t>
            </a:r>
            <a:endParaRPr b="1" sz="3400">
              <a:solidFill>
                <a:schemeClr val="dk1"/>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7"/>
          <p:cNvSpPr txBox="1"/>
          <p:nvPr>
            <p:ph idx="1" type="subTitle"/>
          </p:nvPr>
        </p:nvSpPr>
        <p:spPr>
          <a:xfrm>
            <a:off x="0" y="0"/>
            <a:ext cx="9378900" cy="7926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1200"/>
              </a:spcBef>
              <a:spcAft>
                <a:spcPts val="0"/>
              </a:spcAft>
              <a:buSzPts val="770"/>
              <a:buNone/>
            </a:pPr>
            <a:r>
              <a:rPr b="1" lang="en" sz="3400">
                <a:solidFill>
                  <a:srgbClr val="151515"/>
                </a:solidFill>
                <a:latin typeface="Lato"/>
                <a:ea typeface="Lato"/>
                <a:cs typeface="Lato"/>
                <a:sym typeface="Lato"/>
              </a:rPr>
              <a:t>Videos Explaining Students’ Score Reports</a:t>
            </a:r>
            <a:endParaRPr b="1" sz="34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1800"/>
              </a:spcAft>
              <a:buSzPts val="770"/>
              <a:buNone/>
            </a:pPr>
            <a:r>
              <a:t/>
            </a:r>
            <a:endParaRPr b="1" sz="4000">
              <a:solidFill>
                <a:srgbClr val="151515"/>
              </a:solidFill>
              <a:latin typeface="Lato"/>
              <a:ea typeface="Lato"/>
              <a:cs typeface="Lato"/>
              <a:sym typeface="Lato"/>
            </a:endParaRPr>
          </a:p>
        </p:txBody>
      </p:sp>
      <p:sp>
        <p:nvSpPr>
          <p:cNvPr id="212" name="Google Shape;212;p37"/>
          <p:cNvSpPr txBox="1"/>
          <p:nvPr/>
        </p:nvSpPr>
        <p:spPr>
          <a:xfrm>
            <a:off x="543525" y="4606675"/>
            <a:ext cx="7784100" cy="3066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hlink"/>
                </a:solidFill>
                <a:latin typeface="Open Sans"/>
                <a:ea typeface="Open Sans"/>
                <a:cs typeface="Open Sans"/>
                <a:sym typeface="Open Sans"/>
                <a:hlinkClick r:id="rId3"/>
              </a:rPr>
              <a:t>https://elpac.startingsmarter.org/</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120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120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213" name="Google Shape;213;p37"/>
          <p:cNvSpPr/>
          <p:nvPr/>
        </p:nvSpPr>
        <p:spPr>
          <a:xfrm rot="-893432">
            <a:off x="86298" y="353088"/>
            <a:ext cx="3006151" cy="2327796"/>
          </a:xfrm>
          <a:prstGeom prst="star5">
            <a:avLst>
              <a:gd fmla="val 19098" name="adj"/>
              <a:gd fmla="val 105146" name="hf"/>
              <a:gd fmla="val 110557" name="vf"/>
            </a:avLst>
          </a:prstGeom>
          <a:solidFill>
            <a:srgbClr val="FFFF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
              <a:t>Reminder</a:t>
            </a:r>
            <a:endParaRPr b="1" i="0" sz="1400" u="none" cap="none" strike="noStrike">
              <a:solidFill>
                <a:srgbClr val="000000"/>
              </a:solidFill>
              <a:latin typeface="Arial"/>
              <a:ea typeface="Arial"/>
              <a:cs typeface="Arial"/>
              <a:sym typeface="Arial"/>
            </a:endParaRPr>
          </a:p>
        </p:txBody>
      </p:sp>
      <p:pic>
        <p:nvPicPr>
          <p:cNvPr id="214" name="Google Shape;214;p37"/>
          <p:cNvPicPr preferRelativeResize="0"/>
          <p:nvPr/>
        </p:nvPicPr>
        <p:blipFill rotWithShape="1">
          <a:blip r:embed="rId4">
            <a:alphaModFix/>
          </a:blip>
          <a:srcRect b="0" l="0" r="0" t="0"/>
          <a:stretch/>
        </p:blipFill>
        <p:spPr>
          <a:xfrm>
            <a:off x="3025970" y="945000"/>
            <a:ext cx="5841526" cy="3509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8"/>
          <p:cNvSpPr txBox="1"/>
          <p:nvPr>
            <p:ph idx="1" type="subTitle"/>
          </p:nvPr>
        </p:nvSpPr>
        <p:spPr>
          <a:xfrm>
            <a:off x="0" y="0"/>
            <a:ext cx="8508600" cy="7926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1200"/>
              </a:spcBef>
              <a:spcAft>
                <a:spcPts val="0"/>
              </a:spcAft>
              <a:buSzPts val="770"/>
              <a:buNone/>
            </a:pPr>
            <a:r>
              <a:rPr b="1" lang="en" sz="3400">
                <a:solidFill>
                  <a:srgbClr val="151515"/>
                </a:solidFill>
                <a:latin typeface="Lato"/>
                <a:ea typeface="Lato"/>
                <a:cs typeface="Lato"/>
                <a:sym typeface="Lato"/>
              </a:rPr>
              <a:t>ELPAC Interim Assessments </a:t>
            </a:r>
            <a:r>
              <a:rPr b="1" lang="en" sz="3400">
                <a:solidFill>
                  <a:srgbClr val="151515"/>
                </a:solidFill>
                <a:latin typeface="Lato"/>
                <a:ea typeface="Lato"/>
                <a:cs typeface="Lato"/>
                <a:sym typeface="Lato"/>
              </a:rPr>
              <a:t>Update</a:t>
            </a:r>
            <a:endParaRPr b="1" sz="34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1800"/>
              </a:spcAft>
              <a:buSzPts val="770"/>
              <a:buNone/>
            </a:pPr>
            <a:r>
              <a:t/>
            </a:r>
            <a:endParaRPr b="1" sz="4000">
              <a:solidFill>
                <a:srgbClr val="151515"/>
              </a:solidFill>
              <a:latin typeface="Lato"/>
              <a:ea typeface="Lato"/>
              <a:cs typeface="Lato"/>
              <a:sym typeface="Lato"/>
            </a:endParaRPr>
          </a:p>
        </p:txBody>
      </p:sp>
      <p:sp>
        <p:nvSpPr>
          <p:cNvPr id="220" name="Google Shape;220;p38"/>
          <p:cNvSpPr txBox="1"/>
          <p:nvPr/>
        </p:nvSpPr>
        <p:spPr>
          <a:xfrm>
            <a:off x="543525" y="4606675"/>
            <a:ext cx="7784100" cy="3066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hlink"/>
                </a:solidFill>
                <a:latin typeface="Open Sans"/>
                <a:ea typeface="Open Sans"/>
                <a:cs typeface="Open Sans"/>
                <a:sym typeface="Open Sans"/>
                <a:hlinkClick r:id="rId3"/>
              </a:rPr>
              <a:t>https://www.elpac.org/resources/elpac-interim-resources/</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120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120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221" name="Google Shape;221;p38"/>
          <p:cNvPicPr preferRelativeResize="0"/>
          <p:nvPr/>
        </p:nvPicPr>
        <p:blipFill rotWithShape="1">
          <a:blip r:embed="rId4">
            <a:alphaModFix/>
          </a:blip>
          <a:srcRect b="0" l="0" r="0" t="0"/>
          <a:stretch/>
        </p:blipFill>
        <p:spPr>
          <a:xfrm>
            <a:off x="302400" y="792599"/>
            <a:ext cx="5201874" cy="3246625"/>
          </a:xfrm>
          <a:prstGeom prst="rect">
            <a:avLst/>
          </a:prstGeom>
          <a:noFill/>
          <a:ln cap="flat" cmpd="sng" w="9525">
            <a:solidFill>
              <a:schemeClr val="dk2"/>
            </a:solidFill>
            <a:prstDash val="solid"/>
            <a:round/>
            <a:headEnd len="sm" w="sm" type="none"/>
            <a:tailEnd len="sm" w="sm" type="none"/>
          </a:ln>
        </p:spPr>
      </p:pic>
      <p:sp>
        <p:nvSpPr>
          <p:cNvPr id="222" name="Google Shape;222;p38"/>
          <p:cNvSpPr/>
          <p:nvPr/>
        </p:nvSpPr>
        <p:spPr>
          <a:xfrm rot="-893196">
            <a:off x="-20531" y="1743900"/>
            <a:ext cx="3878062" cy="3021359"/>
          </a:xfrm>
          <a:prstGeom prst="star5">
            <a:avLst>
              <a:gd fmla="val 19098" name="adj"/>
              <a:gd fmla="val 105146" name="hf"/>
              <a:gd fmla="val 110557" name="vf"/>
            </a:avLst>
          </a:prstGeom>
          <a:solidFill>
            <a:srgbClr val="FFFF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lang="en" sz="1600"/>
              <a:t>25-26 </a:t>
            </a:r>
            <a:endParaRPr b="1" sz="1600"/>
          </a:p>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Two forms for each grade available</a:t>
            </a:r>
            <a:endParaRPr b="1" i="0" sz="1600" u="none" cap="none" strike="noStrike">
              <a:solidFill>
                <a:srgbClr val="000000"/>
              </a:solidFill>
              <a:latin typeface="Arial"/>
              <a:ea typeface="Arial"/>
              <a:cs typeface="Arial"/>
              <a:sym typeface="Arial"/>
            </a:endParaRPr>
          </a:p>
        </p:txBody>
      </p:sp>
      <p:sp>
        <p:nvSpPr>
          <p:cNvPr id="223" name="Google Shape;223;p38"/>
          <p:cNvSpPr txBox="1"/>
          <p:nvPr/>
        </p:nvSpPr>
        <p:spPr>
          <a:xfrm>
            <a:off x="5695900" y="1039625"/>
            <a:ext cx="3296700" cy="25791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2"/>
              </a:buClr>
              <a:buSzPts val="1800"/>
              <a:buFont typeface="Arial"/>
              <a:buChar char="●"/>
            </a:pPr>
            <a:r>
              <a:rPr b="0" i="0" lang="en" sz="1800" u="none" cap="none" strike="noStrike">
                <a:solidFill>
                  <a:schemeClr val="dk2"/>
                </a:solidFill>
                <a:latin typeface="Arial"/>
                <a:ea typeface="Arial"/>
                <a:cs typeface="Arial"/>
                <a:sym typeface="Arial"/>
              </a:rPr>
              <a:t>See student progress</a:t>
            </a:r>
            <a:endParaRPr b="0" i="0" sz="1800" u="none" cap="none" strike="noStrike">
              <a:solidFill>
                <a:schemeClr val="dk2"/>
              </a:solidFill>
              <a:latin typeface="Arial"/>
              <a:ea typeface="Arial"/>
              <a:cs typeface="Arial"/>
              <a:sym typeface="Arial"/>
            </a:endParaRPr>
          </a:p>
          <a:p>
            <a:pPr indent="-342900" lvl="0" marL="457200" marR="0" rtl="0" algn="l">
              <a:lnSpc>
                <a:spcPct val="100000"/>
              </a:lnSpc>
              <a:spcBef>
                <a:spcPts val="1000"/>
              </a:spcBef>
              <a:spcAft>
                <a:spcPts val="0"/>
              </a:spcAft>
              <a:buClr>
                <a:schemeClr val="dk2"/>
              </a:buClr>
              <a:buSzPts val="1800"/>
              <a:buFont typeface="Arial"/>
              <a:buChar char="●"/>
            </a:pPr>
            <a:r>
              <a:rPr b="0" i="0" lang="en" sz="1800" u="none" cap="none" strike="noStrike">
                <a:solidFill>
                  <a:schemeClr val="dk2"/>
                </a:solidFill>
                <a:latin typeface="Arial"/>
                <a:ea typeface="Arial"/>
                <a:cs typeface="Arial"/>
                <a:sym typeface="Arial"/>
              </a:rPr>
              <a:t>Standardized or non-standardized</a:t>
            </a:r>
            <a:endParaRPr b="0" i="0" sz="1800" u="none" cap="none" strike="noStrike">
              <a:solidFill>
                <a:schemeClr val="dk2"/>
              </a:solidFill>
              <a:latin typeface="Arial"/>
              <a:ea typeface="Arial"/>
              <a:cs typeface="Arial"/>
              <a:sym typeface="Arial"/>
            </a:endParaRPr>
          </a:p>
          <a:p>
            <a:pPr indent="-342900" lvl="0" marL="457200" marR="0" rtl="0" algn="l">
              <a:lnSpc>
                <a:spcPct val="100000"/>
              </a:lnSpc>
              <a:spcBef>
                <a:spcPts val="1000"/>
              </a:spcBef>
              <a:spcAft>
                <a:spcPts val="0"/>
              </a:spcAft>
              <a:buClr>
                <a:schemeClr val="dk2"/>
              </a:buClr>
              <a:buSzPts val="1800"/>
              <a:buFont typeface="Arial"/>
              <a:buChar char="●"/>
            </a:pPr>
            <a:r>
              <a:rPr b="0" i="0" lang="en" sz="1800" u="none" cap="none" strike="noStrike">
                <a:solidFill>
                  <a:schemeClr val="dk2"/>
                </a:solidFill>
                <a:latin typeface="Arial"/>
                <a:ea typeface="Arial"/>
                <a:cs typeface="Arial"/>
                <a:sym typeface="Arial"/>
              </a:rPr>
              <a:t>Requires teachers have: </a:t>
            </a:r>
            <a:endParaRPr b="0" i="0" sz="1800" u="none" cap="none" strike="noStrike">
              <a:solidFill>
                <a:schemeClr val="dk2"/>
              </a:solidFill>
              <a:latin typeface="Arial"/>
              <a:ea typeface="Arial"/>
              <a:cs typeface="Arial"/>
              <a:sym typeface="Arial"/>
            </a:endParaRPr>
          </a:p>
          <a:p>
            <a:pPr indent="-342900" lvl="1" marL="914400" marR="0" rtl="0" algn="l">
              <a:lnSpc>
                <a:spcPct val="100000"/>
              </a:lnSpc>
              <a:spcBef>
                <a:spcPts val="1000"/>
              </a:spcBef>
              <a:spcAft>
                <a:spcPts val="0"/>
              </a:spcAft>
              <a:buClr>
                <a:schemeClr val="dk2"/>
              </a:buClr>
              <a:buSzPts val="1800"/>
              <a:buFont typeface="Arial"/>
              <a:buChar char="○"/>
            </a:pPr>
            <a:r>
              <a:rPr b="0" i="0" lang="en" sz="1800" u="none" cap="none" strike="noStrike">
                <a:solidFill>
                  <a:schemeClr val="dk2"/>
                </a:solidFill>
                <a:latin typeface="Arial"/>
                <a:ea typeface="Arial"/>
                <a:cs typeface="Arial"/>
                <a:sym typeface="Arial"/>
              </a:rPr>
              <a:t>TOMS accounts</a:t>
            </a:r>
            <a:endParaRPr b="0" i="0" sz="1800" u="none" cap="none" strike="noStrike">
              <a:solidFill>
                <a:schemeClr val="dk2"/>
              </a:solidFill>
              <a:latin typeface="Arial"/>
              <a:ea typeface="Arial"/>
              <a:cs typeface="Arial"/>
              <a:sym typeface="Arial"/>
            </a:endParaRPr>
          </a:p>
          <a:p>
            <a:pPr indent="-342900" lvl="1" marL="914400" marR="0" rtl="0" algn="l">
              <a:lnSpc>
                <a:spcPct val="100000"/>
              </a:lnSpc>
              <a:spcBef>
                <a:spcPts val="1000"/>
              </a:spcBef>
              <a:spcAft>
                <a:spcPts val="0"/>
              </a:spcAft>
              <a:buClr>
                <a:schemeClr val="dk2"/>
              </a:buClr>
              <a:buSzPts val="1800"/>
              <a:buFont typeface="Arial"/>
              <a:buChar char="○"/>
            </a:pPr>
            <a:r>
              <a:rPr b="0" i="0" lang="en" sz="1800" u="none" cap="none" strike="noStrike">
                <a:solidFill>
                  <a:schemeClr val="dk2"/>
                </a:solidFill>
                <a:latin typeface="Arial"/>
                <a:ea typeface="Arial"/>
                <a:cs typeface="Arial"/>
                <a:sym typeface="Arial"/>
              </a:rPr>
              <a:t>CERS accounts</a:t>
            </a:r>
            <a:endParaRPr b="0" i="0" sz="1800" u="none" cap="none" strike="noStrike">
              <a:solidFill>
                <a:schemeClr val="dk2"/>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9"/>
          <p:cNvSpPr/>
          <p:nvPr/>
        </p:nvSpPr>
        <p:spPr>
          <a:xfrm>
            <a:off x="0" y="0"/>
            <a:ext cx="9144000" cy="5085900"/>
          </a:xfrm>
          <a:prstGeom prst="rect">
            <a:avLst/>
          </a:prstGeom>
          <a:noFill/>
          <a:ln cap="flat" cmpd="sng" w="1524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457200" lvl="0" marL="914400" rtl="0" algn="l">
              <a:lnSpc>
                <a:spcPct val="115000"/>
              </a:lnSpc>
              <a:spcBef>
                <a:spcPts val="0"/>
              </a:spcBef>
              <a:spcAft>
                <a:spcPts val="0"/>
              </a:spcAft>
              <a:buNone/>
            </a:pPr>
            <a:r>
              <a:t/>
            </a:r>
            <a:endParaRPr i="1" sz="1200">
              <a:solidFill>
                <a:schemeClr val="dk1"/>
              </a:solidFill>
            </a:endParaRPr>
          </a:p>
        </p:txBody>
      </p:sp>
      <p:sp>
        <p:nvSpPr>
          <p:cNvPr id="229" name="Google Shape;229;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30" name="Google Shape;230;p39" title="Screenshot 2025-09-25 at 10.08.38 AM.png"/>
          <p:cNvPicPr preferRelativeResize="0"/>
          <p:nvPr/>
        </p:nvPicPr>
        <p:blipFill>
          <a:blip r:embed="rId3">
            <a:alphaModFix/>
          </a:blip>
          <a:stretch>
            <a:fillRect/>
          </a:stretch>
        </p:blipFill>
        <p:spPr>
          <a:xfrm>
            <a:off x="184025" y="437950"/>
            <a:ext cx="8775949" cy="4209999"/>
          </a:xfrm>
          <a:prstGeom prst="rect">
            <a:avLst/>
          </a:prstGeom>
          <a:noFill/>
          <a:ln>
            <a:noFill/>
          </a:ln>
        </p:spPr>
      </p:pic>
      <p:pic>
        <p:nvPicPr>
          <p:cNvPr id="231" name="Google Shape;231;p39" title="Screenshot 2025-09-25 at 10.10.25 AM.png"/>
          <p:cNvPicPr preferRelativeResize="0"/>
          <p:nvPr/>
        </p:nvPicPr>
        <p:blipFill rotWithShape="1">
          <a:blip r:embed="rId4">
            <a:alphaModFix/>
          </a:blip>
          <a:srcRect b="0" l="6987" r="7797" t="0"/>
          <a:stretch/>
        </p:blipFill>
        <p:spPr>
          <a:xfrm>
            <a:off x="8276550" y="104375"/>
            <a:ext cx="744600" cy="8483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0"/>
          <p:cNvSpPr/>
          <p:nvPr/>
        </p:nvSpPr>
        <p:spPr>
          <a:xfrm>
            <a:off x="0" y="0"/>
            <a:ext cx="9144000" cy="5085900"/>
          </a:xfrm>
          <a:prstGeom prst="rect">
            <a:avLst/>
          </a:prstGeom>
          <a:noFill/>
          <a:ln cap="flat" cmpd="sng" w="1524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0" lvl="0" marL="0" rtl="0" algn="l">
              <a:lnSpc>
                <a:spcPct val="115000"/>
              </a:lnSpc>
              <a:spcBef>
                <a:spcPts val="0"/>
              </a:spcBef>
              <a:spcAft>
                <a:spcPts val="0"/>
              </a:spcAft>
              <a:buNone/>
            </a:pPr>
            <a:r>
              <a:t/>
            </a:r>
            <a:endParaRPr b="1" i="1" sz="1200">
              <a:solidFill>
                <a:schemeClr val="dk1"/>
              </a:solidFill>
            </a:endParaRPr>
          </a:p>
          <a:p>
            <a:pPr indent="457200" lvl="0" marL="914400" rtl="0" algn="l">
              <a:lnSpc>
                <a:spcPct val="115000"/>
              </a:lnSpc>
              <a:spcBef>
                <a:spcPts val="0"/>
              </a:spcBef>
              <a:spcAft>
                <a:spcPts val="0"/>
              </a:spcAft>
              <a:buNone/>
            </a:pPr>
            <a:r>
              <a:t/>
            </a:r>
            <a:endParaRPr i="1" sz="1200">
              <a:solidFill>
                <a:schemeClr val="dk1"/>
              </a:solidFill>
            </a:endParaRPr>
          </a:p>
        </p:txBody>
      </p:sp>
      <p:sp>
        <p:nvSpPr>
          <p:cNvPr id="237" name="Google Shape;237;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38" name="Google Shape;238;p40" title="Screenshot 2025-09-25 at 10.10.25 AM.png"/>
          <p:cNvPicPr preferRelativeResize="0"/>
          <p:nvPr/>
        </p:nvPicPr>
        <p:blipFill rotWithShape="1">
          <a:blip r:embed="rId3">
            <a:alphaModFix/>
          </a:blip>
          <a:srcRect b="0" l="6987" r="7797" t="0"/>
          <a:stretch/>
        </p:blipFill>
        <p:spPr>
          <a:xfrm>
            <a:off x="8276550" y="104375"/>
            <a:ext cx="744600" cy="848301"/>
          </a:xfrm>
          <a:prstGeom prst="rect">
            <a:avLst/>
          </a:prstGeom>
          <a:noFill/>
          <a:ln>
            <a:noFill/>
          </a:ln>
        </p:spPr>
      </p:pic>
      <p:pic>
        <p:nvPicPr>
          <p:cNvPr id="239" name="Google Shape;239;p40" title="Screenshot 2025-09-25 at 10.12.31 AM.png"/>
          <p:cNvPicPr preferRelativeResize="0"/>
          <p:nvPr/>
        </p:nvPicPr>
        <p:blipFill>
          <a:blip r:embed="rId4">
            <a:alphaModFix/>
          </a:blip>
          <a:stretch>
            <a:fillRect/>
          </a:stretch>
        </p:blipFill>
        <p:spPr>
          <a:xfrm>
            <a:off x="286775" y="548075"/>
            <a:ext cx="7989776" cy="41678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41"/>
          <p:cNvSpPr/>
          <p:nvPr/>
        </p:nvSpPr>
        <p:spPr>
          <a:xfrm>
            <a:off x="0" y="149575"/>
            <a:ext cx="8976300" cy="4907400"/>
          </a:xfrm>
          <a:prstGeom prst="rect">
            <a:avLst/>
          </a:prstGeom>
          <a:noFill/>
          <a:ln cap="flat" cmpd="sng" w="15240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95000"/>
              </a:lnSpc>
              <a:spcBef>
                <a:spcPts val="1000"/>
              </a:spcBef>
              <a:spcAft>
                <a:spcPts val="1200"/>
              </a:spcAft>
              <a:buNone/>
            </a:pPr>
            <a:r>
              <a:t/>
            </a:r>
            <a:endParaRPr sz="1500"/>
          </a:p>
        </p:txBody>
      </p:sp>
      <p:sp>
        <p:nvSpPr>
          <p:cNvPr id="245" name="Google Shape;245;p41"/>
          <p:cNvSpPr/>
          <p:nvPr/>
        </p:nvSpPr>
        <p:spPr>
          <a:xfrm>
            <a:off x="-69025" y="57600"/>
            <a:ext cx="9144000" cy="5085900"/>
          </a:xfrm>
          <a:prstGeom prst="rect">
            <a:avLst/>
          </a:prstGeom>
          <a:noFill/>
          <a:ln cap="flat" cmpd="sng" w="1524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47" name="Google Shape;247;p41"/>
          <p:cNvPicPr preferRelativeResize="0"/>
          <p:nvPr/>
        </p:nvPicPr>
        <p:blipFill>
          <a:blip r:embed="rId3">
            <a:alphaModFix/>
          </a:blip>
          <a:stretch>
            <a:fillRect/>
          </a:stretch>
        </p:blipFill>
        <p:spPr>
          <a:xfrm>
            <a:off x="7922045" y="439318"/>
            <a:ext cx="719200" cy="666725"/>
          </a:xfrm>
          <a:prstGeom prst="rect">
            <a:avLst/>
          </a:prstGeom>
          <a:noFill/>
          <a:ln>
            <a:noFill/>
          </a:ln>
        </p:spPr>
      </p:pic>
      <p:sp>
        <p:nvSpPr>
          <p:cNvPr id="248" name="Google Shape;248;p41"/>
          <p:cNvSpPr txBox="1"/>
          <p:nvPr/>
        </p:nvSpPr>
        <p:spPr>
          <a:xfrm>
            <a:off x="369550" y="401950"/>
            <a:ext cx="7401600" cy="551100"/>
          </a:xfrm>
          <a:prstGeom prst="rect">
            <a:avLst/>
          </a:prstGeom>
          <a:solidFill>
            <a:srgbClr val="134F5C"/>
          </a:solidFill>
          <a:ln cap="flat" cmpd="sng" w="28575">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chemeClr val="dk1"/>
              </a:buClr>
              <a:buSzPts val="1100"/>
              <a:buFont typeface="Arial"/>
              <a:buNone/>
            </a:pPr>
            <a:r>
              <a:rPr b="1" lang="en" sz="2700">
                <a:solidFill>
                  <a:schemeClr val="lt1"/>
                </a:solidFill>
                <a:latin typeface="Nunito"/>
                <a:ea typeface="Nunito"/>
                <a:cs typeface="Nunito"/>
                <a:sym typeface="Nunito"/>
              </a:rPr>
              <a:t>25-26 Batalla de los Libros </a:t>
            </a:r>
            <a:endParaRPr b="1" sz="2700">
              <a:solidFill>
                <a:schemeClr val="lt1"/>
              </a:solidFill>
              <a:latin typeface="Nunito"/>
              <a:ea typeface="Nunito"/>
              <a:cs typeface="Nunito"/>
              <a:sym typeface="Nunito"/>
            </a:endParaRPr>
          </a:p>
        </p:txBody>
      </p:sp>
      <p:sp>
        <p:nvSpPr>
          <p:cNvPr id="249" name="Google Shape;249;p41"/>
          <p:cNvSpPr/>
          <p:nvPr/>
        </p:nvSpPr>
        <p:spPr>
          <a:xfrm>
            <a:off x="4628600" y="1198350"/>
            <a:ext cx="2590800" cy="2746800"/>
          </a:xfrm>
          <a:prstGeom prst="roundRect">
            <a:avLst>
              <a:gd fmla="val 16667" name="adj"/>
            </a:avLst>
          </a:prstGeom>
          <a:solidFill>
            <a:srgbClr val="FFF2CC"/>
          </a:solidFill>
          <a:ln cap="flat" cmpd="sng" w="38100">
            <a:solidFill>
              <a:srgbClr val="2981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200">
              <a:solidFill>
                <a:srgbClr val="0B5394"/>
              </a:solidFill>
            </a:endParaRPr>
          </a:p>
          <a:p>
            <a:pPr indent="0" lvl="0" marL="0" rtl="0" algn="ctr">
              <a:spcBef>
                <a:spcPts val="0"/>
              </a:spcBef>
              <a:spcAft>
                <a:spcPts val="0"/>
              </a:spcAft>
              <a:buNone/>
            </a:pPr>
            <a:r>
              <a:rPr b="1" lang="en" sz="2200">
                <a:solidFill>
                  <a:srgbClr val="0B5394"/>
                </a:solidFill>
              </a:rPr>
              <a:t>May 14th, 2026</a:t>
            </a:r>
            <a:endParaRPr b="1" sz="2200">
              <a:solidFill>
                <a:srgbClr val="0B5394"/>
              </a:solidFill>
            </a:endParaRPr>
          </a:p>
          <a:p>
            <a:pPr indent="0" lvl="0" marL="0" rtl="0" algn="ctr">
              <a:spcBef>
                <a:spcPts val="0"/>
              </a:spcBef>
              <a:spcAft>
                <a:spcPts val="0"/>
              </a:spcAft>
              <a:buNone/>
            </a:pPr>
            <a:r>
              <a:rPr b="1" lang="en" sz="2200">
                <a:solidFill>
                  <a:srgbClr val="0B5394"/>
                </a:solidFill>
              </a:rPr>
              <a:t>8:30-12:30</a:t>
            </a:r>
            <a:endParaRPr b="1" sz="2200">
              <a:solidFill>
                <a:srgbClr val="0B5394"/>
              </a:solidFill>
            </a:endParaRPr>
          </a:p>
          <a:p>
            <a:pPr indent="0" lvl="0" marL="0" rtl="0" algn="ctr">
              <a:spcBef>
                <a:spcPts val="0"/>
              </a:spcBef>
              <a:spcAft>
                <a:spcPts val="0"/>
              </a:spcAft>
              <a:buNone/>
            </a:pPr>
            <a:r>
              <a:t/>
            </a:r>
            <a:endParaRPr b="1" sz="1500">
              <a:solidFill>
                <a:srgbClr val="0B5394"/>
              </a:solidFill>
            </a:endParaRPr>
          </a:p>
          <a:p>
            <a:pPr indent="0" lvl="0" marL="0" rtl="0" algn="ctr">
              <a:spcBef>
                <a:spcPts val="0"/>
              </a:spcBef>
              <a:spcAft>
                <a:spcPts val="0"/>
              </a:spcAft>
              <a:buNone/>
            </a:pPr>
            <a:r>
              <a:rPr lang="en" sz="2200">
                <a:solidFill>
                  <a:srgbClr val="0B5394"/>
                </a:solidFill>
              </a:rPr>
              <a:t>In-Person</a:t>
            </a:r>
            <a:endParaRPr sz="2200">
              <a:solidFill>
                <a:srgbClr val="0B5394"/>
              </a:solidFill>
            </a:endParaRPr>
          </a:p>
          <a:p>
            <a:pPr indent="0" lvl="0" marL="0" rtl="0" algn="ctr">
              <a:spcBef>
                <a:spcPts val="0"/>
              </a:spcBef>
              <a:spcAft>
                <a:spcPts val="0"/>
              </a:spcAft>
              <a:buNone/>
            </a:pPr>
            <a:r>
              <a:t/>
            </a:r>
            <a:endParaRPr b="1" sz="1500">
              <a:solidFill>
                <a:srgbClr val="0B5394"/>
              </a:solidFill>
            </a:endParaRPr>
          </a:p>
          <a:p>
            <a:pPr indent="0" lvl="0" marL="0" rtl="0" algn="ctr">
              <a:spcBef>
                <a:spcPts val="0"/>
              </a:spcBef>
              <a:spcAft>
                <a:spcPts val="0"/>
              </a:spcAft>
              <a:buNone/>
            </a:pPr>
            <a:r>
              <a:rPr lang="en" sz="2200">
                <a:solidFill>
                  <a:srgbClr val="0B5394"/>
                </a:solidFill>
              </a:rPr>
              <a:t>Audience:</a:t>
            </a:r>
            <a:endParaRPr sz="2200">
              <a:solidFill>
                <a:srgbClr val="0B5394"/>
              </a:solidFill>
            </a:endParaRPr>
          </a:p>
          <a:p>
            <a:pPr indent="0" lvl="0" marL="0" rtl="0" algn="ctr">
              <a:spcBef>
                <a:spcPts val="0"/>
              </a:spcBef>
              <a:spcAft>
                <a:spcPts val="0"/>
              </a:spcAft>
              <a:buNone/>
            </a:pPr>
            <a:r>
              <a:rPr lang="en" sz="2200">
                <a:solidFill>
                  <a:srgbClr val="0B5394"/>
                </a:solidFill>
              </a:rPr>
              <a:t>4th-7th</a:t>
            </a:r>
            <a:endParaRPr sz="2200">
              <a:solidFill>
                <a:srgbClr val="0B5394"/>
              </a:solidFill>
            </a:endParaRPr>
          </a:p>
          <a:p>
            <a:pPr indent="0" lvl="0" marL="0" rtl="0" algn="ctr">
              <a:spcBef>
                <a:spcPts val="0"/>
              </a:spcBef>
              <a:spcAft>
                <a:spcPts val="0"/>
              </a:spcAft>
              <a:buNone/>
            </a:pPr>
            <a:r>
              <a:t/>
            </a:r>
            <a:endParaRPr b="1" sz="2200">
              <a:solidFill>
                <a:srgbClr val="0B5394"/>
              </a:solidFill>
            </a:endParaRPr>
          </a:p>
        </p:txBody>
      </p:sp>
      <p:pic>
        <p:nvPicPr>
          <p:cNvPr id="250" name="Google Shape;250;p41" title="Screenshot 2025-09-25 at 9.36.35 AM.png"/>
          <p:cNvPicPr preferRelativeResize="0"/>
          <p:nvPr/>
        </p:nvPicPr>
        <p:blipFill rotWithShape="1">
          <a:blip r:embed="rId4">
            <a:alphaModFix/>
          </a:blip>
          <a:srcRect b="0" l="0" r="3456" t="0"/>
          <a:stretch/>
        </p:blipFill>
        <p:spPr>
          <a:xfrm rot="-1176088">
            <a:off x="1147542" y="1318165"/>
            <a:ext cx="2099341" cy="2740620"/>
          </a:xfrm>
          <a:prstGeom prst="rect">
            <a:avLst/>
          </a:prstGeom>
          <a:noFill/>
          <a:ln>
            <a:noFill/>
          </a:ln>
        </p:spPr>
      </p:pic>
      <p:pic>
        <p:nvPicPr>
          <p:cNvPr id="251" name="Google Shape;251;p41" title="CDE.png"/>
          <p:cNvPicPr preferRelativeResize="0"/>
          <p:nvPr/>
        </p:nvPicPr>
        <p:blipFill rotWithShape="1">
          <a:blip r:embed="rId5">
            <a:alphaModFix/>
          </a:blip>
          <a:srcRect b="0" l="29351" r="30117" t="0"/>
          <a:stretch/>
        </p:blipFill>
        <p:spPr>
          <a:xfrm>
            <a:off x="1332862" y="4202875"/>
            <a:ext cx="655791" cy="666725"/>
          </a:xfrm>
          <a:prstGeom prst="rect">
            <a:avLst/>
          </a:prstGeom>
          <a:noFill/>
          <a:ln>
            <a:noFill/>
          </a:ln>
        </p:spPr>
      </p:pic>
      <p:sp>
        <p:nvSpPr>
          <p:cNvPr id="252" name="Google Shape;252;p41"/>
          <p:cNvSpPr txBox="1"/>
          <p:nvPr/>
        </p:nvSpPr>
        <p:spPr>
          <a:xfrm>
            <a:off x="1782750" y="4108975"/>
            <a:ext cx="5578500" cy="9480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1400"/>
              </a:spcBef>
              <a:spcAft>
                <a:spcPts val="0"/>
              </a:spcAft>
              <a:buNone/>
            </a:pPr>
            <a:r>
              <a:rPr b="1" lang="en" sz="1300">
                <a:solidFill>
                  <a:srgbClr val="004AAD"/>
                </a:solidFill>
              </a:rPr>
              <a:t>Participating LEAs can use Batalla de los Libros to develop a</a:t>
            </a:r>
            <a:endParaRPr b="1" sz="1300">
              <a:solidFill>
                <a:srgbClr val="004AAD"/>
              </a:solidFill>
            </a:endParaRPr>
          </a:p>
          <a:p>
            <a:pPr indent="0" lvl="0" marL="0" rtl="0" algn="ctr">
              <a:lnSpc>
                <a:spcPct val="120000"/>
              </a:lnSpc>
              <a:spcBef>
                <a:spcPts val="1400"/>
              </a:spcBef>
              <a:spcAft>
                <a:spcPts val="1400"/>
              </a:spcAft>
              <a:buClr>
                <a:schemeClr val="dk1"/>
              </a:buClr>
              <a:buSzPts val="1100"/>
              <a:buFont typeface="Arial"/>
              <a:buNone/>
            </a:pPr>
            <a:r>
              <a:rPr b="1" lang="en" sz="1300">
                <a:solidFill>
                  <a:srgbClr val="004AAD"/>
                </a:solidFill>
                <a:uFill>
                  <a:noFill/>
                </a:uFill>
                <a:hlinkClick r:id="rId6">
                  <a:extLst>
                    <a:ext uri="{A12FA001-AC4F-418D-AE19-62706E023703}">
                      <ahyp:hlinkClr val="tx"/>
                    </a:ext>
                  </a:extLst>
                </a:hlinkClick>
              </a:rPr>
              <a:t> </a:t>
            </a:r>
            <a:r>
              <a:rPr b="1" lang="en" sz="1300" u="sng">
                <a:solidFill>
                  <a:srgbClr val="004AAD"/>
                </a:solidFill>
                <a:hlinkClick r:id="rId7">
                  <a:extLst>
                    <a:ext uri="{A12FA001-AC4F-418D-AE19-62706E023703}">
                      <ahyp:hlinkClr val="tx"/>
                    </a:ext>
                  </a:extLst>
                </a:hlinkClick>
              </a:rPr>
              <a:t>CDE approved Biliteracy Pathways Recognition</a:t>
            </a:r>
            <a:r>
              <a:rPr b="1" lang="en" sz="1300">
                <a:solidFill>
                  <a:srgbClr val="004AAD"/>
                </a:solidFill>
              </a:rPr>
              <a:t>.</a:t>
            </a:r>
            <a:endParaRPr sz="1800">
              <a:solidFill>
                <a:schemeClr val="dk2"/>
              </a:solidFill>
            </a:endParaRPr>
          </a:p>
        </p:txBody>
      </p:sp>
      <p:pic>
        <p:nvPicPr>
          <p:cNvPr id="253" name="Google Shape;253;p41" title="Screenshot 2025-09-25 at 11.03.04 AM.png"/>
          <p:cNvPicPr preferRelativeResize="0"/>
          <p:nvPr/>
        </p:nvPicPr>
        <p:blipFill>
          <a:blip r:embed="rId8">
            <a:alphaModFix/>
          </a:blip>
          <a:stretch>
            <a:fillRect/>
          </a:stretch>
        </p:blipFill>
        <p:spPr>
          <a:xfrm rot="681562">
            <a:off x="1856133" y="1317169"/>
            <a:ext cx="2033760" cy="264871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2"/>
          <p:cNvSpPr/>
          <p:nvPr/>
        </p:nvSpPr>
        <p:spPr>
          <a:xfrm>
            <a:off x="0" y="149575"/>
            <a:ext cx="8976300" cy="4907400"/>
          </a:xfrm>
          <a:prstGeom prst="rect">
            <a:avLst/>
          </a:prstGeom>
          <a:noFill/>
          <a:ln cap="flat" cmpd="sng" w="15240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95000"/>
              </a:lnSpc>
              <a:spcBef>
                <a:spcPts val="1000"/>
              </a:spcBef>
              <a:spcAft>
                <a:spcPts val="1200"/>
              </a:spcAft>
              <a:buNone/>
            </a:pPr>
            <a:r>
              <a:t/>
            </a:r>
            <a:endParaRPr sz="1500"/>
          </a:p>
        </p:txBody>
      </p:sp>
      <p:sp>
        <p:nvSpPr>
          <p:cNvPr id="259" name="Google Shape;259;p42"/>
          <p:cNvSpPr/>
          <p:nvPr/>
        </p:nvSpPr>
        <p:spPr>
          <a:xfrm>
            <a:off x="-69025" y="57600"/>
            <a:ext cx="9144000" cy="5085900"/>
          </a:xfrm>
          <a:prstGeom prst="rect">
            <a:avLst/>
          </a:prstGeom>
          <a:noFill/>
          <a:ln cap="flat" cmpd="sng" w="1524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61" name="Google Shape;261;p42"/>
          <p:cNvPicPr preferRelativeResize="0"/>
          <p:nvPr/>
        </p:nvPicPr>
        <p:blipFill>
          <a:blip r:embed="rId3">
            <a:alphaModFix/>
          </a:blip>
          <a:stretch>
            <a:fillRect/>
          </a:stretch>
        </p:blipFill>
        <p:spPr>
          <a:xfrm>
            <a:off x="7922045" y="439318"/>
            <a:ext cx="719200" cy="666725"/>
          </a:xfrm>
          <a:prstGeom prst="rect">
            <a:avLst/>
          </a:prstGeom>
          <a:noFill/>
          <a:ln>
            <a:noFill/>
          </a:ln>
        </p:spPr>
      </p:pic>
      <p:sp>
        <p:nvSpPr>
          <p:cNvPr id="262" name="Google Shape;262;p42"/>
          <p:cNvSpPr txBox="1"/>
          <p:nvPr/>
        </p:nvSpPr>
        <p:spPr>
          <a:xfrm>
            <a:off x="369550" y="288325"/>
            <a:ext cx="7401600" cy="1051200"/>
          </a:xfrm>
          <a:prstGeom prst="rect">
            <a:avLst/>
          </a:prstGeom>
          <a:solidFill>
            <a:srgbClr val="134F5C"/>
          </a:solidFill>
          <a:ln cap="flat" cmpd="sng" w="28575">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90000"/>
              </a:lnSpc>
              <a:spcBef>
                <a:spcPts val="0"/>
              </a:spcBef>
              <a:spcAft>
                <a:spcPts val="0"/>
              </a:spcAft>
              <a:buClr>
                <a:schemeClr val="dk1"/>
              </a:buClr>
              <a:buSzPts val="1100"/>
              <a:buFont typeface="Arial"/>
              <a:buNone/>
            </a:pPr>
            <a:r>
              <a:rPr b="1" lang="en" sz="2700">
                <a:solidFill>
                  <a:schemeClr val="lt1"/>
                </a:solidFill>
                <a:latin typeface="Nunito"/>
                <a:ea typeface="Nunito"/>
                <a:cs typeface="Nunito"/>
                <a:sym typeface="Nunito"/>
              </a:rPr>
              <a:t>The 2025-2026 Battle of the Book Lists are Ready for you! </a:t>
            </a:r>
            <a:endParaRPr b="1" sz="2700">
              <a:solidFill>
                <a:schemeClr val="lt1"/>
              </a:solidFill>
              <a:latin typeface="Nunito"/>
              <a:ea typeface="Nunito"/>
              <a:cs typeface="Nunito"/>
              <a:sym typeface="Nunito"/>
            </a:endParaRPr>
          </a:p>
        </p:txBody>
      </p:sp>
      <p:pic>
        <p:nvPicPr>
          <p:cNvPr id="263" name="Google Shape;263;p42" title="Screenshot 2025-08-28 at 10.08.34 AM.png">
            <a:hlinkClick r:id="rId4"/>
          </p:cNvPr>
          <p:cNvPicPr preferRelativeResize="0"/>
          <p:nvPr/>
        </p:nvPicPr>
        <p:blipFill>
          <a:blip r:embed="rId5">
            <a:alphaModFix/>
          </a:blip>
          <a:stretch>
            <a:fillRect/>
          </a:stretch>
        </p:blipFill>
        <p:spPr>
          <a:xfrm rot="-680055">
            <a:off x="1464556" y="1641610"/>
            <a:ext cx="2011145" cy="2605537"/>
          </a:xfrm>
          <a:prstGeom prst="rect">
            <a:avLst/>
          </a:prstGeom>
          <a:noFill/>
          <a:ln cap="flat" cmpd="sng" w="8000">
            <a:solidFill>
              <a:schemeClr val="dk2"/>
            </a:solidFill>
            <a:prstDash val="solid"/>
            <a:round/>
            <a:headEnd len="sm" w="sm" type="none"/>
            <a:tailEnd len="sm" w="sm" type="none"/>
          </a:ln>
        </p:spPr>
      </p:pic>
      <p:pic>
        <p:nvPicPr>
          <p:cNvPr id="264" name="Google Shape;264;p42" title="Screenshot 2025-08-28 at 10.08.15 AM.png">
            <a:hlinkClick r:id="rId6"/>
          </p:cNvPr>
          <p:cNvPicPr preferRelativeResize="0"/>
          <p:nvPr/>
        </p:nvPicPr>
        <p:blipFill rotWithShape="1">
          <a:blip r:embed="rId7">
            <a:alphaModFix/>
          </a:blip>
          <a:srcRect b="0" l="0" r="0" t="1642"/>
          <a:stretch/>
        </p:blipFill>
        <p:spPr>
          <a:xfrm rot="634126">
            <a:off x="5691673" y="1501620"/>
            <a:ext cx="2005377" cy="2571533"/>
          </a:xfrm>
          <a:prstGeom prst="rect">
            <a:avLst/>
          </a:prstGeom>
          <a:noFill/>
          <a:ln cap="flat" cmpd="sng" w="8000">
            <a:solidFill>
              <a:schemeClr val="dk2"/>
            </a:solidFill>
            <a:prstDash val="solid"/>
            <a:round/>
            <a:headEnd len="sm" w="sm" type="none"/>
            <a:tailEnd len="sm" w="sm" type="none"/>
          </a:ln>
        </p:spPr>
      </p:pic>
      <p:pic>
        <p:nvPicPr>
          <p:cNvPr id="265" name="Google Shape;265;p42" title="Screenshot 2025-08-28 at 10.07.09 AM.png">
            <a:hlinkClick r:id="rId8"/>
          </p:cNvPr>
          <p:cNvPicPr preferRelativeResize="0"/>
          <p:nvPr/>
        </p:nvPicPr>
        <p:blipFill>
          <a:blip r:embed="rId9">
            <a:alphaModFix/>
          </a:blip>
          <a:stretch>
            <a:fillRect/>
          </a:stretch>
        </p:blipFill>
        <p:spPr>
          <a:xfrm>
            <a:off x="3619987" y="1886604"/>
            <a:ext cx="2011939" cy="2623738"/>
          </a:xfrm>
          <a:prstGeom prst="rect">
            <a:avLst/>
          </a:prstGeom>
          <a:noFill/>
          <a:ln cap="flat" cmpd="sng" w="8000">
            <a:solidFill>
              <a:schemeClr val="dk2"/>
            </a:solidFill>
            <a:prstDash val="solid"/>
            <a:round/>
            <a:headEnd len="sm" w="sm" type="none"/>
            <a:tailEnd len="sm" w="sm" type="none"/>
          </a:ln>
        </p:spPr>
      </p:pic>
      <p:sp>
        <p:nvSpPr>
          <p:cNvPr id="266" name="Google Shape;266;p42"/>
          <p:cNvSpPr/>
          <p:nvPr/>
        </p:nvSpPr>
        <p:spPr>
          <a:xfrm>
            <a:off x="165975" y="3441849"/>
            <a:ext cx="1832382" cy="1457352"/>
          </a:xfrm>
          <a:prstGeom prst="irregularSeal2">
            <a:avLst/>
          </a:prstGeom>
          <a:solidFill>
            <a:srgbClr val="FFF2CC"/>
          </a:solidFill>
          <a:ln cap="flat" cmpd="sng" w="24000">
            <a:solidFill>
              <a:srgbClr val="8A242A"/>
            </a:solidFill>
            <a:prstDash val="solid"/>
            <a:round/>
            <a:headEnd len="sm" w="sm" type="none"/>
            <a:tailEnd len="sm" w="sm" type="none"/>
          </a:ln>
        </p:spPr>
        <p:txBody>
          <a:bodyPr anchorCtr="0" anchor="ctr" bIns="76825" lIns="76825" spcFirstLastPara="1" rIns="76825" wrap="square" tIns="76825">
            <a:noAutofit/>
          </a:bodyPr>
          <a:lstStyle/>
          <a:p>
            <a:pPr indent="0" lvl="0" marL="0" rtl="0" algn="ctr">
              <a:spcBef>
                <a:spcPts val="0"/>
              </a:spcBef>
              <a:spcAft>
                <a:spcPts val="0"/>
              </a:spcAft>
              <a:buNone/>
            </a:pPr>
            <a:r>
              <a:rPr b="1" lang="en" sz="2016">
                <a:latin typeface="Amatic SC"/>
                <a:ea typeface="Amatic SC"/>
                <a:cs typeface="Amatic SC"/>
                <a:sym typeface="Amatic SC"/>
              </a:rPr>
              <a:t>Melissa Garcia</a:t>
            </a:r>
            <a:endParaRPr b="1" sz="2016">
              <a:latin typeface="Amatic SC"/>
              <a:ea typeface="Amatic SC"/>
              <a:cs typeface="Amatic SC"/>
              <a:sym typeface="Amatic SC"/>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0" name="Shape 270"/>
        <p:cNvGrpSpPr/>
        <p:nvPr/>
      </p:nvGrpSpPr>
      <p:grpSpPr>
        <a:xfrm>
          <a:off x="0" y="0"/>
          <a:ext cx="0" cy="0"/>
          <a:chOff x="0" y="0"/>
          <a:chExt cx="0" cy="0"/>
        </a:xfrm>
      </p:grpSpPr>
      <p:sp>
        <p:nvSpPr>
          <p:cNvPr id="271" name="Google Shape;271;p43"/>
          <p:cNvSpPr txBox="1"/>
          <p:nvPr>
            <p:ph idx="1" type="body"/>
          </p:nvPr>
        </p:nvSpPr>
        <p:spPr>
          <a:xfrm>
            <a:off x="812850" y="1644600"/>
            <a:ext cx="7518300" cy="1854300"/>
          </a:xfrm>
          <a:prstGeom prst="rect">
            <a:avLst/>
          </a:prstGeom>
          <a:solidFill>
            <a:srgbClr val="FFFFFF">
              <a:alpha val="82910"/>
            </a:srgbClr>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381000" lvl="0" marL="457200" rtl="0" algn="l">
              <a:lnSpc>
                <a:spcPct val="80000"/>
              </a:lnSpc>
              <a:spcBef>
                <a:spcPts val="0"/>
              </a:spcBef>
              <a:spcAft>
                <a:spcPts val="0"/>
              </a:spcAft>
              <a:buClr>
                <a:schemeClr val="dk1"/>
              </a:buClr>
              <a:buSzPts val="2400"/>
              <a:buFont typeface="Nunito"/>
              <a:buChar char="●"/>
            </a:pPr>
            <a:r>
              <a:rPr b="1" lang="en" sz="2400">
                <a:solidFill>
                  <a:schemeClr val="dk1"/>
                </a:solidFill>
                <a:latin typeface="Nunito"/>
                <a:ea typeface="Nunito"/>
                <a:cs typeface="Nunito"/>
                <a:sym typeface="Nunito"/>
              </a:rPr>
              <a:t>Junior High BOTB: April 16, 2026</a:t>
            </a:r>
            <a:endParaRPr b="1" sz="2400">
              <a:solidFill>
                <a:schemeClr val="dk1"/>
              </a:solidFill>
              <a:latin typeface="Nunito"/>
              <a:ea typeface="Nunito"/>
              <a:cs typeface="Nunito"/>
              <a:sym typeface="Nunito"/>
            </a:endParaRPr>
          </a:p>
          <a:p>
            <a:pPr indent="-381000" lvl="0" marL="457200" rtl="0" algn="l">
              <a:lnSpc>
                <a:spcPct val="80000"/>
              </a:lnSpc>
              <a:spcBef>
                <a:spcPts val="1000"/>
              </a:spcBef>
              <a:spcAft>
                <a:spcPts val="0"/>
              </a:spcAft>
              <a:buClr>
                <a:schemeClr val="dk1"/>
              </a:buClr>
              <a:buSzPts val="2400"/>
              <a:buFont typeface="Nunito"/>
              <a:buChar char="●"/>
            </a:pPr>
            <a:r>
              <a:rPr b="1" lang="en" sz="2400">
                <a:solidFill>
                  <a:schemeClr val="dk1"/>
                </a:solidFill>
                <a:latin typeface="Nunito"/>
                <a:ea typeface="Nunito"/>
                <a:cs typeface="Nunito"/>
                <a:sym typeface="Nunito"/>
              </a:rPr>
              <a:t>North County Elementary BOTB: April 23, 2026</a:t>
            </a:r>
            <a:endParaRPr b="1" sz="2400">
              <a:solidFill>
                <a:schemeClr val="dk1"/>
              </a:solidFill>
              <a:latin typeface="Nunito"/>
              <a:ea typeface="Nunito"/>
              <a:cs typeface="Nunito"/>
              <a:sym typeface="Nunito"/>
            </a:endParaRPr>
          </a:p>
          <a:p>
            <a:pPr indent="-381000" lvl="0" marL="457200" rtl="0" algn="l">
              <a:lnSpc>
                <a:spcPct val="80000"/>
              </a:lnSpc>
              <a:spcBef>
                <a:spcPts val="1000"/>
              </a:spcBef>
              <a:spcAft>
                <a:spcPts val="0"/>
              </a:spcAft>
              <a:buClr>
                <a:schemeClr val="dk1"/>
              </a:buClr>
              <a:buSzPts val="2400"/>
              <a:buFont typeface="Nunito"/>
              <a:buChar char="●"/>
            </a:pPr>
            <a:r>
              <a:rPr b="1" lang="en" sz="2400">
                <a:solidFill>
                  <a:schemeClr val="dk1"/>
                </a:solidFill>
                <a:latin typeface="Nunito"/>
                <a:ea typeface="Nunito"/>
                <a:cs typeface="Nunito"/>
                <a:sym typeface="Nunito"/>
              </a:rPr>
              <a:t>South County Elementary BOTB: April 30, 2026</a:t>
            </a:r>
            <a:endParaRPr b="1" sz="2400">
              <a:solidFill>
                <a:schemeClr val="dk1"/>
              </a:solidFill>
              <a:latin typeface="Nunito"/>
              <a:ea typeface="Nunito"/>
              <a:cs typeface="Nunito"/>
              <a:sym typeface="Nunito"/>
            </a:endParaRPr>
          </a:p>
          <a:p>
            <a:pPr indent="-381000" lvl="0" marL="457200" rtl="0" algn="l">
              <a:lnSpc>
                <a:spcPct val="80000"/>
              </a:lnSpc>
              <a:spcBef>
                <a:spcPts val="1000"/>
              </a:spcBef>
              <a:spcAft>
                <a:spcPts val="0"/>
              </a:spcAft>
              <a:buClr>
                <a:schemeClr val="dk1"/>
              </a:buClr>
              <a:buSzPts val="2400"/>
              <a:buFont typeface="Nunito"/>
              <a:buChar char="●"/>
            </a:pPr>
            <a:r>
              <a:rPr b="1" lang="en" sz="2400">
                <a:solidFill>
                  <a:schemeClr val="dk1"/>
                </a:solidFill>
                <a:latin typeface="Nunito"/>
                <a:ea typeface="Nunito"/>
                <a:cs typeface="Nunito"/>
                <a:sym typeface="Nunito"/>
              </a:rPr>
              <a:t>Batalla Elementary BOTB: May 14, 2026</a:t>
            </a:r>
            <a:endParaRPr b="1" sz="2400">
              <a:solidFill>
                <a:schemeClr val="dk1"/>
              </a:solidFill>
              <a:latin typeface="Nunito"/>
              <a:ea typeface="Nunito"/>
              <a:cs typeface="Nunito"/>
              <a:sym typeface="Nunito"/>
            </a:endParaRPr>
          </a:p>
          <a:p>
            <a:pPr indent="0" lvl="0" marL="0" rtl="0" algn="l">
              <a:lnSpc>
                <a:spcPct val="80000"/>
              </a:lnSpc>
              <a:spcBef>
                <a:spcPts val="1000"/>
              </a:spcBef>
              <a:spcAft>
                <a:spcPts val="0"/>
              </a:spcAft>
              <a:buSzPts val="358"/>
              <a:buNone/>
            </a:pPr>
            <a:r>
              <a:t/>
            </a:r>
            <a:endParaRPr sz="2482">
              <a:solidFill>
                <a:schemeClr val="dk1"/>
              </a:solidFill>
              <a:latin typeface="Nunito"/>
              <a:ea typeface="Nunito"/>
              <a:cs typeface="Nunito"/>
              <a:sym typeface="Nunito"/>
            </a:endParaRPr>
          </a:p>
          <a:p>
            <a:pPr indent="0" lvl="0" marL="0" rtl="0" algn="r">
              <a:lnSpc>
                <a:spcPct val="80000"/>
              </a:lnSpc>
              <a:spcBef>
                <a:spcPts val="1200"/>
              </a:spcBef>
              <a:spcAft>
                <a:spcPts val="1200"/>
              </a:spcAft>
              <a:buSzPts val="358"/>
              <a:buNone/>
            </a:pPr>
            <a:r>
              <a:t/>
            </a:r>
            <a:endParaRPr sz="2417">
              <a:solidFill>
                <a:schemeClr val="dk1"/>
              </a:solidFill>
            </a:endParaRPr>
          </a:p>
        </p:txBody>
      </p:sp>
      <p:sp>
        <p:nvSpPr>
          <p:cNvPr id="272" name="Google Shape;272;p43"/>
          <p:cNvSpPr txBox="1"/>
          <p:nvPr/>
        </p:nvSpPr>
        <p:spPr>
          <a:xfrm>
            <a:off x="2185500" y="-62425"/>
            <a:ext cx="4773000" cy="894600"/>
          </a:xfrm>
          <a:prstGeom prst="rect">
            <a:avLst/>
          </a:prstGeom>
          <a:noFill/>
          <a:ln>
            <a:noFill/>
          </a:ln>
        </p:spPr>
        <p:txBody>
          <a:bodyPr anchorCtr="0" anchor="ctr" bIns="91425" lIns="91425" spcFirstLastPara="1" rIns="91425" wrap="square" tIns="91425">
            <a:noAutofit/>
          </a:bodyPr>
          <a:lstStyle/>
          <a:p>
            <a:pPr indent="0" lvl="0" marL="0" rtl="0" algn="ctr">
              <a:lnSpc>
                <a:spcPct val="80000"/>
              </a:lnSpc>
              <a:spcBef>
                <a:spcPts val="1000"/>
              </a:spcBef>
              <a:spcAft>
                <a:spcPts val="1200"/>
              </a:spcAft>
              <a:buNone/>
            </a:pPr>
            <a:r>
              <a:rPr b="1" lang="en" sz="2782">
                <a:solidFill>
                  <a:schemeClr val="lt1"/>
                </a:solidFill>
                <a:latin typeface="Nunito"/>
                <a:ea typeface="Nunito"/>
                <a:cs typeface="Nunito"/>
                <a:sym typeface="Nunito"/>
              </a:rPr>
              <a:t>Save the Dates for 2026 In-Person Battles</a:t>
            </a:r>
            <a:endParaRPr b="1" sz="2300">
              <a:solidFill>
                <a:schemeClr val="lt1"/>
              </a:solidFill>
              <a:latin typeface="Nunito"/>
              <a:ea typeface="Nunito"/>
              <a:cs typeface="Nunito"/>
              <a:sym typeface="Nunito"/>
            </a:endParaRPr>
          </a:p>
        </p:txBody>
      </p:sp>
      <p:sp>
        <p:nvSpPr>
          <p:cNvPr id="273" name="Google Shape;273;p43"/>
          <p:cNvSpPr/>
          <p:nvPr/>
        </p:nvSpPr>
        <p:spPr>
          <a:xfrm>
            <a:off x="0" y="3471476"/>
            <a:ext cx="2180682" cy="1734426"/>
          </a:xfrm>
          <a:prstGeom prst="irregularSeal2">
            <a:avLst/>
          </a:prstGeom>
          <a:solidFill>
            <a:srgbClr val="FFF2CC"/>
          </a:solidFill>
          <a:ln cap="flat" cmpd="sng" w="28575">
            <a:solidFill>
              <a:srgbClr val="8A242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Amatic SC"/>
                <a:ea typeface="Amatic SC"/>
                <a:cs typeface="Amatic SC"/>
                <a:sym typeface="Amatic SC"/>
              </a:rPr>
              <a:t>Melissa Garcia</a:t>
            </a:r>
            <a:endParaRPr b="1" sz="2400">
              <a:latin typeface="Amatic SC"/>
              <a:ea typeface="Amatic SC"/>
              <a:cs typeface="Amatic SC"/>
              <a:sym typeface="Amatic SC"/>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