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2" r:id="rId4"/>
    <p:sldId id="261" r:id="rId5"/>
    <p:sldId id="258" r:id="rId6"/>
    <p:sldId id="259" r:id="rId7"/>
    <p:sldId id="263" r:id="rId8"/>
    <p:sldId id="260"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varScale="1">
        <p:scale>
          <a:sx n="128" d="100"/>
          <a:sy n="128" d="100"/>
        </p:scale>
        <p:origin x="20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16EC5-EEA8-15ED-11E2-2F9756E6A40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F3571B0-E191-EEAC-FC23-9732CB3BA32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C663474-7753-097F-0217-7B35B674E37C}"/>
              </a:ext>
            </a:extLst>
          </p:cNvPr>
          <p:cNvSpPr>
            <a:spLocks noGrp="1"/>
          </p:cNvSpPr>
          <p:nvPr>
            <p:ph type="dt" sz="half" idx="10"/>
          </p:nvPr>
        </p:nvSpPr>
        <p:spPr/>
        <p:txBody>
          <a:bodyPr/>
          <a:lstStyle/>
          <a:p>
            <a:fld id="{1E1FCB8A-7E3F-412B-8324-9A4181FF7C0B}" type="datetimeFigureOut">
              <a:rPr lang="en-US" smtClean="0"/>
              <a:t>9/22/25</a:t>
            </a:fld>
            <a:endParaRPr lang="en-US"/>
          </a:p>
        </p:txBody>
      </p:sp>
      <p:sp>
        <p:nvSpPr>
          <p:cNvPr id="5" name="Footer Placeholder 4">
            <a:extLst>
              <a:ext uri="{FF2B5EF4-FFF2-40B4-BE49-F238E27FC236}">
                <a16:creationId xmlns:a16="http://schemas.microsoft.com/office/drawing/2014/main" id="{6D4E1B3A-1E8F-454E-B4E7-9CB90F17CB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012991-5874-D8C5-3498-245ABB8F159E}"/>
              </a:ext>
            </a:extLst>
          </p:cNvPr>
          <p:cNvSpPr>
            <a:spLocks noGrp="1"/>
          </p:cNvSpPr>
          <p:nvPr>
            <p:ph type="sldNum" sz="quarter" idx="12"/>
          </p:nvPr>
        </p:nvSpPr>
        <p:spPr/>
        <p:txBody>
          <a:bodyPr/>
          <a:lstStyle/>
          <a:p>
            <a:fld id="{43718A2D-D5C5-4444-9C5F-D0830CD6289A}" type="slidenum">
              <a:rPr lang="en-US" smtClean="0"/>
              <a:t>‹#›</a:t>
            </a:fld>
            <a:endParaRPr lang="en-US"/>
          </a:p>
        </p:txBody>
      </p:sp>
    </p:spTree>
    <p:extLst>
      <p:ext uri="{BB962C8B-B14F-4D97-AF65-F5344CB8AC3E}">
        <p14:creationId xmlns:p14="http://schemas.microsoft.com/office/powerpoint/2010/main" val="1698823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6088F-0B3C-A190-34C2-57194B26DC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FB731F-2996-1C8F-7403-00FB79DFB28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27E986-3146-D658-A7D8-C91E542CBD10}"/>
              </a:ext>
            </a:extLst>
          </p:cNvPr>
          <p:cNvSpPr>
            <a:spLocks noGrp="1"/>
          </p:cNvSpPr>
          <p:nvPr>
            <p:ph type="dt" sz="half" idx="10"/>
          </p:nvPr>
        </p:nvSpPr>
        <p:spPr/>
        <p:txBody>
          <a:bodyPr/>
          <a:lstStyle/>
          <a:p>
            <a:fld id="{1E1FCB8A-7E3F-412B-8324-9A4181FF7C0B}" type="datetimeFigureOut">
              <a:rPr lang="en-US" smtClean="0"/>
              <a:t>9/22/25</a:t>
            </a:fld>
            <a:endParaRPr lang="en-US"/>
          </a:p>
        </p:txBody>
      </p:sp>
      <p:sp>
        <p:nvSpPr>
          <p:cNvPr id="5" name="Footer Placeholder 4">
            <a:extLst>
              <a:ext uri="{FF2B5EF4-FFF2-40B4-BE49-F238E27FC236}">
                <a16:creationId xmlns:a16="http://schemas.microsoft.com/office/drawing/2014/main" id="{3FFCE2C9-FABE-7218-7757-751D7F8C57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B1F560-4DEC-D442-0334-3E71D0791366}"/>
              </a:ext>
            </a:extLst>
          </p:cNvPr>
          <p:cNvSpPr>
            <a:spLocks noGrp="1"/>
          </p:cNvSpPr>
          <p:nvPr>
            <p:ph type="sldNum" sz="quarter" idx="12"/>
          </p:nvPr>
        </p:nvSpPr>
        <p:spPr/>
        <p:txBody>
          <a:bodyPr/>
          <a:lstStyle/>
          <a:p>
            <a:fld id="{43718A2D-D5C5-4444-9C5F-D0830CD6289A}" type="slidenum">
              <a:rPr lang="en-US" smtClean="0"/>
              <a:t>‹#›</a:t>
            </a:fld>
            <a:endParaRPr lang="en-US"/>
          </a:p>
        </p:txBody>
      </p:sp>
    </p:spTree>
    <p:extLst>
      <p:ext uri="{BB962C8B-B14F-4D97-AF65-F5344CB8AC3E}">
        <p14:creationId xmlns:p14="http://schemas.microsoft.com/office/powerpoint/2010/main" val="242441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D6238-40DE-781E-A5E6-5747B0A4A67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1BAAF2F-2A0C-7B8E-9AD0-FB403A2D4F6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8B112FE-CF6B-4704-4757-7D22AD5CE2C8}"/>
              </a:ext>
            </a:extLst>
          </p:cNvPr>
          <p:cNvSpPr>
            <a:spLocks noGrp="1"/>
          </p:cNvSpPr>
          <p:nvPr>
            <p:ph type="dt" sz="half" idx="10"/>
          </p:nvPr>
        </p:nvSpPr>
        <p:spPr/>
        <p:txBody>
          <a:bodyPr/>
          <a:lstStyle/>
          <a:p>
            <a:fld id="{1E1FCB8A-7E3F-412B-8324-9A4181FF7C0B}" type="datetimeFigureOut">
              <a:rPr lang="en-US" smtClean="0"/>
              <a:t>9/22/25</a:t>
            </a:fld>
            <a:endParaRPr lang="en-US"/>
          </a:p>
        </p:txBody>
      </p:sp>
      <p:sp>
        <p:nvSpPr>
          <p:cNvPr id="5" name="Footer Placeholder 4">
            <a:extLst>
              <a:ext uri="{FF2B5EF4-FFF2-40B4-BE49-F238E27FC236}">
                <a16:creationId xmlns:a16="http://schemas.microsoft.com/office/drawing/2014/main" id="{ED0A80EE-3E16-69D2-CC4F-ECD6F935CF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649E21-D347-1AA8-0B73-EEC723BAC5FC}"/>
              </a:ext>
            </a:extLst>
          </p:cNvPr>
          <p:cNvSpPr>
            <a:spLocks noGrp="1"/>
          </p:cNvSpPr>
          <p:nvPr>
            <p:ph type="sldNum" sz="quarter" idx="12"/>
          </p:nvPr>
        </p:nvSpPr>
        <p:spPr/>
        <p:txBody>
          <a:bodyPr/>
          <a:lstStyle/>
          <a:p>
            <a:fld id="{43718A2D-D5C5-4444-9C5F-D0830CD6289A}" type="slidenum">
              <a:rPr lang="en-US" smtClean="0"/>
              <a:t>‹#›</a:t>
            </a:fld>
            <a:endParaRPr lang="en-US"/>
          </a:p>
        </p:txBody>
      </p:sp>
    </p:spTree>
    <p:extLst>
      <p:ext uri="{BB962C8B-B14F-4D97-AF65-F5344CB8AC3E}">
        <p14:creationId xmlns:p14="http://schemas.microsoft.com/office/powerpoint/2010/main" val="29107007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8AB8D-7D6F-D3C1-83E6-90B48D1171F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D51B0F-C293-FD89-778C-9E6D974A74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7D0E003-F06C-649E-DF8E-2107A60B901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7B45617-3866-BC0E-2E2A-BB810319DC1C}"/>
              </a:ext>
            </a:extLst>
          </p:cNvPr>
          <p:cNvSpPr>
            <a:spLocks noGrp="1"/>
          </p:cNvSpPr>
          <p:nvPr>
            <p:ph type="dt" sz="half" idx="10"/>
          </p:nvPr>
        </p:nvSpPr>
        <p:spPr/>
        <p:txBody>
          <a:bodyPr/>
          <a:lstStyle/>
          <a:p>
            <a:fld id="{1E1FCB8A-7E3F-412B-8324-9A4181FF7C0B}" type="datetimeFigureOut">
              <a:rPr lang="en-US" smtClean="0"/>
              <a:t>9/22/25</a:t>
            </a:fld>
            <a:endParaRPr lang="en-US"/>
          </a:p>
        </p:txBody>
      </p:sp>
      <p:sp>
        <p:nvSpPr>
          <p:cNvPr id="6" name="Footer Placeholder 5">
            <a:extLst>
              <a:ext uri="{FF2B5EF4-FFF2-40B4-BE49-F238E27FC236}">
                <a16:creationId xmlns:a16="http://schemas.microsoft.com/office/drawing/2014/main" id="{011EDBF8-9DC6-0FE9-A64B-9AE43A77F2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426F9D-08BC-659D-7E99-6615C71AF289}"/>
              </a:ext>
            </a:extLst>
          </p:cNvPr>
          <p:cNvSpPr>
            <a:spLocks noGrp="1"/>
          </p:cNvSpPr>
          <p:nvPr>
            <p:ph type="sldNum" sz="quarter" idx="12"/>
          </p:nvPr>
        </p:nvSpPr>
        <p:spPr/>
        <p:txBody>
          <a:bodyPr/>
          <a:lstStyle/>
          <a:p>
            <a:fld id="{43718A2D-D5C5-4444-9C5F-D0830CD6289A}" type="slidenum">
              <a:rPr lang="en-US" smtClean="0"/>
              <a:t>‹#›</a:t>
            </a:fld>
            <a:endParaRPr lang="en-US"/>
          </a:p>
        </p:txBody>
      </p:sp>
    </p:spTree>
    <p:extLst>
      <p:ext uri="{BB962C8B-B14F-4D97-AF65-F5344CB8AC3E}">
        <p14:creationId xmlns:p14="http://schemas.microsoft.com/office/powerpoint/2010/main" val="3118960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21669-6D34-CA14-D9FE-C262C940AAA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772CC68-74EB-0930-66FD-67CDFB4351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218A8D-FBF3-0E68-CB0C-3D0DCD2D19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64C88FC-2E5C-5FF4-3FB3-13F0AAA529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D5CF250-6868-9D4A-2A71-CA1F60E1EC2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17614AC-AD54-7722-5835-8535CBA5CDC2}"/>
              </a:ext>
            </a:extLst>
          </p:cNvPr>
          <p:cNvSpPr>
            <a:spLocks noGrp="1"/>
          </p:cNvSpPr>
          <p:nvPr>
            <p:ph type="dt" sz="half" idx="10"/>
          </p:nvPr>
        </p:nvSpPr>
        <p:spPr/>
        <p:txBody>
          <a:bodyPr/>
          <a:lstStyle/>
          <a:p>
            <a:fld id="{1E1FCB8A-7E3F-412B-8324-9A4181FF7C0B}" type="datetimeFigureOut">
              <a:rPr lang="en-US" smtClean="0"/>
              <a:t>9/22/25</a:t>
            </a:fld>
            <a:endParaRPr lang="en-US"/>
          </a:p>
        </p:txBody>
      </p:sp>
      <p:sp>
        <p:nvSpPr>
          <p:cNvPr id="8" name="Footer Placeholder 7">
            <a:extLst>
              <a:ext uri="{FF2B5EF4-FFF2-40B4-BE49-F238E27FC236}">
                <a16:creationId xmlns:a16="http://schemas.microsoft.com/office/drawing/2014/main" id="{BBAD0746-7CAD-CB9A-9686-B6352944D2B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87A168B-CF7F-A634-E2CE-CC0FAD126BE9}"/>
              </a:ext>
            </a:extLst>
          </p:cNvPr>
          <p:cNvSpPr>
            <a:spLocks noGrp="1"/>
          </p:cNvSpPr>
          <p:nvPr>
            <p:ph type="sldNum" sz="quarter" idx="12"/>
          </p:nvPr>
        </p:nvSpPr>
        <p:spPr/>
        <p:txBody>
          <a:bodyPr/>
          <a:lstStyle/>
          <a:p>
            <a:fld id="{43718A2D-D5C5-4444-9C5F-D0830CD6289A}" type="slidenum">
              <a:rPr lang="en-US" smtClean="0"/>
              <a:t>‹#›</a:t>
            </a:fld>
            <a:endParaRPr lang="en-US"/>
          </a:p>
        </p:txBody>
      </p:sp>
    </p:spTree>
    <p:extLst>
      <p:ext uri="{BB962C8B-B14F-4D97-AF65-F5344CB8AC3E}">
        <p14:creationId xmlns:p14="http://schemas.microsoft.com/office/powerpoint/2010/main" val="1111878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5C174-06B7-382D-23DD-5CBA409E590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CC14CB-2761-8433-1A4F-B808158E7830}"/>
              </a:ext>
            </a:extLst>
          </p:cNvPr>
          <p:cNvSpPr>
            <a:spLocks noGrp="1"/>
          </p:cNvSpPr>
          <p:nvPr>
            <p:ph type="dt" sz="half" idx="10"/>
          </p:nvPr>
        </p:nvSpPr>
        <p:spPr/>
        <p:txBody>
          <a:bodyPr/>
          <a:lstStyle/>
          <a:p>
            <a:fld id="{1E1FCB8A-7E3F-412B-8324-9A4181FF7C0B}" type="datetimeFigureOut">
              <a:rPr lang="en-US" smtClean="0"/>
              <a:t>9/22/25</a:t>
            </a:fld>
            <a:endParaRPr lang="en-US"/>
          </a:p>
        </p:txBody>
      </p:sp>
      <p:sp>
        <p:nvSpPr>
          <p:cNvPr id="4" name="Footer Placeholder 3">
            <a:extLst>
              <a:ext uri="{FF2B5EF4-FFF2-40B4-BE49-F238E27FC236}">
                <a16:creationId xmlns:a16="http://schemas.microsoft.com/office/drawing/2014/main" id="{040788FF-CF66-DB3C-5E58-F82D9880094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109711C-7F41-2F90-B9B3-FB240D2AF29D}"/>
              </a:ext>
            </a:extLst>
          </p:cNvPr>
          <p:cNvSpPr>
            <a:spLocks noGrp="1"/>
          </p:cNvSpPr>
          <p:nvPr>
            <p:ph type="sldNum" sz="quarter" idx="12"/>
          </p:nvPr>
        </p:nvSpPr>
        <p:spPr/>
        <p:txBody>
          <a:bodyPr/>
          <a:lstStyle/>
          <a:p>
            <a:fld id="{43718A2D-D5C5-4444-9C5F-D0830CD6289A}" type="slidenum">
              <a:rPr lang="en-US" smtClean="0"/>
              <a:t>‹#›</a:t>
            </a:fld>
            <a:endParaRPr lang="en-US"/>
          </a:p>
        </p:txBody>
      </p:sp>
    </p:spTree>
    <p:extLst>
      <p:ext uri="{BB962C8B-B14F-4D97-AF65-F5344CB8AC3E}">
        <p14:creationId xmlns:p14="http://schemas.microsoft.com/office/powerpoint/2010/main" val="2237368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A48E63-FBF5-9BFA-C140-60F1D9DA0ABA}"/>
              </a:ext>
            </a:extLst>
          </p:cNvPr>
          <p:cNvSpPr>
            <a:spLocks noGrp="1"/>
          </p:cNvSpPr>
          <p:nvPr>
            <p:ph type="dt" sz="half" idx="10"/>
          </p:nvPr>
        </p:nvSpPr>
        <p:spPr/>
        <p:txBody>
          <a:bodyPr/>
          <a:lstStyle/>
          <a:p>
            <a:fld id="{1E1FCB8A-7E3F-412B-8324-9A4181FF7C0B}" type="datetimeFigureOut">
              <a:rPr lang="en-US" smtClean="0"/>
              <a:t>9/22/25</a:t>
            </a:fld>
            <a:endParaRPr lang="en-US"/>
          </a:p>
        </p:txBody>
      </p:sp>
      <p:sp>
        <p:nvSpPr>
          <p:cNvPr id="3" name="Footer Placeholder 2">
            <a:extLst>
              <a:ext uri="{FF2B5EF4-FFF2-40B4-BE49-F238E27FC236}">
                <a16:creationId xmlns:a16="http://schemas.microsoft.com/office/drawing/2014/main" id="{4C50F10A-BD6F-E388-40DA-4F31E57050F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0164486-4224-A4C0-38DD-30DF3B577AFC}"/>
              </a:ext>
            </a:extLst>
          </p:cNvPr>
          <p:cNvSpPr>
            <a:spLocks noGrp="1"/>
          </p:cNvSpPr>
          <p:nvPr>
            <p:ph type="sldNum" sz="quarter" idx="12"/>
          </p:nvPr>
        </p:nvSpPr>
        <p:spPr/>
        <p:txBody>
          <a:bodyPr/>
          <a:lstStyle/>
          <a:p>
            <a:fld id="{43718A2D-D5C5-4444-9C5F-D0830CD6289A}" type="slidenum">
              <a:rPr lang="en-US" smtClean="0"/>
              <a:t>‹#›</a:t>
            </a:fld>
            <a:endParaRPr lang="en-US"/>
          </a:p>
        </p:txBody>
      </p:sp>
    </p:spTree>
    <p:extLst>
      <p:ext uri="{BB962C8B-B14F-4D97-AF65-F5344CB8AC3E}">
        <p14:creationId xmlns:p14="http://schemas.microsoft.com/office/powerpoint/2010/main" val="1439223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7EAB5-90A2-AFC9-3A5B-068FDE18BB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B78E4FB-6781-AD3A-F1C5-E256D62080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497224-868A-452F-A329-461C2205EA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4C7BB8-D92C-80EF-4D46-38F9B68EEEF4}"/>
              </a:ext>
            </a:extLst>
          </p:cNvPr>
          <p:cNvSpPr>
            <a:spLocks noGrp="1"/>
          </p:cNvSpPr>
          <p:nvPr>
            <p:ph type="dt" sz="half" idx="10"/>
          </p:nvPr>
        </p:nvSpPr>
        <p:spPr/>
        <p:txBody>
          <a:bodyPr/>
          <a:lstStyle/>
          <a:p>
            <a:fld id="{1E1FCB8A-7E3F-412B-8324-9A4181FF7C0B}" type="datetimeFigureOut">
              <a:rPr lang="en-US" smtClean="0"/>
              <a:t>9/22/25</a:t>
            </a:fld>
            <a:endParaRPr lang="en-US"/>
          </a:p>
        </p:txBody>
      </p:sp>
      <p:sp>
        <p:nvSpPr>
          <p:cNvPr id="6" name="Footer Placeholder 5">
            <a:extLst>
              <a:ext uri="{FF2B5EF4-FFF2-40B4-BE49-F238E27FC236}">
                <a16:creationId xmlns:a16="http://schemas.microsoft.com/office/drawing/2014/main" id="{328AED9B-8B7D-DEFE-3E56-7B4CF300B4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D46F12-5EE4-3D6B-9FF6-FF2624D6E833}"/>
              </a:ext>
            </a:extLst>
          </p:cNvPr>
          <p:cNvSpPr>
            <a:spLocks noGrp="1"/>
          </p:cNvSpPr>
          <p:nvPr>
            <p:ph type="sldNum" sz="quarter" idx="12"/>
          </p:nvPr>
        </p:nvSpPr>
        <p:spPr/>
        <p:txBody>
          <a:bodyPr/>
          <a:lstStyle/>
          <a:p>
            <a:fld id="{43718A2D-D5C5-4444-9C5F-D0830CD6289A}" type="slidenum">
              <a:rPr lang="en-US" smtClean="0"/>
              <a:t>‹#›</a:t>
            </a:fld>
            <a:endParaRPr lang="en-US"/>
          </a:p>
        </p:txBody>
      </p:sp>
    </p:spTree>
    <p:extLst>
      <p:ext uri="{BB962C8B-B14F-4D97-AF65-F5344CB8AC3E}">
        <p14:creationId xmlns:p14="http://schemas.microsoft.com/office/powerpoint/2010/main" val="3654112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3F32C-3981-3EE5-48A8-9555C0B1E7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0482FAB-AD00-3917-B984-614816DC47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B390377-4CFB-2B5E-415C-CC8FF04797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37443A-6200-B503-4FD2-F84D53D2C85D}"/>
              </a:ext>
            </a:extLst>
          </p:cNvPr>
          <p:cNvSpPr>
            <a:spLocks noGrp="1"/>
          </p:cNvSpPr>
          <p:nvPr>
            <p:ph type="dt" sz="half" idx="10"/>
          </p:nvPr>
        </p:nvSpPr>
        <p:spPr/>
        <p:txBody>
          <a:bodyPr/>
          <a:lstStyle/>
          <a:p>
            <a:fld id="{1E1FCB8A-7E3F-412B-8324-9A4181FF7C0B}" type="datetimeFigureOut">
              <a:rPr lang="en-US" smtClean="0"/>
              <a:t>9/22/25</a:t>
            </a:fld>
            <a:endParaRPr lang="en-US"/>
          </a:p>
        </p:txBody>
      </p:sp>
      <p:sp>
        <p:nvSpPr>
          <p:cNvPr id="6" name="Footer Placeholder 5">
            <a:extLst>
              <a:ext uri="{FF2B5EF4-FFF2-40B4-BE49-F238E27FC236}">
                <a16:creationId xmlns:a16="http://schemas.microsoft.com/office/drawing/2014/main" id="{805DF5B0-2E8F-0C4D-E89D-62C2C7D174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243E76-AD83-68DE-8414-AE9EDE3C8A1A}"/>
              </a:ext>
            </a:extLst>
          </p:cNvPr>
          <p:cNvSpPr>
            <a:spLocks noGrp="1"/>
          </p:cNvSpPr>
          <p:nvPr>
            <p:ph type="sldNum" sz="quarter" idx="12"/>
          </p:nvPr>
        </p:nvSpPr>
        <p:spPr/>
        <p:txBody>
          <a:bodyPr/>
          <a:lstStyle/>
          <a:p>
            <a:fld id="{43718A2D-D5C5-4444-9C5F-D0830CD6289A}" type="slidenum">
              <a:rPr lang="en-US" smtClean="0"/>
              <a:t>‹#›</a:t>
            </a:fld>
            <a:endParaRPr lang="en-US"/>
          </a:p>
        </p:txBody>
      </p:sp>
    </p:spTree>
    <p:extLst>
      <p:ext uri="{BB962C8B-B14F-4D97-AF65-F5344CB8AC3E}">
        <p14:creationId xmlns:p14="http://schemas.microsoft.com/office/powerpoint/2010/main" val="430324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E4777-7B60-1A6C-EE14-EE182546A51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AFE5E76-4772-3D25-C119-9CC01AD40EC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639A34-3E45-440E-5092-DACB9A018637}"/>
              </a:ext>
            </a:extLst>
          </p:cNvPr>
          <p:cNvSpPr>
            <a:spLocks noGrp="1"/>
          </p:cNvSpPr>
          <p:nvPr>
            <p:ph type="dt" sz="half" idx="10"/>
          </p:nvPr>
        </p:nvSpPr>
        <p:spPr/>
        <p:txBody>
          <a:bodyPr/>
          <a:lstStyle/>
          <a:p>
            <a:fld id="{1E1FCB8A-7E3F-412B-8324-9A4181FF7C0B}" type="datetimeFigureOut">
              <a:rPr lang="en-US" smtClean="0"/>
              <a:t>9/22/25</a:t>
            </a:fld>
            <a:endParaRPr lang="en-US"/>
          </a:p>
        </p:txBody>
      </p:sp>
      <p:sp>
        <p:nvSpPr>
          <p:cNvPr id="5" name="Footer Placeholder 4">
            <a:extLst>
              <a:ext uri="{FF2B5EF4-FFF2-40B4-BE49-F238E27FC236}">
                <a16:creationId xmlns:a16="http://schemas.microsoft.com/office/drawing/2014/main" id="{8A2624B5-99FF-CED0-0240-59D4D6B171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0FE2A2-899A-86DF-D507-986406FEE390}"/>
              </a:ext>
            </a:extLst>
          </p:cNvPr>
          <p:cNvSpPr>
            <a:spLocks noGrp="1"/>
          </p:cNvSpPr>
          <p:nvPr>
            <p:ph type="sldNum" sz="quarter" idx="12"/>
          </p:nvPr>
        </p:nvSpPr>
        <p:spPr/>
        <p:txBody>
          <a:bodyPr/>
          <a:lstStyle/>
          <a:p>
            <a:fld id="{43718A2D-D5C5-4444-9C5F-D0830CD6289A}" type="slidenum">
              <a:rPr lang="en-US" smtClean="0"/>
              <a:t>‹#›</a:t>
            </a:fld>
            <a:endParaRPr lang="en-US"/>
          </a:p>
        </p:txBody>
      </p:sp>
    </p:spTree>
    <p:extLst>
      <p:ext uri="{BB962C8B-B14F-4D97-AF65-F5344CB8AC3E}">
        <p14:creationId xmlns:p14="http://schemas.microsoft.com/office/powerpoint/2010/main" val="367304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5230B6-6ACC-4227-8EE6-3EC68955294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AB4E0EB-6686-3C92-43D1-C5B5FD2C9D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3ADC40-5FEB-203C-9CB1-9E6F30BABD25}"/>
              </a:ext>
            </a:extLst>
          </p:cNvPr>
          <p:cNvSpPr>
            <a:spLocks noGrp="1"/>
          </p:cNvSpPr>
          <p:nvPr>
            <p:ph type="dt" sz="half" idx="10"/>
          </p:nvPr>
        </p:nvSpPr>
        <p:spPr/>
        <p:txBody>
          <a:bodyPr/>
          <a:lstStyle/>
          <a:p>
            <a:fld id="{1E1FCB8A-7E3F-412B-8324-9A4181FF7C0B}" type="datetimeFigureOut">
              <a:rPr lang="en-US" smtClean="0"/>
              <a:t>9/22/25</a:t>
            </a:fld>
            <a:endParaRPr lang="en-US"/>
          </a:p>
        </p:txBody>
      </p:sp>
      <p:sp>
        <p:nvSpPr>
          <p:cNvPr id="5" name="Footer Placeholder 4">
            <a:extLst>
              <a:ext uri="{FF2B5EF4-FFF2-40B4-BE49-F238E27FC236}">
                <a16:creationId xmlns:a16="http://schemas.microsoft.com/office/drawing/2014/main" id="{E0C85141-7580-28A8-3094-097788B3A3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3BCCE8-ACC6-C520-706A-D17789E223D2}"/>
              </a:ext>
            </a:extLst>
          </p:cNvPr>
          <p:cNvSpPr>
            <a:spLocks noGrp="1"/>
          </p:cNvSpPr>
          <p:nvPr>
            <p:ph type="sldNum" sz="quarter" idx="12"/>
          </p:nvPr>
        </p:nvSpPr>
        <p:spPr/>
        <p:txBody>
          <a:bodyPr/>
          <a:lstStyle/>
          <a:p>
            <a:fld id="{43718A2D-D5C5-4444-9C5F-D0830CD6289A}" type="slidenum">
              <a:rPr lang="en-US" smtClean="0"/>
              <a:t>‹#›</a:t>
            </a:fld>
            <a:endParaRPr lang="en-US"/>
          </a:p>
        </p:txBody>
      </p:sp>
    </p:spTree>
    <p:extLst>
      <p:ext uri="{BB962C8B-B14F-4D97-AF65-F5344CB8AC3E}">
        <p14:creationId xmlns:p14="http://schemas.microsoft.com/office/powerpoint/2010/main" val="240353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198882-D000-C560-F1FC-820B67B072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9D8C7FA-609B-6913-781D-755C33CA8D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9AFBB9-75AC-B703-D829-216D41EBA5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1FCB8A-7E3F-412B-8324-9A4181FF7C0B}" type="datetimeFigureOut">
              <a:rPr lang="en-US" smtClean="0"/>
              <a:t>9/22/25</a:t>
            </a:fld>
            <a:endParaRPr lang="en-US"/>
          </a:p>
        </p:txBody>
      </p:sp>
      <p:sp>
        <p:nvSpPr>
          <p:cNvPr id="5" name="Footer Placeholder 4">
            <a:extLst>
              <a:ext uri="{FF2B5EF4-FFF2-40B4-BE49-F238E27FC236}">
                <a16:creationId xmlns:a16="http://schemas.microsoft.com/office/drawing/2014/main" id="{BDCB91E5-27F8-20CD-8955-15F5AF74A4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1924152-CE2E-D500-2720-521A3F5B89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718A2D-D5C5-4444-9C5F-D0830CD6289A}" type="slidenum">
              <a:rPr lang="en-US" smtClean="0"/>
              <a:t>‹#›</a:t>
            </a:fld>
            <a:endParaRPr lang="en-US"/>
          </a:p>
        </p:txBody>
      </p:sp>
    </p:spTree>
    <p:extLst>
      <p:ext uri="{BB962C8B-B14F-4D97-AF65-F5344CB8AC3E}">
        <p14:creationId xmlns:p14="http://schemas.microsoft.com/office/powerpoint/2010/main" val="9452931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mailto:honors@uh.edu" TargetMode="External"/><Relationship Id="rId4" Type="http://schemas.openxmlformats.org/officeDocument/2006/relationships/hyperlink" Target="mailto:bjrhoden@uh.ed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thehonorscollege.com/HPA" TargetMode="External"/><Relationship Id="rId2" Type="http://schemas.openxmlformats.org/officeDocument/2006/relationships/hyperlink" Target="http://www.thehonorscollege.com/apply"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mailto:honors@uh.edu" TargetMode="External"/><Relationship Id="rId2" Type="http://schemas.openxmlformats.org/officeDocument/2006/relationships/hyperlink" Target="http://www.thehonorscollege.com/apply"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mailto:honors@uh.edu"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thehonorscollege.com/terry" TargetMode="External"/><Relationship Id="rId2" Type="http://schemas.openxmlformats.org/officeDocument/2006/relationships/hyperlink" Target="http://www.uh.edu/tieronescholar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B3F8F5A-4606-A5CC-40C4-B463C87CD9D3}"/>
              </a:ext>
            </a:extLst>
          </p:cNvPr>
          <p:cNvPicPr>
            <a:picLocks noChangeAspect="1"/>
          </p:cNvPicPr>
          <p:nvPr/>
        </p:nvPicPr>
        <p:blipFill>
          <a:blip r:embed="rId2"/>
          <a:stretch>
            <a:fillRect/>
          </a:stretch>
        </p:blipFill>
        <p:spPr>
          <a:xfrm rot="5400000">
            <a:off x="3666202" y="-1667794"/>
            <a:ext cx="4859593" cy="12192000"/>
          </a:xfrm>
          <a:prstGeom prst="rect">
            <a:avLst/>
          </a:prstGeom>
        </p:spPr>
      </p:pic>
      <p:sp>
        <p:nvSpPr>
          <p:cNvPr id="2" name="Title 1">
            <a:extLst>
              <a:ext uri="{FF2B5EF4-FFF2-40B4-BE49-F238E27FC236}">
                <a16:creationId xmlns:a16="http://schemas.microsoft.com/office/drawing/2014/main" id="{FA6D8FA1-1242-D935-F01A-1E0AC70F08DA}"/>
              </a:ext>
            </a:extLst>
          </p:cNvPr>
          <p:cNvSpPr>
            <a:spLocks noGrp="1"/>
          </p:cNvSpPr>
          <p:nvPr>
            <p:ph type="ctrTitle"/>
          </p:nvPr>
        </p:nvSpPr>
        <p:spPr>
          <a:xfrm>
            <a:off x="1594338" y="2388199"/>
            <a:ext cx="9144000" cy="1467465"/>
          </a:xfrm>
        </p:spPr>
        <p:txBody>
          <a:bodyPr>
            <a:normAutofit/>
          </a:bodyPr>
          <a:lstStyle/>
          <a:p>
            <a:r>
              <a:rPr lang="en-US" b="1" dirty="0" err="1">
                <a:solidFill>
                  <a:schemeClr val="bg1"/>
                </a:solidFill>
              </a:rPr>
              <a:t>HPA</a:t>
            </a:r>
            <a:r>
              <a:rPr lang="en-US" b="1" dirty="0">
                <a:solidFill>
                  <a:schemeClr val="bg1"/>
                </a:solidFill>
              </a:rPr>
              <a:t> Application Process</a:t>
            </a:r>
          </a:p>
        </p:txBody>
      </p:sp>
      <p:pic>
        <p:nvPicPr>
          <p:cNvPr id="5" name="Picture 4" descr="A picture containing text&#10;&#10;Description automatically generated">
            <a:extLst>
              <a:ext uri="{FF2B5EF4-FFF2-40B4-BE49-F238E27FC236}">
                <a16:creationId xmlns:a16="http://schemas.microsoft.com/office/drawing/2014/main" id="{5A2D7C85-2712-AC78-2A9F-5247EF964A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9313" y="265909"/>
            <a:ext cx="7421218" cy="1669774"/>
          </a:xfrm>
          <a:prstGeom prst="rect">
            <a:avLst/>
          </a:prstGeom>
        </p:spPr>
      </p:pic>
      <p:sp>
        <p:nvSpPr>
          <p:cNvPr id="6" name="TextBox 5">
            <a:extLst>
              <a:ext uri="{FF2B5EF4-FFF2-40B4-BE49-F238E27FC236}">
                <a16:creationId xmlns:a16="http://schemas.microsoft.com/office/drawing/2014/main" id="{C64278B8-F448-4562-73E9-5C9D2716D519}"/>
              </a:ext>
            </a:extLst>
          </p:cNvPr>
          <p:cNvSpPr txBox="1"/>
          <p:nvPr/>
        </p:nvSpPr>
        <p:spPr>
          <a:xfrm>
            <a:off x="2814910" y="3997762"/>
            <a:ext cx="6562182" cy="2677656"/>
          </a:xfrm>
          <a:prstGeom prst="rect">
            <a:avLst/>
          </a:prstGeom>
          <a:noFill/>
        </p:spPr>
        <p:txBody>
          <a:bodyPr wrap="none" rtlCol="0">
            <a:spAutoFit/>
          </a:bodyPr>
          <a:lstStyle/>
          <a:p>
            <a:pPr algn="ctr"/>
            <a:r>
              <a:rPr lang="en-US" sz="2800" dirty="0">
                <a:solidFill>
                  <a:schemeClr val="bg1"/>
                </a:solidFill>
              </a:rPr>
              <a:t>Questions?  </a:t>
            </a:r>
          </a:p>
          <a:p>
            <a:pPr algn="ctr"/>
            <a:r>
              <a:rPr lang="en-US" sz="2800" dirty="0">
                <a:solidFill>
                  <a:schemeClr val="bg1"/>
                </a:solidFill>
              </a:rPr>
              <a:t>Dr. Brenda Rhoden</a:t>
            </a:r>
          </a:p>
          <a:p>
            <a:pPr algn="ctr"/>
            <a:r>
              <a:rPr lang="en-US" sz="2800" dirty="0">
                <a:solidFill>
                  <a:schemeClr val="bg1"/>
                </a:solidFill>
              </a:rPr>
              <a:t>Assistant Dean, Student Success</a:t>
            </a:r>
          </a:p>
          <a:p>
            <a:pPr algn="ctr"/>
            <a:r>
              <a:rPr lang="en-US" sz="2800" dirty="0">
                <a:solidFill>
                  <a:schemeClr val="bg1"/>
                </a:solidFill>
              </a:rPr>
              <a:t>Honors College at the University of Houston</a:t>
            </a:r>
          </a:p>
          <a:p>
            <a:pPr algn="ctr"/>
            <a:r>
              <a:rPr lang="en-US" sz="2800" dirty="0">
                <a:solidFill>
                  <a:schemeClr val="bg1"/>
                </a:solidFill>
                <a:hlinkClick r:id="rId4">
                  <a:extLst>
                    <a:ext uri="{A12FA001-AC4F-418D-AE19-62706E023703}">
                      <ahyp:hlinkClr xmlns:ahyp="http://schemas.microsoft.com/office/drawing/2018/hyperlinkcolor" val="tx"/>
                    </a:ext>
                  </a:extLst>
                </a:hlinkClick>
              </a:rPr>
              <a:t>bjrhoden@uh.edu</a:t>
            </a:r>
            <a:r>
              <a:rPr lang="en-US" sz="2800" dirty="0">
                <a:solidFill>
                  <a:schemeClr val="bg1"/>
                </a:solidFill>
              </a:rPr>
              <a:t> </a:t>
            </a:r>
          </a:p>
          <a:p>
            <a:pPr algn="ctr"/>
            <a:r>
              <a:rPr lang="en-US" sz="2800" dirty="0">
                <a:solidFill>
                  <a:schemeClr val="bg1"/>
                </a:solidFill>
                <a:hlinkClick r:id="rId5">
                  <a:extLst>
                    <a:ext uri="{A12FA001-AC4F-418D-AE19-62706E023703}">
                      <ahyp:hlinkClr xmlns:ahyp="http://schemas.microsoft.com/office/drawing/2018/hyperlinkcolor" val="tx"/>
                    </a:ext>
                  </a:extLst>
                </a:hlinkClick>
              </a:rPr>
              <a:t>honors@uh.edu</a:t>
            </a:r>
            <a:endParaRPr lang="en-US" sz="2800" dirty="0">
              <a:solidFill>
                <a:schemeClr val="bg1"/>
              </a:solidFill>
            </a:endParaRPr>
          </a:p>
        </p:txBody>
      </p:sp>
    </p:spTree>
    <p:extLst>
      <p:ext uri="{BB962C8B-B14F-4D97-AF65-F5344CB8AC3E}">
        <p14:creationId xmlns:p14="http://schemas.microsoft.com/office/powerpoint/2010/main" val="939677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993F9B-4C83-1A03-2897-DF67AA3C99A5}"/>
              </a:ext>
            </a:extLst>
          </p:cNvPr>
          <p:cNvSpPr>
            <a:spLocks noGrp="1"/>
          </p:cNvSpPr>
          <p:nvPr>
            <p:ph type="title"/>
          </p:nvPr>
        </p:nvSpPr>
        <p:spPr>
          <a:xfrm>
            <a:off x="418225" y="1365448"/>
            <a:ext cx="3201366" cy="3387497"/>
          </a:xfrm>
        </p:spPr>
        <p:txBody>
          <a:bodyPr anchor="b">
            <a:normAutofit/>
          </a:bodyPr>
          <a:lstStyle/>
          <a:p>
            <a:pPr algn="r"/>
            <a:r>
              <a:rPr lang="en-US" sz="4000" dirty="0">
                <a:solidFill>
                  <a:srgbClr val="FFFFFF"/>
                </a:solidFill>
              </a:rPr>
              <a:t>HPA Requirements at the University of Houston</a:t>
            </a:r>
          </a:p>
        </p:txBody>
      </p:sp>
      <p:sp>
        <p:nvSpPr>
          <p:cNvPr id="3" name="Content Placeholder 2">
            <a:extLst>
              <a:ext uri="{FF2B5EF4-FFF2-40B4-BE49-F238E27FC236}">
                <a16:creationId xmlns:a16="http://schemas.microsoft.com/office/drawing/2014/main" id="{87B2333A-752E-7FF4-242F-F977614BF036}"/>
              </a:ext>
            </a:extLst>
          </p:cNvPr>
          <p:cNvSpPr>
            <a:spLocks noGrp="1"/>
          </p:cNvSpPr>
          <p:nvPr>
            <p:ph idx="1"/>
          </p:nvPr>
        </p:nvSpPr>
        <p:spPr>
          <a:xfrm>
            <a:off x="4283765" y="150725"/>
            <a:ext cx="7081841" cy="6611815"/>
          </a:xfrm>
        </p:spPr>
        <p:txBody>
          <a:bodyPr anchor="ctr">
            <a:normAutofit/>
          </a:bodyPr>
          <a:lstStyle/>
          <a:p>
            <a:r>
              <a:rPr lang="en-US" sz="2400" b="1" dirty="0">
                <a:cs typeface="Calibri"/>
              </a:rPr>
              <a:t>Students are allowed to major in any of the undergraduate degree programs offered by UH.  However, students must complete the Honors College University Honors curriculum requirements as well as minor in Medicine &amp; Society.</a:t>
            </a:r>
          </a:p>
          <a:p>
            <a:r>
              <a:rPr lang="en-US" sz="2400" b="1" dirty="0">
                <a:cs typeface="Calibri"/>
              </a:rPr>
              <a:t>Regardless of major, students must complete all BCM prerequisites at UH, prior to the fourth consecutive year of undergraduate study, to include:</a:t>
            </a:r>
          </a:p>
          <a:p>
            <a:pPr lvl="1"/>
            <a:r>
              <a:rPr lang="en-US" sz="1700" b="1" dirty="0">
                <a:cs typeface="Calibri"/>
              </a:rPr>
              <a:t>10 semester credit hours (SCH) of Human Situation</a:t>
            </a:r>
          </a:p>
          <a:p>
            <a:pPr lvl="1"/>
            <a:r>
              <a:rPr lang="en-US" sz="1700" b="1" dirty="0">
                <a:cs typeface="Calibri"/>
              </a:rPr>
              <a:t>6 SCH of Honors freshman Biology</a:t>
            </a:r>
          </a:p>
          <a:p>
            <a:pPr lvl="1"/>
            <a:r>
              <a:rPr lang="en-US" sz="1700" b="1" dirty="0">
                <a:cs typeface="Calibri"/>
              </a:rPr>
              <a:t>6 SCH of freshman Chemistry (Honors section preferred)</a:t>
            </a:r>
          </a:p>
          <a:p>
            <a:pPr lvl="1"/>
            <a:r>
              <a:rPr lang="en-US" sz="1700" b="1" dirty="0">
                <a:cs typeface="Calibri"/>
              </a:rPr>
              <a:t>6 SCH of Organic Chemistry</a:t>
            </a:r>
          </a:p>
          <a:p>
            <a:pPr lvl="1"/>
            <a:r>
              <a:rPr lang="en-US" sz="1700" b="1" dirty="0">
                <a:cs typeface="Calibri"/>
              </a:rPr>
              <a:t>3 SCH Genetics</a:t>
            </a:r>
          </a:p>
          <a:p>
            <a:pPr lvl="1"/>
            <a:r>
              <a:rPr lang="en-US" sz="1700" b="1" dirty="0">
                <a:cs typeface="Calibri"/>
              </a:rPr>
              <a:t>3 SCH Biochemistry</a:t>
            </a:r>
          </a:p>
          <a:p>
            <a:pPr lvl="1"/>
            <a:r>
              <a:rPr lang="en-US" sz="1700" b="1" dirty="0">
                <a:cs typeface="Calibri"/>
              </a:rPr>
              <a:t>3 SCH Quantitative Math</a:t>
            </a:r>
          </a:p>
          <a:p>
            <a:pPr lvl="1"/>
            <a:r>
              <a:rPr lang="en-US" sz="1700" b="1" dirty="0">
                <a:cs typeface="Calibri"/>
              </a:rPr>
              <a:t>6 SCH Physics</a:t>
            </a:r>
          </a:p>
          <a:p>
            <a:pPr lvl="1"/>
            <a:r>
              <a:rPr lang="en-US" sz="1700" b="1" dirty="0">
                <a:cs typeface="Calibri"/>
              </a:rPr>
              <a:t>12 SCH Creative Arts/Humanities/Social &amp; Behavioral Sciences </a:t>
            </a:r>
          </a:p>
        </p:txBody>
      </p:sp>
    </p:spTree>
    <p:extLst>
      <p:ext uri="{BB962C8B-B14F-4D97-AF65-F5344CB8AC3E}">
        <p14:creationId xmlns:p14="http://schemas.microsoft.com/office/powerpoint/2010/main" val="10923015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29C416E-F551-A41B-703C-DAA568BC267D}"/>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EBBE365-5679-1F85-C5BA-311A8DA73B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B6CC79-0B70-448A-E2B6-C0B825CE53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1B46B80-A12C-328E-76F1-3D76AC876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555DA66-B1D3-6B4B-5BDA-A4654AC3D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20E4405-2526-6485-6076-C754F48CF9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00D0056A-5B8C-D8F2-1A29-A07E6F31AD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F8C3A044-39F0-0677-201E-819A09ADF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075A67-589E-8DE2-265E-258C57084AF9}"/>
              </a:ext>
            </a:extLst>
          </p:cNvPr>
          <p:cNvSpPr>
            <a:spLocks noGrp="1"/>
          </p:cNvSpPr>
          <p:nvPr>
            <p:ph type="title"/>
          </p:nvPr>
        </p:nvSpPr>
        <p:spPr>
          <a:xfrm>
            <a:off x="466722" y="586855"/>
            <a:ext cx="3201366" cy="3387497"/>
          </a:xfrm>
        </p:spPr>
        <p:txBody>
          <a:bodyPr anchor="b">
            <a:normAutofit/>
          </a:bodyPr>
          <a:lstStyle/>
          <a:p>
            <a:pPr algn="r"/>
            <a:r>
              <a:rPr lang="en-US" sz="4000" dirty="0">
                <a:solidFill>
                  <a:srgbClr val="FFFFFF"/>
                </a:solidFill>
              </a:rPr>
              <a:t>Applications Needed</a:t>
            </a:r>
          </a:p>
        </p:txBody>
      </p:sp>
      <p:sp>
        <p:nvSpPr>
          <p:cNvPr id="3" name="Content Placeholder 2">
            <a:extLst>
              <a:ext uri="{FF2B5EF4-FFF2-40B4-BE49-F238E27FC236}">
                <a16:creationId xmlns:a16="http://schemas.microsoft.com/office/drawing/2014/main" id="{00150521-21D8-6600-A4BA-671D66504E14}"/>
              </a:ext>
            </a:extLst>
          </p:cNvPr>
          <p:cNvSpPr>
            <a:spLocks noGrp="1"/>
          </p:cNvSpPr>
          <p:nvPr>
            <p:ph idx="1"/>
          </p:nvPr>
        </p:nvSpPr>
        <p:spPr>
          <a:xfrm>
            <a:off x="4283765" y="649480"/>
            <a:ext cx="7081841" cy="5546047"/>
          </a:xfrm>
        </p:spPr>
        <p:txBody>
          <a:bodyPr anchor="ctr">
            <a:normAutofit/>
          </a:bodyPr>
          <a:lstStyle/>
          <a:p>
            <a:r>
              <a:rPr lang="en-US" sz="2400" dirty="0"/>
              <a:t>Application to the University of Houston</a:t>
            </a:r>
            <a:endParaRPr lang="en-US" sz="2400" dirty="0">
              <a:cs typeface="Calibri"/>
            </a:endParaRPr>
          </a:p>
          <a:p>
            <a:pPr lvl="1"/>
            <a:r>
              <a:rPr lang="en-US" dirty="0"/>
              <a:t>Apply through </a:t>
            </a:r>
            <a:r>
              <a:rPr lang="en-US" dirty="0" err="1"/>
              <a:t>ApplyTexas</a:t>
            </a:r>
            <a:r>
              <a:rPr lang="en-US" dirty="0"/>
              <a:t> or Common App</a:t>
            </a:r>
            <a:endParaRPr lang="en-US" dirty="0">
              <a:cs typeface="Calibri"/>
            </a:endParaRPr>
          </a:p>
          <a:p>
            <a:r>
              <a:rPr lang="en-US" sz="2400" dirty="0"/>
              <a:t>Application to the Honors College</a:t>
            </a:r>
            <a:endParaRPr lang="en-US" sz="2400" dirty="0">
              <a:cs typeface="Calibri"/>
            </a:endParaRPr>
          </a:p>
          <a:p>
            <a:pPr lvl="1"/>
            <a:r>
              <a:rPr lang="en-US" dirty="0"/>
              <a:t>Use Honors checkbox on the UH Application </a:t>
            </a:r>
            <a:r>
              <a:rPr lang="en-US" b="1" u="sng" dirty="0"/>
              <a:t>or</a:t>
            </a:r>
            <a:endParaRPr lang="en-US" b="1" u="sng" dirty="0">
              <a:cs typeface="Calibri"/>
            </a:endParaRPr>
          </a:p>
          <a:p>
            <a:pPr lvl="1"/>
            <a:r>
              <a:rPr lang="en-US" dirty="0"/>
              <a:t>Apply online at </a:t>
            </a:r>
            <a:r>
              <a:rPr lang="en-US" dirty="0">
                <a:hlinkClick r:id="rId2"/>
              </a:rPr>
              <a:t>www.thehonorscollege.com/apply</a:t>
            </a:r>
            <a:endParaRPr lang="en-US" dirty="0">
              <a:cs typeface="Calibri"/>
            </a:endParaRPr>
          </a:p>
          <a:p>
            <a:r>
              <a:rPr lang="en-US" sz="2400" dirty="0"/>
              <a:t>Complete the HPA application</a:t>
            </a:r>
          </a:p>
          <a:p>
            <a:pPr lvl="1"/>
            <a:r>
              <a:rPr lang="en-US" dirty="0">
                <a:hlinkClick r:id="rId3"/>
              </a:rPr>
              <a:t>www.thehonorscollege.com/HPA</a:t>
            </a:r>
            <a:endParaRPr lang="en-US" dirty="0"/>
          </a:p>
          <a:p>
            <a:pPr lvl="1"/>
            <a:r>
              <a:rPr lang="en-US" sz="2400" dirty="0"/>
              <a:t>FAFSA Application (UH Code is 003652)</a:t>
            </a:r>
            <a:endParaRPr lang="en-US" sz="2400" dirty="0">
              <a:cs typeface="Calibri"/>
            </a:endParaRPr>
          </a:p>
          <a:p>
            <a:pPr lvl="1"/>
            <a:endParaRPr lang="en-US" sz="1400" dirty="0">
              <a:cs typeface="Calibri"/>
            </a:endParaRPr>
          </a:p>
          <a:p>
            <a:pPr marL="457200" lvl="1" indent="0">
              <a:buNone/>
            </a:pPr>
            <a:endParaRPr lang="en-US" sz="1400" dirty="0">
              <a:cs typeface="Calibri"/>
            </a:endParaRPr>
          </a:p>
          <a:p>
            <a:pPr marL="457200" lvl="1" indent="0">
              <a:buNone/>
            </a:pPr>
            <a:r>
              <a:rPr lang="en-US" sz="1800" dirty="0"/>
              <a:t>*You must be admitted to UH and the Honors College to be selected for an HPA interview, however, please feel free to work on the applications simultaneously. You do not have to be admitted to UH or Honors before starting the HPA application. </a:t>
            </a:r>
            <a:r>
              <a:rPr lang="en-US" sz="1800" b="1" dirty="0"/>
              <a:t>Applications are due on January 30 to qualify for this program.</a:t>
            </a:r>
            <a:endParaRPr lang="en-US" sz="1800" b="1" dirty="0">
              <a:cs typeface="Calibri"/>
            </a:endParaRPr>
          </a:p>
        </p:txBody>
      </p:sp>
    </p:spTree>
    <p:extLst>
      <p:ext uri="{BB962C8B-B14F-4D97-AF65-F5344CB8AC3E}">
        <p14:creationId xmlns:p14="http://schemas.microsoft.com/office/powerpoint/2010/main" val="31906775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993F9B-4C83-1A03-2897-DF67AA3C99A5}"/>
              </a:ext>
            </a:extLst>
          </p:cNvPr>
          <p:cNvSpPr>
            <a:spLocks noGrp="1"/>
          </p:cNvSpPr>
          <p:nvPr>
            <p:ph type="title"/>
          </p:nvPr>
        </p:nvSpPr>
        <p:spPr>
          <a:xfrm>
            <a:off x="466722" y="586855"/>
            <a:ext cx="3201366" cy="3387497"/>
          </a:xfrm>
        </p:spPr>
        <p:txBody>
          <a:bodyPr anchor="b">
            <a:normAutofit/>
          </a:bodyPr>
          <a:lstStyle/>
          <a:p>
            <a:pPr algn="r"/>
            <a:r>
              <a:rPr lang="en-US" sz="4000" dirty="0">
                <a:solidFill>
                  <a:srgbClr val="FFFFFF"/>
                </a:solidFill>
              </a:rPr>
              <a:t>Honors Application Materials</a:t>
            </a:r>
          </a:p>
        </p:txBody>
      </p:sp>
      <p:sp>
        <p:nvSpPr>
          <p:cNvPr id="3" name="Content Placeholder 2">
            <a:extLst>
              <a:ext uri="{FF2B5EF4-FFF2-40B4-BE49-F238E27FC236}">
                <a16:creationId xmlns:a16="http://schemas.microsoft.com/office/drawing/2014/main" id="{87B2333A-752E-7FF4-242F-F977614BF036}"/>
              </a:ext>
            </a:extLst>
          </p:cNvPr>
          <p:cNvSpPr>
            <a:spLocks noGrp="1"/>
          </p:cNvSpPr>
          <p:nvPr>
            <p:ph idx="1"/>
          </p:nvPr>
        </p:nvSpPr>
        <p:spPr>
          <a:xfrm>
            <a:off x="4134811" y="649480"/>
            <a:ext cx="7230796" cy="5546047"/>
          </a:xfrm>
        </p:spPr>
        <p:txBody>
          <a:bodyPr anchor="ctr">
            <a:normAutofit/>
          </a:bodyPr>
          <a:lstStyle/>
          <a:p>
            <a:r>
              <a:rPr lang="en-US" sz="2400" dirty="0"/>
              <a:t>Literary Analysis Paper</a:t>
            </a:r>
            <a:endParaRPr lang="en-US" sz="2400" dirty="0">
              <a:cs typeface="Calibri"/>
            </a:endParaRPr>
          </a:p>
          <a:p>
            <a:pPr lvl="1"/>
            <a:r>
              <a:rPr lang="en-US" dirty="0"/>
              <a:t>3-5 page literary analysis. This can be a paper you have already written for an English or History class.</a:t>
            </a:r>
            <a:endParaRPr lang="en-US" dirty="0">
              <a:cs typeface="Calibri"/>
            </a:endParaRPr>
          </a:p>
          <a:p>
            <a:r>
              <a:rPr lang="en-US" sz="2400" dirty="0"/>
              <a:t>Transcript</a:t>
            </a:r>
            <a:endParaRPr lang="en-US" sz="2400" dirty="0">
              <a:cs typeface="Calibri"/>
            </a:endParaRPr>
          </a:p>
          <a:p>
            <a:pPr lvl="1"/>
            <a:r>
              <a:rPr lang="en-US" dirty="0"/>
              <a:t>Submitting an unofficial transcript can expedite the review of your application, however, we can also pull your transcript from the UH system.</a:t>
            </a:r>
            <a:endParaRPr lang="en-US" dirty="0">
              <a:cs typeface="Calibri"/>
            </a:endParaRPr>
          </a:p>
          <a:p>
            <a:r>
              <a:rPr lang="en-US" sz="2400" dirty="0"/>
              <a:t>Resume</a:t>
            </a:r>
            <a:endParaRPr lang="en-US" sz="2400" dirty="0">
              <a:cs typeface="Calibri"/>
            </a:endParaRPr>
          </a:p>
          <a:p>
            <a:pPr lvl="1"/>
            <a:r>
              <a:rPr lang="en-US" dirty="0"/>
              <a:t>A resume is not required but is encouraged for your application.</a:t>
            </a:r>
            <a:endParaRPr lang="en-US" dirty="0">
              <a:cs typeface="Calibri"/>
            </a:endParaRPr>
          </a:p>
          <a:p>
            <a:pPr lvl="1"/>
            <a:endParaRPr lang="en-US" sz="1400" dirty="0">
              <a:cs typeface="Calibri"/>
            </a:endParaRPr>
          </a:p>
          <a:p>
            <a:pPr marL="457200" lvl="1" indent="0">
              <a:buNone/>
            </a:pPr>
            <a:r>
              <a:rPr lang="en-US" sz="1800" dirty="0">
                <a:cs typeface="Calibri"/>
              </a:rPr>
              <a:t>Students will not be reviewed for Honors until they have been admitted to the University. All application materials can be uploaded to the web app (</a:t>
            </a:r>
            <a:r>
              <a:rPr lang="en-US" sz="1800" dirty="0">
                <a:cs typeface="Calibri"/>
                <a:hlinkClick r:id="rId2"/>
              </a:rPr>
              <a:t>www.thehonorscollege.com/apply</a:t>
            </a:r>
            <a:r>
              <a:rPr lang="en-US" sz="1800" dirty="0">
                <a:cs typeface="Calibri"/>
              </a:rPr>
              <a:t>) or emailed to </a:t>
            </a:r>
            <a:r>
              <a:rPr lang="en-US" sz="1800" dirty="0">
                <a:cs typeface="Calibri"/>
                <a:hlinkClick r:id="rId3"/>
              </a:rPr>
              <a:t>honors@uh.edu</a:t>
            </a:r>
            <a:r>
              <a:rPr lang="en-US" sz="1800" dirty="0">
                <a:cs typeface="Calibri"/>
              </a:rPr>
              <a:t>.</a:t>
            </a:r>
          </a:p>
        </p:txBody>
      </p:sp>
    </p:spTree>
    <p:extLst>
      <p:ext uri="{BB962C8B-B14F-4D97-AF65-F5344CB8AC3E}">
        <p14:creationId xmlns:p14="http://schemas.microsoft.com/office/powerpoint/2010/main" val="877299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993F9B-4C83-1A03-2897-DF67AA3C99A5}"/>
              </a:ext>
            </a:extLst>
          </p:cNvPr>
          <p:cNvSpPr>
            <a:spLocks noGrp="1"/>
          </p:cNvSpPr>
          <p:nvPr>
            <p:ph type="title"/>
          </p:nvPr>
        </p:nvSpPr>
        <p:spPr>
          <a:xfrm>
            <a:off x="466722" y="586855"/>
            <a:ext cx="3201366" cy="3387497"/>
          </a:xfrm>
        </p:spPr>
        <p:txBody>
          <a:bodyPr anchor="b">
            <a:normAutofit/>
          </a:bodyPr>
          <a:lstStyle/>
          <a:p>
            <a:pPr algn="r"/>
            <a:r>
              <a:rPr lang="en-US" sz="4000" dirty="0" err="1">
                <a:solidFill>
                  <a:srgbClr val="FFFFFF"/>
                </a:solidFill>
              </a:rPr>
              <a:t>HPA</a:t>
            </a:r>
            <a:r>
              <a:rPr lang="en-US" sz="4000" dirty="0">
                <a:solidFill>
                  <a:srgbClr val="FFFFFF"/>
                </a:solidFill>
              </a:rPr>
              <a:t> Application Materials</a:t>
            </a:r>
          </a:p>
        </p:txBody>
      </p:sp>
      <p:sp>
        <p:nvSpPr>
          <p:cNvPr id="3" name="Content Placeholder 2">
            <a:extLst>
              <a:ext uri="{FF2B5EF4-FFF2-40B4-BE49-F238E27FC236}">
                <a16:creationId xmlns:a16="http://schemas.microsoft.com/office/drawing/2014/main" id="{87B2333A-752E-7FF4-242F-F977614BF036}"/>
              </a:ext>
            </a:extLst>
          </p:cNvPr>
          <p:cNvSpPr>
            <a:spLocks noGrp="1"/>
          </p:cNvSpPr>
          <p:nvPr>
            <p:ph idx="1"/>
          </p:nvPr>
        </p:nvSpPr>
        <p:spPr>
          <a:xfrm>
            <a:off x="4293705" y="649480"/>
            <a:ext cx="7071902" cy="5546047"/>
          </a:xfrm>
        </p:spPr>
        <p:txBody>
          <a:bodyPr anchor="ctr">
            <a:normAutofit/>
          </a:bodyPr>
          <a:lstStyle/>
          <a:p>
            <a:r>
              <a:rPr lang="en-US" sz="2400" dirty="0"/>
              <a:t>3 Letters of Recommendation</a:t>
            </a:r>
            <a:endParaRPr lang="en-US" sz="2400" dirty="0">
              <a:cs typeface="Calibri"/>
            </a:endParaRPr>
          </a:p>
          <a:p>
            <a:pPr lvl="1"/>
            <a:r>
              <a:rPr lang="en-US" dirty="0"/>
              <a:t>2 Letters must come from DHSHP teachers, administrators, or counselors</a:t>
            </a:r>
            <a:endParaRPr lang="en-US" dirty="0">
              <a:cs typeface="Calibri"/>
            </a:endParaRPr>
          </a:p>
          <a:p>
            <a:pPr lvl="1"/>
            <a:r>
              <a:rPr lang="en-US" dirty="0"/>
              <a:t>1 Letter must be from your Community Service supervisor</a:t>
            </a:r>
            <a:endParaRPr lang="en-US" dirty="0">
              <a:cs typeface="Calibri"/>
            </a:endParaRPr>
          </a:p>
          <a:p>
            <a:r>
              <a:rPr lang="en-US" sz="2400" dirty="0"/>
              <a:t>Transcript</a:t>
            </a:r>
            <a:endParaRPr lang="en-US" sz="2400" dirty="0">
              <a:cs typeface="Calibri"/>
            </a:endParaRPr>
          </a:p>
          <a:p>
            <a:pPr lvl="1"/>
            <a:r>
              <a:rPr lang="en-US" dirty="0"/>
              <a:t>Request a transcript from your registrar to be uploaded directly to application after submission.</a:t>
            </a:r>
            <a:endParaRPr lang="en-US" dirty="0">
              <a:cs typeface="Calibri"/>
            </a:endParaRPr>
          </a:p>
          <a:p>
            <a:r>
              <a:rPr lang="en-US" sz="2400" dirty="0"/>
              <a:t>FASFA</a:t>
            </a:r>
          </a:p>
          <a:p>
            <a:pPr lvl="1"/>
            <a:r>
              <a:rPr lang="en-US" dirty="0"/>
              <a:t>To be considered for an HPA Scholarship students must complete the FASFA.</a:t>
            </a:r>
            <a:endParaRPr lang="en-US" sz="2400" dirty="0"/>
          </a:p>
          <a:p>
            <a:r>
              <a:rPr lang="en-US" sz="2400" dirty="0">
                <a:cs typeface="Calibri"/>
              </a:rPr>
              <a:t>Deadline:  January 30, 2026</a:t>
            </a:r>
          </a:p>
        </p:txBody>
      </p:sp>
    </p:spTree>
    <p:extLst>
      <p:ext uri="{BB962C8B-B14F-4D97-AF65-F5344CB8AC3E}">
        <p14:creationId xmlns:p14="http://schemas.microsoft.com/office/powerpoint/2010/main" val="19286493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993F9B-4C83-1A03-2897-DF67AA3C99A5}"/>
              </a:ext>
            </a:extLst>
          </p:cNvPr>
          <p:cNvSpPr>
            <a:spLocks noGrp="1"/>
          </p:cNvSpPr>
          <p:nvPr>
            <p:ph type="title"/>
          </p:nvPr>
        </p:nvSpPr>
        <p:spPr>
          <a:xfrm>
            <a:off x="178905" y="586855"/>
            <a:ext cx="3808008" cy="3387497"/>
          </a:xfrm>
        </p:spPr>
        <p:txBody>
          <a:bodyPr anchor="b">
            <a:normAutofit/>
          </a:bodyPr>
          <a:lstStyle/>
          <a:p>
            <a:pPr algn="r"/>
            <a:r>
              <a:rPr lang="en-US" sz="4000" dirty="0">
                <a:solidFill>
                  <a:srgbClr val="FFFFFF"/>
                </a:solidFill>
              </a:rPr>
              <a:t>Letters of Recommendation</a:t>
            </a:r>
          </a:p>
        </p:txBody>
      </p:sp>
      <p:sp>
        <p:nvSpPr>
          <p:cNvPr id="3" name="Content Placeholder 2">
            <a:extLst>
              <a:ext uri="{FF2B5EF4-FFF2-40B4-BE49-F238E27FC236}">
                <a16:creationId xmlns:a16="http://schemas.microsoft.com/office/drawing/2014/main" id="{87B2333A-752E-7FF4-242F-F977614BF036}"/>
              </a:ext>
            </a:extLst>
          </p:cNvPr>
          <p:cNvSpPr>
            <a:spLocks noGrp="1"/>
          </p:cNvSpPr>
          <p:nvPr>
            <p:ph idx="1"/>
          </p:nvPr>
        </p:nvSpPr>
        <p:spPr>
          <a:xfrm>
            <a:off x="4165819" y="649480"/>
            <a:ext cx="7199788" cy="5546047"/>
          </a:xfrm>
        </p:spPr>
        <p:txBody>
          <a:bodyPr anchor="ctr">
            <a:noAutofit/>
          </a:bodyPr>
          <a:lstStyle/>
          <a:p>
            <a:r>
              <a:rPr lang="en-US" sz="2000" dirty="0"/>
              <a:t>Students must provide their recommenders names and emails in the HPA application. Once the application is submitted the recommender will receive an email with an upload link.</a:t>
            </a:r>
            <a:endParaRPr lang="en-US" sz="2000" dirty="0">
              <a:cs typeface="Calibri"/>
            </a:endParaRPr>
          </a:p>
          <a:p>
            <a:r>
              <a:rPr lang="en-US" sz="2000" dirty="0"/>
              <a:t>If a recommender cannot find the email in their inbox, they should check their spam for an email from Houston Premedical Academy, subject: HPA Letter Request for Student’s Name.</a:t>
            </a:r>
            <a:endParaRPr lang="en-US" sz="2000" dirty="0">
              <a:cs typeface="Calibri"/>
            </a:endParaRPr>
          </a:p>
          <a:p>
            <a:r>
              <a:rPr lang="en-US" sz="2000" dirty="0"/>
              <a:t>Recommenders have until </a:t>
            </a:r>
            <a:r>
              <a:rPr lang="en-US" sz="2000" b="1" dirty="0"/>
              <a:t>February 6 </a:t>
            </a:r>
            <a:r>
              <a:rPr lang="en-US" sz="2000" dirty="0"/>
              <a:t>to submit the letter of rec. Both the student and recommender will receive a confirmation email when the letter is submitted.</a:t>
            </a:r>
            <a:endParaRPr lang="en-US" sz="2000" dirty="0">
              <a:cs typeface="Calibri"/>
            </a:endParaRPr>
          </a:p>
          <a:p>
            <a:pPr lvl="1"/>
            <a:r>
              <a:rPr lang="en-US" sz="1600" dirty="0"/>
              <a:t>Recommender email, from: Houston Premedical Academy, subject: HPA Letter of Recommendation Submitted for Student’s Name</a:t>
            </a:r>
            <a:endParaRPr lang="en-US" sz="1600" dirty="0">
              <a:cs typeface="Calibri"/>
            </a:endParaRPr>
          </a:p>
          <a:p>
            <a:pPr lvl="1"/>
            <a:r>
              <a:rPr lang="en-US" sz="1600" dirty="0"/>
              <a:t>Student email, from: Houston Premedical Academy, subject: HPA Letter of Recommendation Submitted by Recommender’s Name</a:t>
            </a:r>
            <a:endParaRPr lang="en-US" sz="1600" dirty="0">
              <a:cs typeface="Calibri"/>
            </a:endParaRPr>
          </a:p>
          <a:p>
            <a:r>
              <a:rPr lang="en-US" sz="2000" dirty="0">
                <a:cs typeface="Calibri"/>
              </a:rPr>
              <a:t>Recommenders will need the students UH ID number to submit the letter or rec. Be sure to provide your recommender with your UH ID when you ask them to write your letter.</a:t>
            </a:r>
          </a:p>
          <a:p>
            <a:r>
              <a:rPr lang="en-US" sz="2000" dirty="0"/>
              <a:t>If the student cannot find a confirmation email, it is their responsibility to check with both their recommender and the Honors College at </a:t>
            </a:r>
            <a:r>
              <a:rPr lang="en-US" sz="2000" dirty="0">
                <a:hlinkClick r:id="rId2"/>
              </a:rPr>
              <a:t>honors@uh.edu</a:t>
            </a:r>
            <a:r>
              <a:rPr lang="en-US" sz="2000" dirty="0"/>
              <a:t> or 713-743-9010.</a:t>
            </a:r>
            <a:endParaRPr lang="en-US" sz="2000" dirty="0">
              <a:cs typeface="Calibri"/>
            </a:endParaRPr>
          </a:p>
        </p:txBody>
      </p:sp>
    </p:spTree>
    <p:extLst>
      <p:ext uri="{BB962C8B-B14F-4D97-AF65-F5344CB8AC3E}">
        <p14:creationId xmlns:p14="http://schemas.microsoft.com/office/powerpoint/2010/main" val="1978811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8052BA9-A85E-332D-B506-F33E10CCA874}"/>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912172D-7755-A0D7-1C8B-E09BB4C6E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32FC15A9-1472-4714-2F28-972E3571D7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A4865B8-811C-6C9A-695D-3E335B6D24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5497B20-E6C4-07A2-67C3-4E4B47C9B3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43478EA-4FBD-39BF-AB85-F88B42F507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A3449BBF-2CC2-FCF2-2F2D-E7B720423C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E24F8373-A2FB-ECAE-51A6-780315D9C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17E8F9F-7D2B-1A42-A16C-EB0DC63906D0}"/>
              </a:ext>
            </a:extLst>
          </p:cNvPr>
          <p:cNvSpPr>
            <a:spLocks noGrp="1"/>
          </p:cNvSpPr>
          <p:nvPr>
            <p:ph type="title"/>
          </p:nvPr>
        </p:nvSpPr>
        <p:spPr>
          <a:xfrm>
            <a:off x="178905" y="586855"/>
            <a:ext cx="3808008" cy="3387497"/>
          </a:xfrm>
        </p:spPr>
        <p:txBody>
          <a:bodyPr anchor="b">
            <a:normAutofit/>
          </a:bodyPr>
          <a:lstStyle/>
          <a:p>
            <a:pPr algn="r"/>
            <a:r>
              <a:rPr lang="en-US" sz="4000" dirty="0">
                <a:solidFill>
                  <a:srgbClr val="FFFFFF"/>
                </a:solidFill>
              </a:rPr>
              <a:t>Important Dates</a:t>
            </a:r>
          </a:p>
        </p:txBody>
      </p:sp>
      <p:sp>
        <p:nvSpPr>
          <p:cNvPr id="3" name="Content Placeholder 2">
            <a:extLst>
              <a:ext uri="{FF2B5EF4-FFF2-40B4-BE49-F238E27FC236}">
                <a16:creationId xmlns:a16="http://schemas.microsoft.com/office/drawing/2014/main" id="{1F912617-2C80-E312-AAC5-6109FE98286F}"/>
              </a:ext>
            </a:extLst>
          </p:cNvPr>
          <p:cNvSpPr>
            <a:spLocks noGrp="1"/>
          </p:cNvSpPr>
          <p:nvPr>
            <p:ph idx="1"/>
          </p:nvPr>
        </p:nvSpPr>
        <p:spPr>
          <a:xfrm>
            <a:off x="4165819" y="649480"/>
            <a:ext cx="7199788" cy="5546047"/>
          </a:xfrm>
        </p:spPr>
        <p:txBody>
          <a:bodyPr anchor="ctr">
            <a:noAutofit/>
          </a:bodyPr>
          <a:lstStyle/>
          <a:p>
            <a:r>
              <a:rPr lang="en-US" sz="2600" dirty="0"/>
              <a:t>Application deadline:  Friday, January 30, 2026</a:t>
            </a:r>
          </a:p>
          <a:p>
            <a:endParaRPr lang="en-US" sz="2600" dirty="0"/>
          </a:p>
          <a:p>
            <a:r>
              <a:rPr lang="en-US" sz="2600" dirty="0">
                <a:cs typeface="Calibri"/>
              </a:rPr>
              <a:t>Letters of Recommendation deadline:  Friday, February 6, 2026</a:t>
            </a:r>
          </a:p>
          <a:p>
            <a:endParaRPr lang="en-US" sz="2600" dirty="0">
              <a:cs typeface="Calibri"/>
            </a:endParaRPr>
          </a:p>
          <a:p>
            <a:r>
              <a:rPr lang="en-US" sz="2600" dirty="0">
                <a:cs typeface="Calibri"/>
              </a:rPr>
              <a:t>Interview with BCM: Friday, February 20, 2026</a:t>
            </a:r>
          </a:p>
          <a:p>
            <a:endParaRPr lang="en-US" sz="2600" dirty="0">
              <a:cs typeface="Calibri"/>
            </a:endParaRPr>
          </a:p>
          <a:p>
            <a:r>
              <a:rPr lang="en-US" sz="2600" dirty="0">
                <a:cs typeface="Calibri"/>
              </a:rPr>
              <a:t>Scholars Invitational Orientation at UH:  Friday, April 17, 2026</a:t>
            </a:r>
          </a:p>
          <a:p>
            <a:endParaRPr lang="en-US" sz="2600" dirty="0">
              <a:cs typeface="Calibri"/>
            </a:endParaRPr>
          </a:p>
          <a:p>
            <a:r>
              <a:rPr lang="en-US" sz="2600" dirty="0">
                <a:cs typeface="Calibri"/>
              </a:rPr>
              <a:t>Notification of Acceptance into HPA: Week of March 16, 2026</a:t>
            </a:r>
          </a:p>
        </p:txBody>
      </p:sp>
    </p:spTree>
    <p:extLst>
      <p:ext uri="{BB962C8B-B14F-4D97-AF65-F5344CB8AC3E}">
        <p14:creationId xmlns:p14="http://schemas.microsoft.com/office/powerpoint/2010/main" val="1417260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7B2333A-752E-7FF4-242F-F977614BF036}"/>
              </a:ext>
            </a:extLst>
          </p:cNvPr>
          <p:cNvSpPr>
            <a:spLocks noGrp="1"/>
          </p:cNvSpPr>
          <p:nvPr>
            <p:ph idx="1"/>
          </p:nvPr>
        </p:nvSpPr>
        <p:spPr>
          <a:xfrm>
            <a:off x="4134811" y="649480"/>
            <a:ext cx="7230796" cy="5546047"/>
          </a:xfrm>
        </p:spPr>
        <p:txBody>
          <a:bodyPr vert="horz" lIns="91440" tIns="45720" rIns="91440" bIns="45720" rtlCol="0" anchor="ctr">
            <a:noAutofit/>
          </a:bodyPr>
          <a:lstStyle/>
          <a:p>
            <a:r>
              <a:rPr lang="en-US" sz="2000" dirty="0"/>
              <a:t>To be considered for most major University Scholarships, students will need to have a completed UH application submitted by November 1.</a:t>
            </a:r>
            <a:endParaRPr lang="en-US" sz="2000" dirty="0">
              <a:cs typeface="Calibri"/>
            </a:endParaRPr>
          </a:p>
          <a:p>
            <a:r>
              <a:rPr lang="en-US" sz="2000" dirty="0"/>
              <a:t>Academic Excellence Scholarship</a:t>
            </a:r>
            <a:endParaRPr lang="en-US" sz="2000" dirty="0">
              <a:cs typeface="Calibri"/>
            </a:endParaRPr>
          </a:p>
          <a:p>
            <a:pPr lvl="1"/>
            <a:r>
              <a:rPr lang="en-US" sz="1600" dirty="0"/>
              <a:t>Students are automatically considered if they apply to UH by November 1. Awards range from $2000-8000 a year.</a:t>
            </a:r>
            <a:endParaRPr lang="en-US" sz="1600" dirty="0">
              <a:cs typeface="Calibri"/>
            </a:endParaRPr>
          </a:p>
          <a:p>
            <a:r>
              <a:rPr lang="en-US" sz="2000" dirty="0"/>
              <a:t>Tier One Scholarship</a:t>
            </a:r>
            <a:endParaRPr lang="en-US" sz="2000" dirty="0">
              <a:cs typeface="Calibri"/>
            </a:endParaRPr>
          </a:p>
          <a:p>
            <a:pPr lvl="1"/>
            <a:r>
              <a:rPr lang="en-US" sz="1600" dirty="0"/>
              <a:t>Apply to UH by November 3.</a:t>
            </a:r>
            <a:endParaRPr lang="en-US" sz="1600" dirty="0">
              <a:cs typeface="Calibri"/>
            </a:endParaRPr>
          </a:p>
          <a:p>
            <a:pPr lvl="1"/>
            <a:r>
              <a:rPr lang="en-US" sz="1600" dirty="0"/>
              <a:t>Complete the Tier One Scholarship application by November 3, </a:t>
            </a:r>
            <a:r>
              <a:rPr lang="en-US" sz="1600" dirty="0">
                <a:hlinkClick r:id="rId2"/>
              </a:rPr>
              <a:t>www.uh.edu/tieronescholars</a:t>
            </a:r>
            <a:r>
              <a:rPr lang="en-US" sz="1600" dirty="0"/>
              <a:t>.</a:t>
            </a:r>
            <a:endParaRPr lang="en-US" sz="1600" dirty="0">
              <a:cs typeface="Calibri"/>
            </a:endParaRPr>
          </a:p>
          <a:p>
            <a:pPr lvl="1"/>
            <a:r>
              <a:rPr lang="en-US" sz="1600" dirty="0"/>
              <a:t>An interview process will take place January 17 for select students. The scholarship covers 4-years of tuition and fees, 2-years of room and board, and comes with a research and study abroad stipend.</a:t>
            </a:r>
            <a:endParaRPr lang="en-US" sz="1600" dirty="0">
              <a:cs typeface="Calibri"/>
            </a:endParaRPr>
          </a:p>
          <a:p>
            <a:r>
              <a:rPr lang="en-US" sz="2000" dirty="0"/>
              <a:t>Terry Foundation Scholarship</a:t>
            </a:r>
            <a:endParaRPr lang="en-US" sz="2000" dirty="0">
              <a:cs typeface="Calibri"/>
            </a:endParaRPr>
          </a:p>
          <a:p>
            <a:pPr lvl="1"/>
            <a:r>
              <a:rPr lang="en-US" sz="1600" dirty="0"/>
              <a:t>Apply and be accepted to UH no later than December 5.</a:t>
            </a:r>
            <a:endParaRPr lang="en-US" sz="1600" dirty="0">
              <a:cs typeface="Calibri"/>
            </a:endParaRPr>
          </a:p>
          <a:p>
            <a:pPr lvl="1"/>
            <a:r>
              <a:rPr lang="en-US" sz="1600" dirty="0"/>
              <a:t>Complete the Terry Foundation Scholarship application by noon on December 6, </a:t>
            </a:r>
            <a:r>
              <a:rPr lang="en-US" sz="1600" dirty="0">
                <a:hlinkClick r:id="rId3"/>
              </a:rPr>
              <a:t>www.thehonorscollege.com/terry</a:t>
            </a:r>
            <a:r>
              <a:rPr lang="en-US" sz="1600" dirty="0"/>
              <a:t>.</a:t>
            </a:r>
            <a:endParaRPr lang="en-US" sz="1600" dirty="0">
              <a:cs typeface="Calibri"/>
            </a:endParaRPr>
          </a:p>
          <a:p>
            <a:pPr lvl="1"/>
            <a:r>
              <a:rPr lang="en-US" sz="1600" dirty="0"/>
              <a:t>An interview will take in March for select students. The scholarship amount is based on cost of attendance and students are eligible for an additional study abroad stipend.</a:t>
            </a:r>
            <a:endParaRPr lang="en-US" sz="1600" dirty="0">
              <a:cs typeface="Calibri"/>
            </a:endParaRPr>
          </a:p>
          <a:p>
            <a:r>
              <a:rPr lang="en-US" sz="2000" dirty="0"/>
              <a:t>HPA Scholarship</a:t>
            </a:r>
            <a:endParaRPr lang="en-US" sz="2000" dirty="0">
              <a:cs typeface="Calibri"/>
            </a:endParaRPr>
          </a:p>
          <a:p>
            <a:pPr lvl="1"/>
            <a:r>
              <a:rPr lang="en-US" sz="1600" dirty="0"/>
              <a:t>Be accepted as an HPA Scholar and be determined to have financial need based on the FASFA.</a:t>
            </a:r>
            <a:endParaRPr lang="en-US" sz="1600" dirty="0">
              <a:cs typeface="Calibri"/>
            </a:endParaRPr>
          </a:p>
          <a:p>
            <a:pPr lvl="1"/>
            <a:r>
              <a:rPr lang="en-US" sz="1600" dirty="0"/>
              <a:t>Award varies based on financial need and cost of attendance.</a:t>
            </a:r>
            <a:endParaRPr lang="en-US" sz="1600" dirty="0">
              <a:cs typeface="Calibri"/>
            </a:endParaRPr>
          </a:p>
        </p:txBody>
      </p:sp>
      <p:sp>
        <p:nvSpPr>
          <p:cNvPr id="9" name="Title 1">
            <a:extLst>
              <a:ext uri="{FF2B5EF4-FFF2-40B4-BE49-F238E27FC236}">
                <a16:creationId xmlns:a16="http://schemas.microsoft.com/office/drawing/2014/main" id="{C4F80CBD-4C63-013B-9EBD-B91AAC425CA9}"/>
              </a:ext>
            </a:extLst>
          </p:cNvPr>
          <p:cNvSpPr>
            <a:spLocks noGrp="1"/>
          </p:cNvSpPr>
          <p:nvPr>
            <p:ph type="title"/>
          </p:nvPr>
        </p:nvSpPr>
        <p:spPr>
          <a:xfrm>
            <a:off x="466722" y="586855"/>
            <a:ext cx="3201366" cy="3387497"/>
          </a:xfrm>
        </p:spPr>
        <p:txBody>
          <a:bodyPr anchor="b">
            <a:normAutofit/>
          </a:bodyPr>
          <a:lstStyle/>
          <a:p>
            <a:pPr algn="r"/>
            <a:r>
              <a:rPr lang="en-US" sz="4000" dirty="0">
                <a:solidFill>
                  <a:srgbClr val="FFFFFF"/>
                </a:solidFill>
              </a:rPr>
              <a:t>Scholarships</a:t>
            </a:r>
          </a:p>
        </p:txBody>
      </p:sp>
    </p:spTree>
    <p:extLst>
      <p:ext uri="{BB962C8B-B14F-4D97-AF65-F5344CB8AC3E}">
        <p14:creationId xmlns:p14="http://schemas.microsoft.com/office/powerpoint/2010/main" val="19459771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353</TotalTime>
  <Words>908</Words>
  <Application>Microsoft Macintosh PowerPoint</Application>
  <PresentationFormat>Widescreen</PresentationFormat>
  <Paragraphs>82</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HPA Application Process</vt:lpstr>
      <vt:lpstr>HPA Requirements at the University of Houston</vt:lpstr>
      <vt:lpstr>Applications Needed</vt:lpstr>
      <vt:lpstr>Honors Application Materials</vt:lpstr>
      <vt:lpstr>HPA Application Materials</vt:lpstr>
      <vt:lpstr>Letters of Recommendation</vt:lpstr>
      <vt:lpstr>Important Dates</vt:lpstr>
      <vt:lpstr>Scholarships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HPA Application Process</dc:title>
  <dc:creator>Megan Prather</dc:creator>
  <cp:lastModifiedBy>Booth, Megan N</cp:lastModifiedBy>
  <cp:revision>66</cp:revision>
  <dcterms:created xsi:type="dcterms:W3CDTF">2022-10-03T13:51:45Z</dcterms:created>
  <dcterms:modified xsi:type="dcterms:W3CDTF">2025-09-22T17:14:01Z</dcterms:modified>
</cp:coreProperties>
</file>