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 id="214748367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y="6858000" cx="9144000"/>
  <p:notesSz cx="6858000" cy="9144000"/>
  <p:embeddedFontLst>
    <p:embeddedFont>
      <p:font typeface="Caveat"/>
      <p:regular r:id="rId59"/>
      <p:bold r:id="rId60"/>
    </p:embeddedFont>
    <p:embeddedFont>
      <p:font typeface="Barriecito"/>
      <p:regular r:id="rId61"/>
    </p:embeddedFont>
    <p:embeddedFont>
      <p:font typeface="Sora"/>
      <p:regular r:id="rId62"/>
      <p:bold r:id="rId63"/>
    </p:embeddedFont>
    <p:embeddedFont>
      <p:font typeface="Hind Siliguri"/>
      <p:regular r:id="rId64"/>
      <p:bold r:id="rId65"/>
    </p:embeddedFont>
    <p:embeddedFont>
      <p:font typeface="PT Sans Narrow"/>
      <p:regular r:id="rId66"/>
      <p:bold r:id="rId67"/>
    </p:embeddedFont>
    <p:embeddedFont>
      <p:font typeface="Assistant"/>
      <p:regular r:id="rId68"/>
      <p:bold r:id="rId69"/>
    </p:embeddedFont>
    <p:embeddedFont>
      <p:font typeface="Varela Round"/>
      <p:regular r:id="rId70"/>
    </p:embeddedFont>
    <p:embeddedFont>
      <p:font typeface="Ranchers"/>
      <p:regular r:id="rId71"/>
    </p:embeddedFont>
    <p:embeddedFont>
      <p:font typeface="Montserrat Alternates"/>
      <p:regular r:id="rId72"/>
      <p:bold r:id="rId73"/>
      <p:italic r:id="rId74"/>
      <p:boldItalic r:id="rId75"/>
    </p:embeddedFont>
    <p:embeddedFont>
      <p:font typeface="Chelsea Market"/>
      <p:regular r:id="rId76"/>
    </p:embeddedFont>
    <p:embeddedFont>
      <p:font typeface="Old Standard TT"/>
      <p:regular r:id="rId77"/>
      <p:bold r:id="rId78"/>
      <p:italic r:id="rId79"/>
    </p:embeddedFont>
    <p:embeddedFont>
      <p:font typeface="Alatsi"/>
      <p:regular r:id="rId80"/>
    </p:embeddedFont>
    <p:embeddedFont>
      <p:font typeface="Open Sans"/>
      <p:regular r:id="rId81"/>
      <p:bold r:id="rId82"/>
      <p:italic r:id="rId83"/>
      <p:boldItalic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DA44803-82B9-4074-9CEA-46318DD8152B}">
  <a:tblStyle styleId="{1DA44803-82B9-4074-9CEA-46318DD8152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82382D0-5513-4B99-B8B7-769C1E4AB542}"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OpenSans-boldItalic.fntdata"/><Relationship Id="rId83" Type="http://schemas.openxmlformats.org/officeDocument/2006/relationships/font" Target="fonts/OpenSans-italic.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Alatsi-regular.fntdata"/><Relationship Id="rId82" Type="http://schemas.openxmlformats.org/officeDocument/2006/relationships/font" Target="fonts/OpenSans-bold.fntdata"/><Relationship Id="rId81"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MontserratAlternates-bold.fntdata"/><Relationship Id="rId72" Type="http://schemas.openxmlformats.org/officeDocument/2006/relationships/font" Target="fonts/MontserratAlternates-regular.fntdata"/><Relationship Id="rId31" Type="http://schemas.openxmlformats.org/officeDocument/2006/relationships/slide" Target="slides/slide25.xml"/><Relationship Id="rId75" Type="http://schemas.openxmlformats.org/officeDocument/2006/relationships/font" Target="fonts/MontserratAlternates-boldItalic.fntdata"/><Relationship Id="rId30" Type="http://schemas.openxmlformats.org/officeDocument/2006/relationships/slide" Target="slides/slide24.xml"/><Relationship Id="rId74" Type="http://schemas.openxmlformats.org/officeDocument/2006/relationships/font" Target="fonts/MontserratAlternates-italic.fntdata"/><Relationship Id="rId33" Type="http://schemas.openxmlformats.org/officeDocument/2006/relationships/slide" Target="slides/slide27.xml"/><Relationship Id="rId77" Type="http://schemas.openxmlformats.org/officeDocument/2006/relationships/font" Target="fonts/OldStandardTT-regular.fntdata"/><Relationship Id="rId32" Type="http://schemas.openxmlformats.org/officeDocument/2006/relationships/slide" Target="slides/slide26.xml"/><Relationship Id="rId76" Type="http://schemas.openxmlformats.org/officeDocument/2006/relationships/font" Target="fonts/ChelseaMarket-regular.fntdata"/><Relationship Id="rId35" Type="http://schemas.openxmlformats.org/officeDocument/2006/relationships/slide" Target="slides/slide29.xml"/><Relationship Id="rId79" Type="http://schemas.openxmlformats.org/officeDocument/2006/relationships/font" Target="fonts/OldStandardTT-italic.fntdata"/><Relationship Id="rId34" Type="http://schemas.openxmlformats.org/officeDocument/2006/relationships/slide" Target="slides/slide28.xml"/><Relationship Id="rId78" Type="http://schemas.openxmlformats.org/officeDocument/2006/relationships/font" Target="fonts/OldStandardTT-bold.fntdata"/><Relationship Id="rId71" Type="http://schemas.openxmlformats.org/officeDocument/2006/relationships/font" Target="fonts/Ranchers-regular.fntdata"/><Relationship Id="rId70" Type="http://schemas.openxmlformats.org/officeDocument/2006/relationships/font" Target="fonts/VarelaRound-regular.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Sora-regular.fntdata"/><Relationship Id="rId61" Type="http://schemas.openxmlformats.org/officeDocument/2006/relationships/font" Target="fonts/Barriecito-regular.fntdata"/><Relationship Id="rId20" Type="http://schemas.openxmlformats.org/officeDocument/2006/relationships/slide" Target="slides/slide14.xml"/><Relationship Id="rId64" Type="http://schemas.openxmlformats.org/officeDocument/2006/relationships/font" Target="fonts/HindSiliguri-regular.fntdata"/><Relationship Id="rId63" Type="http://schemas.openxmlformats.org/officeDocument/2006/relationships/font" Target="fonts/Sora-bold.fntdata"/><Relationship Id="rId22" Type="http://schemas.openxmlformats.org/officeDocument/2006/relationships/slide" Target="slides/slide16.xml"/><Relationship Id="rId66" Type="http://schemas.openxmlformats.org/officeDocument/2006/relationships/font" Target="fonts/PTSansNarrow-regular.fntdata"/><Relationship Id="rId21" Type="http://schemas.openxmlformats.org/officeDocument/2006/relationships/slide" Target="slides/slide15.xml"/><Relationship Id="rId65" Type="http://schemas.openxmlformats.org/officeDocument/2006/relationships/font" Target="fonts/HindSiliguri-bold.fntdata"/><Relationship Id="rId24" Type="http://schemas.openxmlformats.org/officeDocument/2006/relationships/slide" Target="slides/slide18.xml"/><Relationship Id="rId68" Type="http://schemas.openxmlformats.org/officeDocument/2006/relationships/font" Target="fonts/Assistant-regular.fntdata"/><Relationship Id="rId23" Type="http://schemas.openxmlformats.org/officeDocument/2006/relationships/slide" Target="slides/slide17.xml"/><Relationship Id="rId67" Type="http://schemas.openxmlformats.org/officeDocument/2006/relationships/font" Target="fonts/PTSansNarrow-bold.fntdata"/><Relationship Id="rId60" Type="http://schemas.openxmlformats.org/officeDocument/2006/relationships/font" Target="fonts/Caveat-bold.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Assistant-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Caveat-regular.fntdata"/><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3f0333a63c_0_9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3f0333a63c_0_9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3f0333a63c_0_15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3f0333a63c_0_15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779638c843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779638c84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3779638c843_0_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3f0333a63c_0_21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3f0333a63c_0_2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3f0333a63c_0_34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3f0333a63c_0_34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3f0333a63c_0_40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3f0333a63c_0_40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77e5a27289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77e5a2728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377e5a27289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3f0333a63c_0_46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3f0333a63c_0_46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3f0333a63c_0_52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3f0333a63c_0_5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4bbcb73a0_0_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94bbcb73a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Miller</a:t>
            </a:r>
            <a:endParaRPr/>
          </a:p>
        </p:txBody>
      </p:sp>
      <p:sp>
        <p:nvSpPr>
          <p:cNvPr id="206" name="Google Shape;206;g94bbcb73a0_0_88: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82e419c242_0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82e419c242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382e419c242_0_39: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6142856ec4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6142856ec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Budzius</a:t>
            </a:r>
            <a:endParaRPr/>
          </a:p>
        </p:txBody>
      </p:sp>
      <p:sp>
        <p:nvSpPr>
          <p:cNvPr id="222" name="Google Shape;222;g6142856ec4_0_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3f0333a63c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3f0333a6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Budzius</a:t>
            </a:r>
            <a:endParaRPr/>
          </a:p>
        </p:txBody>
      </p:sp>
      <p:sp>
        <p:nvSpPr>
          <p:cNvPr id="230" name="Google Shape;230;g23f0333a63c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82e419c242_0_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82e419c24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382e419c242_0_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82e419c242_0_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82e419c24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382e419c242_0_6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94bbcb73a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94bbcb73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Budzius</a:t>
            </a:r>
            <a:endParaRPr/>
          </a:p>
        </p:txBody>
      </p:sp>
      <p:sp>
        <p:nvSpPr>
          <p:cNvPr id="249" name="Google Shape;249;g94bbcb73a0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5194550ab7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5194550ab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Miller</a:t>
            </a:r>
            <a:endParaRPr/>
          </a:p>
        </p:txBody>
      </p:sp>
      <p:sp>
        <p:nvSpPr>
          <p:cNvPr id="257" name="Google Shape;257;g15194550ab7_0_5: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82e419c242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82e419c24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382e419c242_0_1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82e419c242_0_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82e419c242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382e419c242_0_4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82e419c242_0_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82e419c242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382e419c242_0_5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82e419c242_0_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82e419c24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300" name="Google Shape;300;g382e419c242_0_7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82e419c242_0_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82e419c242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 </a:t>
            </a:r>
            <a:endParaRPr/>
          </a:p>
        </p:txBody>
      </p:sp>
      <p:sp>
        <p:nvSpPr>
          <p:cNvPr id="309" name="Google Shape;309;g382e419c242_0_78: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951ed0aa39_8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951ed0aa39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Vicky Mai</a:t>
            </a:r>
            <a:endParaRPr/>
          </a:p>
        </p:txBody>
      </p:sp>
      <p:sp>
        <p:nvSpPr>
          <p:cNvPr id="316" name="Google Shape;316;g951ed0aa39_8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40dd90ca3b_5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40dd90ca3b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Vicki Mai</a:t>
            </a:r>
            <a:endParaRPr/>
          </a:p>
        </p:txBody>
      </p:sp>
      <p:sp>
        <p:nvSpPr>
          <p:cNvPr id="323" name="Google Shape;323;g240dd90ca3b_5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94bbcb73a0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94bbcb73a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330" name="Google Shape;330;g94bbcb73a0_0_4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336" name="Google Shape;33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ed1e4821d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ed1e4821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Mary Jo</a:t>
            </a:r>
            <a:endParaRPr/>
          </a:p>
        </p:txBody>
      </p:sp>
      <p:sp>
        <p:nvSpPr>
          <p:cNvPr id="344" name="Google Shape;344;ged1e4821df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Vicki</a:t>
            </a:r>
            <a:endParaRPr/>
          </a:p>
          <a:p>
            <a:pPr indent="0" lvl="0" marL="0" rtl="0" algn="l">
              <a:spcBef>
                <a:spcPts val="0"/>
              </a:spcBef>
              <a:spcAft>
                <a:spcPts val="0"/>
              </a:spcAft>
              <a:buNone/>
            </a:pPr>
            <a:r>
              <a:t/>
            </a:r>
            <a:endParaRPr/>
          </a:p>
        </p:txBody>
      </p:sp>
      <p:sp>
        <p:nvSpPr>
          <p:cNvPr id="355" name="Google Shape;35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f2fd1f26fe_0_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f2fd1f26f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362" name="Google Shape;362;g2f2fd1f26fe_0_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f59fa18ade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f59fa18ad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Aaron</a:t>
            </a:r>
            <a:endParaRPr/>
          </a:p>
        </p:txBody>
      </p:sp>
      <p:sp>
        <p:nvSpPr>
          <p:cNvPr id="371" name="Google Shape;371;g2f59fa18ade_1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Dru Klein</a:t>
            </a:r>
            <a:endParaRPr/>
          </a:p>
        </p:txBody>
      </p:sp>
      <p:sp>
        <p:nvSpPr>
          <p:cNvPr id="377" name="Google Shape;37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ed5e01842c_1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ed5e01842c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Dru</a:t>
            </a:r>
            <a:endParaRPr/>
          </a:p>
        </p:txBody>
      </p:sp>
      <p:sp>
        <p:nvSpPr>
          <p:cNvPr id="384" name="Google Shape;384;ged5e01842c_1_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167b0391d5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167b0391d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Budzius</a:t>
            </a:r>
            <a:endParaRPr/>
          </a:p>
        </p:txBody>
      </p:sp>
      <p:sp>
        <p:nvSpPr>
          <p:cNvPr id="394" name="Google Shape;394;g167b0391d5_1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Budzius</a:t>
            </a:r>
            <a:endParaRPr/>
          </a:p>
        </p:txBody>
      </p:sp>
      <p:sp>
        <p:nvSpPr>
          <p:cNvPr id="401" name="Google Shape;401;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Budzius</a:t>
            </a:r>
            <a:endParaRPr/>
          </a:p>
        </p:txBody>
      </p:sp>
      <p:sp>
        <p:nvSpPr>
          <p:cNvPr id="407" name="Google Shape;407;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5153139e2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25153139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Aaron</a:t>
            </a:r>
            <a:endParaRPr/>
          </a:p>
        </p:txBody>
      </p:sp>
      <p:sp>
        <p:nvSpPr>
          <p:cNvPr id="414" name="Google Shape;414;g25153139e2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94bbcb73a0_0_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94bbcb73a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421" name="Google Shape;421;g94bbcb73a0_0_9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960b553b02_2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960b553b0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Dash</a:t>
            </a:r>
            <a:endParaRPr/>
          </a:p>
        </p:txBody>
      </p:sp>
      <p:sp>
        <p:nvSpPr>
          <p:cNvPr id="428" name="Google Shape;428;g960b553b02_2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Budzius</a:t>
            </a:r>
            <a:endParaRPr/>
          </a:p>
        </p:txBody>
      </p:sp>
      <p:sp>
        <p:nvSpPr>
          <p:cNvPr id="437" name="Google Shape;43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3f0333a63c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3f0333a63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g23f0333a63c_0_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4127c36632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4127c3663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Mary Jo</a:t>
            </a:r>
            <a:endParaRPr/>
          </a:p>
        </p:txBody>
      </p:sp>
      <p:sp>
        <p:nvSpPr>
          <p:cNvPr id="454" name="Google Shape;454;g4127c36632_0_1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2f2fd1f26fe_0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2f2fd1f26fe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Mary Jo</a:t>
            </a:r>
            <a:endParaRPr/>
          </a:p>
        </p:txBody>
      </p:sp>
      <p:sp>
        <p:nvSpPr>
          <p:cNvPr id="461" name="Google Shape;461;g2f2fd1f26fe_0_2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f2fd1f26fe_0_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f2fd1f26f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g2f2fd1f26fe_0_17: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f2fd1f26f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474" name="Google Shape;474;g2f2fd1f26fe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480" name="Google Shape;48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f2fd1f26f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Vicki</a:t>
            </a:r>
            <a:endParaRPr/>
          </a:p>
        </p:txBody>
      </p:sp>
      <p:sp>
        <p:nvSpPr>
          <p:cNvPr id="486" name="Google Shape;486;g2f2fd1f26fe_0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f2fd1f26f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492" name="Google Shape;492;g2f2fd1f26fe_0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77ec5400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a:t>
            </a:r>
            <a:endParaRPr/>
          </a:p>
        </p:txBody>
      </p:sp>
      <p:sp>
        <p:nvSpPr>
          <p:cNvPr id="498" name="Google Shape;498;g377ec54002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77ec540021_0_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77ec54002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g377ec540021_0_4: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77ec540021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77ec54002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g377ec540021_0_1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240dd90ca3b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240dd90ca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Katie </a:t>
            </a:r>
            <a:endParaRPr/>
          </a:p>
        </p:txBody>
      </p:sp>
      <p:sp>
        <p:nvSpPr>
          <p:cNvPr id="519" name="Google Shape;519;g240dd90ca3b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3" name="Shape 13"/>
        <p:cNvGrpSpPr/>
        <p:nvPr/>
      </p:nvGrpSpPr>
      <p:grpSpPr>
        <a:xfrm>
          <a:off x="0" y="0"/>
          <a:ext cx="0" cy="0"/>
          <a:chOff x="0" y="0"/>
          <a:chExt cx="0" cy="0"/>
        </a:xfrm>
      </p:grpSpPr>
      <p:sp>
        <p:nvSpPr>
          <p:cNvPr id="14" name="Google Shape;14;p2"/>
          <p:cNvSpPr/>
          <p:nvPr/>
        </p:nvSpPr>
        <p:spPr>
          <a:xfrm>
            <a:off x="0" y="133"/>
            <a:ext cx="9144000" cy="228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 name="Google Shape;15;p2"/>
          <p:cNvCxnSpPr/>
          <p:nvPr/>
        </p:nvCxnSpPr>
        <p:spPr>
          <a:xfrm>
            <a:off x="641934" y="4796667"/>
            <a:ext cx="390300" cy="0"/>
          </a:xfrm>
          <a:prstGeom prst="straightConnector1">
            <a:avLst/>
          </a:prstGeom>
          <a:noFill/>
          <a:ln cap="flat" cmpd="sng" w="28575">
            <a:solidFill>
              <a:schemeClr val="accent1"/>
            </a:solidFill>
            <a:prstDash val="solid"/>
            <a:round/>
            <a:headEnd len="sm" w="sm" type="none"/>
            <a:tailEnd len="sm" w="sm" type="none"/>
          </a:ln>
        </p:spPr>
      </p:cxnSp>
      <p:sp>
        <p:nvSpPr>
          <p:cNvPr id="16" name="Google Shape;16;p2"/>
          <p:cNvSpPr txBox="1"/>
          <p:nvPr>
            <p:ph type="ctrTitle"/>
          </p:nvPr>
        </p:nvSpPr>
        <p:spPr>
          <a:xfrm>
            <a:off x="512700" y="2524400"/>
            <a:ext cx="8118600" cy="20304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7" name="Google Shape;17;p2"/>
          <p:cNvSpPr txBox="1"/>
          <p:nvPr>
            <p:ph idx="1" type="subTitle"/>
          </p:nvPr>
        </p:nvSpPr>
        <p:spPr>
          <a:xfrm>
            <a:off x="512700" y="5120852"/>
            <a:ext cx="8118600" cy="105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8" name="Google Shape;18;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cxnSp>
        <p:nvCxnSpPr>
          <p:cNvPr id="20" name="Google Shape;20;p3"/>
          <p:cNvCxnSpPr/>
          <p:nvPr/>
        </p:nvCxnSpPr>
        <p:spPr>
          <a:xfrm>
            <a:off x="641934" y="4796667"/>
            <a:ext cx="390300" cy="0"/>
          </a:xfrm>
          <a:prstGeom prst="straightConnector1">
            <a:avLst/>
          </a:prstGeom>
          <a:noFill/>
          <a:ln cap="flat" cmpd="sng" w="28575">
            <a:solidFill>
              <a:schemeClr val="lt2"/>
            </a:solidFill>
            <a:prstDash val="solid"/>
            <a:round/>
            <a:headEnd len="sm" w="sm" type="none"/>
            <a:tailEnd len="sm" w="sm" type="none"/>
          </a:ln>
        </p:spPr>
      </p:cxnSp>
      <p:sp>
        <p:nvSpPr>
          <p:cNvPr id="21" name="Google Shape;21;p3"/>
          <p:cNvSpPr txBox="1"/>
          <p:nvPr>
            <p:ph type="title"/>
          </p:nvPr>
        </p:nvSpPr>
        <p:spPr>
          <a:xfrm>
            <a:off x="512700" y="2524400"/>
            <a:ext cx="8118600" cy="20304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22" name="Google Shape;22;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6727600"/>
            <a:ext cx="9144000" cy="13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4"/>
          <p:cNvSpPr txBox="1"/>
          <p:nvPr>
            <p:ph type="title"/>
          </p:nvPr>
        </p:nvSpPr>
        <p:spPr>
          <a:xfrm>
            <a:off x="311700" y="593367"/>
            <a:ext cx="8520600" cy="817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311700" y="1562133"/>
            <a:ext cx="8520600" cy="4529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 name="Google Shape;27;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5"/>
          <p:cNvSpPr txBox="1"/>
          <p:nvPr>
            <p:ph type="title"/>
          </p:nvPr>
        </p:nvSpPr>
        <p:spPr>
          <a:xfrm>
            <a:off x="311700" y="593367"/>
            <a:ext cx="8520600" cy="817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5"/>
          <p:cNvSpPr txBox="1"/>
          <p:nvPr>
            <p:ph idx="1" type="body"/>
          </p:nvPr>
        </p:nvSpPr>
        <p:spPr>
          <a:xfrm>
            <a:off x="311700" y="1562233"/>
            <a:ext cx="3999900" cy="4529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5"/>
          <p:cNvSpPr txBox="1"/>
          <p:nvPr>
            <p:ph idx="2" type="body"/>
          </p:nvPr>
        </p:nvSpPr>
        <p:spPr>
          <a:xfrm>
            <a:off x="4832400" y="1562233"/>
            <a:ext cx="3999900" cy="4529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593367"/>
            <a:ext cx="8520600" cy="817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 name="Google Shape;35;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8" name="Google Shape;38;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9" name="Google Shape;39;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0" name="Shape 40"/>
        <p:cNvGrpSpPr/>
        <p:nvPr/>
      </p:nvGrpSpPr>
      <p:grpSpPr>
        <a:xfrm>
          <a:off x="0" y="0"/>
          <a:ext cx="0" cy="0"/>
          <a:chOff x="0" y="0"/>
          <a:chExt cx="0" cy="0"/>
        </a:xfrm>
      </p:grpSpPr>
      <p:sp>
        <p:nvSpPr>
          <p:cNvPr id="41" name="Google Shape;41;p8"/>
          <p:cNvSpPr txBox="1"/>
          <p:nvPr>
            <p:ph type="title"/>
          </p:nvPr>
        </p:nvSpPr>
        <p:spPr>
          <a:xfrm>
            <a:off x="490250" y="701800"/>
            <a:ext cx="56040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42" name="Google Shape;42;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9"/>
          <p:cNvSpPr/>
          <p:nvPr/>
        </p:nvSpPr>
        <p:spPr>
          <a:xfrm>
            <a:off x="4572000" y="-33"/>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 name="Google Shape;45;p9"/>
          <p:cNvCxnSpPr/>
          <p:nvPr/>
        </p:nvCxnSpPr>
        <p:spPr>
          <a:xfrm>
            <a:off x="5029675" y="5994000"/>
            <a:ext cx="686400" cy="0"/>
          </a:xfrm>
          <a:prstGeom prst="straightConnector1">
            <a:avLst/>
          </a:prstGeom>
          <a:noFill/>
          <a:ln cap="flat" cmpd="sng" w="19050">
            <a:solidFill>
              <a:schemeClr val="lt2"/>
            </a:solidFill>
            <a:prstDash val="solid"/>
            <a:round/>
            <a:headEnd len="sm" w="sm" type="none"/>
            <a:tailEnd len="sm" w="sm" type="none"/>
          </a:ln>
        </p:spPr>
      </p:cxnSp>
      <p:sp>
        <p:nvSpPr>
          <p:cNvPr id="46" name="Google Shape;46;p9"/>
          <p:cNvSpPr txBox="1"/>
          <p:nvPr>
            <p:ph type="title"/>
          </p:nvPr>
        </p:nvSpPr>
        <p:spPr>
          <a:xfrm>
            <a:off x="265500" y="1843133"/>
            <a:ext cx="4045200" cy="17775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7" name="Google Shape;47;p9"/>
          <p:cNvSpPr txBox="1"/>
          <p:nvPr>
            <p:ph idx="1" type="subTitle"/>
          </p:nvPr>
        </p:nvSpPr>
        <p:spPr>
          <a:xfrm>
            <a:off x="265500" y="36920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8" name="Google Shape;48;p9"/>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0"/>
              </a:spcBef>
              <a:spcAft>
                <a:spcPts val="0"/>
              </a:spcAft>
              <a:buClr>
                <a:schemeClr val="accent1"/>
              </a:buClr>
              <a:buSzPts val="1400"/>
              <a:buChar char="○"/>
              <a:defRPr>
                <a:solidFill>
                  <a:schemeClr val="accent1"/>
                </a:solidFill>
              </a:defRPr>
            </a:lvl2pPr>
            <a:lvl3pPr indent="-317500" lvl="2" marL="1371600">
              <a:spcBef>
                <a:spcPts val="0"/>
              </a:spcBef>
              <a:spcAft>
                <a:spcPts val="0"/>
              </a:spcAft>
              <a:buClr>
                <a:schemeClr val="accent1"/>
              </a:buClr>
              <a:buSzPts val="1400"/>
              <a:buChar char="■"/>
              <a:defRPr>
                <a:solidFill>
                  <a:schemeClr val="accent1"/>
                </a:solidFill>
              </a:defRPr>
            </a:lvl3pPr>
            <a:lvl4pPr indent="-317500" lvl="3" marL="1828800">
              <a:spcBef>
                <a:spcPts val="0"/>
              </a:spcBef>
              <a:spcAft>
                <a:spcPts val="0"/>
              </a:spcAft>
              <a:buClr>
                <a:schemeClr val="accent1"/>
              </a:buClr>
              <a:buSzPts val="1400"/>
              <a:buChar char="●"/>
              <a:defRPr>
                <a:solidFill>
                  <a:schemeClr val="accent1"/>
                </a:solidFill>
              </a:defRPr>
            </a:lvl4pPr>
            <a:lvl5pPr indent="-317500" lvl="4" marL="2286000">
              <a:spcBef>
                <a:spcPts val="0"/>
              </a:spcBef>
              <a:spcAft>
                <a:spcPts val="0"/>
              </a:spcAft>
              <a:buClr>
                <a:schemeClr val="accent1"/>
              </a:buClr>
              <a:buSzPts val="1400"/>
              <a:buChar char="○"/>
              <a:defRPr>
                <a:solidFill>
                  <a:schemeClr val="accent1"/>
                </a:solidFill>
              </a:defRPr>
            </a:lvl5pPr>
            <a:lvl6pPr indent="-317500" lvl="5" marL="2743200">
              <a:spcBef>
                <a:spcPts val="0"/>
              </a:spcBef>
              <a:spcAft>
                <a:spcPts val="0"/>
              </a:spcAft>
              <a:buClr>
                <a:schemeClr val="accent1"/>
              </a:buClr>
              <a:buSzPts val="1400"/>
              <a:buChar char="■"/>
              <a:defRPr>
                <a:solidFill>
                  <a:schemeClr val="accent1"/>
                </a:solidFill>
              </a:defRPr>
            </a:lvl6pPr>
            <a:lvl7pPr indent="-317500" lvl="6" marL="3200400">
              <a:spcBef>
                <a:spcPts val="0"/>
              </a:spcBef>
              <a:spcAft>
                <a:spcPts val="0"/>
              </a:spcAft>
              <a:buClr>
                <a:schemeClr val="accent1"/>
              </a:buClr>
              <a:buSzPts val="1400"/>
              <a:buChar char="●"/>
              <a:defRPr>
                <a:solidFill>
                  <a:schemeClr val="accent1"/>
                </a:solidFill>
              </a:defRPr>
            </a:lvl7pPr>
            <a:lvl8pPr indent="-317500" lvl="7" marL="3657600">
              <a:spcBef>
                <a:spcPts val="0"/>
              </a:spcBef>
              <a:spcAft>
                <a:spcPts val="0"/>
              </a:spcAft>
              <a:buClr>
                <a:schemeClr val="accent1"/>
              </a:buClr>
              <a:buSzPts val="1400"/>
              <a:buChar char="○"/>
              <a:defRPr>
                <a:solidFill>
                  <a:schemeClr val="accent1"/>
                </a:solidFill>
              </a:defRPr>
            </a:lvl8pPr>
            <a:lvl9pPr indent="-317500" lvl="8" marL="4114800">
              <a:spcBef>
                <a:spcPts val="0"/>
              </a:spcBef>
              <a:spcAft>
                <a:spcPts val="0"/>
              </a:spcAft>
              <a:buClr>
                <a:schemeClr val="accent1"/>
              </a:buClr>
              <a:buSzPts val="1400"/>
              <a:buChar char="■"/>
              <a:defRPr>
                <a:solidFill>
                  <a:schemeClr val="accent1"/>
                </a:solidFill>
              </a:defRPr>
            </a:lvl9pPr>
          </a:lstStyle>
          <a:p/>
        </p:txBody>
      </p:sp>
      <p:sp>
        <p:nvSpPr>
          <p:cNvPr id="49" name="Google Shape;49;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2" name="Google Shape;52;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3" name="Shape 53"/>
        <p:cNvGrpSpPr/>
        <p:nvPr/>
      </p:nvGrpSpPr>
      <p:grpSpPr>
        <a:xfrm>
          <a:off x="0" y="0"/>
          <a:ext cx="0" cy="0"/>
          <a:chOff x="0" y="0"/>
          <a:chExt cx="0" cy="0"/>
        </a:xfrm>
      </p:grpSpPr>
      <p:sp>
        <p:nvSpPr>
          <p:cNvPr id="54" name="Google Shape;54;p11"/>
          <p:cNvSpPr txBox="1"/>
          <p:nvPr>
            <p:ph hasCustomPrompt="1" type="title"/>
          </p:nvPr>
        </p:nvSpPr>
        <p:spPr>
          <a:xfrm>
            <a:off x="311700" y="1386200"/>
            <a:ext cx="8520600" cy="28083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5" name="Google Shape;55;p11"/>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9" name="Shape 59"/>
        <p:cNvGrpSpPr/>
        <p:nvPr/>
      </p:nvGrpSpPr>
      <p:grpSpPr>
        <a:xfrm>
          <a:off x="0" y="0"/>
          <a:ext cx="0" cy="0"/>
          <a:chOff x="0" y="0"/>
          <a:chExt cx="0" cy="0"/>
        </a:xfrm>
      </p:grpSpPr>
      <p:sp>
        <p:nvSpPr>
          <p:cNvPr id="60" name="Google Shape;60;p13"/>
          <p:cNvSpPr txBox="1"/>
          <p:nvPr>
            <p:ph idx="1" type="body"/>
          </p:nvPr>
        </p:nvSpPr>
        <p:spPr>
          <a:xfrm>
            <a:off x="1368426" y="2743200"/>
            <a:ext cx="6480300" cy="1673100"/>
          </a:xfrm>
          <a:prstGeom prst="rect">
            <a:avLst/>
          </a:prstGeom>
          <a:noFill/>
          <a:ln>
            <a:noFill/>
          </a:ln>
        </p:spPr>
        <p:txBody>
          <a:bodyPr anchorCtr="0" anchor="t" bIns="91425" lIns="91425" spcFirstLastPara="1" rIns="91425" wrap="square" tIns="91425">
            <a:normAutofit/>
          </a:bodyPr>
          <a:lstStyle>
            <a:lvl1pPr indent="-228600" lvl="0" marL="457200" marR="0" rtl="0" algn="ctr">
              <a:spcBef>
                <a:spcPts val="320"/>
              </a:spcBef>
              <a:spcAft>
                <a:spcPts val="0"/>
              </a:spcAft>
              <a:buClr>
                <a:schemeClr val="accent1"/>
              </a:buClr>
              <a:buSzPts val="1800"/>
              <a:buFont typeface="Noto Sans Symbols"/>
              <a:buNone/>
              <a:defRPr b="1" i="0" sz="1600" u="none" cap="none" strike="noStrike">
                <a:solidFill>
                  <a:schemeClr val="dk2"/>
                </a:solidFill>
                <a:latin typeface="Georgia"/>
                <a:ea typeface="Georgia"/>
                <a:cs typeface="Georgia"/>
                <a:sym typeface="Georgia"/>
              </a:defRPr>
            </a:lvl1pPr>
            <a:lvl2pPr indent="-228600" lvl="1" marL="914400" marR="0" rtl="0" algn="l">
              <a:spcBef>
                <a:spcPts val="360"/>
              </a:spcBef>
              <a:spcAft>
                <a:spcPts val="0"/>
              </a:spcAft>
              <a:buClr>
                <a:schemeClr val="accent2"/>
              </a:buClr>
              <a:buSzPts val="1400"/>
              <a:buFont typeface="Noto Sans Symbols"/>
              <a:buNone/>
              <a:defRPr b="0" i="0" sz="1800" u="none" cap="none" strike="noStrike">
                <a:solidFill>
                  <a:srgbClr val="888888"/>
                </a:solidFill>
                <a:latin typeface="Georgia"/>
                <a:ea typeface="Georgia"/>
                <a:cs typeface="Georgia"/>
                <a:sym typeface="Georgia"/>
              </a:defRPr>
            </a:lvl2pPr>
            <a:lvl3pPr indent="-228600" lvl="2" marL="1371600" marR="0" rtl="0" algn="l">
              <a:spcBef>
                <a:spcPts val="320"/>
              </a:spcBef>
              <a:spcAft>
                <a:spcPts val="0"/>
              </a:spcAft>
              <a:buClr>
                <a:srgbClr val="8CADAE"/>
              </a:buClr>
              <a:buSzPts val="1400"/>
              <a:buFont typeface="Noto Sans Symbols"/>
              <a:buNone/>
              <a:defRPr b="0" i="0" sz="1600" u="none" cap="none" strike="noStrike">
                <a:solidFill>
                  <a:srgbClr val="888888"/>
                </a:solidFill>
                <a:latin typeface="Georgia"/>
                <a:ea typeface="Georgia"/>
                <a:cs typeface="Georgia"/>
                <a:sym typeface="Georgia"/>
              </a:defRPr>
            </a:lvl3pPr>
            <a:lvl4pPr indent="-228600" lvl="3" marL="1828800" marR="0" rtl="0" algn="l">
              <a:spcBef>
                <a:spcPts val="280"/>
              </a:spcBef>
              <a:spcAft>
                <a:spcPts val="0"/>
              </a:spcAft>
              <a:buClr>
                <a:srgbClr val="8C7B70"/>
              </a:buClr>
              <a:buSzPts val="1400"/>
              <a:buFont typeface="Noto Sans Symbols"/>
              <a:buNone/>
              <a:defRPr b="0" i="0" sz="1400" u="none" cap="none" strike="noStrike">
                <a:solidFill>
                  <a:srgbClr val="888888"/>
                </a:solidFill>
                <a:latin typeface="Georgia"/>
                <a:ea typeface="Georgia"/>
                <a:cs typeface="Georgia"/>
                <a:sym typeface="Georgia"/>
              </a:defRPr>
            </a:lvl4pPr>
            <a:lvl5pPr indent="-228600" lvl="4" marL="2286000" marR="0" rtl="0" algn="l">
              <a:spcBef>
                <a:spcPts val="280"/>
              </a:spcBef>
              <a:spcAft>
                <a:spcPts val="0"/>
              </a:spcAft>
              <a:buClr>
                <a:srgbClr val="8FB08C"/>
              </a:buClr>
              <a:buSzPts val="1400"/>
              <a:buFont typeface="Georgia"/>
              <a:buNone/>
              <a:defRPr b="0" i="0" sz="1400" u="none" cap="none" strike="noStrike">
                <a:solidFill>
                  <a:srgbClr val="888888"/>
                </a:solidFill>
                <a:latin typeface="Georgia"/>
                <a:ea typeface="Georgia"/>
                <a:cs typeface="Georgia"/>
                <a:sym typeface="Georgia"/>
              </a:defRPr>
            </a:lvl5pPr>
            <a:lvl6pPr indent="-320039" lvl="5" marL="2743200"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spcBef>
                <a:spcPts val="1200"/>
              </a:spcBef>
              <a:spcAft>
                <a:spcPts val="0"/>
              </a:spcAft>
              <a:buClr>
                <a:srgbClr val="B75640"/>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1200"/>
              </a:spcBef>
              <a:spcAft>
                <a:spcPts val="0"/>
              </a:spcAft>
              <a:buClr>
                <a:srgbClr val="7A6B62"/>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spcBef>
                <a:spcPts val="1200"/>
              </a:spcBef>
              <a:spcAft>
                <a:spcPts val="1200"/>
              </a:spcAft>
              <a:buClr>
                <a:srgbClr val="B29D00"/>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
        <p:nvSpPr>
          <p:cNvPr id="61" name="Google Shape;61;p13"/>
          <p:cNvSpPr txBox="1"/>
          <p:nvPr>
            <p:ph type="title"/>
          </p:nvPr>
        </p:nvSpPr>
        <p:spPr>
          <a:xfrm>
            <a:off x="722313" y="533400"/>
            <a:ext cx="7772400" cy="1524000"/>
          </a:xfrm>
          <a:prstGeom prst="rect">
            <a:avLst/>
          </a:prstGeom>
          <a:noFill/>
          <a:ln>
            <a:noFill/>
          </a:ln>
        </p:spPr>
        <p:txBody>
          <a:bodyPr anchorCtr="0" anchor="b" bIns="91425" lIns="91425" spcFirstLastPara="1" rIns="91425" wrap="square" tIns="91425">
            <a:normAutofit/>
          </a:bodyPr>
          <a:lstStyle>
            <a:lvl1pPr indent="0" lvl="0" marL="0" marR="0" rtl="0" algn="ctr">
              <a:spcBef>
                <a:spcPts val="0"/>
              </a:spcBef>
              <a:spcAft>
                <a:spcPts val="0"/>
              </a:spcAft>
              <a:buClr>
                <a:srgbClr val="FFFFFF"/>
              </a:buClr>
              <a:buSzPts val="3000"/>
              <a:buFont typeface="Georgia"/>
              <a:buNone/>
              <a:defRPr b="0" i="0" sz="4200" u="none" cap="none" strike="noStrike">
                <a:solidFill>
                  <a:srgbClr val="FFFFFF"/>
                </a:solidFill>
                <a:latin typeface="Georgia"/>
                <a:ea typeface="Georgia"/>
                <a:cs typeface="Georgia"/>
                <a:sym typeface="Georgia"/>
              </a:defRPr>
            </a:lvl1pPr>
            <a:lvl2pPr indent="0" lvl="1"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2pPr>
            <a:lvl3pPr indent="0" lvl="2"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3pPr>
            <a:lvl4pPr indent="0" lvl="3"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4pPr>
            <a:lvl5pPr indent="0" lvl="4"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5pPr>
            <a:lvl6pPr indent="0" lvl="5" marL="4572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6pPr>
            <a:lvl7pPr indent="0" lvl="6" marL="9144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7pPr>
            <a:lvl8pPr indent="0" lvl="7" marL="13716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8pPr>
            <a:lvl9pPr indent="0" lvl="8" marL="18288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9pPr>
          </a:lstStyle>
          <a:p/>
        </p:txBody>
      </p:sp>
      <p:sp>
        <p:nvSpPr>
          <p:cNvPr id="62" name="Google Shape;62;p13"/>
          <p:cNvSpPr txBox="1"/>
          <p:nvPr>
            <p:ph idx="11" type="ftr"/>
          </p:nvPr>
        </p:nvSpPr>
        <p:spPr>
          <a:xfrm>
            <a:off x="304800" y="6410325"/>
            <a:ext cx="3581400" cy="366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3" name="Google Shape;63;p13"/>
          <p:cNvSpPr txBox="1"/>
          <p:nvPr>
            <p:ph idx="10" type="dt"/>
          </p:nvPr>
        </p:nvSpPr>
        <p:spPr>
          <a:xfrm>
            <a:off x="5791200" y="6405562"/>
            <a:ext cx="3044700" cy="3651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400" u="none">
                <a:solidFill>
                  <a:srgbClr val="FFFFFF"/>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4" name="Google Shape;64;p13"/>
          <p:cNvSpPr txBox="1"/>
          <p:nvPr>
            <p:ph idx="12" type="sldNum"/>
          </p:nvPr>
        </p:nvSpPr>
        <p:spPr>
          <a:xfrm>
            <a:off x="4343400" y="2198687"/>
            <a:ext cx="457200" cy="441300"/>
          </a:xfrm>
          <a:prstGeom prst="rect">
            <a:avLst/>
          </a:prstGeom>
          <a:noFill/>
          <a:ln>
            <a:noFill/>
          </a:ln>
        </p:spPr>
        <p:txBody>
          <a:bodyPr anchorCtr="0" anchor="ctr" bIns="45700" lIns="45700" spcFirstLastPara="1" rIns="45700" wrap="square" tIns="45700">
            <a:normAutofit/>
          </a:bodyPr>
          <a:lstStyle>
            <a:lvl1pPr indent="0" lvl="0"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1pPr>
            <a:lvl2pPr indent="0" lvl="1"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2pPr>
            <a:lvl3pPr indent="0" lvl="2"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3pPr>
            <a:lvl4pPr indent="0" lvl="3"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4pPr>
            <a:lvl5pPr indent="0" lvl="4"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5pPr>
            <a:lvl6pPr indent="0" lvl="5"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6pPr>
            <a:lvl7pPr indent="0" lvl="6"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7pPr>
            <a:lvl8pPr indent="0" lvl="7"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8pPr>
            <a:lvl9pPr indent="0" lvl="8"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sz="1000">
              <a:solidFill>
                <a:schemeClr val="dk1"/>
              </a:solidFill>
              <a:latin typeface="Old Standard TT"/>
              <a:ea typeface="Old Standard TT"/>
              <a:cs typeface="Old Standard TT"/>
              <a:sym typeface="Old Standard T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 name="Shape 65"/>
        <p:cNvGrpSpPr/>
        <p:nvPr/>
      </p:nvGrpSpPr>
      <p:grpSpPr>
        <a:xfrm>
          <a:off x="0" y="0"/>
          <a:ext cx="0" cy="0"/>
          <a:chOff x="0" y="0"/>
          <a:chExt cx="0" cy="0"/>
        </a:xfrm>
      </p:grpSpPr>
      <p:sp>
        <p:nvSpPr>
          <p:cNvPr id="66" name="Google Shape;66;p14"/>
          <p:cNvSpPr txBox="1"/>
          <p:nvPr>
            <p:ph type="title"/>
          </p:nvPr>
        </p:nvSpPr>
        <p:spPr>
          <a:xfrm>
            <a:off x="301625" y="228600"/>
            <a:ext cx="8534400" cy="758700"/>
          </a:xfrm>
          <a:prstGeom prst="rect">
            <a:avLst/>
          </a:prstGeom>
          <a:noFill/>
          <a:ln>
            <a:noFill/>
          </a:ln>
        </p:spPr>
        <p:txBody>
          <a:bodyPr anchorCtr="0" anchor="b" bIns="91425" lIns="91425" spcFirstLastPara="1" rIns="91425" wrap="square" tIns="91425">
            <a:normAutofit/>
          </a:bodyPr>
          <a:lstStyle>
            <a:lvl1pPr indent="0" lvl="0" marL="0" marR="0" rtl="0" algn="ctr">
              <a:spcBef>
                <a:spcPts val="0"/>
              </a:spcBef>
              <a:spcAft>
                <a:spcPts val="0"/>
              </a:spcAft>
              <a:buSzPts val="3000"/>
              <a:buNone/>
              <a:defRPr b="0" i="0" sz="3300" u="none" cap="none" strike="noStrike">
                <a:solidFill>
                  <a:srgbClr val="7A9798"/>
                </a:solidFill>
                <a:latin typeface="Georgia"/>
                <a:ea typeface="Georgia"/>
                <a:cs typeface="Georgia"/>
                <a:sym typeface="Georgia"/>
              </a:defRPr>
            </a:lvl1pPr>
            <a:lvl2pPr indent="0" lvl="1"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2pPr>
            <a:lvl3pPr indent="0" lvl="2"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3pPr>
            <a:lvl4pPr indent="0" lvl="3"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4pPr>
            <a:lvl5pPr indent="0" lvl="4"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5pPr>
            <a:lvl6pPr indent="0" lvl="5" marL="4572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6pPr>
            <a:lvl7pPr indent="0" lvl="6" marL="9144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7pPr>
            <a:lvl8pPr indent="0" lvl="7" marL="13716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8pPr>
            <a:lvl9pPr indent="0" lvl="8" marL="18288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9pPr>
          </a:lstStyle>
          <a:p/>
        </p:txBody>
      </p:sp>
      <p:sp>
        <p:nvSpPr>
          <p:cNvPr id="67" name="Google Shape;67;p14"/>
          <p:cNvSpPr txBox="1"/>
          <p:nvPr>
            <p:ph idx="1" type="body"/>
          </p:nvPr>
        </p:nvSpPr>
        <p:spPr>
          <a:xfrm>
            <a:off x="301752" y="1527048"/>
            <a:ext cx="8503800" cy="4572000"/>
          </a:xfrm>
          <a:prstGeom prst="rect">
            <a:avLst/>
          </a:prstGeom>
          <a:noFill/>
          <a:ln>
            <a:noFill/>
          </a:ln>
        </p:spPr>
        <p:txBody>
          <a:bodyPr anchorCtr="0" anchor="t" bIns="91425" lIns="91425" spcFirstLastPara="1" rIns="91425" wrap="square" tIns="91425">
            <a:normAutofit/>
          </a:bodyPr>
          <a:lstStyle>
            <a:lvl1pPr indent="-374332"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44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400"/>
              </a:spcBef>
              <a:spcAft>
                <a:spcPts val="0"/>
              </a:spcAft>
              <a:buClr>
                <a:srgbClr val="8CADAE"/>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400"/>
              </a:spcBef>
              <a:spcAft>
                <a:spcPts val="0"/>
              </a:spcAft>
              <a:buClr>
                <a:srgbClr val="8C7B70"/>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360"/>
              </a:spcBef>
              <a:spcAft>
                <a:spcPts val="0"/>
              </a:spcAft>
              <a:buClr>
                <a:srgbClr val="8FB08C"/>
              </a:buClr>
              <a:buSzPts val="1800"/>
              <a:buFont typeface="Georgia"/>
              <a:buChar char="•"/>
              <a:defRPr b="0" i="0" sz="1800" u="none" cap="none" strike="noStrike">
                <a:solidFill>
                  <a:schemeClr val="dk1"/>
                </a:solidFill>
                <a:latin typeface="Georgia"/>
                <a:ea typeface="Georgia"/>
                <a:cs typeface="Georgia"/>
                <a:sym typeface="Georgia"/>
              </a:defRPr>
            </a:lvl5pPr>
            <a:lvl6pPr indent="-320039" lvl="5" marL="2743200"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spcBef>
                <a:spcPts val="1200"/>
              </a:spcBef>
              <a:spcAft>
                <a:spcPts val="0"/>
              </a:spcAft>
              <a:buClr>
                <a:srgbClr val="B75640"/>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1200"/>
              </a:spcBef>
              <a:spcAft>
                <a:spcPts val="0"/>
              </a:spcAft>
              <a:buClr>
                <a:srgbClr val="7A6B62"/>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spcBef>
                <a:spcPts val="1200"/>
              </a:spcBef>
              <a:spcAft>
                <a:spcPts val="1200"/>
              </a:spcAft>
              <a:buClr>
                <a:srgbClr val="B29D00"/>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
        <p:nvSpPr>
          <p:cNvPr id="68" name="Google Shape;68;p14"/>
          <p:cNvSpPr txBox="1"/>
          <p:nvPr>
            <p:ph idx="10" type="dt"/>
          </p:nvPr>
        </p:nvSpPr>
        <p:spPr>
          <a:xfrm>
            <a:off x="5791200" y="6405562"/>
            <a:ext cx="3044700" cy="3651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400" u="none">
                <a:solidFill>
                  <a:srgbClr val="FFFFFF"/>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9" name="Google Shape;69;p14"/>
          <p:cNvSpPr txBox="1"/>
          <p:nvPr>
            <p:ph idx="11" type="ftr"/>
          </p:nvPr>
        </p:nvSpPr>
        <p:spPr>
          <a:xfrm>
            <a:off x="304800" y="6410325"/>
            <a:ext cx="3581400" cy="366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0" name="Google Shape;70;p14"/>
          <p:cNvSpPr txBox="1"/>
          <p:nvPr>
            <p:ph idx="12" type="sldNum"/>
          </p:nvPr>
        </p:nvSpPr>
        <p:spPr>
          <a:xfrm>
            <a:off x="4362450" y="1027112"/>
            <a:ext cx="457200" cy="441300"/>
          </a:xfrm>
          <a:prstGeom prst="rect">
            <a:avLst/>
          </a:prstGeom>
          <a:noFill/>
          <a:ln>
            <a:noFill/>
          </a:ln>
        </p:spPr>
        <p:txBody>
          <a:bodyPr anchorCtr="0" anchor="ctr" bIns="45700" lIns="45700" spcFirstLastPara="1" rIns="45700" wrap="square" tIns="45700">
            <a:normAutofit/>
          </a:bodyPr>
          <a:lstStyle>
            <a:lvl1pPr indent="0" lvl="0"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1pPr>
            <a:lvl2pPr indent="0" lvl="1"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2pPr>
            <a:lvl3pPr indent="0" lvl="2"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3pPr>
            <a:lvl4pPr indent="0" lvl="3"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4pPr>
            <a:lvl5pPr indent="0" lvl="4"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5pPr>
            <a:lvl6pPr indent="0" lvl="5"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6pPr>
            <a:lvl7pPr indent="0" lvl="6"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7pPr>
            <a:lvl8pPr indent="0" lvl="7"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8pPr>
            <a:lvl9pPr indent="0" lvl="8"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sz="1000">
              <a:solidFill>
                <a:schemeClr val="dk1"/>
              </a:solidFill>
              <a:latin typeface="Old Standard TT"/>
              <a:ea typeface="Old Standard TT"/>
              <a:cs typeface="Old Standard TT"/>
              <a:sym typeface="Old Standard T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Text" type="objAndTx">
  <p:cSld name="OBJECT_AND_TEXT">
    <p:spTree>
      <p:nvGrpSpPr>
        <p:cNvPr id="71" name="Shape 71"/>
        <p:cNvGrpSpPr/>
        <p:nvPr/>
      </p:nvGrpSpPr>
      <p:grpSpPr>
        <a:xfrm>
          <a:off x="0" y="0"/>
          <a:ext cx="0" cy="0"/>
          <a:chOff x="0" y="0"/>
          <a:chExt cx="0" cy="0"/>
        </a:xfrm>
      </p:grpSpPr>
      <p:sp>
        <p:nvSpPr>
          <p:cNvPr id="72" name="Google Shape;72;p15"/>
          <p:cNvSpPr txBox="1"/>
          <p:nvPr>
            <p:ph type="title"/>
          </p:nvPr>
        </p:nvSpPr>
        <p:spPr>
          <a:xfrm>
            <a:off x="685800" y="609600"/>
            <a:ext cx="7772400" cy="1143000"/>
          </a:xfrm>
          <a:prstGeom prst="rect">
            <a:avLst/>
          </a:prstGeom>
          <a:noFill/>
          <a:ln>
            <a:noFill/>
          </a:ln>
        </p:spPr>
        <p:txBody>
          <a:bodyPr anchorCtr="0" anchor="b" bIns="91425" lIns="91425" spcFirstLastPara="1" rIns="91425" wrap="square" tIns="91425">
            <a:normAutofit/>
          </a:bodyPr>
          <a:lstStyle>
            <a:lvl1pPr indent="0" lvl="0"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1pPr>
            <a:lvl2pPr indent="0" lvl="1"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2pPr>
            <a:lvl3pPr indent="0" lvl="2"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3pPr>
            <a:lvl4pPr indent="0" lvl="3"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4pPr>
            <a:lvl5pPr indent="0" lvl="4" marL="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5pPr>
            <a:lvl6pPr indent="0" lvl="5" marL="4572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6pPr>
            <a:lvl7pPr indent="0" lvl="6" marL="9144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7pPr>
            <a:lvl8pPr indent="0" lvl="7" marL="13716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8pPr>
            <a:lvl9pPr indent="0" lvl="8" marL="1828800" marR="0" rtl="0" algn="ctr">
              <a:spcBef>
                <a:spcPts val="0"/>
              </a:spcBef>
              <a:spcAft>
                <a:spcPts val="0"/>
              </a:spcAft>
              <a:buSzPts val="3000"/>
              <a:buNone/>
              <a:defRPr b="0" i="0" sz="3300" u="none" cap="none" strike="noStrike">
                <a:solidFill>
                  <a:srgbClr val="7B9899"/>
                </a:solidFill>
                <a:latin typeface="Georgia"/>
                <a:ea typeface="Georgia"/>
                <a:cs typeface="Georgia"/>
                <a:sym typeface="Georgia"/>
              </a:defRPr>
            </a:lvl9pPr>
          </a:lstStyle>
          <a:p/>
        </p:txBody>
      </p:sp>
      <p:sp>
        <p:nvSpPr>
          <p:cNvPr id="73" name="Google Shape;73;p15"/>
          <p:cNvSpPr txBox="1"/>
          <p:nvPr>
            <p:ph idx="1" type="body"/>
          </p:nvPr>
        </p:nvSpPr>
        <p:spPr>
          <a:xfrm>
            <a:off x="685800" y="1981200"/>
            <a:ext cx="3810000" cy="4114800"/>
          </a:xfrm>
          <a:prstGeom prst="rect">
            <a:avLst/>
          </a:prstGeom>
          <a:noFill/>
          <a:ln>
            <a:noFill/>
          </a:ln>
        </p:spPr>
        <p:txBody>
          <a:bodyPr anchorCtr="0" anchor="t" bIns="91425" lIns="91425" spcFirstLastPara="1" rIns="91425" wrap="square" tIns="91425">
            <a:normAutofit/>
          </a:bodyPr>
          <a:lstStyle>
            <a:lvl1pPr indent="-374332"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44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400"/>
              </a:spcBef>
              <a:spcAft>
                <a:spcPts val="0"/>
              </a:spcAft>
              <a:buClr>
                <a:srgbClr val="8CADAE"/>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400"/>
              </a:spcBef>
              <a:spcAft>
                <a:spcPts val="0"/>
              </a:spcAft>
              <a:buClr>
                <a:srgbClr val="8C7B70"/>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360"/>
              </a:spcBef>
              <a:spcAft>
                <a:spcPts val="0"/>
              </a:spcAft>
              <a:buClr>
                <a:srgbClr val="8FB08C"/>
              </a:buClr>
              <a:buSzPts val="1800"/>
              <a:buFont typeface="Georgia"/>
              <a:buChar char="•"/>
              <a:defRPr b="0" i="0" sz="1800" u="none" cap="none" strike="noStrike">
                <a:solidFill>
                  <a:schemeClr val="dk1"/>
                </a:solidFill>
                <a:latin typeface="Georgia"/>
                <a:ea typeface="Georgia"/>
                <a:cs typeface="Georgia"/>
                <a:sym typeface="Georgia"/>
              </a:defRPr>
            </a:lvl5pPr>
            <a:lvl6pPr indent="-320039" lvl="5" marL="2743200"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spcBef>
                <a:spcPts val="1200"/>
              </a:spcBef>
              <a:spcAft>
                <a:spcPts val="0"/>
              </a:spcAft>
              <a:buClr>
                <a:srgbClr val="B75640"/>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1200"/>
              </a:spcBef>
              <a:spcAft>
                <a:spcPts val="0"/>
              </a:spcAft>
              <a:buClr>
                <a:srgbClr val="7A6B62"/>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spcBef>
                <a:spcPts val="1200"/>
              </a:spcBef>
              <a:spcAft>
                <a:spcPts val="1200"/>
              </a:spcAft>
              <a:buClr>
                <a:srgbClr val="B29D00"/>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
        <p:nvSpPr>
          <p:cNvPr id="74" name="Google Shape;74;p15"/>
          <p:cNvSpPr txBox="1"/>
          <p:nvPr>
            <p:ph idx="2" type="body"/>
          </p:nvPr>
        </p:nvSpPr>
        <p:spPr>
          <a:xfrm>
            <a:off x="4648200" y="1981200"/>
            <a:ext cx="3810000" cy="4114800"/>
          </a:xfrm>
          <a:prstGeom prst="rect">
            <a:avLst/>
          </a:prstGeom>
          <a:noFill/>
          <a:ln>
            <a:noFill/>
          </a:ln>
        </p:spPr>
        <p:txBody>
          <a:bodyPr anchorCtr="0" anchor="t" bIns="91425" lIns="91425" spcFirstLastPara="1" rIns="91425" wrap="square" tIns="91425">
            <a:normAutofit/>
          </a:bodyPr>
          <a:lstStyle>
            <a:lvl1pPr indent="-374332"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44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400"/>
              </a:spcBef>
              <a:spcAft>
                <a:spcPts val="0"/>
              </a:spcAft>
              <a:buClr>
                <a:srgbClr val="8CADAE"/>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400"/>
              </a:spcBef>
              <a:spcAft>
                <a:spcPts val="0"/>
              </a:spcAft>
              <a:buClr>
                <a:srgbClr val="8C7B70"/>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360"/>
              </a:spcBef>
              <a:spcAft>
                <a:spcPts val="0"/>
              </a:spcAft>
              <a:buClr>
                <a:srgbClr val="8FB08C"/>
              </a:buClr>
              <a:buSzPts val="1800"/>
              <a:buFont typeface="Georgia"/>
              <a:buChar char="•"/>
              <a:defRPr b="0" i="0" sz="1800" u="none" cap="none" strike="noStrike">
                <a:solidFill>
                  <a:schemeClr val="dk1"/>
                </a:solidFill>
                <a:latin typeface="Georgia"/>
                <a:ea typeface="Georgia"/>
                <a:cs typeface="Georgia"/>
                <a:sym typeface="Georgia"/>
              </a:defRPr>
            </a:lvl5pPr>
            <a:lvl6pPr indent="-320039" lvl="5" marL="2743200" marR="0" rtl="0" algn="l">
              <a:spcBef>
                <a:spcPts val="36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39" lvl="6" marL="3200400" marR="0" rtl="0" algn="l">
              <a:spcBef>
                <a:spcPts val="1200"/>
              </a:spcBef>
              <a:spcAft>
                <a:spcPts val="0"/>
              </a:spcAft>
              <a:buClr>
                <a:srgbClr val="B75640"/>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1200"/>
              </a:spcBef>
              <a:spcAft>
                <a:spcPts val="0"/>
              </a:spcAft>
              <a:buClr>
                <a:srgbClr val="7A6B62"/>
              </a:buClr>
              <a:buSzPts val="1600"/>
              <a:buFont typeface="Georgia"/>
              <a:buChar char="•"/>
              <a:defRPr b="0" i="0" sz="1600" u="none" cap="none" strike="noStrike">
                <a:solidFill>
                  <a:schemeClr val="dk1"/>
                </a:solidFill>
                <a:latin typeface="Georgia"/>
                <a:ea typeface="Georgia"/>
                <a:cs typeface="Georgia"/>
                <a:sym typeface="Georgia"/>
              </a:defRPr>
            </a:lvl8pPr>
            <a:lvl9pPr indent="-308609" lvl="8" marL="4114800" marR="0" rtl="0" algn="l">
              <a:spcBef>
                <a:spcPts val="1200"/>
              </a:spcBef>
              <a:spcAft>
                <a:spcPts val="1200"/>
              </a:spcAft>
              <a:buClr>
                <a:srgbClr val="B29D00"/>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
        <p:nvSpPr>
          <p:cNvPr id="75" name="Google Shape;75;p15"/>
          <p:cNvSpPr txBox="1"/>
          <p:nvPr>
            <p:ph idx="10" type="dt"/>
          </p:nvPr>
        </p:nvSpPr>
        <p:spPr>
          <a:xfrm>
            <a:off x="5791200" y="6405562"/>
            <a:ext cx="3044700" cy="365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6" name="Google Shape;76;p15"/>
          <p:cNvSpPr txBox="1"/>
          <p:nvPr>
            <p:ph idx="11" type="ftr"/>
          </p:nvPr>
        </p:nvSpPr>
        <p:spPr>
          <a:xfrm>
            <a:off x="304800" y="6410325"/>
            <a:ext cx="3581400" cy="3666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7" name="Google Shape;77;p15"/>
          <p:cNvSpPr txBox="1"/>
          <p:nvPr>
            <p:ph idx="12" type="sldNum"/>
          </p:nvPr>
        </p:nvSpPr>
        <p:spPr>
          <a:xfrm>
            <a:off x="4343400" y="1039812"/>
            <a:ext cx="457200" cy="441300"/>
          </a:xfrm>
          <a:prstGeom prst="rect">
            <a:avLst/>
          </a:prstGeom>
          <a:noFill/>
          <a:ln>
            <a:noFill/>
          </a:ln>
        </p:spPr>
        <p:txBody>
          <a:bodyPr anchorCtr="0" anchor="ctr" bIns="45700" lIns="45700" spcFirstLastPara="1" rIns="45700" wrap="square" tIns="45700">
            <a:normAutofit/>
          </a:bodyPr>
          <a:lstStyle>
            <a:lvl1pPr indent="0" lvl="0"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1pPr>
            <a:lvl2pPr indent="0" lvl="1"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2pPr>
            <a:lvl3pPr indent="0" lvl="2"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3pPr>
            <a:lvl4pPr indent="0" lvl="3"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4pPr>
            <a:lvl5pPr indent="0" lvl="4"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5pPr>
            <a:lvl6pPr indent="0" lvl="5"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6pPr>
            <a:lvl7pPr indent="0" lvl="6"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7pPr>
            <a:lvl8pPr indent="0" lvl="7"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8pPr>
            <a:lvl9pPr indent="0" lvl="8" marL="0" marR="0" rtl="0" algn="ctr">
              <a:lnSpc>
                <a:spcPct val="100000"/>
              </a:lnSpc>
              <a:spcBef>
                <a:spcPts val="0"/>
              </a:spcBef>
              <a:spcAft>
                <a:spcPts val="0"/>
              </a:spcAft>
              <a:buClr>
                <a:srgbClr val="7B9899"/>
              </a:buClr>
              <a:buFont typeface="Arial"/>
              <a:buNone/>
              <a:defRPr b="0" i="0" sz="1600" u="none">
                <a:solidFill>
                  <a:srgbClr val="7B9899"/>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sz="1000">
              <a:solidFill>
                <a:schemeClr val="dk1"/>
              </a:solidFill>
              <a:latin typeface="Old Standard TT"/>
              <a:ea typeface="Old Standard TT"/>
              <a:cs typeface="Old Standard TT"/>
              <a:sym typeface="Old Standard T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2" name="Shape 82"/>
        <p:cNvGrpSpPr/>
        <p:nvPr/>
      </p:nvGrpSpPr>
      <p:grpSpPr>
        <a:xfrm>
          <a:off x="0" y="0"/>
          <a:ext cx="0" cy="0"/>
          <a:chOff x="0" y="0"/>
          <a:chExt cx="0" cy="0"/>
        </a:xfrm>
      </p:grpSpPr>
      <p:grpSp>
        <p:nvGrpSpPr>
          <p:cNvPr id="83" name="Google Shape;83;p17"/>
          <p:cNvGrpSpPr/>
          <p:nvPr/>
        </p:nvGrpSpPr>
        <p:grpSpPr>
          <a:xfrm>
            <a:off x="1004144" y="1362666"/>
            <a:ext cx="7136668" cy="203195"/>
            <a:chOff x="1346429" y="1011300"/>
            <a:chExt cx="6452100" cy="152400"/>
          </a:xfrm>
        </p:grpSpPr>
        <p:cxnSp>
          <p:nvCxnSpPr>
            <p:cNvPr id="84" name="Google Shape;84;p17"/>
            <p:cNvCxnSpPr/>
            <p:nvPr/>
          </p:nvCxnSpPr>
          <p:spPr>
            <a:xfrm rot="10800000">
              <a:off x="1346429" y="1011300"/>
              <a:ext cx="6452100" cy="0"/>
            </a:xfrm>
            <a:prstGeom prst="straightConnector1">
              <a:avLst/>
            </a:prstGeom>
            <a:noFill/>
            <a:ln cap="flat" cmpd="sng" w="76200">
              <a:solidFill>
                <a:srgbClr val="980000"/>
              </a:solidFill>
              <a:prstDash val="solid"/>
              <a:round/>
              <a:headEnd len="sm" w="sm" type="none"/>
              <a:tailEnd len="sm" w="sm" type="none"/>
            </a:ln>
          </p:spPr>
        </p:cxnSp>
        <p:cxnSp>
          <p:nvCxnSpPr>
            <p:cNvPr id="85" name="Google Shape;85;p17"/>
            <p:cNvCxnSpPr/>
            <p:nvPr/>
          </p:nvCxnSpPr>
          <p:spPr>
            <a:xfrm rot="10800000">
              <a:off x="1346429" y="1163700"/>
              <a:ext cx="6452100" cy="0"/>
            </a:xfrm>
            <a:prstGeom prst="straightConnector1">
              <a:avLst/>
            </a:prstGeom>
            <a:noFill/>
            <a:ln cap="flat" cmpd="sng" w="9525">
              <a:solidFill>
                <a:srgbClr val="980000"/>
              </a:solidFill>
              <a:prstDash val="solid"/>
              <a:round/>
              <a:headEnd len="sm" w="sm" type="none"/>
              <a:tailEnd len="sm" w="sm" type="none"/>
            </a:ln>
          </p:spPr>
        </p:cxnSp>
      </p:grpSp>
      <p:grpSp>
        <p:nvGrpSpPr>
          <p:cNvPr id="86" name="Google Shape;86;p17"/>
          <p:cNvGrpSpPr/>
          <p:nvPr/>
        </p:nvGrpSpPr>
        <p:grpSpPr>
          <a:xfrm>
            <a:off x="1004151" y="5292001"/>
            <a:ext cx="7136668" cy="203195"/>
            <a:chOff x="1346435" y="3969088"/>
            <a:chExt cx="6452100" cy="152400"/>
          </a:xfrm>
        </p:grpSpPr>
        <p:cxnSp>
          <p:nvCxnSpPr>
            <p:cNvPr id="87" name="Google Shape;87;p17"/>
            <p:cNvCxnSpPr/>
            <p:nvPr/>
          </p:nvCxnSpPr>
          <p:spPr>
            <a:xfrm>
              <a:off x="1346435" y="4121488"/>
              <a:ext cx="6452100" cy="0"/>
            </a:xfrm>
            <a:prstGeom prst="straightConnector1">
              <a:avLst/>
            </a:prstGeom>
            <a:noFill/>
            <a:ln cap="flat" cmpd="sng" w="76200">
              <a:solidFill>
                <a:srgbClr val="980000"/>
              </a:solidFill>
              <a:prstDash val="solid"/>
              <a:round/>
              <a:headEnd len="sm" w="sm" type="none"/>
              <a:tailEnd len="sm" w="sm" type="none"/>
            </a:ln>
          </p:spPr>
        </p:cxnSp>
        <p:cxnSp>
          <p:nvCxnSpPr>
            <p:cNvPr id="88" name="Google Shape;88;p17"/>
            <p:cNvCxnSpPr/>
            <p:nvPr/>
          </p:nvCxnSpPr>
          <p:spPr>
            <a:xfrm>
              <a:off x="1346435" y="3969088"/>
              <a:ext cx="6452100" cy="0"/>
            </a:xfrm>
            <a:prstGeom prst="straightConnector1">
              <a:avLst/>
            </a:prstGeom>
            <a:noFill/>
            <a:ln cap="flat" cmpd="sng" w="9525">
              <a:solidFill>
                <a:srgbClr val="980000"/>
              </a:solidFill>
              <a:prstDash val="solid"/>
              <a:round/>
              <a:headEnd len="sm" w="sm" type="none"/>
              <a:tailEnd len="sm" w="sm" type="none"/>
            </a:ln>
          </p:spPr>
        </p:cxnSp>
      </p:grpSp>
      <p:sp>
        <p:nvSpPr>
          <p:cNvPr id="89" name="Google Shape;89;p17"/>
          <p:cNvSpPr txBox="1"/>
          <p:nvPr>
            <p:ph type="ctrTitle"/>
          </p:nvPr>
        </p:nvSpPr>
        <p:spPr>
          <a:xfrm>
            <a:off x="1004150" y="2335685"/>
            <a:ext cx="7136700" cy="13632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rgbClr val="999999"/>
              </a:buClr>
              <a:buSzPts val="5400"/>
              <a:buNone/>
              <a:defRPr sz="5400">
                <a:solidFill>
                  <a:srgbClr val="999999"/>
                </a:solidFill>
              </a:defRPr>
            </a:lvl1pPr>
            <a:lvl2pPr lvl="1" rtl="0" algn="ctr">
              <a:spcBef>
                <a:spcPts val="0"/>
              </a:spcBef>
              <a:spcAft>
                <a:spcPts val="0"/>
              </a:spcAft>
              <a:buSzPts val="5400"/>
              <a:buNone/>
              <a:defRPr sz="5400"/>
            </a:lvl2pPr>
            <a:lvl3pPr lvl="2" rtl="0" algn="ctr">
              <a:spcBef>
                <a:spcPts val="0"/>
              </a:spcBef>
              <a:spcAft>
                <a:spcPts val="0"/>
              </a:spcAft>
              <a:buSzPts val="5400"/>
              <a:buNone/>
              <a:defRPr sz="5400"/>
            </a:lvl3pPr>
            <a:lvl4pPr lvl="3" rtl="0" algn="ctr">
              <a:spcBef>
                <a:spcPts val="0"/>
              </a:spcBef>
              <a:spcAft>
                <a:spcPts val="0"/>
              </a:spcAft>
              <a:buSzPts val="5400"/>
              <a:buNone/>
              <a:defRPr sz="5400"/>
            </a:lvl4pPr>
            <a:lvl5pPr lvl="4" rtl="0" algn="ctr">
              <a:spcBef>
                <a:spcPts val="0"/>
              </a:spcBef>
              <a:spcAft>
                <a:spcPts val="0"/>
              </a:spcAft>
              <a:buSzPts val="5400"/>
              <a:buNone/>
              <a:defRPr sz="5400"/>
            </a:lvl5pPr>
            <a:lvl6pPr lvl="5" rtl="0" algn="ctr">
              <a:spcBef>
                <a:spcPts val="0"/>
              </a:spcBef>
              <a:spcAft>
                <a:spcPts val="0"/>
              </a:spcAft>
              <a:buSzPts val="5400"/>
              <a:buNone/>
              <a:defRPr sz="5400"/>
            </a:lvl6pPr>
            <a:lvl7pPr lvl="6" rtl="0" algn="ctr">
              <a:spcBef>
                <a:spcPts val="0"/>
              </a:spcBef>
              <a:spcAft>
                <a:spcPts val="0"/>
              </a:spcAft>
              <a:buSzPts val="5400"/>
              <a:buNone/>
              <a:defRPr sz="5400"/>
            </a:lvl7pPr>
            <a:lvl8pPr lvl="7" rtl="0" algn="ctr">
              <a:spcBef>
                <a:spcPts val="0"/>
              </a:spcBef>
              <a:spcAft>
                <a:spcPts val="0"/>
              </a:spcAft>
              <a:buSzPts val="5400"/>
              <a:buNone/>
              <a:defRPr sz="5400"/>
            </a:lvl8pPr>
            <a:lvl9pPr lvl="8" rtl="0" algn="ctr">
              <a:spcBef>
                <a:spcPts val="0"/>
              </a:spcBef>
              <a:spcAft>
                <a:spcPts val="0"/>
              </a:spcAft>
              <a:buSzPts val="5400"/>
              <a:buNone/>
              <a:defRPr sz="5400"/>
            </a:lvl9pPr>
          </a:lstStyle>
          <a:p/>
        </p:txBody>
      </p:sp>
      <p:sp>
        <p:nvSpPr>
          <p:cNvPr id="90" name="Google Shape;90;p1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pic>
        <p:nvPicPr>
          <p:cNvPr id="91" name="Google Shape;91;p17"/>
          <p:cNvPicPr preferRelativeResize="0"/>
          <p:nvPr/>
        </p:nvPicPr>
        <p:blipFill>
          <a:blip r:embed="rId2">
            <a:alphaModFix/>
          </a:blip>
          <a:stretch>
            <a:fillRect/>
          </a:stretch>
        </p:blipFill>
        <p:spPr>
          <a:xfrm>
            <a:off x="4135225" y="4104567"/>
            <a:ext cx="771675" cy="7716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2" name="Shape 92"/>
        <p:cNvGrpSpPr/>
        <p:nvPr/>
      </p:nvGrpSpPr>
      <p:grpSpPr>
        <a:xfrm>
          <a:off x="0" y="0"/>
          <a:ext cx="0" cy="0"/>
          <a:chOff x="0" y="0"/>
          <a:chExt cx="0" cy="0"/>
        </a:xfrm>
      </p:grpSpPr>
      <p:sp>
        <p:nvSpPr>
          <p:cNvPr id="93" name="Google Shape;93;p18"/>
          <p:cNvSpPr/>
          <p:nvPr/>
        </p:nvSpPr>
        <p:spPr>
          <a:xfrm>
            <a:off x="-50" y="3429200"/>
            <a:ext cx="9144000" cy="34287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8"/>
          <p:cNvSpPr txBox="1"/>
          <p:nvPr>
            <p:ph type="title"/>
          </p:nvPr>
        </p:nvSpPr>
        <p:spPr>
          <a:xfrm>
            <a:off x="311700" y="1086400"/>
            <a:ext cx="8571300" cy="12561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rgbClr val="999999"/>
              </a:buClr>
              <a:buSzPts val="3600"/>
              <a:buNone/>
              <a:defRPr>
                <a:solidFill>
                  <a:srgbClr val="999999"/>
                </a:solidFill>
              </a:defRPr>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sp>
        <p:nvSpPr>
          <p:cNvPr id="95" name="Google Shape;95;p1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6" name="Shape 96"/>
        <p:cNvGrpSpPr/>
        <p:nvPr/>
      </p:nvGrpSpPr>
      <p:grpSpPr>
        <a:xfrm>
          <a:off x="0" y="0"/>
          <a:ext cx="0" cy="0"/>
          <a:chOff x="0" y="0"/>
          <a:chExt cx="0" cy="0"/>
        </a:xfrm>
      </p:grpSpPr>
      <p:sp>
        <p:nvSpPr>
          <p:cNvPr id="97" name="Google Shape;97;p19"/>
          <p:cNvSpPr/>
          <p:nvPr/>
        </p:nvSpPr>
        <p:spPr>
          <a:xfrm>
            <a:off x="-75" y="6727600"/>
            <a:ext cx="9144000" cy="1305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9"/>
          <p:cNvSpPr txBox="1"/>
          <p:nvPr>
            <p:ph type="title"/>
          </p:nvPr>
        </p:nvSpPr>
        <p:spPr>
          <a:xfrm>
            <a:off x="204400" y="339033"/>
            <a:ext cx="8520600" cy="9432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999999"/>
              </a:buClr>
              <a:buSzPts val="3600"/>
              <a:buNone/>
              <a:defRPr>
                <a:solidFill>
                  <a:srgbClr val="999999"/>
                </a:solidFill>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9" name="Google Shape;99;p19"/>
          <p:cNvSpPr txBox="1"/>
          <p:nvPr>
            <p:ph idx="1" type="body"/>
          </p:nvPr>
        </p:nvSpPr>
        <p:spPr>
          <a:xfrm>
            <a:off x="311700" y="1688433"/>
            <a:ext cx="8520600" cy="44037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100" name="Google Shape;100;p19"/>
          <p:cNvPicPr preferRelativeResize="0"/>
          <p:nvPr/>
        </p:nvPicPr>
        <p:blipFill>
          <a:blip r:embed="rId2">
            <a:alphaModFix/>
          </a:blip>
          <a:stretch>
            <a:fillRect/>
          </a:stretch>
        </p:blipFill>
        <p:spPr>
          <a:xfrm>
            <a:off x="8449450" y="5831434"/>
            <a:ext cx="603450" cy="60345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593367"/>
            <a:ext cx="8520600" cy="9432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3" name="Google Shape;103;p20"/>
          <p:cNvSpPr txBox="1"/>
          <p:nvPr>
            <p:ph idx="1" type="body"/>
          </p:nvPr>
        </p:nvSpPr>
        <p:spPr>
          <a:xfrm>
            <a:off x="311700" y="1688233"/>
            <a:ext cx="3999900" cy="4403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04" name="Google Shape;104;p20"/>
          <p:cNvSpPr txBox="1"/>
          <p:nvPr>
            <p:ph idx="2" type="body"/>
          </p:nvPr>
        </p:nvSpPr>
        <p:spPr>
          <a:xfrm>
            <a:off x="4832400" y="1688233"/>
            <a:ext cx="3999900" cy="4403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593367"/>
            <a:ext cx="8520600" cy="9432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7" name="Google Shape;107;p2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0" name="Google Shape;110;p22"/>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11" name="Google Shape;111;p2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112" name="Shape 112"/>
        <p:cNvGrpSpPr/>
        <p:nvPr/>
      </p:nvGrpSpPr>
      <p:grpSpPr>
        <a:xfrm>
          <a:off x="0" y="0"/>
          <a:ext cx="0" cy="0"/>
          <a:chOff x="0" y="0"/>
          <a:chExt cx="0" cy="0"/>
        </a:xfrm>
      </p:grpSpPr>
      <p:sp>
        <p:nvSpPr>
          <p:cNvPr id="113" name="Google Shape;113;p23"/>
          <p:cNvSpPr txBox="1"/>
          <p:nvPr>
            <p:ph type="title"/>
          </p:nvPr>
        </p:nvSpPr>
        <p:spPr>
          <a:xfrm>
            <a:off x="490250" y="701800"/>
            <a:ext cx="5613600" cy="54543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dk2"/>
              </a:buClr>
              <a:buSzPts val="5400"/>
              <a:buNone/>
              <a:defRPr b="0" sz="5400">
                <a:solidFill>
                  <a:schemeClr val="dk2"/>
                </a:solidFill>
              </a:defRPr>
            </a:lvl1pPr>
            <a:lvl2pPr lvl="1" rtl="0">
              <a:spcBef>
                <a:spcPts val="0"/>
              </a:spcBef>
              <a:spcAft>
                <a:spcPts val="0"/>
              </a:spcAft>
              <a:buClr>
                <a:schemeClr val="dk2"/>
              </a:buClr>
              <a:buSzPts val="5400"/>
              <a:buNone/>
              <a:defRPr b="0" sz="5400">
                <a:solidFill>
                  <a:schemeClr val="dk2"/>
                </a:solidFill>
              </a:defRPr>
            </a:lvl2pPr>
            <a:lvl3pPr lvl="2" rtl="0">
              <a:spcBef>
                <a:spcPts val="0"/>
              </a:spcBef>
              <a:spcAft>
                <a:spcPts val="0"/>
              </a:spcAft>
              <a:buClr>
                <a:schemeClr val="dk2"/>
              </a:buClr>
              <a:buSzPts val="5400"/>
              <a:buNone/>
              <a:defRPr b="0" sz="5400">
                <a:solidFill>
                  <a:schemeClr val="dk2"/>
                </a:solidFill>
              </a:defRPr>
            </a:lvl3pPr>
            <a:lvl4pPr lvl="3" rtl="0">
              <a:spcBef>
                <a:spcPts val="0"/>
              </a:spcBef>
              <a:spcAft>
                <a:spcPts val="0"/>
              </a:spcAft>
              <a:buClr>
                <a:schemeClr val="dk2"/>
              </a:buClr>
              <a:buSzPts val="5400"/>
              <a:buNone/>
              <a:defRPr b="0" sz="5400">
                <a:solidFill>
                  <a:schemeClr val="dk2"/>
                </a:solidFill>
              </a:defRPr>
            </a:lvl4pPr>
            <a:lvl5pPr lvl="4" rtl="0">
              <a:spcBef>
                <a:spcPts val="0"/>
              </a:spcBef>
              <a:spcAft>
                <a:spcPts val="0"/>
              </a:spcAft>
              <a:buClr>
                <a:schemeClr val="dk2"/>
              </a:buClr>
              <a:buSzPts val="5400"/>
              <a:buNone/>
              <a:defRPr b="0" sz="5400">
                <a:solidFill>
                  <a:schemeClr val="dk2"/>
                </a:solidFill>
              </a:defRPr>
            </a:lvl5pPr>
            <a:lvl6pPr lvl="5" rtl="0">
              <a:spcBef>
                <a:spcPts val="0"/>
              </a:spcBef>
              <a:spcAft>
                <a:spcPts val="0"/>
              </a:spcAft>
              <a:buClr>
                <a:schemeClr val="dk2"/>
              </a:buClr>
              <a:buSzPts val="5400"/>
              <a:buNone/>
              <a:defRPr b="0" sz="5400">
                <a:solidFill>
                  <a:schemeClr val="dk2"/>
                </a:solidFill>
              </a:defRPr>
            </a:lvl6pPr>
            <a:lvl7pPr lvl="6" rtl="0">
              <a:spcBef>
                <a:spcPts val="0"/>
              </a:spcBef>
              <a:spcAft>
                <a:spcPts val="0"/>
              </a:spcAft>
              <a:buClr>
                <a:schemeClr val="dk2"/>
              </a:buClr>
              <a:buSzPts val="5400"/>
              <a:buNone/>
              <a:defRPr b="0" sz="5400">
                <a:solidFill>
                  <a:schemeClr val="dk2"/>
                </a:solidFill>
              </a:defRPr>
            </a:lvl7pPr>
            <a:lvl8pPr lvl="7" rtl="0">
              <a:spcBef>
                <a:spcPts val="0"/>
              </a:spcBef>
              <a:spcAft>
                <a:spcPts val="0"/>
              </a:spcAft>
              <a:buClr>
                <a:schemeClr val="dk2"/>
              </a:buClr>
              <a:buSzPts val="5400"/>
              <a:buNone/>
              <a:defRPr b="0" sz="5400">
                <a:solidFill>
                  <a:schemeClr val="dk2"/>
                </a:solidFill>
              </a:defRPr>
            </a:lvl8pPr>
            <a:lvl9pPr lvl="8" rtl="0">
              <a:spcBef>
                <a:spcPts val="0"/>
              </a:spcBef>
              <a:spcAft>
                <a:spcPts val="0"/>
              </a:spcAft>
              <a:buClr>
                <a:schemeClr val="dk2"/>
              </a:buClr>
              <a:buSzPts val="5400"/>
              <a:buNone/>
              <a:defRPr b="0" sz="5400">
                <a:solidFill>
                  <a:schemeClr val="dk2"/>
                </a:solidFill>
              </a:defRPr>
            </a:lvl9pPr>
          </a:lstStyle>
          <a:p/>
        </p:txBody>
      </p:sp>
      <p:sp>
        <p:nvSpPr>
          <p:cNvPr id="114" name="Google Shape;114;p2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5" name="Shape 115"/>
        <p:cNvGrpSpPr/>
        <p:nvPr/>
      </p:nvGrpSpPr>
      <p:grpSpPr>
        <a:xfrm>
          <a:off x="0" y="0"/>
          <a:ext cx="0" cy="0"/>
          <a:chOff x="0" y="0"/>
          <a:chExt cx="0" cy="0"/>
        </a:xfrm>
      </p:grpSpPr>
      <p:sp>
        <p:nvSpPr>
          <p:cNvPr id="116" name="Google Shape;116;p24"/>
          <p:cNvSpPr/>
          <p:nvPr/>
        </p:nvSpPr>
        <p:spPr>
          <a:xfrm>
            <a:off x="4572000" y="0"/>
            <a:ext cx="4572000" cy="68580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7" name="Google Shape;117;p24"/>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118" name="Google Shape;118;p24"/>
          <p:cNvSpPr txBox="1"/>
          <p:nvPr>
            <p:ph type="title"/>
          </p:nvPr>
        </p:nvSpPr>
        <p:spPr>
          <a:xfrm>
            <a:off x="265500" y="1386233"/>
            <a:ext cx="4045200" cy="22344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9" name="Google Shape;119;p24"/>
          <p:cNvSpPr txBox="1"/>
          <p:nvPr>
            <p:ph idx="1" type="subTitle"/>
          </p:nvPr>
        </p:nvSpPr>
        <p:spPr>
          <a:xfrm>
            <a:off x="265500" y="3635833"/>
            <a:ext cx="4045200" cy="16467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0" name="Google Shape;120;p24"/>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121" name="Google Shape;121;p2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2" name="Shape 122"/>
        <p:cNvGrpSpPr/>
        <p:nvPr/>
      </p:nvGrpSpPr>
      <p:grpSpPr>
        <a:xfrm>
          <a:off x="0" y="0"/>
          <a:ext cx="0" cy="0"/>
          <a:chOff x="0" y="0"/>
          <a:chExt cx="0" cy="0"/>
        </a:xfrm>
      </p:grpSpPr>
      <p:sp>
        <p:nvSpPr>
          <p:cNvPr id="123" name="Google Shape;123;p25"/>
          <p:cNvSpPr txBox="1"/>
          <p:nvPr>
            <p:ph idx="1" type="body"/>
          </p:nvPr>
        </p:nvSpPr>
        <p:spPr>
          <a:xfrm>
            <a:off x="311700" y="5640967"/>
            <a:ext cx="5998800" cy="7983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24" name="Google Shape;124;p2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5" name="Shape 125"/>
        <p:cNvGrpSpPr/>
        <p:nvPr/>
      </p:nvGrpSpPr>
      <p:grpSpPr>
        <a:xfrm>
          <a:off x="0" y="0"/>
          <a:ext cx="0" cy="0"/>
          <a:chOff x="0" y="0"/>
          <a:chExt cx="0" cy="0"/>
        </a:xfrm>
      </p:grpSpPr>
      <p:sp>
        <p:nvSpPr>
          <p:cNvPr id="126" name="Google Shape;126;p26"/>
          <p:cNvSpPr/>
          <p:nvPr/>
        </p:nvSpPr>
        <p:spPr>
          <a:xfrm>
            <a:off x="-75" y="6727600"/>
            <a:ext cx="9144000" cy="13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6"/>
          <p:cNvSpPr txBox="1"/>
          <p:nvPr>
            <p:ph hasCustomPrompt="1" type="title"/>
          </p:nvPr>
        </p:nvSpPr>
        <p:spPr>
          <a:xfrm>
            <a:off x="311700" y="1739800"/>
            <a:ext cx="8520600" cy="20511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accent3"/>
              </a:buClr>
              <a:buSzPts val="13000"/>
              <a:buNone/>
              <a:defRPr sz="13000">
                <a:solidFill>
                  <a:schemeClr val="accent3"/>
                </a:solidFill>
              </a:defRPr>
            </a:lvl1pPr>
            <a:lvl2pPr lvl="1" rtl="0" algn="ctr">
              <a:spcBef>
                <a:spcPts val="0"/>
              </a:spcBef>
              <a:spcAft>
                <a:spcPts val="0"/>
              </a:spcAft>
              <a:buClr>
                <a:schemeClr val="accent3"/>
              </a:buClr>
              <a:buSzPts val="13000"/>
              <a:buNone/>
              <a:defRPr sz="13000">
                <a:solidFill>
                  <a:schemeClr val="accent3"/>
                </a:solidFill>
              </a:defRPr>
            </a:lvl2pPr>
            <a:lvl3pPr lvl="2" rtl="0" algn="ctr">
              <a:spcBef>
                <a:spcPts val="0"/>
              </a:spcBef>
              <a:spcAft>
                <a:spcPts val="0"/>
              </a:spcAft>
              <a:buClr>
                <a:schemeClr val="accent3"/>
              </a:buClr>
              <a:buSzPts val="13000"/>
              <a:buNone/>
              <a:defRPr sz="13000">
                <a:solidFill>
                  <a:schemeClr val="accent3"/>
                </a:solidFill>
              </a:defRPr>
            </a:lvl3pPr>
            <a:lvl4pPr lvl="3" rtl="0" algn="ctr">
              <a:spcBef>
                <a:spcPts val="0"/>
              </a:spcBef>
              <a:spcAft>
                <a:spcPts val="0"/>
              </a:spcAft>
              <a:buClr>
                <a:schemeClr val="accent3"/>
              </a:buClr>
              <a:buSzPts val="13000"/>
              <a:buNone/>
              <a:defRPr sz="13000">
                <a:solidFill>
                  <a:schemeClr val="accent3"/>
                </a:solidFill>
              </a:defRPr>
            </a:lvl4pPr>
            <a:lvl5pPr lvl="4" rtl="0" algn="ctr">
              <a:spcBef>
                <a:spcPts val="0"/>
              </a:spcBef>
              <a:spcAft>
                <a:spcPts val="0"/>
              </a:spcAft>
              <a:buClr>
                <a:schemeClr val="accent3"/>
              </a:buClr>
              <a:buSzPts val="13000"/>
              <a:buNone/>
              <a:defRPr sz="13000">
                <a:solidFill>
                  <a:schemeClr val="accent3"/>
                </a:solidFill>
              </a:defRPr>
            </a:lvl5pPr>
            <a:lvl6pPr lvl="5" rtl="0" algn="ctr">
              <a:spcBef>
                <a:spcPts val="0"/>
              </a:spcBef>
              <a:spcAft>
                <a:spcPts val="0"/>
              </a:spcAft>
              <a:buClr>
                <a:schemeClr val="accent3"/>
              </a:buClr>
              <a:buSzPts val="13000"/>
              <a:buNone/>
              <a:defRPr sz="13000">
                <a:solidFill>
                  <a:schemeClr val="accent3"/>
                </a:solidFill>
              </a:defRPr>
            </a:lvl6pPr>
            <a:lvl7pPr lvl="6" rtl="0" algn="ctr">
              <a:spcBef>
                <a:spcPts val="0"/>
              </a:spcBef>
              <a:spcAft>
                <a:spcPts val="0"/>
              </a:spcAft>
              <a:buClr>
                <a:schemeClr val="accent3"/>
              </a:buClr>
              <a:buSzPts val="13000"/>
              <a:buNone/>
              <a:defRPr sz="13000">
                <a:solidFill>
                  <a:schemeClr val="accent3"/>
                </a:solidFill>
              </a:defRPr>
            </a:lvl7pPr>
            <a:lvl8pPr lvl="7" rtl="0" algn="ctr">
              <a:spcBef>
                <a:spcPts val="0"/>
              </a:spcBef>
              <a:spcAft>
                <a:spcPts val="0"/>
              </a:spcAft>
              <a:buClr>
                <a:schemeClr val="accent3"/>
              </a:buClr>
              <a:buSzPts val="13000"/>
              <a:buNone/>
              <a:defRPr sz="13000">
                <a:solidFill>
                  <a:schemeClr val="accent3"/>
                </a:solidFill>
              </a:defRPr>
            </a:lvl8pPr>
            <a:lvl9pPr lvl="8" rtl="0" algn="ctr">
              <a:spcBef>
                <a:spcPts val="0"/>
              </a:spcBef>
              <a:spcAft>
                <a:spcPts val="0"/>
              </a:spcAft>
              <a:buClr>
                <a:schemeClr val="accent3"/>
              </a:buClr>
              <a:buSzPts val="13000"/>
              <a:buNone/>
              <a:defRPr sz="13000">
                <a:solidFill>
                  <a:schemeClr val="accent3"/>
                </a:solidFill>
              </a:defRPr>
            </a:lvl9pPr>
          </a:lstStyle>
          <a:p>
            <a:r>
              <a:t>xx%</a:t>
            </a:r>
          </a:p>
        </p:txBody>
      </p:sp>
      <p:sp>
        <p:nvSpPr>
          <p:cNvPr id="128" name="Google Shape;128;p26"/>
          <p:cNvSpPr txBox="1"/>
          <p:nvPr>
            <p:ph idx="1" type="body"/>
          </p:nvPr>
        </p:nvSpPr>
        <p:spPr>
          <a:xfrm>
            <a:off x="311700" y="3994200"/>
            <a:ext cx="8520600" cy="14289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29" name="Google Shape;129;p2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0" name="Shape 130"/>
        <p:cNvGrpSpPr/>
        <p:nvPr/>
      </p:nvGrpSpPr>
      <p:grpSpPr>
        <a:xfrm>
          <a:off x="0" y="0"/>
          <a:ext cx="0" cy="0"/>
          <a:chOff x="0" y="0"/>
          <a:chExt cx="0" cy="0"/>
        </a:xfrm>
      </p:grpSpPr>
      <p:sp>
        <p:nvSpPr>
          <p:cNvPr id="131" name="Google Shape;131;p2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2"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593367"/>
            <a:ext cx="8520600" cy="817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11" name="Google Shape;11;p1"/>
          <p:cNvSpPr txBox="1"/>
          <p:nvPr>
            <p:ph idx="1" type="body"/>
          </p:nvPr>
        </p:nvSpPr>
        <p:spPr>
          <a:xfrm>
            <a:off x="311700" y="1562133"/>
            <a:ext cx="8520600" cy="4529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12" name="Google Shape;12;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78" name="Shape 78"/>
        <p:cNvGrpSpPr/>
        <p:nvPr/>
      </p:nvGrpSpPr>
      <p:grpSpPr>
        <a:xfrm>
          <a:off x="0" y="0"/>
          <a:ext cx="0" cy="0"/>
          <a:chOff x="0" y="0"/>
          <a:chExt cx="0" cy="0"/>
        </a:xfrm>
      </p:grpSpPr>
      <p:sp>
        <p:nvSpPr>
          <p:cNvPr id="79" name="Google Shape;79;p16"/>
          <p:cNvSpPr txBox="1"/>
          <p:nvPr>
            <p:ph type="title"/>
          </p:nvPr>
        </p:nvSpPr>
        <p:spPr>
          <a:xfrm>
            <a:off x="311700" y="593367"/>
            <a:ext cx="8520600" cy="9432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80" name="Google Shape;80;p16"/>
          <p:cNvSpPr txBox="1"/>
          <p:nvPr>
            <p:ph idx="1" type="body"/>
          </p:nvPr>
        </p:nvSpPr>
        <p:spPr>
          <a:xfrm>
            <a:off x="311700" y="1688433"/>
            <a:ext cx="8520600" cy="44037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1" name="Google Shape;81;p16"/>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Open Sans"/>
                <a:ea typeface="Open Sans"/>
                <a:cs typeface="Open Sans"/>
                <a:sym typeface="Open Sans"/>
              </a:defRPr>
            </a:lvl1pPr>
            <a:lvl2pPr lvl="1" rtl="0" algn="r">
              <a:buNone/>
              <a:defRPr sz="1000">
                <a:solidFill>
                  <a:schemeClr val="dk2"/>
                </a:solidFill>
                <a:latin typeface="Open Sans"/>
                <a:ea typeface="Open Sans"/>
                <a:cs typeface="Open Sans"/>
                <a:sym typeface="Open Sans"/>
              </a:defRPr>
            </a:lvl2pPr>
            <a:lvl3pPr lvl="2" rtl="0" algn="r">
              <a:buNone/>
              <a:defRPr sz="1000">
                <a:solidFill>
                  <a:schemeClr val="dk2"/>
                </a:solidFill>
                <a:latin typeface="Open Sans"/>
                <a:ea typeface="Open Sans"/>
                <a:cs typeface="Open Sans"/>
                <a:sym typeface="Open Sans"/>
              </a:defRPr>
            </a:lvl3pPr>
            <a:lvl4pPr lvl="3" rtl="0" algn="r">
              <a:buNone/>
              <a:defRPr sz="1000">
                <a:solidFill>
                  <a:schemeClr val="dk2"/>
                </a:solidFill>
                <a:latin typeface="Open Sans"/>
                <a:ea typeface="Open Sans"/>
                <a:cs typeface="Open Sans"/>
                <a:sym typeface="Open Sans"/>
              </a:defRPr>
            </a:lvl4pPr>
            <a:lvl5pPr lvl="4" rtl="0" algn="r">
              <a:buNone/>
              <a:defRPr sz="1000">
                <a:solidFill>
                  <a:schemeClr val="dk2"/>
                </a:solidFill>
                <a:latin typeface="Open Sans"/>
                <a:ea typeface="Open Sans"/>
                <a:cs typeface="Open Sans"/>
                <a:sym typeface="Open Sans"/>
              </a:defRPr>
            </a:lvl5pPr>
            <a:lvl6pPr lvl="5" rtl="0" algn="r">
              <a:buNone/>
              <a:defRPr sz="1000">
                <a:solidFill>
                  <a:schemeClr val="dk2"/>
                </a:solidFill>
                <a:latin typeface="Open Sans"/>
                <a:ea typeface="Open Sans"/>
                <a:cs typeface="Open Sans"/>
                <a:sym typeface="Open Sans"/>
              </a:defRPr>
            </a:lvl6pPr>
            <a:lvl7pPr lvl="6" rtl="0" algn="r">
              <a:buNone/>
              <a:defRPr sz="1000">
                <a:solidFill>
                  <a:schemeClr val="dk2"/>
                </a:solidFill>
                <a:latin typeface="Open Sans"/>
                <a:ea typeface="Open Sans"/>
                <a:cs typeface="Open Sans"/>
                <a:sym typeface="Open Sans"/>
              </a:defRPr>
            </a:lvl7pPr>
            <a:lvl8pPr lvl="7" rtl="0" algn="r">
              <a:buNone/>
              <a:defRPr sz="1000">
                <a:solidFill>
                  <a:schemeClr val="dk2"/>
                </a:solidFill>
                <a:latin typeface="Open Sans"/>
                <a:ea typeface="Open Sans"/>
                <a:cs typeface="Open Sans"/>
                <a:sym typeface="Open Sans"/>
              </a:defRPr>
            </a:lvl8pPr>
            <a:lvl9pPr lvl="8" rtl="0"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12.png"/><Relationship Id="rId5" Type="http://schemas.openxmlformats.org/officeDocument/2006/relationships/image" Target="../media/image28.png"/><Relationship Id="rId6" Type="http://schemas.openxmlformats.org/officeDocument/2006/relationships/image" Target="../media/image5.png"/><Relationship Id="rId7"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4.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2.gif"/><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9.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3.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hyperlink" Target="https://doh.wa.gov/sites/default/files/2023-12/348295-ParentSchoolChart-2024-2025.pdf" TargetMode="External"/><Relationship Id="rId4" Type="http://schemas.openxmlformats.org/officeDocument/2006/relationships/hyperlink" Target="https://myirmobile.com/" TargetMode="External"/><Relationship Id="rId5" Type="http://schemas.openxmlformats.org/officeDocument/2006/relationships/hyperlink" Target="https://resources.finalsite.net/images/v1678123206/mercerislandschoolsorg/hnhwpgwaengqa0dhdmnq/2321F7_Medical_Authorization.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hyperlink" Target="https://www.youtube.com/watch?v=pXPSxJ0UcaM" TargetMode="External"/><Relationship Id="rId4" Type="http://schemas.openxmlformats.org/officeDocument/2006/relationships/hyperlink" Target="https://www.youtube.com/watch?v=pXPSxJ0UcaM" TargetMode="External"/><Relationship Id="rId5" Type="http://schemas.openxmlformats.org/officeDocument/2006/relationships/hyperlink" Target="https://www.youtube.com/watch?v=pXPSxJ0Uca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hyperlink" Target="mailto:Erin.mcguire@mercerislandschools.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6.jpg"/><Relationship Id="rId4" Type="http://schemas.openxmlformats.org/officeDocument/2006/relationships/image" Target="../media/image27.jpg"/><Relationship Id="rId5" Type="http://schemas.openxmlformats.org/officeDocument/2006/relationships/image" Target="../media/image8.jpg"/><Relationship Id="rId6" Type="http://schemas.openxmlformats.org/officeDocument/2006/relationships/image" Target="../media/image11.jpg"/><Relationship Id="rId7" Type="http://schemas.openxmlformats.org/officeDocument/2006/relationships/image" Target="../media/image1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hyperlink" Target="https://support.apple.com/en-us/105112" TargetMode="External"/><Relationship Id="rId4" Type="http://schemas.openxmlformats.org/officeDocument/2006/relationships/hyperlink" Target="https://support.google.com/android/answer/9069335?hl=en#:~:text=To%20turn%20Do%20Not%20Disturb,limit%20interruptions%20with%20Google%20Assistant."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40.png"/><Relationship Id="rId4" Type="http://schemas.openxmlformats.org/officeDocument/2006/relationships/image" Target="../media/image32.png"/><Relationship Id="rId5"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10.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hyperlink" Target="https://docs.google.com/forms/d/e/1FAIpQLScdOgitXEPeaAssF9Q9V7GG1ciJIG1lJg7oiO09Bp539m8PTg/viewform?usp=sharing&amp;ouid=106888608517695473127"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hyperlink" Target="https://ims.mercerislandschools.org/" TargetMode="External"/><Relationship Id="rId4" Type="http://schemas.openxmlformats.org/officeDocument/2006/relationships/hyperlink" Target="https://docs.google.com/presentation/d/1z5kQ9tKTe1FqQTu0knfHGPwQWxRRCVf2lbxHlYi66m8/pub?start=false&amp;loop=false&amp;delayms=60000&amp;slide=id.g3688736ce06_1_0"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15.jpg"/><Relationship Id="rId4" Type="http://schemas.openxmlformats.org/officeDocument/2006/relationships/image" Target="../media/image1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3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20.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2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3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1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image" Target="../media/image3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 Id="rId3" Type="http://schemas.openxmlformats.org/officeDocument/2006/relationships/image" Target="../media/image37.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2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38.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 Id="rId3"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 name="Shape 135"/>
        <p:cNvGrpSpPr/>
        <p:nvPr/>
      </p:nvGrpSpPr>
      <p:grpSpPr>
        <a:xfrm>
          <a:off x="0" y="0"/>
          <a:ext cx="0" cy="0"/>
          <a:chOff x="0" y="0"/>
          <a:chExt cx="0" cy="0"/>
        </a:xfrm>
      </p:grpSpPr>
      <p:pic>
        <p:nvPicPr>
          <p:cNvPr id="136" name="Google Shape;136;p28" title="image (3).png"/>
          <p:cNvPicPr preferRelativeResize="0"/>
          <p:nvPr/>
        </p:nvPicPr>
        <p:blipFill>
          <a:blip r:embed="rId3">
            <a:alphaModFix/>
          </a:blip>
          <a:stretch>
            <a:fillRect/>
          </a:stretch>
        </p:blipFill>
        <p:spPr>
          <a:xfrm>
            <a:off x="669650" y="1513450"/>
            <a:ext cx="7957098" cy="4690750"/>
          </a:xfrm>
          <a:prstGeom prst="rect">
            <a:avLst/>
          </a:prstGeom>
          <a:noFill/>
          <a:ln>
            <a:noFill/>
          </a:ln>
        </p:spPr>
      </p:pic>
      <p:sp>
        <p:nvSpPr>
          <p:cNvPr id="137" name="Google Shape;137;p28"/>
          <p:cNvSpPr txBox="1"/>
          <p:nvPr/>
        </p:nvSpPr>
        <p:spPr>
          <a:xfrm>
            <a:off x="152400" y="393750"/>
            <a:ext cx="8991600" cy="141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7000">
                <a:solidFill>
                  <a:srgbClr val="980000"/>
                </a:solidFill>
                <a:latin typeface="Georgia"/>
                <a:ea typeface="Georgia"/>
                <a:cs typeface="Georgia"/>
                <a:sym typeface="Georgia"/>
              </a:rPr>
              <a:t>Welcome Families</a:t>
            </a:r>
            <a:endParaRPr sz="7000">
              <a:solidFill>
                <a:srgbClr val="980000"/>
              </a:solidFill>
              <a:latin typeface="Georgia"/>
              <a:ea typeface="Georgia"/>
              <a:cs typeface="Georgia"/>
              <a:sym typeface="Georgi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9"/>
          <p:cNvSpPr txBox="1"/>
          <p:nvPr>
            <p:ph type="ctrTitle"/>
          </p:nvPr>
        </p:nvSpPr>
        <p:spPr>
          <a:xfrm>
            <a:off x="1004150" y="1492878"/>
            <a:ext cx="7136700" cy="2409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US" sz="4000"/>
              <a:t>IMS PTSA</a:t>
            </a:r>
            <a:endParaRPr sz="4000"/>
          </a:p>
          <a:p>
            <a:pPr indent="0" lvl="0" marL="0" rtl="0" algn="ctr">
              <a:spcBef>
                <a:spcPts val="0"/>
              </a:spcBef>
              <a:spcAft>
                <a:spcPts val="0"/>
              </a:spcAft>
              <a:buNone/>
            </a:pPr>
            <a:r>
              <a:rPr lang="en-US" sz="4000"/>
              <a:t>General Member Meeting</a:t>
            </a:r>
            <a:endParaRPr sz="4000"/>
          </a:p>
          <a:p>
            <a:pPr indent="0" lvl="0" marL="0" rtl="0" algn="ctr">
              <a:spcBef>
                <a:spcPts val="0"/>
              </a:spcBef>
              <a:spcAft>
                <a:spcPts val="0"/>
              </a:spcAft>
              <a:buNone/>
            </a:pPr>
            <a:r>
              <a:rPr lang="en-US" sz="2400"/>
              <a:t>August 28, 2025</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0"/>
          <p:cNvSpPr txBox="1"/>
          <p:nvPr>
            <p:ph type="title"/>
          </p:nvPr>
        </p:nvSpPr>
        <p:spPr>
          <a:xfrm>
            <a:off x="311700" y="2304967"/>
            <a:ext cx="8520600" cy="94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US" sz="4000"/>
              <a:t>Welcome</a:t>
            </a:r>
            <a:endParaRPr sz="4000"/>
          </a:p>
          <a:p>
            <a:pPr indent="0" lvl="0" marL="0" rtl="0" algn="ctr">
              <a:spcBef>
                <a:spcPts val="0"/>
              </a:spcBef>
              <a:spcAft>
                <a:spcPts val="0"/>
              </a:spcAft>
              <a:buNone/>
            </a:pPr>
            <a:r>
              <a:rPr lang="en-US" sz="4000"/>
              <a:t>Introductions</a:t>
            </a:r>
            <a:endParaRPr sz="4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1"/>
          <p:cNvSpPr txBox="1"/>
          <p:nvPr>
            <p:ph type="title"/>
          </p:nvPr>
        </p:nvSpPr>
        <p:spPr>
          <a:xfrm>
            <a:off x="43550" y="87075"/>
            <a:ext cx="8980800" cy="892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US"/>
              <a:t>Your 2025-2026 PTSA Board Members</a:t>
            </a:r>
            <a:endParaRPr/>
          </a:p>
        </p:txBody>
      </p:sp>
      <p:sp>
        <p:nvSpPr>
          <p:cNvPr id="154" name="Google Shape;154;p31"/>
          <p:cNvSpPr txBox="1"/>
          <p:nvPr>
            <p:ph idx="1" type="body"/>
          </p:nvPr>
        </p:nvSpPr>
        <p:spPr>
          <a:xfrm>
            <a:off x="43550" y="751125"/>
            <a:ext cx="9057000" cy="5976300"/>
          </a:xfrm>
          <a:prstGeom prst="rect">
            <a:avLst/>
          </a:prstGeom>
        </p:spPr>
        <p:txBody>
          <a:bodyPr anchorCtr="0" anchor="t" bIns="91425" lIns="91425" spcFirstLastPara="1" rIns="91425" wrap="square" tIns="91425">
            <a:noAutofit/>
          </a:bodyPr>
          <a:lstStyle/>
          <a:p>
            <a:pPr indent="0" lvl="0" marL="0" rtl="0" algn="ctr">
              <a:lnSpc>
                <a:spcPct val="95000"/>
              </a:lnSpc>
              <a:spcBef>
                <a:spcPts val="1400"/>
              </a:spcBef>
              <a:spcAft>
                <a:spcPts val="0"/>
              </a:spcAft>
              <a:buSzPts val="275"/>
              <a:buNone/>
            </a:pPr>
            <a:r>
              <a:rPr lang="en-US" sz="1600">
                <a:solidFill>
                  <a:srgbClr val="800000"/>
                </a:solidFill>
                <a:latin typeface="Arial"/>
                <a:ea typeface="Arial"/>
                <a:cs typeface="Arial"/>
                <a:sym typeface="Arial"/>
              </a:rPr>
              <a:t>President: </a:t>
            </a:r>
            <a:r>
              <a:rPr lang="en-US" sz="1600">
                <a:solidFill>
                  <a:srgbClr val="333333"/>
                </a:solidFill>
                <a:latin typeface="Arial"/>
                <a:ea typeface="Arial"/>
                <a:cs typeface="Arial"/>
                <a:sym typeface="Arial"/>
              </a:rPr>
              <a:t>Jennifer Crespi | </a:t>
            </a:r>
            <a:r>
              <a:rPr lang="en-US" sz="1600">
                <a:solidFill>
                  <a:srgbClr val="2B42E8"/>
                </a:solidFill>
                <a:latin typeface="Arial"/>
                <a:ea typeface="Arial"/>
                <a:cs typeface="Arial"/>
                <a:sym typeface="Arial"/>
              </a:rPr>
              <a:t>president@imsptsa.org</a:t>
            </a:r>
            <a:r>
              <a:rPr lang="en-US" sz="1600">
                <a:solidFill>
                  <a:srgbClr val="333333"/>
                </a:solidFill>
                <a:latin typeface="Arial"/>
                <a:ea typeface="Arial"/>
                <a:cs typeface="Arial"/>
                <a:sym typeface="Arial"/>
              </a:rPr>
              <a:t> </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800000"/>
                </a:solidFill>
                <a:latin typeface="Arial"/>
                <a:ea typeface="Arial"/>
                <a:cs typeface="Arial"/>
                <a:sym typeface="Arial"/>
              </a:rPr>
              <a:t>President-Elect: </a:t>
            </a:r>
            <a:r>
              <a:rPr lang="en-US" sz="1600">
                <a:solidFill>
                  <a:srgbClr val="333333"/>
                </a:solidFill>
                <a:latin typeface="Arial"/>
                <a:ea typeface="Arial"/>
                <a:cs typeface="Arial"/>
                <a:sym typeface="Arial"/>
              </a:rPr>
              <a:t>Mellissa Hill  | </a:t>
            </a:r>
            <a:r>
              <a:rPr lang="en-US" sz="1600">
                <a:solidFill>
                  <a:srgbClr val="2B42E8"/>
                </a:solidFill>
                <a:latin typeface="Arial"/>
                <a:ea typeface="Arial"/>
                <a:cs typeface="Arial"/>
                <a:sym typeface="Arial"/>
              </a:rPr>
              <a:t>presidentelect@imsptsa.org</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800000"/>
                </a:solidFill>
                <a:latin typeface="Arial"/>
                <a:ea typeface="Arial"/>
                <a:cs typeface="Arial"/>
                <a:sym typeface="Arial"/>
              </a:rPr>
              <a:t>Secretary: </a:t>
            </a:r>
            <a:r>
              <a:rPr lang="en-US" sz="1600">
                <a:solidFill>
                  <a:srgbClr val="333333"/>
                </a:solidFill>
                <a:latin typeface="Arial"/>
                <a:ea typeface="Arial"/>
                <a:cs typeface="Arial"/>
                <a:sym typeface="Arial"/>
              </a:rPr>
              <a:t>Lynette Dufton | </a:t>
            </a:r>
            <a:r>
              <a:rPr lang="en-US" sz="1600">
                <a:solidFill>
                  <a:srgbClr val="2B42E8"/>
                </a:solidFill>
                <a:latin typeface="Arial"/>
                <a:ea typeface="Arial"/>
                <a:cs typeface="Arial"/>
                <a:sym typeface="Arial"/>
              </a:rPr>
              <a:t>secretary@imsptsa.org</a:t>
            </a:r>
            <a:r>
              <a:rPr lang="en-US" sz="1600">
                <a:solidFill>
                  <a:srgbClr val="333333"/>
                </a:solidFill>
                <a:latin typeface="Arial"/>
                <a:ea typeface="Arial"/>
                <a:cs typeface="Arial"/>
                <a:sym typeface="Arial"/>
              </a:rPr>
              <a:t> </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800000"/>
                </a:solidFill>
                <a:latin typeface="Arial"/>
                <a:ea typeface="Arial"/>
                <a:cs typeface="Arial"/>
                <a:sym typeface="Arial"/>
              </a:rPr>
              <a:t>Treasurer</a:t>
            </a:r>
            <a:r>
              <a:rPr lang="en-US" sz="1600">
                <a:solidFill>
                  <a:srgbClr val="333333"/>
                </a:solidFill>
                <a:latin typeface="Arial"/>
                <a:ea typeface="Arial"/>
                <a:cs typeface="Arial"/>
                <a:sym typeface="Arial"/>
              </a:rPr>
              <a:t>: Louise Farrell | </a:t>
            </a:r>
            <a:r>
              <a:rPr lang="en-US" sz="1600">
                <a:solidFill>
                  <a:srgbClr val="2B42E8"/>
                </a:solidFill>
                <a:latin typeface="Arial"/>
                <a:ea typeface="Arial"/>
                <a:cs typeface="Arial"/>
                <a:sym typeface="Arial"/>
              </a:rPr>
              <a:t>treasurer@imsptsa.org</a:t>
            </a:r>
            <a:r>
              <a:rPr lang="en-US" sz="1600">
                <a:solidFill>
                  <a:srgbClr val="333333"/>
                </a:solidFill>
                <a:latin typeface="Arial"/>
                <a:ea typeface="Arial"/>
                <a:cs typeface="Arial"/>
                <a:sym typeface="Arial"/>
              </a:rPr>
              <a:t>  </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800000"/>
                </a:solidFill>
                <a:latin typeface="Arial"/>
                <a:ea typeface="Arial"/>
                <a:cs typeface="Arial"/>
                <a:sym typeface="Arial"/>
              </a:rPr>
              <a:t>Assistant Treasurer: </a:t>
            </a:r>
            <a:r>
              <a:rPr lang="en-US" sz="1600">
                <a:solidFill>
                  <a:srgbClr val="333333"/>
                </a:solidFill>
                <a:latin typeface="Arial"/>
                <a:ea typeface="Arial"/>
                <a:cs typeface="Arial"/>
                <a:sym typeface="Arial"/>
              </a:rPr>
              <a:t>Mara McCune | </a:t>
            </a:r>
            <a:r>
              <a:rPr lang="en-US" sz="1600">
                <a:solidFill>
                  <a:srgbClr val="2B42E8"/>
                </a:solidFill>
                <a:latin typeface="Arial"/>
                <a:ea typeface="Arial"/>
                <a:cs typeface="Arial"/>
                <a:sym typeface="Arial"/>
              </a:rPr>
              <a:t>treasurer@imsptsa.org</a:t>
            </a:r>
            <a:r>
              <a:rPr lang="en-US" sz="1600">
                <a:solidFill>
                  <a:srgbClr val="333333"/>
                </a:solidFill>
                <a:latin typeface="Arial"/>
                <a:ea typeface="Arial"/>
                <a:cs typeface="Arial"/>
                <a:sym typeface="Arial"/>
              </a:rPr>
              <a:t>  </a:t>
            </a:r>
            <a:endParaRPr sz="1600">
              <a:solidFill>
                <a:srgbClr val="333333"/>
              </a:solidFill>
              <a:latin typeface="Arial"/>
              <a:ea typeface="Arial"/>
              <a:cs typeface="Arial"/>
              <a:sym typeface="Arial"/>
            </a:endParaRPr>
          </a:p>
          <a:p>
            <a:pPr indent="0" lvl="0" marL="0" rtl="0" algn="ctr">
              <a:lnSpc>
                <a:spcPct val="95000"/>
              </a:lnSpc>
              <a:spcBef>
                <a:spcPts val="1300"/>
              </a:spcBef>
              <a:spcAft>
                <a:spcPts val="0"/>
              </a:spcAft>
              <a:buSzPts val="275"/>
              <a:buNone/>
            </a:pPr>
            <a:r>
              <a:rPr lang="en-US" sz="1600">
                <a:solidFill>
                  <a:srgbClr val="993300"/>
                </a:solidFill>
                <a:latin typeface="Arial"/>
                <a:ea typeface="Arial"/>
                <a:cs typeface="Arial"/>
                <a:sym typeface="Arial"/>
              </a:rPr>
              <a:t>Co-VP Advocacy: </a:t>
            </a:r>
            <a:r>
              <a:rPr lang="en-US" sz="1600">
                <a:solidFill>
                  <a:srgbClr val="333333"/>
                </a:solidFill>
                <a:latin typeface="Arial"/>
                <a:ea typeface="Arial"/>
                <a:cs typeface="Arial"/>
                <a:sym typeface="Arial"/>
              </a:rPr>
              <a:t>Kim Florence and Laura Oberto| </a:t>
            </a:r>
            <a:r>
              <a:rPr lang="en-US" sz="1600">
                <a:solidFill>
                  <a:srgbClr val="2B42E8"/>
                </a:solidFill>
                <a:latin typeface="Arial"/>
                <a:ea typeface="Arial"/>
                <a:cs typeface="Arial"/>
                <a:sym typeface="Arial"/>
              </a:rPr>
              <a:t>advocacy@imsptsa.org</a:t>
            </a:r>
            <a:endParaRPr sz="1600">
              <a:solidFill>
                <a:srgbClr val="2B42E8"/>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800000"/>
                </a:solidFill>
                <a:latin typeface="Arial"/>
                <a:ea typeface="Arial"/>
                <a:cs typeface="Arial"/>
                <a:sym typeface="Arial"/>
              </a:rPr>
              <a:t>Co-VP Communications: </a:t>
            </a:r>
            <a:r>
              <a:rPr lang="en-US" sz="1600">
                <a:solidFill>
                  <a:srgbClr val="333333"/>
                </a:solidFill>
                <a:latin typeface="Arial"/>
                <a:ea typeface="Arial"/>
                <a:cs typeface="Arial"/>
                <a:sym typeface="Arial"/>
              </a:rPr>
              <a:t>Sarah Hollenbeck and Adrienne Peterson| </a:t>
            </a:r>
            <a:r>
              <a:rPr lang="en-US" sz="1600">
                <a:solidFill>
                  <a:srgbClr val="2B42E8"/>
                </a:solidFill>
                <a:latin typeface="Arial"/>
                <a:ea typeface="Arial"/>
                <a:cs typeface="Arial"/>
                <a:sym typeface="Arial"/>
              </a:rPr>
              <a:t>communications@imsptsa.org</a:t>
            </a:r>
            <a:r>
              <a:rPr lang="en-US" sz="1600">
                <a:solidFill>
                  <a:srgbClr val="333333"/>
                </a:solidFill>
                <a:latin typeface="Arial"/>
                <a:ea typeface="Arial"/>
                <a:cs typeface="Arial"/>
                <a:sym typeface="Arial"/>
              </a:rPr>
              <a:t> </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993300"/>
                </a:solidFill>
                <a:latin typeface="Arial"/>
                <a:ea typeface="Arial"/>
                <a:cs typeface="Arial"/>
                <a:sym typeface="Arial"/>
              </a:rPr>
              <a:t>Co-VP Community Building &amp; Events: </a:t>
            </a:r>
            <a:r>
              <a:rPr lang="en-US" sz="1600">
                <a:solidFill>
                  <a:srgbClr val="333333"/>
                </a:solidFill>
                <a:latin typeface="Arial"/>
                <a:ea typeface="Arial"/>
                <a:cs typeface="Arial"/>
                <a:sym typeface="Arial"/>
              </a:rPr>
              <a:t>Lisa Kalschuer and Tricia Jaffe| </a:t>
            </a:r>
            <a:r>
              <a:rPr lang="en-US" sz="1600">
                <a:solidFill>
                  <a:srgbClr val="2B42E8"/>
                </a:solidFill>
                <a:latin typeface="Arial"/>
                <a:ea typeface="Arial"/>
                <a:cs typeface="Arial"/>
                <a:sym typeface="Arial"/>
              </a:rPr>
              <a:t>community@imsptsa.org</a:t>
            </a:r>
            <a:r>
              <a:rPr lang="en-US" sz="1600">
                <a:solidFill>
                  <a:srgbClr val="333333"/>
                </a:solidFill>
                <a:latin typeface="Arial"/>
                <a:ea typeface="Arial"/>
                <a:cs typeface="Arial"/>
                <a:sym typeface="Arial"/>
              </a:rPr>
              <a:t> </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993300"/>
                </a:solidFill>
                <a:latin typeface="Arial"/>
                <a:ea typeface="Arial"/>
                <a:cs typeface="Arial"/>
                <a:sym typeface="Arial"/>
              </a:rPr>
              <a:t>Co-VP Belonging and Voice: </a:t>
            </a:r>
            <a:r>
              <a:rPr lang="en-US" sz="1600">
                <a:solidFill>
                  <a:srgbClr val="333333"/>
                </a:solidFill>
                <a:latin typeface="Arial"/>
                <a:ea typeface="Arial"/>
                <a:cs typeface="Arial"/>
                <a:sym typeface="Arial"/>
              </a:rPr>
              <a:t>Ruka Wolf and Caroline Caraballo | </a:t>
            </a:r>
            <a:r>
              <a:rPr lang="en-US" sz="1600">
                <a:solidFill>
                  <a:srgbClr val="2B42E8"/>
                </a:solidFill>
                <a:latin typeface="Arial"/>
                <a:ea typeface="Arial"/>
                <a:cs typeface="Arial"/>
                <a:sym typeface="Arial"/>
              </a:rPr>
              <a:t>belonging@imsptsa.org</a:t>
            </a:r>
            <a:endParaRPr sz="1600">
              <a:solidFill>
                <a:srgbClr val="2B42E8"/>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993300"/>
                </a:solidFill>
                <a:latin typeface="Arial"/>
                <a:ea typeface="Arial"/>
                <a:cs typeface="Arial"/>
                <a:sym typeface="Arial"/>
              </a:rPr>
              <a:t>Co-VP Enrichment: </a:t>
            </a:r>
            <a:r>
              <a:rPr lang="en-US" sz="1600">
                <a:solidFill>
                  <a:srgbClr val="333333"/>
                </a:solidFill>
                <a:latin typeface="Arial"/>
                <a:ea typeface="Arial"/>
                <a:cs typeface="Arial"/>
                <a:sym typeface="Arial"/>
              </a:rPr>
              <a:t>Michele Ling and </a:t>
            </a:r>
            <a:r>
              <a:rPr lang="en-US" sz="1600">
                <a:solidFill>
                  <a:srgbClr val="333333"/>
                </a:solidFill>
                <a:latin typeface="Arial"/>
                <a:ea typeface="Arial"/>
                <a:cs typeface="Arial"/>
                <a:sym typeface="Arial"/>
              </a:rPr>
              <a:t>Yen-Ling Lee </a:t>
            </a:r>
            <a:r>
              <a:rPr lang="en-US" sz="1600">
                <a:solidFill>
                  <a:srgbClr val="333333"/>
                </a:solidFill>
                <a:latin typeface="Arial"/>
                <a:ea typeface="Arial"/>
                <a:cs typeface="Arial"/>
                <a:sym typeface="Arial"/>
              </a:rPr>
              <a:t>| </a:t>
            </a:r>
            <a:r>
              <a:rPr lang="en-US" sz="1600">
                <a:solidFill>
                  <a:srgbClr val="2B42E8"/>
                </a:solidFill>
                <a:latin typeface="Arial"/>
                <a:ea typeface="Arial"/>
                <a:cs typeface="Arial"/>
                <a:sym typeface="Arial"/>
              </a:rPr>
              <a:t>enrichment@imsptsa.org</a:t>
            </a:r>
            <a:r>
              <a:rPr lang="en-US" sz="1600">
                <a:solidFill>
                  <a:srgbClr val="333333"/>
                </a:solidFill>
                <a:latin typeface="Arial"/>
                <a:ea typeface="Arial"/>
                <a:cs typeface="Arial"/>
                <a:sym typeface="Arial"/>
              </a:rPr>
              <a:t> </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800000"/>
                </a:solidFill>
                <a:latin typeface="Arial"/>
                <a:ea typeface="Arial"/>
                <a:cs typeface="Arial"/>
                <a:sym typeface="Arial"/>
              </a:rPr>
              <a:t>Co-VP Fundraising: </a:t>
            </a:r>
            <a:r>
              <a:rPr lang="en-US" sz="1600">
                <a:solidFill>
                  <a:srgbClr val="333333"/>
                </a:solidFill>
                <a:latin typeface="Arial"/>
                <a:ea typeface="Arial"/>
                <a:cs typeface="Arial"/>
                <a:sym typeface="Arial"/>
              </a:rPr>
              <a:t>Samantha Rubenfield and </a:t>
            </a:r>
            <a:r>
              <a:rPr lang="en-US" sz="1600">
                <a:solidFill>
                  <a:srgbClr val="333333"/>
                </a:solidFill>
                <a:latin typeface="Arial"/>
                <a:ea typeface="Arial"/>
                <a:cs typeface="Arial"/>
                <a:sym typeface="Arial"/>
              </a:rPr>
              <a:t>Meghan Banta </a:t>
            </a:r>
            <a:r>
              <a:rPr lang="en-US" sz="1600">
                <a:solidFill>
                  <a:srgbClr val="333333"/>
                </a:solidFill>
                <a:latin typeface="Arial"/>
                <a:ea typeface="Arial"/>
                <a:cs typeface="Arial"/>
                <a:sym typeface="Arial"/>
              </a:rPr>
              <a:t>| </a:t>
            </a:r>
            <a:r>
              <a:rPr lang="en-US" sz="1600">
                <a:solidFill>
                  <a:srgbClr val="2B42E8"/>
                </a:solidFill>
                <a:latin typeface="Arial"/>
                <a:ea typeface="Arial"/>
                <a:cs typeface="Arial"/>
                <a:sym typeface="Arial"/>
              </a:rPr>
              <a:t>fundraising@imsptsa.org</a:t>
            </a:r>
            <a:endParaRPr sz="1600">
              <a:solidFill>
                <a:srgbClr val="2B42E8"/>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993300"/>
                </a:solidFill>
                <a:latin typeface="Arial"/>
                <a:ea typeface="Arial"/>
                <a:cs typeface="Arial"/>
                <a:sym typeface="Arial"/>
              </a:rPr>
              <a:t>Co-VP Operations: </a:t>
            </a:r>
            <a:r>
              <a:rPr lang="en-US" sz="1600">
                <a:solidFill>
                  <a:srgbClr val="333333"/>
                </a:solidFill>
                <a:latin typeface="Arial"/>
                <a:ea typeface="Arial"/>
                <a:cs typeface="Arial"/>
                <a:sym typeface="Arial"/>
              </a:rPr>
              <a:t>Jessie Bronson and </a:t>
            </a:r>
            <a:r>
              <a:rPr lang="en-US" sz="1600">
                <a:solidFill>
                  <a:srgbClr val="333333"/>
                </a:solidFill>
                <a:latin typeface="Arial"/>
                <a:ea typeface="Arial"/>
                <a:cs typeface="Arial"/>
                <a:sym typeface="Arial"/>
              </a:rPr>
              <a:t>Charlene Matukaitis</a:t>
            </a:r>
            <a:r>
              <a:rPr lang="en-US" sz="1600">
                <a:solidFill>
                  <a:srgbClr val="333333"/>
                </a:solidFill>
                <a:latin typeface="Arial"/>
                <a:ea typeface="Arial"/>
                <a:cs typeface="Arial"/>
                <a:sym typeface="Arial"/>
              </a:rPr>
              <a:t> | </a:t>
            </a:r>
            <a:r>
              <a:rPr lang="en-US" sz="1600">
                <a:solidFill>
                  <a:srgbClr val="2B42E8"/>
                </a:solidFill>
                <a:latin typeface="Arial"/>
                <a:ea typeface="Arial"/>
                <a:cs typeface="Arial"/>
                <a:sym typeface="Arial"/>
              </a:rPr>
              <a:t>operations@imsptsa.org</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993300"/>
                </a:solidFill>
                <a:latin typeface="Arial"/>
                <a:ea typeface="Arial"/>
                <a:cs typeface="Arial"/>
                <a:sym typeface="Arial"/>
              </a:rPr>
              <a:t>Co-VP SSALD: </a:t>
            </a:r>
            <a:r>
              <a:rPr lang="en-US" sz="1600">
                <a:solidFill>
                  <a:srgbClr val="333333"/>
                </a:solidFill>
                <a:latin typeface="Arial"/>
                <a:ea typeface="Arial"/>
                <a:cs typeface="Arial"/>
                <a:sym typeface="Arial"/>
              </a:rPr>
              <a:t>Lisa Paladin and </a:t>
            </a:r>
            <a:r>
              <a:rPr lang="en-US" sz="1600">
                <a:solidFill>
                  <a:srgbClr val="333333"/>
                </a:solidFill>
                <a:latin typeface="Arial"/>
                <a:ea typeface="Arial"/>
                <a:cs typeface="Arial"/>
                <a:sym typeface="Arial"/>
              </a:rPr>
              <a:t>Gwynna Norman</a:t>
            </a:r>
            <a:r>
              <a:rPr lang="en-US" sz="1600">
                <a:solidFill>
                  <a:srgbClr val="333333"/>
                </a:solidFill>
                <a:latin typeface="Arial"/>
                <a:ea typeface="Arial"/>
                <a:cs typeface="Arial"/>
                <a:sym typeface="Arial"/>
              </a:rPr>
              <a:t>| </a:t>
            </a:r>
            <a:r>
              <a:rPr lang="en-US" sz="1600">
                <a:solidFill>
                  <a:srgbClr val="2B42E8"/>
                </a:solidFill>
                <a:latin typeface="Arial"/>
                <a:ea typeface="Arial"/>
                <a:cs typeface="Arial"/>
                <a:sym typeface="Arial"/>
              </a:rPr>
              <a:t>SSALD@imsptsa.org</a:t>
            </a:r>
            <a:endParaRPr sz="1600">
              <a:solidFill>
                <a:srgbClr val="333333"/>
              </a:solidFill>
              <a:latin typeface="Arial"/>
              <a:ea typeface="Arial"/>
              <a:cs typeface="Arial"/>
              <a:sym typeface="Arial"/>
            </a:endParaRPr>
          </a:p>
          <a:p>
            <a:pPr indent="0" lvl="0" marL="0" rtl="0" algn="ctr">
              <a:lnSpc>
                <a:spcPct val="95000"/>
              </a:lnSpc>
              <a:spcBef>
                <a:spcPts val="1400"/>
              </a:spcBef>
              <a:spcAft>
                <a:spcPts val="0"/>
              </a:spcAft>
              <a:buSzPts val="275"/>
              <a:buNone/>
            </a:pPr>
            <a:r>
              <a:rPr lang="en-US" sz="1600">
                <a:solidFill>
                  <a:srgbClr val="800000"/>
                </a:solidFill>
                <a:latin typeface="Arial"/>
                <a:ea typeface="Arial"/>
                <a:cs typeface="Arial"/>
                <a:sym typeface="Arial"/>
              </a:rPr>
              <a:t>Co-VP Staff Appreciation: </a:t>
            </a:r>
            <a:r>
              <a:rPr lang="en-US" sz="1600">
                <a:solidFill>
                  <a:srgbClr val="333333"/>
                </a:solidFill>
                <a:latin typeface="Arial"/>
                <a:ea typeface="Arial"/>
                <a:cs typeface="Arial"/>
                <a:sym typeface="Arial"/>
              </a:rPr>
              <a:t>Jill Sharpe | </a:t>
            </a:r>
            <a:r>
              <a:rPr lang="en-US" sz="1600">
                <a:solidFill>
                  <a:srgbClr val="2B42E8"/>
                </a:solidFill>
                <a:latin typeface="Arial"/>
                <a:ea typeface="Arial"/>
                <a:cs typeface="Arial"/>
                <a:sym typeface="Arial"/>
              </a:rPr>
              <a:t>staffappreciation@imsptsa.org</a:t>
            </a:r>
            <a:endParaRPr sz="1600">
              <a:solidFill>
                <a:srgbClr val="2B42E8"/>
              </a:solidFill>
              <a:latin typeface="Arial"/>
              <a:ea typeface="Arial"/>
              <a:cs typeface="Arial"/>
              <a:sym typeface="Arial"/>
            </a:endParaRPr>
          </a:p>
          <a:p>
            <a:pPr indent="0" lvl="0" marL="0" rtl="0" algn="ctr">
              <a:lnSpc>
                <a:spcPct val="95000"/>
              </a:lnSpc>
              <a:spcBef>
                <a:spcPts val="1400"/>
              </a:spcBef>
              <a:spcAft>
                <a:spcPts val="1200"/>
              </a:spcAft>
              <a:buSzPts val="275"/>
              <a:buNone/>
            </a:pPr>
            <a:r>
              <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32" title="Screenshot 2025-08-23 at 12.27.39 PM.png"/>
          <p:cNvPicPr preferRelativeResize="0"/>
          <p:nvPr/>
        </p:nvPicPr>
        <p:blipFill>
          <a:blip r:embed="rId3">
            <a:alphaModFix/>
          </a:blip>
          <a:stretch>
            <a:fillRect/>
          </a:stretch>
        </p:blipFill>
        <p:spPr>
          <a:xfrm>
            <a:off x="0" y="0"/>
            <a:ext cx="4920350" cy="6705602"/>
          </a:xfrm>
          <a:prstGeom prst="rect">
            <a:avLst/>
          </a:prstGeom>
          <a:noFill/>
          <a:ln>
            <a:noFill/>
          </a:ln>
        </p:spPr>
      </p:pic>
      <p:sp>
        <p:nvSpPr>
          <p:cNvPr id="160" name="Google Shape;160;p32"/>
          <p:cNvSpPr txBox="1"/>
          <p:nvPr/>
        </p:nvSpPr>
        <p:spPr>
          <a:xfrm>
            <a:off x="4920350" y="653150"/>
            <a:ext cx="3897000" cy="5922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400"/>
              </a:spcBef>
              <a:spcAft>
                <a:spcPts val="0"/>
              </a:spcAft>
              <a:buNone/>
            </a:pPr>
            <a:r>
              <a:rPr lang="en-US" sz="1600">
                <a:solidFill>
                  <a:srgbClr val="333333"/>
                </a:solidFill>
              </a:rPr>
              <a:t>The IMS </a:t>
            </a:r>
            <a:r>
              <a:rPr lang="en-US" sz="1600">
                <a:solidFill>
                  <a:srgbClr val="333333"/>
                </a:solidFill>
              </a:rPr>
              <a:t>PTSA’s</a:t>
            </a:r>
            <a:r>
              <a:rPr lang="en-US" sz="1600">
                <a:solidFill>
                  <a:srgbClr val="333333"/>
                </a:solidFill>
              </a:rPr>
              <a:t> annual </a:t>
            </a:r>
            <a:endParaRPr sz="1600">
              <a:solidFill>
                <a:srgbClr val="333333"/>
              </a:solidFill>
            </a:endParaRPr>
          </a:p>
          <a:p>
            <a:pPr indent="0" lvl="0" marL="0" rtl="0" algn="ctr">
              <a:lnSpc>
                <a:spcPct val="115000"/>
              </a:lnSpc>
              <a:spcBef>
                <a:spcPts val="1400"/>
              </a:spcBef>
              <a:spcAft>
                <a:spcPts val="0"/>
              </a:spcAft>
              <a:buNone/>
            </a:pPr>
            <a:r>
              <a:t/>
            </a:r>
            <a:endParaRPr sz="600">
              <a:solidFill>
                <a:srgbClr val="333333"/>
              </a:solidFill>
            </a:endParaRPr>
          </a:p>
          <a:p>
            <a:pPr indent="0" lvl="0" marL="0" rtl="0" algn="ctr">
              <a:lnSpc>
                <a:spcPct val="115000"/>
              </a:lnSpc>
              <a:spcBef>
                <a:spcPts val="1400"/>
              </a:spcBef>
              <a:spcAft>
                <a:spcPts val="0"/>
              </a:spcAft>
              <a:buNone/>
            </a:pPr>
            <a:r>
              <a:t/>
            </a:r>
            <a:endParaRPr sz="400">
              <a:solidFill>
                <a:srgbClr val="333333"/>
              </a:solidFill>
            </a:endParaRPr>
          </a:p>
          <a:p>
            <a:pPr indent="0" lvl="0" marL="0" rtl="0" algn="ctr">
              <a:lnSpc>
                <a:spcPct val="115000"/>
              </a:lnSpc>
              <a:spcBef>
                <a:spcPts val="1400"/>
              </a:spcBef>
              <a:spcAft>
                <a:spcPts val="0"/>
              </a:spcAft>
              <a:buNone/>
            </a:pPr>
            <a:r>
              <a:rPr lang="en-US" sz="1600">
                <a:solidFill>
                  <a:srgbClr val="333333"/>
                </a:solidFill>
              </a:rPr>
              <a:t>campaign plays a crucial role in funding and enhancing the programs, events, and grants that the school cannot fully support through the district budget alone. </a:t>
            </a:r>
            <a:endParaRPr sz="1600">
              <a:solidFill>
                <a:srgbClr val="333333"/>
              </a:solidFill>
            </a:endParaRPr>
          </a:p>
          <a:p>
            <a:pPr indent="0" lvl="0" marL="0" rtl="0" algn="ctr">
              <a:lnSpc>
                <a:spcPct val="115000"/>
              </a:lnSpc>
              <a:spcBef>
                <a:spcPts val="1400"/>
              </a:spcBef>
              <a:spcAft>
                <a:spcPts val="0"/>
              </a:spcAft>
              <a:buNone/>
            </a:pPr>
            <a:r>
              <a:rPr b="1" lang="en-US" sz="2700">
                <a:solidFill>
                  <a:srgbClr val="980000"/>
                </a:solidFill>
                <a:latin typeface="Caveat"/>
                <a:ea typeface="Caveat"/>
                <a:cs typeface="Caveat"/>
                <a:sym typeface="Caveat"/>
              </a:rPr>
              <a:t>Every contribution goes directly supports IMS throughout this school year.</a:t>
            </a:r>
            <a:endParaRPr sz="1600">
              <a:solidFill>
                <a:srgbClr val="333333"/>
              </a:solidFill>
            </a:endParaRPr>
          </a:p>
          <a:p>
            <a:pPr indent="0" lvl="0" marL="0" rtl="0" algn="ctr">
              <a:lnSpc>
                <a:spcPct val="115000"/>
              </a:lnSpc>
              <a:spcBef>
                <a:spcPts val="1400"/>
              </a:spcBef>
              <a:spcAft>
                <a:spcPts val="0"/>
              </a:spcAft>
              <a:buNone/>
            </a:pPr>
            <a:r>
              <a:rPr lang="en-US" sz="1600">
                <a:solidFill>
                  <a:srgbClr val="333333"/>
                </a:solidFill>
              </a:rPr>
              <a:t>Every family that donates at least </a:t>
            </a:r>
            <a:r>
              <a:rPr b="1" lang="en-US" sz="1600">
                <a:solidFill>
                  <a:srgbClr val="333333"/>
                </a:solidFill>
              </a:rPr>
              <a:t>$275 </a:t>
            </a:r>
            <a:r>
              <a:rPr lang="en-US" sz="1600">
                <a:solidFill>
                  <a:srgbClr val="333333"/>
                </a:solidFill>
              </a:rPr>
              <a:t>to the Gator Give campaign will be entered into a drawing to                      </a:t>
            </a:r>
            <a:r>
              <a:rPr b="1" lang="en-US" sz="1600">
                <a:solidFill>
                  <a:srgbClr val="333333"/>
                </a:solidFill>
              </a:rPr>
              <a:t>win a reserved parking spot at IMS! </a:t>
            </a:r>
            <a:endParaRPr b="1" sz="1600">
              <a:solidFill>
                <a:srgbClr val="333333"/>
              </a:solidFill>
            </a:endParaRPr>
          </a:p>
          <a:p>
            <a:pPr indent="0" lvl="0" marL="0" rtl="0" algn="l">
              <a:lnSpc>
                <a:spcPct val="115000"/>
              </a:lnSpc>
              <a:spcBef>
                <a:spcPts val="1400"/>
              </a:spcBef>
              <a:spcAft>
                <a:spcPts val="0"/>
              </a:spcAft>
              <a:buNone/>
            </a:pPr>
            <a:r>
              <a:rPr lang="en-US" sz="1300">
                <a:solidFill>
                  <a:srgbClr val="333333"/>
                </a:solidFill>
              </a:rPr>
              <a:t> </a:t>
            </a:r>
            <a:endParaRPr sz="1300">
              <a:solidFill>
                <a:srgbClr val="333333"/>
              </a:solidFill>
            </a:endParaRPr>
          </a:p>
          <a:p>
            <a:pPr indent="0" lvl="0" marL="0" rtl="0" algn="l">
              <a:spcBef>
                <a:spcPts val="1400"/>
              </a:spcBef>
              <a:spcAft>
                <a:spcPts val="0"/>
              </a:spcAft>
              <a:buNone/>
            </a:pPr>
            <a:r>
              <a:t/>
            </a:r>
            <a:endParaRPr sz="1800">
              <a:solidFill>
                <a:schemeClr val="dk2"/>
              </a:solidFill>
              <a:latin typeface="Open Sans"/>
              <a:ea typeface="Open Sans"/>
              <a:cs typeface="Open Sans"/>
              <a:sym typeface="Open Sans"/>
            </a:endParaRPr>
          </a:p>
        </p:txBody>
      </p:sp>
      <p:sp>
        <p:nvSpPr>
          <p:cNvPr id="161" name="Google Shape;161;p32"/>
          <p:cNvSpPr txBox="1"/>
          <p:nvPr/>
        </p:nvSpPr>
        <p:spPr>
          <a:xfrm>
            <a:off x="5606050" y="968850"/>
            <a:ext cx="2688900" cy="729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400"/>
              </a:spcBef>
              <a:spcAft>
                <a:spcPts val="1400"/>
              </a:spcAft>
              <a:buNone/>
            </a:pPr>
            <a:r>
              <a:rPr b="1" lang="en-US" sz="3600">
                <a:solidFill>
                  <a:srgbClr val="980000"/>
                </a:solidFill>
              </a:rPr>
              <a:t>Gator Give </a:t>
            </a:r>
            <a:endParaRPr sz="3600">
              <a:solidFill>
                <a:schemeClr val="dk2"/>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3"/>
          <p:cNvSpPr txBox="1"/>
          <p:nvPr>
            <p:ph type="title"/>
          </p:nvPr>
        </p:nvSpPr>
        <p:spPr>
          <a:xfrm>
            <a:off x="228350" y="-6"/>
            <a:ext cx="8520600" cy="12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US" sz="4000"/>
              <a:t>Show Your Gator Pride</a:t>
            </a:r>
            <a:endParaRPr sz="4000"/>
          </a:p>
        </p:txBody>
      </p:sp>
      <p:pic>
        <p:nvPicPr>
          <p:cNvPr id="167" name="Google Shape;167;p33" title="Screenshot 2025-08-23 at 12.54.46 PM.png"/>
          <p:cNvPicPr preferRelativeResize="0"/>
          <p:nvPr/>
        </p:nvPicPr>
        <p:blipFill rotWithShape="1">
          <a:blip r:embed="rId3">
            <a:alphaModFix/>
          </a:blip>
          <a:srcRect b="0" l="0" r="0" t="2771"/>
          <a:stretch/>
        </p:blipFill>
        <p:spPr>
          <a:xfrm rot="726892">
            <a:off x="6461185" y="2046864"/>
            <a:ext cx="2539654" cy="3090372"/>
          </a:xfrm>
          <a:prstGeom prst="rect">
            <a:avLst/>
          </a:prstGeom>
          <a:noFill/>
          <a:ln>
            <a:noFill/>
          </a:ln>
        </p:spPr>
      </p:pic>
      <p:pic>
        <p:nvPicPr>
          <p:cNvPr id="168" name="Google Shape;168;p33" title="Screenshot 2025-08-23 at 1.00.41 PM.png"/>
          <p:cNvPicPr preferRelativeResize="0"/>
          <p:nvPr/>
        </p:nvPicPr>
        <p:blipFill>
          <a:blip r:embed="rId4">
            <a:alphaModFix/>
          </a:blip>
          <a:stretch>
            <a:fillRect/>
          </a:stretch>
        </p:blipFill>
        <p:spPr>
          <a:xfrm>
            <a:off x="2467475" y="2505825"/>
            <a:ext cx="1308299" cy="1750450"/>
          </a:xfrm>
          <a:prstGeom prst="rect">
            <a:avLst/>
          </a:prstGeom>
          <a:noFill/>
          <a:ln>
            <a:noFill/>
          </a:ln>
        </p:spPr>
      </p:pic>
      <p:pic>
        <p:nvPicPr>
          <p:cNvPr id="169" name="Google Shape;169;p33" title="Screenshot 2025-08-23 at 12.57.23 PM.png"/>
          <p:cNvPicPr preferRelativeResize="0"/>
          <p:nvPr/>
        </p:nvPicPr>
        <p:blipFill>
          <a:blip r:embed="rId5">
            <a:alphaModFix/>
          </a:blip>
          <a:stretch>
            <a:fillRect/>
          </a:stretch>
        </p:blipFill>
        <p:spPr>
          <a:xfrm rot="-271117">
            <a:off x="3809748" y="2498544"/>
            <a:ext cx="2435052" cy="3258010"/>
          </a:xfrm>
          <a:prstGeom prst="rect">
            <a:avLst/>
          </a:prstGeom>
          <a:noFill/>
          <a:ln>
            <a:noFill/>
          </a:ln>
        </p:spPr>
      </p:pic>
      <p:pic>
        <p:nvPicPr>
          <p:cNvPr id="170" name="Google Shape;170;p33" title="Screenshot 2025-08-23 at 1.05.42 PM.png"/>
          <p:cNvPicPr preferRelativeResize="0"/>
          <p:nvPr/>
        </p:nvPicPr>
        <p:blipFill rotWithShape="1">
          <a:blip r:embed="rId6">
            <a:alphaModFix/>
          </a:blip>
          <a:srcRect b="0" l="2203" r="1169" t="0"/>
          <a:stretch/>
        </p:blipFill>
        <p:spPr>
          <a:xfrm>
            <a:off x="1372688" y="631425"/>
            <a:ext cx="6398626" cy="1359350"/>
          </a:xfrm>
          <a:prstGeom prst="rect">
            <a:avLst/>
          </a:prstGeom>
          <a:noFill/>
          <a:ln>
            <a:noFill/>
          </a:ln>
        </p:spPr>
      </p:pic>
      <p:pic>
        <p:nvPicPr>
          <p:cNvPr id="171" name="Google Shape;171;p33" title="Screenshot 2025-08-23 at 12.53.43 PM.png"/>
          <p:cNvPicPr preferRelativeResize="0"/>
          <p:nvPr/>
        </p:nvPicPr>
        <p:blipFill rotWithShape="1">
          <a:blip r:embed="rId7">
            <a:alphaModFix/>
          </a:blip>
          <a:srcRect b="0" l="0" r="0" t="1029"/>
          <a:stretch/>
        </p:blipFill>
        <p:spPr>
          <a:xfrm>
            <a:off x="228350" y="1990775"/>
            <a:ext cx="2057650" cy="4545826"/>
          </a:xfrm>
          <a:prstGeom prst="rect">
            <a:avLst/>
          </a:prstGeom>
          <a:noFill/>
          <a:ln>
            <a:noFill/>
          </a:ln>
        </p:spPr>
      </p:pic>
      <p:sp>
        <p:nvSpPr>
          <p:cNvPr id="172" name="Google Shape;172;p33"/>
          <p:cNvSpPr txBox="1"/>
          <p:nvPr/>
        </p:nvSpPr>
        <p:spPr>
          <a:xfrm>
            <a:off x="2096750" y="5806625"/>
            <a:ext cx="6996300" cy="7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900"/>
              <a:t>https://imsgators.snap.store/</a:t>
            </a:r>
            <a:endParaRPr sz="4600">
              <a:solidFill>
                <a:schemeClr val="dk2"/>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4"/>
          <p:cNvSpPr txBox="1"/>
          <p:nvPr>
            <p:ph type="title"/>
          </p:nvPr>
        </p:nvSpPr>
        <p:spPr>
          <a:xfrm>
            <a:off x="204400" y="452044"/>
            <a:ext cx="8520600" cy="12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US" sz="4000"/>
              <a:t>Upcoming Events &amp; Programs</a:t>
            </a:r>
            <a:endParaRPr sz="4000"/>
          </a:p>
        </p:txBody>
      </p:sp>
      <p:sp>
        <p:nvSpPr>
          <p:cNvPr id="178" name="Google Shape;178;p34"/>
          <p:cNvSpPr txBox="1"/>
          <p:nvPr>
            <p:ph idx="1" type="body"/>
          </p:nvPr>
        </p:nvSpPr>
        <p:spPr>
          <a:xfrm>
            <a:off x="106450" y="1567525"/>
            <a:ext cx="4998900" cy="2275200"/>
          </a:xfrm>
          <a:prstGeom prst="rect">
            <a:avLst/>
          </a:prstGeom>
        </p:spPr>
        <p:txBody>
          <a:bodyPr anchorCtr="0" anchor="t" bIns="91425" lIns="91425" spcFirstLastPara="1" rIns="91425" wrap="square" tIns="91425">
            <a:normAutofit fontScale="77500" lnSpcReduction="10000"/>
          </a:bodyPr>
          <a:lstStyle/>
          <a:p>
            <a:pPr indent="0" lvl="0" marL="0" rtl="0" algn="ctr">
              <a:spcBef>
                <a:spcPts val="0"/>
              </a:spcBef>
              <a:spcAft>
                <a:spcPts val="0"/>
              </a:spcAft>
              <a:buNone/>
            </a:pPr>
            <a:r>
              <a:rPr b="1" lang="en-US" sz="2588"/>
              <a:t>6th Grade &amp; New Family Pizza Night</a:t>
            </a:r>
            <a:endParaRPr b="1" sz="2588"/>
          </a:p>
          <a:p>
            <a:pPr indent="0" lvl="0" marL="0" rtl="0" algn="ctr">
              <a:spcBef>
                <a:spcPts val="0"/>
              </a:spcBef>
              <a:spcAft>
                <a:spcPts val="0"/>
              </a:spcAft>
              <a:buNone/>
            </a:pPr>
            <a:r>
              <a:rPr lang="en-US" sz="2300"/>
              <a:t>Thurs., Sept. 4, 5:30 pm</a:t>
            </a:r>
            <a:endParaRPr sz="2300"/>
          </a:p>
          <a:p>
            <a:pPr indent="0" lvl="0" marL="0" rtl="0" algn="ctr">
              <a:spcBef>
                <a:spcPts val="0"/>
              </a:spcBef>
              <a:spcAft>
                <a:spcPts val="0"/>
              </a:spcAft>
              <a:buNone/>
            </a:pPr>
            <a:r>
              <a:rPr lang="en-US" sz="2300"/>
              <a:t>$5 per person</a:t>
            </a:r>
            <a:endParaRPr sz="2300"/>
          </a:p>
          <a:p>
            <a:pPr indent="0" lvl="0" marL="0" rtl="0" algn="ctr">
              <a:spcBef>
                <a:spcPts val="0"/>
              </a:spcBef>
              <a:spcAft>
                <a:spcPts val="0"/>
              </a:spcAft>
              <a:buNone/>
            </a:pPr>
            <a:r>
              <a:t/>
            </a:r>
            <a:endParaRPr/>
          </a:p>
          <a:p>
            <a:pPr indent="0" lvl="0" marL="0" rtl="0" algn="l">
              <a:spcBef>
                <a:spcPts val="0"/>
              </a:spcBef>
              <a:spcAft>
                <a:spcPts val="0"/>
              </a:spcAft>
              <a:buNone/>
            </a:pPr>
            <a:br>
              <a:rPr lang="en-US"/>
            </a:br>
            <a:br>
              <a:rPr lang="en-US"/>
            </a:br>
            <a:endParaRPr/>
          </a:p>
          <a:p>
            <a:pPr indent="0" lvl="0" marL="457200" rtl="0" algn="l">
              <a:spcBef>
                <a:spcPts val="0"/>
              </a:spcBef>
              <a:spcAft>
                <a:spcPts val="1200"/>
              </a:spcAft>
              <a:buNone/>
            </a:pPr>
            <a:r>
              <a:t/>
            </a:r>
            <a:endParaRPr/>
          </a:p>
        </p:txBody>
      </p:sp>
      <p:sp>
        <p:nvSpPr>
          <p:cNvPr id="179" name="Google Shape;179;p34"/>
          <p:cNvSpPr txBox="1"/>
          <p:nvPr/>
        </p:nvSpPr>
        <p:spPr>
          <a:xfrm>
            <a:off x="466900" y="3537850"/>
            <a:ext cx="4291800" cy="27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000">
                <a:solidFill>
                  <a:schemeClr val="dk2"/>
                </a:solidFill>
                <a:latin typeface="Open Sans"/>
                <a:ea typeface="Open Sans"/>
                <a:cs typeface="Open Sans"/>
                <a:sym typeface="Open Sans"/>
              </a:rPr>
              <a:t>IMS Curriculum Night</a:t>
            </a:r>
            <a:endParaRPr b="1" sz="2000">
              <a:solidFill>
                <a:schemeClr val="dk2"/>
              </a:solidFill>
              <a:latin typeface="Open Sans"/>
              <a:ea typeface="Open Sans"/>
              <a:cs typeface="Open Sans"/>
              <a:sym typeface="Open Sans"/>
            </a:endParaRPr>
          </a:p>
          <a:p>
            <a:pPr indent="0" lvl="0" marL="0" rtl="0" algn="ctr">
              <a:spcBef>
                <a:spcPts val="0"/>
              </a:spcBef>
              <a:spcAft>
                <a:spcPts val="0"/>
              </a:spcAft>
              <a:buNone/>
            </a:pPr>
            <a:r>
              <a:rPr lang="en-US" sz="1800">
                <a:solidFill>
                  <a:schemeClr val="dk2"/>
                </a:solidFill>
                <a:latin typeface="Open Sans"/>
                <a:ea typeface="Open Sans"/>
                <a:cs typeface="Open Sans"/>
                <a:sym typeface="Open Sans"/>
              </a:rPr>
              <a:t>Thurs., Sept. 18,  6:00 pm</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b="1" lang="en-US" sz="1800">
                <a:solidFill>
                  <a:schemeClr val="dk2"/>
                </a:solidFill>
                <a:latin typeface="Open Sans"/>
                <a:ea typeface="Open Sans"/>
                <a:cs typeface="Open Sans"/>
                <a:sym typeface="Open Sans"/>
              </a:rPr>
              <a:t>6-6:20pm</a:t>
            </a:r>
            <a:r>
              <a:rPr lang="en-US" sz="1800">
                <a:solidFill>
                  <a:schemeClr val="dk2"/>
                </a:solidFill>
                <a:latin typeface="Open Sans"/>
                <a:ea typeface="Open Sans"/>
                <a:cs typeface="Open Sans"/>
                <a:sym typeface="Open Sans"/>
              </a:rPr>
              <a:t> (optional parent presentation with Admin/Counselors)</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b="1" lang="en-US" sz="1800">
                <a:solidFill>
                  <a:schemeClr val="dk2"/>
                </a:solidFill>
                <a:latin typeface="Open Sans"/>
                <a:ea typeface="Open Sans"/>
                <a:cs typeface="Open Sans"/>
                <a:sym typeface="Open Sans"/>
              </a:rPr>
              <a:t>6:30</a:t>
            </a:r>
            <a:r>
              <a:rPr lang="en-US" sz="1800">
                <a:solidFill>
                  <a:schemeClr val="dk2"/>
                </a:solidFill>
                <a:latin typeface="Open Sans"/>
                <a:ea typeface="Open Sans"/>
                <a:cs typeface="Open Sans"/>
                <a:sym typeface="Open Sans"/>
              </a:rPr>
              <a:t> Class Rotations Start!</a:t>
            </a:r>
            <a:br>
              <a:rPr lang="en-US" sz="1800">
                <a:solidFill>
                  <a:schemeClr val="dk2"/>
                </a:solidFill>
                <a:latin typeface="Open Sans"/>
                <a:ea typeface="Open Sans"/>
                <a:cs typeface="Open Sans"/>
                <a:sym typeface="Open Sans"/>
              </a:rPr>
            </a:b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US" sz="1800">
                <a:solidFill>
                  <a:schemeClr val="dk2"/>
                </a:solidFill>
                <a:latin typeface="Open Sans"/>
                <a:ea typeface="Open Sans"/>
                <a:cs typeface="Open Sans"/>
                <a:sym typeface="Open Sans"/>
              </a:rPr>
              <a:t>See your child’s teachers in action, sign up to be a room parent, get to class before the bell rings!</a:t>
            </a:r>
            <a:endParaRPr sz="1800">
              <a:solidFill>
                <a:schemeClr val="dk2"/>
              </a:solidFill>
              <a:latin typeface="Open Sans"/>
              <a:ea typeface="Open Sans"/>
              <a:cs typeface="Open Sans"/>
              <a:sym typeface="Open Sans"/>
            </a:endParaRPr>
          </a:p>
          <a:p>
            <a:pPr indent="0" lvl="0" marL="45720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pic>
        <p:nvPicPr>
          <p:cNvPr descr="a cartoon crocodile with blue eyes is waving its hand (Provided by Tenor)" id="180" name="Google Shape;180;p34"/>
          <p:cNvPicPr preferRelativeResize="0"/>
          <p:nvPr/>
        </p:nvPicPr>
        <p:blipFill>
          <a:blip r:embed="rId3">
            <a:alphaModFix/>
          </a:blip>
          <a:stretch>
            <a:fillRect/>
          </a:stretch>
        </p:blipFill>
        <p:spPr>
          <a:xfrm>
            <a:off x="4685100" y="1443175"/>
            <a:ext cx="4224925" cy="5069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descr="a sheet of lined paper with a corner that is curled up (Provided by Tenor)" id="186" name="Google Shape;186;p35"/>
          <p:cNvPicPr preferRelativeResize="0"/>
          <p:nvPr/>
        </p:nvPicPr>
        <p:blipFill>
          <a:blip r:embed="rId3">
            <a:alphaModFix/>
          </a:blip>
          <a:stretch>
            <a:fillRect/>
          </a:stretch>
        </p:blipFill>
        <p:spPr>
          <a:xfrm rot="-253581">
            <a:off x="386545" y="1272113"/>
            <a:ext cx="5502562" cy="5145974"/>
          </a:xfrm>
          <a:prstGeom prst="rect">
            <a:avLst/>
          </a:prstGeom>
          <a:noFill/>
          <a:ln>
            <a:noFill/>
          </a:ln>
        </p:spPr>
      </p:pic>
      <p:sp>
        <p:nvSpPr>
          <p:cNvPr id="187" name="Google Shape;187;p35"/>
          <p:cNvSpPr txBox="1"/>
          <p:nvPr>
            <p:ph type="title"/>
          </p:nvPr>
        </p:nvSpPr>
        <p:spPr>
          <a:xfrm>
            <a:off x="0" y="224175"/>
            <a:ext cx="9099900" cy="1129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US" sz="4000"/>
              <a:t>Staff Amazon Wishlists Coming Soon!</a:t>
            </a:r>
            <a:endParaRPr sz="4000"/>
          </a:p>
          <a:p>
            <a:pPr indent="0" lvl="0" marL="0" rtl="0" algn="l">
              <a:spcBef>
                <a:spcPts val="0"/>
              </a:spcBef>
              <a:spcAft>
                <a:spcPts val="0"/>
              </a:spcAft>
              <a:buNone/>
            </a:pPr>
            <a:r>
              <a:t/>
            </a:r>
            <a:endParaRPr/>
          </a:p>
        </p:txBody>
      </p:sp>
      <p:sp>
        <p:nvSpPr>
          <p:cNvPr id="188" name="Google Shape;188;p35"/>
          <p:cNvSpPr txBox="1"/>
          <p:nvPr>
            <p:ph idx="1" type="body"/>
          </p:nvPr>
        </p:nvSpPr>
        <p:spPr>
          <a:xfrm rot="-286664">
            <a:off x="1184662" y="2408135"/>
            <a:ext cx="4559944" cy="2463162"/>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US" sz="2900">
                <a:solidFill>
                  <a:srgbClr val="222222"/>
                </a:solidFill>
                <a:latin typeface="Caveat"/>
                <a:ea typeface="Caveat"/>
                <a:cs typeface="Caveat"/>
                <a:sym typeface="Caveat"/>
              </a:rPr>
              <a:t>We are hosting a dedicated tab on our PTSA website where families can view and shop </a:t>
            </a:r>
            <a:endParaRPr sz="2900">
              <a:solidFill>
                <a:srgbClr val="222222"/>
              </a:solidFill>
              <a:latin typeface="Caveat"/>
              <a:ea typeface="Caveat"/>
              <a:cs typeface="Caveat"/>
              <a:sym typeface="Caveat"/>
            </a:endParaRPr>
          </a:p>
          <a:p>
            <a:pPr indent="0" lvl="0" marL="0" rtl="0" algn="ctr">
              <a:spcBef>
                <a:spcPts val="1200"/>
              </a:spcBef>
              <a:spcAft>
                <a:spcPts val="1200"/>
              </a:spcAft>
              <a:buNone/>
            </a:pPr>
            <a:r>
              <a:rPr b="1" lang="en-US" sz="3100">
                <a:solidFill>
                  <a:srgbClr val="222222"/>
                </a:solidFill>
                <a:latin typeface="Caveat"/>
                <a:ea typeface="Caveat"/>
                <a:cs typeface="Caveat"/>
                <a:sym typeface="Caveat"/>
              </a:rPr>
              <a:t>Staff Amazon Wishlists!</a:t>
            </a:r>
            <a:endParaRPr b="1" sz="3100">
              <a:latin typeface="Caveat"/>
              <a:ea typeface="Caveat"/>
              <a:cs typeface="Caveat"/>
              <a:sym typeface="Caveat"/>
            </a:endParaRPr>
          </a:p>
        </p:txBody>
      </p:sp>
      <p:pic>
        <p:nvPicPr>
          <p:cNvPr descr="a yellow pencil with a pink rubber on the end (Provided by Tenor)" id="189" name="Google Shape;189;p35"/>
          <p:cNvPicPr preferRelativeResize="0"/>
          <p:nvPr/>
        </p:nvPicPr>
        <p:blipFill>
          <a:blip r:embed="rId4">
            <a:alphaModFix/>
          </a:blip>
          <a:stretch>
            <a:fillRect/>
          </a:stretch>
        </p:blipFill>
        <p:spPr>
          <a:xfrm>
            <a:off x="5411181" y="1671158"/>
            <a:ext cx="2714269" cy="27142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6"/>
          <p:cNvSpPr txBox="1"/>
          <p:nvPr>
            <p:ph type="title"/>
          </p:nvPr>
        </p:nvSpPr>
        <p:spPr>
          <a:xfrm>
            <a:off x="204400" y="452044"/>
            <a:ext cx="8520600" cy="12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US" sz="4000"/>
              <a:t>Meeting Business</a:t>
            </a:r>
            <a:endParaRPr sz="4000"/>
          </a:p>
        </p:txBody>
      </p:sp>
      <p:sp>
        <p:nvSpPr>
          <p:cNvPr id="195" name="Google Shape;195;p36"/>
          <p:cNvSpPr txBox="1"/>
          <p:nvPr>
            <p:ph idx="1" type="body"/>
          </p:nvPr>
        </p:nvSpPr>
        <p:spPr>
          <a:xfrm>
            <a:off x="204400" y="1284498"/>
            <a:ext cx="8520600" cy="4186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US"/>
              <a:t>Vote on 2025-26 Standing Rules</a:t>
            </a:r>
            <a:endParaRPr/>
          </a:p>
          <a:p>
            <a:pPr indent="-317500" lvl="1" marL="914400" rtl="0" algn="l">
              <a:spcBef>
                <a:spcPts val="0"/>
              </a:spcBef>
              <a:spcAft>
                <a:spcPts val="0"/>
              </a:spcAft>
              <a:buSzPts val="1400"/>
              <a:buChar char="○"/>
            </a:pPr>
            <a:r>
              <a:rPr lang="en-US"/>
              <a:t>Changes: WSPTSA Registered agent address changed, National PTA dues </a:t>
            </a:r>
            <a:r>
              <a:rPr lang="en-US"/>
              <a:t>increased by</a:t>
            </a:r>
            <a:r>
              <a:rPr lang="en-US"/>
              <a:t> $1, changed DEI to Belonging and Voice, changed by laws to reflect change with WSPTA about check signers (Board of Directors must approve check signers from any role on board appointed or elected).</a:t>
            </a:r>
            <a:endParaRPr/>
          </a:p>
          <a:p>
            <a:pPr indent="-342900" lvl="0" marL="457200" rtl="0" algn="l">
              <a:spcBef>
                <a:spcPts val="1000"/>
              </a:spcBef>
              <a:spcAft>
                <a:spcPts val="0"/>
              </a:spcAft>
              <a:buSzPts val="1800"/>
              <a:buChar char="●"/>
            </a:pPr>
            <a:r>
              <a:rPr lang="en-US"/>
              <a:t>Vote to approve May 15, 2025 meeting minutes</a:t>
            </a:r>
            <a:endParaRPr/>
          </a:p>
          <a:p>
            <a:pPr indent="-317500" lvl="1" marL="914400" rtl="0" algn="l">
              <a:spcBef>
                <a:spcPts val="0"/>
              </a:spcBef>
              <a:spcAft>
                <a:spcPts val="0"/>
              </a:spcAft>
              <a:buSzPts val="1400"/>
              <a:buChar char="○"/>
            </a:pPr>
            <a:r>
              <a:rPr lang="en-US"/>
              <a:t>The minutes from the May 15, 2025 membership meeting were distributed. </a:t>
            </a:r>
            <a:endParaRPr/>
          </a:p>
          <a:p>
            <a:pPr indent="-317500" lvl="2" marL="1371600" rtl="0" algn="l">
              <a:spcBef>
                <a:spcPts val="0"/>
              </a:spcBef>
              <a:spcAft>
                <a:spcPts val="0"/>
              </a:spcAft>
              <a:buSzPts val="1400"/>
              <a:buChar char="■"/>
            </a:pPr>
            <a:r>
              <a:rPr lang="en-US"/>
              <a:t>Are there any corrections?</a:t>
            </a:r>
            <a:endParaRPr/>
          </a:p>
          <a:p>
            <a:pPr indent="-342900" lvl="0" marL="457200" rtl="0" algn="l">
              <a:spcBef>
                <a:spcPts val="1000"/>
              </a:spcBef>
              <a:spcAft>
                <a:spcPts val="0"/>
              </a:spcAft>
              <a:buSzPts val="1800"/>
              <a:buChar char="●"/>
            </a:pPr>
            <a:r>
              <a:rPr lang="en-US"/>
              <a:t>Review and vote on proposed 2025-26 Budget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7"/>
          <p:cNvSpPr txBox="1"/>
          <p:nvPr>
            <p:ph type="title"/>
          </p:nvPr>
        </p:nvSpPr>
        <p:spPr>
          <a:xfrm>
            <a:off x="222000" y="113425"/>
            <a:ext cx="8700000" cy="12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US" sz="4000"/>
              <a:t>Budget Review</a:t>
            </a:r>
            <a:endParaRPr sz="4000"/>
          </a:p>
        </p:txBody>
      </p:sp>
      <p:sp>
        <p:nvSpPr>
          <p:cNvPr id="201" name="Google Shape;201;p37"/>
          <p:cNvSpPr txBox="1"/>
          <p:nvPr>
            <p:ph idx="1" type="body"/>
          </p:nvPr>
        </p:nvSpPr>
        <p:spPr>
          <a:xfrm>
            <a:off x="311700" y="924019"/>
            <a:ext cx="8520600" cy="5871600"/>
          </a:xfrm>
          <a:prstGeom prst="rect">
            <a:avLst/>
          </a:prstGeom>
        </p:spPr>
        <p:txBody>
          <a:bodyPr anchorCtr="0" anchor="t" bIns="91425" lIns="91425" spcFirstLastPara="1" rIns="91425" wrap="square" tIns="91425">
            <a:normAutofit/>
          </a:bodyPr>
          <a:lstStyle/>
          <a:p>
            <a:pPr indent="0" lvl="0" marL="914400" rtl="0" algn="l">
              <a:lnSpc>
                <a:spcPct val="100000"/>
              </a:lnSpc>
              <a:spcBef>
                <a:spcPts val="0"/>
              </a:spcBef>
              <a:spcAft>
                <a:spcPts val="0"/>
              </a:spcAft>
              <a:buNone/>
            </a:pPr>
            <a:r>
              <a:t/>
            </a:r>
            <a:endParaRPr i="1">
              <a:solidFill>
                <a:srgbClr val="000000"/>
              </a:solidFill>
            </a:endParaRPr>
          </a:p>
          <a:p>
            <a:pPr indent="0" lvl="0" marL="914400" rtl="0" algn="l">
              <a:lnSpc>
                <a:spcPct val="100000"/>
              </a:lnSpc>
              <a:spcBef>
                <a:spcPts val="0"/>
              </a:spcBef>
              <a:spcAft>
                <a:spcPts val="0"/>
              </a:spcAft>
              <a:buNone/>
            </a:pPr>
            <a:r>
              <a:t/>
            </a:r>
            <a:endParaRPr i="1">
              <a:solidFill>
                <a:srgbClr val="000000"/>
              </a:solidFill>
            </a:endParaRPr>
          </a:p>
          <a:p>
            <a:pPr indent="0" lvl="0" marL="91440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US"/>
              <a:t>Grants: $60k to fund a dyslexia reading support program trial and $40k to support teacher requests. Theses programs are supported by our reserves.</a:t>
            </a:r>
            <a:endParaRPr/>
          </a:p>
        </p:txBody>
      </p:sp>
      <p:graphicFrame>
        <p:nvGraphicFramePr>
          <p:cNvPr id="202" name="Google Shape;202;p37"/>
          <p:cNvGraphicFramePr/>
          <p:nvPr/>
        </p:nvGraphicFramePr>
        <p:xfrm>
          <a:off x="952488" y="1462633"/>
          <a:ext cx="3000000" cy="3000000"/>
        </p:xfrm>
        <a:graphic>
          <a:graphicData uri="http://schemas.openxmlformats.org/drawingml/2006/table">
            <a:tbl>
              <a:tblPr>
                <a:noFill/>
                <a:tableStyleId>{1DA44803-82B9-4074-9CEA-46318DD8152B}</a:tableStyleId>
              </a:tblPr>
              <a:tblGrid>
                <a:gridCol w="4583300"/>
                <a:gridCol w="2655700"/>
              </a:tblGrid>
              <a:tr h="1410825">
                <a:tc>
                  <a:txBody>
                    <a:bodyPr/>
                    <a:lstStyle/>
                    <a:p>
                      <a:pPr indent="0" lvl="0" marL="0" rtl="0" algn="l">
                        <a:spcBef>
                          <a:spcPts val="0"/>
                        </a:spcBef>
                        <a:spcAft>
                          <a:spcPts val="0"/>
                        </a:spcAft>
                        <a:buNone/>
                      </a:pPr>
                      <a:r>
                        <a:rPr b="1" lang="en-US" sz="1900">
                          <a:latin typeface="Open Sans"/>
                          <a:ea typeface="Open Sans"/>
                          <a:cs typeface="Open Sans"/>
                          <a:sym typeface="Open Sans"/>
                        </a:rPr>
                        <a:t>Proposed Total Revenue</a:t>
                      </a:r>
                      <a:br>
                        <a:rPr lang="en-US" sz="1900">
                          <a:latin typeface="Open Sans"/>
                          <a:ea typeface="Open Sans"/>
                          <a:cs typeface="Open Sans"/>
                          <a:sym typeface="Open Sans"/>
                        </a:rPr>
                      </a:br>
                      <a:r>
                        <a:rPr i="1" lang="en-US" sz="1900">
                          <a:latin typeface="Open Sans"/>
                          <a:ea typeface="Open Sans"/>
                          <a:cs typeface="Open Sans"/>
                          <a:sym typeface="Open Sans"/>
                        </a:rPr>
                        <a:t>fundraising, memberships, pass-through costs</a:t>
                      </a:r>
                      <a:endParaRPr i="1" sz="1900">
                        <a:latin typeface="Open Sans"/>
                        <a:ea typeface="Open Sans"/>
                        <a:cs typeface="Open Sans"/>
                        <a:sym typeface="Open Sans"/>
                      </a:endParaRPr>
                    </a:p>
                  </a:txBody>
                  <a:tcPr marT="121900" marB="12190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900">
                          <a:latin typeface="Open Sans"/>
                          <a:ea typeface="Open Sans"/>
                          <a:cs typeface="Open Sans"/>
                          <a:sym typeface="Open Sans"/>
                        </a:rPr>
                        <a:t>$114,445</a:t>
                      </a:r>
                      <a:endParaRPr sz="1900">
                        <a:latin typeface="Open Sans"/>
                        <a:ea typeface="Open Sans"/>
                        <a:cs typeface="Open Sans"/>
                        <a:sym typeface="Open Sans"/>
                      </a:endParaRPr>
                    </a:p>
                  </a:txBody>
                  <a:tcPr marT="121900" marB="121900" marR="91425" marL="91425">
                    <a:lnB cap="flat" cmpd="sng" w="9525">
                      <a:solidFill>
                        <a:srgbClr val="9E9E9E"/>
                      </a:solidFill>
                      <a:prstDash val="solid"/>
                      <a:round/>
                      <a:headEnd len="sm" w="sm" type="none"/>
                      <a:tailEnd len="sm" w="sm" type="none"/>
                    </a:lnB>
                  </a:tcPr>
                </a:tc>
              </a:tr>
              <a:tr h="508000">
                <a:tc>
                  <a:txBody>
                    <a:bodyPr/>
                    <a:lstStyle/>
                    <a:p>
                      <a:pPr indent="0" lvl="0" marL="0" rtl="0" algn="l">
                        <a:spcBef>
                          <a:spcPts val="0"/>
                        </a:spcBef>
                        <a:spcAft>
                          <a:spcPts val="0"/>
                        </a:spcAft>
                        <a:buNone/>
                      </a:pPr>
                      <a:r>
                        <a:rPr b="1" lang="en-US" sz="1900">
                          <a:latin typeface="Open Sans"/>
                          <a:ea typeface="Open Sans"/>
                          <a:cs typeface="Open Sans"/>
                          <a:sym typeface="Open Sans"/>
                        </a:rPr>
                        <a:t>Proposed Total Operating Expenditures</a:t>
                      </a:r>
                      <a:endParaRPr b="1" sz="1900">
                        <a:latin typeface="Open Sans"/>
                        <a:ea typeface="Open Sans"/>
                        <a:cs typeface="Open Sans"/>
                        <a:sym typeface="Open Sans"/>
                      </a:endParaRPr>
                    </a:p>
                    <a:p>
                      <a:pPr indent="0" lvl="0" marL="0" rtl="0" algn="l">
                        <a:spcBef>
                          <a:spcPts val="0"/>
                        </a:spcBef>
                        <a:spcAft>
                          <a:spcPts val="0"/>
                        </a:spcAft>
                        <a:buNone/>
                      </a:pPr>
                      <a:r>
                        <a:rPr i="1" lang="en-US" sz="1900">
                          <a:latin typeface="Open Sans"/>
                          <a:ea typeface="Open Sans"/>
                          <a:cs typeface="Open Sans"/>
                          <a:sym typeface="Open Sans"/>
                        </a:rPr>
                        <a:t>stipends, events, programs, overhead</a:t>
                      </a:r>
                      <a:endParaRPr b="1" i="1" sz="1900">
                        <a:latin typeface="Open Sans"/>
                        <a:ea typeface="Open Sans"/>
                        <a:cs typeface="Open Sans"/>
                        <a:sym typeface="Open Sans"/>
                      </a:endParaRPr>
                    </a:p>
                  </a:txBody>
                  <a:tcPr marT="121900" marB="1219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900">
                          <a:latin typeface="Open Sans"/>
                          <a:ea typeface="Open Sans"/>
                          <a:cs typeface="Open Sans"/>
                          <a:sym typeface="Open Sans"/>
                        </a:rPr>
                        <a:t>($100,415)</a:t>
                      </a:r>
                      <a:endParaRPr sz="1900">
                        <a:latin typeface="Open Sans"/>
                        <a:ea typeface="Open Sans"/>
                        <a:cs typeface="Open Sans"/>
                        <a:sym typeface="Open Sans"/>
                      </a:endParaRPr>
                    </a:p>
                    <a:p>
                      <a:pPr indent="0" lvl="0" marL="0" rtl="0" algn="l">
                        <a:spcBef>
                          <a:spcPts val="0"/>
                        </a:spcBef>
                        <a:spcAft>
                          <a:spcPts val="0"/>
                        </a:spcAft>
                        <a:buNone/>
                      </a:pPr>
                      <a:r>
                        <a:t/>
                      </a:r>
                      <a:endParaRPr i="1" sz="1900">
                        <a:latin typeface="Open Sans"/>
                        <a:ea typeface="Open Sans"/>
                        <a:cs typeface="Open Sans"/>
                        <a:sym typeface="Open Sans"/>
                      </a:endParaRPr>
                    </a:p>
                  </a:txBody>
                  <a:tcPr marT="121900" marB="1219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08000">
                <a:tc>
                  <a:txBody>
                    <a:bodyPr/>
                    <a:lstStyle/>
                    <a:p>
                      <a:pPr indent="0" lvl="0" marL="0" rtl="0" algn="l">
                        <a:spcBef>
                          <a:spcPts val="0"/>
                        </a:spcBef>
                        <a:spcAft>
                          <a:spcPts val="0"/>
                        </a:spcAft>
                        <a:buNone/>
                      </a:pPr>
                      <a:r>
                        <a:rPr b="1" lang="en-US" sz="1900">
                          <a:latin typeface="Open Sans"/>
                          <a:ea typeface="Open Sans"/>
                          <a:cs typeface="Open Sans"/>
                          <a:sym typeface="Open Sans"/>
                        </a:rPr>
                        <a:t>Proposed Net Income Before Grants</a:t>
                      </a:r>
                      <a:endParaRPr b="1" sz="1900">
                        <a:latin typeface="Open Sans"/>
                        <a:ea typeface="Open Sans"/>
                        <a:cs typeface="Open Sans"/>
                        <a:sym typeface="Open Sans"/>
                      </a:endParaRPr>
                    </a:p>
                  </a:txBody>
                  <a:tcPr marT="121900" marB="1219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900">
                          <a:latin typeface="Open Sans"/>
                          <a:ea typeface="Open Sans"/>
                          <a:cs typeface="Open Sans"/>
                          <a:sym typeface="Open Sans"/>
                        </a:rPr>
                        <a:t>$14,030</a:t>
                      </a:r>
                      <a:endParaRPr sz="1900">
                        <a:latin typeface="Open Sans"/>
                        <a:ea typeface="Open Sans"/>
                        <a:cs typeface="Open Sans"/>
                        <a:sym typeface="Open Sans"/>
                      </a:endParaRPr>
                    </a:p>
                  </a:txBody>
                  <a:tcPr marT="121900" marB="1219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8000">
                <a:tc>
                  <a:txBody>
                    <a:bodyPr/>
                    <a:lstStyle/>
                    <a:p>
                      <a:pPr indent="0" lvl="0" marL="0" rtl="0" algn="l">
                        <a:spcBef>
                          <a:spcPts val="0"/>
                        </a:spcBef>
                        <a:spcAft>
                          <a:spcPts val="0"/>
                        </a:spcAft>
                        <a:buNone/>
                      </a:pPr>
                      <a:r>
                        <a:rPr b="1" lang="en-US" sz="1900">
                          <a:latin typeface="Open Sans"/>
                          <a:ea typeface="Open Sans"/>
                          <a:cs typeface="Open Sans"/>
                          <a:sym typeface="Open Sans"/>
                        </a:rPr>
                        <a:t>Proposed Grant Expenditures</a:t>
                      </a:r>
                      <a:endParaRPr b="1" sz="1900">
                        <a:latin typeface="Open Sans"/>
                        <a:ea typeface="Open Sans"/>
                        <a:cs typeface="Open Sans"/>
                        <a:sym typeface="Open Sans"/>
                      </a:endParaRPr>
                    </a:p>
                  </a:txBody>
                  <a:tcPr marT="121900" marB="1219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900">
                          <a:latin typeface="Open Sans"/>
                          <a:ea typeface="Open Sans"/>
                          <a:cs typeface="Open Sans"/>
                          <a:sym typeface="Open Sans"/>
                        </a:rPr>
                        <a:t>($100,000)</a:t>
                      </a:r>
                      <a:endParaRPr sz="1900">
                        <a:latin typeface="Open Sans"/>
                        <a:ea typeface="Open Sans"/>
                        <a:cs typeface="Open Sans"/>
                        <a:sym typeface="Open Sans"/>
                      </a:endParaRPr>
                    </a:p>
                  </a:txBody>
                  <a:tcPr marT="121900" marB="1219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08000">
                <a:tc>
                  <a:txBody>
                    <a:bodyPr/>
                    <a:lstStyle/>
                    <a:p>
                      <a:pPr indent="0" lvl="0" marL="0" rtl="0" algn="l">
                        <a:spcBef>
                          <a:spcPts val="0"/>
                        </a:spcBef>
                        <a:spcAft>
                          <a:spcPts val="0"/>
                        </a:spcAft>
                        <a:buNone/>
                      </a:pPr>
                      <a:r>
                        <a:rPr b="1" lang="en-US" sz="1900">
                          <a:latin typeface="Open Sans"/>
                          <a:ea typeface="Open Sans"/>
                          <a:cs typeface="Open Sans"/>
                          <a:sym typeface="Open Sans"/>
                        </a:rPr>
                        <a:t>Proposed Net Income After Grants</a:t>
                      </a:r>
                      <a:endParaRPr b="1" sz="1900">
                        <a:latin typeface="Open Sans"/>
                        <a:ea typeface="Open Sans"/>
                        <a:cs typeface="Open Sans"/>
                        <a:sym typeface="Open Sans"/>
                      </a:endParaRPr>
                    </a:p>
                  </a:txBody>
                  <a:tcPr marT="121900" marB="121900" marR="91425" marL="91425">
                    <a:lnT cap="flat" cmpd="sng" w="9525">
                      <a:solidFill>
                        <a:srgbClr val="9E9E9E"/>
                      </a:solidFill>
                      <a:prstDash val="solid"/>
                      <a:round/>
                      <a:headEnd len="sm" w="sm" type="none"/>
                      <a:tailEnd len="sm" w="sm" type="none"/>
                    </a:lnT>
                    <a:solidFill>
                      <a:srgbClr val="F4CCCC"/>
                    </a:solidFill>
                  </a:tcPr>
                </a:tc>
                <a:tc>
                  <a:txBody>
                    <a:bodyPr/>
                    <a:lstStyle/>
                    <a:p>
                      <a:pPr indent="0" lvl="0" marL="0" rtl="0" algn="l">
                        <a:spcBef>
                          <a:spcPts val="0"/>
                        </a:spcBef>
                        <a:spcAft>
                          <a:spcPts val="0"/>
                        </a:spcAft>
                        <a:buNone/>
                      </a:pPr>
                      <a:r>
                        <a:rPr b="1" lang="en-US" sz="1900">
                          <a:latin typeface="Open Sans"/>
                          <a:ea typeface="Open Sans"/>
                          <a:cs typeface="Open Sans"/>
                          <a:sym typeface="Open Sans"/>
                        </a:rPr>
                        <a:t>($85,970)</a:t>
                      </a:r>
                      <a:endParaRPr b="1" sz="1900">
                        <a:latin typeface="Open Sans"/>
                        <a:ea typeface="Open Sans"/>
                        <a:cs typeface="Open Sans"/>
                        <a:sym typeface="Open Sans"/>
                      </a:endParaRPr>
                    </a:p>
                  </a:txBody>
                  <a:tcPr marT="121900" marB="121900" marR="91425" marL="91425">
                    <a:lnT cap="flat" cmpd="sng" w="9525">
                      <a:solidFill>
                        <a:srgbClr val="9E9E9E"/>
                      </a:solidFill>
                      <a:prstDash val="solid"/>
                      <a:round/>
                      <a:headEnd len="sm" w="sm" type="none"/>
                      <a:tailEnd len="sm" w="sm" type="none"/>
                    </a:lnT>
                    <a:solidFill>
                      <a:srgbClr val="F4CCCC"/>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8"/>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highlight>
                  <a:schemeClr val="accent1"/>
                </a:highlight>
              </a:rPr>
              <a:t>Introductions</a:t>
            </a:r>
            <a:endParaRPr>
              <a:solidFill>
                <a:srgbClr val="38761D"/>
              </a:solidFill>
              <a:highlight>
                <a:schemeClr val="accent1"/>
              </a:highlight>
            </a:endParaRPr>
          </a:p>
        </p:txBody>
      </p:sp>
      <p:sp>
        <p:nvSpPr>
          <p:cNvPr id="209" name="Google Shape;209;p38"/>
          <p:cNvSpPr txBox="1"/>
          <p:nvPr>
            <p:ph idx="1" type="body"/>
          </p:nvPr>
        </p:nvSpPr>
        <p:spPr>
          <a:xfrm>
            <a:off x="193850" y="987300"/>
            <a:ext cx="8503800" cy="5740800"/>
          </a:xfrm>
          <a:prstGeom prst="rect">
            <a:avLst/>
          </a:prstGeom>
        </p:spPr>
        <p:txBody>
          <a:bodyPr anchorCtr="0" anchor="t" bIns="91425" lIns="91425" spcFirstLastPara="1" rIns="91425" wrap="square" tIns="91425">
            <a:normAutofit lnSpcReduction="10000"/>
          </a:bodyPr>
          <a:lstStyle/>
          <a:p>
            <a:pPr indent="0" lvl="0" marL="0" rtl="0" algn="l">
              <a:spcBef>
                <a:spcPts val="540"/>
              </a:spcBef>
              <a:spcAft>
                <a:spcPts val="0"/>
              </a:spcAft>
              <a:buNone/>
            </a:pPr>
            <a:r>
              <a:rPr lang="en-US" sz="2100"/>
              <a:t>IMS School Counselors: Dru Klein (A - G), Janet Goldstein (H - O), Jayna Dash (P - Z)</a:t>
            </a:r>
            <a:endParaRPr sz="2100"/>
          </a:p>
          <a:p>
            <a:pPr indent="0" lvl="0" marL="0" rtl="0" algn="l">
              <a:spcBef>
                <a:spcPts val="540"/>
              </a:spcBef>
              <a:spcAft>
                <a:spcPts val="0"/>
              </a:spcAft>
              <a:buNone/>
            </a:pPr>
            <a:r>
              <a:rPr lang="en-US" sz="2100"/>
              <a:t>Mercer Island Youth and Family Counselors: Kate Howell and Katie Spencer </a:t>
            </a:r>
            <a:endParaRPr sz="2100"/>
          </a:p>
          <a:p>
            <a:pPr indent="0" lvl="0" marL="0" rtl="0" algn="l">
              <a:spcBef>
                <a:spcPts val="540"/>
              </a:spcBef>
              <a:spcAft>
                <a:spcPts val="0"/>
              </a:spcAft>
              <a:buNone/>
            </a:pPr>
            <a:r>
              <a:rPr lang="en-US" sz="2100"/>
              <a:t>Nurse: Vicky Mai</a:t>
            </a:r>
            <a:endParaRPr sz="2100"/>
          </a:p>
          <a:p>
            <a:pPr indent="0" lvl="0" marL="0" rtl="0" algn="l">
              <a:spcBef>
                <a:spcPts val="540"/>
              </a:spcBef>
              <a:spcAft>
                <a:spcPts val="0"/>
              </a:spcAft>
              <a:buNone/>
            </a:pPr>
            <a:r>
              <a:rPr lang="en-US" sz="2100"/>
              <a:t>Registrar: Marcy Berejka</a:t>
            </a:r>
            <a:endParaRPr sz="2100"/>
          </a:p>
          <a:p>
            <a:pPr indent="0" lvl="0" marL="0" rtl="0" algn="l">
              <a:spcBef>
                <a:spcPts val="540"/>
              </a:spcBef>
              <a:spcAft>
                <a:spcPts val="0"/>
              </a:spcAft>
              <a:buNone/>
            </a:pPr>
            <a:r>
              <a:rPr lang="en-US" sz="2100"/>
              <a:t>Front Desk: Alison Monen</a:t>
            </a:r>
            <a:endParaRPr sz="2100"/>
          </a:p>
          <a:p>
            <a:pPr indent="0" lvl="0" marL="0" rtl="0" algn="l">
              <a:spcBef>
                <a:spcPts val="540"/>
              </a:spcBef>
              <a:spcAft>
                <a:spcPts val="0"/>
              </a:spcAft>
              <a:buNone/>
            </a:pPr>
            <a:r>
              <a:rPr lang="en-US" sz="2100"/>
              <a:t>Attendance: Erin McGuire</a:t>
            </a:r>
            <a:endParaRPr sz="2100"/>
          </a:p>
          <a:p>
            <a:pPr indent="0" lvl="0" marL="0" rtl="0" algn="l">
              <a:spcBef>
                <a:spcPts val="540"/>
              </a:spcBef>
              <a:spcAft>
                <a:spcPts val="0"/>
              </a:spcAft>
              <a:buNone/>
            </a:pPr>
            <a:r>
              <a:rPr lang="en-US" sz="2100"/>
              <a:t>Security </a:t>
            </a:r>
            <a:r>
              <a:rPr lang="en-US" sz="2100"/>
              <a:t>Liaison</a:t>
            </a:r>
            <a:r>
              <a:rPr lang="en-US" sz="2100"/>
              <a:t>: Mindi Oberg</a:t>
            </a:r>
            <a:endParaRPr sz="2100"/>
          </a:p>
          <a:p>
            <a:pPr indent="0" lvl="0" marL="0" rtl="0" algn="l">
              <a:spcBef>
                <a:spcPts val="540"/>
              </a:spcBef>
              <a:spcAft>
                <a:spcPts val="0"/>
              </a:spcAft>
              <a:buNone/>
            </a:pPr>
            <a:r>
              <a:rPr lang="en-US" sz="2100"/>
              <a:t>Coaches: </a:t>
            </a:r>
            <a:r>
              <a:rPr lang="en-US" sz="2100"/>
              <a:t>Kat Kuszak, Emily Mills and Maria Fontana</a:t>
            </a:r>
            <a:endParaRPr sz="2100"/>
          </a:p>
          <a:p>
            <a:pPr indent="0" lvl="0" marL="0" rtl="0" algn="l">
              <a:spcBef>
                <a:spcPts val="540"/>
              </a:spcBef>
              <a:spcAft>
                <a:spcPts val="0"/>
              </a:spcAft>
              <a:buClr>
                <a:schemeClr val="dk1"/>
              </a:buClr>
              <a:buSzPts val="1100"/>
              <a:buFont typeface="Arial"/>
              <a:buNone/>
            </a:pPr>
            <a:r>
              <a:rPr lang="en-US" sz="2100"/>
              <a:t>PTSA President: Jennifer Crespi</a:t>
            </a:r>
            <a:endParaRPr sz="2100"/>
          </a:p>
          <a:p>
            <a:pPr indent="0" lvl="0" marL="0" rtl="0" algn="l">
              <a:spcBef>
                <a:spcPts val="540"/>
              </a:spcBef>
              <a:spcAft>
                <a:spcPts val="0"/>
              </a:spcAft>
              <a:buClr>
                <a:schemeClr val="dk1"/>
              </a:buClr>
              <a:buSzPts val="1100"/>
              <a:buFont typeface="Arial"/>
              <a:buNone/>
            </a:pPr>
            <a:r>
              <a:rPr lang="en-US" sz="2100"/>
              <a:t>PTSA President Elect: Mellissa Hill</a:t>
            </a:r>
            <a:endParaRPr sz="2100"/>
          </a:p>
          <a:p>
            <a:pPr indent="0" lvl="0" marL="0" rtl="0" algn="l">
              <a:spcBef>
                <a:spcPts val="540"/>
              </a:spcBef>
              <a:spcAft>
                <a:spcPts val="0"/>
              </a:spcAft>
              <a:buClr>
                <a:schemeClr val="dk1"/>
              </a:buClr>
              <a:buSzPts val="1100"/>
              <a:buFont typeface="Arial"/>
              <a:buNone/>
            </a:pPr>
            <a:r>
              <a:rPr lang="en-US" sz="2100"/>
              <a:t>Administrators: Mary Jo Budzius, Katie Gallagher, and Vicki Sherwood</a:t>
            </a:r>
            <a:endParaRPr sz="2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9"/>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t>Wise Words from Ted Lasso</a:t>
            </a:r>
            <a:endParaRPr/>
          </a:p>
        </p:txBody>
      </p:sp>
      <p:sp>
        <p:nvSpPr>
          <p:cNvPr id="216" name="Google Shape;216;p39"/>
          <p:cNvSpPr txBox="1"/>
          <p:nvPr>
            <p:ph idx="1" type="body"/>
          </p:nvPr>
        </p:nvSpPr>
        <p:spPr>
          <a:xfrm>
            <a:off x="320102" y="987298"/>
            <a:ext cx="8503800" cy="4572000"/>
          </a:xfrm>
          <a:prstGeom prst="rect">
            <a:avLst/>
          </a:prstGeom>
        </p:spPr>
        <p:txBody>
          <a:bodyPr anchorCtr="0" anchor="t" bIns="91425" lIns="91425" spcFirstLastPara="1" rIns="91425" wrap="square" tIns="91425">
            <a:normAutofit/>
          </a:bodyPr>
          <a:lstStyle/>
          <a:p>
            <a:pPr indent="0" lvl="0" marL="0" rtl="0" algn="l">
              <a:lnSpc>
                <a:spcPct val="114000"/>
              </a:lnSpc>
              <a:spcBef>
                <a:spcPts val="4500"/>
              </a:spcBef>
              <a:spcAft>
                <a:spcPts val="0"/>
              </a:spcAft>
              <a:buClr>
                <a:schemeClr val="dk1"/>
              </a:buClr>
              <a:buSzPts val="1100"/>
              <a:buFont typeface="Arial"/>
              <a:buNone/>
            </a:pPr>
            <a:r>
              <a:rPr b="1" lang="en-US" sz="2100">
                <a:solidFill>
                  <a:srgbClr val="001A71"/>
                </a:solidFill>
                <a:latin typeface="Arial"/>
                <a:ea typeface="Arial"/>
                <a:cs typeface="Arial"/>
                <a:sym typeface="Arial"/>
              </a:rPr>
              <a:t>‘Taking on a challenge is a lot like riding a horse, isn’t it? If you’re comfortable while you’re doing it, you’re probably doing it wrong.’</a:t>
            </a:r>
            <a:endParaRPr b="1" sz="2100">
              <a:solidFill>
                <a:srgbClr val="001A71"/>
              </a:solidFill>
              <a:latin typeface="Arial"/>
              <a:ea typeface="Arial"/>
              <a:cs typeface="Arial"/>
              <a:sym typeface="Arial"/>
            </a:endParaRPr>
          </a:p>
          <a:p>
            <a:pPr indent="0" lvl="0" marL="0" rtl="0" algn="l">
              <a:lnSpc>
                <a:spcPct val="114000"/>
              </a:lnSpc>
              <a:spcBef>
                <a:spcPts val="4500"/>
              </a:spcBef>
              <a:spcAft>
                <a:spcPts val="1700"/>
              </a:spcAft>
              <a:buClr>
                <a:schemeClr val="dk1"/>
              </a:buClr>
              <a:buSzPts val="1100"/>
              <a:buFont typeface="Arial"/>
              <a:buNone/>
            </a:pPr>
            <a:r>
              <a:rPr b="1" lang="en-US" sz="2100">
                <a:solidFill>
                  <a:srgbClr val="001A71"/>
                </a:solidFill>
                <a:latin typeface="Arial"/>
                <a:ea typeface="Arial"/>
                <a:cs typeface="Arial"/>
                <a:sym typeface="Arial"/>
              </a:rPr>
              <a:t>‘I hope that either all of us or none of us are judged by the actions of our weakest moments, but rather by the strength we show when and if we’re given a second chance.’</a:t>
            </a:r>
            <a:endParaRPr/>
          </a:p>
        </p:txBody>
      </p:sp>
      <p:sp>
        <p:nvSpPr>
          <p:cNvPr id="217" name="Google Shape;217;p39"/>
          <p:cNvSpPr txBox="1"/>
          <p:nvPr/>
        </p:nvSpPr>
        <p:spPr>
          <a:xfrm>
            <a:off x="3843250" y="4701050"/>
            <a:ext cx="4962300" cy="1785600"/>
          </a:xfrm>
          <a:prstGeom prst="rect">
            <a:avLst/>
          </a:prstGeom>
          <a:solidFill>
            <a:srgbClr val="EAD1DC"/>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2000">
                <a:solidFill>
                  <a:srgbClr val="646B96"/>
                </a:solidFill>
                <a:latin typeface="Varela Round"/>
                <a:ea typeface="Varela Round"/>
                <a:cs typeface="Varela Round"/>
                <a:sym typeface="Varela Round"/>
              </a:rPr>
              <a:t>Pair &amp; Share </a:t>
            </a:r>
            <a:endParaRPr sz="2000">
              <a:solidFill>
                <a:srgbClr val="646B96"/>
              </a:solidFill>
              <a:latin typeface="Varela Round"/>
              <a:ea typeface="Varela Round"/>
              <a:cs typeface="Varela Round"/>
              <a:sym typeface="Varela Round"/>
            </a:endParaRPr>
          </a:p>
          <a:p>
            <a:pPr indent="0" lvl="0" marL="0" rtl="0" algn="l">
              <a:spcBef>
                <a:spcPts val="0"/>
              </a:spcBef>
              <a:spcAft>
                <a:spcPts val="0"/>
              </a:spcAft>
              <a:buClr>
                <a:schemeClr val="dk1"/>
              </a:buClr>
              <a:buSzPts val="1100"/>
              <a:buFont typeface="Arial"/>
              <a:buNone/>
            </a:pPr>
            <a:r>
              <a:t/>
            </a:r>
            <a:endParaRPr sz="2000">
              <a:solidFill>
                <a:srgbClr val="646B96"/>
              </a:solidFill>
              <a:latin typeface="Varela Round"/>
              <a:ea typeface="Varela Round"/>
              <a:cs typeface="Varela Round"/>
              <a:sym typeface="Varela Round"/>
            </a:endParaRPr>
          </a:p>
          <a:p>
            <a:pPr indent="0" lvl="0" marL="0" rtl="0" algn="l">
              <a:spcBef>
                <a:spcPts val="0"/>
              </a:spcBef>
              <a:spcAft>
                <a:spcPts val="0"/>
              </a:spcAft>
              <a:buClr>
                <a:schemeClr val="dk1"/>
              </a:buClr>
              <a:buSzPts val="1100"/>
              <a:buFont typeface="Arial"/>
              <a:buNone/>
            </a:pPr>
            <a:r>
              <a:rPr b="1" lang="en-US" sz="1600">
                <a:solidFill>
                  <a:srgbClr val="646B96"/>
                </a:solidFill>
                <a:latin typeface="Varela Round"/>
                <a:ea typeface="Varela Round"/>
                <a:cs typeface="Varela Round"/>
                <a:sym typeface="Varela Round"/>
              </a:rPr>
              <a:t>Which quote do you think connects most with middle school? </a:t>
            </a:r>
            <a:endParaRPr b="1" sz="1600">
              <a:solidFill>
                <a:srgbClr val="646B96"/>
              </a:solidFill>
              <a:latin typeface="Varela Round"/>
              <a:ea typeface="Varela Round"/>
              <a:cs typeface="Varela Round"/>
              <a:sym typeface="Varela Round"/>
            </a:endParaRPr>
          </a:p>
          <a:p>
            <a:pPr indent="0" lvl="0" marL="0" rtl="0" algn="l">
              <a:spcBef>
                <a:spcPts val="0"/>
              </a:spcBef>
              <a:spcAft>
                <a:spcPts val="0"/>
              </a:spcAft>
              <a:buClr>
                <a:schemeClr val="dk1"/>
              </a:buClr>
              <a:buSzPts val="1100"/>
              <a:buFont typeface="Arial"/>
              <a:buNone/>
            </a:pPr>
            <a:r>
              <a:t/>
            </a:r>
            <a:endParaRPr b="1" sz="1600">
              <a:solidFill>
                <a:srgbClr val="646B96"/>
              </a:solidFill>
              <a:latin typeface="Varela Round"/>
              <a:ea typeface="Varela Round"/>
              <a:cs typeface="Varela Round"/>
              <a:sym typeface="Varela Round"/>
            </a:endParaRPr>
          </a:p>
          <a:p>
            <a:pPr indent="0" lvl="0" marL="0" rtl="0" algn="l">
              <a:spcBef>
                <a:spcPts val="0"/>
              </a:spcBef>
              <a:spcAft>
                <a:spcPts val="0"/>
              </a:spcAft>
              <a:buClr>
                <a:schemeClr val="dk1"/>
              </a:buClr>
              <a:buSzPts val="1100"/>
              <a:buFont typeface="Arial"/>
              <a:buNone/>
            </a:pPr>
            <a:r>
              <a:rPr b="1" lang="en-US" sz="1600">
                <a:solidFill>
                  <a:srgbClr val="646B96"/>
                </a:solidFill>
                <a:latin typeface="Varela Round"/>
                <a:ea typeface="Varela Round"/>
                <a:cs typeface="Varela Round"/>
                <a:sym typeface="Varela Round"/>
              </a:rPr>
              <a:t>Why?</a:t>
            </a:r>
            <a:endParaRPr sz="1800">
              <a:solidFill>
                <a:schemeClr val="dk1"/>
              </a:solidFill>
              <a:latin typeface="Old Standard TT"/>
              <a:ea typeface="Old Standard TT"/>
              <a:cs typeface="Old Standard TT"/>
              <a:sym typeface="Old Standard TT"/>
            </a:endParaRPr>
          </a:p>
        </p:txBody>
      </p:sp>
      <p:pic>
        <p:nvPicPr>
          <p:cNvPr descr="a yellow sign with the word believe written in blue (Provided by Tenor)" id="218" name="Google Shape;218;p39"/>
          <p:cNvPicPr preferRelativeResize="0"/>
          <p:nvPr/>
        </p:nvPicPr>
        <p:blipFill>
          <a:blip r:embed="rId3">
            <a:alphaModFix/>
          </a:blip>
          <a:stretch>
            <a:fillRect/>
          </a:stretch>
        </p:blipFill>
        <p:spPr>
          <a:xfrm>
            <a:off x="-822825" y="3733800"/>
            <a:ext cx="4743450" cy="3124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0"/>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MISD Mission, Vision &amp; Values</a:t>
            </a:r>
            <a:endParaRPr>
              <a:solidFill>
                <a:srgbClr val="38761D"/>
              </a:solidFill>
            </a:endParaRPr>
          </a:p>
        </p:txBody>
      </p:sp>
      <p:sp>
        <p:nvSpPr>
          <p:cNvPr id="225" name="Google Shape;225;p40"/>
          <p:cNvSpPr txBox="1"/>
          <p:nvPr>
            <p:ph idx="1" type="body"/>
          </p:nvPr>
        </p:nvSpPr>
        <p:spPr>
          <a:xfrm>
            <a:off x="178852" y="987298"/>
            <a:ext cx="8503800" cy="4572000"/>
          </a:xfrm>
          <a:prstGeom prst="rect">
            <a:avLst/>
          </a:prstGeom>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Clr>
                <a:schemeClr val="dk1"/>
              </a:buClr>
              <a:buSzPts val="1100"/>
              <a:buFont typeface="Arial"/>
              <a:buNone/>
            </a:pPr>
            <a:r>
              <a:rPr b="1" lang="en-US" sz="2400" u="sng">
                <a:solidFill>
                  <a:srgbClr val="233A44"/>
                </a:solidFill>
                <a:latin typeface="Calibri"/>
                <a:ea typeface="Calibri"/>
                <a:cs typeface="Calibri"/>
                <a:sym typeface="Calibri"/>
              </a:rPr>
              <a:t>Core Values </a:t>
            </a:r>
            <a:r>
              <a:rPr lang="en-US" sz="2400">
                <a:solidFill>
                  <a:srgbClr val="233A44"/>
                </a:solidFill>
                <a:latin typeface="Calibri"/>
                <a:ea typeface="Calibri"/>
                <a:cs typeface="Calibri"/>
                <a:sym typeface="Calibri"/>
              </a:rPr>
              <a:t>Students are the priority. We believe in: supporting the whole child, inclusive and equitable learning settings, ensuring our school community is safe and supportive and providing a rigorous and challenging learning.</a:t>
            </a:r>
            <a:endParaRPr sz="2400">
              <a:solidFill>
                <a:srgbClr val="233A44"/>
              </a:solidFill>
              <a:latin typeface="Calibri"/>
              <a:ea typeface="Calibri"/>
              <a:cs typeface="Calibri"/>
              <a:sym typeface="Calibri"/>
            </a:endParaRPr>
          </a:p>
          <a:p>
            <a:pPr indent="0" lvl="0" marL="0" rtl="0" algn="l">
              <a:lnSpc>
                <a:spcPct val="115000"/>
              </a:lnSpc>
              <a:spcBef>
                <a:spcPts val="1600"/>
              </a:spcBef>
              <a:spcAft>
                <a:spcPts val="0"/>
              </a:spcAft>
              <a:buClr>
                <a:schemeClr val="dk1"/>
              </a:buClr>
              <a:buSzPts val="1100"/>
              <a:buFont typeface="Arial"/>
              <a:buNone/>
            </a:pPr>
            <a:r>
              <a:rPr b="1" lang="en-US" sz="2400" u="sng">
                <a:solidFill>
                  <a:srgbClr val="233A44"/>
                </a:solidFill>
                <a:latin typeface="Calibri"/>
                <a:ea typeface="Calibri"/>
                <a:cs typeface="Calibri"/>
                <a:sym typeface="Calibri"/>
              </a:rPr>
              <a:t>Vision</a:t>
            </a:r>
            <a:r>
              <a:rPr lang="en-US" sz="2400">
                <a:solidFill>
                  <a:srgbClr val="233A44"/>
                </a:solidFill>
                <a:latin typeface="Calibri"/>
                <a:ea typeface="Calibri"/>
                <a:cs typeface="Calibri"/>
                <a:sym typeface="Calibri"/>
              </a:rPr>
              <a:t> Inspiring our students to be lifelong learners as they create their futures.</a:t>
            </a:r>
            <a:endParaRPr sz="2400">
              <a:solidFill>
                <a:srgbClr val="233A44"/>
              </a:solidFill>
              <a:latin typeface="Calibri"/>
              <a:ea typeface="Calibri"/>
              <a:cs typeface="Calibri"/>
              <a:sym typeface="Calibri"/>
            </a:endParaRPr>
          </a:p>
          <a:p>
            <a:pPr indent="0" lvl="0" marL="0" rtl="0" algn="l">
              <a:lnSpc>
                <a:spcPct val="115000"/>
              </a:lnSpc>
              <a:spcBef>
                <a:spcPts val="1600"/>
              </a:spcBef>
              <a:spcAft>
                <a:spcPts val="0"/>
              </a:spcAft>
              <a:buClr>
                <a:schemeClr val="dk1"/>
              </a:buClr>
              <a:buSzPts val="1100"/>
              <a:buFont typeface="Arial"/>
              <a:buNone/>
            </a:pPr>
            <a:r>
              <a:rPr b="1" lang="en-US" sz="2400" u="sng">
                <a:solidFill>
                  <a:srgbClr val="233A44"/>
                </a:solidFill>
                <a:latin typeface="Calibri"/>
                <a:ea typeface="Calibri"/>
                <a:cs typeface="Calibri"/>
                <a:sym typeface="Calibri"/>
              </a:rPr>
              <a:t>Mission</a:t>
            </a:r>
            <a:r>
              <a:rPr lang="en-US" sz="2400">
                <a:solidFill>
                  <a:srgbClr val="233A44"/>
                </a:solidFill>
                <a:latin typeface="Calibri"/>
                <a:ea typeface="Calibri"/>
                <a:cs typeface="Calibri"/>
                <a:sym typeface="Calibri"/>
              </a:rPr>
              <a:t> Mercer Island School District will foster learning by engaging students to think critically, solve problems creatively, and work collaboratively.</a:t>
            </a:r>
            <a:endParaRPr sz="2400">
              <a:solidFill>
                <a:srgbClr val="233A44"/>
              </a:solidFill>
              <a:latin typeface="Calibri"/>
              <a:ea typeface="Calibri"/>
              <a:cs typeface="Calibri"/>
              <a:sym typeface="Calibri"/>
            </a:endParaRPr>
          </a:p>
          <a:p>
            <a:pPr indent="0" lvl="0" marL="0" rtl="0" algn="l">
              <a:spcBef>
                <a:spcPts val="1600"/>
              </a:spcBef>
              <a:spcAft>
                <a:spcPts val="0"/>
              </a:spcAft>
              <a:buNone/>
            </a:pPr>
            <a:r>
              <a:t/>
            </a:r>
            <a:endParaRPr/>
          </a:p>
        </p:txBody>
      </p:sp>
      <p:pic>
        <p:nvPicPr>
          <p:cNvPr descr="a cartoon alligator with blue eyes is smiling (Provided by Tenor)" id="226" name="Google Shape;226;p40"/>
          <p:cNvPicPr preferRelativeResize="0"/>
          <p:nvPr/>
        </p:nvPicPr>
        <p:blipFill>
          <a:blip r:embed="rId3">
            <a:alphaModFix/>
          </a:blip>
          <a:stretch>
            <a:fillRect/>
          </a:stretch>
        </p:blipFill>
        <p:spPr>
          <a:xfrm>
            <a:off x="3506100" y="4256288"/>
            <a:ext cx="4743450" cy="2524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1"/>
          <p:cNvSpPr txBox="1"/>
          <p:nvPr/>
        </p:nvSpPr>
        <p:spPr>
          <a:xfrm>
            <a:off x="320100" y="691825"/>
            <a:ext cx="8327700" cy="5329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lang="en-US" sz="2500">
                <a:solidFill>
                  <a:schemeClr val="dk1"/>
                </a:solidFill>
                <a:latin typeface="Georgia"/>
                <a:ea typeface="Georgia"/>
                <a:cs typeface="Georgia"/>
                <a:sym typeface="Georgia"/>
              </a:rPr>
              <a:t>At IMS, our educational approach blends high expectations with deep support for the social,</a:t>
            </a:r>
            <a:endParaRPr sz="2500">
              <a:solidFill>
                <a:schemeClr val="dk1"/>
              </a:solidFill>
              <a:latin typeface="Georgia"/>
              <a:ea typeface="Georgia"/>
              <a:cs typeface="Georgia"/>
              <a:sym typeface="Georgia"/>
            </a:endParaRPr>
          </a:p>
          <a:p>
            <a:pPr indent="0" lvl="0" marL="0" marR="0" rtl="0" algn="l">
              <a:lnSpc>
                <a:spcPct val="115000"/>
              </a:lnSpc>
              <a:spcBef>
                <a:spcPts val="0"/>
              </a:spcBef>
              <a:spcAft>
                <a:spcPts val="0"/>
              </a:spcAft>
              <a:buNone/>
            </a:pPr>
            <a:r>
              <a:rPr lang="en-US" sz="2500">
                <a:solidFill>
                  <a:schemeClr val="dk1"/>
                </a:solidFill>
                <a:latin typeface="Georgia"/>
                <a:ea typeface="Georgia"/>
                <a:cs typeface="Georgia"/>
                <a:sym typeface="Georgia"/>
              </a:rPr>
              <a:t>emotional, and academic development of our students. </a:t>
            </a:r>
            <a:endParaRPr sz="2500">
              <a:solidFill>
                <a:schemeClr val="dk1"/>
              </a:solidFill>
              <a:latin typeface="Georgia"/>
              <a:ea typeface="Georgia"/>
              <a:cs typeface="Georgia"/>
              <a:sym typeface="Georgia"/>
            </a:endParaRPr>
          </a:p>
          <a:p>
            <a:pPr indent="0" lvl="0" marL="0" marR="0" rtl="0" algn="l">
              <a:lnSpc>
                <a:spcPct val="115000"/>
              </a:lnSpc>
              <a:spcBef>
                <a:spcPts val="0"/>
              </a:spcBef>
              <a:spcAft>
                <a:spcPts val="0"/>
              </a:spcAft>
              <a:buNone/>
            </a:pPr>
            <a:r>
              <a:t/>
            </a:r>
            <a:endParaRPr sz="2500">
              <a:solidFill>
                <a:schemeClr val="dk1"/>
              </a:solidFill>
              <a:latin typeface="Georgia"/>
              <a:ea typeface="Georgia"/>
              <a:cs typeface="Georgia"/>
              <a:sym typeface="Georgia"/>
            </a:endParaRPr>
          </a:p>
          <a:p>
            <a:pPr indent="0" lvl="0" marL="0" marR="0" rtl="0" algn="l">
              <a:lnSpc>
                <a:spcPct val="115000"/>
              </a:lnSpc>
              <a:spcBef>
                <a:spcPts val="0"/>
              </a:spcBef>
              <a:spcAft>
                <a:spcPts val="0"/>
              </a:spcAft>
              <a:buNone/>
            </a:pPr>
            <a:r>
              <a:rPr lang="en-US" sz="2500">
                <a:solidFill>
                  <a:schemeClr val="dk1"/>
                </a:solidFill>
                <a:latin typeface="Georgia"/>
                <a:ea typeface="Georgia"/>
                <a:cs typeface="Georgia"/>
                <a:sym typeface="Georgia"/>
              </a:rPr>
              <a:t>We are committed to equipping students with the metacognitive skills and learning strategies they need to thrive not just in school, but in life.</a:t>
            </a:r>
            <a:endParaRPr sz="2500">
              <a:solidFill>
                <a:schemeClr val="dk1"/>
              </a:solidFill>
              <a:latin typeface="Georgia"/>
              <a:ea typeface="Georgia"/>
              <a:cs typeface="Georgia"/>
              <a:sym typeface="Georgia"/>
            </a:endParaRPr>
          </a:p>
          <a:p>
            <a:pPr indent="0" lvl="0" marL="0" marR="0" rtl="0" algn="l">
              <a:lnSpc>
                <a:spcPct val="115000"/>
              </a:lnSpc>
              <a:spcBef>
                <a:spcPts val="0"/>
              </a:spcBef>
              <a:spcAft>
                <a:spcPts val="0"/>
              </a:spcAft>
              <a:buClr>
                <a:schemeClr val="dk1"/>
              </a:buClr>
              <a:buSzPts val="1100"/>
              <a:buFont typeface="Arial"/>
              <a:buNone/>
            </a:pPr>
            <a:r>
              <a:t/>
            </a:r>
            <a:endParaRPr sz="2500">
              <a:solidFill>
                <a:schemeClr val="dk1"/>
              </a:solidFill>
              <a:latin typeface="Georgia"/>
              <a:ea typeface="Georgia"/>
              <a:cs typeface="Georgia"/>
              <a:sym typeface="Georgia"/>
            </a:endParaRPr>
          </a:p>
          <a:p>
            <a:pPr indent="0" lvl="0" marL="0" marR="0" rtl="0" algn="l">
              <a:lnSpc>
                <a:spcPct val="115000"/>
              </a:lnSpc>
              <a:spcBef>
                <a:spcPts val="0"/>
              </a:spcBef>
              <a:spcAft>
                <a:spcPts val="0"/>
              </a:spcAft>
              <a:buClr>
                <a:schemeClr val="dk1"/>
              </a:buClr>
              <a:buSzPts val="1100"/>
              <a:buFont typeface="Arial"/>
              <a:buNone/>
            </a:pPr>
            <a:r>
              <a:rPr lang="en-US" sz="2500">
                <a:solidFill>
                  <a:schemeClr val="dk1"/>
                </a:solidFill>
                <a:latin typeface="Georgia"/>
                <a:ea typeface="Georgia"/>
                <a:cs typeface="Georgia"/>
                <a:sym typeface="Georgia"/>
              </a:rPr>
              <a:t>In an ever-changing world, helping students become expert learners is one of the most powerful</a:t>
            </a:r>
            <a:endParaRPr sz="2500">
              <a:solidFill>
                <a:schemeClr val="dk1"/>
              </a:solidFill>
              <a:latin typeface="Georgia"/>
              <a:ea typeface="Georgia"/>
              <a:cs typeface="Georgia"/>
              <a:sym typeface="Georgia"/>
            </a:endParaRPr>
          </a:p>
          <a:p>
            <a:pPr indent="0" lvl="0" marL="0" marR="0" rtl="0" algn="l">
              <a:lnSpc>
                <a:spcPct val="115000"/>
              </a:lnSpc>
              <a:spcBef>
                <a:spcPts val="0"/>
              </a:spcBef>
              <a:spcAft>
                <a:spcPts val="0"/>
              </a:spcAft>
              <a:buClr>
                <a:schemeClr val="dk1"/>
              </a:buClr>
              <a:buSzPts val="1100"/>
              <a:buFont typeface="Arial"/>
              <a:buNone/>
            </a:pPr>
            <a:r>
              <a:rPr lang="en-US" sz="2500">
                <a:solidFill>
                  <a:schemeClr val="dk1"/>
                </a:solidFill>
                <a:latin typeface="Georgia"/>
                <a:ea typeface="Georgia"/>
                <a:cs typeface="Georgia"/>
                <a:sym typeface="Georgia"/>
              </a:rPr>
              <a:t>and lasting things we can do.</a:t>
            </a:r>
            <a:endParaRPr sz="2500">
              <a:solidFill>
                <a:schemeClr val="dk1"/>
              </a:solidFill>
              <a:latin typeface="Georgia"/>
              <a:ea typeface="Georgia"/>
              <a:cs typeface="Georgia"/>
              <a:sym typeface="Georgia"/>
            </a:endParaRPr>
          </a:p>
          <a:p>
            <a:pPr indent="0" lvl="0" marL="0" rtl="0" algn="l">
              <a:spcBef>
                <a:spcPts val="0"/>
              </a:spcBef>
              <a:spcAft>
                <a:spcPts val="0"/>
              </a:spcAft>
              <a:buNone/>
            </a:pPr>
            <a:r>
              <a:t/>
            </a:r>
            <a:endParaRPr sz="1800">
              <a:solidFill>
                <a:schemeClr val="dk1"/>
              </a:solidFill>
              <a:latin typeface="Old Standard TT"/>
              <a:ea typeface="Old Standard TT"/>
              <a:cs typeface="Old Standard TT"/>
              <a:sym typeface="Old Standard T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2"/>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t>Expert Learners</a:t>
            </a:r>
            <a:endParaRPr/>
          </a:p>
        </p:txBody>
      </p:sp>
      <p:sp>
        <p:nvSpPr>
          <p:cNvPr id="239" name="Google Shape;239;p42"/>
          <p:cNvSpPr txBox="1"/>
          <p:nvPr>
            <p:ph idx="1" type="body"/>
          </p:nvPr>
        </p:nvSpPr>
        <p:spPr>
          <a:xfrm>
            <a:off x="301752" y="1527048"/>
            <a:ext cx="8503800" cy="4572000"/>
          </a:xfrm>
          <a:prstGeom prst="rect">
            <a:avLst/>
          </a:prstGeom>
        </p:spPr>
        <p:txBody>
          <a:bodyPr anchorCtr="0" anchor="t" bIns="91425" lIns="91425" spcFirstLastPara="1" rIns="91425" wrap="square" tIns="91425">
            <a:normAutofit/>
          </a:bodyPr>
          <a:lstStyle/>
          <a:p>
            <a:pPr indent="0" lvl="0" marL="0" rtl="0" algn="l">
              <a:spcBef>
                <a:spcPts val="540"/>
              </a:spcBef>
              <a:spcAft>
                <a:spcPts val="0"/>
              </a:spcAft>
              <a:buClr>
                <a:schemeClr val="dk1"/>
              </a:buClr>
              <a:buSzPts val="1100"/>
              <a:buFont typeface="Arial"/>
              <a:buNone/>
            </a:pPr>
            <a:r>
              <a:rPr lang="en-US"/>
              <a:t>● Engage in learning with ownership and purpose</a:t>
            </a:r>
            <a:endParaRPr/>
          </a:p>
          <a:p>
            <a:pPr indent="0" lvl="0" marL="0" rtl="0" algn="l">
              <a:spcBef>
                <a:spcPts val="540"/>
              </a:spcBef>
              <a:spcAft>
                <a:spcPts val="0"/>
              </a:spcAft>
              <a:buClr>
                <a:schemeClr val="dk1"/>
              </a:buClr>
              <a:buSzPts val="1100"/>
              <a:buFont typeface="Arial"/>
              <a:buNone/>
            </a:pPr>
            <a:r>
              <a:rPr lang="en-US"/>
              <a:t>● Set goals and monitor their progress</a:t>
            </a:r>
            <a:endParaRPr/>
          </a:p>
          <a:p>
            <a:pPr indent="0" lvl="0" marL="0" rtl="0" algn="l">
              <a:spcBef>
                <a:spcPts val="540"/>
              </a:spcBef>
              <a:spcAft>
                <a:spcPts val="0"/>
              </a:spcAft>
              <a:buClr>
                <a:schemeClr val="dk1"/>
              </a:buClr>
              <a:buSzPts val="1100"/>
              <a:buFont typeface="Arial"/>
              <a:buNone/>
            </a:pPr>
            <a:r>
              <a:rPr lang="en-US"/>
              <a:t>● Reflect on feedback and use it to grow</a:t>
            </a:r>
            <a:endParaRPr/>
          </a:p>
          <a:p>
            <a:pPr indent="0" lvl="0" marL="0" rtl="0" algn="l">
              <a:spcBef>
                <a:spcPts val="540"/>
              </a:spcBef>
              <a:spcAft>
                <a:spcPts val="0"/>
              </a:spcAft>
              <a:buClr>
                <a:schemeClr val="dk1"/>
              </a:buClr>
              <a:buSzPts val="1100"/>
              <a:buFont typeface="Arial"/>
              <a:buNone/>
            </a:pPr>
            <a:r>
              <a:rPr lang="en-US"/>
              <a:t>● Take initiative and make choices in their learning</a:t>
            </a:r>
            <a:endParaRPr/>
          </a:p>
          <a:p>
            <a:pPr indent="0" lvl="0" marL="0" rtl="0" algn="l">
              <a:spcBef>
                <a:spcPts val="540"/>
              </a:spcBef>
              <a:spcAft>
                <a:spcPts val="0"/>
              </a:spcAft>
              <a:buClr>
                <a:schemeClr val="dk1"/>
              </a:buClr>
              <a:buSzPts val="1100"/>
              <a:buFont typeface="Arial"/>
              <a:buNone/>
            </a:pPr>
            <a:r>
              <a:rPr lang="en-US"/>
              <a:t>● Apply learning in meaningful and creative ways</a:t>
            </a:r>
            <a:endParaRPr/>
          </a:p>
          <a:p>
            <a:pPr indent="0" lvl="0" marL="0" rtl="0" algn="l">
              <a:spcBef>
                <a:spcPts val="540"/>
              </a:spcBef>
              <a:spcAft>
                <a:spcPts val="0"/>
              </a:spcAft>
              <a:buClr>
                <a:schemeClr val="dk1"/>
              </a:buClr>
              <a:buSzPts val="1100"/>
              <a:buFont typeface="Arial"/>
              <a:buNone/>
            </a:pPr>
            <a:r>
              <a:rPr lang="en-US"/>
              <a:t>● Transfer skills across contexts to deepen understanding.</a:t>
            </a:r>
            <a:endParaRPr/>
          </a:p>
          <a:p>
            <a:pPr indent="0" lvl="0" marL="0" rtl="0" algn="l">
              <a:spcBef>
                <a:spcPts val="54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43" title="Screenshot 2025-08-27 at 2.36.17 PM.png"/>
          <p:cNvPicPr preferRelativeResize="0"/>
          <p:nvPr/>
        </p:nvPicPr>
        <p:blipFill>
          <a:blip r:embed="rId3">
            <a:alphaModFix/>
          </a:blip>
          <a:stretch>
            <a:fillRect/>
          </a:stretch>
        </p:blipFill>
        <p:spPr>
          <a:xfrm>
            <a:off x="152400" y="1043475"/>
            <a:ext cx="8839198" cy="445890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4"/>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Parent Data - EES Survey</a:t>
            </a:r>
            <a:endParaRPr>
              <a:solidFill>
                <a:srgbClr val="38761D"/>
              </a:solidFill>
            </a:endParaRPr>
          </a:p>
        </p:txBody>
      </p:sp>
      <p:sp>
        <p:nvSpPr>
          <p:cNvPr id="252" name="Google Shape;252;p44"/>
          <p:cNvSpPr txBox="1"/>
          <p:nvPr>
            <p:ph idx="1" type="body"/>
          </p:nvPr>
        </p:nvSpPr>
        <p:spPr>
          <a:xfrm>
            <a:off x="301625" y="843775"/>
            <a:ext cx="8534400" cy="5443500"/>
          </a:xfrm>
          <a:prstGeom prst="rect">
            <a:avLst/>
          </a:prstGeom>
        </p:spPr>
        <p:txBody>
          <a:bodyPr anchorCtr="0" anchor="t" bIns="91425" lIns="91425" spcFirstLastPara="1" rIns="91425" wrap="square" tIns="91425">
            <a:normAutofit/>
          </a:bodyPr>
          <a:lstStyle/>
          <a:p>
            <a:pPr indent="-1085850" lvl="0" marL="1828800" marR="0" rtl="0" algn="l">
              <a:spcBef>
                <a:spcPts val="0"/>
              </a:spcBef>
              <a:spcAft>
                <a:spcPts val="0"/>
              </a:spcAft>
              <a:buClr>
                <a:schemeClr val="dk1"/>
              </a:buClr>
              <a:buSzPts val="1100"/>
              <a:buFont typeface="Arial"/>
              <a:buNone/>
            </a:pPr>
            <a:r>
              <a:t/>
            </a:r>
            <a:endParaRPr sz="1600">
              <a:highlight>
                <a:schemeClr val="accent1"/>
              </a:highlight>
            </a:endParaRPr>
          </a:p>
          <a:p>
            <a:pPr indent="-1085850" lvl="0" marL="914400" marR="0" rtl="0" algn="l">
              <a:spcBef>
                <a:spcPts val="0"/>
              </a:spcBef>
              <a:spcAft>
                <a:spcPts val="0"/>
              </a:spcAft>
              <a:buClr>
                <a:schemeClr val="dk1"/>
              </a:buClr>
              <a:buSzPts val="1100"/>
              <a:buFont typeface="Arial"/>
              <a:buNone/>
            </a:pPr>
            <a:r>
              <a:t/>
            </a:r>
            <a:endParaRPr sz="2215">
              <a:solidFill>
                <a:srgbClr val="B4A7D6"/>
              </a:solidFill>
            </a:endParaRPr>
          </a:p>
          <a:p>
            <a:pPr indent="0" lvl="0" marL="457200" marR="0" rtl="0" algn="l">
              <a:spcBef>
                <a:spcPts val="0"/>
              </a:spcBef>
              <a:spcAft>
                <a:spcPts val="0"/>
              </a:spcAft>
              <a:buNone/>
            </a:pPr>
            <a:r>
              <a:t/>
            </a:r>
            <a:endParaRPr sz="2215">
              <a:solidFill>
                <a:schemeClr val="dk1"/>
              </a:solidFill>
            </a:endParaRPr>
          </a:p>
          <a:p>
            <a:pPr indent="0" lvl="0" marL="0" marR="0" rtl="0" algn="l">
              <a:spcBef>
                <a:spcPts val="0"/>
              </a:spcBef>
              <a:spcAft>
                <a:spcPts val="0"/>
              </a:spcAft>
              <a:buClr>
                <a:schemeClr val="dk1"/>
              </a:buClr>
              <a:buSzPts val="1100"/>
              <a:buFont typeface="Arial"/>
              <a:buNone/>
            </a:pPr>
            <a:r>
              <a:t/>
            </a:r>
            <a:endParaRPr sz="1600">
              <a:highlight>
                <a:schemeClr val="accent1"/>
              </a:highlight>
            </a:endParaRPr>
          </a:p>
        </p:txBody>
      </p:sp>
      <p:graphicFrame>
        <p:nvGraphicFramePr>
          <p:cNvPr id="253" name="Google Shape;253;p44"/>
          <p:cNvGraphicFramePr/>
          <p:nvPr/>
        </p:nvGraphicFramePr>
        <p:xfrm>
          <a:off x="1687450" y="1149750"/>
          <a:ext cx="3000000" cy="3000000"/>
        </p:xfrm>
        <a:graphic>
          <a:graphicData uri="http://schemas.openxmlformats.org/drawingml/2006/table">
            <a:tbl>
              <a:tblPr>
                <a:noFill/>
                <a:tableStyleId>{482382D0-5513-4B99-B8B7-769C1E4AB542}</a:tableStyleId>
              </a:tblPr>
              <a:tblGrid>
                <a:gridCol w="1323975"/>
                <a:gridCol w="1038225"/>
                <a:gridCol w="2114550"/>
                <a:gridCol w="828675"/>
                <a:gridCol w="600075"/>
              </a:tblGrid>
              <a:tr h="12700">
                <a:tc>
                  <a:txBody>
                    <a:bodyPr/>
                    <a:lstStyle/>
                    <a:p>
                      <a:pPr indent="0" lvl="0" marL="0" rtl="0" algn="l">
                        <a:spcBef>
                          <a:spcPts val="0"/>
                        </a:spcBef>
                        <a:spcAft>
                          <a:spcPts val="0"/>
                        </a:spcAft>
                        <a:buNone/>
                      </a:pPr>
                      <a:r>
                        <a:rPr b="1" lang="en-US" sz="1100">
                          <a:latin typeface="Assistant"/>
                          <a:ea typeface="Assistant"/>
                          <a:cs typeface="Assistant"/>
                          <a:sym typeface="Assistant"/>
                        </a:rPr>
                        <a:t>Essential Characteristic</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b="1" lang="en-US" sz="1100">
                          <a:latin typeface="Assistant"/>
                          <a:ea typeface="Assistant"/>
                          <a:cs typeface="Assistant"/>
                          <a:sym typeface="Assistant"/>
                        </a:rPr>
                        <a:t>EES Survey</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b="1" lang="en-US" sz="1100">
                          <a:latin typeface="Assistant"/>
                          <a:ea typeface="Assistant"/>
                          <a:cs typeface="Assistant"/>
                          <a:sym typeface="Assistant"/>
                        </a:rPr>
                        <a:t>Data Point</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b="1" lang="en-US" sz="1100">
                          <a:latin typeface="Assistant"/>
                          <a:ea typeface="Assistant"/>
                          <a:cs typeface="Assistant"/>
                          <a:sym typeface="Assistant"/>
                        </a:rPr>
                        <a:t>Year/</a:t>
                      </a:r>
                      <a:endParaRPr b="1" sz="1100">
                        <a:latin typeface="Assistant"/>
                        <a:ea typeface="Assistant"/>
                        <a:cs typeface="Assistant"/>
                        <a:sym typeface="Assistant"/>
                      </a:endParaRPr>
                    </a:p>
                    <a:p>
                      <a:pPr indent="0" lvl="0" marL="0" rtl="0" algn="l">
                        <a:spcBef>
                          <a:spcPts val="0"/>
                        </a:spcBef>
                        <a:spcAft>
                          <a:spcPts val="0"/>
                        </a:spcAft>
                        <a:buNone/>
                      </a:pPr>
                      <a:r>
                        <a:rPr b="1" lang="en-US" sz="1100">
                          <a:latin typeface="Assistant"/>
                          <a:ea typeface="Assistant"/>
                          <a:cs typeface="Assistant"/>
                          <a:sym typeface="Assistant"/>
                        </a:rPr>
                        <a:t>Percentage</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b="1" lang="en-US" sz="1100">
                          <a:latin typeface="Assistant"/>
                          <a:ea typeface="Assistant"/>
                          <a:cs typeface="Assistant"/>
                          <a:sym typeface="Assistant"/>
                        </a:rPr>
                        <a:t>Trend</a:t>
                      </a:r>
                      <a:endParaRPr b="1" sz="1100">
                        <a:latin typeface="Assistant"/>
                        <a:ea typeface="Assistant"/>
                        <a:cs typeface="Assistant"/>
                        <a:sym typeface="Assistant"/>
                      </a:endParaRPr>
                    </a:p>
                  </a:txBody>
                  <a:tcPr marT="63500" marB="63500" marR="63500" marL="63500"/>
                </a:tc>
              </a:tr>
              <a:tr h="12700">
                <a:tc>
                  <a:txBody>
                    <a:bodyPr/>
                    <a:lstStyle/>
                    <a:p>
                      <a:pPr indent="0" lvl="0" marL="0" rtl="0" algn="l">
                        <a:spcBef>
                          <a:spcPts val="0"/>
                        </a:spcBef>
                        <a:spcAft>
                          <a:spcPts val="0"/>
                        </a:spcAft>
                        <a:buClr>
                          <a:schemeClr val="dk1"/>
                        </a:buClr>
                        <a:buSzPts val="1100"/>
                        <a:buFont typeface="Arial"/>
                        <a:buNone/>
                      </a:pPr>
                      <a:r>
                        <a:rPr lang="en-US" sz="1100">
                          <a:solidFill>
                            <a:schemeClr val="dk1"/>
                          </a:solidFill>
                          <a:latin typeface="Assistant"/>
                          <a:ea typeface="Assistant"/>
                          <a:cs typeface="Assistant"/>
                          <a:sym typeface="Assistant"/>
                        </a:rPr>
                        <a:t>High Standards and Expectations</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highlight>
                            <a:srgbClr val="FFFF00"/>
                          </a:highlight>
                          <a:latin typeface="Assistant"/>
                          <a:ea typeface="Assistant"/>
                          <a:cs typeface="Assistant"/>
                          <a:sym typeface="Assistant"/>
                        </a:rPr>
                        <a:t>Family Survey</a:t>
                      </a:r>
                      <a:endParaRPr sz="1100">
                        <a:highlight>
                          <a:srgbClr val="C9DAF8"/>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My student is challenged with a rigorous course of study at this school</a:t>
                      </a:r>
                      <a:endParaRPr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2022 47%</a:t>
                      </a:r>
                      <a:endParaRPr sz="1100">
                        <a:latin typeface="Assistant"/>
                        <a:ea typeface="Assistant"/>
                        <a:cs typeface="Assistant"/>
                        <a:sym typeface="Assistant"/>
                      </a:endParaRPr>
                    </a:p>
                    <a:p>
                      <a:pPr indent="0" lvl="0" marL="0" rtl="0" algn="l">
                        <a:spcBef>
                          <a:spcPts val="0"/>
                        </a:spcBef>
                        <a:spcAft>
                          <a:spcPts val="0"/>
                        </a:spcAft>
                        <a:buNone/>
                      </a:pPr>
                      <a:r>
                        <a:rPr lang="en-US" sz="1100">
                          <a:latin typeface="Assistant"/>
                          <a:ea typeface="Assistant"/>
                          <a:cs typeface="Assistant"/>
                          <a:sym typeface="Assistant"/>
                        </a:rPr>
                        <a:t>2023 45%</a:t>
                      </a:r>
                      <a:endParaRPr sz="1100">
                        <a:latin typeface="Assistant"/>
                        <a:ea typeface="Assistant"/>
                        <a:cs typeface="Assistant"/>
                        <a:sym typeface="Assistant"/>
                      </a:endParaRPr>
                    </a:p>
                    <a:p>
                      <a:pPr indent="0" lvl="0" marL="0" rtl="0" algn="l">
                        <a:spcBef>
                          <a:spcPts val="0"/>
                        </a:spcBef>
                        <a:spcAft>
                          <a:spcPts val="0"/>
                        </a:spcAft>
                        <a:buNone/>
                      </a:pPr>
                      <a:r>
                        <a:rPr lang="en-US" sz="1100">
                          <a:highlight>
                            <a:srgbClr val="E6B8AF"/>
                          </a:highlight>
                          <a:latin typeface="Assistant"/>
                          <a:ea typeface="Assistant"/>
                          <a:cs typeface="Assistant"/>
                          <a:sym typeface="Assistant"/>
                        </a:rPr>
                        <a:t>2024 47%</a:t>
                      </a:r>
                      <a:endParaRPr sz="1100">
                        <a:highlight>
                          <a:srgbClr val="E6B8AF"/>
                        </a:highlight>
                        <a:latin typeface="Assistant"/>
                        <a:ea typeface="Assistant"/>
                        <a:cs typeface="Assistant"/>
                        <a:sym typeface="Assistant"/>
                      </a:endParaRPr>
                    </a:p>
                    <a:p>
                      <a:pPr indent="0" lvl="0" marL="0" rtl="0" algn="l">
                        <a:spcBef>
                          <a:spcPts val="0"/>
                        </a:spcBef>
                        <a:spcAft>
                          <a:spcPts val="0"/>
                        </a:spcAft>
                        <a:buNone/>
                      </a:pPr>
                      <a:r>
                        <a:rPr lang="en-US" sz="1100">
                          <a:highlight>
                            <a:srgbClr val="FFF2CC"/>
                          </a:highlight>
                          <a:latin typeface="Assistant"/>
                          <a:ea typeface="Assistant"/>
                          <a:cs typeface="Assistant"/>
                          <a:sym typeface="Assistant"/>
                        </a:rPr>
                        <a:t>2025 55%</a:t>
                      </a:r>
                      <a:endParaRPr sz="1100">
                        <a:highlight>
                          <a:srgbClr val="FFF2CC"/>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a:t>
                      </a:r>
                      <a:endParaRPr sz="1100">
                        <a:latin typeface="Assistant"/>
                        <a:ea typeface="Assistant"/>
                        <a:cs typeface="Assistant"/>
                        <a:sym typeface="Assistant"/>
                      </a:endParaRPr>
                    </a:p>
                  </a:txBody>
                  <a:tcPr marT="63500" marB="63500" marR="63500" marL="63500"/>
                </a:tc>
              </a:tr>
              <a:tr h="12700">
                <a:tc>
                  <a:txBody>
                    <a:bodyPr/>
                    <a:lstStyle/>
                    <a:p>
                      <a:pPr indent="0" lvl="0" marL="0" rtl="0" algn="l">
                        <a:spcBef>
                          <a:spcPts val="0"/>
                        </a:spcBef>
                        <a:spcAft>
                          <a:spcPts val="0"/>
                        </a:spcAft>
                        <a:buNone/>
                      </a:pPr>
                      <a:r>
                        <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highlight>
                            <a:srgbClr val="FFFF00"/>
                          </a:highlight>
                          <a:latin typeface="Assistant"/>
                          <a:ea typeface="Assistant"/>
                          <a:cs typeface="Assistant"/>
                          <a:sym typeface="Assistant"/>
                        </a:rPr>
                        <a:t>Family Survey</a:t>
                      </a:r>
                      <a:endParaRPr sz="1100">
                        <a:highlight>
                          <a:srgbClr val="FCE5CD"/>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Struggling students receive early intervention and additional help at this school</a:t>
                      </a:r>
                      <a:endParaRPr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2022 54%</a:t>
                      </a:r>
                      <a:endParaRPr sz="1100">
                        <a:latin typeface="Assistant"/>
                        <a:ea typeface="Assistant"/>
                        <a:cs typeface="Assistant"/>
                        <a:sym typeface="Assistant"/>
                      </a:endParaRPr>
                    </a:p>
                    <a:p>
                      <a:pPr indent="0" lvl="0" marL="0" rtl="0" algn="l">
                        <a:spcBef>
                          <a:spcPts val="0"/>
                        </a:spcBef>
                        <a:spcAft>
                          <a:spcPts val="0"/>
                        </a:spcAft>
                        <a:buNone/>
                      </a:pPr>
                      <a:r>
                        <a:rPr lang="en-US" sz="1100">
                          <a:latin typeface="Assistant"/>
                          <a:ea typeface="Assistant"/>
                          <a:cs typeface="Assistant"/>
                          <a:sym typeface="Assistant"/>
                        </a:rPr>
                        <a:t>2023 51%</a:t>
                      </a:r>
                      <a:endParaRPr sz="1100">
                        <a:latin typeface="Assistant"/>
                        <a:ea typeface="Assistant"/>
                        <a:cs typeface="Assistant"/>
                        <a:sym typeface="Assistant"/>
                      </a:endParaRPr>
                    </a:p>
                    <a:p>
                      <a:pPr indent="0" lvl="0" marL="0" rtl="0" algn="l">
                        <a:spcBef>
                          <a:spcPts val="0"/>
                        </a:spcBef>
                        <a:spcAft>
                          <a:spcPts val="0"/>
                        </a:spcAft>
                        <a:buNone/>
                      </a:pPr>
                      <a:r>
                        <a:rPr lang="en-US" sz="1100">
                          <a:highlight>
                            <a:srgbClr val="E6B8AF"/>
                          </a:highlight>
                          <a:latin typeface="Assistant"/>
                          <a:ea typeface="Assistant"/>
                          <a:cs typeface="Assistant"/>
                          <a:sym typeface="Assistant"/>
                        </a:rPr>
                        <a:t>2024 52%</a:t>
                      </a:r>
                      <a:endParaRPr sz="1100">
                        <a:highlight>
                          <a:srgbClr val="E6B8AF"/>
                        </a:highlight>
                        <a:latin typeface="Assistant"/>
                        <a:ea typeface="Assistant"/>
                        <a:cs typeface="Assistant"/>
                        <a:sym typeface="Assistant"/>
                      </a:endParaRPr>
                    </a:p>
                    <a:p>
                      <a:pPr indent="0" lvl="0" marL="0" rtl="0" algn="l">
                        <a:spcBef>
                          <a:spcPts val="0"/>
                        </a:spcBef>
                        <a:spcAft>
                          <a:spcPts val="0"/>
                        </a:spcAft>
                        <a:buNone/>
                      </a:pPr>
                      <a:r>
                        <a:rPr lang="en-US" sz="1100">
                          <a:highlight>
                            <a:srgbClr val="FFF2CC"/>
                          </a:highlight>
                          <a:latin typeface="Assistant"/>
                          <a:ea typeface="Assistant"/>
                          <a:cs typeface="Assistant"/>
                          <a:sym typeface="Assistant"/>
                        </a:rPr>
                        <a:t>2025 55%</a:t>
                      </a:r>
                      <a:endParaRPr sz="1100">
                        <a:highlight>
                          <a:srgbClr val="FFF2CC"/>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a:t>
                      </a:r>
                      <a:endParaRPr sz="1100">
                        <a:latin typeface="Assistant"/>
                        <a:ea typeface="Assistant"/>
                        <a:cs typeface="Assistant"/>
                        <a:sym typeface="Assistant"/>
                      </a:endParaRPr>
                    </a:p>
                  </a:txBody>
                  <a:tcPr marT="63500" marB="63500" marR="63500" marL="63500"/>
                </a:tc>
              </a:tr>
              <a:tr h="12700">
                <a:tc>
                  <a:txBody>
                    <a:bodyPr/>
                    <a:lstStyle/>
                    <a:p>
                      <a:pPr indent="0" lvl="0" marL="0" rtl="0" algn="l">
                        <a:spcBef>
                          <a:spcPts val="0"/>
                        </a:spcBef>
                        <a:spcAft>
                          <a:spcPts val="0"/>
                        </a:spcAft>
                        <a:buNone/>
                      </a:pPr>
                      <a:r>
                        <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highlight>
                            <a:srgbClr val="FFFF00"/>
                          </a:highlight>
                          <a:latin typeface="Assistant"/>
                          <a:ea typeface="Assistant"/>
                          <a:cs typeface="Assistant"/>
                          <a:sym typeface="Assistant"/>
                        </a:rPr>
                        <a:t>Family Survey</a:t>
                      </a:r>
                      <a:endParaRPr sz="1100">
                        <a:highlight>
                          <a:srgbClr val="FFFF00"/>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Teachers Accommodate My Student's Individual Needs By adjusting instruction</a:t>
                      </a:r>
                      <a:endParaRPr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2022 49%</a:t>
                      </a:r>
                      <a:endParaRPr sz="1100">
                        <a:latin typeface="Assistant"/>
                        <a:ea typeface="Assistant"/>
                        <a:cs typeface="Assistant"/>
                        <a:sym typeface="Assistant"/>
                      </a:endParaRPr>
                    </a:p>
                    <a:p>
                      <a:pPr indent="0" lvl="0" marL="0" rtl="0" algn="l">
                        <a:spcBef>
                          <a:spcPts val="0"/>
                        </a:spcBef>
                        <a:spcAft>
                          <a:spcPts val="0"/>
                        </a:spcAft>
                        <a:buNone/>
                      </a:pPr>
                      <a:r>
                        <a:rPr lang="en-US" sz="1100">
                          <a:latin typeface="Assistant"/>
                          <a:ea typeface="Assistant"/>
                          <a:cs typeface="Assistant"/>
                          <a:sym typeface="Assistant"/>
                        </a:rPr>
                        <a:t>2023 44%</a:t>
                      </a:r>
                      <a:endParaRPr sz="1100">
                        <a:latin typeface="Assistant"/>
                        <a:ea typeface="Assistant"/>
                        <a:cs typeface="Assistant"/>
                        <a:sym typeface="Assistant"/>
                      </a:endParaRPr>
                    </a:p>
                    <a:p>
                      <a:pPr indent="0" lvl="0" marL="0" rtl="0" algn="l">
                        <a:spcBef>
                          <a:spcPts val="0"/>
                        </a:spcBef>
                        <a:spcAft>
                          <a:spcPts val="0"/>
                        </a:spcAft>
                        <a:buNone/>
                      </a:pPr>
                      <a:r>
                        <a:rPr lang="en-US" sz="1100">
                          <a:highlight>
                            <a:srgbClr val="E6B8AF"/>
                          </a:highlight>
                          <a:latin typeface="Assistant"/>
                          <a:ea typeface="Assistant"/>
                          <a:cs typeface="Assistant"/>
                          <a:sym typeface="Assistant"/>
                        </a:rPr>
                        <a:t>2024 44%</a:t>
                      </a:r>
                      <a:endParaRPr sz="1100">
                        <a:highlight>
                          <a:srgbClr val="E6B8AF"/>
                        </a:highlight>
                        <a:latin typeface="Assistant"/>
                        <a:ea typeface="Assistant"/>
                        <a:cs typeface="Assistant"/>
                        <a:sym typeface="Assistant"/>
                      </a:endParaRPr>
                    </a:p>
                    <a:p>
                      <a:pPr indent="0" lvl="0" marL="0" rtl="0" algn="l">
                        <a:spcBef>
                          <a:spcPts val="0"/>
                        </a:spcBef>
                        <a:spcAft>
                          <a:spcPts val="0"/>
                        </a:spcAft>
                        <a:buNone/>
                      </a:pPr>
                      <a:r>
                        <a:rPr lang="en-US" sz="1100">
                          <a:highlight>
                            <a:srgbClr val="FFF2CC"/>
                          </a:highlight>
                          <a:latin typeface="Assistant"/>
                          <a:ea typeface="Assistant"/>
                          <a:cs typeface="Assistant"/>
                          <a:sym typeface="Assistant"/>
                        </a:rPr>
                        <a:t>2025 53%</a:t>
                      </a:r>
                      <a:endParaRPr sz="1100">
                        <a:highlight>
                          <a:srgbClr val="FFF2CC"/>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a:t>
                      </a:r>
                      <a:endParaRPr sz="1100">
                        <a:latin typeface="Assistant"/>
                        <a:ea typeface="Assistant"/>
                        <a:cs typeface="Assistant"/>
                        <a:sym typeface="Assistant"/>
                      </a:endParaRPr>
                    </a:p>
                  </a:txBody>
                  <a:tcPr marT="63500" marB="63500" marR="63500" marL="63500"/>
                </a:tc>
              </a:tr>
              <a:tr h="12700">
                <a:tc>
                  <a:txBody>
                    <a:bodyPr/>
                    <a:lstStyle/>
                    <a:p>
                      <a:pPr indent="0" lvl="0" marL="0" rtl="0" algn="l">
                        <a:spcBef>
                          <a:spcPts val="0"/>
                        </a:spcBef>
                        <a:spcAft>
                          <a:spcPts val="0"/>
                        </a:spcAft>
                        <a:buNone/>
                      </a:pPr>
                      <a:r>
                        <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highlight>
                            <a:srgbClr val="FFFF00"/>
                          </a:highlight>
                          <a:latin typeface="Assistant"/>
                          <a:ea typeface="Assistant"/>
                          <a:cs typeface="Assistant"/>
                          <a:sym typeface="Assistant"/>
                        </a:rPr>
                        <a:t>Family Survey</a:t>
                      </a:r>
                      <a:endParaRPr sz="1100">
                        <a:highlight>
                          <a:srgbClr val="FFFF00"/>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I am given opportunities to discuss my students progress at school</a:t>
                      </a:r>
                      <a:endParaRPr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2022 44%</a:t>
                      </a:r>
                      <a:endParaRPr sz="1100">
                        <a:latin typeface="Assistant"/>
                        <a:ea typeface="Assistant"/>
                        <a:cs typeface="Assistant"/>
                        <a:sym typeface="Assistant"/>
                      </a:endParaRPr>
                    </a:p>
                    <a:p>
                      <a:pPr indent="0" lvl="0" marL="0" rtl="0" algn="l">
                        <a:spcBef>
                          <a:spcPts val="0"/>
                        </a:spcBef>
                        <a:spcAft>
                          <a:spcPts val="0"/>
                        </a:spcAft>
                        <a:buNone/>
                      </a:pPr>
                      <a:r>
                        <a:rPr lang="en-US" sz="1100">
                          <a:latin typeface="Assistant"/>
                          <a:ea typeface="Assistant"/>
                          <a:cs typeface="Assistant"/>
                          <a:sym typeface="Assistant"/>
                        </a:rPr>
                        <a:t>2023 39%</a:t>
                      </a:r>
                      <a:endParaRPr sz="1100">
                        <a:latin typeface="Assistant"/>
                        <a:ea typeface="Assistant"/>
                        <a:cs typeface="Assistant"/>
                        <a:sym typeface="Assistant"/>
                      </a:endParaRPr>
                    </a:p>
                    <a:p>
                      <a:pPr indent="0" lvl="0" marL="0" rtl="0" algn="l">
                        <a:spcBef>
                          <a:spcPts val="0"/>
                        </a:spcBef>
                        <a:spcAft>
                          <a:spcPts val="0"/>
                        </a:spcAft>
                        <a:buNone/>
                      </a:pPr>
                      <a:r>
                        <a:rPr lang="en-US" sz="1100">
                          <a:highlight>
                            <a:srgbClr val="E6B8AF"/>
                          </a:highlight>
                          <a:latin typeface="Assistant"/>
                          <a:ea typeface="Assistant"/>
                          <a:cs typeface="Assistant"/>
                          <a:sym typeface="Assistant"/>
                        </a:rPr>
                        <a:t>2024 40%</a:t>
                      </a:r>
                      <a:endParaRPr sz="1100">
                        <a:highlight>
                          <a:srgbClr val="E6B8AF"/>
                        </a:highlight>
                        <a:latin typeface="Assistant"/>
                        <a:ea typeface="Assistant"/>
                        <a:cs typeface="Assistant"/>
                        <a:sym typeface="Assistant"/>
                      </a:endParaRPr>
                    </a:p>
                    <a:p>
                      <a:pPr indent="0" lvl="0" marL="0" rtl="0" algn="l">
                        <a:spcBef>
                          <a:spcPts val="0"/>
                        </a:spcBef>
                        <a:spcAft>
                          <a:spcPts val="0"/>
                        </a:spcAft>
                        <a:buNone/>
                      </a:pPr>
                      <a:r>
                        <a:rPr lang="en-US" sz="1100">
                          <a:highlight>
                            <a:srgbClr val="FFF2CC"/>
                          </a:highlight>
                          <a:latin typeface="Assistant"/>
                          <a:ea typeface="Assistant"/>
                          <a:cs typeface="Assistant"/>
                          <a:sym typeface="Assistant"/>
                        </a:rPr>
                        <a:t>2025 43%</a:t>
                      </a:r>
                      <a:endParaRPr sz="1100">
                        <a:highlight>
                          <a:srgbClr val="FFF2CC"/>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a:t>
                      </a:r>
                      <a:endParaRPr sz="1100">
                        <a:latin typeface="Assistant"/>
                        <a:ea typeface="Assistant"/>
                        <a:cs typeface="Assistant"/>
                        <a:sym typeface="Assistant"/>
                      </a:endParaRPr>
                    </a:p>
                  </a:txBody>
                  <a:tcPr marT="63500" marB="63500" marR="63500" marL="63500"/>
                </a:tc>
              </a:tr>
              <a:tr h="12700">
                <a:tc>
                  <a:txBody>
                    <a:bodyPr/>
                    <a:lstStyle/>
                    <a:p>
                      <a:pPr indent="0" lvl="0" marL="0" rtl="0" algn="l">
                        <a:spcBef>
                          <a:spcPts val="0"/>
                        </a:spcBef>
                        <a:spcAft>
                          <a:spcPts val="0"/>
                        </a:spcAft>
                        <a:buNone/>
                      </a:pPr>
                      <a:r>
                        <a:rPr lang="en-US" sz="1100">
                          <a:latin typeface="Assistant"/>
                          <a:ea typeface="Assistant"/>
                          <a:cs typeface="Assistant"/>
                          <a:sym typeface="Assistant"/>
                        </a:rPr>
                        <a:t>High Levels of Collaboration and Communication</a:t>
                      </a:r>
                      <a:endParaRPr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highlight>
                            <a:srgbClr val="FFFF00"/>
                          </a:highlight>
                          <a:latin typeface="Assistant"/>
                          <a:ea typeface="Assistant"/>
                          <a:cs typeface="Assistant"/>
                          <a:sym typeface="Assistant"/>
                        </a:rPr>
                        <a:t> Family Survey</a:t>
                      </a:r>
                      <a:endParaRPr sz="1100">
                        <a:highlight>
                          <a:srgbClr val="FFFF00"/>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This school communicates with me about my student's progress</a:t>
                      </a:r>
                      <a:endParaRPr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2022 42%</a:t>
                      </a:r>
                      <a:endParaRPr sz="1100">
                        <a:latin typeface="Assistant"/>
                        <a:ea typeface="Assistant"/>
                        <a:cs typeface="Assistant"/>
                        <a:sym typeface="Assistant"/>
                      </a:endParaRPr>
                    </a:p>
                    <a:p>
                      <a:pPr indent="0" lvl="0" marL="0" rtl="0" algn="l">
                        <a:spcBef>
                          <a:spcPts val="0"/>
                        </a:spcBef>
                        <a:spcAft>
                          <a:spcPts val="0"/>
                        </a:spcAft>
                        <a:buNone/>
                      </a:pPr>
                      <a:r>
                        <a:rPr lang="en-US" sz="1100">
                          <a:latin typeface="Assistant"/>
                          <a:ea typeface="Assistant"/>
                          <a:cs typeface="Assistant"/>
                          <a:sym typeface="Assistant"/>
                        </a:rPr>
                        <a:t>2023 46%</a:t>
                      </a:r>
                      <a:endParaRPr sz="1100">
                        <a:latin typeface="Assistant"/>
                        <a:ea typeface="Assistant"/>
                        <a:cs typeface="Assistant"/>
                        <a:sym typeface="Assistant"/>
                      </a:endParaRPr>
                    </a:p>
                    <a:p>
                      <a:pPr indent="0" lvl="0" marL="0" rtl="0" algn="l">
                        <a:spcBef>
                          <a:spcPts val="0"/>
                        </a:spcBef>
                        <a:spcAft>
                          <a:spcPts val="0"/>
                        </a:spcAft>
                        <a:buNone/>
                      </a:pPr>
                      <a:r>
                        <a:rPr lang="en-US" sz="1100">
                          <a:highlight>
                            <a:srgbClr val="E6B8AF"/>
                          </a:highlight>
                          <a:latin typeface="Assistant"/>
                          <a:ea typeface="Assistant"/>
                          <a:cs typeface="Assistant"/>
                          <a:sym typeface="Assistant"/>
                        </a:rPr>
                        <a:t>2024 48%</a:t>
                      </a:r>
                      <a:endParaRPr sz="1100">
                        <a:highlight>
                          <a:srgbClr val="E6B8AF"/>
                        </a:highlight>
                        <a:latin typeface="Assistant"/>
                        <a:ea typeface="Assistant"/>
                        <a:cs typeface="Assistant"/>
                        <a:sym typeface="Assistant"/>
                      </a:endParaRPr>
                    </a:p>
                    <a:p>
                      <a:pPr indent="0" lvl="0" marL="0" rtl="0" algn="l">
                        <a:spcBef>
                          <a:spcPts val="0"/>
                        </a:spcBef>
                        <a:spcAft>
                          <a:spcPts val="0"/>
                        </a:spcAft>
                        <a:buNone/>
                      </a:pPr>
                      <a:r>
                        <a:rPr lang="en-US" sz="1100">
                          <a:highlight>
                            <a:srgbClr val="FFF2CC"/>
                          </a:highlight>
                          <a:latin typeface="Assistant"/>
                          <a:ea typeface="Assistant"/>
                          <a:cs typeface="Assistant"/>
                          <a:sym typeface="Assistant"/>
                        </a:rPr>
                        <a:t>2025 45%</a:t>
                      </a:r>
                      <a:endParaRPr sz="1100">
                        <a:highlight>
                          <a:srgbClr val="FFF2CC"/>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a:t>
                      </a:r>
                      <a:endParaRPr sz="1100">
                        <a:latin typeface="Assistant"/>
                        <a:ea typeface="Assistant"/>
                        <a:cs typeface="Assistant"/>
                        <a:sym typeface="Assistant"/>
                      </a:endParaRPr>
                    </a:p>
                  </a:txBody>
                  <a:tcPr marT="63500" marB="63500" marR="63500" marL="63500"/>
                </a:tc>
              </a:tr>
              <a:tr h="12700">
                <a:tc>
                  <a:txBody>
                    <a:bodyPr/>
                    <a:lstStyle/>
                    <a:p>
                      <a:pPr indent="0" lvl="0" marL="0" rtl="0" algn="l">
                        <a:spcBef>
                          <a:spcPts val="0"/>
                        </a:spcBef>
                        <a:spcAft>
                          <a:spcPts val="0"/>
                        </a:spcAft>
                        <a:buNone/>
                      </a:pPr>
                      <a:r>
                        <a:t/>
                      </a:r>
                      <a:endParaRPr b="1"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highlight>
                            <a:srgbClr val="FFFF00"/>
                          </a:highlight>
                          <a:latin typeface="Assistant"/>
                          <a:ea typeface="Assistant"/>
                          <a:cs typeface="Assistant"/>
                          <a:sym typeface="Assistant"/>
                        </a:rPr>
                        <a:t>Family Survey</a:t>
                      </a:r>
                      <a:endParaRPr sz="1100">
                        <a:highlight>
                          <a:srgbClr val="FFFF00"/>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I am encouraged to collaborate with my student's teachers about my student's learning</a:t>
                      </a:r>
                      <a:endParaRPr sz="1100">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2022 42%</a:t>
                      </a:r>
                      <a:endParaRPr sz="1100">
                        <a:latin typeface="Assistant"/>
                        <a:ea typeface="Assistant"/>
                        <a:cs typeface="Assistant"/>
                        <a:sym typeface="Assistant"/>
                      </a:endParaRPr>
                    </a:p>
                    <a:p>
                      <a:pPr indent="0" lvl="0" marL="0" rtl="0" algn="l">
                        <a:spcBef>
                          <a:spcPts val="0"/>
                        </a:spcBef>
                        <a:spcAft>
                          <a:spcPts val="0"/>
                        </a:spcAft>
                        <a:buNone/>
                      </a:pPr>
                      <a:r>
                        <a:rPr lang="en-US" sz="1100">
                          <a:latin typeface="Assistant"/>
                          <a:ea typeface="Assistant"/>
                          <a:cs typeface="Assistant"/>
                          <a:sym typeface="Assistant"/>
                        </a:rPr>
                        <a:t>2023 32%</a:t>
                      </a:r>
                      <a:endParaRPr sz="1100">
                        <a:latin typeface="Assistant"/>
                        <a:ea typeface="Assistant"/>
                        <a:cs typeface="Assistant"/>
                        <a:sym typeface="Assistant"/>
                      </a:endParaRPr>
                    </a:p>
                    <a:p>
                      <a:pPr indent="0" lvl="0" marL="0" rtl="0" algn="l">
                        <a:spcBef>
                          <a:spcPts val="0"/>
                        </a:spcBef>
                        <a:spcAft>
                          <a:spcPts val="0"/>
                        </a:spcAft>
                        <a:buNone/>
                      </a:pPr>
                      <a:r>
                        <a:rPr lang="en-US" sz="1100">
                          <a:highlight>
                            <a:srgbClr val="E6B8AF"/>
                          </a:highlight>
                          <a:latin typeface="Assistant"/>
                          <a:ea typeface="Assistant"/>
                          <a:cs typeface="Assistant"/>
                          <a:sym typeface="Assistant"/>
                        </a:rPr>
                        <a:t>2024 33%</a:t>
                      </a:r>
                      <a:endParaRPr sz="1100">
                        <a:highlight>
                          <a:srgbClr val="E6B8AF"/>
                        </a:highlight>
                        <a:latin typeface="Assistant"/>
                        <a:ea typeface="Assistant"/>
                        <a:cs typeface="Assistant"/>
                        <a:sym typeface="Assistant"/>
                      </a:endParaRPr>
                    </a:p>
                    <a:p>
                      <a:pPr indent="0" lvl="0" marL="0" rtl="0" algn="l">
                        <a:spcBef>
                          <a:spcPts val="0"/>
                        </a:spcBef>
                        <a:spcAft>
                          <a:spcPts val="0"/>
                        </a:spcAft>
                        <a:buNone/>
                      </a:pPr>
                      <a:r>
                        <a:rPr lang="en-US" sz="1100">
                          <a:highlight>
                            <a:srgbClr val="FFF2CC"/>
                          </a:highlight>
                          <a:latin typeface="Assistant"/>
                          <a:ea typeface="Assistant"/>
                          <a:cs typeface="Assistant"/>
                          <a:sym typeface="Assistant"/>
                        </a:rPr>
                        <a:t>2025 41%</a:t>
                      </a:r>
                      <a:endParaRPr sz="1100">
                        <a:highlight>
                          <a:srgbClr val="FFF2CC"/>
                        </a:highlight>
                        <a:latin typeface="Assistant"/>
                        <a:ea typeface="Assistant"/>
                        <a:cs typeface="Assistant"/>
                        <a:sym typeface="Assistant"/>
                      </a:endParaRPr>
                    </a:p>
                  </a:txBody>
                  <a:tcPr marT="63500" marB="63500" marR="63500" marL="63500"/>
                </a:tc>
                <a:tc>
                  <a:txBody>
                    <a:bodyPr/>
                    <a:lstStyle/>
                    <a:p>
                      <a:pPr indent="0" lvl="0" marL="0" rtl="0" algn="l">
                        <a:spcBef>
                          <a:spcPts val="0"/>
                        </a:spcBef>
                        <a:spcAft>
                          <a:spcPts val="0"/>
                        </a:spcAft>
                        <a:buNone/>
                      </a:pPr>
                      <a:r>
                        <a:rPr lang="en-US" sz="1100">
                          <a:latin typeface="Assistant"/>
                          <a:ea typeface="Assistant"/>
                          <a:cs typeface="Assistant"/>
                          <a:sym typeface="Assistant"/>
                        </a:rPr>
                        <a:t>↑</a:t>
                      </a:r>
                      <a:endParaRPr sz="1100">
                        <a:latin typeface="Assistant"/>
                        <a:ea typeface="Assistant"/>
                        <a:cs typeface="Assistant"/>
                        <a:sym typeface="Assistant"/>
                      </a:endParaRPr>
                    </a:p>
                  </a:txBody>
                  <a:tcPr marT="63500" marB="63500" marR="63500" marL="6350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5"/>
          <p:cNvSpPr txBox="1"/>
          <p:nvPr>
            <p:ph type="title"/>
          </p:nvPr>
        </p:nvSpPr>
        <p:spPr>
          <a:xfrm>
            <a:off x="286450" y="181275"/>
            <a:ext cx="8534400" cy="680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US">
                <a:solidFill>
                  <a:srgbClr val="38761D"/>
                </a:solidFill>
              </a:rPr>
              <a:t>Gator Time</a:t>
            </a:r>
            <a:endParaRPr>
              <a:solidFill>
                <a:srgbClr val="38761D"/>
              </a:solidFill>
            </a:endParaRPr>
          </a:p>
        </p:txBody>
      </p:sp>
      <p:sp>
        <p:nvSpPr>
          <p:cNvPr id="260" name="Google Shape;260;p45"/>
          <p:cNvSpPr txBox="1"/>
          <p:nvPr>
            <p:ph idx="1" type="body"/>
          </p:nvPr>
        </p:nvSpPr>
        <p:spPr>
          <a:xfrm>
            <a:off x="199075" y="861675"/>
            <a:ext cx="8834100" cy="5919600"/>
          </a:xfrm>
          <a:prstGeom prst="rect">
            <a:avLst/>
          </a:prstGeom>
        </p:spPr>
        <p:txBody>
          <a:bodyPr anchorCtr="0" anchor="t" bIns="91425" lIns="91425" spcFirstLastPara="1" rIns="91425" wrap="square" tIns="91425">
            <a:normAutofit/>
          </a:bodyPr>
          <a:lstStyle/>
          <a:p>
            <a:pPr indent="0" lvl="0" marL="0" rtl="0" algn="l">
              <a:spcBef>
                <a:spcPts val="540"/>
              </a:spcBef>
              <a:spcAft>
                <a:spcPts val="0"/>
              </a:spcAft>
              <a:buNone/>
            </a:pPr>
            <a:r>
              <a:rPr lang="en-US" sz="2342"/>
              <a:t>Monday, Tuesday, Thursday and Friday - </a:t>
            </a:r>
            <a:r>
              <a:rPr b="1" lang="en-US" sz="2342">
                <a:highlight>
                  <a:srgbClr val="E6B8AF"/>
                </a:highlight>
              </a:rPr>
              <a:t>Starting Sept. 11th</a:t>
            </a:r>
            <a:endParaRPr b="1" sz="2342">
              <a:highlight>
                <a:srgbClr val="E6B8AF"/>
              </a:highlight>
            </a:endParaRPr>
          </a:p>
          <a:p>
            <a:pPr indent="0" lvl="0" marL="0" rtl="0" algn="l">
              <a:spcBef>
                <a:spcPts val="540"/>
              </a:spcBef>
              <a:spcAft>
                <a:spcPts val="0"/>
              </a:spcAft>
              <a:buNone/>
            </a:pPr>
            <a:r>
              <a:t/>
            </a:r>
            <a:endParaRPr sz="100"/>
          </a:p>
          <a:p>
            <a:pPr indent="0" lvl="0" marL="0" rtl="0" algn="l">
              <a:spcBef>
                <a:spcPts val="540"/>
              </a:spcBef>
              <a:spcAft>
                <a:spcPts val="0"/>
              </a:spcAft>
              <a:buClr>
                <a:schemeClr val="dk1"/>
              </a:buClr>
              <a:buSzPts val="1100"/>
              <a:buFont typeface="Arial"/>
              <a:buNone/>
            </a:pPr>
            <a:r>
              <a:rPr lang="en-US" sz="2342"/>
              <a:t>At the end of the day (2:25 - 2:50) </a:t>
            </a:r>
            <a:endParaRPr sz="2342"/>
          </a:p>
          <a:p>
            <a:pPr indent="0" lvl="0" marL="0" rtl="0" algn="l">
              <a:spcBef>
                <a:spcPts val="540"/>
              </a:spcBef>
              <a:spcAft>
                <a:spcPts val="0"/>
              </a:spcAft>
              <a:buClr>
                <a:schemeClr val="dk1"/>
              </a:buClr>
              <a:buSzPts val="1100"/>
              <a:buFont typeface="Arial"/>
              <a:buNone/>
            </a:pPr>
            <a:r>
              <a:t/>
            </a:r>
            <a:endParaRPr sz="3500">
              <a:latin typeface="Ranchers"/>
              <a:ea typeface="Ranchers"/>
              <a:cs typeface="Ranchers"/>
              <a:sym typeface="Ranchers"/>
            </a:endParaRPr>
          </a:p>
          <a:p>
            <a:pPr indent="0" lvl="0" marL="0" rtl="0" algn="l">
              <a:lnSpc>
                <a:spcPct val="100000"/>
              </a:lnSpc>
              <a:spcBef>
                <a:spcPts val="0"/>
              </a:spcBef>
              <a:spcAft>
                <a:spcPts val="0"/>
              </a:spcAft>
              <a:buNone/>
            </a:pPr>
            <a:r>
              <a:t/>
            </a:r>
            <a:endParaRPr sz="3500">
              <a:latin typeface="Ranchers"/>
              <a:ea typeface="Ranchers"/>
              <a:cs typeface="Ranchers"/>
              <a:sym typeface="Ranchers"/>
            </a:endParaRPr>
          </a:p>
          <a:p>
            <a:pPr indent="0" lvl="0" marL="0" rtl="0" algn="l">
              <a:lnSpc>
                <a:spcPct val="100000"/>
              </a:lnSpc>
              <a:spcBef>
                <a:spcPts val="0"/>
              </a:spcBef>
              <a:spcAft>
                <a:spcPts val="0"/>
              </a:spcAft>
              <a:buNone/>
            </a:pPr>
            <a:r>
              <a:t/>
            </a:r>
            <a:endParaRPr sz="3500">
              <a:latin typeface="Ranchers"/>
              <a:ea typeface="Ranchers"/>
              <a:cs typeface="Ranchers"/>
              <a:sym typeface="Ranchers"/>
            </a:endParaRPr>
          </a:p>
          <a:p>
            <a:pPr indent="0" lvl="0" marL="0" rtl="0" algn="l">
              <a:lnSpc>
                <a:spcPct val="100000"/>
              </a:lnSpc>
              <a:spcBef>
                <a:spcPts val="0"/>
              </a:spcBef>
              <a:spcAft>
                <a:spcPts val="0"/>
              </a:spcAft>
              <a:buClr>
                <a:schemeClr val="dk1"/>
              </a:buClr>
              <a:buSzPts val="1100"/>
              <a:buFont typeface="Arial"/>
              <a:buNone/>
            </a:pPr>
            <a:r>
              <a:t/>
            </a:r>
            <a:endParaRPr sz="4448">
              <a:latin typeface="Ranchers"/>
              <a:ea typeface="Ranchers"/>
              <a:cs typeface="Ranchers"/>
              <a:sym typeface="Ranchers"/>
            </a:endParaRPr>
          </a:p>
          <a:p>
            <a:pPr indent="0" lvl="0" marL="0" rtl="0" algn="l">
              <a:spcBef>
                <a:spcPts val="540"/>
              </a:spcBef>
              <a:spcAft>
                <a:spcPts val="0"/>
              </a:spcAft>
              <a:buNone/>
            </a:pPr>
            <a:r>
              <a:rPr lang="en-US" sz="3500">
                <a:latin typeface="Ranchers"/>
                <a:ea typeface="Ranchers"/>
                <a:cs typeface="Ranchers"/>
                <a:sym typeface="Ranchers"/>
              </a:rPr>
              <a:t> </a:t>
            </a:r>
            <a:endParaRPr sz="9600" u="sng"/>
          </a:p>
        </p:txBody>
      </p:sp>
      <p:pic>
        <p:nvPicPr>
          <p:cNvPr id="261" name="Google Shape;261;p45" title="Screenshot 2025-08-27 at 1.44.53 PM.png"/>
          <p:cNvPicPr preferRelativeResize="0"/>
          <p:nvPr/>
        </p:nvPicPr>
        <p:blipFill>
          <a:blip r:embed="rId3">
            <a:alphaModFix/>
          </a:blip>
          <a:stretch>
            <a:fillRect/>
          </a:stretch>
        </p:blipFill>
        <p:spPr>
          <a:xfrm>
            <a:off x="2250300" y="2404425"/>
            <a:ext cx="4355750" cy="43768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6"/>
          <p:cNvSpPr txBox="1"/>
          <p:nvPr>
            <p:ph type="title"/>
          </p:nvPr>
        </p:nvSpPr>
        <p:spPr>
          <a:xfrm>
            <a:off x="134175" y="165500"/>
            <a:ext cx="8534400" cy="758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700">
                <a:solidFill>
                  <a:schemeClr val="dk1"/>
                </a:solidFill>
                <a:latin typeface="Alatsi"/>
                <a:ea typeface="Alatsi"/>
                <a:cs typeface="Alatsi"/>
                <a:sym typeface="Alatsi"/>
              </a:rPr>
              <a:t> Gator Time Start -Up Schedule </a:t>
            </a:r>
            <a:endParaRPr sz="4200"/>
          </a:p>
        </p:txBody>
      </p:sp>
      <p:pic>
        <p:nvPicPr>
          <p:cNvPr id="268" name="Google Shape;268;p46" title="Screen Shot 2025-05-20 at 8.14.55 PM.png"/>
          <p:cNvPicPr preferRelativeResize="0"/>
          <p:nvPr/>
        </p:nvPicPr>
        <p:blipFill>
          <a:blip r:embed="rId3">
            <a:alphaModFix/>
          </a:blip>
          <a:stretch>
            <a:fillRect/>
          </a:stretch>
        </p:blipFill>
        <p:spPr>
          <a:xfrm>
            <a:off x="1490175" y="902125"/>
            <a:ext cx="7345848" cy="5559424"/>
          </a:xfrm>
          <a:prstGeom prst="rect">
            <a:avLst/>
          </a:prstGeom>
          <a:noFill/>
          <a:ln>
            <a:noFill/>
          </a:ln>
        </p:spPr>
      </p:pic>
      <p:sp>
        <p:nvSpPr>
          <p:cNvPr id="269" name="Google Shape;269;p46"/>
          <p:cNvSpPr/>
          <p:nvPr/>
        </p:nvSpPr>
        <p:spPr>
          <a:xfrm>
            <a:off x="2872875" y="3173050"/>
            <a:ext cx="3057000" cy="11982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500">
                <a:latin typeface="Old Standard TT"/>
                <a:ea typeface="Old Standard TT"/>
                <a:cs typeface="Old Standard TT"/>
                <a:sym typeface="Old Standard TT"/>
              </a:rPr>
              <a:t>GT Begins/Students return to a teacher on their schedule</a:t>
            </a:r>
            <a:endParaRPr sz="1500">
              <a:latin typeface="Old Standard TT"/>
              <a:ea typeface="Old Standard TT"/>
              <a:cs typeface="Old Standard TT"/>
              <a:sym typeface="Old Standard TT"/>
            </a:endParaRPr>
          </a:p>
        </p:txBody>
      </p:sp>
      <p:sp>
        <p:nvSpPr>
          <p:cNvPr id="270" name="Google Shape;270;p46"/>
          <p:cNvSpPr txBox="1"/>
          <p:nvPr/>
        </p:nvSpPr>
        <p:spPr>
          <a:xfrm>
            <a:off x="5863500" y="3625650"/>
            <a:ext cx="768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solidFill>
                  <a:schemeClr val="dk1"/>
                </a:solidFill>
                <a:latin typeface="Old Standard TT"/>
                <a:ea typeface="Old Standard TT"/>
                <a:cs typeface="Old Standard TT"/>
                <a:sym typeface="Old Standard TT"/>
              </a:rPr>
              <a:t>Per. 1</a:t>
            </a:r>
            <a:endParaRPr sz="1700">
              <a:solidFill>
                <a:schemeClr val="dk1"/>
              </a:solidFill>
              <a:latin typeface="Old Standard TT"/>
              <a:ea typeface="Old Standard TT"/>
              <a:cs typeface="Old Standard TT"/>
              <a:sym typeface="Old Standard TT"/>
            </a:endParaRPr>
          </a:p>
        </p:txBody>
      </p:sp>
      <p:sp>
        <p:nvSpPr>
          <p:cNvPr id="271" name="Google Shape;271;p46"/>
          <p:cNvSpPr txBox="1"/>
          <p:nvPr/>
        </p:nvSpPr>
        <p:spPr>
          <a:xfrm>
            <a:off x="3689475" y="4444525"/>
            <a:ext cx="15531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700">
                <a:solidFill>
                  <a:schemeClr val="dk1"/>
                </a:solidFill>
                <a:latin typeface="Old Standard TT"/>
                <a:ea typeface="Old Standard TT"/>
                <a:cs typeface="Old Standard TT"/>
                <a:sym typeface="Old Standard TT"/>
              </a:rPr>
              <a:t>Per. 4</a:t>
            </a:r>
            <a:endParaRPr/>
          </a:p>
        </p:txBody>
      </p:sp>
      <p:sp>
        <p:nvSpPr>
          <p:cNvPr id="272" name="Google Shape;272;p46"/>
          <p:cNvSpPr txBox="1"/>
          <p:nvPr/>
        </p:nvSpPr>
        <p:spPr>
          <a:xfrm>
            <a:off x="6790550" y="3625650"/>
            <a:ext cx="3000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700">
                <a:solidFill>
                  <a:schemeClr val="dk1"/>
                </a:solidFill>
                <a:latin typeface="Old Standard TT"/>
                <a:ea typeface="Old Standard TT"/>
                <a:cs typeface="Old Standard TT"/>
                <a:sym typeface="Old Standard TT"/>
              </a:rPr>
              <a:t>Per. 2</a:t>
            </a:r>
            <a:endParaRPr/>
          </a:p>
        </p:txBody>
      </p:sp>
      <p:sp>
        <p:nvSpPr>
          <p:cNvPr id="273" name="Google Shape;273;p46"/>
          <p:cNvSpPr txBox="1"/>
          <p:nvPr/>
        </p:nvSpPr>
        <p:spPr>
          <a:xfrm>
            <a:off x="2739800" y="4436875"/>
            <a:ext cx="997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latin typeface="Old Standard TT"/>
                <a:ea typeface="Old Standard TT"/>
                <a:cs typeface="Old Standard TT"/>
                <a:sym typeface="Old Standard TT"/>
              </a:rPr>
              <a:t>Per. 3</a:t>
            </a:r>
            <a:endParaRPr sz="1800">
              <a:solidFill>
                <a:schemeClr val="dk1"/>
              </a:solidFill>
              <a:latin typeface="Old Standard TT"/>
              <a:ea typeface="Old Standard TT"/>
              <a:cs typeface="Old Standard TT"/>
              <a:sym typeface="Old Standard TT"/>
            </a:endParaRPr>
          </a:p>
        </p:txBody>
      </p:sp>
      <p:sp>
        <p:nvSpPr>
          <p:cNvPr id="274" name="Google Shape;274;p46"/>
          <p:cNvSpPr txBox="1"/>
          <p:nvPr/>
        </p:nvSpPr>
        <p:spPr>
          <a:xfrm>
            <a:off x="5761150" y="4313575"/>
            <a:ext cx="630000" cy="585000"/>
          </a:xfrm>
          <a:prstGeom prst="rect">
            <a:avLst/>
          </a:prstGeom>
          <a:solidFill>
            <a:srgbClr val="FFFF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chemeClr val="dk1"/>
                </a:solidFill>
                <a:latin typeface="Old Standard TT"/>
                <a:ea typeface="Old Standard TT"/>
                <a:cs typeface="Old Standard TT"/>
                <a:sym typeface="Old Standard TT"/>
              </a:rPr>
              <a:t>Trial Run 1</a:t>
            </a:r>
            <a:endParaRPr sz="900">
              <a:solidFill>
                <a:schemeClr val="dk1"/>
              </a:solidFill>
              <a:latin typeface="Old Standard TT"/>
              <a:ea typeface="Old Standard TT"/>
              <a:cs typeface="Old Standard TT"/>
              <a:sym typeface="Old Standard TT"/>
            </a:endParaRPr>
          </a:p>
        </p:txBody>
      </p:sp>
      <p:sp>
        <p:nvSpPr>
          <p:cNvPr id="275" name="Google Shape;275;p46"/>
          <p:cNvSpPr txBox="1"/>
          <p:nvPr/>
        </p:nvSpPr>
        <p:spPr>
          <a:xfrm>
            <a:off x="2739800" y="5101550"/>
            <a:ext cx="630000" cy="585000"/>
          </a:xfrm>
          <a:prstGeom prst="rect">
            <a:avLst/>
          </a:prstGeom>
          <a:solidFill>
            <a:srgbClr val="00FF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chemeClr val="dk1"/>
                </a:solidFill>
                <a:latin typeface="Old Standard TT"/>
                <a:ea typeface="Old Standard TT"/>
                <a:cs typeface="Old Standard TT"/>
                <a:sym typeface="Old Standard TT"/>
              </a:rPr>
              <a:t>Trial Run 2</a:t>
            </a:r>
            <a:endParaRPr sz="900">
              <a:solidFill>
                <a:schemeClr val="dk1"/>
              </a:solidFill>
              <a:latin typeface="Old Standard TT"/>
              <a:ea typeface="Old Standard TT"/>
              <a:cs typeface="Old Standard TT"/>
              <a:sym typeface="Old Standard TT"/>
            </a:endParaRPr>
          </a:p>
        </p:txBody>
      </p:sp>
      <p:sp>
        <p:nvSpPr>
          <p:cNvPr id="276" name="Google Shape;276;p46"/>
          <p:cNvSpPr txBox="1"/>
          <p:nvPr/>
        </p:nvSpPr>
        <p:spPr>
          <a:xfrm>
            <a:off x="6790550" y="4444525"/>
            <a:ext cx="19512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solidFill>
                  <a:schemeClr val="dk1"/>
                </a:solidFill>
                <a:latin typeface="Old Standard TT"/>
                <a:ea typeface="Old Standard TT"/>
                <a:cs typeface="Old Standard TT"/>
                <a:sym typeface="Old Standard TT"/>
              </a:rPr>
              <a:t>Per. 5</a:t>
            </a:r>
            <a:endParaRPr sz="1700">
              <a:solidFill>
                <a:schemeClr val="dk1"/>
              </a:solidFill>
              <a:latin typeface="Old Standard TT"/>
              <a:ea typeface="Old Standard TT"/>
              <a:cs typeface="Old Standard TT"/>
              <a:sym typeface="Old Standard TT"/>
            </a:endParaRPr>
          </a:p>
        </p:txBody>
      </p:sp>
      <p:sp>
        <p:nvSpPr>
          <p:cNvPr id="277" name="Google Shape;277;p46"/>
          <p:cNvSpPr txBox="1"/>
          <p:nvPr/>
        </p:nvSpPr>
        <p:spPr>
          <a:xfrm>
            <a:off x="3737000" y="5170850"/>
            <a:ext cx="861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solidFill>
                  <a:schemeClr val="dk1"/>
                </a:solidFill>
                <a:latin typeface="Old Standard TT"/>
                <a:ea typeface="Old Standard TT"/>
                <a:cs typeface="Old Standard TT"/>
                <a:sym typeface="Old Standard TT"/>
              </a:rPr>
              <a:t>Per. 6</a:t>
            </a:r>
            <a:endParaRPr sz="1700">
              <a:solidFill>
                <a:schemeClr val="dk1"/>
              </a:solidFill>
              <a:latin typeface="Old Standard TT"/>
              <a:ea typeface="Old Standard TT"/>
              <a:cs typeface="Old Standard TT"/>
              <a:sym typeface="Old Standard TT"/>
            </a:endParaRPr>
          </a:p>
        </p:txBody>
      </p:sp>
      <p:sp>
        <p:nvSpPr>
          <p:cNvPr id="278" name="Google Shape;278;p46"/>
          <p:cNvSpPr txBox="1"/>
          <p:nvPr/>
        </p:nvSpPr>
        <p:spPr>
          <a:xfrm>
            <a:off x="5761150" y="5185650"/>
            <a:ext cx="630000" cy="554100"/>
          </a:xfrm>
          <a:prstGeom prst="rect">
            <a:avLst/>
          </a:prstGeom>
          <a:solidFill>
            <a:schemeClr val="accen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solidFill>
                  <a:schemeClr val="dk1"/>
                </a:solidFill>
                <a:latin typeface="Alatsi"/>
                <a:ea typeface="Alatsi"/>
                <a:cs typeface="Alatsi"/>
                <a:sym typeface="Alatsi"/>
              </a:rPr>
              <a:t>iReady Extended Schedule</a:t>
            </a:r>
            <a:endParaRPr sz="1000"/>
          </a:p>
        </p:txBody>
      </p:sp>
      <p:sp>
        <p:nvSpPr>
          <p:cNvPr id="279" name="Google Shape;279;p46"/>
          <p:cNvSpPr txBox="1"/>
          <p:nvPr/>
        </p:nvSpPr>
        <p:spPr>
          <a:xfrm>
            <a:off x="6790550" y="5185650"/>
            <a:ext cx="630000" cy="554100"/>
          </a:xfrm>
          <a:prstGeom prst="rect">
            <a:avLst/>
          </a:prstGeom>
          <a:solidFill>
            <a:schemeClr val="accen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solidFill>
                  <a:schemeClr val="dk1"/>
                </a:solidFill>
                <a:latin typeface="Alatsi"/>
                <a:ea typeface="Alatsi"/>
                <a:cs typeface="Alatsi"/>
                <a:sym typeface="Alatsi"/>
              </a:rPr>
              <a:t>iReady Extended Schedule</a:t>
            </a:r>
            <a:endParaRPr sz="1000"/>
          </a:p>
        </p:txBody>
      </p:sp>
      <p:sp>
        <p:nvSpPr>
          <p:cNvPr id="280" name="Google Shape;280;p46"/>
          <p:cNvSpPr/>
          <p:nvPr/>
        </p:nvSpPr>
        <p:spPr>
          <a:xfrm>
            <a:off x="1122850" y="5739750"/>
            <a:ext cx="2088000" cy="721800"/>
          </a:xfrm>
          <a:prstGeom prst="rightArrow">
            <a:avLst>
              <a:gd fmla="val 50000" name="adj1"/>
              <a:gd fmla="val 46793" name="adj2"/>
            </a:avLst>
          </a:prstGeom>
          <a:solidFill>
            <a:srgbClr val="FCE5CD"/>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Old Standard TT"/>
                <a:ea typeface="Old Standard TT"/>
                <a:cs typeface="Old Standard TT"/>
                <a:sym typeface="Old Standard TT"/>
              </a:rPr>
              <a:t>First 4 Week Rotation</a:t>
            </a:r>
            <a:endParaRPr>
              <a:latin typeface="Old Standard TT"/>
              <a:ea typeface="Old Standard TT"/>
              <a:cs typeface="Old Standard TT"/>
              <a:sym typeface="Old Standard T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7"/>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t>An Inside Look at Gator Time</a:t>
            </a:r>
            <a:endParaRPr/>
          </a:p>
        </p:txBody>
      </p:sp>
      <p:sp>
        <p:nvSpPr>
          <p:cNvPr id="287" name="Google Shape;287;p47"/>
          <p:cNvSpPr txBox="1"/>
          <p:nvPr>
            <p:ph idx="1" type="body"/>
          </p:nvPr>
        </p:nvSpPr>
        <p:spPr>
          <a:xfrm>
            <a:off x="301627" y="2362825"/>
            <a:ext cx="1034700" cy="45720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Clr>
                <a:schemeClr val="dk1"/>
              </a:buClr>
              <a:buSzPts val="1100"/>
              <a:buFont typeface="Arial"/>
              <a:buNone/>
            </a:pPr>
            <a:r>
              <a:rPr lang="en-US" sz="1800">
                <a:latin typeface="Barriecito"/>
                <a:ea typeface="Barriecito"/>
                <a:cs typeface="Barriecito"/>
                <a:sym typeface="Barriecito"/>
              </a:rPr>
              <a:t>Day 1</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rPr lang="en-US" sz="1800">
                <a:latin typeface="Barriecito"/>
                <a:ea typeface="Barriecito"/>
                <a:cs typeface="Barriecito"/>
                <a:sym typeface="Barriecito"/>
              </a:rPr>
              <a:t>Day 2</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rPr lang="en-US" sz="1800">
                <a:latin typeface="Barriecito"/>
                <a:ea typeface="Barriecito"/>
                <a:cs typeface="Barriecito"/>
                <a:sym typeface="Barriecito"/>
              </a:rPr>
              <a:t>Day 3</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t/>
            </a:r>
            <a:endParaRPr sz="1800">
              <a:latin typeface="Barriecito"/>
              <a:ea typeface="Barriecito"/>
              <a:cs typeface="Barriecito"/>
              <a:sym typeface="Barriecito"/>
            </a:endParaRPr>
          </a:p>
          <a:p>
            <a:pPr indent="0" lvl="0" marL="0" rtl="0" algn="r">
              <a:lnSpc>
                <a:spcPct val="100000"/>
              </a:lnSpc>
              <a:spcBef>
                <a:spcPts val="0"/>
              </a:spcBef>
              <a:spcAft>
                <a:spcPts val="0"/>
              </a:spcAft>
              <a:buClr>
                <a:schemeClr val="dk1"/>
              </a:buClr>
              <a:buSzPts val="1100"/>
              <a:buFont typeface="Arial"/>
              <a:buNone/>
            </a:pPr>
            <a:r>
              <a:rPr lang="en-US" sz="1800">
                <a:latin typeface="Barriecito"/>
                <a:ea typeface="Barriecito"/>
                <a:cs typeface="Barriecito"/>
                <a:sym typeface="Barriecito"/>
              </a:rPr>
              <a:t>Day 4</a:t>
            </a:r>
            <a:endParaRPr/>
          </a:p>
        </p:txBody>
      </p:sp>
      <p:graphicFrame>
        <p:nvGraphicFramePr>
          <p:cNvPr id="288" name="Google Shape;288;p47"/>
          <p:cNvGraphicFramePr/>
          <p:nvPr/>
        </p:nvGraphicFramePr>
        <p:xfrm>
          <a:off x="1436075" y="1527050"/>
          <a:ext cx="3000000" cy="3000000"/>
        </p:xfrm>
        <a:graphic>
          <a:graphicData uri="http://schemas.openxmlformats.org/drawingml/2006/table">
            <a:tbl>
              <a:tblPr>
                <a:noFill/>
                <a:tableStyleId>{1DA44803-82B9-4074-9CEA-46318DD8152B}</a:tableStyleId>
              </a:tblPr>
              <a:tblGrid>
                <a:gridCol w="2540925"/>
                <a:gridCol w="2510200"/>
                <a:gridCol w="2510200"/>
              </a:tblGrid>
              <a:tr h="559100">
                <a:tc>
                  <a:txBody>
                    <a:bodyPr/>
                    <a:lstStyle/>
                    <a:p>
                      <a:pPr indent="0" lvl="0" marL="0" rtl="0" algn="l">
                        <a:spcBef>
                          <a:spcPts val="0"/>
                        </a:spcBef>
                        <a:spcAft>
                          <a:spcPts val="0"/>
                        </a:spcAft>
                        <a:buNone/>
                      </a:pPr>
                      <a:r>
                        <a:rPr lang="en-US" sz="2400">
                          <a:latin typeface="Chelsea Market"/>
                          <a:ea typeface="Chelsea Market"/>
                          <a:cs typeface="Chelsea Market"/>
                          <a:sym typeface="Chelsea Market"/>
                        </a:rPr>
                        <a:t>Teachers </a:t>
                      </a:r>
                      <a:r>
                        <a:rPr lang="en-US" sz="1600">
                          <a:latin typeface="Chelsea Market"/>
                          <a:ea typeface="Chelsea Market"/>
                          <a:cs typeface="Chelsea Market"/>
                          <a:sym typeface="Chelsea Market"/>
                        </a:rPr>
                        <a:t>(1.0 fte)</a:t>
                      </a:r>
                      <a:endParaRPr sz="1600">
                        <a:latin typeface="Chelsea Market"/>
                        <a:ea typeface="Chelsea Market"/>
                        <a:cs typeface="Chelsea Market"/>
                        <a:sym typeface="Chelsea Market"/>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rPr lang="en-US" sz="1900">
                          <a:solidFill>
                            <a:srgbClr val="000000"/>
                          </a:solidFill>
                          <a:latin typeface="Chelsea Market"/>
                          <a:ea typeface="Chelsea Market"/>
                          <a:cs typeface="Chelsea Market"/>
                          <a:sym typeface="Chelsea Market"/>
                        </a:rPr>
                        <a:t>Paraprofessionals</a:t>
                      </a:r>
                      <a:endParaRPr sz="1900">
                        <a:latin typeface="Chelsea Market"/>
                        <a:ea typeface="Chelsea Market"/>
                        <a:cs typeface="Chelsea Market"/>
                        <a:sym typeface="Chelsea Market"/>
                      </a:endParaRPr>
                    </a:p>
                  </a:txBody>
                  <a:tcPr marT="91425" marB="91425" marR="91425" marL="91425"/>
                </a:tc>
                <a:tc>
                  <a:txBody>
                    <a:bodyPr/>
                    <a:lstStyle/>
                    <a:p>
                      <a:pPr indent="0" lvl="0" marL="0" rtl="0" algn="l">
                        <a:spcBef>
                          <a:spcPts val="0"/>
                        </a:spcBef>
                        <a:spcAft>
                          <a:spcPts val="0"/>
                        </a:spcAft>
                        <a:buNone/>
                      </a:pPr>
                      <a:r>
                        <a:rPr lang="en-US" sz="2400">
                          <a:latin typeface="Chelsea Market"/>
                          <a:ea typeface="Chelsea Market"/>
                          <a:cs typeface="Chelsea Market"/>
                          <a:sym typeface="Chelsea Market"/>
                        </a:rPr>
                        <a:t>Students</a:t>
                      </a:r>
                      <a:endParaRPr sz="2400">
                        <a:latin typeface="Chelsea Market"/>
                        <a:ea typeface="Chelsea Market"/>
                        <a:cs typeface="Chelsea Market"/>
                        <a:sym typeface="Chelsea Market"/>
                      </a:endParaRPr>
                    </a:p>
                  </a:txBody>
                  <a:tcPr marT="91425" marB="91425" marR="91425" marL="91425"/>
                </a:tc>
              </a:tr>
              <a:tr h="381000">
                <a:tc>
                  <a:txBody>
                    <a:bodyPr/>
                    <a:lstStyle/>
                    <a:p>
                      <a:pPr indent="0" lvl="0" marL="0" rtl="0" algn="l">
                        <a:spcBef>
                          <a:spcPts val="0"/>
                        </a:spcBef>
                        <a:spcAft>
                          <a:spcPts val="0"/>
                        </a:spcAft>
                        <a:buNone/>
                      </a:pPr>
                      <a:r>
                        <a:rPr b="1" lang="en-US" sz="2000">
                          <a:latin typeface="Montserrat Alternates"/>
                          <a:ea typeface="Montserrat Alternates"/>
                          <a:cs typeface="Montserrat Alternates"/>
                          <a:sym typeface="Montserrat Alternates"/>
                        </a:rPr>
                        <a:t>PLC</a:t>
                      </a:r>
                      <a:endParaRPr b="1" sz="2000">
                        <a:latin typeface="Montserrat Alternates"/>
                        <a:ea typeface="Montserrat Alternates"/>
                        <a:cs typeface="Montserrat Alternates"/>
                        <a:sym typeface="Montserrat Alternates"/>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rPr lang="en-US" sz="2000">
                          <a:solidFill>
                            <a:srgbClr val="000000"/>
                          </a:solidFill>
                          <a:latin typeface="Montserrat Alternates"/>
                          <a:ea typeface="Montserrat Alternates"/>
                          <a:cs typeface="Montserrat Alternates"/>
                          <a:sym typeface="Montserrat Alternates"/>
                        </a:rPr>
                        <a:t>Host a </a:t>
                      </a:r>
                      <a:r>
                        <a:rPr b="1" lang="en-US" sz="2000">
                          <a:solidFill>
                            <a:srgbClr val="000000"/>
                          </a:solidFill>
                          <a:latin typeface="Montserrat Alternates"/>
                          <a:ea typeface="Montserrat Alternates"/>
                          <a:cs typeface="Montserrat Alternates"/>
                          <a:sym typeface="Montserrat Alternates"/>
                        </a:rPr>
                        <a:t>Choice</a:t>
                      </a:r>
                      <a:r>
                        <a:rPr lang="en-US" sz="2000">
                          <a:solidFill>
                            <a:srgbClr val="000000"/>
                          </a:solidFill>
                          <a:latin typeface="Montserrat Alternates"/>
                          <a:ea typeface="Montserrat Alternates"/>
                          <a:cs typeface="Montserrat Alternates"/>
                          <a:sym typeface="Montserrat Alternates"/>
                        </a:rPr>
                        <a:t> Activity</a:t>
                      </a:r>
                      <a:endParaRPr sz="2000">
                        <a:latin typeface="Montserrat Alternates"/>
                        <a:ea typeface="Montserrat Alternates"/>
                        <a:cs typeface="Montserrat Alternates"/>
                        <a:sym typeface="Montserrat Alternates"/>
                      </a:endParaRPr>
                    </a:p>
                  </a:txBody>
                  <a:tcPr marT="91425" marB="91425" marR="91425" marL="91425"/>
                </a:tc>
                <a:tc>
                  <a:txBody>
                    <a:bodyPr/>
                    <a:lstStyle/>
                    <a:p>
                      <a:pPr indent="0" lvl="0" marL="0" rtl="0" algn="l">
                        <a:spcBef>
                          <a:spcPts val="0"/>
                        </a:spcBef>
                        <a:spcAft>
                          <a:spcPts val="0"/>
                        </a:spcAft>
                        <a:buNone/>
                      </a:pPr>
                      <a:r>
                        <a:rPr lang="en-US" sz="1600">
                          <a:latin typeface="Montserrat Alternates"/>
                          <a:ea typeface="Montserrat Alternates"/>
                          <a:cs typeface="Montserrat Alternates"/>
                          <a:sym typeface="Montserrat Alternates"/>
                        </a:rPr>
                        <a:t>Choice or Connection, or Extended Support</a:t>
                      </a:r>
                      <a:endParaRPr sz="1600">
                        <a:latin typeface="Montserrat Alternates"/>
                        <a:ea typeface="Montserrat Alternates"/>
                        <a:cs typeface="Montserrat Alternates"/>
                        <a:sym typeface="Montserrat Alternates"/>
                      </a:endParaRPr>
                    </a:p>
                  </a:txBody>
                  <a:tcPr marT="91425" marB="91425" marR="91425" marL="91425"/>
                </a:tc>
              </a:tr>
              <a:tr h="381000">
                <a:tc>
                  <a:txBody>
                    <a:bodyPr/>
                    <a:lstStyle/>
                    <a:p>
                      <a:pPr indent="0" lvl="0" marL="0" rtl="0" algn="l">
                        <a:spcBef>
                          <a:spcPts val="0"/>
                        </a:spcBef>
                        <a:spcAft>
                          <a:spcPts val="0"/>
                        </a:spcAft>
                        <a:buNone/>
                      </a:pPr>
                      <a:r>
                        <a:rPr b="1" lang="en-US" sz="2000">
                          <a:latin typeface="Montserrat Alternates"/>
                          <a:ea typeface="Montserrat Alternates"/>
                          <a:cs typeface="Montserrat Alternates"/>
                          <a:sym typeface="Montserrat Alternates"/>
                        </a:rPr>
                        <a:t>Connection</a:t>
                      </a:r>
                      <a:r>
                        <a:rPr lang="en-US" sz="2000">
                          <a:latin typeface="Montserrat Alternates"/>
                          <a:ea typeface="Montserrat Alternates"/>
                          <a:cs typeface="Montserrat Alternates"/>
                          <a:sym typeface="Montserrat Alternates"/>
                        </a:rPr>
                        <a:t> (8 students minimum)</a:t>
                      </a:r>
                      <a:endParaRPr sz="2000">
                        <a:latin typeface="Montserrat Alternates"/>
                        <a:ea typeface="Montserrat Alternates"/>
                        <a:cs typeface="Montserrat Alternates"/>
                        <a:sym typeface="Montserrat Alternates"/>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rPr lang="en-US" sz="2000">
                          <a:solidFill>
                            <a:srgbClr val="000000"/>
                          </a:solidFill>
                          <a:latin typeface="Montserrat Alternates"/>
                          <a:ea typeface="Montserrat Alternates"/>
                          <a:cs typeface="Montserrat Alternates"/>
                          <a:sym typeface="Montserrat Alternates"/>
                        </a:rPr>
                        <a:t>Host a </a:t>
                      </a:r>
                      <a:r>
                        <a:rPr b="1" lang="en-US" sz="2000">
                          <a:solidFill>
                            <a:srgbClr val="000000"/>
                          </a:solidFill>
                          <a:latin typeface="Montserrat Alternates"/>
                          <a:ea typeface="Montserrat Alternates"/>
                          <a:cs typeface="Montserrat Alternates"/>
                          <a:sym typeface="Montserrat Alternates"/>
                        </a:rPr>
                        <a:t>Choice </a:t>
                      </a:r>
                      <a:r>
                        <a:rPr lang="en-US" sz="2000">
                          <a:solidFill>
                            <a:srgbClr val="000000"/>
                          </a:solidFill>
                          <a:latin typeface="Montserrat Alternates"/>
                          <a:ea typeface="Montserrat Alternates"/>
                          <a:cs typeface="Montserrat Alternates"/>
                          <a:sym typeface="Montserrat Alternates"/>
                        </a:rPr>
                        <a:t>Activity</a:t>
                      </a:r>
                      <a:endParaRPr sz="2000">
                        <a:latin typeface="Montserrat Alternates"/>
                        <a:ea typeface="Montserrat Alternates"/>
                        <a:cs typeface="Montserrat Alternates"/>
                        <a:sym typeface="Montserrat Alternates"/>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rPr lang="en-US" sz="1600">
                          <a:solidFill>
                            <a:srgbClr val="000000"/>
                          </a:solidFill>
                          <a:latin typeface="Montserrat Alternates"/>
                          <a:ea typeface="Montserrat Alternates"/>
                          <a:cs typeface="Montserrat Alternates"/>
                          <a:sym typeface="Montserrat Alternates"/>
                        </a:rPr>
                        <a:t>Choice or Connection, or Extended Support</a:t>
                      </a:r>
                      <a:endParaRPr sz="2000">
                        <a:latin typeface="Montserrat Alternates"/>
                        <a:ea typeface="Montserrat Alternates"/>
                        <a:cs typeface="Montserrat Alternates"/>
                        <a:sym typeface="Montserrat Alternates"/>
                      </a:endParaRPr>
                    </a:p>
                  </a:txBody>
                  <a:tcPr marT="91425" marB="91425" marR="91425" marL="91425"/>
                </a:tc>
              </a:tr>
              <a:tr h="277025">
                <a:tc>
                  <a:txBody>
                    <a:bodyPr/>
                    <a:lstStyle/>
                    <a:p>
                      <a:pPr indent="0" lvl="0" marL="0" rtl="0" algn="l">
                        <a:spcBef>
                          <a:spcPts val="0"/>
                        </a:spcBef>
                        <a:spcAft>
                          <a:spcPts val="0"/>
                        </a:spcAft>
                        <a:buNone/>
                      </a:pPr>
                      <a:r>
                        <a:rPr lang="en-US" sz="2000">
                          <a:latin typeface="Montserrat Alternates"/>
                          <a:ea typeface="Montserrat Alternates"/>
                          <a:cs typeface="Montserrat Alternates"/>
                          <a:sym typeface="Montserrat Alternates"/>
                        </a:rPr>
                        <a:t>Host a </a:t>
                      </a:r>
                      <a:r>
                        <a:rPr b="1" lang="en-US" sz="2000">
                          <a:latin typeface="Montserrat Alternates"/>
                          <a:ea typeface="Montserrat Alternates"/>
                          <a:cs typeface="Montserrat Alternates"/>
                          <a:sym typeface="Montserrat Alternates"/>
                        </a:rPr>
                        <a:t>Choice </a:t>
                      </a:r>
                      <a:r>
                        <a:rPr lang="en-US" sz="2000">
                          <a:latin typeface="Montserrat Alternates"/>
                          <a:ea typeface="Montserrat Alternates"/>
                          <a:cs typeface="Montserrat Alternates"/>
                          <a:sym typeface="Montserrat Alternates"/>
                        </a:rPr>
                        <a:t>Activity</a:t>
                      </a:r>
                      <a:endParaRPr sz="2000">
                        <a:latin typeface="Montserrat Alternates"/>
                        <a:ea typeface="Montserrat Alternates"/>
                        <a:cs typeface="Montserrat Alternates"/>
                        <a:sym typeface="Montserrat Alternates"/>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rPr lang="en-US" sz="2000">
                          <a:solidFill>
                            <a:srgbClr val="000000"/>
                          </a:solidFill>
                          <a:latin typeface="Montserrat Alternates"/>
                          <a:ea typeface="Montserrat Alternates"/>
                          <a:cs typeface="Montserrat Alternates"/>
                          <a:sym typeface="Montserrat Alternates"/>
                        </a:rPr>
                        <a:t>Host a </a:t>
                      </a:r>
                      <a:r>
                        <a:rPr b="1" lang="en-US" sz="2000">
                          <a:solidFill>
                            <a:srgbClr val="000000"/>
                          </a:solidFill>
                          <a:latin typeface="Montserrat Alternates"/>
                          <a:ea typeface="Montserrat Alternates"/>
                          <a:cs typeface="Montserrat Alternates"/>
                          <a:sym typeface="Montserrat Alternates"/>
                        </a:rPr>
                        <a:t>Choice </a:t>
                      </a:r>
                      <a:r>
                        <a:rPr lang="en-US" sz="2000">
                          <a:solidFill>
                            <a:srgbClr val="000000"/>
                          </a:solidFill>
                          <a:latin typeface="Montserrat Alternates"/>
                          <a:ea typeface="Montserrat Alternates"/>
                          <a:cs typeface="Montserrat Alternates"/>
                          <a:sym typeface="Montserrat Alternates"/>
                        </a:rPr>
                        <a:t>Activity</a:t>
                      </a:r>
                      <a:endParaRPr sz="2000">
                        <a:latin typeface="Montserrat Alternates"/>
                        <a:ea typeface="Montserrat Alternates"/>
                        <a:cs typeface="Montserrat Alternates"/>
                        <a:sym typeface="Montserrat Alternates"/>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rPr lang="en-US" sz="1600">
                          <a:solidFill>
                            <a:srgbClr val="000000"/>
                          </a:solidFill>
                          <a:latin typeface="Montserrat Alternates"/>
                          <a:ea typeface="Montserrat Alternates"/>
                          <a:cs typeface="Montserrat Alternates"/>
                          <a:sym typeface="Montserrat Alternates"/>
                        </a:rPr>
                        <a:t>Choice or Connection, or Extended Support</a:t>
                      </a:r>
                      <a:endParaRPr sz="2000">
                        <a:latin typeface="Montserrat Alternates"/>
                        <a:ea typeface="Montserrat Alternates"/>
                        <a:cs typeface="Montserrat Alternates"/>
                        <a:sym typeface="Montserrat Alternates"/>
                      </a:endParaRPr>
                    </a:p>
                  </a:txBody>
                  <a:tcPr marT="91425" marB="91425" marR="91425" marL="91425"/>
                </a:tc>
              </a:tr>
              <a:tr h="675800">
                <a:tc>
                  <a:txBody>
                    <a:bodyPr/>
                    <a:lstStyle/>
                    <a:p>
                      <a:pPr indent="0" lvl="0" marL="0" rtl="0" algn="l">
                        <a:spcBef>
                          <a:spcPts val="0"/>
                        </a:spcBef>
                        <a:spcAft>
                          <a:spcPts val="0"/>
                        </a:spcAft>
                        <a:buNone/>
                      </a:pPr>
                      <a:r>
                        <a:rPr lang="en-US" sz="2000">
                          <a:latin typeface="Montserrat Alternates"/>
                          <a:ea typeface="Montserrat Alternates"/>
                          <a:cs typeface="Montserrat Alternates"/>
                          <a:sym typeface="Montserrat Alternates"/>
                        </a:rPr>
                        <a:t>Host a </a:t>
                      </a:r>
                      <a:r>
                        <a:rPr b="1" lang="en-US" sz="2000">
                          <a:latin typeface="Montserrat Alternates"/>
                          <a:ea typeface="Montserrat Alternates"/>
                          <a:cs typeface="Montserrat Alternates"/>
                          <a:sym typeface="Montserrat Alternates"/>
                        </a:rPr>
                        <a:t>Choice </a:t>
                      </a:r>
                      <a:r>
                        <a:rPr lang="en-US" sz="2000">
                          <a:solidFill>
                            <a:srgbClr val="000000"/>
                          </a:solidFill>
                          <a:latin typeface="Montserrat Alternates"/>
                          <a:ea typeface="Montserrat Alternates"/>
                          <a:cs typeface="Montserrat Alternates"/>
                          <a:sym typeface="Montserrat Alternates"/>
                        </a:rPr>
                        <a:t>Activity</a:t>
                      </a:r>
                      <a:endParaRPr sz="2000">
                        <a:latin typeface="Montserrat Alternates"/>
                        <a:ea typeface="Montserrat Alternates"/>
                        <a:cs typeface="Montserrat Alternates"/>
                        <a:sym typeface="Montserrat Alternates"/>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rPr lang="en-US" sz="2000">
                          <a:solidFill>
                            <a:srgbClr val="000000"/>
                          </a:solidFill>
                          <a:latin typeface="Montserrat Alternates"/>
                          <a:ea typeface="Montserrat Alternates"/>
                          <a:cs typeface="Montserrat Alternates"/>
                          <a:sym typeface="Montserrat Alternates"/>
                        </a:rPr>
                        <a:t>Host a </a:t>
                      </a:r>
                      <a:r>
                        <a:rPr b="1" lang="en-US" sz="2000">
                          <a:solidFill>
                            <a:srgbClr val="000000"/>
                          </a:solidFill>
                          <a:latin typeface="Montserrat Alternates"/>
                          <a:ea typeface="Montserrat Alternates"/>
                          <a:cs typeface="Montserrat Alternates"/>
                          <a:sym typeface="Montserrat Alternates"/>
                        </a:rPr>
                        <a:t>Choice </a:t>
                      </a:r>
                      <a:r>
                        <a:rPr lang="en-US" sz="2000">
                          <a:solidFill>
                            <a:srgbClr val="000000"/>
                          </a:solidFill>
                          <a:latin typeface="Montserrat Alternates"/>
                          <a:ea typeface="Montserrat Alternates"/>
                          <a:cs typeface="Montserrat Alternates"/>
                          <a:sym typeface="Montserrat Alternates"/>
                        </a:rPr>
                        <a:t>Activity</a:t>
                      </a:r>
                      <a:endParaRPr sz="2000">
                        <a:latin typeface="Montserrat Alternates"/>
                        <a:ea typeface="Montserrat Alternates"/>
                        <a:cs typeface="Montserrat Alternates"/>
                        <a:sym typeface="Montserrat Alternates"/>
                      </a:endParaRPr>
                    </a:p>
                  </a:txBody>
                  <a:tcPr marT="91425" marB="91425" marR="91425" marL="91425"/>
                </a:tc>
                <a:tc>
                  <a:txBody>
                    <a:bodyPr/>
                    <a:lstStyle/>
                    <a:p>
                      <a:pPr indent="0" lvl="0" marL="0" rtl="0" algn="l">
                        <a:spcBef>
                          <a:spcPts val="0"/>
                        </a:spcBef>
                        <a:spcAft>
                          <a:spcPts val="0"/>
                        </a:spcAft>
                        <a:buNone/>
                      </a:pPr>
                      <a:r>
                        <a:rPr lang="en-US" sz="1600">
                          <a:solidFill>
                            <a:srgbClr val="000000"/>
                          </a:solidFill>
                          <a:latin typeface="Montserrat Alternates"/>
                          <a:ea typeface="Montserrat Alternates"/>
                          <a:cs typeface="Montserrat Alternates"/>
                          <a:sym typeface="Montserrat Alternates"/>
                        </a:rPr>
                        <a:t>Choice or Connection, or Extended Support</a:t>
                      </a:r>
                      <a:endParaRPr/>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8"/>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t>Choice Options = Trial Run &amp; First 4 Weeks</a:t>
            </a:r>
            <a:endParaRPr/>
          </a:p>
        </p:txBody>
      </p:sp>
      <p:sp>
        <p:nvSpPr>
          <p:cNvPr id="295" name="Google Shape;295;p48"/>
          <p:cNvSpPr txBox="1"/>
          <p:nvPr>
            <p:ph idx="1" type="body"/>
          </p:nvPr>
        </p:nvSpPr>
        <p:spPr>
          <a:xfrm>
            <a:off x="547377" y="1693998"/>
            <a:ext cx="8503800" cy="4572000"/>
          </a:xfrm>
          <a:prstGeom prst="rect">
            <a:avLst/>
          </a:prstGeom>
        </p:spPr>
        <p:txBody>
          <a:bodyPr anchorCtr="0" anchor="t" bIns="91425" lIns="91425" spcFirstLastPara="1" rIns="91425" wrap="square" tIns="91425">
            <a:noAutofit/>
          </a:bodyPr>
          <a:lstStyle/>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Independent Reading</a:t>
            </a:r>
            <a:endParaRPr sz="2575">
              <a:solidFill>
                <a:srgbClr val="000000"/>
              </a:solidFill>
              <a:latin typeface="Arial"/>
              <a:ea typeface="Arial"/>
              <a:cs typeface="Arial"/>
              <a:sym typeface="Arial"/>
            </a:endParaRPr>
          </a:p>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Board/Card Games</a:t>
            </a:r>
            <a:endParaRPr sz="2575">
              <a:solidFill>
                <a:srgbClr val="000000"/>
              </a:solidFill>
              <a:latin typeface="Arial"/>
              <a:ea typeface="Arial"/>
              <a:cs typeface="Arial"/>
              <a:sym typeface="Arial"/>
            </a:endParaRPr>
          </a:p>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Drawing</a:t>
            </a:r>
            <a:endParaRPr sz="2575">
              <a:solidFill>
                <a:srgbClr val="000000"/>
              </a:solidFill>
              <a:latin typeface="Arial"/>
              <a:ea typeface="Arial"/>
              <a:cs typeface="Arial"/>
              <a:sym typeface="Arial"/>
            </a:endParaRPr>
          </a:p>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Gym Activity</a:t>
            </a:r>
            <a:endParaRPr sz="2575">
              <a:solidFill>
                <a:srgbClr val="000000"/>
              </a:solidFill>
              <a:latin typeface="Arial"/>
              <a:ea typeface="Arial"/>
              <a:cs typeface="Arial"/>
              <a:sym typeface="Arial"/>
            </a:endParaRPr>
          </a:p>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Foosball</a:t>
            </a:r>
            <a:endParaRPr sz="2575">
              <a:solidFill>
                <a:srgbClr val="000000"/>
              </a:solidFill>
              <a:latin typeface="Arial"/>
              <a:ea typeface="Arial"/>
              <a:cs typeface="Arial"/>
              <a:sym typeface="Arial"/>
            </a:endParaRPr>
          </a:p>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Chess</a:t>
            </a:r>
            <a:endParaRPr sz="2575">
              <a:solidFill>
                <a:srgbClr val="000000"/>
              </a:solidFill>
              <a:latin typeface="Arial"/>
              <a:ea typeface="Arial"/>
              <a:cs typeface="Arial"/>
              <a:sym typeface="Arial"/>
            </a:endParaRPr>
          </a:p>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LEGO Building</a:t>
            </a:r>
            <a:endParaRPr sz="2575">
              <a:solidFill>
                <a:srgbClr val="000000"/>
              </a:solidFill>
              <a:latin typeface="Arial"/>
              <a:ea typeface="Arial"/>
              <a:cs typeface="Arial"/>
              <a:sym typeface="Arial"/>
            </a:endParaRPr>
          </a:p>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Gym Activity</a:t>
            </a:r>
            <a:endParaRPr sz="2575">
              <a:solidFill>
                <a:srgbClr val="000000"/>
              </a:solidFill>
              <a:latin typeface="Arial"/>
              <a:ea typeface="Arial"/>
              <a:cs typeface="Arial"/>
              <a:sym typeface="Arial"/>
            </a:endParaRPr>
          </a:p>
          <a:p>
            <a:pPr indent="-392112" lvl="0" marL="457200" rtl="0" algn="l">
              <a:lnSpc>
                <a:spcPct val="95000"/>
              </a:lnSpc>
              <a:spcBef>
                <a:spcPts val="0"/>
              </a:spcBef>
              <a:spcAft>
                <a:spcPts val="0"/>
              </a:spcAft>
              <a:buClr>
                <a:srgbClr val="000000"/>
              </a:buClr>
              <a:buSzPts val="2575"/>
              <a:buFont typeface="Arial"/>
              <a:buChar char="●"/>
            </a:pPr>
            <a:r>
              <a:rPr lang="en-US" sz="2575">
                <a:solidFill>
                  <a:srgbClr val="000000"/>
                </a:solidFill>
                <a:latin typeface="Arial"/>
                <a:ea typeface="Arial"/>
                <a:cs typeface="Arial"/>
                <a:sym typeface="Arial"/>
              </a:rPr>
              <a:t>Collaborative HW</a:t>
            </a:r>
            <a:endParaRPr sz="2575">
              <a:solidFill>
                <a:srgbClr val="000000"/>
              </a:solidFill>
              <a:latin typeface="Arial"/>
              <a:ea typeface="Arial"/>
              <a:cs typeface="Arial"/>
              <a:sym typeface="Arial"/>
            </a:endParaRPr>
          </a:p>
          <a:p>
            <a:pPr indent="0" lvl="0" marL="0" rtl="0" algn="l">
              <a:lnSpc>
                <a:spcPct val="95000"/>
              </a:lnSpc>
              <a:spcBef>
                <a:spcPts val="0"/>
              </a:spcBef>
              <a:spcAft>
                <a:spcPts val="0"/>
              </a:spcAft>
              <a:buSzPts val="852"/>
              <a:buNone/>
            </a:pPr>
            <a:r>
              <a:t/>
            </a:r>
            <a:endParaRPr sz="1775">
              <a:solidFill>
                <a:srgbClr val="000000"/>
              </a:solidFill>
              <a:latin typeface="Arial"/>
              <a:ea typeface="Arial"/>
              <a:cs typeface="Arial"/>
              <a:sym typeface="Arial"/>
            </a:endParaRPr>
          </a:p>
          <a:p>
            <a:pPr indent="0" lvl="0" marL="0" rtl="0" algn="l">
              <a:lnSpc>
                <a:spcPct val="95000"/>
              </a:lnSpc>
              <a:spcBef>
                <a:spcPts val="540"/>
              </a:spcBef>
              <a:spcAft>
                <a:spcPts val="0"/>
              </a:spcAft>
              <a:buSzPts val="852"/>
              <a:buNone/>
            </a:pPr>
            <a:r>
              <a:t/>
            </a:r>
            <a:endParaRPr sz="2092"/>
          </a:p>
        </p:txBody>
      </p:sp>
      <p:sp>
        <p:nvSpPr>
          <p:cNvPr id="296" name="Google Shape;296;p48"/>
          <p:cNvSpPr txBox="1"/>
          <p:nvPr/>
        </p:nvSpPr>
        <p:spPr>
          <a:xfrm>
            <a:off x="4578150" y="1694000"/>
            <a:ext cx="4194000" cy="3751800"/>
          </a:xfrm>
          <a:prstGeom prst="rect">
            <a:avLst/>
          </a:prstGeom>
          <a:noFill/>
          <a:ln>
            <a:noFill/>
          </a:ln>
        </p:spPr>
        <p:txBody>
          <a:bodyPr anchorCtr="0" anchor="t" bIns="91425" lIns="91425" spcFirstLastPara="1" rIns="91425" wrap="square" tIns="91425">
            <a:spAutoFit/>
          </a:bodyPr>
          <a:lstStyle/>
          <a:p>
            <a:pPr indent="-392112" lvl="0" marL="457200" rtl="0" algn="l">
              <a:lnSpc>
                <a:spcPct val="95000"/>
              </a:lnSpc>
              <a:spcBef>
                <a:spcPts val="0"/>
              </a:spcBef>
              <a:spcAft>
                <a:spcPts val="0"/>
              </a:spcAft>
              <a:buClr>
                <a:schemeClr val="dk1"/>
              </a:buClr>
              <a:buSzPts val="2575"/>
              <a:buChar char="●"/>
            </a:pPr>
            <a:r>
              <a:rPr lang="en-US" sz="2575">
                <a:solidFill>
                  <a:schemeClr val="dk1"/>
                </a:solidFill>
              </a:rPr>
              <a:t>Walk the Track</a:t>
            </a:r>
            <a:endParaRPr sz="2575">
              <a:solidFill>
                <a:schemeClr val="dk1"/>
              </a:solidFill>
            </a:endParaRPr>
          </a:p>
          <a:p>
            <a:pPr indent="-392112" lvl="0" marL="457200" rtl="0" algn="l">
              <a:lnSpc>
                <a:spcPct val="95000"/>
              </a:lnSpc>
              <a:spcBef>
                <a:spcPts val="0"/>
              </a:spcBef>
              <a:spcAft>
                <a:spcPts val="0"/>
              </a:spcAft>
              <a:buClr>
                <a:schemeClr val="dk1"/>
              </a:buClr>
              <a:buSzPts val="2575"/>
              <a:buChar char="●"/>
            </a:pPr>
            <a:r>
              <a:rPr lang="en-US" sz="2575">
                <a:solidFill>
                  <a:schemeClr val="dk1"/>
                </a:solidFill>
              </a:rPr>
              <a:t>Coloring/Drawing</a:t>
            </a:r>
            <a:endParaRPr sz="2575">
              <a:solidFill>
                <a:schemeClr val="dk1"/>
              </a:solidFill>
            </a:endParaRPr>
          </a:p>
          <a:p>
            <a:pPr indent="-392112" lvl="0" marL="457200" rtl="0" algn="l">
              <a:lnSpc>
                <a:spcPct val="95000"/>
              </a:lnSpc>
              <a:spcBef>
                <a:spcPts val="0"/>
              </a:spcBef>
              <a:spcAft>
                <a:spcPts val="0"/>
              </a:spcAft>
              <a:buClr>
                <a:schemeClr val="dk1"/>
              </a:buClr>
              <a:buSzPts val="2575"/>
              <a:buChar char="●"/>
            </a:pPr>
            <a:r>
              <a:rPr lang="en-US" sz="2575">
                <a:solidFill>
                  <a:schemeClr val="dk1"/>
                </a:solidFill>
              </a:rPr>
              <a:t>Independent HW (Quiet)</a:t>
            </a:r>
            <a:endParaRPr sz="2575">
              <a:solidFill>
                <a:schemeClr val="dk1"/>
              </a:solidFill>
            </a:endParaRPr>
          </a:p>
          <a:p>
            <a:pPr indent="-392112" lvl="0" marL="457200" rtl="0" algn="l">
              <a:lnSpc>
                <a:spcPct val="95000"/>
              </a:lnSpc>
              <a:spcBef>
                <a:spcPts val="0"/>
              </a:spcBef>
              <a:spcAft>
                <a:spcPts val="0"/>
              </a:spcAft>
              <a:buClr>
                <a:schemeClr val="dk1"/>
              </a:buClr>
              <a:buSzPts val="2575"/>
              <a:buChar char="●"/>
            </a:pPr>
            <a:r>
              <a:rPr lang="en-US" sz="2575">
                <a:solidFill>
                  <a:schemeClr val="dk1"/>
                </a:solidFill>
              </a:rPr>
              <a:t>Orchestra</a:t>
            </a:r>
            <a:endParaRPr sz="2575">
              <a:solidFill>
                <a:schemeClr val="dk1"/>
              </a:solidFill>
            </a:endParaRPr>
          </a:p>
          <a:p>
            <a:pPr indent="-392112" lvl="0" marL="457200" rtl="0" algn="l">
              <a:lnSpc>
                <a:spcPct val="95000"/>
              </a:lnSpc>
              <a:spcBef>
                <a:spcPts val="0"/>
              </a:spcBef>
              <a:spcAft>
                <a:spcPts val="0"/>
              </a:spcAft>
              <a:buClr>
                <a:schemeClr val="dk1"/>
              </a:buClr>
              <a:buSzPts val="2575"/>
              <a:buChar char="●"/>
            </a:pPr>
            <a:r>
              <a:rPr lang="en-US" sz="2575">
                <a:solidFill>
                  <a:schemeClr val="dk1"/>
                </a:solidFill>
              </a:rPr>
              <a:t>Digital Group Games</a:t>
            </a:r>
            <a:endParaRPr sz="2575">
              <a:solidFill>
                <a:schemeClr val="dk1"/>
              </a:solidFill>
            </a:endParaRPr>
          </a:p>
          <a:p>
            <a:pPr indent="-392112" lvl="0" marL="457200" rtl="0" algn="l">
              <a:lnSpc>
                <a:spcPct val="95000"/>
              </a:lnSpc>
              <a:spcBef>
                <a:spcPts val="0"/>
              </a:spcBef>
              <a:spcAft>
                <a:spcPts val="0"/>
              </a:spcAft>
              <a:buClr>
                <a:schemeClr val="dk1"/>
              </a:buClr>
              <a:buSzPts val="2575"/>
              <a:buChar char="●"/>
            </a:pPr>
            <a:r>
              <a:rPr lang="en-US" sz="2575">
                <a:solidFill>
                  <a:schemeClr val="dk1"/>
                </a:solidFill>
              </a:rPr>
              <a:t>Nintendo</a:t>
            </a:r>
            <a:endParaRPr sz="2575">
              <a:solidFill>
                <a:schemeClr val="dk1"/>
              </a:solidFill>
            </a:endParaRPr>
          </a:p>
          <a:p>
            <a:pPr indent="-392112" lvl="0" marL="457200" rtl="0" algn="l">
              <a:lnSpc>
                <a:spcPct val="95000"/>
              </a:lnSpc>
              <a:spcBef>
                <a:spcPts val="0"/>
              </a:spcBef>
              <a:spcAft>
                <a:spcPts val="0"/>
              </a:spcAft>
              <a:buClr>
                <a:schemeClr val="dk1"/>
              </a:buClr>
              <a:buSzPts val="2575"/>
              <a:buChar char="●"/>
            </a:pPr>
            <a:r>
              <a:rPr lang="en-US" sz="2575">
                <a:solidFill>
                  <a:schemeClr val="dk1"/>
                </a:solidFill>
              </a:rPr>
              <a:t>Choir</a:t>
            </a:r>
            <a:endParaRPr sz="2575">
              <a:solidFill>
                <a:schemeClr val="dk1"/>
              </a:solidFill>
            </a:endParaRPr>
          </a:p>
          <a:p>
            <a:pPr indent="-392112" lvl="0" marL="457200" rtl="0" algn="l">
              <a:lnSpc>
                <a:spcPct val="95000"/>
              </a:lnSpc>
              <a:spcBef>
                <a:spcPts val="0"/>
              </a:spcBef>
              <a:spcAft>
                <a:spcPts val="0"/>
              </a:spcAft>
              <a:buClr>
                <a:schemeClr val="dk1"/>
              </a:buClr>
              <a:buSzPts val="2575"/>
              <a:buChar char="●"/>
            </a:pPr>
            <a:r>
              <a:rPr lang="en-US" sz="2575">
                <a:solidFill>
                  <a:schemeClr val="dk1"/>
                </a:solidFill>
              </a:rPr>
              <a:t>Band</a:t>
            </a:r>
            <a:endParaRPr sz="2575">
              <a:solidFill>
                <a:schemeClr val="dk1"/>
              </a:solidFill>
            </a:endParaRPr>
          </a:p>
          <a:p>
            <a:pPr indent="-392112" lvl="0" marL="457200" rtl="0" algn="l">
              <a:lnSpc>
                <a:spcPct val="95000"/>
              </a:lnSpc>
              <a:spcBef>
                <a:spcPts val="0"/>
              </a:spcBef>
              <a:spcAft>
                <a:spcPts val="0"/>
              </a:spcAft>
              <a:buClr>
                <a:schemeClr val="dk1"/>
              </a:buClr>
              <a:buSzPts val="2575"/>
              <a:buChar char="●"/>
            </a:pPr>
            <a:r>
              <a:rPr lang="en-US" sz="2575">
                <a:solidFill>
                  <a:schemeClr val="dk1"/>
                </a:solidFill>
              </a:rPr>
              <a:t>Creative Writing</a:t>
            </a:r>
            <a:endParaRPr sz="2600">
              <a:solidFill>
                <a:schemeClr val="dk1"/>
              </a:solidFill>
              <a:latin typeface="Old Standard TT"/>
              <a:ea typeface="Old Standard TT"/>
              <a:cs typeface="Old Standard TT"/>
              <a:sym typeface="Old Standard T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9"/>
          <p:cNvSpPr txBox="1"/>
          <p:nvPr>
            <p:ph type="title"/>
          </p:nvPr>
        </p:nvSpPr>
        <p:spPr>
          <a:xfrm>
            <a:off x="301625" y="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t>Room Parents</a:t>
            </a:r>
            <a:endParaRPr/>
          </a:p>
        </p:txBody>
      </p:sp>
      <p:sp>
        <p:nvSpPr>
          <p:cNvPr id="303" name="Google Shape;303;p49"/>
          <p:cNvSpPr txBox="1"/>
          <p:nvPr>
            <p:ph idx="1" type="body"/>
          </p:nvPr>
        </p:nvSpPr>
        <p:spPr>
          <a:xfrm>
            <a:off x="184350" y="682125"/>
            <a:ext cx="8864400" cy="4572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US" sz="2300">
                <a:latin typeface="Arial"/>
                <a:ea typeface="Arial"/>
                <a:cs typeface="Arial"/>
                <a:sym typeface="Arial"/>
              </a:rPr>
              <a:t>Our goal is to continue to nurture a collaborative and inclusive environment where families feel involved and informed. We are asking classroom teachers to recruit a room parent at curriculum night. </a:t>
            </a:r>
            <a:endParaRPr sz="2300">
              <a:latin typeface="Arial"/>
              <a:ea typeface="Arial"/>
              <a:cs typeface="Arial"/>
              <a:sym typeface="Arial"/>
            </a:endParaRPr>
          </a:p>
          <a:p>
            <a:pPr indent="0" lvl="0" marL="0" rtl="0" algn="l">
              <a:spcBef>
                <a:spcPts val="1200"/>
              </a:spcBef>
              <a:spcAft>
                <a:spcPts val="0"/>
              </a:spcAft>
              <a:buNone/>
            </a:pPr>
            <a:r>
              <a:t/>
            </a:r>
            <a:endParaRPr sz="2300">
              <a:solidFill>
                <a:schemeClr val="accent3"/>
              </a:solidFill>
              <a:latin typeface="Sora"/>
              <a:ea typeface="Sora"/>
              <a:cs typeface="Sora"/>
              <a:sym typeface="Sora"/>
            </a:endParaRPr>
          </a:p>
          <a:p>
            <a:pPr indent="0" lvl="0" marL="0" rtl="0" algn="l">
              <a:lnSpc>
                <a:spcPct val="100000"/>
              </a:lnSpc>
              <a:spcBef>
                <a:spcPts val="1200"/>
              </a:spcBef>
              <a:spcAft>
                <a:spcPts val="0"/>
              </a:spcAft>
              <a:buNone/>
            </a:pPr>
            <a:r>
              <a:t/>
            </a:r>
            <a:endParaRPr sz="2300">
              <a:latin typeface="Sora"/>
              <a:ea typeface="Sora"/>
              <a:cs typeface="Sora"/>
              <a:sym typeface="Sora"/>
            </a:endParaRPr>
          </a:p>
          <a:p>
            <a:pPr indent="0" lvl="0" marL="0" rtl="0" algn="l">
              <a:lnSpc>
                <a:spcPct val="100000"/>
              </a:lnSpc>
              <a:spcBef>
                <a:spcPts val="1200"/>
              </a:spcBef>
              <a:spcAft>
                <a:spcPts val="0"/>
              </a:spcAft>
              <a:buNone/>
            </a:pPr>
            <a:r>
              <a:t/>
            </a:r>
            <a:endParaRPr sz="2300">
              <a:latin typeface="Sora"/>
              <a:ea typeface="Sora"/>
              <a:cs typeface="Sora"/>
              <a:sym typeface="Sora"/>
            </a:endParaRPr>
          </a:p>
          <a:p>
            <a:pPr indent="0" lvl="0" marL="0" rtl="0" algn="l">
              <a:lnSpc>
                <a:spcPct val="100000"/>
              </a:lnSpc>
              <a:spcBef>
                <a:spcPts val="1200"/>
              </a:spcBef>
              <a:spcAft>
                <a:spcPts val="0"/>
              </a:spcAft>
              <a:buNone/>
            </a:pPr>
            <a:r>
              <a:rPr lang="en-US" sz="2300">
                <a:highlight>
                  <a:schemeClr val="accent1"/>
                </a:highlight>
                <a:latin typeface="Sora"/>
                <a:ea typeface="Sora"/>
                <a:cs typeface="Sora"/>
                <a:sym typeface="Sora"/>
              </a:rPr>
              <a:t>The Room Parent will help with</a:t>
            </a:r>
            <a:endParaRPr sz="2300">
              <a:highlight>
                <a:schemeClr val="accent1"/>
              </a:highlight>
              <a:latin typeface="Sora"/>
              <a:ea typeface="Sora"/>
              <a:cs typeface="Sora"/>
              <a:sym typeface="Sora"/>
            </a:endParaRPr>
          </a:p>
          <a:p>
            <a:pPr indent="-323850" lvl="0" marL="457200" rtl="0" algn="l">
              <a:lnSpc>
                <a:spcPct val="100000"/>
              </a:lnSpc>
              <a:spcBef>
                <a:spcPts val="1200"/>
              </a:spcBef>
              <a:spcAft>
                <a:spcPts val="0"/>
              </a:spcAft>
              <a:buClr>
                <a:schemeClr val="dk1"/>
              </a:buClr>
              <a:buSzPts val="1500"/>
              <a:buFont typeface="Hind Siliguri"/>
              <a:buChar char="●"/>
            </a:pPr>
            <a:r>
              <a:rPr lang="en-US" sz="2100">
                <a:latin typeface="Sora"/>
                <a:ea typeface="Sora"/>
                <a:cs typeface="Sora"/>
                <a:sym typeface="Sora"/>
              </a:rPr>
              <a:t>Recruiting support from other parents  for the teacher as needed for things like bulletin boards, small group and/or one to one help in the classroom, fieldtrip volunteers, Amazon Wish Lists coordination, etc. </a:t>
            </a:r>
            <a:endParaRPr sz="2100">
              <a:latin typeface="Sora"/>
              <a:ea typeface="Sora"/>
              <a:cs typeface="Sora"/>
              <a:sym typeface="Sora"/>
            </a:endParaRPr>
          </a:p>
          <a:p>
            <a:pPr indent="-361950" lvl="0" marL="457200" rtl="0" algn="l">
              <a:lnSpc>
                <a:spcPct val="100000"/>
              </a:lnSpc>
              <a:spcBef>
                <a:spcPts val="0"/>
              </a:spcBef>
              <a:spcAft>
                <a:spcPts val="0"/>
              </a:spcAft>
              <a:buClr>
                <a:srgbClr val="F3F3F3"/>
              </a:buClr>
              <a:buSzPts val="2100"/>
              <a:buFont typeface="Sora"/>
              <a:buChar char="●"/>
            </a:pPr>
            <a:r>
              <a:t/>
            </a:r>
            <a:endParaRPr sz="2100">
              <a:latin typeface="Sora"/>
              <a:ea typeface="Sora"/>
              <a:cs typeface="Sora"/>
              <a:sym typeface="Sora"/>
            </a:endParaRPr>
          </a:p>
          <a:p>
            <a:pPr indent="-323850" lvl="0" marL="457200" rtl="0" algn="l">
              <a:lnSpc>
                <a:spcPct val="100000"/>
              </a:lnSpc>
              <a:spcBef>
                <a:spcPts val="0"/>
              </a:spcBef>
              <a:spcAft>
                <a:spcPts val="0"/>
              </a:spcAft>
              <a:buClr>
                <a:schemeClr val="dk1"/>
              </a:buClr>
              <a:buSzPts val="1500"/>
              <a:buFont typeface="Hind Siliguri"/>
              <a:buChar char="●"/>
            </a:pPr>
            <a:r>
              <a:rPr lang="en-US" sz="2000">
                <a:latin typeface="Sora"/>
                <a:ea typeface="Sora"/>
                <a:cs typeface="Sora"/>
                <a:sym typeface="Sora"/>
              </a:rPr>
              <a:t>Encouraging family involvement in the school community.</a:t>
            </a:r>
            <a:endParaRPr sz="3500"/>
          </a:p>
        </p:txBody>
      </p:sp>
      <p:pic>
        <p:nvPicPr>
          <p:cNvPr id="304" name="Google Shape;304;p49" title="Screenshot 2025-08-15 at 12.14.50 PM.png"/>
          <p:cNvPicPr preferRelativeResize="0"/>
          <p:nvPr/>
        </p:nvPicPr>
        <p:blipFill>
          <a:blip r:embed="rId3">
            <a:alphaModFix/>
          </a:blip>
          <a:stretch>
            <a:fillRect/>
          </a:stretch>
        </p:blipFill>
        <p:spPr>
          <a:xfrm>
            <a:off x="5646325" y="2219448"/>
            <a:ext cx="2603825" cy="2266526"/>
          </a:xfrm>
          <a:prstGeom prst="rect">
            <a:avLst/>
          </a:prstGeom>
          <a:noFill/>
          <a:ln>
            <a:noFill/>
          </a:ln>
        </p:spPr>
      </p:pic>
      <p:sp>
        <p:nvSpPr>
          <p:cNvPr id="305" name="Google Shape;305;p49"/>
          <p:cNvSpPr txBox="1"/>
          <p:nvPr/>
        </p:nvSpPr>
        <p:spPr>
          <a:xfrm>
            <a:off x="184350" y="2483700"/>
            <a:ext cx="4900800" cy="13707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en-US" sz="2300">
                <a:solidFill>
                  <a:schemeClr val="accent3"/>
                </a:solidFill>
              </a:rPr>
              <a:t>Room parents will act as</a:t>
            </a:r>
            <a:r>
              <a:rPr lang="en-US" sz="2400">
                <a:solidFill>
                  <a:schemeClr val="accent3"/>
                </a:solidFill>
                <a:latin typeface="Hind Siliguri"/>
                <a:ea typeface="Hind Siliguri"/>
                <a:cs typeface="Hind Siliguri"/>
                <a:sym typeface="Hind Siliguri"/>
              </a:rPr>
              <a:t> </a:t>
            </a:r>
            <a:r>
              <a:rPr lang="en-US" sz="2300">
                <a:solidFill>
                  <a:schemeClr val="accent3"/>
                </a:solidFill>
                <a:latin typeface="Sora"/>
                <a:ea typeface="Sora"/>
                <a:cs typeface="Sora"/>
                <a:sym typeface="Sora"/>
              </a:rPr>
              <a:t>a liaison between the teacher and classroom parents.</a:t>
            </a:r>
            <a:endParaRPr sz="1800">
              <a:solidFill>
                <a:schemeClr val="dk1"/>
              </a:solidFill>
              <a:latin typeface="Old Standard TT"/>
              <a:ea typeface="Old Standard TT"/>
              <a:cs typeface="Old Standard TT"/>
              <a:sym typeface="Old Standard T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0"/>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t>School Supplies</a:t>
            </a:r>
            <a:endParaRPr/>
          </a:p>
        </p:txBody>
      </p:sp>
      <p:sp>
        <p:nvSpPr>
          <p:cNvPr id="312" name="Google Shape;312;p50"/>
          <p:cNvSpPr txBox="1"/>
          <p:nvPr>
            <p:ph idx="1" type="body"/>
          </p:nvPr>
        </p:nvSpPr>
        <p:spPr>
          <a:xfrm>
            <a:off x="320100" y="1143000"/>
            <a:ext cx="8503800" cy="55518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US" sz="2500">
                <a:latin typeface="Hind Siliguri"/>
                <a:ea typeface="Hind Siliguri"/>
                <a:cs typeface="Hind Siliguri"/>
                <a:sym typeface="Hind Siliguri"/>
              </a:rPr>
              <a:t>Our Goal is to have students lighten the load that they carry in their backpacks. </a:t>
            </a:r>
            <a:endParaRPr sz="2500">
              <a:latin typeface="Hind Siliguri"/>
              <a:ea typeface="Hind Siliguri"/>
              <a:cs typeface="Hind Siliguri"/>
              <a:sym typeface="Hind Siliguri"/>
            </a:endParaRPr>
          </a:p>
          <a:p>
            <a:pPr indent="0" lvl="0" marL="0" rtl="0" algn="l">
              <a:lnSpc>
                <a:spcPct val="80000"/>
              </a:lnSpc>
              <a:spcBef>
                <a:spcPts val="1000"/>
              </a:spcBef>
              <a:spcAft>
                <a:spcPts val="0"/>
              </a:spcAft>
              <a:buNone/>
            </a:pPr>
            <a:r>
              <a:t/>
            </a:r>
            <a:endParaRPr sz="2500">
              <a:latin typeface="Hind Siliguri"/>
              <a:ea typeface="Hind Siliguri"/>
              <a:cs typeface="Hind Siliguri"/>
              <a:sym typeface="Hind Siliguri"/>
            </a:endParaRPr>
          </a:p>
          <a:p>
            <a:pPr indent="0" lvl="0" marL="0" rtl="0" algn="l">
              <a:lnSpc>
                <a:spcPct val="80000"/>
              </a:lnSpc>
              <a:spcBef>
                <a:spcPts val="1000"/>
              </a:spcBef>
              <a:spcAft>
                <a:spcPts val="0"/>
              </a:spcAft>
              <a:buClr>
                <a:schemeClr val="dk1"/>
              </a:buClr>
              <a:buSzPts val="1100"/>
              <a:buFont typeface="Arial"/>
              <a:buNone/>
            </a:pPr>
            <a:r>
              <a:rPr lang="en-US" sz="2500">
                <a:latin typeface="Hind Siliguri"/>
                <a:ea typeface="Hind Siliguri"/>
                <a:cs typeface="Hind Siliguri"/>
                <a:sym typeface="Hind Siliguri"/>
              </a:rPr>
              <a:t>We are asking that students only carry:</a:t>
            </a:r>
            <a:endParaRPr sz="2500">
              <a:latin typeface="Hind Siliguri"/>
              <a:ea typeface="Hind Siliguri"/>
              <a:cs typeface="Hind Siliguri"/>
              <a:sym typeface="Hind Siliguri"/>
            </a:endParaRPr>
          </a:p>
          <a:p>
            <a:pPr indent="-387350" lvl="0" marL="457200" rtl="0" algn="l">
              <a:lnSpc>
                <a:spcPct val="80000"/>
              </a:lnSpc>
              <a:spcBef>
                <a:spcPts val="1000"/>
              </a:spcBef>
              <a:spcAft>
                <a:spcPts val="0"/>
              </a:spcAft>
              <a:buClr>
                <a:schemeClr val="dk1"/>
              </a:buClr>
              <a:buSzPts val="2500"/>
              <a:buFont typeface="Hind Siliguri"/>
              <a:buChar char="●"/>
            </a:pPr>
            <a:r>
              <a:rPr lang="en-US" sz="2500">
                <a:latin typeface="Hind Siliguri"/>
                <a:ea typeface="Hind Siliguri"/>
                <a:cs typeface="Hind Siliguri"/>
                <a:sym typeface="Hind Siliguri"/>
              </a:rPr>
              <a:t>A Charged iPad</a:t>
            </a:r>
            <a:endParaRPr sz="2500">
              <a:latin typeface="Hind Siliguri"/>
              <a:ea typeface="Hind Siliguri"/>
              <a:cs typeface="Hind Siliguri"/>
              <a:sym typeface="Hind Siliguri"/>
            </a:endParaRPr>
          </a:p>
          <a:p>
            <a:pPr indent="-387350" lvl="0" marL="457200" rtl="0" algn="l">
              <a:lnSpc>
                <a:spcPct val="80000"/>
              </a:lnSpc>
              <a:spcBef>
                <a:spcPts val="0"/>
              </a:spcBef>
              <a:spcAft>
                <a:spcPts val="0"/>
              </a:spcAft>
              <a:buClr>
                <a:schemeClr val="dk1"/>
              </a:buClr>
              <a:buSzPts val="2500"/>
              <a:buFont typeface="Hind Siliguri"/>
              <a:buChar char="●"/>
            </a:pPr>
            <a:r>
              <a:rPr lang="en-US" sz="2500">
                <a:latin typeface="Hind Siliguri"/>
                <a:ea typeface="Hind Siliguri"/>
                <a:cs typeface="Hind Siliguri"/>
                <a:sym typeface="Hind Siliguri"/>
              </a:rPr>
              <a:t>Lined paper and some means to organize the paper  and organizational tool (3 ring binder with dividers, pocket folders, etc.)</a:t>
            </a:r>
            <a:endParaRPr sz="2500">
              <a:latin typeface="Hind Siliguri"/>
              <a:ea typeface="Hind Siliguri"/>
              <a:cs typeface="Hind Siliguri"/>
              <a:sym typeface="Hind Siliguri"/>
            </a:endParaRPr>
          </a:p>
          <a:p>
            <a:pPr indent="-387350" lvl="0" marL="457200" rtl="0" algn="l">
              <a:lnSpc>
                <a:spcPct val="80000"/>
              </a:lnSpc>
              <a:spcBef>
                <a:spcPts val="0"/>
              </a:spcBef>
              <a:spcAft>
                <a:spcPts val="0"/>
              </a:spcAft>
              <a:buClr>
                <a:schemeClr val="dk1"/>
              </a:buClr>
              <a:buSzPts val="2500"/>
              <a:buFont typeface="Hind Siliguri"/>
              <a:buChar char="●"/>
            </a:pPr>
            <a:r>
              <a:rPr lang="en-US" sz="2500">
                <a:latin typeface="Hind Siliguri"/>
                <a:ea typeface="Hind Siliguri"/>
                <a:cs typeface="Hind Siliguri"/>
                <a:sym typeface="Hind Siliguri"/>
              </a:rPr>
              <a:t>Pens/Pencils</a:t>
            </a:r>
            <a:endParaRPr sz="2500">
              <a:latin typeface="Hind Siliguri"/>
              <a:ea typeface="Hind Siliguri"/>
              <a:cs typeface="Hind Siliguri"/>
              <a:sym typeface="Hind Siliguri"/>
            </a:endParaRPr>
          </a:p>
          <a:p>
            <a:pPr indent="-387350" lvl="0" marL="457200" rtl="0" algn="l">
              <a:lnSpc>
                <a:spcPct val="80000"/>
              </a:lnSpc>
              <a:spcBef>
                <a:spcPts val="0"/>
              </a:spcBef>
              <a:spcAft>
                <a:spcPts val="0"/>
              </a:spcAft>
              <a:buClr>
                <a:schemeClr val="dk1"/>
              </a:buClr>
              <a:buSzPts val="2500"/>
              <a:buFont typeface="Hind Siliguri"/>
              <a:buChar char="●"/>
            </a:pPr>
            <a:r>
              <a:rPr lang="en-US" sz="2500">
                <a:latin typeface="Hind Siliguri"/>
                <a:ea typeface="Hind Siliguri"/>
                <a:cs typeface="Hind Siliguri"/>
                <a:sym typeface="Hind Siliguri"/>
              </a:rPr>
              <a:t>Yondr Pouch (if applicable)</a:t>
            </a:r>
            <a:endParaRPr sz="2500">
              <a:latin typeface="Hind Siliguri"/>
              <a:ea typeface="Hind Siliguri"/>
              <a:cs typeface="Hind Siliguri"/>
              <a:sym typeface="Hind Siliguri"/>
            </a:endParaRPr>
          </a:p>
          <a:p>
            <a:pPr indent="-387350" lvl="0" marL="457200" rtl="0" algn="l">
              <a:lnSpc>
                <a:spcPct val="80000"/>
              </a:lnSpc>
              <a:spcBef>
                <a:spcPts val="0"/>
              </a:spcBef>
              <a:spcAft>
                <a:spcPts val="0"/>
              </a:spcAft>
              <a:buClr>
                <a:srgbClr val="F3F3F3"/>
              </a:buClr>
              <a:buSzPts val="2500"/>
              <a:buFont typeface="Hind Siliguri"/>
              <a:buChar char="●"/>
            </a:pPr>
            <a:r>
              <a:t/>
            </a:r>
            <a:endParaRPr sz="2500">
              <a:latin typeface="Hind Siliguri"/>
              <a:ea typeface="Hind Siliguri"/>
              <a:cs typeface="Hind Siliguri"/>
              <a:sym typeface="Hind Siliguri"/>
            </a:endParaRPr>
          </a:p>
          <a:p>
            <a:pPr indent="0" lvl="0" marL="0" rtl="0" algn="l">
              <a:lnSpc>
                <a:spcPct val="80000"/>
              </a:lnSpc>
              <a:spcBef>
                <a:spcPts val="1200"/>
              </a:spcBef>
              <a:spcAft>
                <a:spcPts val="0"/>
              </a:spcAft>
              <a:buClr>
                <a:schemeClr val="dk1"/>
              </a:buClr>
              <a:buSzPts val="1100"/>
              <a:buFont typeface="Arial"/>
              <a:buNone/>
            </a:pPr>
            <a:r>
              <a:rPr lang="en-US" sz="2500">
                <a:latin typeface="Hind Siliguri"/>
                <a:ea typeface="Hind Siliguri"/>
                <a:cs typeface="Hind Siliguri"/>
                <a:sym typeface="Hind Siliguri"/>
              </a:rPr>
              <a:t>Therefore, we are looking for teachers to work with their Room Parent to create an Amazon Wish List of supplies to be housed in the classroom. (Rulers, Pens, Highlighters, Sticky Notes, Note Cards, Colored Pencils, Scissors, Composition Notebooks, folders, etc.)</a:t>
            </a:r>
            <a:endParaRPr sz="2500">
              <a:latin typeface="Hind Siliguri"/>
              <a:ea typeface="Hind Siliguri"/>
              <a:cs typeface="Hind Siliguri"/>
              <a:sym typeface="Hind Siliguri"/>
            </a:endParaRPr>
          </a:p>
          <a:p>
            <a:pPr indent="0" lvl="0" marL="0" rtl="0" algn="l">
              <a:lnSpc>
                <a:spcPct val="80000"/>
              </a:lnSpc>
              <a:spcBef>
                <a:spcPts val="1200"/>
              </a:spcBef>
              <a:spcAft>
                <a:spcPts val="1200"/>
              </a:spcAft>
              <a:buClr>
                <a:schemeClr val="dk1"/>
              </a:buClr>
              <a:buSzPts val="1100"/>
              <a:buFont typeface="Arial"/>
              <a:buNone/>
            </a:pPr>
            <a:r>
              <a:t/>
            </a:r>
            <a:endParaRPr sz="35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51"/>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Student Health and Wellness</a:t>
            </a:r>
            <a:endParaRPr>
              <a:solidFill>
                <a:srgbClr val="38761D"/>
              </a:solidFill>
            </a:endParaRPr>
          </a:p>
        </p:txBody>
      </p:sp>
      <p:sp>
        <p:nvSpPr>
          <p:cNvPr id="319" name="Google Shape;319;p51"/>
          <p:cNvSpPr txBox="1"/>
          <p:nvPr>
            <p:ph idx="1" type="body"/>
          </p:nvPr>
        </p:nvSpPr>
        <p:spPr>
          <a:xfrm>
            <a:off x="266525" y="905250"/>
            <a:ext cx="8643600" cy="5952900"/>
          </a:xfrm>
          <a:prstGeom prst="rect">
            <a:avLst/>
          </a:prstGeom>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rgbClr val="000000"/>
              </a:buClr>
              <a:buSzPts val="2300"/>
              <a:buChar char="●"/>
            </a:pPr>
            <a:r>
              <a:rPr lang="en-US" sz="2300">
                <a:solidFill>
                  <a:srgbClr val="000000"/>
                </a:solidFill>
              </a:rPr>
              <a:t>All s</a:t>
            </a:r>
            <a:r>
              <a:rPr lang="en-US" sz="2500"/>
              <a:t>tudents must be compliant with WA State immunization requirements.  </a:t>
            </a:r>
            <a:endParaRPr sz="2500"/>
          </a:p>
          <a:p>
            <a:pPr indent="-387350" lvl="1" marL="1371600" rtl="0" algn="l">
              <a:lnSpc>
                <a:spcPct val="115000"/>
              </a:lnSpc>
              <a:spcBef>
                <a:spcPts val="0"/>
              </a:spcBef>
              <a:spcAft>
                <a:spcPts val="0"/>
              </a:spcAft>
              <a:buClr>
                <a:schemeClr val="dk1"/>
              </a:buClr>
              <a:buSzPts val="2500"/>
              <a:buChar char="○"/>
            </a:pPr>
            <a:r>
              <a:rPr lang="en-US" sz="2500" u="sng">
                <a:solidFill>
                  <a:schemeClr val="hlink"/>
                </a:solidFill>
                <a:hlinkClick r:id="rId3"/>
              </a:rPr>
              <a:t>Required Immunizations for School </a:t>
            </a:r>
            <a:endParaRPr sz="2500">
              <a:solidFill>
                <a:schemeClr val="dk1"/>
              </a:solidFill>
            </a:endParaRPr>
          </a:p>
          <a:p>
            <a:pPr indent="-374650" lvl="0" marL="457200" rtl="0" algn="l">
              <a:lnSpc>
                <a:spcPct val="115000"/>
              </a:lnSpc>
              <a:spcBef>
                <a:spcPts val="0"/>
              </a:spcBef>
              <a:spcAft>
                <a:spcPts val="0"/>
              </a:spcAft>
              <a:buClr>
                <a:srgbClr val="000000"/>
              </a:buClr>
              <a:buSzPts val="2300"/>
              <a:buChar char="●"/>
            </a:pPr>
            <a:r>
              <a:rPr lang="en-US" sz="2300">
                <a:solidFill>
                  <a:srgbClr val="000000"/>
                </a:solidFill>
              </a:rPr>
              <a:t>Access </a:t>
            </a:r>
            <a:r>
              <a:rPr lang="en-US" sz="2500"/>
              <a:t>your student’s immunization records through the </a:t>
            </a:r>
            <a:r>
              <a:rPr lang="en-US" sz="2500" u="sng">
                <a:solidFill>
                  <a:schemeClr val="accent5"/>
                </a:solidFill>
                <a:hlinkClick r:id="rId4">
                  <a:extLst>
                    <a:ext uri="{A12FA001-AC4F-418D-AE19-62706E023703}">
                      <ahyp:hlinkClr val="tx"/>
                    </a:ext>
                  </a:extLst>
                </a:hlinkClick>
              </a:rPr>
              <a:t>https://myirmobile.com/</a:t>
            </a:r>
            <a:endParaRPr sz="2300">
              <a:solidFill>
                <a:srgbClr val="000000"/>
              </a:solidFill>
            </a:endParaRPr>
          </a:p>
          <a:p>
            <a:pPr indent="-374650" lvl="0" marL="457200" rtl="0" algn="l">
              <a:lnSpc>
                <a:spcPct val="115000"/>
              </a:lnSpc>
              <a:spcBef>
                <a:spcPts val="0"/>
              </a:spcBef>
              <a:spcAft>
                <a:spcPts val="0"/>
              </a:spcAft>
              <a:buClr>
                <a:srgbClr val="000000"/>
              </a:buClr>
              <a:buSzPts val="2300"/>
              <a:buChar char="●"/>
            </a:pPr>
            <a:r>
              <a:rPr lang="en-US" sz="2300">
                <a:solidFill>
                  <a:srgbClr val="000000"/>
                </a:solidFill>
              </a:rPr>
              <a:t>All over the counter medications like Tylenol, Ibuprofen, Zyrtec, require a Medication Authorization Form with a physician signature. Even if your student is carrying them in their backpack. </a:t>
            </a:r>
            <a:endParaRPr sz="2300">
              <a:solidFill>
                <a:srgbClr val="000000"/>
              </a:solidFill>
            </a:endParaRPr>
          </a:p>
          <a:p>
            <a:pPr indent="-374650" lvl="0" marL="457200" rtl="0" algn="l">
              <a:lnSpc>
                <a:spcPct val="115000"/>
              </a:lnSpc>
              <a:spcBef>
                <a:spcPts val="0"/>
              </a:spcBef>
              <a:spcAft>
                <a:spcPts val="0"/>
              </a:spcAft>
              <a:buClr>
                <a:srgbClr val="000000"/>
              </a:buClr>
              <a:buSzPts val="2300"/>
              <a:buChar char="●"/>
            </a:pPr>
            <a:r>
              <a:rPr lang="en-US" sz="2500" u="sng">
                <a:solidFill>
                  <a:schemeClr val="hlink"/>
                </a:solidFill>
                <a:hlinkClick r:id="rId5"/>
              </a:rPr>
              <a:t>Medication Authorization Form</a:t>
            </a:r>
            <a:endParaRPr sz="2300">
              <a:solidFill>
                <a:srgbClr val="000000"/>
              </a:solidFill>
            </a:endParaRPr>
          </a:p>
          <a:p>
            <a:pPr indent="-374650" lvl="0" marL="457200" rtl="0" algn="l">
              <a:lnSpc>
                <a:spcPct val="115000"/>
              </a:lnSpc>
              <a:spcBef>
                <a:spcPts val="0"/>
              </a:spcBef>
              <a:spcAft>
                <a:spcPts val="0"/>
              </a:spcAft>
              <a:buClr>
                <a:srgbClr val="000000"/>
              </a:buClr>
              <a:buSzPts val="2300"/>
              <a:buChar char="●"/>
            </a:pPr>
            <a:r>
              <a:rPr lang="en-US" sz="2300">
                <a:solidFill>
                  <a:srgbClr val="000000"/>
                </a:solidFill>
              </a:rPr>
              <a:t>IMS Health Room Phone numbers: </a:t>
            </a:r>
            <a:endParaRPr sz="2300">
              <a:solidFill>
                <a:srgbClr val="000000"/>
              </a:solidFill>
            </a:endParaRPr>
          </a:p>
          <a:p>
            <a:pPr indent="-374650" lvl="1" marL="1371600" rtl="0" algn="l">
              <a:lnSpc>
                <a:spcPct val="115000"/>
              </a:lnSpc>
              <a:spcBef>
                <a:spcPts val="0"/>
              </a:spcBef>
              <a:spcAft>
                <a:spcPts val="0"/>
              </a:spcAft>
              <a:buClr>
                <a:srgbClr val="000000"/>
              </a:buClr>
              <a:buSzPts val="2300"/>
              <a:buChar char="○"/>
            </a:pPr>
            <a:r>
              <a:rPr lang="en-US" sz="2300">
                <a:solidFill>
                  <a:srgbClr val="000000"/>
                </a:solidFill>
              </a:rPr>
              <a:t>Nurse’s Office: 206-275-5961</a:t>
            </a:r>
            <a:endParaRPr sz="2300">
              <a:solidFill>
                <a:srgbClr val="000000"/>
              </a:solidFill>
            </a:endParaRPr>
          </a:p>
          <a:p>
            <a:pPr indent="-374650" lvl="1" marL="1371600" rtl="0" algn="l">
              <a:lnSpc>
                <a:spcPct val="115000"/>
              </a:lnSpc>
              <a:spcBef>
                <a:spcPts val="0"/>
              </a:spcBef>
              <a:spcAft>
                <a:spcPts val="0"/>
              </a:spcAft>
              <a:buClr>
                <a:srgbClr val="000000"/>
              </a:buClr>
              <a:buSzPts val="2300"/>
              <a:buChar char="○"/>
            </a:pPr>
            <a:r>
              <a:rPr lang="en-US" sz="2300">
                <a:solidFill>
                  <a:srgbClr val="000000"/>
                </a:solidFill>
              </a:rPr>
              <a:t>Health Room: 206-275-5839</a:t>
            </a:r>
            <a:endParaRPr sz="2300">
              <a:solidFill>
                <a:srgbClr val="000000"/>
              </a:solidFill>
            </a:endParaRPr>
          </a:p>
          <a:p>
            <a:pPr indent="-374650" lvl="1" marL="1371600" rtl="0" algn="l">
              <a:lnSpc>
                <a:spcPct val="115000"/>
              </a:lnSpc>
              <a:spcBef>
                <a:spcPts val="0"/>
              </a:spcBef>
              <a:spcAft>
                <a:spcPts val="0"/>
              </a:spcAft>
              <a:buClr>
                <a:srgbClr val="000000"/>
              </a:buClr>
              <a:buSzPts val="2300"/>
              <a:buChar char="○"/>
            </a:pPr>
            <a:r>
              <a:rPr lang="en-US" sz="2300">
                <a:solidFill>
                  <a:srgbClr val="000000"/>
                </a:solidFill>
              </a:rPr>
              <a:t>District Cell: 206-902-7037</a:t>
            </a:r>
            <a:endParaRPr sz="2300">
              <a:solidFill>
                <a:srgbClr val="0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2"/>
          <p:cNvSpPr txBox="1"/>
          <p:nvPr>
            <p:ph type="title"/>
          </p:nvPr>
        </p:nvSpPr>
        <p:spPr>
          <a:xfrm>
            <a:off x="304800" y="984600"/>
            <a:ext cx="8534400" cy="7587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t/>
            </a:r>
            <a:endParaRPr>
              <a:solidFill>
                <a:srgbClr val="38761D"/>
              </a:solidFill>
            </a:endParaRPr>
          </a:p>
          <a:p>
            <a:pPr indent="0" lvl="0" marL="0" rtl="0" algn="ctr">
              <a:spcBef>
                <a:spcPts val="0"/>
              </a:spcBef>
              <a:spcAft>
                <a:spcPts val="0"/>
              </a:spcAft>
              <a:buNone/>
            </a:pPr>
            <a:r>
              <a:t/>
            </a:r>
            <a:endParaRPr>
              <a:solidFill>
                <a:srgbClr val="38761D"/>
              </a:solidFill>
            </a:endParaRPr>
          </a:p>
          <a:p>
            <a:pPr indent="0" lvl="0" marL="0" rtl="0" algn="ctr">
              <a:spcBef>
                <a:spcPts val="0"/>
              </a:spcBef>
              <a:spcAft>
                <a:spcPts val="0"/>
              </a:spcAft>
              <a:buNone/>
            </a:pPr>
            <a:r>
              <a:t/>
            </a:r>
            <a:endParaRPr>
              <a:solidFill>
                <a:srgbClr val="38761D"/>
              </a:solidFill>
            </a:endParaRPr>
          </a:p>
          <a:p>
            <a:pPr indent="0" lvl="0" marL="0" rtl="0" algn="ctr">
              <a:spcBef>
                <a:spcPts val="0"/>
              </a:spcBef>
              <a:spcAft>
                <a:spcPts val="0"/>
              </a:spcAft>
              <a:buClr>
                <a:schemeClr val="dk1"/>
              </a:buClr>
              <a:buSzPct val="33333"/>
              <a:buFont typeface="Arial"/>
              <a:buNone/>
            </a:pPr>
            <a:r>
              <a:rPr lang="en-US">
                <a:solidFill>
                  <a:srgbClr val="38761D"/>
                </a:solidFill>
              </a:rPr>
              <a:t>Puberty </a:t>
            </a:r>
            <a:endParaRPr>
              <a:solidFill>
                <a:srgbClr val="38761D"/>
              </a:solidFill>
            </a:endParaRPr>
          </a:p>
          <a:p>
            <a:pPr indent="0" lvl="0" marL="0" rtl="0" algn="ctr">
              <a:spcBef>
                <a:spcPts val="0"/>
              </a:spcBef>
              <a:spcAft>
                <a:spcPts val="0"/>
              </a:spcAft>
              <a:buNone/>
            </a:pPr>
            <a:r>
              <a:t/>
            </a:r>
            <a:endParaRPr/>
          </a:p>
        </p:txBody>
      </p:sp>
      <p:sp>
        <p:nvSpPr>
          <p:cNvPr id="326" name="Google Shape;326;p52"/>
          <p:cNvSpPr txBox="1"/>
          <p:nvPr>
            <p:ph idx="1" type="body"/>
          </p:nvPr>
        </p:nvSpPr>
        <p:spPr>
          <a:xfrm>
            <a:off x="301752" y="1527048"/>
            <a:ext cx="8503800" cy="4572000"/>
          </a:xfrm>
          <a:prstGeom prst="rect">
            <a:avLst/>
          </a:prstGeom>
        </p:spPr>
        <p:txBody>
          <a:bodyPr anchorCtr="0" anchor="t" bIns="91425" lIns="91425" spcFirstLastPara="1" rIns="91425" wrap="square" tIns="91425">
            <a:normAutofit fontScale="92500" lnSpcReduction="20000"/>
          </a:bodyPr>
          <a:lstStyle/>
          <a:p>
            <a:pPr indent="0" lvl="0" marL="0" rtl="0" algn="l">
              <a:spcBef>
                <a:spcPts val="540"/>
              </a:spcBef>
              <a:spcAft>
                <a:spcPts val="0"/>
              </a:spcAft>
              <a:buNone/>
            </a:pPr>
            <a:r>
              <a:rPr lang="en-US" u="sng">
                <a:solidFill>
                  <a:schemeClr val="hlink"/>
                </a:solidFill>
                <a:hlinkClick r:id="rId3"/>
              </a:rPr>
              <a:t>Personal </a:t>
            </a:r>
            <a:r>
              <a:rPr lang="en-US" u="sng">
                <a:solidFill>
                  <a:schemeClr val="hlink"/>
                </a:solidFill>
                <a:hlinkClick r:id="rId4"/>
              </a:rPr>
              <a:t>hygiene</a:t>
            </a:r>
            <a:r>
              <a:rPr lang="en-US" u="sng">
                <a:solidFill>
                  <a:schemeClr val="hlink"/>
                </a:solidFill>
                <a:hlinkClick r:id="rId5"/>
              </a:rPr>
              <a:t> video</a:t>
            </a:r>
            <a:r>
              <a:rPr lang="en-US"/>
              <a:t> - a great video that explains what happens to teens’ sweat glands as they go through puberty</a:t>
            </a:r>
            <a:endParaRPr/>
          </a:p>
          <a:p>
            <a:pPr indent="0" lvl="0" marL="0" rtl="0" algn="l">
              <a:spcBef>
                <a:spcPts val="540"/>
              </a:spcBef>
              <a:spcAft>
                <a:spcPts val="0"/>
              </a:spcAft>
              <a:buNone/>
            </a:pPr>
            <a:r>
              <a:t/>
            </a:r>
            <a:endParaRPr/>
          </a:p>
          <a:p>
            <a:pPr indent="0" lvl="0" marL="0" rtl="0" algn="l">
              <a:spcBef>
                <a:spcPts val="540"/>
              </a:spcBef>
              <a:spcAft>
                <a:spcPts val="0"/>
              </a:spcAft>
              <a:buNone/>
            </a:pPr>
            <a:r>
              <a:rPr lang="en-US"/>
              <a:t>Period Care Pack Items</a:t>
            </a:r>
            <a:endParaRPr/>
          </a:p>
          <a:p>
            <a:pPr indent="-363402" lvl="0" marL="457200" rtl="0" algn="l">
              <a:spcBef>
                <a:spcPts val="540"/>
              </a:spcBef>
              <a:spcAft>
                <a:spcPts val="0"/>
              </a:spcAft>
              <a:buSzPct val="85000"/>
              <a:buChar char="●"/>
            </a:pPr>
            <a:r>
              <a:rPr lang="en-US"/>
              <a:t>-Extra underwear</a:t>
            </a:r>
            <a:endParaRPr/>
          </a:p>
          <a:p>
            <a:pPr indent="-363402" lvl="0" marL="457200" rtl="0" algn="l">
              <a:spcBef>
                <a:spcPts val="0"/>
              </a:spcBef>
              <a:spcAft>
                <a:spcPts val="0"/>
              </a:spcAft>
              <a:buSzPct val="85000"/>
              <a:buChar char="●"/>
            </a:pPr>
            <a:r>
              <a:rPr lang="en-US"/>
              <a:t>-Pads, tampons, liners, or menstrual cup</a:t>
            </a:r>
            <a:endParaRPr/>
          </a:p>
          <a:p>
            <a:pPr indent="-363402" lvl="0" marL="457200" rtl="0" algn="l">
              <a:spcBef>
                <a:spcPts val="0"/>
              </a:spcBef>
              <a:spcAft>
                <a:spcPts val="0"/>
              </a:spcAft>
              <a:buSzPct val="85000"/>
              <a:buChar char="●"/>
            </a:pPr>
            <a:r>
              <a:rPr lang="en-US"/>
              <a:t>-Baby wipes </a:t>
            </a:r>
            <a:endParaRPr/>
          </a:p>
          <a:p>
            <a:pPr indent="-363402" lvl="0" marL="457200" rtl="0" algn="l">
              <a:spcBef>
                <a:spcPts val="0"/>
              </a:spcBef>
              <a:spcAft>
                <a:spcPts val="0"/>
              </a:spcAft>
              <a:buSzPct val="85000"/>
              <a:buChar char="●"/>
            </a:pPr>
            <a:r>
              <a:rPr lang="en-US"/>
              <a:t>-Plastic bag</a:t>
            </a:r>
            <a:endParaRPr/>
          </a:p>
          <a:p>
            <a:pPr indent="-363402" lvl="0" marL="457200" rtl="0" algn="l">
              <a:spcBef>
                <a:spcPts val="0"/>
              </a:spcBef>
              <a:spcAft>
                <a:spcPts val="0"/>
              </a:spcAft>
              <a:buSzPct val="85000"/>
              <a:buChar char="●"/>
            </a:pPr>
            <a:r>
              <a:rPr lang="en-US"/>
              <a:t>-Leggings or back up pants (optional)</a:t>
            </a:r>
            <a:endParaRPr/>
          </a:p>
          <a:p>
            <a:pPr indent="-363402" lvl="0" marL="457200" rtl="0" algn="l">
              <a:spcBef>
                <a:spcPts val="0"/>
              </a:spcBef>
              <a:spcAft>
                <a:spcPts val="0"/>
              </a:spcAft>
              <a:buSzPct val="85000"/>
              <a:buChar char="●"/>
            </a:pPr>
            <a:r>
              <a:rPr lang="en-US"/>
              <a:t>-Tampons/Pads free in all bathrooms</a:t>
            </a:r>
            <a:endParaRPr/>
          </a:p>
          <a:p>
            <a:pPr indent="0" lvl="0" marL="0" rtl="0" algn="l">
              <a:spcBef>
                <a:spcPts val="54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3"/>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Absentee Policy and Communication</a:t>
            </a:r>
            <a:endParaRPr>
              <a:solidFill>
                <a:srgbClr val="38761D"/>
              </a:solidFill>
            </a:endParaRPr>
          </a:p>
        </p:txBody>
      </p:sp>
      <p:sp>
        <p:nvSpPr>
          <p:cNvPr id="333" name="Google Shape;333;p53"/>
          <p:cNvSpPr txBox="1"/>
          <p:nvPr>
            <p:ph idx="1" type="body"/>
          </p:nvPr>
        </p:nvSpPr>
        <p:spPr>
          <a:xfrm>
            <a:off x="301625" y="1067250"/>
            <a:ext cx="8503800" cy="5790600"/>
          </a:xfrm>
          <a:prstGeom prst="rect">
            <a:avLst/>
          </a:prstGeom>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rgbClr val="000000"/>
              </a:buClr>
              <a:buSzPts val="2300"/>
              <a:buFont typeface="Georgia"/>
              <a:buChar char="●"/>
            </a:pPr>
            <a:r>
              <a:rPr lang="en-US" sz="2300">
                <a:solidFill>
                  <a:srgbClr val="000000"/>
                </a:solidFill>
              </a:rPr>
              <a:t>The Islander Middle School Attendance Policy can be found on the IMS Website (https://ims.mercerislandschools.org/), About Us Tab.  </a:t>
            </a:r>
            <a:endParaRPr sz="2300">
              <a:solidFill>
                <a:srgbClr val="000000"/>
              </a:solidFill>
            </a:endParaRPr>
          </a:p>
          <a:p>
            <a:pPr indent="-374650" lvl="0" marL="457200" rtl="0" algn="l">
              <a:lnSpc>
                <a:spcPct val="115000"/>
              </a:lnSpc>
              <a:spcBef>
                <a:spcPts val="0"/>
              </a:spcBef>
              <a:spcAft>
                <a:spcPts val="0"/>
              </a:spcAft>
              <a:buClr>
                <a:srgbClr val="000000"/>
              </a:buClr>
              <a:buSzPts val="2300"/>
              <a:buFont typeface="Georgia"/>
              <a:buChar char="●"/>
            </a:pPr>
            <a:r>
              <a:rPr lang="en-US" sz="2300">
                <a:solidFill>
                  <a:srgbClr val="000000"/>
                </a:solidFill>
              </a:rPr>
              <a:t>If your student will be absent, late to school, or need to leave early please contact the Absentee Line:</a:t>
            </a:r>
            <a:endParaRPr sz="2300">
              <a:solidFill>
                <a:srgbClr val="000000"/>
              </a:solidFill>
            </a:endParaRPr>
          </a:p>
          <a:p>
            <a:pPr indent="-374650" lvl="1" marL="914400" rtl="0" algn="l">
              <a:lnSpc>
                <a:spcPct val="115000"/>
              </a:lnSpc>
              <a:spcBef>
                <a:spcPts val="0"/>
              </a:spcBef>
              <a:spcAft>
                <a:spcPts val="0"/>
              </a:spcAft>
              <a:buClr>
                <a:srgbClr val="000000"/>
              </a:buClr>
              <a:buSzPts val="2300"/>
              <a:buFont typeface="Georgia"/>
              <a:buChar char="○"/>
            </a:pPr>
            <a:r>
              <a:rPr lang="en-US" sz="2300">
                <a:solidFill>
                  <a:srgbClr val="000000"/>
                </a:solidFill>
              </a:rPr>
              <a:t>Call  or email the IMS Attendance Secretary by 8:20 am on the day of the absence. Leave a message informing her of the absence. Provide your child’s name, grade, date and reason for the absence.</a:t>
            </a:r>
            <a:endParaRPr sz="2300">
              <a:solidFill>
                <a:srgbClr val="000000"/>
              </a:solidFill>
            </a:endParaRPr>
          </a:p>
          <a:p>
            <a:pPr indent="-374650" lvl="0" marL="457200" rtl="0" algn="l">
              <a:lnSpc>
                <a:spcPct val="115000"/>
              </a:lnSpc>
              <a:spcBef>
                <a:spcPts val="0"/>
              </a:spcBef>
              <a:spcAft>
                <a:spcPts val="0"/>
              </a:spcAft>
              <a:buClr>
                <a:srgbClr val="000000"/>
              </a:buClr>
              <a:buSzPts val="2300"/>
              <a:buFont typeface="Georgia"/>
              <a:buChar char="●"/>
            </a:pPr>
            <a:r>
              <a:rPr lang="en-US" sz="2300">
                <a:solidFill>
                  <a:srgbClr val="000000"/>
                </a:solidFill>
              </a:rPr>
              <a:t>Erin McGuire</a:t>
            </a:r>
            <a:r>
              <a:rPr lang="en-US" sz="2300">
                <a:solidFill>
                  <a:srgbClr val="000000"/>
                </a:solidFill>
              </a:rPr>
              <a:t> - IMS Attendance Secretary</a:t>
            </a:r>
            <a:endParaRPr sz="2300">
              <a:solidFill>
                <a:srgbClr val="000000"/>
              </a:solidFill>
            </a:endParaRPr>
          </a:p>
          <a:p>
            <a:pPr indent="457200" lvl="0" marL="0" rtl="0" algn="l">
              <a:lnSpc>
                <a:spcPct val="115000"/>
              </a:lnSpc>
              <a:spcBef>
                <a:spcPts val="1600"/>
              </a:spcBef>
              <a:spcAft>
                <a:spcPts val="0"/>
              </a:spcAft>
              <a:buClr>
                <a:schemeClr val="dk1"/>
              </a:buClr>
              <a:buSzPts val="1100"/>
              <a:buFont typeface="Arial"/>
              <a:buNone/>
            </a:pPr>
            <a:r>
              <a:rPr lang="en-US" sz="2300">
                <a:solidFill>
                  <a:srgbClr val="000000"/>
                </a:solidFill>
              </a:rPr>
              <a:t>Email - </a:t>
            </a:r>
            <a:r>
              <a:rPr lang="en-US" sz="2300" u="sng">
                <a:solidFill>
                  <a:schemeClr val="hlink"/>
                </a:solidFill>
                <a:hlinkClick r:id="rId3"/>
              </a:rPr>
              <a:t>Erin.mcguire@mercerislandschools.org</a:t>
            </a:r>
            <a:endParaRPr sz="2300">
              <a:solidFill>
                <a:srgbClr val="000000"/>
              </a:solidFill>
            </a:endParaRPr>
          </a:p>
          <a:p>
            <a:pPr indent="457200" lvl="0" marL="0" rtl="0" algn="l">
              <a:lnSpc>
                <a:spcPct val="115000"/>
              </a:lnSpc>
              <a:spcBef>
                <a:spcPts val="1600"/>
              </a:spcBef>
              <a:spcAft>
                <a:spcPts val="1600"/>
              </a:spcAft>
              <a:buClr>
                <a:schemeClr val="dk1"/>
              </a:buClr>
              <a:buSzPts val="1100"/>
              <a:buFont typeface="Arial"/>
              <a:buNone/>
            </a:pPr>
            <a:r>
              <a:rPr lang="en-US" sz="2300">
                <a:solidFill>
                  <a:srgbClr val="000000"/>
                </a:solidFill>
              </a:rPr>
              <a:t>Phone: 206-236-3400</a:t>
            </a:r>
            <a:endParaRPr sz="2300">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4"/>
          <p:cNvSpPr txBox="1"/>
          <p:nvPr>
            <p:ph type="title"/>
          </p:nvPr>
        </p:nvSpPr>
        <p:spPr>
          <a:xfrm>
            <a:off x="685800" y="38100"/>
            <a:ext cx="7772400" cy="114300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7B9899"/>
              </a:buClr>
              <a:buFont typeface="Georgia"/>
              <a:buNone/>
            </a:pPr>
            <a:r>
              <a:rPr lang="en-US">
                <a:solidFill>
                  <a:srgbClr val="38761D"/>
                </a:solidFill>
              </a:rPr>
              <a:t>Clubs and </a:t>
            </a:r>
            <a:r>
              <a:rPr lang="en-US">
                <a:solidFill>
                  <a:srgbClr val="38761D"/>
                </a:solidFill>
              </a:rPr>
              <a:t>Activities</a:t>
            </a:r>
            <a:endParaRPr>
              <a:solidFill>
                <a:srgbClr val="38761D"/>
              </a:solidFill>
            </a:endParaRPr>
          </a:p>
          <a:p>
            <a:pPr indent="0" lvl="0" marL="0" marR="0" rtl="0" algn="ctr">
              <a:lnSpc>
                <a:spcPct val="100000"/>
              </a:lnSpc>
              <a:spcBef>
                <a:spcPts val="0"/>
              </a:spcBef>
              <a:spcAft>
                <a:spcPts val="0"/>
              </a:spcAft>
              <a:buClr>
                <a:srgbClr val="7B9899"/>
              </a:buClr>
              <a:buFont typeface="Georgia"/>
              <a:buNone/>
            </a:pPr>
            <a:r>
              <a:rPr lang="en-US">
                <a:solidFill>
                  <a:srgbClr val="38761D"/>
                </a:solidFill>
              </a:rPr>
              <a:t>Currently TBD as we get started this year</a:t>
            </a:r>
            <a:endParaRPr>
              <a:solidFill>
                <a:srgbClr val="38761D"/>
              </a:solidFill>
            </a:endParaRPr>
          </a:p>
        </p:txBody>
      </p:sp>
      <p:sp>
        <p:nvSpPr>
          <p:cNvPr id="339" name="Google Shape;339;p54"/>
          <p:cNvSpPr txBox="1"/>
          <p:nvPr>
            <p:ph idx="1" type="body"/>
          </p:nvPr>
        </p:nvSpPr>
        <p:spPr>
          <a:xfrm>
            <a:off x="496650" y="1343175"/>
            <a:ext cx="3810000" cy="5625600"/>
          </a:xfrm>
          <a:prstGeom prst="rect">
            <a:avLst/>
          </a:prstGeom>
          <a:noFill/>
          <a:ln>
            <a:noFill/>
          </a:ln>
        </p:spPr>
        <p:txBody>
          <a:bodyPr anchorCtr="0" anchor="t" bIns="45700" lIns="91425" spcFirstLastPara="1" rIns="91425" wrap="square" tIns="45700">
            <a:normAutofit fontScale="25000" lnSpcReduction="10000"/>
          </a:bodyPr>
          <a:lstStyle/>
          <a:p>
            <a:pPr indent="-302101" lvl="0" marL="273050" marR="0" rtl="0" algn="l">
              <a:lnSpc>
                <a:spcPct val="115000"/>
              </a:lnSpc>
              <a:spcBef>
                <a:spcPts val="0"/>
              </a:spcBef>
              <a:spcAft>
                <a:spcPts val="0"/>
              </a:spcAft>
              <a:buClr>
                <a:srgbClr val="000000"/>
              </a:buClr>
              <a:buSzPct val="100000"/>
              <a:buFont typeface="Noto Sans Symbols"/>
              <a:buChar char="●"/>
            </a:pPr>
            <a:r>
              <a:rPr b="0" i="0" lang="en-US" sz="9650" u="none">
                <a:solidFill>
                  <a:srgbClr val="000000"/>
                </a:solidFill>
                <a:latin typeface="Georgia"/>
                <a:ea typeface="Georgia"/>
                <a:cs typeface="Georgia"/>
                <a:sym typeface="Georgia"/>
              </a:rPr>
              <a:t>Club/Activities (possible examples may include)</a:t>
            </a:r>
            <a:endParaRPr sz="9650">
              <a:solidFill>
                <a:srgbClr val="000000"/>
              </a:solidFill>
            </a:endParaRPr>
          </a:p>
          <a:p>
            <a:pPr indent="0" lvl="0" marL="547687" marR="0" rtl="0" algn="l">
              <a:lnSpc>
                <a:spcPct val="115000"/>
              </a:lnSpc>
              <a:spcBef>
                <a:spcPts val="340"/>
              </a:spcBef>
              <a:spcAft>
                <a:spcPts val="0"/>
              </a:spcAft>
              <a:buNone/>
            </a:pPr>
            <a:r>
              <a:t/>
            </a:r>
            <a:endParaRPr b="0" i="0" sz="6850" u="none" cap="none" strike="noStrike">
              <a:solidFill>
                <a:srgbClr val="000000"/>
              </a:solidFill>
              <a:latin typeface="Georgia"/>
              <a:ea typeface="Georgia"/>
              <a:cs typeface="Georgia"/>
              <a:sym typeface="Georgia"/>
            </a:endParaRPr>
          </a:p>
          <a:p>
            <a:pPr indent="-295116" lvl="1" marL="547687" marR="0" rtl="0" algn="l">
              <a:lnSpc>
                <a:spcPct val="115000"/>
              </a:lnSpc>
              <a:spcBef>
                <a:spcPts val="340"/>
              </a:spcBef>
              <a:spcAft>
                <a:spcPts val="0"/>
              </a:spcAft>
              <a:buClr>
                <a:srgbClr val="000000"/>
              </a:buClr>
              <a:buSzPct val="100000"/>
              <a:buFont typeface="Noto Sans Symbols"/>
              <a:buChar char="○"/>
            </a:pPr>
            <a:r>
              <a:rPr lang="en-US" sz="5650">
                <a:solidFill>
                  <a:srgbClr val="000000"/>
                </a:solidFill>
              </a:rPr>
              <a:t>Creative Writing Club</a:t>
            </a:r>
            <a:endParaRPr sz="5650">
              <a:solidFill>
                <a:srgbClr val="000000"/>
              </a:solidFill>
            </a:endParaRPr>
          </a:p>
          <a:p>
            <a:pPr indent="-295116" lvl="1" marL="547687" rtl="0" algn="l">
              <a:spcBef>
                <a:spcPts val="340"/>
              </a:spcBef>
              <a:spcAft>
                <a:spcPts val="0"/>
              </a:spcAft>
              <a:buClr>
                <a:srgbClr val="000000"/>
              </a:buClr>
              <a:buSzPct val="100000"/>
              <a:buFont typeface="Noto Sans Symbols"/>
              <a:buChar char="○"/>
            </a:pPr>
            <a:r>
              <a:rPr lang="en-US" sz="5650">
                <a:solidFill>
                  <a:schemeClr val="dk1"/>
                </a:solidFill>
              </a:rPr>
              <a:t>Dance Club</a:t>
            </a:r>
            <a:endParaRPr sz="5650">
              <a:solidFill>
                <a:srgbClr val="000000"/>
              </a:solidFill>
            </a:endParaRPr>
          </a:p>
          <a:p>
            <a:pPr indent="-295116" lvl="1" marL="547687" rtl="0" algn="l">
              <a:spcBef>
                <a:spcPts val="340"/>
              </a:spcBef>
              <a:spcAft>
                <a:spcPts val="0"/>
              </a:spcAft>
              <a:buClr>
                <a:schemeClr val="dk1"/>
              </a:buClr>
              <a:buSzPct val="100000"/>
              <a:buFont typeface="Noto Sans Symbols"/>
              <a:buChar char="○"/>
            </a:pPr>
            <a:r>
              <a:rPr lang="en-US" sz="5650">
                <a:solidFill>
                  <a:schemeClr val="dk1"/>
                </a:solidFill>
              </a:rPr>
              <a:t>Destination Imagination</a:t>
            </a:r>
            <a:endParaRPr sz="5650">
              <a:solidFill>
                <a:schemeClr val="dk1"/>
              </a:solidFill>
            </a:endParaRPr>
          </a:p>
          <a:p>
            <a:pPr indent="-295116" lvl="1" marL="547687" rtl="0" algn="l">
              <a:spcBef>
                <a:spcPts val="340"/>
              </a:spcBef>
              <a:spcAft>
                <a:spcPts val="0"/>
              </a:spcAft>
              <a:buClr>
                <a:schemeClr val="dk1"/>
              </a:buClr>
              <a:buSzPct val="100000"/>
              <a:buFont typeface="Noto Sans Symbols"/>
              <a:buChar char="○"/>
            </a:pPr>
            <a:r>
              <a:rPr lang="en-US" sz="5650">
                <a:solidFill>
                  <a:schemeClr val="dk1"/>
                </a:solidFill>
              </a:rPr>
              <a:t>Drill Team</a:t>
            </a:r>
            <a:endParaRPr sz="5650">
              <a:solidFill>
                <a:srgbClr val="000000"/>
              </a:solidFill>
            </a:endParaRPr>
          </a:p>
          <a:p>
            <a:pPr indent="-295116" lvl="1" marL="547687" marR="0" rtl="0" algn="l">
              <a:lnSpc>
                <a:spcPct val="115000"/>
              </a:lnSpc>
              <a:spcBef>
                <a:spcPts val="340"/>
              </a:spcBef>
              <a:spcAft>
                <a:spcPts val="0"/>
              </a:spcAft>
              <a:buClr>
                <a:srgbClr val="000000"/>
              </a:buClr>
              <a:buSzPct val="100000"/>
              <a:buFont typeface="Noto Sans Symbols"/>
              <a:buChar char="○"/>
            </a:pPr>
            <a:r>
              <a:rPr b="0" i="0" lang="en-US" sz="5650" u="none" cap="none" strike="noStrike">
                <a:solidFill>
                  <a:srgbClr val="000000"/>
                </a:solidFill>
                <a:latin typeface="Georgia"/>
                <a:ea typeface="Georgia"/>
                <a:cs typeface="Georgia"/>
                <a:sym typeface="Georgia"/>
              </a:rPr>
              <a:t>Drama Club</a:t>
            </a:r>
            <a:endParaRPr b="0" i="0" sz="5650" u="none" cap="none" strike="noStrike">
              <a:solidFill>
                <a:srgbClr val="000000"/>
              </a:solidFill>
              <a:latin typeface="Georgia"/>
              <a:ea typeface="Georgia"/>
              <a:cs typeface="Georgia"/>
              <a:sym typeface="Georgia"/>
            </a:endParaRPr>
          </a:p>
          <a:p>
            <a:pPr indent="-295116" lvl="1" marL="547687" rtl="0" algn="l">
              <a:spcBef>
                <a:spcPts val="340"/>
              </a:spcBef>
              <a:spcAft>
                <a:spcPts val="0"/>
              </a:spcAft>
              <a:buClr>
                <a:srgbClr val="000000"/>
              </a:buClr>
              <a:buSzPct val="100000"/>
              <a:buFont typeface="Noto Sans Symbols"/>
              <a:buChar char="○"/>
            </a:pPr>
            <a:r>
              <a:rPr lang="en-US" sz="5650">
                <a:solidFill>
                  <a:schemeClr val="dk1"/>
                </a:solidFill>
              </a:rPr>
              <a:t>Dungeons &amp; Dragons Club</a:t>
            </a:r>
            <a:endParaRPr sz="5650">
              <a:solidFill>
                <a:srgbClr val="000000"/>
              </a:solidFill>
            </a:endParaRPr>
          </a:p>
          <a:p>
            <a:pPr indent="-295116" lvl="1" marL="547687" rtl="0" algn="l">
              <a:spcBef>
                <a:spcPts val="340"/>
              </a:spcBef>
              <a:spcAft>
                <a:spcPts val="0"/>
              </a:spcAft>
              <a:buClr>
                <a:srgbClr val="000000"/>
              </a:buClr>
              <a:buSzPct val="100000"/>
              <a:buFont typeface="Noto Sans Symbols"/>
              <a:buChar char="○"/>
            </a:pPr>
            <a:r>
              <a:rPr lang="en-US" sz="5650">
                <a:solidFill>
                  <a:schemeClr val="dk1"/>
                </a:solidFill>
              </a:rPr>
              <a:t>Girls Group Lunch</a:t>
            </a:r>
            <a:endParaRPr sz="5650">
              <a:solidFill>
                <a:srgbClr val="000000"/>
              </a:solidFill>
            </a:endParaRPr>
          </a:p>
          <a:p>
            <a:pPr indent="-295116" lvl="1" marL="547687" marR="0" rtl="0" algn="l">
              <a:lnSpc>
                <a:spcPct val="115000"/>
              </a:lnSpc>
              <a:spcBef>
                <a:spcPts val="340"/>
              </a:spcBef>
              <a:spcAft>
                <a:spcPts val="0"/>
              </a:spcAft>
              <a:buClr>
                <a:srgbClr val="000000"/>
              </a:buClr>
              <a:buSzPct val="100000"/>
              <a:buFont typeface="Noto Sans Symbols"/>
              <a:buChar char="○"/>
            </a:pPr>
            <a:r>
              <a:rPr b="0" i="0" lang="en-US" sz="5650" u="none" cap="none" strike="noStrike">
                <a:solidFill>
                  <a:srgbClr val="000000"/>
                </a:solidFill>
                <a:latin typeface="Georgia"/>
                <a:ea typeface="Georgia"/>
                <a:cs typeface="Georgia"/>
                <a:sym typeface="Georgia"/>
              </a:rPr>
              <a:t>Golf Club</a:t>
            </a:r>
            <a:endParaRPr sz="5650">
              <a:solidFill>
                <a:srgbClr val="000000"/>
              </a:solidFill>
            </a:endParaRPr>
          </a:p>
          <a:p>
            <a:pPr indent="-295115" lvl="1" marL="547687" marR="0" rtl="0" algn="l">
              <a:lnSpc>
                <a:spcPct val="115000"/>
              </a:lnSpc>
              <a:spcBef>
                <a:spcPts val="340"/>
              </a:spcBef>
              <a:spcAft>
                <a:spcPts val="0"/>
              </a:spcAft>
              <a:buClr>
                <a:srgbClr val="000000"/>
              </a:buClr>
              <a:buSzPct val="100000"/>
              <a:buFont typeface="Noto Sans Symbols"/>
              <a:buChar char="○"/>
            </a:pPr>
            <a:r>
              <a:rPr lang="en-US" sz="5650">
                <a:solidFill>
                  <a:schemeClr val="dk1"/>
                </a:solidFill>
              </a:rPr>
              <a:t>Newspaper Club</a:t>
            </a:r>
            <a:endParaRPr sz="5650">
              <a:solidFill>
                <a:srgbClr val="000000"/>
              </a:solidFill>
            </a:endParaRPr>
          </a:p>
          <a:p>
            <a:pPr indent="-295116" lvl="1" marL="547687" marR="0" rtl="0" algn="l">
              <a:lnSpc>
                <a:spcPct val="115000"/>
              </a:lnSpc>
              <a:spcBef>
                <a:spcPts val="340"/>
              </a:spcBef>
              <a:spcAft>
                <a:spcPts val="0"/>
              </a:spcAft>
              <a:buClr>
                <a:srgbClr val="000000"/>
              </a:buClr>
              <a:buSzPct val="100000"/>
              <a:buFont typeface="Noto Sans Symbols"/>
              <a:buChar char="○"/>
            </a:pPr>
            <a:r>
              <a:rPr lang="en-US" sz="5650">
                <a:solidFill>
                  <a:srgbClr val="000000"/>
                </a:solidFill>
              </a:rPr>
              <a:t>Open Gym</a:t>
            </a:r>
            <a:endParaRPr sz="5650">
              <a:solidFill>
                <a:srgbClr val="000000"/>
              </a:solidFill>
            </a:endParaRPr>
          </a:p>
          <a:p>
            <a:pPr indent="-295116" lvl="1" marL="547687" rtl="0" algn="l">
              <a:spcBef>
                <a:spcPts val="340"/>
              </a:spcBef>
              <a:spcAft>
                <a:spcPts val="0"/>
              </a:spcAft>
              <a:buClr>
                <a:srgbClr val="000000"/>
              </a:buClr>
              <a:buSzPct val="100000"/>
              <a:buFont typeface="Noto Sans Symbols"/>
              <a:buChar char="○"/>
            </a:pPr>
            <a:r>
              <a:rPr lang="en-US" sz="5650">
                <a:solidFill>
                  <a:schemeClr val="dk1"/>
                </a:solidFill>
              </a:rPr>
              <a:t>QUILTBAG </a:t>
            </a:r>
            <a:endParaRPr sz="5650">
              <a:solidFill>
                <a:srgbClr val="000000"/>
              </a:solidFill>
            </a:endParaRPr>
          </a:p>
          <a:p>
            <a:pPr indent="-295116" lvl="1" marL="547687" rtl="0" algn="l">
              <a:spcBef>
                <a:spcPts val="340"/>
              </a:spcBef>
              <a:spcAft>
                <a:spcPts val="0"/>
              </a:spcAft>
              <a:buClr>
                <a:srgbClr val="000000"/>
              </a:buClr>
              <a:buSzPct val="100000"/>
              <a:buFont typeface="Noto Sans Symbols"/>
              <a:buChar char="○"/>
            </a:pPr>
            <a:r>
              <a:rPr lang="en-US" sz="5650">
                <a:solidFill>
                  <a:schemeClr val="dk1"/>
                </a:solidFill>
              </a:rPr>
              <a:t>Robotics Club</a:t>
            </a:r>
            <a:endParaRPr sz="5650">
              <a:solidFill>
                <a:srgbClr val="000000"/>
              </a:solidFill>
            </a:endParaRPr>
          </a:p>
          <a:p>
            <a:pPr indent="-295116" lvl="1" marL="547687" marR="0" rtl="0" algn="l">
              <a:lnSpc>
                <a:spcPct val="115000"/>
              </a:lnSpc>
              <a:spcBef>
                <a:spcPts val="340"/>
              </a:spcBef>
              <a:spcAft>
                <a:spcPts val="0"/>
              </a:spcAft>
              <a:buClr>
                <a:srgbClr val="000000"/>
              </a:buClr>
              <a:buSzPct val="100000"/>
              <a:buFont typeface="Noto Sans Symbols"/>
              <a:buChar char="○"/>
            </a:pPr>
            <a:r>
              <a:rPr b="0" i="0" lang="en-US" sz="5650" u="none" cap="none" strike="noStrike">
                <a:solidFill>
                  <a:srgbClr val="000000"/>
                </a:solidFill>
                <a:latin typeface="Georgia"/>
                <a:ea typeface="Georgia"/>
                <a:cs typeface="Georgia"/>
                <a:sym typeface="Georgia"/>
              </a:rPr>
              <a:t>Running Club</a:t>
            </a:r>
            <a:endParaRPr b="0" i="0" sz="5650" u="none" cap="none" strike="noStrike">
              <a:solidFill>
                <a:srgbClr val="000000"/>
              </a:solidFill>
              <a:latin typeface="Georgia"/>
              <a:ea typeface="Georgia"/>
              <a:cs typeface="Georgia"/>
              <a:sym typeface="Georgia"/>
            </a:endParaRPr>
          </a:p>
          <a:p>
            <a:pPr indent="-295116" lvl="1" marL="547687" marR="0" rtl="0" algn="l">
              <a:lnSpc>
                <a:spcPct val="115000"/>
              </a:lnSpc>
              <a:spcBef>
                <a:spcPts val="340"/>
              </a:spcBef>
              <a:spcAft>
                <a:spcPts val="0"/>
              </a:spcAft>
              <a:buClr>
                <a:srgbClr val="000000"/>
              </a:buClr>
              <a:buSzPct val="100000"/>
              <a:buFont typeface="Noto Sans Symbols"/>
              <a:buChar char="○"/>
            </a:pPr>
            <a:r>
              <a:rPr lang="en-US" sz="5650">
                <a:solidFill>
                  <a:schemeClr val="dk1"/>
                </a:solidFill>
              </a:rPr>
              <a:t>Sources of Strength</a:t>
            </a:r>
            <a:endParaRPr sz="5650">
              <a:solidFill>
                <a:srgbClr val="000000"/>
              </a:solidFill>
            </a:endParaRPr>
          </a:p>
          <a:p>
            <a:pPr indent="-295116" lvl="1" marL="547687" marR="0" rtl="0" algn="l">
              <a:lnSpc>
                <a:spcPct val="115000"/>
              </a:lnSpc>
              <a:spcBef>
                <a:spcPts val="340"/>
              </a:spcBef>
              <a:spcAft>
                <a:spcPts val="0"/>
              </a:spcAft>
              <a:buClr>
                <a:srgbClr val="000000"/>
              </a:buClr>
              <a:buSzPct val="100000"/>
              <a:buFont typeface="Noto Sans Symbols"/>
              <a:buChar char="○"/>
            </a:pPr>
            <a:r>
              <a:rPr lang="en-US" sz="5650">
                <a:solidFill>
                  <a:srgbClr val="000000"/>
                </a:solidFill>
              </a:rPr>
              <a:t>Ultimate Frisbee</a:t>
            </a:r>
            <a:endParaRPr sz="5650">
              <a:solidFill>
                <a:srgbClr val="000000"/>
              </a:solidFill>
            </a:endParaRPr>
          </a:p>
          <a:p>
            <a:pPr indent="0" lvl="0" marL="0" marR="0" rtl="0" algn="l">
              <a:lnSpc>
                <a:spcPct val="115000"/>
              </a:lnSpc>
              <a:spcBef>
                <a:spcPts val="340"/>
              </a:spcBef>
              <a:spcAft>
                <a:spcPts val="0"/>
              </a:spcAft>
              <a:buNone/>
            </a:pPr>
            <a:r>
              <a:t/>
            </a:r>
            <a:endParaRPr b="0" i="0" sz="1100" u="none" cap="none" strike="noStrike">
              <a:solidFill>
                <a:srgbClr val="000000"/>
              </a:solidFill>
              <a:latin typeface="Georgia"/>
              <a:ea typeface="Georgia"/>
              <a:cs typeface="Georgia"/>
              <a:sym typeface="Georgia"/>
            </a:endParaRPr>
          </a:p>
          <a:p>
            <a:pPr indent="-160972" lvl="1" marL="547687" marR="0" rtl="0" algn="l">
              <a:lnSpc>
                <a:spcPct val="80000"/>
              </a:lnSpc>
              <a:spcBef>
                <a:spcPts val="540"/>
              </a:spcBef>
              <a:spcAft>
                <a:spcPts val="0"/>
              </a:spcAft>
              <a:buClr>
                <a:schemeClr val="accent2"/>
              </a:buClr>
              <a:buSzPct val="171818"/>
              <a:buFont typeface="Noto Sans Symbols"/>
              <a:buNone/>
            </a:pPr>
            <a:r>
              <a:t/>
            </a:r>
            <a:endParaRPr b="0" i="0" sz="1100" u="none" cap="none" strike="noStrike">
              <a:solidFill>
                <a:schemeClr val="dk2"/>
              </a:solidFill>
              <a:latin typeface="Georgia"/>
              <a:ea typeface="Georgia"/>
              <a:cs typeface="Georgia"/>
              <a:sym typeface="Georgia"/>
            </a:endParaRPr>
          </a:p>
          <a:p>
            <a:pPr indent="-127317" lvl="0" marL="273050" marR="0" rtl="0" algn="l">
              <a:spcBef>
                <a:spcPts val="540"/>
              </a:spcBef>
              <a:spcAft>
                <a:spcPts val="0"/>
              </a:spcAft>
              <a:buClr>
                <a:schemeClr val="accent1"/>
              </a:buClr>
              <a:buSzPct val="208636"/>
              <a:buFont typeface="Noto Sans Symbols"/>
              <a:buNone/>
            </a:pPr>
            <a:r>
              <a:t/>
            </a:r>
            <a:endParaRPr b="0" i="0" sz="1100" u="none" cap="none" strike="noStrike">
              <a:solidFill>
                <a:schemeClr val="dk2"/>
              </a:solidFill>
              <a:latin typeface="Georgia"/>
              <a:ea typeface="Georgia"/>
              <a:cs typeface="Georgia"/>
              <a:sym typeface="Georgia"/>
            </a:endParaRPr>
          </a:p>
        </p:txBody>
      </p:sp>
      <p:sp>
        <p:nvSpPr>
          <p:cNvPr id="340" name="Google Shape;340;p54"/>
          <p:cNvSpPr txBox="1"/>
          <p:nvPr>
            <p:ph idx="1" type="body"/>
          </p:nvPr>
        </p:nvSpPr>
        <p:spPr>
          <a:xfrm>
            <a:off x="4415700" y="1458175"/>
            <a:ext cx="4452900" cy="4114800"/>
          </a:xfrm>
          <a:prstGeom prst="rect">
            <a:avLst/>
          </a:prstGeom>
          <a:noFill/>
          <a:ln>
            <a:noFill/>
          </a:ln>
        </p:spPr>
        <p:txBody>
          <a:bodyPr anchorCtr="0" anchor="t" bIns="45700" lIns="91425" spcFirstLastPara="1" rIns="91425" wrap="square" tIns="45700">
            <a:normAutofit lnSpcReduction="20000"/>
          </a:bodyPr>
          <a:lstStyle/>
          <a:p>
            <a:pPr indent="-296862" lvl="0" marL="273050" marR="0" rtl="0" algn="l">
              <a:lnSpc>
                <a:spcPct val="70000"/>
              </a:lnSpc>
              <a:spcBef>
                <a:spcPts val="0"/>
              </a:spcBef>
              <a:spcAft>
                <a:spcPts val="0"/>
              </a:spcAft>
              <a:buClr>
                <a:srgbClr val="000000"/>
              </a:buClr>
              <a:buSzPts val="2500"/>
              <a:buFont typeface="Noto Sans Symbols"/>
              <a:buChar char="●"/>
            </a:pPr>
            <a:r>
              <a:rPr b="0" i="0" lang="en-US" sz="2500" u="none">
                <a:solidFill>
                  <a:srgbClr val="000000"/>
                </a:solidFill>
                <a:latin typeface="Georgia"/>
                <a:ea typeface="Georgia"/>
                <a:cs typeface="Georgia"/>
                <a:sym typeface="Georgia"/>
              </a:rPr>
              <a:t>Sports 202</a:t>
            </a:r>
            <a:r>
              <a:rPr lang="en-US" sz="2500">
                <a:solidFill>
                  <a:srgbClr val="000000"/>
                </a:solidFill>
              </a:rPr>
              <a:t>5/26</a:t>
            </a:r>
            <a:br>
              <a:rPr b="0" i="0" lang="en-US" sz="2500" u="none">
                <a:solidFill>
                  <a:srgbClr val="000000"/>
                </a:solidFill>
                <a:latin typeface="Georgia"/>
                <a:ea typeface="Georgia"/>
                <a:cs typeface="Georgia"/>
                <a:sym typeface="Georgia"/>
              </a:rPr>
            </a:br>
            <a:endParaRPr sz="2500">
              <a:solidFill>
                <a:srgbClr val="000000"/>
              </a:solidFill>
            </a:endParaRPr>
          </a:p>
          <a:p>
            <a:pPr indent="-278447" lvl="1" marL="547687" marR="0" rtl="0" algn="l">
              <a:lnSpc>
                <a:spcPct val="115000"/>
              </a:lnSpc>
              <a:spcBef>
                <a:spcPts val="440"/>
              </a:spcBef>
              <a:spcAft>
                <a:spcPts val="0"/>
              </a:spcAft>
              <a:buClr>
                <a:srgbClr val="000000"/>
              </a:buClr>
              <a:buSzPts val="1500"/>
              <a:buFont typeface="Noto Sans Symbols"/>
              <a:buChar char="○"/>
            </a:pPr>
            <a:r>
              <a:rPr b="0" i="0" lang="en-US" sz="1500" u="none" cap="none" strike="noStrike">
                <a:solidFill>
                  <a:srgbClr val="000000"/>
                </a:solidFill>
                <a:latin typeface="Georgia"/>
                <a:ea typeface="Georgia"/>
                <a:cs typeface="Georgia"/>
                <a:sym typeface="Georgia"/>
              </a:rPr>
              <a:t>Cross-Country </a:t>
            </a:r>
            <a:r>
              <a:rPr lang="en-US" sz="1500">
                <a:solidFill>
                  <a:srgbClr val="000000"/>
                </a:solidFill>
              </a:rPr>
              <a:t>(August, </a:t>
            </a:r>
            <a:r>
              <a:rPr lang="en-US" sz="1500">
                <a:solidFill>
                  <a:schemeClr val="dk1"/>
                </a:solidFill>
              </a:rPr>
              <a:t>September/October</a:t>
            </a:r>
            <a:r>
              <a:rPr lang="en-US" sz="1500">
                <a:solidFill>
                  <a:srgbClr val="000000"/>
                </a:solidFill>
              </a:rPr>
              <a:t>)</a:t>
            </a:r>
            <a:br>
              <a:rPr b="0" i="0" lang="en-US" sz="1500" u="none" cap="none" strike="noStrike">
                <a:solidFill>
                  <a:srgbClr val="000000"/>
                </a:solidFill>
                <a:latin typeface="Georgia"/>
                <a:ea typeface="Georgia"/>
                <a:cs typeface="Georgia"/>
                <a:sym typeface="Georgia"/>
              </a:rPr>
            </a:br>
            <a:endParaRPr sz="1500">
              <a:solidFill>
                <a:srgbClr val="000000"/>
              </a:solidFill>
            </a:endParaRPr>
          </a:p>
          <a:p>
            <a:pPr indent="-278447" lvl="1" marL="547687" marR="0" rtl="0" algn="l">
              <a:lnSpc>
                <a:spcPct val="115000"/>
              </a:lnSpc>
              <a:spcBef>
                <a:spcPts val="440"/>
              </a:spcBef>
              <a:spcAft>
                <a:spcPts val="0"/>
              </a:spcAft>
              <a:buClr>
                <a:srgbClr val="000000"/>
              </a:buClr>
              <a:buSzPts val="1500"/>
              <a:buFont typeface="Noto Sans Symbols"/>
              <a:buChar char="○"/>
            </a:pPr>
            <a:r>
              <a:rPr lang="en-US" sz="1500">
                <a:solidFill>
                  <a:srgbClr val="000000"/>
                </a:solidFill>
              </a:rPr>
              <a:t>Esports</a:t>
            </a:r>
            <a:endParaRPr sz="1500">
              <a:solidFill>
                <a:srgbClr val="000000"/>
              </a:solidFill>
            </a:endParaRPr>
          </a:p>
          <a:p>
            <a:pPr indent="0" lvl="0" marL="0" rtl="0" algn="l">
              <a:lnSpc>
                <a:spcPct val="70000"/>
              </a:lnSpc>
              <a:spcBef>
                <a:spcPts val="540"/>
              </a:spcBef>
              <a:spcAft>
                <a:spcPts val="0"/>
              </a:spcAft>
              <a:buNone/>
            </a:pPr>
            <a:r>
              <a:t/>
            </a:r>
            <a:endParaRPr sz="1500">
              <a:solidFill>
                <a:schemeClr val="dk1"/>
              </a:solidFill>
            </a:endParaRPr>
          </a:p>
          <a:p>
            <a:pPr indent="-278447" lvl="1" marL="547687" rtl="0" algn="l">
              <a:lnSpc>
                <a:spcPct val="70000"/>
              </a:lnSpc>
              <a:spcBef>
                <a:spcPts val="440"/>
              </a:spcBef>
              <a:spcAft>
                <a:spcPts val="0"/>
              </a:spcAft>
              <a:buClr>
                <a:srgbClr val="000000"/>
              </a:buClr>
              <a:buSzPts val="1500"/>
              <a:buFont typeface="Noto Sans Symbols"/>
              <a:buChar char="○"/>
            </a:pPr>
            <a:r>
              <a:rPr lang="en-US" sz="1500">
                <a:solidFill>
                  <a:schemeClr val="dk1"/>
                </a:solidFill>
              </a:rPr>
              <a:t>Track (May/June)</a:t>
            </a:r>
            <a:br>
              <a:rPr lang="en-US" sz="1500">
                <a:solidFill>
                  <a:schemeClr val="dk1"/>
                </a:solidFill>
              </a:rPr>
            </a:br>
            <a:endParaRPr sz="1500">
              <a:solidFill>
                <a:schemeClr val="dk1"/>
              </a:solidFill>
            </a:endParaRPr>
          </a:p>
          <a:p>
            <a:pPr indent="-278447" lvl="1" marL="547687" rtl="0" algn="l">
              <a:lnSpc>
                <a:spcPct val="70000"/>
              </a:lnSpc>
              <a:spcBef>
                <a:spcPts val="440"/>
              </a:spcBef>
              <a:spcAft>
                <a:spcPts val="0"/>
              </a:spcAft>
              <a:buClr>
                <a:schemeClr val="dk1"/>
              </a:buClr>
              <a:buSzPts val="1500"/>
              <a:buFont typeface="Noto Sans Symbols"/>
              <a:buChar char="○"/>
            </a:pPr>
            <a:r>
              <a:rPr lang="en-US" sz="1500">
                <a:solidFill>
                  <a:schemeClr val="dk1"/>
                </a:solidFill>
              </a:rPr>
              <a:t>Ultimate Frisbee</a:t>
            </a:r>
            <a:endParaRPr sz="1500">
              <a:solidFill>
                <a:schemeClr val="dk1"/>
              </a:solidFill>
            </a:endParaRPr>
          </a:p>
          <a:p>
            <a:pPr indent="0" lvl="0" marL="0" marR="0" rtl="0" algn="l">
              <a:lnSpc>
                <a:spcPct val="70000"/>
              </a:lnSpc>
              <a:spcBef>
                <a:spcPts val="440"/>
              </a:spcBef>
              <a:spcAft>
                <a:spcPts val="0"/>
              </a:spcAft>
              <a:buNone/>
            </a:pPr>
            <a:r>
              <a:t/>
            </a:r>
            <a:endParaRPr b="0" i="0" sz="1500" u="none" cap="none" strike="noStrike">
              <a:solidFill>
                <a:srgbClr val="000000"/>
              </a:solidFill>
              <a:latin typeface="Georgia"/>
              <a:ea typeface="Georgia"/>
              <a:cs typeface="Georgia"/>
              <a:sym typeface="Georgia"/>
            </a:endParaRPr>
          </a:p>
          <a:p>
            <a:pPr indent="-278447" lvl="1" marL="547687" rtl="0" algn="l">
              <a:spcBef>
                <a:spcPts val="440"/>
              </a:spcBef>
              <a:spcAft>
                <a:spcPts val="0"/>
              </a:spcAft>
              <a:buClr>
                <a:srgbClr val="000000"/>
              </a:buClr>
              <a:buSzPts val="1500"/>
              <a:buFont typeface="Noto Sans Symbols"/>
              <a:buChar char="○"/>
            </a:pPr>
            <a:r>
              <a:rPr lang="en-US" sz="1500">
                <a:solidFill>
                  <a:schemeClr val="dk1"/>
                </a:solidFill>
              </a:rPr>
              <a:t>Volleyball- 7th and 8th grade girls (August/September/October)</a:t>
            </a:r>
            <a:endParaRPr sz="1500">
              <a:solidFill>
                <a:schemeClr val="dk1"/>
              </a:solidFill>
            </a:endParaRPr>
          </a:p>
          <a:p>
            <a:pPr indent="274637" lvl="0" marL="273050" rtl="0" algn="l">
              <a:spcBef>
                <a:spcPts val="540"/>
              </a:spcBef>
              <a:spcAft>
                <a:spcPts val="0"/>
              </a:spcAft>
              <a:buNone/>
            </a:pPr>
            <a:r>
              <a:t/>
            </a:r>
            <a:endParaRPr sz="1500">
              <a:solidFill>
                <a:schemeClr val="dk1"/>
              </a:solidFill>
            </a:endParaRPr>
          </a:p>
          <a:p>
            <a:pPr indent="-278447" lvl="1" marL="547687" rtl="0" algn="l">
              <a:lnSpc>
                <a:spcPct val="70000"/>
              </a:lnSpc>
              <a:spcBef>
                <a:spcPts val="440"/>
              </a:spcBef>
              <a:spcAft>
                <a:spcPts val="0"/>
              </a:spcAft>
              <a:buClr>
                <a:schemeClr val="dk1"/>
              </a:buClr>
              <a:buSzPts val="1500"/>
              <a:buFont typeface="Noto Sans Symbols"/>
              <a:buChar char="○"/>
            </a:pPr>
            <a:r>
              <a:rPr lang="en-US" sz="1500">
                <a:solidFill>
                  <a:schemeClr val="dk1"/>
                </a:solidFill>
              </a:rPr>
              <a:t>Wrestling (October/November/December)</a:t>
            </a:r>
            <a:endParaRPr sz="1500">
              <a:solidFill>
                <a:schemeClr val="dk1"/>
              </a:solidFill>
            </a:endParaRPr>
          </a:p>
          <a:p>
            <a:pPr indent="0" lvl="0" marL="0" marR="0" rtl="0" algn="l">
              <a:lnSpc>
                <a:spcPct val="70000"/>
              </a:lnSpc>
              <a:spcBef>
                <a:spcPts val="440"/>
              </a:spcBef>
              <a:spcAft>
                <a:spcPts val="0"/>
              </a:spcAft>
              <a:buNone/>
            </a:pPr>
            <a:r>
              <a:t/>
            </a:r>
            <a:endParaRPr sz="1500">
              <a:solidFill>
                <a:srgbClr val="000000"/>
              </a:solidFill>
            </a:endParaRPr>
          </a:p>
          <a:p>
            <a:pPr indent="0" lvl="0" marL="0" marR="0" rtl="0" algn="l">
              <a:lnSpc>
                <a:spcPct val="70000"/>
              </a:lnSpc>
              <a:spcBef>
                <a:spcPts val="440"/>
              </a:spcBef>
              <a:spcAft>
                <a:spcPts val="0"/>
              </a:spcAft>
              <a:buNone/>
            </a:pPr>
            <a:r>
              <a:t/>
            </a:r>
            <a:endParaRPr sz="1800">
              <a:solidFill>
                <a:srgbClr val="000000"/>
              </a:solidFill>
            </a:endParaRPr>
          </a:p>
          <a:p>
            <a:pPr indent="0" lvl="0" marL="273050" marR="0" rtl="0" algn="l">
              <a:lnSpc>
                <a:spcPct val="70000"/>
              </a:lnSpc>
              <a:spcBef>
                <a:spcPts val="500"/>
              </a:spcBef>
              <a:spcAft>
                <a:spcPts val="0"/>
              </a:spcAft>
              <a:buNone/>
            </a:pPr>
            <a:r>
              <a:t/>
            </a:r>
            <a:endParaRPr sz="18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5"/>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Lunchroom Protocols</a:t>
            </a:r>
            <a:endParaRPr>
              <a:solidFill>
                <a:srgbClr val="38761D"/>
              </a:solidFill>
            </a:endParaRPr>
          </a:p>
        </p:txBody>
      </p:sp>
      <p:sp>
        <p:nvSpPr>
          <p:cNvPr id="347" name="Google Shape;347;p55"/>
          <p:cNvSpPr txBox="1"/>
          <p:nvPr>
            <p:ph idx="1" type="body"/>
          </p:nvPr>
        </p:nvSpPr>
        <p:spPr>
          <a:xfrm>
            <a:off x="301752" y="1527048"/>
            <a:ext cx="8503800" cy="4572000"/>
          </a:xfrm>
          <a:prstGeom prst="rect">
            <a:avLst/>
          </a:prstGeom>
        </p:spPr>
        <p:txBody>
          <a:bodyPr anchorCtr="0" anchor="t" bIns="91425" lIns="91425" spcFirstLastPara="1" rIns="91425" wrap="square" tIns="91425">
            <a:normAutofit/>
          </a:bodyPr>
          <a:lstStyle/>
          <a:p>
            <a:pPr indent="0" lvl="0" marL="0" rtl="0" algn="ctr">
              <a:spcBef>
                <a:spcPts val="540"/>
              </a:spcBef>
              <a:spcAft>
                <a:spcPts val="0"/>
              </a:spcAft>
              <a:buNone/>
            </a:pPr>
            <a:r>
              <a:rPr lang="en-US"/>
              <a:t>Be Respectful, Be Responsible and Be Safe</a:t>
            </a:r>
            <a:endParaRPr/>
          </a:p>
        </p:txBody>
      </p:sp>
      <p:pic>
        <p:nvPicPr>
          <p:cNvPr id="348" name="Google Shape;348;p55"/>
          <p:cNvPicPr preferRelativeResize="0"/>
          <p:nvPr/>
        </p:nvPicPr>
        <p:blipFill>
          <a:blip r:embed="rId3">
            <a:alphaModFix/>
          </a:blip>
          <a:stretch>
            <a:fillRect/>
          </a:stretch>
        </p:blipFill>
        <p:spPr>
          <a:xfrm>
            <a:off x="443075" y="4436900"/>
            <a:ext cx="2582426" cy="1936824"/>
          </a:xfrm>
          <a:prstGeom prst="rect">
            <a:avLst/>
          </a:prstGeom>
          <a:noFill/>
          <a:ln>
            <a:noFill/>
          </a:ln>
        </p:spPr>
      </p:pic>
      <p:pic>
        <p:nvPicPr>
          <p:cNvPr id="349" name="Google Shape;349;p55"/>
          <p:cNvPicPr preferRelativeResize="0"/>
          <p:nvPr/>
        </p:nvPicPr>
        <p:blipFill>
          <a:blip r:embed="rId4">
            <a:alphaModFix/>
          </a:blip>
          <a:stretch>
            <a:fillRect/>
          </a:stretch>
        </p:blipFill>
        <p:spPr>
          <a:xfrm>
            <a:off x="5736274" y="4488527"/>
            <a:ext cx="2905254" cy="1936828"/>
          </a:xfrm>
          <a:prstGeom prst="rect">
            <a:avLst/>
          </a:prstGeom>
          <a:noFill/>
          <a:ln>
            <a:noFill/>
          </a:ln>
        </p:spPr>
      </p:pic>
      <p:pic>
        <p:nvPicPr>
          <p:cNvPr id="350" name="Google Shape;350;p55"/>
          <p:cNvPicPr preferRelativeResize="0"/>
          <p:nvPr/>
        </p:nvPicPr>
        <p:blipFill>
          <a:blip r:embed="rId5">
            <a:alphaModFix/>
          </a:blip>
          <a:stretch>
            <a:fillRect/>
          </a:stretch>
        </p:blipFill>
        <p:spPr>
          <a:xfrm>
            <a:off x="3089674" y="3442273"/>
            <a:ext cx="2582425" cy="1704805"/>
          </a:xfrm>
          <a:prstGeom prst="rect">
            <a:avLst/>
          </a:prstGeom>
          <a:noFill/>
          <a:ln>
            <a:noFill/>
          </a:ln>
        </p:spPr>
      </p:pic>
      <p:pic>
        <p:nvPicPr>
          <p:cNvPr id="351" name="Google Shape;351;p55"/>
          <p:cNvPicPr preferRelativeResize="0"/>
          <p:nvPr/>
        </p:nvPicPr>
        <p:blipFill>
          <a:blip r:embed="rId6">
            <a:alphaModFix/>
          </a:blip>
          <a:stretch>
            <a:fillRect/>
          </a:stretch>
        </p:blipFill>
        <p:spPr>
          <a:xfrm>
            <a:off x="0" y="2218450"/>
            <a:ext cx="3228131" cy="2421099"/>
          </a:xfrm>
          <a:prstGeom prst="rect">
            <a:avLst/>
          </a:prstGeom>
          <a:noFill/>
          <a:ln>
            <a:noFill/>
          </a:ln>
        </p:spPr>
      </p:pic>
      <p:pic>
        <p:nvPicPr>
          <p:cNvPr id="352" name="Google Shape;352;p55"/>
          <p:cNvPicPr preferRelativeResize="0"/>
          <p:nvPr/>
        </p:nvPicPr>
        <p:blipFill>
          <a:blip r:embed="rId7">
            <a:alphaModFix/>
          </a:blip>
          <a:stretch>
            <a:fillRect/>
          </a:stretch>
        </p:blipFill>
        <p:spPr>
          <a:xfrm>
            <a:off x="5492075" y="2218451"/>
            <a:ext cx="3228124" cy="215313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6"/>
          <p:cNvSpPr txBox="1"/>
          <p:nvPr>
            <p:ph type="title"/>
          </p:nvPr>
        </p:nvSpPr>
        <p:spPr>
          <a:xfrm>
            <a:off x="301625" y="228600"/>
            <a:ext cx="8534400" cy="75882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7B9899"/>
              </a:buClr>
              <a:buFont typeface="Georgia"/>
              <a:buNone/>
            </a:pPr>
            <a:r>
              <a:rPr b="0" i="0" lang="en-US" sz="3300" u="none" cap="none" strike="noStrike">
                <a:solidFill>
                  <a:srgbClr val="38761D"/>
                </a:solidFill>
                <a:latin typeface="Georgia"/>
                <a:ea typeface="Georgia"/>
                <a:cs typeface="Georgia"/>
                <a:sym typeface="Georgia"/>
              </a:rPr>
              <a:t>Technology for 20</a:t>
            </a:r>
            <a:r>
              <a:rPr lang="en-US">
                <a:solidFill>
                  <a:srgbClr val="38761D"/>
                </a:solidFill>
              </a:rPr>
              <a:t>25</a:t>
            </a:r>
            <a:r>
              <a:rPr b="0" i="0" lang="en-US" sz="3300" u="none" cap="none" strike="noStrike">
                <a:solidFill>
                  <a:srgbClr val="38761D"/>
                </a:solidFill>
                <a:latin typeface="Georgia"/>
                <a:ea typeface="Georgia"/>
                <a:cs typeface="Georgia"/>
                <a:sym typeface="Georgia"/>
              </a:rPr>
              <a:t>/</a:t>
            </a:r>
            <a:r>
              <a:rPr lang="en-US">
                <a:solidFill>
                  <a:srgbClr val="38761D"/>
                </a:solidFill>
              </a:rPr>
              <a:t>26</a:t>
            </a:r>
            <a:endParaRPr>
              <a:solidFill>
                <a:srgbClr val="38761D"/>
              </a:solidFill>
            </a:endParaRPr>
          </a:p>
        </p:txBody>
      </p:sp>
      <p:sp>
        <p:nvSpPr>
          <p:cNvPr id="358" name="Google Shape;358;p56"/>
          <p:cNvSpPr txBox="1"/>
          <p:nvPr>
            <p:ph idx="1" type="body"/>
          </p:nvPr>
        </p:nvSpPr>
        <p:spPr>
          <a:xfrm>
            <a:off x="316725" y="1624925"/>
            <a:ext cx="8504100" cy="5022000"/>
          </a:xfrm>
          <a:prstGeom prst="rect">
            <a:avLst/>
          </a:prstGeom>
          <a:noFill/>
          <a:ln>
            <a:noFill/>
          </a:ln>
        </p:spPr>
        <p:txBody>
          <a:bodyPr anchorCtr="0" anchor="t" bIns="45700" lIns="91425" spcFirstLastPara="1" rIns="91425" wrap="square" tIns="45700">
            <a:normAutofit/>
          </a:bodyPr>
          <a:lstStyle/>
          <a:p>
            <a:pPr indent="-283210" lvl="1" marL="273050" marR="0" rtl="0" algn="l">
              <a:lnSpc>
                <a:spcPct val="100000"/>
              </a:lnSpc>
              <a:spcBef>
                <a:spcPts val="480"/>
              </a:spcBef>
              <a:spcAft>
                <a:spcPts val="0"/>
              </a:spcAft>
              <a:buClr>
                <a:schemeClr val="accent1"/>
              </a:buClr>
              <a:buSzPts val="2200"/>
              <a:buFont typeface="Noto Sans Symbols"/>
              <a:buChar char="●"/>
            </a:pPr>
            <a:r>
              <a:rPr b="0" i="0" lang="en-US" u="none" cap="none" strike="noStrike">
                <a:solidFill>
                  <a:schemeClr val="dk1"/>
                </a:solidFill>
                <a:latin typeface="Georgia"/>
                <a:ea typeface="Georgia"/>
                <a:cs typeface="Georgia"/>
                <a:sym typeface="Georgia"/>
              </a:rPr>
              <a:t>All </a:t>
            </a:r>
            <a:r>
              <a:rPr lang="en-US">
                <a:solidFill>
                  <a:schemeClr val="dk1"/>
                </a:solidFill>
              </a:rPr>
              <a:t>st</a:t>
            </a:r>
            <a:r>
              <a:rPr b="0" i="0" lang="en-US" u="none" cap="none" strike="noStrike">
                <a:solidFill>
                  <a:schemeClr val="dk1"/>
                </a:solidFill>
                <a:latin typeface="Georgia"/>
                <a:ea typeface="Georgia"/>
                <a:cs typeface="Georgia"/>
                <a:sym typeface="Georgia"/>
              </a:rPr>
              <a:t>udents </a:t>
            </a:r>
            <a:r>
              <a:rPr lang="en-US">
                <a:solidFill>
                  <a:schemeClr val="dk1"/>
                </a:solidFill>
              </a:rPr>
              <a:t>have iPads. </a:t>
            </a:r>
            <a:endParaRPr>
              <a:solidFill>
                <a:schemeClr val="dk1"/>
              </a:solidFill>
            </a:endParaRPr>
          </a:p>
          <a:p>
            <a:pPr indent="-283210" lvl="1" marL="273050" marR="0" rtl="0" algn="l">
              <a:lnSpc>
                <a:spcPct val="100000"/>
              </a:lnSpc>
              <a:spcBef>
                <a:spcPts val="0"/>
              </a:spcBef>
              <a:spcAft>
                <a:spcPts val="0"/>
              </a:spcAft>
              <a:buClr>
                <a:schemeClr val="accent1"/>
              </a:buClr>
              <a:buSzPts val="2200"/>
              <a:buFont typeface="Noto Sans Symbols"/>
              <a:buChar char="●"/>
            </a:pPr>
            <a:r>
              <a:rPr b="0" i="0" lang="en-US" u="none" cap="none" strike="noStrike">
                <a:solidFill>
                  <a:srgbClr val="000000"/>
                </a:solidFill>
                <a:latin typeface="Georgia"/>
                <a:ea typeface="Georgia"/>
                <a:cs typeface="Georgia"/>
                <a:sym typeface="Georgia"/>
              </a:rPr>
              <a:t>The priority for iPads is academic </a:t>
            </a:r>
            <a:r>
              <a:rPr lang="en-US">
                <a:solidFill>
                  <a:srgbClr val="000000"/>
                </a:solidFill>
              </a:rPr>
              <a:t>- </a:t>
            </a:r>
            <a:r>
              <a:rPr b="0" i="0" lang="en-US" u="none" cap="none" strike="noStrike">
                <a:solidFill>
                  <a:srgbClr val="000000"/>
                </a:solidFill>
                <a:latin typeface="Georgia"/>
                <a:ea typeface="Georgia"/>
                <a:cs typeface="Georgia"/>
                <a:sym typeface="Georgia"/>
              </a:rPr>
              <a:t>both during </a:t>
            </a:r>
            <a:r>
              <a:rPr lang="en-US">
                <a:solidFill>
                  <a:srgbClr val="000000"/>
                </a:solidFill>
              </a:rPr>
              <a:t>school and at home.</a:t>
            </a:r>
            <a:endParaRPr>
              <a:solidFill>
                <a:srgbClr val="000000"/>
              </a:solidFill>
            </a:endParaRPr>
          </a:p>
          <a:p>
            <a:pPr indent="-283210" lvl="1" marL="273050" marR="0" rtl="0" algn="l">
              <a:lnSpc>
                <a:spcPct val="100000"/>
              </a:lnSpc>
              <a:spcBef>
                <a:spcPts val="0"/>
              </a:spcBef>
              <a:spcAft>
                <a:spcPts val="0"/>
              </a:spcAft>
              <a:buClr>
                <a:schemeClr val="accent1"/>
              </a:buClr>
              <a:buSzPts val="2200"/>
              <a:buFont typeface="Noto Sans Symbols"/>
              <a:buChar char="●"/>
            </a:pPr>
            <a:r>
              <a:rPr b="0" i="0" lang="en-US" u="none" cap="none" strike="noStrike">
                <a:solidFill>
                  <a:srgbClr val="000000"/>
                </a:solidFill>
                <a:latin typeface="Georgia"/>
                <a:ea typeface="Georgia"/>
                <a:cs typeface="Georgia"/>
                <a:sym typeface="Georgia"/>
              </a:rPr>
              <a:t>Students may download apps from the school-monitored </a:t>
            </a:r>
            <a:r>
              <a:rPr lang="en-US">
                <a:solidFill>
                  <a:srgbClr val="000000"/>
                </a:solidFill>
              </a:rPr>
              <a:t>catalog, called Self Service</a:t>
            </a:r>
            <a:endParaRPr>
              <a:solidFill>
                <a:srgbClr val="000000"/>
              </a:solidFill>
            </a:endParaRPr>
          </a:p>
          <a:p>
            <a:pPr indent="-283210" lvl="1" marL="273050" marR="0" rtl="0" algn="l">
              <a:lnSpc>
                <a:spcPct val="100000"/>
              </a:lnSpc>
              <a:spcBef>
                <a:spcPts val="0"/>
              </a:spcBef>
              <a:spcAft>
                <a:spcPts val="0"/>
              </a:spcAft>
              <a:buClr>
                <a:schemeClr val="accent1"/>
              </a:buClr>
              <a:buSzPts val="2200"/>
              <a:buFont typeface="Noto Sans Symbols"/>
              <a:buChar char="●"/>
            </a:pPr>
            <a:r>
              <a:rPr b="1" lang="en-US">
                <a:solidFill>
                  <a:srgbClr val="000000"/>
                </a:solidFill>
              </a:rPr>
              <a:t>Do</a:t>
            </a:r>
            <a:r>
              <a:rPr b="1" i="0" lang="en-US" u="none" cap="none" strike="noStrike">
                <a:solidFill>
                  <a:srgbClr val="000000"/>
                </a:solidFill>
              </a:rPr>
              <a:t> not sync iPads with personal </a:t>
            </a:r>
            <a:r>
              <a:rPr b="1" lang="en-US">
                <a:solidFill>
                  <a:srgbClr val="000000"/>
                </a:solidFill>
              </a:rPr>
              <a:t>Apple</a:t>
            </a:r>
            <a:r>
              <a:rPr b="1" i="0" lang="en-US" u="none" cap="none" strike="noStrike">
                <a:solidFill>
                  <a:srgbClr val="000000"/>
                </a:solidFill>
              </a:rPr>
              <a:t> accounts.</a:t>
            </a:r>
            <a:endParaRPr b="1">
              <a:solidFill>
                <a:srgbClr val="000000"/>
              </a:solidFill>
            </a:endParaRPr>
          </a:p>
          <a:p>
            <a:pPr indent="-283210" lvl="1" marL="273050" marR="0" rtl="0" algn="l">
              <a:lnSpc>
                <a:spcPct val="100000"/>
              </a:lnSpc>
              <a:spcBef>
                <a:spcPts val="0"/>
              </a:spcBef>
              <a:spcAft>
                <a:spcPts val="0"/>
              </a:spcAft>
              <a:buClr>
                <a:schemeClr val="accent1"/>
              </a:buClr>
              <a:buSzPts val="2200"/>
              <a:buFont typeface="Noto Sans Symbols"/>
              <a:buChar char="●"/>
            </a:pPr>
            <a:r>
              <a:rPr lang="en-US">
                <a:solidFill>
                  <a:srgbClr val="000000"/>
                </a:solidFill>
              </a:rPr>
              <a:t>We encourage parents to make rules regarding the iPad for home.</a:t>
            </a:r>
            <a:endParaRPr>
              <a:solidFill>
                <a:srgbClr val="000000"/>
              </a:solidFill>
            </a:endParaRPr>
          </a:p>
          <a:p>
            <a:pPr indent="-283210" lvl="1" marL="273050" marR="0" rtl="0" algn="l">
              <a:lnSpc>
                <a:spcPct val="100000"/>
              </a:lnSpc>
              <a:spcBef>
                <a:spcPts val="0"/>
              </a:spcBef>
              <a:spcAft>
                <a:spcPts val="0"/>
              </a:spcAft>
              <a:buClr>
                <a:schemeClr val="accent1"/>
              </a:buClr>
              <a:buSzPts val="2200"/>
              <a:buFont typeface="Noto Sans Symbols"/>
              <a:buChar char="●"/>
            </a:pPr>
            <a:r>
              <a:rPr lang="en-US">
                <a:solidFill>
                  <a:srgbClr val="000000"/>
                </a:solidFill>
              </a:rPr>
              <a:t>For more comprehensive information and support with your student’s technology, please visit the </a:t>
            </a:r>
            <a:r>
              <a:rPr b="1" lang="en-US">
                <a:solidFill>
                  <a:srgbClr val="000000"/>
                </a:solidFill>
              </a:rPr>
              <a:t>MISD Tech website </a:t>
            </a:r>
            <a:r>
              <a:rPr lang="en-US">
                <a:solidFill>
                  <a:srgbClr val="000000"/>
                </a:solidFill>
              </a:rPr>
              <a:t>and/or our </a:t>
            </a:r>
            <a:r>
              <a:rPr b="1" lang="en-US">
                <a:solidFill>
                  <a:srgbClr val="000000"/>
                </a:solidFill>
              </a:rPr>
              <a:t>MISD Tech Youtube channel</a:t>
            </a:r>
            <a:br>
              <a:rPr b="1" lang="en-US" sz="600">
                <a:solidFill>
                  <a:srgbClr val="000000"/>
                </a:solidFill>
              </a:rPr>
            </a:br>
            <a:br>
              <a:rPr b="1" lang="en-US" sz="600">
                <a:solidFill>
                  <a:srgbClr val="000000"/>
                </a:solidFill>
              </a:rPr>
            </a:br>
            <a:endParaRPr b="1" sz="100">
              <a:solidFill>
                <a:srgbClr val="000000"/>
              </a:solidFill>
            </a:endParaRPr>
          </a:p>
          <a:p>
            <a:pPr indent="-149860" lvl="1" marL="273050" marR="0" rtl="0" algn="l">
              <a:lnSpc>
                <a:spcPct val="100000"/>
              </a:lnSpc>
              <a:spcBef>
                <a:spcPts val="0"/>
              </a:spcBef>
              <a:spcAft>
                <a:spcPts val="0"/>
              </a:spcAft>
              <a:buClr>
                <a:srgbClr val="000000"/>
              </a:buClr>
              <a:buSzPts val="100"/>
              <a:buFont typeface="Noto Sans Symbols"/>
              <a:buChar char="●"/>
            </a:pPr>
            <a:r>
              <a:t/>
            </a:r>
            <a:endParaRPr b="1" sz="100">
              <a:solidFill>
                <a:srgbClr val="000000"/>
              </a:solidFill>
            </a:endParaRPr>
          </a:p>
          <a:p>
            <a:pPr indent="0" lvl="0" marL="273050" marR="0" rtl="0" algn="l">
              <a:lnSpc>
                <a:spcPct val="100000"/>
              </a:lnSpc>
              <a:spcBef>
                <a:spcPts val="480"/>
              </a:spcBef>
              <a:spcAft>
                <a:spcPts val="0"/>
              </a:spcAft>
              <a:buNone/>
            </a:pPr>
            <a:r>
              <a:rPr lang="en-US" sz="2200">
                <a:solidFill>
                  <a:srgbClr val="000000"/>
                </a:solidFill>
              </a:rPr>
              <a:t>For tech support email </a:t>
            </a:r>
            <a:r>
              <a:rPr b="1" lang="en-US" sz="3100">
                <a:solidFill>
                  <a:srgbClr val="000000"/>
                </a:solidFill>
              </a:rPr>
              <a:t>ims.techs@mercerislandschools.org</a:t>
            </a:r>
            <a:endParaRPr b="1" sz="31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7"/>
          <p:cNvSpPr txBox="1"/>
          <p:nvPr>
            <p:ph type="title"/>
          </p:nvPr>
        </p:nvSpPr>
        <p:spPr>
          <a:xfrm>
            <a:off x="304800" y="312125"/>
            <a:ext cx="8534400" cy="7587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US"/>
              <a:t>Personal Devices Policy </a:t>
            </a:r>
            <a:endParaRPr/>
          </a:p>
          <a:p>
            <a:pPr indent="0" lvl="0" marL="0" rtl="0" algn="ctr">
              <a:spcBef>
                <a:spcPts val="0"/>
              </a:spcBef>
              <a:spcAft>
                <a:spcPts val="0"/>
              </a:spcAft>
              <a:buNone/>
            </a:pPr>
            <a:r>
              <a:rPr lang="en-US"/>
              <a:t>(Phones/Watches/Headphones)</a:t>
            </a:r>
            <a:endParaRPr/>
          </a:p>
        </p:txBody>
      </p:sp>
      <p:sp>
        <p:nvSpPr>
          <p:cNvPr id="365" name="Google Shape;365;p57"/>
          <p:cNvSpPr txBox="1"/>
          <p:nvPr/>
        </p:nvSpPr>
        <p:spPr>
          <a:xfrm>
            <a:off x="320100" y="1070825"/>
            <a:ext cx="8503800" cy="55092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rPr b="1" lang="en-US" sz="1600">
                <a:latin typeface="Georgia"/>
                <a:ea typeface="Georgia"/>
                <a:cs typeface="Georgia"/>
                <a:sym typeface="Georgia"/>
              </a:rPr>
              <a:t>If a student plans to carry a cell phone, smartwatch and/or ear buds during the school day, that student must bring a Yondr pouch to school with them each day. </a:t>
            </a:r>
            <a:r>
              <a:rPr b="1" lang="en-US" sz="1600">
                <a:highlight>
                  <a:srgbClr val="FFE599"/>
                </a:highlight>
                <a:latin typeface="Georgia"/>
                <a:ea typeface="Georgia"/>
                <a:cs typeface="Georgia"/>
                <a:sym typeface="Georgia"/>
              </a:rPr>
              <a:t> </a:t>
            </a:r>
            <a:endParaRPr sz="1600">
              <a:latin typeface="Georgia"/>
              <a:ea typeface="Georgia"/>
              <a:cs typeface="Georgia"/>
              <a:sym typeface="Georgia"/>
            </a:endParaRPr>
          </a:p>
          <a:p>
            <a:pPr indent="39536" lvl="0" marL="303363" marR="362672" rtl="0" algn="l">
              <a:lnSpc>
                <a:spcPct val="105375"/>
              </a:lnSpc>
              <a:spcBef>
                <a:spcPts val="124"/>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34290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rPr b="1" lang="en-US" sz="1600">
                <a:latin typeface="Georgia"/>
                <a:ea typeface="Georgia"/>
                <a:cs typeface="Georgia"/>
                <a:sym typeface="Georgia"/>
              </a:rPr>
              <a:t>At the conclusion of the student day </a:t>
            </a:r>
            <a:endParaRPr b="1" sz="1600">
              <a:latin typeface="Georgia"/>
              <a:ea typeface="Georgia"/>
              <a:cs typeface="Georgia"/>
              <a:sym typeface="Georgia"/>
            </a:endParaRPr>
          </a:p>
          <a:p>
            <a:pPr indent="-215900" lvl="0" marL="457200" marR="0" rtl="0" algn="l">
              <a:spcBef>
                <a:spcPts val="0"/>
              </a:spcBef>
              <a:spcAft>
                <a:spcPts val="0"/>
              </a:spcAft>
              <a:buSzPts val="1600"/>
              <a:buFont typeface="Georgia"/>
              <a:buAutoNum type="arabicPeriod"/>
            </a:pPr>
            <a:r>
              <a:rPr lang="en-US" sz="1600">
                <a:latin typeface="Georgia"/>
                <a:ea typeface="Georgia"/>
                <a:cs typeface="Georgia"/>
                <a:sym typeface="Georgia"/>
              </a:rPr>
              <a:t>Students will have the opportunity to unlock their bag as they leave campus or before attending after school clubs, sports or activities.  Unlocking stations will be </a:t>
            </a:r>
            <a:r>
              <a:rPr lang="en-US" sz="1600">
                <a:latin typeface="Georgia"/>
                <a:ea typeface="Georgia"/>
                <a:cs typeface="Georgia"/>
                <a:sym typeface="Georgia"/>
              </a:rPr>
              <a:t>located</a:t>
            </a:r>
            <a:r>
              <a:rPr lang="en-US" sz="1600">
                <a:latin typeface="Georgia"/>
                <a:ea typeface="Georgia"/>
                <a:cs typeface="Georgia"/>
                <a:sym typeface="Georgia"/>
              </a:rPr>
              <a:t> around campus.</a:t>
            </a:r>
            <a:endParaRPr sz="1600">
              <a:latin typeface="Georgia"/>
              <a:ea typeface="Georgia"/>
              <a:cs typeface="Georgia"/>
              <a:sym typeface="Georgia"/>
            </a:endParaRPr>
          </a:p>
          <a:p>
            <a:pPr indent="0" lvl="0" marL="34290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t/>
            </a:r>
            <a:endParaRPr sz="1600">
              <a:latin typeface="Georgia"/>
              <a:ea typeface="Georgia"/>
              <a:cs typeface="Georgia"/>
              <a:sym typeface="Georgia"/>
            </a:endParaRPr>
          </a:p>
          <a:p>
            <a:pPr indent="0" lvl="0" marL="0" marR="0" rtl="0" algn="l">
              <a:spcBef>
                <a:spcPts val="0"/>
              </a:spcBef>
              <a:spcAft>
                <a:spcPts val="0"/>
              </a:spcAft>
              <a:buNone/>
            </a:pPr>
            <a:r>
              <a:rPr b="1" lang="en-US" sz="1600">
                <a:latin typeface="Georgia"/>
                <a:ea typeface="Georgia"/>
                <a:cs typeface="Georgia"/>
                <a:sym typeface="Georgia"/>
              </a:rPr>
              <a:t>Late Arrival/Early Release -</a:t>
            </a:r>
            <a:r>
              <a:rPr lang="en-US" sz="1600">
                <a:latin typeface="Georgia"/>
                <a:ea typeface="Georgia"/>
                <a:cs typeface="Georgia"/>
                <a:sym typeface="Georgia"/>
              </a:rPr>
              <a:t> Students arriving late or leaving early will pouch/unpouch their phones in the main office as part of their check-in/check-out process.</a:t>
            </a:r>
            <a:endParaRPr sz="1600">
              <a:latin typeface="Georgia"/>
              <a:ea typeface="Georgia"/>
              <a:cs typeface="Georgia"/>
              <a:sym typeface="Georgia"/>
            </a:endParaRPr>
          </a:p>
        </p:txBody>
      </p:sp>
      <p:sp>
        <p:nvSpPr>
          <p:cNvPr id="366" name="Google Shape;366;p57"/>
          <p:cNvSpPr txBox="1"/>
          <p:nvPr/>
        </p:nvSpPr>
        <p:spPr>
          <a:xfrm>
            <a:off x="568425" y="1843550"/>
            <a:ext cx="8603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latin typeface="Old Standard TT"/>
              <a:ea typeface="Old Standard TT"/>
              <a:cs typeface="Old Standard TT"/>
              <a:sym typeface="Old Standard TT"/>
            </a:endParaRPr>
          </a:p>
        </p:txBody>
      </p:sp>
      <p:sp>
        <p:nvSpPr>
          <p:cNvPr id="367" name="Google Shape;367;p57"/>
          <p:cNvSpPr txBox="1"/>
          <p:nvPr/>
        </p:nvSpPr>
        <p:spPr>
          <a:xfrm>
            <a:off x="0" y="1980200"/>
            <a:ext cx="9144000" cy="2647500"/>
          </a:xfrm>
          <a:prstGeom prst="rect">
            <a:avLst/>
          </a:prstGeom>
          <a:solidFill>
            <a:srgbClr val="EAD1DC"/>
          </a:solidFill>
          <a:ln>
            <a:noFill/>
          </a:ln>
        </p:spPr>
        <p:txBody>
          <a:bodyPr anchorCtr="0" anchor="t" bIns="91425" lIns="91425" spcFirstLastPara="1" rIns="91425" wrap="square" tIns="91425">
            <a:spAutoFit/>
          </a:bodyPr>
          <a:lstStyle/>
          <a:p>
            <a:pPr indent="0" lvl="0" marL="114300" marR="0" rtl="0" algn="l">
              <a:spcBef>
                <a:spcPts val="0"/>
              </a:spcBef>
              <a:spcAft>
                <a:spcPts val="0"/>
              </a:spcAft>
              <a:buNone/>
            </a:pPr>
            <a:r>
              <a:rPr lang="en-US" sz="1600">
                <a:solidFill>
                  <a:schemeClr val="dk1"/>
                </a:solidFill>
                <a:latin typeface="Georgia"/>
                <a:ea typeface="Georgia"/>
                <a:cs typeface="Georgia"/>
                <a:sym typeface="Georgia"/>
              </a:rPr>
              <a:t>As students </a:t>
            </a:r>
            <a:r>
              <a:rPr b="1" lang="en-US" sz="1600">
                <a:solidFill>
                  <a:schemeClr val="dk1"/>
                </a:solidFill>
                <a:latin typeface="Georgia"/>
                <a:ea typeface="Georgia"/>
                <a:cs typeface="Georgia"/>
                <a:sym typeface="Georgia"/>
              </a:rPr>
              <a:t>enter the school buildings and no later than 8:20 am</a:t>
            </a:r>
            <a:r>
              <a:rPr lang="en-US" sz="1600">
                <a:solidFill>
                  <a:schemeClr val="dk1"/>
                </a:solidFill>
                <a:latin typeface="Georgia"/>
                <a:ea typeface="Georgia"/>
                <a:cs typeface="Georgia"/>
                <a:sym typeface="Georgia"/>
              </a:rPr>
              <a:t>, they will </a:t>
            </a:r>
            <a:endParaRPr sz="1600">
              <a:solidFill>
                <a:schemeClr val="dk1"/>
              </a:solidFill>
              <a:latin typeface="Georgia"/>
              <a:ea typeface="Georgia"/>
              <a:cs typeface="Georgia"/>
              <a:sym typeface="Georgia"/>
            </a:endParaRPr>
          </a:p>
          <a:p>
            <a:pPr indent="0" lvl="0" marL="114300" marR="0" rtl="0" algn="l">
              <a:spcBef>
                <a:spcPts val="0"/>
              </a:spcBef>
              <a:spcAft>
                <a:spcPts val="0"/>
              </a:spcAft>
              <a:buClr>
                <a:schemeClr val="dk1"/>
              </a:buClr>
              <a:buSzPts val="1100"/>
              <a:buFont typeface="Arial"/>
              <a:buNone/>
            </a:pPr>
            <a:r>
              <a:t/>
            </a:r>
            <a:endParaRPr sz="1600">
              <a:solidFill>
                <a:schemeClr val="dk1"/>
              </a:solidFill>
              <a:latin typeface="Georgia"/>
              <a:ea typeface="Georgia"/>
              <a:cs typeface="Georgia"/>
              <a:sym typeface="Georgia"/>
            </a:endParaRPr>
          </a:p>
          <a:p>
            <a:pPr indent="-215900" lvl="0" marL="457200" marR="0" rtl="0" algn="l">
              <a:spcBef>
                <a:spcPts val="0"/>
              </a:spcBef>
              <a:spcAft>
                <a:spcPts val="0"/>
              </a:spcAft>
              <a:buClr>
                <a:schemeClr val="dk1"/>
              </a:buClr>
              <a:buSzPts val="1600"/>
              <a:buFont typeface="Georgia"/>
              <a:buAutoNum type="arabicPeriod"/>
            </a:pPr>
            <a:r>
              <a:rPr lang="en-US" sz="1600">
                <a:solidFill>
                  <a:schemeClr val="dk1"/>
                </a:solidFill>
                <a:latin typeface="Georgia"/>
                <a:ea typeface="Georgia"/>
                <a:cs typeface="Georgia"/>
                <a:sym typeface="Georgia"/>
              </a:rPr>
              <a:t>Put their phone (and/or) watch in “Do Not Disturb” mode.</a:t>
            </a:r>
            <a:endParaRPr sz="1600">
              <a:solidFill>
                <a:schemeClr val="dk1"/>
              </a:solidFill>
              <a:latin typeface="Georgia"/>
              <a:ea typeface="Georgia"/>
              <a:cs typeface="Georgia"/>
              <a:sym typeface="Georgia"/>
            </a:endParaRPr>
          </a:p>
          <a:p>
            <a:pPr indent="-330200" lvl="1" marL="914400" marR="0" rtl="0" algn="l">
              <a:spcBef>
                <a:spcPts val="0"/>
              </a:spcBef>
              <a:spcAft>
                <a:spcPts val="0"/>
              </a:spcAft>
              <a:buClr>
                <a:schemeClr val="dk1"/>
              </a:buClr>
              <a:buSzPts val="1600"/>
              <a:buFont typeface="Georgia"/>
              <a:buAutoNum type="alphaLcPeriod"/>
            </a:pPr>
            <a:r>
              <a:rPr lang="en-US" sz="1600" u="sng">
                <a:solidFill>
                  <a:srgbClr val="1155CC"/>
                </a:solidFill>
                <a:latin typeface="Georgia"/>
                <a:ea typeface="Georgia"/>
                <a:cs typeface="Georgia"/>
                <a:sym typeface="Georgia"/>
                <a:hlinkClick r:id="rId3">
                  <a:extLst>
                    <a:ext uri="{A12FA001-AC4F-418D-AE19-62706E023703}">
                      <ahyp:hlinkClr val="tx"/>
                    </a:ext>
                  </a:extLst>
                </a:hlinkClick>
              </a:rPr>
              <a:t>Do not disturb on iPhone</a:t>
            </a:r>
            <a:endParaRPr sz="1600">
              <a:solidFill>
                <a:schemeClr val="dk1"/>
              </a:solidFill>
              <a:latin typeface="Georgia"/>
              <a:ea typeface="Georgia"/>
              <a:cs typeface="Georgia"/>
              <a:sym typeface="Georgia"/>
            </a:endParaRPr>
          </a:p>
          <a:p>
            <a:pPr indent="-330200" lvl="1" marL="914400" marR="0" rtl="0" algn="l">
              <a:spcBef>
                <a:spcPts val="0"/>
              </a:spcBef>
              <a:spcAft>
                <a:spcPts val="0"/>
              </a:spcAft>
              <a:buClr>
                <a:schemeClr val="dk1"/>
              </a:buClr>
              <a:buSzPts val="1600"/>
              <a:buFont typeface="Georgia"/>
              <a:buAutoNum type="alphaLcPeriod"/>
            </a:pPr>
            <a:r>
              <a:rPr lang="en-US" sz="1600" u="sng">
                <a:solidFill>
                  <a:srgbClr val="1155CC"/>
                </a:solidFill>
                <a:latin typeface="Georgia"/>
                <a:ea typeface="Georgia"/>
                <a:cs typeface="Georgia"/>
                <a:sym typeface="Georgia"/>
                <a:hlinkClick r:id="rId4">
                  <a:extLst>
                    <a:ext uri="{A12FA001-AC4F-418D-AE19-62706E023703}">
                      <ahyp:hlinkClr val="tx"/>
                    </a:ext>
                  </a:extLst>
                </a:hlinkClick>
              </a:rPr>
              <a:t>Do not disturb on Android</a:t>
            </a:r>
            <a:r>
              <a:rPr lang="en-US" sz="1600">
                <a:solidFill>
                  <a:schemeClr val="dk1"/>
                </a:solidFill>
                <a:latin typeface="Georgia"/>
                <a:ea typeface="Georgia"/>
                <a:cs typeface="Georgia"/>
                <a:sym typeface="Georgia"/>
              </a:rPr>
              <a:t> </a:t>
            </a:r>
            <a:endParaRPr sz="1600">
              <a:solidFill>
                <a:schemeClr val="dk1"/>
              </a:solidFill>
              <a:latin typeface="Georgia"/>
              <a:ea typeface="Georgia"/>
              <a:cs typeface="Georgia"/>
              <a:sym typeface="Georgia"/>
            </a:endParaRPr>
          </a:p>
          <a:p>
            <a:pPr indent="-215900" lvl="0" marL="457200" marR="0" rtl="0" algn="l">
              <a:spcBef>
                <a:spcPts val="0"/>
              </a:spcBef>
              <a:spcAft>
                <a:spcPts val="0"/>
              </a:spcAft>
              <a:buClr>
                <a:schemeClr val="dk1"/>
              </a:buClr>
              <a:buSzPts val="1600"/>
              <a:buFont typeface="Georgia"/>
              <a:buAutoNum type="arabicPeriod"/>
            </a:pPr>
            <a:r>
              <a:rPr lang="en-US" sz="1600">
                <a:solidFill>
                  <a:schemeClr val="dk1"/>
                </a:solidFill>
                <a:latin typeface="Georgia"/>
                <a:ea typeface="Georgia"/>
                <a:cs typeface="Georgia"/>
                <a:sym typeface="Georgia"/>
              </a:rPr>
              <a:t>They will place phone, watch, and/or ear buds in the pouch.</a:t>
            </a:r>
            <a:endParaRPr sz="1600">
              <a:solidFill>
                <a:schemeClr val="dk1"/>
              </a:solidFill>
              <a:latin typeface="Georgia"/>
              <a:ea typeface="Georgia"/>
              <a:cs typeface="Georgia"/>
              <a:sym typeface="Georgia"/>
            </a:endParaRPr>
          </a:p>
          <a:p>
            <a:pPr indent="-215900" lvl="0" marL="457200" marR="0" rtl="0" algn="l">
              <a:spcBef>
                <a:spcPts val="0"/>
              </a:spcBef>
              <a:spcAft>
                <a:spcPts val="0"/>
              </a:spcAft>
              <a:buClr>
                <a:schemeClr val="dk1"/>
              </a:buClr>
              <a:buSzPts val="1600"/>
              <a:buFont typeface="Georgia"/>
              <a:buAutoNum type="arabicPeriod"/>
            </a:pPr>
            <a:r>
              <a:rPr lang="en-US" sz="1600">
                <a:solidFill>
                  <a:schemeClr val="dk1"/>
                </a:solidFill>
                <a:latin typeface="Georgia"/>
                <a:ea typeface="Georgia"/>
                <a:cs typeface="Georgia"/>
                <a:sym typeface="Georgia"/>
              </a:rPr>
              <a:t>They will lock the pouch</a:t>
            </a:r>
            <a:endParaRPr sz="1600">
              <a:solidFill>
                <a:schemeClr val="dk1"/>
              </a:solidFill>
              <a:latin typeface="Georgia"/>
              <a:ea typeface="Georgia"/>
              <a:cs typeface="Georgia"/>
              <a:sym typeface="Georgia"/>
            </a:endParaRPr>
          </a:p>
          <a:p>
            <a:pPr indent="-215900" lvl="0" marL="457200" marR="0" rtl="0" algn="l">
              <a:spcBef>
                <a:spcPts val="0"/>
              </a:spcBef>
              <a:spcAft>
                <a:spcPts val="0"/>
              </a:spcAft>
              <a:buClr>
                <a:schemeClr val="dk1"/>
              </a:buClr>
              <a:buSzPts val="1600"/>
              <a:buFont typeface="Georgia"/>
              <a:buAutoNum type="arabicPeriod"/>
            </a:pPr>
            <a:r>
              <a:rPr lang="en-US" sz="1600">
                <a:solidFill>
                  <a:schemeClr val="dk1"/>
                </a:solidFill>
                <a:latin typeface="Georgia"/>
                <a:ea typeface="Georgia"/>
                <a:cs typeface="Georgia"/>
                <a:sym typeface="Georgia"/>
              </a:rPr>
              <a:t>There will be a first period Yondr bag check. (7th and 8th Grade families- many students have lost or broken pouches a replacement is $25.) </a:t>
            </a:r>
            <a:endParaRPr sz="1600">
              <a:solidFill>
                <a:schemeClr val="dk1"/>
              </a:solidFill>
              <a:latin typeface="Georgia"/>
              <a:ea typeface="Georgia"/>
              <a:cs typeface="Georgia"/>
              <a:sym typeface="Georgia"/>
            </a:endParaRPr>
          </a:p>
          <a:p>
            <a:pPr indent="-215900" lvl="0" marL="457200" marR="0" rtl="0" algn="l">
              <a:spcBef>
                <a:spcPts val="0"/>
              </a:spcBef>
              <a:spcAft>
                <a:spcPts val="0"/>
              </a:spcAft>
              <a:buClr>
                <a:schemeClr val="dk1"/>
              </a:buClr>
              <a:buSzPts val="1600"/>
              <a:buFont typeface="Georgia"/>
              <a:buAutoNum type="arabicPeriod"/>
            </a:pPr>
            <a:r>
              <a:rPr lang="en-US" sz="1600">
                <a:solidFill>
                  <a:schemeClr val="dk1"/>
                </a:solidFill>
                <a:latin typeface="Georgia"/>
                <a:ea typeface="Georgia"/>
                <a:cs typeface="Georgia"/>
                <a:sym typeface="Georgia"/>
              </a:rPr>
              <a:t>The Yondr bag will remain locked and in their bag while the student is “on campus”. </a:t>
            </a:r>
            <a:endParaRPr sz="1800">
              <a:solidFill>
                <a:schemeClr val="dk1"/>
              </a:solidFill>
              <a:latin typeface="Old Standard TT"/>
              <a:ea typeface="Old Standard TT"/>
              <a:cs typeface="Old Standard TT"/>
              <a:sym typeface="Old Standard T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2" name="Shape 372"/>
        <p:cNvGrpSpPr/>
        <p:nvPr/>
      </p:nvGrpSpPr>
      <p:grpSpPr>
        <a:xfrm>
          <a:off x="0" y="0"/>
          <a:ext cx="0" cy="0"/>
          <a:chOff x="0" y="0"/>
          <a:chExt cx="0" cy="0"/>
        </a:xfrm>
      </p:grpSpPr>
      <p:sp>
        <p:nvSpPr>
          <p:cNvPr id="373" name="Google Shape;373;p58"/>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t>FAQ’s related to our new tech policy</a:t>
            </a:r>
            <a:endParaRPr/>
          </a:p>
        </p:txBody>
      </p:sp>
      <p:sp>
        <p:nvSpPr>
          <p:cNvPr id="374" name="Google Shape;374;p58"/>
          <p:cNvSpPr txBox="1"/>
          <p:nvPr>
            <p:ph idx="1" type="body"/>
          </p:nvPr>
        </p:nvSpPr>
        <p:spPr>
          <a:xfrm>
            <a:off x="301752" y="1527048"/>
            <a:ext cx="8503800" cy="4572000"/>
          </a:xfrm>
          <a:prstGeom prst="rect">
            <a:avLst/>
          </a:prstGeom>
        </p:spPr>
        <p:txBody>
          <a:bodyPr anchorCtr="0" anchor="t" bIns="91425" lIns="91425" spcFirstLastPara="1" rIns="91425" wrap="square" tIns="91425">
            <a:normAutofit fontScale="32500" lnSpcReduction="10000"/>
          </a:bodyPr>
          <a:lstStyle/>
          <a:p>
            <a:pPr indent="0" lvl="0" marL="0" rtl="0" algn="l">
              <a:spcBef>
                <a:spcPts val="0"/>
              </a:spcBef>
              <a:spcAft>
                <a:spcPts val="0"/>
              </a:spcAft>
              <a:buClr>
                <a:schemeClr val="dk1"/>
              </a:buClr>
              <a:buSzPct val="29333"/>
              <a:buFont typeface="Arial"/>
              <a:buNone/>
            </a:pPr>
            <a:r>
              <a:rPr i="1" lang="en-US" sz="3750">
                <a:latin typeface="Arial"/>
                <a:ea typeface="Arial"/>
                <a:cs typeface="Arial"/>
                <a:sym typeface="Arial"/>
              </a:rPr>
              <a:t>What if I need to contact my child during the day?</a:t>
            </a:r>
            <a:endParaRPr i="1"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You can email them via their school account</a:t>
            </a:r>
            <a:endParaRPr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You can contact the main office and someone can get a </a:t>
            </a:r>
            <a:r>
              <a:rPr lang="en-US" sz="3750">
                <a:latin typeface="Arial"/>
                <a:ea typeface="Arial"/>
                <a:cs typeface="Arial"/>
                <a:sym typeface="Arial"/>
              </a:rPr>
              <a:t>message</a:t>
            </a:r>
            <a:r>
              <a:rPr lang="en-US" sz="3750">
                <a:latin typeface="Arial"/>
                <a:ea typeface="Arial"/>
                <a:cs typeface="Arial"/>
                <a:sym typeface="Arial"/>
              </a:rPr>
              <a:t> to them</a:t>
            </a:r>
            <a:endParaRPr sz="3750">
              <a:latin typeface="Arial"/>
              <a:ea typeface="Arial"/>
              <a:cs typeface="Arial"/>
              <a:sym typeface="Arial"/>
            </a:endParaRPr>
          </a:p>
          <a:p>
            <a:pPr indent="0" lvl="0" marL="0" rtl="0" algn="l">
              <a:spcBef>
                <a:spcPts val="0"/>
              </a:spcBef>
              <a:spcAft>
                <a:spcPts val="0"/>
              </a:spcAft>
              <a:buNone/>
            </a:pPr>
            <a:r>
              <a:t/>
            </a:r>
            <a:endParaRPr sz="3750">
              <a:latin typeface="Arial"/>
              <a:ea typeface="Arial"/>
              <a:cs typeface="Arial"/>
              <a:sym typeface="Arial"/>
            </a:endParaRPr>
          </a:p>
          <a:p>
            <a:pPr indent="0" lvl="0" marL="0" rtl="0" algn="l">
              <a:spcBef>
                <a:spcPts val="0"/>
              </a:spcBef>
              <a:spcAft>
                <a:spcPts val="0"/>
              </a:spcAft>
              <a:buClr>
                <a:schemeClr val="dk1"/>
              </a:buClr>
              <a:buSzPct val="29333"/>
              <a:buFont typeface="Arial"/>
              <a:buNone/>
            </a:pPr>
            <a:r>
              <a:rPr i="1" lang="en-US" sz="3750">
                <a:latin typeface="Arial"/>
                <a:ea typeface="Arial"/>
                <a:cs typeface="Arial"/>
                <a:sym typeface="Arial"/>
              </a:rPr>
              <a:t>My child forgot their lunch/instrument etc. How do I get it to them?</a:t>
            </a:r>
            <a:endParaRPr i="1"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You are welcome to send them an email and let them know when you plan to drop it off. Then, they can swing by the front office during passing period or ask their teacher for permission to go and get it.</a:t>
            </a:r>
            <a:endParaRPr sz="3750">
              <a:latin typeface="Arial"/>
              <a:ea typeface="Arial"/>
              <a:cs typeface="Arial"/>
              <a:sym typeface="Arial"/>
            </a:endParaRPr>
          </a:p>
          <a:p>
            <a:pPr indent="0" lvl="0" marL="0" rtl="0" algn="l">
              <a:spcBef>
                <a:spcPts val="0"/>
              </a:spcBef>
              <a:spcAft>
                <a:spcPts val="0"/>
              </a:spcAft>
              <a:buNone/>
            </a:pPr>
            <a:r>
              <a:t/>
            </a:r>
            <a:endParaRPr i="1" sz="3750">
              <a:latin typeface="Arial"/>
              <a:ea typeface="Arial"/>
              <a:cs typeface="Arial"/>
              <a:sym typeface="Arial"/>
            </a:endParaRPr>
          </a:p>
          <a:p>
            <a:pPr indent="0" lvl="0" marL="0" rtl="0" algn="l">
              <a:spcBef>
                <a:spcPts val="0"/>
              </a:spcBef>
              <a:spcAft>
                <a:spcPts val="0"/>
              </a:spcAft>
              <a:buClr>
                <a:schemeClr val="dk1"/>
              </a:buClr>
              <a:buSzPct val="29333"/>
              <a:buFont typeface="Arial"/>
              <a:buNone/>
            </a:pPr>
            <a:r>
              <a:rPr i="1" lang="en-US" sz="3750">
                <a:latin typeface="Arial"/>
                <a:ea typeface="Arial"/>
                <a:cs typeface="Arial"/>
                <a:sym typeface="Arial"/>
              </a:rPr>
              <a:t>I am worried about my child’s ability to interact during lunch. Any suggestions?</a:t>
            </a:r>
            <a:endParaRPr i="1"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We have small, supported lunch groups daily with our counseling team</a:t>
            </a:r>
            <a:endParaRPr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We have low stakes opportunities during lunch like open gym, foosball, ping pong, access to the Library</a:t>
            </a:r>
            <a:endParaRPr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Students will still have access to their ipads during lunch and/or they are welcome to read a book</a:t>
            </a:r>
            <a:endParaRPr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Counselor are available to talk to individual students and parents to discuss additional strategies </a:t>
            </a:r>
            <a:endParaRPr sz="3750">
              <a:latin typeface="Arial"/>
              <a:ea typeface="Arial"/>
              <a:cs typeface="Arial"/>
              <a:sym typeface="Arial"/>
            </a:endParaRPr>
          </a:p>
          <a:p>
            <a:pPr indent="0" lvl="0" marL="0" rtl="0" algn="l">
              <a:spcBef>
                <a:spcPts val="0"/>
              </a:spcBef>
              <a:spcAft>
                <a:spcPts val="0"/>
              </a:spcAft>
              <a:buClr>
                <a:schemeClr val="dk1"/>
              </a:buClr>
              <a:buSzPct val="29333"/>
              <a:buFont typeface="Arial"/>
              <a:buNone/>
            </a:pPr>
            <a:r>
              <a:t/>
            </a:r>
            <a:endParaRPr sz="3750">
              <a:latin typeface="Arial"/>
              <a:ea typeface="Arial"/>
              <a:cs typeface="Arial"/>
              <a:sym typeface="Arial"/>
            </a:endParaRPr>
          </a:p>
          <a:p>
            <a:pPr indent="0" lvl="0" marL="0" rtl="0" algn="l">
              <a:spcBef>
                <a:spcPts val="0"/>
              </a:spcBef>
              <a:spcAft>
                <a:spcPts val="0"/>
              </a:spcAft>
              <a:buClr>
                <a:schemeClr val="dk1"/>
              </a:buClr>
              <a:buSzPct val="29333"/>
              <a:buFont typeface="Arial"/>
              <a:buNone/>
            </a:pPr>
            <a:r>
              <a:rPr i="1" lang="en-US" sz="3750">
                <a:latin typeface="Arial"/>
                <a:ea typeface="Arial"/>
                <a:cs typeface="Arial"/>
                <a:sym typeface="Arial"/>
              </a:rPr>
              <a:t>My child has anxiety and sometimes needs support during the day. How can I help from home? </a:t>
            </a:r>
            <a:endParaRPr i="1"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Remind your student that they can always access their Counselor via Schoology or they can stop by their office</a:t>
            </a:r>
            <a:endParaRPr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They can ask their teacher to take a break in the Zen Den</a:t>
            </a:r>
            <a:endParaRPr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They can take a quick walk and/or get a drink of water to regroup</a:t>
            </a:r>
            <a:endParaRPr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We encourage you to strategize in the evenings and prepare your child with ways to cope that feel good/accessible to them</a:t>
            </a:r>
            <a:endParaRPr sz="3750">
              <a:latin typeface="Arial"/>
              <a:ea typeface="Arial"/>
              <a:cs typeface="Arial"/>
              <a:sym typeface="Arial"/>
            </a:endParaRPr>
          </a:p>
          <a:p>
            <a:pPr indent="-305990" lvl="0" marL="457200" rtl="0" algn="l">
              <a:spcBef>
                <a:spcPts val="0"/>
              </a:spcBef>
              <a:spcAft>
                <a:spcPts val="0"/>
              </a:spcAft>
              <a:buClr>
                <a:schemeClr val="dk1"/>
              </a:buClr>
              <a:buSzPct val="100000"/>
              <a:buFont typeface="Arial"/>
              <a:buChar char="●"/>
            </a:pPr>
            <a:r>
              <a:rPr lang="en-US" sz="3750">
                <a:latin typeface="Arial"/>
                <a:ea typeface="Arial"/>
                <a:cs typeface="Arial"/>
                <a:sym typeface="Arial"/>
              </a:rPr>
              <a:t>With teacher permission, they can listen to music on their ipad (The Bridge)</a:t>
            </a:r>
            <a:endParaRPr sz="3750">
              <a:latin typeface="Arial"/>
              <a:ea typeface="Arial"/>
              <a:cs typeface="Arial"/>
              <a:sym typeface="Arial"/>
            </a:endParaRPr>
          </a:p>
          <a:p>
            <a:pPr indent="0" lvl="0" marL="0" rtl="0" algn="l">
              <a:spcBef>
                <a:spcPts val="0"/>
              </a:spcBef>
              <a:spcAft>
                <a:spcPts val="0"/>
              </a:spcAft>
              <a:buClr>
                <a:schemeClr val="dk1"/>
              </a:buClr>
              <a:buSzPct val="100000"/>
              <a:buFont typeface="Arial"/>
              <a:buNone/>
            </a:pPr>
            <a:r>
              <a:t/>
            </a:r>
            <a:endParaRPr sz="1100">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9"/>
          <p:cNvSpPr txBox="1"/>
          <p:nvPr>
            <p:ph type="title"/>
          </p:nvPr>
        </p:nvSpPr>
        <p:spPr>
          <a:xfrm>
            <a:off x="304800" y="186500"/>
            <a:ext cx="8534400" cy="9192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rgbClr val="7B9899"/>
              </a:buClr>
              <a:buFont typeface="Georgia"/>
              <a:buNone/>
            </a:pPr>
            <a:r>
              <a:rPr b="0" i="0" lang="en-US" u="none" cap="none" strike="noStrike">
                <a:solidFill>
                  <a:srgbClr val="38761D"/>
                </a:solidFill>
                <a:latin typeface="Georgia"/>
                <a:ea typeface="Georgia"/>
                <a:cs typeface="Georgia"/>
                <a:sym typeface="Georgia"/>
              </a:rPr>
              <a:t>WEB</a:t>
            </a:r>
            <a:br>
              <a:rPr b="0" i="0" lang="en-US" u="none" cap="none" strike="noStrike">
                <a:solidFill>
                  <a:srgbClr val="38761D"/>
                </a:solidFill>
                <a:latin typeface="Georgia"/>
                <a:ea typeface="Georgia"/>
                <a:cs typeface="Georgia"/>
                <a:sym typeface="Georgia"/>
              </a:rPr>
            </a:br>
            <a:r>
              <a:rPr b="0" i="0" lang="en-US" u="none" cap="none" strike="noStrike">
                <a:solidFill>
                  <a:srgbClr val="38761D"/>
                </a:solidFill>
                <a:latin typeface="Georgia"/>
                <a:ea typeface="Georgia"/>
                <a:cs typeface="Georgia"/>
                <a:sym typeface="Georgia"/>
              </a:rPr>
              <a:t>Where Everybody Belongs</a:t>
            </a:r>
            <a:endParaRPr sz="3570">
              <a:solidFill>
                <a:srgbClr val="38761D"/>
              </a:solidFill>
            </a:endParaRPr>
          </a:p>
        </p:txBody>
      </p:sp>
      <p:sp>
        <p:nvSpPr>
          <p:cNvPr id="380" name="Google Shape;380;p59"/>
          <p:cNvSpPr txBox="1"/>
          <p:nvPr>
            <p:ph idx="1" type="body"/>
          </p:nvPr>
        </p:nvSpPr>
        <p:spPr>
          <a:xfrm>
            <a:off x="457200" y="1600200"/>
            <a:ext cx="8229600" cy="4800600"/>
          </a:xfrm>
          <a:prstGeom prst="rect">
            <a:avLst/>
          </a:prstGeom>
          <a:noFill/>
          <a:ln>
            <a:noFill/>
          </a:ln>
        </p:spPr>
        <p:txBody>
          <a:bodyPr anchorCtr="0" anchor="t" bIns="45700" lIns="91425" spcFirstLastPara="1" rIns="91425" wrap="square" tIns="45700">
            <a:normAutofit lnSpcReduction="20000"/>
          </a:bodyPr>
          <a:lstStyle/>
          <a:p>
            <a:pPr indent="-273050" lvl="0" marL="273050" marR="0" rtl="0" algn="l">
              <a:lnSpc>
                <a:spcPct val="100000"/>
              </a:lnSpc>
              <a:spcBef>
                <a:spcPts val="0"/>
              </a:spcBef>
              <a:spcAft>
                <a:spcPts val="0"/>
              </a:spcAft>
              <a:buClr>
                <a:schemeClr val="accent1"/>
              </a:buClr>
              <a:buFont typeface="Noto Sans Symbols"/>
              <a:buNone/>
            </a:pPr>
            <a:r>
              <a:rPr b="0" i="0" lang="en-US" sz="2800" u="none">
                <a:solidFill>
                  <a:schemeClr val="dk1"/>
                </a:solidFill>
                <a:latin typeface="Georgia"/>
                <a:ea typeface="Georgia"/>
                <a:cs typeface="Georgia"/>
                <a:sym typeface="Georgia"/>
              </a:rPr>
              <a:t>Objectives:</a:t>
            </a:r>
            <a:endParaRPr sz="2800"/>
          </a:p>
          <a:p>
            <a:pPr indent="-387350" lvl="0" marL="457200" marR="0" rtl="0" algn="l">
              <a:lnSpc>
                <a:spcPct val="100000"/>
              </a:lnSpc>
              <a:spcBef>
                <a:spcPts val="480"/>
              </a:spcBef>
              <a:spcAft>
                <a:spcPts val="0"/>
              </a:spcAft>
              <a:buClr>
                <a:schemeClr val="dk1"/>
              </a:buClr>
              <a:buSzPts val="2500"/>
              <a:buFont typeface="Georgia"/>
              <a:buChar char="●"/>
            </a:pPr>
            <a:r>
              <a:rPr b="0" i="0" lang="en-US" sz="2500" u="none">
                <a:solidFill>
                  <a:schemeClr val="dk1"/>
                </a:solidFill>
                <a:latin typeface="Georgia"/>
                <a:ea typeface="Georgia"/>
                <a:cs typeface="Georgia"/>
                <a:sym typeface="Georgia"/>
              </a:rPr>
              <a:t>To empower 8</a:t>
            </a:r>
            <a:r>
              <a:rPr b="0" baseline="30000" i="0" lang="en-US" sz="2500" u="none">
                <a:solidFill>
                  <a:schemeClr val="dk1"/>
                </a:solidFill>
                <a:latin typeface="Georgia"/>
                <a:ea typeface="Georgia"/>
                <a:cs typeface="Georgia"/>
                <a:sym typeface="Georgia"/>
              </a:rPr>
              <a:t>th</a:t>
            </a:r>
            <a:r>
              <a:rPr b="0" i="0" lang="en-US" sz="2500" u="none">
                <a:solidFill>
                  <a:schemeClr val="dk1"/>
                </a:solidFill>
                <a:latin typeface="Georgia"/>
                <a:ea typeface="Georgia"/>
                <a:cs typeface="Georgia"/>
                <a:sym typeface="Georgia"/>
              </a:rPr>
              <a:t> graders as role models for 6</a:t>
            </a:r>
            <a:r>
              <a:rPr b="0" baseline="30000" i="0" lang="en-US" sz="2500" u="none">
                <a:solidFill>
                  <a:schemeClr val="dk1"/>
                </a:solidFill>
                <a:latin typeface="Georgia"/>
                <a:ea typeface="Georgia"/>
                <a:cs typeface="Georgia"/>
                <a:sym typeface="Georgia"/>
              </a:rPr>
              <a:t>th</a:t>
            </a:r>
            <a:r>
              <a:rPr b="0" i="0" lang="en-US" sz="2500" u="none">
                <a:solidFill>
                  <a:schemeClr val="dk1"/>
                </a:solidFill>
                <a:latin typeface="Georgia"/>
                <a:ea typeface="Georgia"/>
                <a:cs typeface="Georgia"/>
                <a:sym typeface="Georgia"/>
              </a:rPr>
              <a:t> graders</a:t>
            </a:r>
            <a:endParaRPr sz="2800"/>
          </a:p>
          <a:p>
            <a:pPr indent="-387350" lvl="0" marL="457200" marR="0" rtl="0" algn="l">
              <a:lnSpc>
                <a:spcPct val="100000"/>
              </a:lnSpc>
              <a:spcBef>
                <a:spcPts val="0"/>
              </a:spcBef>
              <a:spcAft>
                <a:spcPts val="0"/>
              </a:spcAft>
              <a:buClr>
                <a:schemeClr val="dk1"/>
              </a:buClr>
              <a:buSzPts val="2500"/>
              <a:buFont typeface="Georgia"/>
              <a:buChar char="●"/>
            </a:pPr>
            <a:r>
              <a:rPr b="0" i="0" lang="en-US" sz="2500" u="none">
                <a:solidFill>
                  <a:schemeClr val="dk1"/>
                </a:solidFill>
                <a:latin typeface="Georgia"/>
                <a:ea typeface="Georgia"/>
                <a:cs typeface="Georgia"/>
                <a:sym typeface="Georgia"/>
              </a:rPr>
              <a:t>To develop leadership skills in students on our campus</a:t>
            </a:r>
            <a:endParaRPr sz="2800"/>
          </a:p>
          <a:p>
            <a:pPr indent="-387350" lvl="0" marL="457200" marR="0" rtl="0" algn="l">
              <a:lnSpc>
                <a:spcPct val="100000"/>
              </a:lnSpc>
              <a:spcBef>
                <a:spcPts val="0"/>
              </a:spcBef>
              <a:spcAft>
                <a:spcPts val="0"/>
              </a:spcAft>
              <a:buClr>
                <a:schemeClr val="dk1"/>
              </a:buClr>
              <a:buSzPts val="2500"/>
              <a:buFont typeface="Georgia"/>
              <a:buChar char="●"/>
            </a:pPr>
            <a:r>
              <a:rPr b="0" i="0" lang="en-US" sz="2500" u="none">
                <a:solidFill>
                  <a:schemeClr val="dk1"/>
                </a:solidFill>
                <a:latin typeface="Georgia"/>
                <a:ea typeface="Georgia"/>
                <a:cs typeface="Georgia"/>
                <a:sym typeface="Georgia"/>
              </a:rPr>
              <a:t>To allow successful older students to pass on positive traditions to younger students</a:t>
            </a:r>
            <a:endParaRPr sz="2800"/>
          </a:p>
          <a:p>
            <a:pPr indent="-387350" lvl="0" marL="457200" marR="0" rtl="0" algn="l">
              <a:lnSpc>
                <a:spcPct val="100000"/>
              </a:lnSpc>
              <a:spcBef>
                <a:spcPts val="0"/>
              </a:spcBef>
              <a:spcAft>
                <a:spcPts val="0"/>
              </a:spcAft>
              <a:buClr>
                <a:schemeClr val="dk1"/>
              </a:buClr>
              <a:buSzPts val="2500"/>
              <a:buFont typeface="Georgia"/>
              <a:buChar char="●"/>
            </a:pPr>
            <a:r>
              <a:rPr b="0" i="0" lang="en-US" sz="2500" u="none">
                <a:solidFill>
                  <a:schemeClr val="dk1"/>
                </a:solidFill>
                <a:latin typeface="Georgia"/>
                <a:ea typeface="Georgia"/>
                <a:cs typeface="Georgia"/>
                <a:sym typeface="Georgia"/>
              </a:rPr>
              <a:t>To transition 6</a:t>
            </a:r>
            <a:r>
              <a:rPr b="0" baseline="30000" i="0" lang="en-US" sz="2500" u="none">
                <a:solidFill>
                  <a:schemeClr val="dk1"/>
                </a:solidFill>
                <a:latin typeface="Georgia"/>
                <a:ea typeface="Georgia"/>
                <a:cs typeface="Georgia"/>
                <a:sym typeface="Georgia"/>
              </a:rPr>
              <a:t>th</a:t>
            </a:r>
            <a:r>
              <a:rPr b="0" i="0" lang="en-US" sz="2500" u="none">
                <a:solidFill>
                  <a:schemeClr val="dk1"/>
                </a:solidFill>
                <a:latin typeface="Georgia"/>
                <a:ea typeface="Georgia"/>
                <a:cs typeface="Georgia"/>
                <a:sym typeface="Georgia"/>
              </a:rPr>
              <a:t> grade students in a cohesive, fun and positive way</a:t>
            </a:r>
            <a:endParaRPr sz="2800"/>
          </a:p>
          <a:p>
            <a:pPr indent="-387350" lvl="0" marL="457200" marR="0" rtl="0" algn="l">
              <a:lnSpc>
                <a:spcPct val="100000"/>
              </a:lnSpc>
              <a:spcBef>
                <a:spcPts val="0"/>
              </a:spcBef>
              <a:spcAft>
                <a:spcPts val="0"/>
              </a:spcAft>
              <a:buClr>
                <a:schemeClr val="dk1"/>
              </a:buClr>
              <a:buSzPts val="2500"/>
              <a:buFont typeface="Georgia"/>
              <a:buChar char="●"/>
            </a:pPr>
            <a:r>
              <a:rPr b="0" i="0" lang="en-US" sz="2500" u="none">
                <a:solidFill>
                  <a:schemeClr val="dk1"/>
                </a:solidFill>
                <a:latin typeface="Georgia"/>
                <a:ea typeface="Georgia"/>
                <a:cs typeface="Georgia"/>
                <a:sym typeface="Georgia"/>
              </a:rPr>
              <a:t>To help create an even more supportive and positive atmosphere at IMS</a:t>
            </a:r>
            <a:endParaRPr b="0" i="0" sz="2500" u="none">
              <a:solidFill>
                <a:schemeClr val="dk1"/>
              </a:solidFill>
              <a:latin typeface="Georgia"/>
              <a:ea typeface="Georgia"/>
              <a:cs typeface="Georgia"/>
              <a:sym typeface="Georgia"/>
            </a:endParaRPr>
          </a:p>
          <a:p>
            <a:pPr indent="0" lvl="0" marL="0" marR="0" rtl="0" algn="l">
              <a:lnSpc>
                <a:spcPct val="100000"/>
              </a:lnSpc>
              <a:spcBef>
                <a:spcPts val="480"/>
              </a:spcBef>
              <a:spcAft>
                <a:spcPts val="0"/>
              </a:spcAft>
              <a:buNone/>
            </a:pPr>
            <a:r>
              <a:t/>
            </a:r>
            <a:endParaRPr sz="2500"/>
          </a:p>
          <a:p>
            <a:pPr indent="0" lvl="0" marL="0" marR="0" rtl="0" algn="l">
              <a:lnSpc>
                <a:spcPct val="100000"/>
              </a:lnSpc>
              <a:spcBef>
                <a:spcPts val="480"/>
              </a:spcBef>
              <a:spcAft>
                <a:spcPts val="0"/>
              </a:spcAft>
              <a:buNone/>
            </a:pPr>
            <a:r>
              <a:rPr lang="en-US" sz="2500"/>
              <a:t>WEB is a national program that IMS has been a part of for 14 years.</a:t>
            </a:r>
            <a:endParaRPr sz="2500"/>
          </a:p>
          <a:p>
            <a:pPr indent="-143510" lvl="0" marL="273050" marR="0" rtl="0" algn="l">
              <a:spcBef>
                <a:spcPts val="480"/>
              </a:spcBef>
              <a:spcAft>
                <a:spcPts val="0"/>
              </a:spcAft>
              <a:buClr>
                <a:schemeClr val="accent1"/>
              </a:buClr>
              <a:buSzPts val="2040"/>
              <a:buFont typeface="Noto Sans Symbols"/>
              <a:buNone/>
            </a:pPr>
            <a:r>
              <a:t/>
            </a:r>
            <a:endParaRPr b="0" i="0" sz="2400" u="none">
              <a:solidFill>
                <a:schemeClr val="dk1"/>
              </a:solidFill>
              <a:latin typeface="Georgia"/>
              <a:ea typeface="Georgia"/>
              <a:cs typeface="Georgia"/>
              <a:sym typeface="Georgi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60"/>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WEB First Day of School</a:t>
            </a:r>
            <a:endParaRPr>
              <a:solidFill>
                <a:srgbClr val="38761D"/>
              </a:solidFill>
            </a:endParaRPr>
          </a:p>
        </p:txBody>
      </p:sp>
      <p:sp>
        <p:nvSpPr>
          <p:cNvPr id="387" name="Google Shape;387;p60"/>
          <p:cNvSpPr txBox="1"/>
          <p:nvPr>
            <p:ph idx="1" type="body"/>
          </p:nvPr>
        </p:nvSpPr>
        <p:spPr>
          <a:xfrm>
            <a:off x="301752" y="1527048"/>
            <a:ext cx="8503800" cy="4572000"/>
          </a:xfrm>
          <a:prstGeom prst="rect">
            <a:avLst/>
          </a:prstGeom>
        </p:spPr>
        <p:txBody>
          <a:bodyPr anchorCtr="0" anchor="t" bIns="91425" lIns="91425" spcFirstLastPara="1" rIns="91425" wrap="square" tIns="91425">
            <a:normAutofit/>
          </a:bodyPr>
          <a:lstStyle/>
          <a:p>
            <a:pPr indent="0" lvl="0" marL="0" rtl="0" algn="l">
              <a:spcBef>
                <a:spcPts val="540"/>
              </a:spcBef>
              <a:spcAft>
                <a:spcPts val="0"/>
              </a:spcAft>
              <a:buNone/>
            </a:pPr>
            <a:r>
              <a:t/>
            </a:r>
            <a:endParaRPr/>
          </a:p>
        </p:txBody>
      </p:sp>
      <p:pic>
        <p:nvPicPr>
          <p:cNvPr id="388" name="Google Shape;388;p60" title="Screenshot 2025-08-27 at 9.28.06 PM.png"/>
          <p:cNvPicPr preferRelativeResize="0"/>
          <p:nvPr/>
        </p:nvPicPr>
        <p:blipFill>
          <a:blip r:embed="rId3">
            <a:alphaModFix/>
          </a:blip>
          <a:stretch>
            <a:fillRect/>
          </a:stretch>
        </p:blipFill>
        <p:spPr>
          <a:xfrm>
            <a:off x="52113" y="987300"/>
            <a:ext cx="9003077" cy="2588249"/>
          </a:xfrm>
          <a:prstGeom prst="rect">
            <a:avLst/>
          </a:prstGeom>
          <a:noFill/>
          <a:ln>
            <a:noFill/>
          </a:ln>
        </p:spPr>
      </p:pic>
      <p:pic>
        <p:nvPicPr>
          <p:cNvPr id="389" name="Google Shape;389;p60" title="Screenshot 2025-08-27 at 9.26.37 PM.png"/>
          <p:cNvPicPr preferRelativeResize="0"/>
          <p:nvPr/>
        </p:nvPicPr>
        <p:blipFill>
          <a:blip r:embed="rId4">
            <a:alphaModFix/>
          </a:blip>
          <a:stretch>
            <a:fillRect/>
          </a:stretch>
        </p:blipFill>
        <p:spPr>
          <a:xfrm>
            <a:off x="0" y="3575550"/>
            <a:ext cx="4533124" cy="3184300"/>
          </a:xfrm>
          <a:prstGeom prst="rect">
            <a:avLst/>
          </a:prstGeom>
          <a:noFill/>
          <a:ln>
            <a:noFill/>
          </a:ln>
        </p:spPr>
      </p:pic>
      <p:pic>
        <p:nvPicPr>
          <p:cNvPr id="390" name="Google Shape;390;p60" title="Screenshot 2025-08-27 at 9.26.25 PM.png"/>
          <p:cNvPicPr preferRelativeResize="0"/>
          <p:nvPr/>
        </p:nvPicPr>
        <p:blipFill>
          <a:blip r:embed="rId5">
            <a:alphaModFix/>
          </a:blip>
          <a:stretch>
            <a:fillRect/>
          </a:stretch>
        </p:blipFill>
        <p:spPr>
          <a:xfrm>
            <a:off x="4533125" y="3575550"/>
            <a:ext cx="4533125" cy="328245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1"/>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Upcoming Dates</a:t>
            </a:r>
            <a:endParaRPr>
              <a:solidFill>
                <a:srgbClr val="38761D"/>
              </a:solidFill>
            </a:endParaRPr>
          </a:p>
        </p:txBody>
      </p:sp>
      <p:sp>
        <p:nvSpPr>
          <p:cNvPr id="397" name="Google Shape;397;p61"/>
          <p:cNvSpPr txBox="1"/>
          <p:nvPr>
            <p:ph idx="1" type="body"/>
          </p:nvPr>
        </p:nvSpPr>
        <p:spPr>
          <a:xfrm>
            <a:off x="301750" y="1374650"/>
            <a:ext cx="8503800" cy="4908600"/>
          </a:xfrm>
          <a:prstGeom prst="rect">
            <a:avLst/>
          </a:prstGeom>
        </p:spPr>
        <p:txBody>
          <a:bodyPr anchorCtr="0" anchor="t" bIns="91425" lIns="91425" spcFirstLastPara="1" rIns="91425" wrap="square" tIns="91425">
            <a:normAutofit fontScale="92500" lnSpcReduction="20000"/>
          </a:bodyPr>
          <a:lstStyle/>
          <a:p>
            <a:pPr indent="-127317" lvl="0" marL="273050" rtl="0" algn="l">
              <a:spcBef>
                <a:spcPts val="540"/>
              </a:spcBef>
              <a:spcAft>
                <a:spcPts val="0"/>
              </a:spcAft>
              <a:buNone/>
            </a:pPr>
            <a:r>
              <a:t/>
            </a:r>
            <a:endParaRPr/>
          </a:p>
          <a:p>
            <a:pPr indent="-411162" lvl="0" marL="457200" rtl="0" algn="l">
              <a:spcBef>
                <a:spcPts val="540"/>
              </a:spcBef>
              <a:spcAft>
                <a:spcPts val="0"/>
              </a:spcAft>
              <a:buClr>
                <a:schemeClr val="dk1"/>
              </a:buClr>
              <a:buSzPct val="100000"/>
              <a:buChar char="●"/>
            </a:pPr>
            <a:r>
              <a:rPr lang="en-US" sz="3108"/>
              <a:t>September 4th - 6th Grade/New Family Pizza</a:t>
            </a:r>
            <a:endParaRPr sz="3108"/>
          </a:p>
          <a:p>
            <a:pPr indent="-411162" lvl="0" marL="457200" rtl="0" algn="l">
              <a:spcBef>
                <a:spcPts val="0"/>
              </a:spcBef>
              <a:spcAft>
                <a:spcPts val="0"/>
              </a:spcAft>
              <a:buClr>
                <a:schemeClr val="dk1"/>
              </a:buClr>
              <a:buSzPct val="100000"/>
              <a:buChar char="●"/>
            </a:pPr>
            <a:r>
              <a:rPr lang="en-US" sz="3108"/>
              <a:t>September 13th - Application for Tier 1 Team Due Date </a:t>
            </a:r>
            <a:r>
              <a:rPr lang="en-US" sz="3108"/>
              <a:t>(Parent Advisory Council)</a:t>
            </a:r>
            <a:endParaRPr sz="3108"/>
          </a:p>
          <a:p>
            <a:pPr indent="-411162" lvl="0" marL="457200" rtl="0" algn="l">
              <a:spcBef>
                <a:spcPts val="0"/>
              </a:spcBef>
              <a:spcAft>
                <a:spcPts val="0"/>
              </a:spcAft>
              <a:buClr>
                <a:schemeClr val="dk1"/>
              </a:buClr>
              <a:buSzPct val="100000"/>
              <a:buChar char="●"/>
            </a:pPr>
            <a:r>
              <a:rPr lang="en-US" sz="3108"/>
              <a:t>September 15th - Photo Make Up Day</a:t>
            </a:r>
            <a:endParaRPr sz="3108"/>
          </a:p>
          <a:p>
            <a:pPr indent="-411162" lvl="0" marL="457200" rtl="0" algn="l">
              <a:spcBef>
                <a:spcPts val="0"/>
              </a:spcBef>
              <a:spcAft>
                <a:spcPts val="0"/>
              </a:spcAft>
              <a:buClr>
                <a:schemeClr val="dk1"/>
              </a:buClr>
              <a:buSzPct val="100000"/>
              <a:buChar char="●"/>
            </a:pPr>
            <a:r>
              <a:rPr lang="en-US" sz="3108"/>
              <a:t>September 18th - Curriculum Night</a:t>
            </a:r>
            <a:endParaRPr sz="3108"/>
          </a:p>
          <a:p>
            <a:pPr indent="-411162" lvl="0" marL="457200" rtl="0" algn="l">
              <a:spcBef>
                <a:spcPts val="0"/>
              </a:spcBef>
              <a:spcAft>
                <a:spcPts val="0"/>
              </a:spcAft>
              <a:buClr>
                <a:schemeClr val="dk1"/>
              </a:buClr>
              <a:buSzPct val="100000"/>
              <a:buChar char="●"/>
            </a:pPr>
            <a:r>
              <a:rPr lang="en-US" sz="3108"/>
              <a:t>October 16 - School Board Site Visit</a:t>
            </a:r>
            <a:endParaRPr sz="3108"/>
          </a:p>
          <a:p>
            <a:pPr indent="-411162" lvl="0" marL="457200" rtl="0" algn="l">
              <a:spcBef>
                <a:spcPts val="0"/>
              </a:spcBef>
              <a:spcAft>
                <a:spcPts val="0"/>
              </a:spcAft>
              <a:buClr>
                <a:schemeClr val="dk1"/>
              </a:buClr>
              <a:buSzPct val="100000"/>
              <a:buChar char="●"/>
            </a:pPr>
            <a:r>
              <a:rPr lang="en-US" sz="3108"/>
              <a:t>October 16 - 1st Tier 1 Team Meeting (PAC)</a:t>
            </a:r>
            <a:endParaRPr sz="3108"/>
          </a:p>
          <a:p>
            <a:pPr indent="-363402" lvl="0" marL="457200" rtl="0" algn="l">
              <a:spcBef>
                <a:spcPts val="0"/>
              </a:spcBef>
              <a:spcAft>
                <a:spcPts val="0"/>
              </a:spcAft>
              <a:buSzPct val="85000"/>
              <a:buChar char="●"/>
            </a:pPr>
            <a:r>
              <a:t/>
            </a:r>
            <a:endParaRPr/>
          </a:p>
          <a:p>
            <a:pPr indent="0" lvl="0" marL="145732" rtl="0" algn="l">
              <a:spcBef>
                <a:spcPts val="540"/>
              </a:spcBef>
              <a:spcAft>
                <a:spcPts val="0"/>
              </a:spcAft>
              <a:buNone/>
            </a:pPr>
            <a:r>
              <a:t/>
            </a:r>
            <a:endParaRPr/>
          </a:p>
          <a:p>
            <a:pPr indent="-127317" lvl="0" marL="273050" rtl="0" algn="l">
              <a:spcBef>
                <a:spcPts val="540"/>
              </a:spcBef>
              <a:spcAft>
                <a:spcPts val="0"/>
              </a:spcAft>
              <a:buNone/>
            </a:pPr>
            <a:r>
              <a:t/>
            </a:r>
            <a:endParaRPr/>
          </a:p>
        </p:txBody>
      </p:sp>
      <p:pic>
        <p:nvPicPr>
          <p:cNvPr descr="a cartoon hand is holding a red string and the words `` dont forget '' are written on a white background . (Provided by Tenor)" id="398" name="Google Shape;398;p61"/>
          <p:cNvPicPr preferRelativeResize="0"/>
          <p:nvPr/>
        </p:nvPicPr>
        <p:blipFill>
          <a:blip r:embed="rId3">
            <a:alphaModFix/>
          </a:blip>
          <a:stretch>
            <a:fillRect/>
          </a:stretch>
        </p:blipFill>
        <p:spPr>
          <a:xfrm>
            <a:off x="2717700" y="4730200"/>
            <a:ext cx="3028025" cy="21278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2"/>
          <p:cNvSpPr txBox="1"/>
          <p:nvPr>
            <p:ph type="title"/>
          </p:nvPr>
        </p:nvSpPr>
        <p:spPr>
          <a:xfrm>
            <a:off x="301625" y="228600"/>
            <a:ext cx="8534400" cy="75882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7B9899"/>
              </a:buClr>
              <a:buFont typeface="Georgia"/>
              <a:buNone/>
            </a:pPr>
            <a:r>
              <a:rPr b="0" i="0" lang="en-US" sz="3300" u="none" cap="none" strike="noStrike">
                <a:solidFill>
                  <a:srgbClr val="38761D"/>
                </a:solidFill>
                <a:latin typeface="Georgia"/>
                <a:ea typeface="Georgia"/>
                <a:cs typeface="Georgia"/>
                <a:sym typeface="Georgia"/>
              </a:rPr>
              <a:t>20</a:t>
            </a:r>
            <a:r>
              <a:rPr lang="en-US">
                <a:solidFill>
                  <a:srgbClr val="38761D"/>
                </a:solidFill>
              </a:rPr>
              <a:t>25 </a:t>
            </a:r>
            <a:r>
              <a:rPr b="0" i="0" lang="en-US" sz="3300" u="none" cap="none" strike="noStrike">
                <a:solidFill>
                  <a:srgbClr val="38761D"/>
                </a:solidFill>
                <a:latin typeface="Georgia"/>
                <a:ea typeface="Georgia"/>
                <a:cs typeface="Georgia"/>
                <a:sym typeface="Georgia"/>
              </a:rPr>
              <a:t>Curriculum Night</a:t>
            </a:r>
            <a:endParaRPr>
              <a:solidFill>
                <a:srgbClr val="38761D"/>
              </a:solidFill>
            </a:endParaRPr>
          </a:p>
        </p:txBody>
      </p:sp>
      <p:sp>
        <p:nvSpPr>
          <p:cNvPr id="404" name="Google Shape;404;p62"/>
          <p:cNvSpPr txBox="1"/>
          <p:nvPr>
            <p:ph idx="1" type="body"/>
          </p:nvPr>
        </p:nvSpPr>
        <p:spPr>
          <a:xfrm>
            <a:off x="301625" y="1603375"/>
            <a:ext cx="8504100" cy="4572000"/>
          </a:xfrm>
          <a:prstGeom prst="rect">
            <a:avLst/>
          </a:prstGeom>
          <a:noFill/>
          <a:ln>
            <a:noFill/>
          </a:ln>
        </p:spPr>
        <p:txBody>
          <a:bodyPr anchorCtr="0" anchor="t" bIns="45700" lIns="91425" spcFirstLastPara="1" rIns="91425" wrap="square" tIns="45700">
            <a:normAutofit fontScale="32500" lnSpcReduction="20000"/>
          </a:bodyPr>
          <a:lstStyle/>
          <a:p>
            <a:pPr indent="0" lvl="0" marL="0" marR="0" rtl="0" algn="l">
              <a:lnSpc>
                <a:spcPct val="100000"/>
              </a:lnSpc>
              <a:spcBef>
                <a:spcPts val="0"/>
              </a:spcBef>
              <a:spcAft>
                <a:spcPts val="0"/>
              </a:spcAft>
              <a:buNone/>
            </a:pPr>
            <a:r>
              <a:t/>
            </a:r>
            <a:endParaRPr sz="6300">
              <a:solidFill>
                <a:srgbClr val="000000"/>
              </a:solidFill>
            </a:endParaRPr>
          </a:p>
          <a:p>
            <a:pPr indent="-313213" lvl="1" marL="547687" marR="0" rtl="0" algn="l">
              <a:lnSpc>
                <a:spcPct val="100000"/>
              </a:lnSpc>
              <a:spcBef>
                <a:spcPts val="440"/>
              </a:spcBef>
              <a:spcAft>
                <a:spcPts val="0"/>
              </a:spcAft>
              <a:buClr>
                <a:srgbClr val="000000"/>
              </a:buClr>
              <a:buSzPct val="100000"/>
              <a:buFont typeface="Noto Sans Symbols"/>
              <a:buChar char="○"/>
            </a:pPr>
            <a:r>
              <a:rPr lang="en-US" sz="6300">
                <a:solidFill>
                  <a:srgbClr val="000000"/>
                </a:solidFill>
              </a:rPr>
              <a:t>All School Curriculum Night - September 18th</a:t>
            </a:r>
            <a:endParaRPr sz="6300">
              <a:solidFill>
                <a:srgbClr val="000000"/>
              </a:solidFill>
            </a:endParaRPr>
          </a:p>
          <a:p>
            <a:pPr indent="274637" lvl="0" marL="273050" marR="0" rtl="0" algn="l">
              <a:lnSpc>
                <a:spcPct val="100000"/>
              </a:lnSpc>
              <a:spcBef>
                <a:spcPts val="440"/>
              </a:spcBef>
              <a:spcAft>
                <a:spcPts val="0"/>
              </a:spcAft>
              <a:buNone/>
            </a:pPr>
            <a:r>
              <a:t/>
            </a:r>
            <a:endParaRPr sz="6300">
              <a:solidFill>
                <a:srgbClr val="000000"/>
              </a:solidFill>
            </a:endParaRPr>
          </a:p>
          <a:p>
            <a:pPr indent="-313213" lvl="1" marL="547687" marR="0" rtl="0" algn="l">
              <a:lnSpc>
                <a:spcPct val="100000"/>
              </a:lnSpc>
              <a:spcBef>
                <a:spcPts val="440"/>
              </a:spcBef>
              <a:spcAft>
                <a:spcPts val="0"/>
              </a:spcAft>
              <a:buClr>
                <a:srgbClr val="000000"/>
              </a:buClr>
              <a:buSzPct val="100000"/>
              <a:buFont typeface="Noto Sans Symbols"/>
              <a:buChar char="○"/>
            </a:pPr>
            <a:r>
              <a:rPr lang="en-US" sz="6300">
                <a:solidFill>
                  <a:srgbClr val="000000"/>
                </a:solidFill>
              </a:rPr>
              <a:t>6:00 pm to 8:00 pm</a:t>
            </a:r>
            <a:endParaRPr sz="6300">
              <a:solidFill>
                <a:srgbClr val="000000"/>
              </a:solidFill>
            </a:endParaRPr>
          </a:p>
          <a:p>
            <a:pPr indent="549275" lvl="0" marL="273050" rtl="0" algn="l">
              <a:lnSpc>
                <a:spcPct val="100000"/>
              </a:lnSpc>
              <a:spcBef>
                <a:spcPts val="440"/>
              </a:spcBef>
              <a:spcAft>
                <a:spcPts val="0"/>
              </a:spcAft>
              <a:buNone/>
            </a:pPr>
            <a:r>
              <a:rPr lang="en-US" sz="6300"/>
              <a:t>Admin/Counselor Optional Opening Session 6:00-6:20</a:t>
            </a:r>
            <a:endParaRPr sz="6300"/>
          </a:p>
          <a:p>
            <a:pPr indent="549275" lvl="0" marL="273050" rtl="0" algn="l">
              <a:lnSpc>
                <a:spcPct val="100000"/>
              </a:lnSpc>
              <a:spcBef>
                <a:spcPts val="440"/>
              </a:spcBef>
              <a:spcAft>
                <a:spcPts val="0"/>
              </a:spcAft>
              <a:buNone/>
            </a:pPr>
            <a:r>
              <a:rPr lang="en-US" sz="6300"/>
              <a:t>Repeat Information from today</a:t>
            </a:r>
            <a:endParaRPr sz="6300"/>
          </a:p>
          <a:p>
            <a:pPr indent="0" lvl="0" marL="0" rtl="0" algn="l">
              <a:lnSpc>
                <a:spcPct val="100000"/>
              </a:lnSpc>
              <a:spcBef>
                <a:spcPts val="440"/>
              </a:spcBef>
              <a:spcAft>
                <a:spcPts val="0"/>
              </a:spcAft>
              <a:buNone/>
            </a:pPr>
            <a:r>
              <a:t/>
            </a:r>
            <a:endParaRPr sz="6300"/>
          </a:p>
          <a:p>
            <a:pPr indent="0" lvl="0" marL="0" rtl="0" algn="l">
              <a:lnSpc>
                <a:spcPct val="100000"/>
              </a:lnSpc>
              <a:spcBef>
                <a:spcPts val="440"/>
              </a:spcBef>
              <a:spcAft>
                <a:spcPts val="0"/>
              </a:spcAft>
              <a:buNone/>
            </a:pPr>
            <a:r>
              <a:t/>
            </a:r>
            <a:endParaRPr sz="6300"/>
          </a:p>
          <a:p>
            <a:pPr indent="0" lvl="0" marL="0" rtl="0" algn="l">
              <a:lnSpc>
                <a:spcPct val="100000"/>
              </a:lnSpc>
              <a:spcBef>
                <a:spcPts val="440"/>
              </a:spcBef>
              <a:spcAft>
                <a:spcPts val="0"/>
              </a:spcAft>
              <a:buNone/>
            </a:pPr>
            <a:r>
              <a:rPr lang="en-US" sz="6300"/>
              <a:t>Reminders:</a:t>
            </a:r>
            <a:endParaRPr sz="6300"/>
          </a:p>
          <a:p>
            <a:pPr indent="-358616" lvl="0" marL="457200" rtl="0" algn="l">
              <a:lnSpc>
                <a:spcPct val="100000"/>
              </a:lnSpc>
              <a:spcBef>
                <a:spcPts val="440"/>
              </a:spcBef>
              <a:spcAft>
                <a:spcPts val="0"/>
              </a:spcAft>
              <a:buSzPct val="100000"/>
              <a:buAutoNum type="arabicPeriod"/>
            </a:pPr>
            <a:r>
              <a:rPr lang="en-US" sz="6300"/>
              <a:t>Wear comfortable shoes</a:t>
            </a:r>
            <a:endParaRPr sz="6300"/>
          </a:p>
          <a:p>
            <a:pPr indent="-358616" lvl="0" marL="457200" rtl="0" algn="l">
              <a:lnSpc>
                <a:spcPct val="100000"/>
              </a:lnSpc>
              <a:spcBef>
                <a:spcPts val="0"/>
              </a:spcBef>
              <a:spcAft>
                <a:spcPts val="0"/>
              </a:spcAft>
              <a:buSzPct val="100000"/>
              <a:buAutoNum type="arabicPeriod"/>
            </a:pPr>
            <a:r>
              <a:rPr lang="en-US" sz="6300"/>
              <a:t>Know that parking will be super challenging</a:t>
            </a:r>
            <a:endParaRPr sz="6300"/>
          </a:p>
          <a:p>
            <a:pPr indent="-358616" lvl="0" marL="457200" rtl="0" algn="l">
              <a:lnSpc>
                <a:spcPct val="100000"/>
              </a:lnSpc>
              <a:spcBef>
                <a:spcPts val="0"/>
              </a:spcBef>
              <a:spcAft>
                <a:spcPts val="0"/>
              </a:spcAft>
              <a:buSzPct val="100000"/>
              <a:buAutoNum type="arabicPeriod"/>
            </a:pPr>
            <a:r>
              <a:rPr lang="en-US" sz="6300"/>
              <a:t>Purpose to hear from teachers </a:t>
            </a:r>
            <a:endParaRPr sz="6300"/>
          </a:p>
          <a:p>
            <a:pPr indent="-358616" lvl="0" marL="457200" rtl="0" algn="l">
              <a:lnSpc>
                <a:spcPct val="100000"/>
              </a:lnSpc>
              <a:spcBef>
                <a:spcPts val="0"/>
              </a:spcBef>
              <a:spcAft>
                <a:spcPts val="0"/>
              </a:spcAft>
              <a:buSzPct val="100000"/>
              <a:buAutoNum type="arabicPeriod"/>
            </a:pPr>
            <a:r>
              <a:rPr lang="en-US" sz="6300"/>
              <a:t>Room Parent Sign-Up Opportunity</a:t>
            </a:r>
            <a:endParaRPr sz="6300"/>
          </a:p>
          <a:p>
            <a:pPr indent="0" lvl="0" marL="273050" marR="0" rtl="0" algn="l">
              <a:lnSpc>
                <a:spcPct val="100000"/>
              </a:lnSpc>
              <a:spcBef>
                <a:spcPts val="440"/>
              </a:spcBef>
              <a:spcAft>
                <a:spcPts val="0"/>
              </a:spcAft>
              <a:buNone/>
            </a:pPr>
            <a:r>
              <a:t/>
            </a:r>
            <a:endParaRPr>
              <a:solidFill>
                <a:srgbClr val="000000"/>
              </a:solidFill>
            </a:endParaRPr>
          </a:p>
          <a:p>
            <a:pPr indent="0" lvl="0" marL="0" marR="0" rtl="0" algn="l">
              <a:lnSpc>
                <a:spcPct val="100000"/>
              </a:lnSpc>
              <a:spcBef>
                <a:spcPts val="440"/>
              </a:spcBef>
              <a:spcAft>
                <a:spcPts val="0"/>
              </a:spcAft>
              <a:buNone/>
            </a:pPr>
            <a:r>
              <a:t/>
            </a:r>
            <a:endParaRPr>
              <a:solidFill>
                <a:srgbClr val="000000"/>
              </a:solidFill>
            </a:endParaRPr>
          </a:p>
          <a:p>
            <a:pPr indent="549275" lvl="0" marL="273050" marR="0" rtl="0" algn="l">
              <a:lnSpc>
                <a:spcPct val="100000"/>
              </a:lnSpc>
              <a:spcBef>
                <a:spcPts val="440"/>
              </a:spcBef>
              <a:spcAft>
                <a:spcPts val="0"/>
              </a:spcAft>
              <a:buNone/>
            </a:pPr>
            <a:r>
              <a:t/>
            </a:r>
            <a:endParaRPr>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3"/>
          <p:cNvSpPr txBox="1"/>
          <p:nvPr>
            <p:ph type="title"/>
          </p:nvPr>
        </p:nvSpPr>
        <p:spPr>
          <a:xfrm>
            <a:off x="301625" y="228600"/>
            <a:ext cx="8534400" cy="75882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7B9899"/>
              </a:buClr>
              <a:buFont typeface="Georgia"/>
              <a:buNone/>
            </a:pPr>
            <a:r>
              <a:rPr b="0" i="0" lang="en-US" sz="3300" u="none" cap="none" strike="noStrike">
                <a:solidFill>
                  <a:srgbClr val="38761D"/>
                </a:solidFill>
                <a:latin typeface="Georgia"/>
                <a:ea typeface="Georgia"/>
                <a:cs typeface="Georgia"/>
                <a:sym typeface="Georgia"/>
              </a:rPr>
              <a:t>Parent Involvement Opportunities. . .</a:t>
            </a:r>
            <a:endParaRPr>
              <a:solidFill>
                <a:srgbClr val="38761D"/>
              </a:solidFill>
            </a:endParaRPr>
          </a:p>
        </p:txBody>
      </p:sp>
      <p:sp>
        <p:nvSpPr>
          <p:cNvPr id="410" name="Google Shape;410;p63"/>
          <p:cNvSpPr txBox="1"/>
          <p:nvPr>
            <p:ph idx="1" type="body"/>
          </p:nvPr>
        </p:nvSpPr>
        <p:spPr>
          <a:xfrm>
            <a:off x="301752" y="1527048"/>
            <a:ext cx="8503800" cy="45720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None/>
            </a:pPr>
            <a:r>
              <a:rPr b="0" i="0" lang="en-US" sz="2700" u="none">
                <a:solidFill>
                  <a:schemeClr val="dk1"/>
                </a:solidFill>
                <a:latin typeface="Georgia"/>
                <a:ea typeface="Georgia"/>
                <a:cs typeface="Georgia"/>
                <a:sym typeface="Georgia"/>
              </a:rPr>
              <a:t>PTSA </a:t>
            </a:r>
            <a:endParaRPr/>
          </a:p>
          <a:p>
            <a:pPr indent="-228600" lvl="0" marL="273050" marR="0" rtl="0" algn="l">
              <a:lnSpc>
                <a:spcPct val="100000"/>
              </a:lnSpc>
              <a:spcBef>
                <a:spcPts val="0"/>
              </a:spcBef>
              <a:spcAft>
                <a:spcPts val="0"/>
              </a:spcAft>
              <a:buClr>
                <a:srgbClr val="A61C00"/>
              </a:buClr>
              <a:buSzPts val="1595"/>
              <a:buFont typeface="Noto Sans Symbols"/>
              <a:buChar char="●"/>
            </a:pPr>
            <a:r>
              <a:rPr lang="en-US" sz="2000">
                <a:solidFill>
                  <a:srgbClr val="A61C00"/>
                </a:solidFill>
              </a:rPr>
              <a:t>Feb. 8, May 9</a:t>
            </a:r>
            <a:endParaRPr sz="2000">
              <a:solidFill>
                <a:srgbClr val="A61C00"/>
              </a:solidFill>
            </a:endParaRPr>
          </a:p>
          <a:p>
            <a:pPr indent="-273050" lvl="0" marL="273050" marR="0" rtl="0" algn="l">
              <a:lnSpc>
                <a:spcPct val="100000"/>
              </a:lnSpc>
              <a:spcBef>
                <a:spcPts val="540"/>
              </a:spcBef>
              <a:spcAft>
                <a:spcPts val="0"/>
              </a:spcAft>
              <a:buClr>
                <a:schemeClr val="accent1"/>
              </a:buClr>
              <a:buSzPts val="2295"/>
              <a:buFont typeface="Noto Sans Symbols"/>
              <a:buChar char="●"/>
            </a:pPr>
            <a:r>
              <a:t/>
            </a:r>
            <a:endParaRPr/>
          </a:p>
          <a:p>
            <a:pPr indent="0" lvl="0" marL="0" marR="0" rtl="0" algn="l">
              <a:lnSpc>
                <a:spcPct val="100000"/>
              </a:lnSpc>
              <a:spcBef>
                <a:spcPts val="540"/>
              </a:spcBef>
              <a:spcAft>
                <a:spcPts val="0"/>
              </a:spcAft>
              <a:buNone/>
            </a:pPr>
            <a:r>
              <a:rPr lang="en-US"/>
              <a:t>Tier 1 Team (</a:t>
            </a:r>
            <a:r>
              <a:rPr b="0" i="0" lang="en-US" sz="2700" u="none">
                <a:solidFill>
                  <a:schemeClr val="dk1"/>
                </a:solidFill>
                <a:latin typeface="Georgia"/>
                <a:ea typeface="Georgia"/>
                <a:cs typeface="Georgia"/>
                <a:sym typeface="Georgia"/>
              </a:rPr>
              <a:t>Pare</a:t>
            </a:r>
            <a:r>
              <a:rPr lang="en-US"/>
              <a:t>n</a:t>
            </a:r>
            <a:r>
              <a:rPr b="0" i="0" lang="en-US" sz="2700" u="none">
                <a:solidFill>
                  <a:schemeClr val="dk1"/>
                </a:solidFill>
                <a:latin typeface="Georgia"/>
                <a:ea typeface="Georgia"/>
                <a:cs typeface="Georgia"/>
                <a:sym typeface="Georgia"/>
              </a:rPr>
              <a:t>t Advisory Committee)</a:t>
            </a:r>
            <a:endParaRPr/>
          </a:p>
          <a:p>
            <a:pPr indent="-254317" lvl="0" marL="273050" marR="0" rtl="0" algn="l">
              <a:lnSpc>
                <a:spcPct val="100000"/>
              </a:lnSpc>
              <a:spcBef>
                <a:spcPts val="540"/>
              </a:spcBef>
              <a:spcAft>
                <a:spcPts val="0"/>
              </a:spcAft>
              <a:buClr>
                <a:srgbClr val="A61C00"/>
              </a:buClr>
              <a:buSzPts val="2000"/>
              <a:buFont typeface="Noto Sans Symbols"/>
              <a:buChar char="●"/>
            </a:pPr>
            <a:r>
              <a:rPr lang="en-US" sz="2000">
                <a:solidFill>
                  <a:srgbClr val="A61C00"/>
                </a:solidFill>
              </a:rPr>
              <a:t>Oct. 16, Nov. 20, December 18, February 5, March 19, April 23, May 21</a:t>
            </a:r>
            <a:endParaRPr sz="2000">
              <a:solidFill>
                <a:srgbClr val="A61C00"/>
              </a:solidFill>
            </a:endParaRPr>
          </a:p>
          <a:p>
            <a:pPr indent="0" lvl="0" marL="273050" marR="0" rtl="0" algn="l">
              <a:lnSpc>
                <a:spcPct val="100000"/>
              </a:lnSpc>
              <a:spcBef>
                <a:spcPts val="540"/>
              </a:spcBef>
              <a:spcAft>
                <a:spcPts val="0"/>
              </a:spcAft>
              <a:buNone/>
            </a:pPr>
            <a:r>
              <a:t/>
            </a:r>
            <a:endParaRPr sz="2000">
              <a:solidFill>
                <a:srgbClr val="A61C00"/>
              </a:solidFill>
            </a:endParaRPr>
          </a:p>
          <a:p>
            <a:pPr indent="-254317" lvl="0" marL="273050" marR="0" rtl="0" algn="l">
              <a:lnSpc>
                <a:spcPct val="100000"/>
              </a:lnSpc>
              <a:spcBef>
                <a:spcPts val="540"/>
              </a:spcBef>
              <a:spcAft>
                <a:spcPts val="0"/>
              </a:spcAft>
              <a:buClr>
                <a:srgbClr val="A61C00"/>
              </a:buClr>
              <a:buSzPts val="2000"/>
              <a:buFont typeface="Noto Sans Symbols"/>
              <a:buChar char="●"/>
            </a:pPr>
            <a:r>
              <a:rPr lang="en-US" u="sng">
                <a:solidFill>
                  <a:schemeClr val="hlink"/>
                </a:solidFill>
                <a:hlinkClick r:id="rId3"/>
              </a:rPr>
              <a:t>Application</a:t>
            </a:r>
            <a:r>
              <a:rPr lang="en-US"/>
              <a:t> - </a:t>
            </a:r>
            <a:r>
              <a:rPr lang="en-US" sz="1800"/>
              <a:t>Due Date Sept. 13th</a:t>
            </a:r>
            <a:endParaRPr sz="1800"/>
          </a:p>
          <a:p>
            <a:pPr indent="0" lvl="0" marL="0" marR="0" rtl="0" algn="l">
              <a:lnSpc>
                <a:spcPct val="100000"/>
              </a:lnSpc>
              <a:spcBef>
                <a:spcPts val="540"/>
              </a:spcBef>
              <a:spcAft>
                <a:spcPts val="0"/>
              </a:spcAft>
              <a:buNone/>
            </a:pPr>
            <a:r>
              <a:t/>
            </a:r>
            <a:endParaRPr sz="2000">
              <a:solidFill>
                <a:srgbClr val="990000"/>
              </a:solidFill>
            </a:endParaRPr>
          </a:p>
          <a:p>
            <a:pPr indent="0" lvl="0" marL="273050" marR="0" rtl="0" algn="l">
              <a:lnSpc>
                <a:spcPct val="100000"/>
              </a:lnSpc>
              <a:spcBef>
                <a:spcPts val="54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64"/>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Stay in the “know”</a:t>
            </a:r>
            <a:endParaRPr>
              <a:solidFill>
                <a:srgbClr val="38761D"/>
              </a:solidFill>
            </a:endParaRPr>
          </a:p>
        </p:txBody>
      </p:sp>
      <p:sp>
        <p:nvSpPr>
          <p:cNvPr id="417" name="Google Shape;417;p64"/>
          <p:cNvSpPr txBox="1"/>
          <p:nvPr>
            <p:ph idx="1" type="body"/>
          </p:nvPr>
        </p:nvSpPr>
        <p:spPr>
          <a:xfrm>
            <a:off x="316925" y="1590700"/>
            <a:ext cx="8503800" cy="4996800"/>
          </a:xfrm>
          <a:prstGeom prst="rect">
            <a:avLst/>
          </a:prstGeom>
        </p:spPr>
        <p:txBody>
          <a:bodyPr anchorCtr="0" anchor="t" bIns="91425" lIns="91425" spcFirstLastPara="1" rIns="91425" wrap="square" tIns="91425">
            <a:normAutofit/>
          </a:bodyPr>
          <a:lstStyle/>
          <a:p>
            <a:pPr indent="0" lvl="0" marL="0" rtl="0" algn="l">
              <a:spcBef>
                <a:spcPts val="540"/>
              </a:spcBef>
              <a:spcAft>
                <a:spcPts val="0"/>
              </a:spcAft>
              <a:buNone/>
            </a:pPr>
            <a:r>
              <a:t/>
            </a:r>
            <a:endParaRPr sz="2400"/>
          </a:p>
          <a:p>
            <a:pPr indent="-381000" lvl="0" marL="457200" rtl="0" algn="l">
              <a:spcBef>
                <a:spcPts val="540"/>
              </a:spcBef>
              <a:spcAft>
                <a:spcPts val="0"/>
              </a:spcAft>
              <a:buSzPts val="2400"/>
              <a:buChar char="●"/>
            </a:pPr>
            <a:r>
              <a:rPr b="1" lang="en-US" sz="2400"/>
              <a:t>PTSA Blasts and </a:t>
            </a:r>
            <a:r>
              <a:rPr b="1" lang="en-US" sz="2400"/>
              <a:t>Newsletter</a:t>
            </a:r>
            <a:endParaRPr b="1" sz="2400"/>
          </a:p>
          <a:p>
            <a:pPr indent="-381000" lvl="0" marL="457200" rtl="0" algn="l">
              <a:spcBef>
                <a:spcPts val="0"/>
              </a:spcBef>
              <a:spcAft>
                <a:spcPts val="0"/>
              </a:spcAft>
              <a:buSzPts val="2400"/>
              <a:buChar char="●"/>
            </a:pPr>
            <a:r>
              <a:t/>
            </a:r>
            <a:endParaRPr sz="2400"/>
          </a:p>
          <a:p>
            <a:pPr indent="-381000" lvl="0" marL="457200" rtl="0" algn="l">
              <a:spcBef>
                <a:spcPts val="0"/>
              </a:spcBef>
              <a:spcAft>
                <a:spcPts val="0"/>
              </a:spcAft>
              <a:buSzPts val="2400"/>
              <a:buChar char="●"/>
            </a:pPr>
            <a:r>
              <a:rPr b="1" lang="en-US" sz="2400" u="sng">
                <a:solidFill>
                  <a:schemeClr val="hlink"/>
                </a:solidFill>
                <a:hlinkClick r:id="rId3"/>
              </a:rPr>
              <a:t>IMS Website</a:t>
            </a:r>
            <a:r>
              <a:rPr b="1" lang="en-US" sz="2400"/>
              <a:t> </a:t>
            </a:r>
            <a:r>
              <a:rPr lang="en-US" sz="2400"/>
              <a:t> </a:t>
            </a:r>
            <a:endParaRPr sz="2400"/>
          </a:p>
          <a:p>
            <a:pPr indent="-381000" lvl="0" marL="457200" rtl="0" algn="l">
              <a:spcBef>
                <a:spcPts val="0"/>
              </a:spcBef>
              <a:spcAft>
                <a:spcPts val="0"/>
              </a:spcAft>
              <a:buSzPts val="2400"/>
              <a:buChar char="●"/>
            </a:pPr>
            <a:r>
              <a:t/>
            </a:r>
            <a:endParaRPr sz="2400"/>
          </a:p>
          <a:p>
            <a:pPr indent="-381000" lvl="0" marL="457200" rtl="0" algn="l">
              <a:spcBef>
                <a:spcPts val="0"/>
              </a:spcBef>
              <a:spcAft>
                <a:spcPts val="0"/>
              </a:spcAft>
              <a:buSzPts val="2400"/>
              <a:buChar char="●"/>
            </a:pPr>
            <a:r>
              <a:rPr b="1" lang="en-US" sz="2400" u="sng">
                <a:solidFill>
                  <a:schemeClr val="hlink"/>
                </a:solidFill>
                <a:hlinkClick r:id="rId4"/>
              </a:rPr>
              <a:t>IMS Weekly Updates</a:t>
            </a:r>
            <a:endParaRPr sz="2400"/>
          </a:p>
          <a:p>
            <a:pPr indent="0" lvl="0" marL="0" rtl="0" algn="l">
              <a:spcBef>
                <a:spcPts val="540"/>
              </a:spcBef>
              <a:spcAft>
                <a:spcPts val="0"/>
              </a:spcAft>
              <a:buNone/>
            </a:pPr>
            <a:r>
              <a:t/>
            </a:r>
            <a:endParaRPr sz="2400"/>
          </a:p>
          <a:p>
            <a:pPr indent="0" lvl="0" marL="0" rtl="0" algn="l">
              <a:spcBef>
                <a:spcPts val="540"/>
              </a:spcBef>
              <a:spcAft>
                <a:spcPts val="0"/>
              </a:spcAft>
              <a:buNone/>
            </a:pPr>
            <a:r>
              <a:rPr lang="en-US" sz="2400"/>
              <a:t>	Monthly Spotlight </a:t>
            </a:r>
            <a:endParaRPr sz="2400"/>
          </a:p>
          <a:p>
            <a:pPr indent="0" lvl="0" marL="457200" rtl="0" algn="l">
              <a:spcBef>
                <a:spcPts val="540"/>
              </a:spcBef>
              <a:spcAft>
                <a:spcPts val="0"/>
              </a:spcAft>
              <a:buNone/>
            </a:pPr>
            <a:r>
              <a:t/>
            </a:r>
            <a:endParaRPr b="1" sz="24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65"/>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Who do I go to for help?</a:t>
            </a:r>
            <a:endParaRPr>
              <a:solidFill>
                <a:srgbClr val="38761D"/>
              </a:solidFill>
            </a:endParaRPr>
          </a:p>
        </p:txBody>
      </p:sp>
      <p:sp>
        <p:nvSpPr>
          <p:cNvPr id="424" name="Google Shape;424;p65"/>
          <p:cNvSpPr txBox="1"/>
          <p:nvPr>
            <p:ph idx="1" type="body"/>
          </p:nvPr>
        </p:nvSpPr>
        <p:spPr>
          <a:xfrm>
            <a:off x="301752" y="1527048"/>
            <a:ext cx="8503800" cy="4572000"/>
          </a:xfrm>
          <a:prstGeom prst="rect">
            <a:avLst/>
          </a:prstGeom>
        </p:spPr>
        <p:txBody>
          <a:bodyPr anchorCtr="0" anchor="t" bIns="91425" lIns="91425" spcFirstLastPara="1" rIns="91425" wrap="square" tIns="91425">
            <a:normAutofit/>
          </a:bodyPr>
          <a:lstStyle/>
          <a:p>
            <a:pPr indent="0" lvl="0" marL="0" rtl="0" algn="l">
              <a:spcBef>
                <a:spcPts val="540"/>
              </a:spcBef>
              <a:spcAft>
                <a:spcPts val="0"/>
              </a:spcAft>
              <a:buNone/>
            </a:pPr>
            <a:r>
              <a:rPr lang="en-US" sz="2500"/>
              <a:t>Start with the person closest to the issue . . . </a:t>
            </a:r>
            <a:endParaRPr sz="2500"/>
          </a:p>
          <a:p>
            <a:pPr indent="0" lvl="0" marL="0" rtl="0" algn="l">
              <a:spcBef>
                <a:spcPts val="540"/>
              </a:spcBef>
              <a:spcAft>
                <a:spcPts val="0"/>
              </a:spcAft>
              <a:buNone/>
            </a:pPr>
            <a:r>
              <a:t/>
            </a:r>
            <a:endParaRPr sz="2500"/>
          </a:p>
          <a:p>
            <a:pPr indent="0" lvl="0" marL="0" rtl="0" algn="l">
              <a:spcBef>
                <a:spcPts val="540"/>
              </a:spcBef>
              <a:spcAft>
                <a:spcPts val="0"/>
              </a:spcAft>
              <a:buNone/>
            </a:pPr>
            <a:r>
              <a:rPr lang="en-US" sz="2500"/>
              <a:t>If it’s a classroom problem, begin with the teacher.</a:t>
            </a:r>
            <a:endParaRPr sz="2500"/>
          </a:p>
          <a:p>
            <a:pPr indent="0" lvl="0" marL="0" rtl="0" algn="l">
              <a:spcBef>
                <a:spcPts val="540"/>
              </a:spcBef>
              <a:spcAft>
                <a:spcPts val="0"/>
              </a:spcAft>
              <a:buNone/>
            </a:pPr>
            <a:r>
              <a:t/>
            </a:r>
            <a:endParaRPr sz="2500"/>
          </a:p>
          <a:p>
            <a:pPr indent="0" lvl="0" marL="0" rtl="0" algn="l">
              <a:spcBef>
                <a:spcPts val="540"/>
              </a:spcBef>
              <a:spcAft>
                <a:spcPts val="0"/>
              </a:spcAft>
              <a:buNone/>
            </a:pPr>
            <a:r>
              <a:rPr lang="en-US" sz="2500"/>
              <a:t>If it’s a social-emotional, attendance, multi-class issue, or anything else- begin with the counselor.</a:t>
            </a:r>
            <a:endParaRPr sz="2500"/>
          </a:p>
          <a:p>
            <a:pPr indent="0" lvl="0" marL="0" rtl="0" algn="l">
              <a:spcBef>
                <a:spcPts val="54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66"/>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How do I connect with a Counselor?</a:t>
            </a:r>
            <a:endParaRPr>
              <a:solidFill>
                <a:srgbClr val="38761D"/>
              </a:solidFill>
            </a:endParaRPr>
          </a:p>
        </p:txBody>
      </p:sp>
      <p:sp>
        <p:nvSpPr>
          <p:cNvPr id="431" name="Google Shape;431;p66"/>
          <p:cNvSpPr txBox="1"/>
          <p:nvPr>
            <p:ph idx="1" type="body"/>
          </p:nvPr>
        </p:nvSpPr>
        <p:spPr>
          <a:xfrm>
            <a:off x="171125" y="987300"/>
            <a:ext cx="8503800" cy="3946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US" sz="2100"/>
              <a:t>You are </a:t>
            </a:r>
            <a:r>
              <a:rPr lang="en-US" sz="2100" u="sng"/>
              <a:t>always </a:t>
            </a:r>
            <a:r>
              <a:rPr lang="en-US" sz="2100"/>
              <a:t>welcome to </a:t>
            </a:r>
            <a:r>
              <a:rPr b="1" lang="en-US" sz="2100">
                <a:solidFill>
                  <a:srgbClr val="0000FF"/>
                </a:solidFill>
              </a:rPr>
              <a:t>call or email</a:t>
            </a:r>
            <a:r>
              <a:rPr lang="en-US" sz="2100">
                <a:solidFill>
                  <a:srgbClr val="0000FF"/>
                </a:solidFill>
              </a:rPr>
              <a:t> </a:t>
            </a:r>
            <a:r>
              <a:rPr lang="en-US" sz="2100"/>
              <a:t>us!</a:t>
            </a:r>
            <a:endParaRPr sz="2100"/>
          </a:p>
          <a:p>
            <a:pPr indent="0" lvl="0" marL="0" rtl="0" algn="ctr">
              <a:spcBef>
                <a:spcPts val="0"/>
              </a:spcBef>
              <a:spcAft>
                <a:spcPts val="0"/>
              </a:spcAft>
              <a:buNone/>
            </a:pPr>
            <a:r>
              <a:rPr i="1" lang="en-US" sz="1600"/>
              <a:t>(Happy to answer any and all questions, even if you’re not sure who else to ask)</a:t>
            </a:r>
            <a:endParaRPr i="1" sz="2100"/>
          </a:p>
          <a:p>
            <a:pPr indent="0" lvl="0" marL="0" rtl="0" algn="ctr">
              <a:spcBef>
                <a:spcPts val="0"/>
              </a:spcBef>
              <a:spcAft>
                <a:spcPts val="0"/>
              </a:spcAft>
              <a:buNone/>
            </a:pPr>
            <a:r>
              <a:t/>
            </a:r>
            <a:endParaRPr b="1" i="1" sz="1600">
              <a:solidFill>
                <a:srgbClr val="0000FF"/>
              </a:solidFill>
            </a:endParaRPr>
          </a:p>
          <a:p>
            <a:pPr indent="0" lvl="0" marL="0" rtl="0" algn="ctr">
              <a:spcBef>
                <a:spcPts val="540"/>
              </a:spcBef>
              <a:spcAft>
                <a:spcPts val="0"/>
              </a:spcAft>
              <a:buNone/>
            </a:pPr>
            <a:r>
              <a:t/>
            </a:r>
            <a:endParaRPr i="1" sz="1600"/>
          </a:p>
        </p:txBody>
      </p:sp>
      <p:sp>
        <p:nvSpPr>
          <p:cNvPr id="432" name="Google Shape;432;p66"/>
          <p:cNvSpPr txBox="1"/>
          <p:nvPr/>
        </p:nvSpPr>
        <p:spPr>
          <a:xfrm>
            <a:off x="1019650" y="4933500"/>
            <a:ext cx="73092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rgbClr val="0000FF"/>
                </a:solidFill>
                <a:latin typeface="Georgia"/>
                <a:ea typeface="Georgia"/>
                <a:cs typeface="Georgia"/>
                <a:sym typeface="Georgia"/>
              </a:rPr>
              <a:t>Students are encouraged to chat with us in the hallways or during lunch, stop by our offices, send us a Schoology message or email us anytime! They can also ask their teachers to come see us.</a:t>
            </a:r>
            <a:endParaRPr sz="1800">
              <a:solidFill>
                <a:srgbClr val="0000FF"/>
              </a:solidFill>
              <a:latin typeface="Georgia"/>
              <a:ea typeface="Georgia"/>
              <a:cs typeface="Georgia"/>
              <a:sym typeface="Georgia"/>
            </a:endParaRPr>
          </a:p>
        </p:txBody>
      </p:sp>
      <p:sp>
        <p:nvSpPr>
          <p:cNvPr id="433" name="Google Shape;433;p66"/>
          <p:cNvSpPr txBox="1"/>
          <p:nvPr/>
        </p:nvSpPr>
        <p:spPr>
          <a:xfrm>
            <a:off x="2578200" y="3454775"/>
            <a:ext cx="4692300" cy="108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ld Standard TT"/>
              <a:ea typeface="Old Standard TT"/>
              <a:cs typeface="Old Standard TT"/>
              <a:sym typeface="Old Standard TT"/>
            </a:endParaRPr>
          </a:p>
        </p:txBody>
      </p:sp>
      <p:pic>
        <p:nvPicPr>
          <p:cNvPr id="434" name="Google Shape;434;p66"/>
          <p:cNvPicPr preferRelativeResize="0"/>
          <p:nvPr/>
        </p:nvPicPr>
        <p:blipFill>
          <a:blip r:embed="rId3">
            <a:alphaModFix/>
          </a:blip>
          <a:stretch>
            <a:fillRect/>
          </a:stretch>
        </p:blipFill>
        <p:spPr>
          <a:xfrm>
            <a:off x="2417525" y="2175349"/>
            <a:ext cx="4216699" cy="256337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7"/>
          <p:cNvSpPr txBox="1"/>
          <p:nvPr>
            <p:ph idx="1" type="body"/>
          </p:nvPr>
        </p:nvSpPr>
        <p:spPr>
          <a:xfrm>
            <a:off x="1368426" y="2743200"/>
            <a:ext cx="6480300" cy="16731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Font typeface="Noto Sans Symbols"/>
              <a:buNone/>
            </a:pPr>
            <a:r>
              <a:rPr lang="en-US" sz="7500"/>
              <a:t>NEW STAFF</a:t>
            </a:r>
            <a:endParaRPr b="1" i="0" sz="7500" u="none" cap="none" strike="noStrike">
              <a:solidFill>
                <a:schemeClr val="dk2"/>
              </a:solidFill>
              <a:latin typeface="Georgia"/>
              <a:ea typeface="Georgia"/>
              <a:cs typeface="Georgia"/>
              <a:sym typeface="Georgia"/>
            </a:endParaRPr>
          </a:p>
        </p:txBody>
      </p:sp>
      <p:sp>
        <p:nvSpPr>
          <p:cNvPr id="440" name="Google Shape;440;p67"/>
          <p:cNvSpPr txBox="1"/>
          <p:nvPr>
            <p:ph type="title"/>
          </p:nvPr>
        </p:nvSpPr>
        <p:spPr>
          <a:xfrm>
            <a:off x="722313" y="533400"/>
            <a:ext cx="7772400" cy="1524000"/>
          </a:xfrm>
          <a:prstGeom prst="rect">
            <a:avLst/>
          </a:prstGeom>
          <a:noFill/>
          <a:ln>
            <a:noFill/>
          </a:ln>
        </p:spPr>
        <p:txBody>
          <a:bodyPr anchorCtr="0" anchor="b" bIns="45700" lIns="91425" spcFirstLastPara="1" rIns="91425" wrap="square" tIns="45700">
            <a:normAutofit fontScale="90000"/>
          </a:bodyPr>
          <a:lstStyle/>
          <a:p>
            <a:pPr indent="0" lvl="0" marL="0" marR="0" rtl="0" algn="ctr">
              <a:lnSpc>
                <a:spcPct val="100000"/>
              </a:lnSpc>
              <a:spcBef>
                <a:spcPts val="0"/>
              </a:spcBef>
              <a:spcAft>
                <a:spcPts val="0"/>
              </a:spcAft>
              <a:buClr>
                <a:srgbClr val="FFFFFF"/>
              </a:buClr>
              <a:buFont typeface="Georgia"/>
              <a:buNone/>
            </a:pPr>
            <a:br>
              <a:rPr b="0" i="0" lang="en-US" sz="3400" u="none" cap="none" strike="noStrike">
                <a:solidFill>
                  <a:srgbClr val="FFFFFF"/>
                </a:solidFill>
                <a:latin typeface="Georgia"/>
                <a:ea typeface="Georgia"/>
                <a:cs typeface="Georgia"/>
                <a:sym typeface="Georgia"/>
              </a:rPr>
            </a:br>
            <a:br>
              <a:rPr b="0" i="0" lang="en-US" sz="3400" u="none" cap="none" strike="noStrike">
                <a:solidFill>
                  <a:srgbClr val="FFFFFF"/>
                </a:solidFill>
                <a:latin typeface="Georgia"/>
                <a:ea typeface="Georgia"/>
                <a:cs typeface="Georgia"/>
                <a:sym typeface="Georgia"/>
              </a:rPr>
            </a:br>
            <a:br>
              <a:rPr b="0" i="0" lang="en-US" sz="3400" u="none" cap="none" strike="noStrike">
                <a:solidFill>
                  <a:srgbClr val="FFFFFF"/>
                </a:solidFill>
                <a:latin typeface="Georgia"/>
                <a:ea typeface="Georgia"/>
                <a:cs typeface="Georgia"/>
                <a:sym typeface="Georgia"/>
              </a:rPr>
            </a:br>
            <a:r>
              <a:rPr b="0" i="0" lang="en-US" sz="4000" u="none" cap="none" strike="noStrike">
                <a:solidFill>
                  <a:srgbClr val="FFFFFF"/>
                </a:solidFill>
                <a:latin typeface="Georgia"/>
                <a:ea typeface="Georgia"/>
                <a:cs typeface="Georgia"/>
                <a:sym typeface="Georgia"/>
              </a:rPr>
              <a:t>New Staff at IMS </a:t>
            </a:r>
            <a:br>
              <a:rPr b="0" i="0" lang="en-US" sz="3400" u="none" cap="none" strike="noStrike">
                <a:solidFill>
                  <a:srgbClr val="FFFFFF"/>
                </a:solidFill>
                <a:latin typeface="Georgia"/>
                <a:ea typeface="Georgia"/>
                <a:cs typeface="Georgia"/>
                <a:sym typeface="Georgia"/>
              </a:rPr>
            </a:b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8"/>
          <p:cNvSpPr txBox="1"/>
          <p:nvPr>
            <p:ph type="title"/>
          </p:nvPr>
        </p:nvSpPr>
        <p:spPr>
          <a:xfrm>
            <a:off x="304800"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MIYFS Counselors</a:t>
            </a:r>
            <a:endParaRPr>
              <a:solidFill>
                <a:srgbClr val="38761D"/>
              </a:solidFill>
            </a:endParaRPr>
          </a:p>
        </p:txBody>
      </p:sp>
      <p:pic>
        <p:nvPicPr>
          <p:cNvPr id="447" name="Google Shape;447;p68" title="IMG_0279.jpg"/>
          <p:cNvPicPr preferRelativeResize="0"/>
          <p:nvPr/>
        </p:nvPicPr>
        <p:blipFill>
          <a:blip r:embed="rId3">
            <a:alphaModFix/>
          </a:blip>
          <a:stretch>
            <a:fillRect/>
          </a:stretch>
        </p:blipFill>
        <p:spPr>
          <a:xfrm>
            <a:off x="546175" y="1139700"/>
            <a:ext cx="3739100" cy="4985475"/>
          </a:xfrm>
          <a:prstGeom prst="rect">
            <a:avLst/>
          </a:prstGeom>
          <a:noFill/>
          <a:ln>
            <a:noFill/>
          </a:ln>
        </p:spPr>
      </p:pic>
      <p:pic>
        <p:nvPicPr>
          <p:cNvPr id="448" name="Google Shape;448;p68" title="IMG_0280.jpg"/>
          <p:cNvPicPr preferRelativeResize="0"/>
          <p:nvPr/>
        </p:nvPicPr>
        <p:blipFill>
          <a:blip r:embed="rId4">
            <a:alphaModFix/>
          </a:blip>
          <a:stretch>
            <a:fillRect/>
          </a:stretch>
        </p:blipFill>
        <p:spPr>
          <a:xfrm>
            <a:off x="4796425" y="1139700"/>
            <a:ext cx="3739100" cy="4985467"/>
          </a:xfrm>
          <a:prstGeom prst="rect">
            <a:avLst/>
          </a:prstGeom>
          <a:noFill/>
          <a:ln>
            <a:noFill/>
          </a:ln>
        </p:spPr>
      </p:pic>
      <p:sp>
        <p:nvSpPr>
          <p:cNvPr id="449" name="Google Shape;449;p68"/>
          <p:cNvSpPr txBox="1"/>
          <p:nvPr/>
        </p:nvSpPr>
        <p:spPr>
          <a:xfrm>
            <a:off x="1649375" y="6277575"/>
            <a:ext cx="1532700" cy="23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dk1"/>
                </a:solidFill>
                <a:latin typeface="Old Standard TT"/>
                <a:ea typeface="Old Standard TT"/>
                <a:cs typeface="Old Standard TT"/>
                <a:sym typeface="Old Standard TT"/>
              </a:rPr>
              <a:t>Kate Howard</a:t>
            </a:r>
            <a:endParaRPr sz="1800">
              <a:solidFill>
                <a:schemeClr val="dk1"/>
              </a:solidFill>
              <a:latin typeface="Old Standard TT"/>
              <a:ea typeface="Old Standard TT"/>
              <a:cs typeface="Old Standard TT"/>
              <a:sym typeface="Old Standard TT"/>
            </a:endParaRPr>
          </a:p>
        </p:txBody>
      </p:sp>
      <p:sp>
        <p:nvSpPr>
          <p:cNvPr id="450" name="Google Shape;450;p68"/>
          <p:cNvSpPr txBox="1"/>
          <p:nvPr/>
        </p:nvSpPr>
        <p:spPr>
          <a:xfrm>
            <a:off x="5856575" y="6277575"/>
            <a:ext cx="1618800" cy="23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dk1"/>
                </a:solidFill>
                <a:latin typeface="Old Standard TT"/>
                <a:ea typeface="Old Standard TT"/>
                <a:cs typeface="Old Standard TT"/>
                <a:sym typeface="Old Standard TT"/>
              </a:rPr>
              <a:t>Katie Spencer</a:t>
            </a:r>
            <a:endParaRPr sz="1800">
              <a:solidFill>
                <a:schemeClr val="dk1"/>
              </a:solidFill>
              <a:latin typeface="Old Standard TT"/>
              <a:ea typeface="Old Standard TT"/>
              <a:cs typeface="Old Standard TT"/>
              <a:sym typeface="Old Standard T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69"/>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US">
                <a:solidFill>
                  <a:schemeClr val="dk1"/>
                </a:solidFill>
              </a:rPr>
              <a:t>Rachel Bendik - Art Teacher</a:t>
            </a:r>
            <a:endParaRPr sz="5400"/>
          </a:p>
        </p:txBody>
      </p:sp>
      <p:pic>
        <p:nvPicPr>
          <p:cNvPr id="457" name="Google Shape;457;p69" title="IMG_0301.jpg"/>
          <p:cNvPicPr preferRelativeResize="0"/>
          <p:nvPr/>
        </p:nvPicPr>
        <p:blipFill>
          <a:blip r:embed="rId3">
            <a:alphaModFix/>
          </a:blip>
          <a:stretch>
            <a:fillRect/>
          </a:stretch>
        </p:blipFill>
        <p:spPr>
          <a:xfrm>
            <a:off x="2743463" y="1172525"/>
            <a:ext cx="3657074" cy="48760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70"/>
          <p:cNvSpPr txBox="1"/>
          <p:nvPr>
            <p:ph type="title"/>
          </p:nvPr>
        </p:nvSpPr>
        <p:spPr>
          <a:xfrm>
            <a:off x="304800" y="0"/>
            <a:ext cx="8534400" cy="1130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US">
                <a:solidFill>
                  <a:schemeClr val="dk1"/>
                </a:solidFill>
              </a:rPr>
              <a:t>Kate Scully- Social Studies</a:t>
            </a:r>
            <a:endParaRPr b="1">
              <a:solidFill>
                <a:schemeClr val="dk1"/>
              </a:solidFill>
            </a:endParaRPr>
          </a:p>
        </p:txBody>
      </p:sp>
      <p:pic>
        <p:nvPicPr>
          <p:cNvPr id="464" name="Google Shape;464;p70" title="IMG_0285.jpg"/>
          <p:cNvPicPr preferRelativeResize="0"/>
          <p:nvPr/>
        </p:nvPicPr>
        <p:blipFill>
          <a:blip r:embed="rId3">
            <a:alphaModFix/>
          </a:blip>
          <a:stretch>
            <a:fillRect/>
          </a:stretch>
        </p:blipFill>
        <p:spPr>
          <a:xfrm>
            <a:off x="2805425" y="1611250"/>
            <a:ext cx="3533125" cy="471082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71"/>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US">
                <a:solidFill>
                  <a:schemeClr val="dk1"/>
                </a:solidFill>
              </a:rPr>
              <a:t>Gabby Hasenyager- Science Teacher</a:t>
            </a:r>
            <a:endParaRPr sz="5400"/>
          </a:p>
        </p:txBody>
      </p:sp>
      <p:pic>
        <p:nvPicPr>
          <p:cNvPr id="471" name="Google Shape;471;p71" title="Screenshot 2025-08-26 at 10.11.53 AM.png"/>
          <p:cNvPicPr preferRelativeResize="0"/>
          <p:nvPr/>
        </p:nvPicPr>
        <p:blipFill>
          <a:blip r:embed="rId3">
            <a:alphaModFix/>
          </a:blip>
          <a:stretch>
            <a:fillRect/>
          </a:stretch>
        </p:blipFill>
        <p:spPr>
          <a:xfrm>
            <a:off x="2015038" y="1139700"/>
            <a:ext cx="5113914" cy="556590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72"/>
          <p:cNvSpPr txBox="1"/>
          <p:nvPr>
            <p:ph type="title"/>
          </p:nvPr>
        </p:nvSpPr>
        <p:spPr>
          <a:xfrm>
            <a:off x="301625" y="228600"/>
            <a:ext cx="8534400" cy="101010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7B9899"/>
              </a:buClr>
              <a:buFont typeface="Georgia"/>
              <a:buNone/>
            </a:pPr>
            <a:r>
              <a:rPr b="1" lang="en-US">
                <a:solidFill>
                  <a:schemeClr val="dk1"/>
                </a:solidFill>
              </a:rPr>
              <a:t>Summer</a:t>
            </a:r>
            <a:r>
              <a:rPr b="1" lang="en-US">
                <a:solidFill>
                  <a:schemeClr val="dk1"/>
                </a:solidFill>
              </a:rPr>
              <a:t> Sturtevant- LA Teacher </a:t>
            </a:r>
            <a:endParaRPr sz="5400"/>
          </a:p>
        </p:txBody>
      </p:sp>
      <p:pic>
        <p:nvPicPr>
          <p:cNvPr id="477" name="Google Shape;477;p72" title="IMG_0274.jpg"/>
          <p:cNvPicPr preferRelativeResize="0"/>
          <p:nvPr/>
        </p:nvPicPr>
        <p:blipFill>
          <a:blip r:embed="rId3">
            <a:alphaModFix/>
          </a:blip>
          <a:stretch>
            <a:fillRect/>
          </a:stretch>
        </p:blipFill>
        <p:spPr>
          <a:xfrm>
            <a:off x="2764575" y="1521625"/>
            <a:ext cx="3608500" cy="48113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73"/>
          <p:cNvSpPr txBox="1"/>
          <p:nvPr>
            <p:ph type="title"/>
          </p:nvPr>
        </p:nvSpPr>
        <p:spPr>
          <a:xfrm>
            <a:off x="301625" y="228600"/>
            <a:ext cx="8534400" cy="1010100"/>
          </a:xfrm>
          <a:prstGeom prst="rect">
            <a:avLst/>
          </a:prstGeom>
          <a:noFill/>
          <a:ln>
            <a:noFill/>
          </a:ln>
        </p:spPr>
        <p:txBody>
          <a:bodyPr anchorCtr="0" anchor="b" bIns="45700" lIns="91425" spcFirstLastPara="1" rIns="91425" wrap="square" tIns="45700">
            <a:normAutofit fontScale="90000"/>
          </a:bodyPr>
          <a:lstStyle/>
          <a:p>
            <a:pPr indent="0" lvl="0" marL="0" marR="0" rtl="0" algn="ctr">
              <a:lnSpc>
                <a:spcPct val="100000"/>
              </a:lnSpc>
              <a:spcBef>
                <a:spcPts val="0"/>
              </a:spcBef>
              <a:spcAft>
                <a:spcPts val="0"/>
              </a:spcAft>
              <a:buClr>
                <a:srgbClr val="7B9899"/>
              </a:buClr>
              <a:buFont typeface="Georgia"/>
              <a:buNone/>
            </a:pPr>
            <a:r>
              <a:rPr b="1" lang="en-US">
                <a:solidFill>
                  <a:schemeClr val="dk1"/>
                </a:solidFill>
              </a:rPr>
              <a:t>Michael Hughes- Programming and Robotics</a:t>
            </a:r>
            <a:endParaRPr sz="5400"/>
          </a:p>
        </p:txBody>
      </p:sp>
      <p:pic>
        <p:nvPicPr>
          <p:cNvPr id="483" name="Google Shape;483;p73" title="IMG_0299.jpg"/>
          <p:cNvPicPr preferRelativeResize="0"/>
          <p:nvPr/>
        </p:nvPicPr>
        <p:blipFill>
          <a:blip r:embed="rId3">
            <a:alphaModFix/>
          </a:blip>
          <a:stretch>
            <a:fillRect/>
          </a:stretch>
        </p:blipFill>
        <p:spPr>
          <a:xfrm>
            <a:off x="2801750" y="1577050"/>
            <a:ext cx="3534152" cy="471220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74"/>
          <p:cNvSpPr txBox="1"/>
          <p:nvPr>
            <p:ph type="title"/>
          </p:nvPr>
        </p:nvSpPr>
        <p:spPr>
          <a:xfrm>
            <a:off x="301625" y="228600"/>
            <a:ext cx="8534400" cy="101010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7B9899"/>
              </a:buClr>
              <a:buFont typeface="Georgia"/>
              <a:buNone/>
            </a:pPr>
            <a:r>
              <a:rPr b="1" lang="en-US">
                <a:solidFill>
                  <a:schemeClr val="dk1"/>
                </a:solidFill>
              </a:rPr>
              <a:t>Vicki Sherwood,</a:t>
            </a:r>
            <a:r>
              <a:rPr b="1" lang="en-US">
                <a:solidFill>
                  <a:schemeClr val="dk1"/>
                </a:solidFill>
              </a:rPr>
              <a:t> Associate Principal</a:t>
            </a:r>
            <a:endParaRPr sz="5400"/>
          </a:p>
        </p:txBody>
      </p:sp>
      <p:pic>
        <p:nvPicPr>
          <p:cNvPr id="489" name="Google Shape;489;p74" title="IMG_0317.jpg"/>
          <p:cNvPicPr preferRelativeResize="0"/>
          <p:nvPr/>
        </p:nvPicPr>
        <p:blipFill>
          <a:blip r:embed="rId3">
            <a:alphaModFix/>
          </a:blip>
          <a:stretch>
            <a:fillRect/>
          </a:stretch>
        </p:blipFill>
        <p:spPr>
          <a:xfrm>
            <a:off x="2834813" y="1664575"/>
            <a:ext cx="3468025" cy="46240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75"/>
          <p:cNvSpPr txBox="1"/>
          <p:nvPr>
            <p:ph type="title"/>
          </p:nvPr>
        </p:nvSpPr>
        <p:spPr>
          <a:xfrm>
            <a:off x="301625" y="228600"/>
            <a:ext cx="8534400" cy="10101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15000"/>
              </a:lnSpc>
              <a:spcBef>
                <a:spcPts val="0"/>
              </a:spcBef>
              <a:spcAft>
                <a:spcPts val="0"/>
              </a:spcAft>
              <a:buClr>
                <a:schemeClr val="dk1"/>
              </a:buClr>
              <a:buSzPct val="100000"/>
              <a:buFont typeface="Arial"/>
              <a:buNone/>
            </a:pPr>
            <a:r>
              <a:rPr b="1" lang="en-US">
                <a:solidFill>
                  <a:schemeClr val="dk1"/>
                </a:solidFill>
              </a:rPr>
              <a:t>Kayla Arciniega, Band Teacher</a:t>
            </a:r>
            <a:endParaRPr b="1" sz="1100">
              <a:solidFill>
                <a:schemeClr val="dk1"/>
              </a:solidFill>
              <a:latin typeface="Cambria"/>
              <a:ea typeface="Cambria"/>
              <a:cs typeface="Cambria"/>
              <a:sym typeface="Cambria"/>
            </a:endParaRPr>
          </a:p>
          <a:p>
            <a:pPr indent="0" lvl="0" marL="0" marR="0" rtl="0" algn="ctr">
              <a:lnSpc>
                <a:spcPct val="100000"/>
              </a:lnSpc>
              <a:spcBef>
                <a:spcPts val="0"/>
              </a:spcBef>
              <a:spcAft>
                <a:spcPts val="0"/>
              </a:spcAft>
              <a:buClr>
                <a:srgbClr val="7B9899"/>
              </a:buClr>
              <a:buFont typeface="Georgia"/>
              <a:buNone/>
            </a:pPr>
            <a:r>
              <a:t/>
            </a:r>
            <a:endParaRPr b="1">
              <a:solidFill>
                <a:schemeClr val="dk1"/>
              </a:solidFill>
            </a:endParaRPr>
          </a:p>
        </p:txBody>
      </p:sp>
      <p:pic>
        <p:nvPicPr>
          <p:cNvPr id="495" name="Google Shape;495;p75" title="IMG_0297.jpg"/>
          <p:cNvPicPr preferRelativeResize="0"/>
          <p:nvPr/>
        </p:nvPicPr>
        <p:blipFill>
          <a:blip r:embed="rId3">
            <a:alphaModFix/>
          </a:blip>
          <a:stretch>
            <a:fillRect/>
          </a:stretch>
        </p:blipFill>
        <p:spPr>
          <a:xfrm>
            <a:off x="2814051" y="1238700"/>
            <a:ext cx="3509549" cy="4679398"/>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6"/>
          <p:cNvSpPr txBox="1"/>
          <p:nvPr>
            <p:ph type="title"/>
          </p:nvPr>
        </p:nvSpPr>
        <p:spPr>
          <a:xfrm>
            <a:off x="301625" y="228600"/>
            <a:ext cx="8534400" cy="10101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15000"/>
              </a:lnSpc>
              <a:spcBef>
                <a:spcPts val="0"/>
              </a:spcBef>
              <a:spcAft>
                <a:spcPts val="0"/>
              </a:spcAft>
              <a:buClr>
                <a:schemeClr val="dk1"/>
              </a:buClr>
              <a:buSzPct val="40081"/>
              <a:buFont typeface="Arial"/>
              <a:buNone/>
            </a:pPr>
            <a:r>
              <a:rPr b="1" lang="en-US" sz="2744">
                <a:solidFill>
                  <a:schemeClr val="dk1"/>
                </a:solidFill>
              </a:rPr>
              <a:t>Catherine Cook, Band Leave Replacement Teacher</a:t>
            </a:r>
            <a:endParaRPr b="1" sz="544">
              <a:solidFill>
                <a:schemeClr val="dk1"/>
              </a:solidFill>
              <a:latin typeface="Cambria"/>
              <a:ea typeface="Cambria"/>
              <a:cs typeface="Cambria"/>
              <a:sym typeface="Cambria"/>
            </a:endParaRPr>
          </a:p>
          <a:p>
            <a:pPr indent="0" lvl="0" marL="0" marR="0" rtl="0" algn="ctr">
              <a:lnSpc>
                <a:spcPct val="100000"/>
              </a:lnSpc>
              <a:spcBef>
                <a:spcPts val="0"/>
              </a:spcBef>
              <a:spcAft>
                <a:spcPts val="0"/>
              </a:spcAft>
              <a:buClr>
                <a:srgbClr val="7B9899"/>
              </a:buClr>
              <a:buFont typeface="Georgia"/>
              <a:buNone/>
            </a:pPr>
            <a:r>
              <a:t/>
            </a:r>
            <a:endParaRPr b="1">
              <a:solidFill>
                <a:schemeClr val="dk1"/>
              </a:solidFill>
            </a:endParaRPr>
          </a:p>
        </p:txBody>
      </p:sp>
      <p:pic>
        <p:nvPicPr>
          <p:cNvPr id="501" name="Google Shape;501;p76" title="IMG_0291.jpg"/>
          <p:cNvPicPr preferRelativeResize="0"/>
          <p:nvPr/>
        </p:nvPicPr>
        <p:blipFill>
          <a:blip r:embed="rId3">
            <a:alphaModFix/>
          </a:blip>
          <a:stretch>
            <a:fillRect/>
          </a:stretch>
        </p:blipFill>
        <p:spPr>
          <a:xfrm>
            <a:off x="2825438" y="1238700"/>
            <a:ext cx="3493125" cy="4657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7"/>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lnSpc>
                <a:spcPct val="115000"/>
              </a:lnSpc>
              <a:spcBef>
                <a:spcPts val="0"/>
              </a:spcBef>
              <a:spcAft>
                <a:spcPts val="0"/>
              </a:spcAft>
              <a:buClr>
                <a:schemeClr val="dk1"/>
              </a:buClr>
              <a:buSzPts val="1100"/>
              <a:buFont typeface="Arial"/>
              <a:buNone/>
            </a:pPr>
            <a:r>
              <a:rPr b="1" lang="en-US" sz="2744">
                <a:solidFill>
                  <a:schemeClr val="dk1"/>
                </a:solidFill>
              </a:rPr>
              <a:t>Jacob Krieger, Band Teacher</a:t>
            </a:r>
            <a:endParaRPr b="1" sz="2744">
              <a:solidFill>
                <a:schemeClr val="dk1"/>
              </a:solidFill>
            </a:endParaRPr>
          </a:p>
        </p:txBody>
      </p:sp>
      <p:pic>
        <p:nvPicPr>
          <p:cNvPr id="508" name="Google Shape;508;p77" title="Direcors with Jacob  Mercer Island Bands.jpeg"/>
          <p:cNvPicPr preferRelativeResize="0"/>
          <p:nvPr/>
        </p:nvPicPr>
        <p:blipFill>
          <a:blip r:embed="rId3">
            <a:alphaModFix/>
          </a:blip>
          <a:stretch>
            <a:fillRect/>
          </a:stretch>
        </p:blipFill>
        <p:spPr>
          <a:xfrm>
            <a:off x="2614448" y="1435025"/>
            <a:ext cx="3915101" cy="4657324"/>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78"/>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lnSpc>
                <a:spcPct val="115000"/>
              </a:lnSpc>
              <a:spcBef>
                <a:spcPts val="0"/>
              </a:spcBef>
              <a:spcAft>
                <a:spcPts val="0"/>
              </a:spcAft>
              <a:buClr>
                <a:schemeClr val="dk1"/>
              </a:buClr>
              <a:buSzPts val="1100"/>
              <a:buFont typeface="Arial"/>
              <a:buNone/>
            </a:pPr>
            <a:r>
              <a:rPr b="1" lang="en-US" sz="2744">
                <a:solidFill>
                  <a:schemeClr val="dk1"/>
                </a:solidFill>
              </a:rPr>
              <a:t>Kristal Lee, Psychologist</a:t>
            </a:r>
            <a:endParaRPr b="1" sz="2744">
              <a:solidFill>
                <a:schemeClr val="dk1"/>
              </a:solidFill>
            </a:endParaRPr>
          </a:p>
        </p:txBody>
      </p:sp>
      <p:pic>
        <p:nvPicPr>
          <p:cNvPr id="515" name="Google Shape;515;p78" title="IMG_0287.jpg"/>
          <p:cNvPicPr preferRelativeResize="0"/>
          <p:nvPr/>
        </p:nvPicPr>
        <p:blipFill>
          <a:blip r:embed="rId3">
            <a:alphaModFix/>
          </a:blip>
          <a:stretch>
            <a:fillRect/>
          </a:stretch>
        </p:blipFill>
        <p:spPr>
          <a:xfrm>
            <a:off x="2755775" y="1478750"/>
            <a:ext cx="3632452" cy="484327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9"/>
          <p:cNvSpPr txBox="1"/>
          <p:nvPr>
            <p:ph type="title"/>
          </p:nvPr>
        </p:nvSpPr>
        <p:spPr>
          <a:xfrm>
            <a:off x="301625" y="228600"/>
            <a:ext cx="8534400" cy="758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solidFill>
                  <a:srgbClr val="38761D"/>
                </a:solidFill>
              </a:rPr>
              <a:t>New Paraeducator Staff</a:t>
            </a:r>
            <a:endParaRPr>
              <a:solidFill>
                <a:srgbClr val="38761D"/>
              </a:solidFill>
            </a:endParaRPr>
          </a:p>
        </p:txBody>
      </p:sp>
      <p:sp>
        <p:nvSpPr>
          <p:cNvPr id="522" name="Google Shape;522;p79"/>
          <p:cNvSpPr txBox="1"/>
          <p:nvPr>
            <p:ph idx="1" type="body"/>
          </p:nvPr>
        </p:nvSpPr>
        <p:spPr>
          <a:xfrm>
            <a:off x="316925" y="987298"/>
            <a:ext cx="8503800" cy="10410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Clr>
                <a:schemeClr val="dk1"/>
              </a:buClr>
              <a:buSzPts val="1100"/>
              <a:buFont typeface="Arial"/>
              <a:buNone/>
            </a:pPr>
            <a:r>
              <a:rPr b="1" lang="en-US" sz="2744"/>
              <a:t>Karen Ramsahai, Reading Support Paraprofessional </a:t>
            </a:r>
            <a:endParaRPr b="1" sz="2744"/>
          </a:p>
        </p:txBody>
      </p:sp>
      <p:pic>
        <p:nvPicPr>
          <p:cNvPr id="523" name="Google Shape;523;p79" title="Ramsahai, Karen.jpg"/>
          <p:cNvPicPr preferRelativeResize="0"/>
          <p:nvPr/>
        </p:nvPicPr>
        <p:blipFill>
          <a:blip r:embed="rId3">
            <a:alphaModFix/>
          </a:blip>
          <a:stretch>
            <a:fillRect/>
          </a:stretch>
        </p:blipFill>
        <p:spPr>
          <a:xfrm>
            <a:off x="2845887" y="2115050"/>
            <a:ext cx="3452225" cy="4315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