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 userDrawn="1">
          <p15:clr>
            <a:srgbClr val="A4A3A4"/>
          </p15:clr>
        </p15:guide>
        <p15:guide id="3" orient="horz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BFCD"/>
    <a:srgbClr val="C9E0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C7DC81-D22C-7748-8D2C-B9C59F816930}" v="5" dt="2025-09-15T17:11:34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1"/>
    <p:restoredTop sz="94658"/>
  </p:normalViewPr>
  <p:slideViewPr>
    <p:cSldViewPr snapToGrid="0" showGuides="1">
      <p:cViewPr varScale="1">
        <p:scale>
          <a:sx n="87" d="100"/>
          <a:sy n="87" d="100"/>
        </p:scale>
        <p:origin x="2312" y="184"/>
      </p:cViewPr>
      <p:guideLst>
        <p:guide pos="216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4328" y="176"/>
      </p:cViewPr>
      <p:guideLst/>
    </p:cSldViewPr>
  </p:notes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Neill, Irene" userId="45064475-10e8-4711-a4b2-3cba6f1c558c" providerId="ADAL" clId="{842B0FB6-66F1-5978-8081-13BA505D6891}"/>
    <pc:docChg chg="modSld">
      <pc:chgData name="O'Neill, Irene" userId="45064475-10e8-4711-a4b2-3cba6f1c558c" providerId="ADAL" clId="{842B0FB6-66F1-5978-8081-13BA505D6891}" dt="2025-09-22T18:19:26.476" v="29" actId="962"/>
      <pc:docMkLst>
        <pc:docMk/>
      </pc:docMkLst>
      <pc:sldChg chg="modSp mod">
        <pc:chgData name="O'Neill, Irene" userId="45064475-10e8-4711-a4b2-3cba6f1c558c" providerId="ADAL" clId="{842B0FB6-66F1-5978-8081-13BA505D6891}" dt="2025-09-22T18:19:26.476" v="29" actId="962"/>
        <pc:sldMkLst>
          <pc:docMk/>
          <pc:sldMk cId="1080306257" sldId="256"/>
        </pc:sldMkLst>
        <pc:spChg chg="mod">
          <ac:chgData name="O'Neill, Irene" userId="45064475-10e8-4711-a4b2-3cba6f1c558c" providerId="ADAL" clId="{842B0FB6-66F1-5978-8081-13BA505D6891}" dt="2025-09-15T19:48:40.849" v="19" actId="20577"/>
          <ac:spMkLst>
            <pc:docMk/>
            <pc:sldMk cId="1080306257" sldId="256"/>
            <ac:spMk id="70" creationId="{FEEF812A-2225-42D2-BF51-ABA7A2913B47}"/>
          </ac:spMkLst>
        </pc:spChg>
        <pc:spChg chg="mod">
          <ac:chgData name="O'Neill, Irene" userId="45064475-10e8-4711-a4b2-3cba6f1c558c" providerId="ADAL" clId="{842B0FB6-66F1-5978-8081-13BA505D6891}" dt="2025-09-22T18:18:59.004" v="24" actId="962"/>
          <ac:spMkLst>
            <pc:docMk/>
            <pc:sldMk cId="1080306257" sldId="256"/>
            <ac:spMk id="85" creationId="{1D5BC1FA-6C61-4702-7A0F-2FFE920FA406}"/>
          </ac:spMkLst>
        </pc:spChg>
        <pc:spChg chg="mod">
          <ac:chgData name="O'Neill, Irene" userId="45064475-10e8-4711-a4b2-3cba6f1c558c" providerId="ADAL" clId="{842B0FB6-66F1-5978-8081-13BA505D6891}" dt="2025-09-15T19:24:49.061" v="18" actId="20577"/>
          <ac:spMkLst>
            <pc:docMk/>
            <pc:sldMk cId="1080306257" sldId="256"/>
            <ac:spMk id="89" creationId="{6E09713D-9409-E8A3-F24E-3A01EB8880B2}"/>
          </ac:spMkLst>
        </pc:spChg>
        <pc:spChg chg="mod">
          <ac:chgData name="O'Neill, Irene" userId="45064475-10e8-4711-a4b2-3cba6f1c558c" providerId="ADAL" clId="{842B0FB6-66F1-5978-8081-13BA505D6891}" dt="2025-09-15T19:24:42.401" v="16" actId="20577"/>
          <ac:spMkLst>
            <pc:docMk/>
            <pc:sldMk cId="1080306257" sldId="256"/>
            <ac:spMk id="95" creationId="{85EC89FA-B730-2C8F-27D2-CFC502D9D753}"/>
          </ac:spMkLst>
        </pc:spChg>
        <pc:spChg chg="mod">
          <ac:chgData name="O'Neill, Irene" userId="45064475-10e8-4711-a4b2-3cba6f1c558c" providerId="ADAL" clId="{842B0FB6-66F1-5978-8081-13BA505D6891}" dt="2025-09-22T18:19:19.038" v="27" actId="962"/>
          <ac:spMkLst>
            <pc:docMk/>
            <pc:sldMk cId="1080306257" sldId="256"/>
            <ac:spMk id="103" creationId="{453154BE-DA59-2EBC-7516-46DEE26164E6}"/>
          </ac:spMkLst>
        </pc:spChg>
        <pc:grpChg chg="mod">
          <ac:chgData name="O'Neill, Irene" userId="45064475-10e8-4711-a4b2-3cba6f1c558c" providerId="ADAL" clId="{842B0FB6-66F1-5978-8081-13BA505D6891}" dt="2025-09-22T18:18:54.275" v="23" actId="962"/>
          <ac:grpSpMkLst>
            <pc:docMk/>
            <pc:sldMk cId="1080306257" sldId="256"/>
            <ac:grpSpMk id="96" creationId="{DA56DB5C-546D-D7D9-34CC-B78DBC9514E8}"/>
          </ac:grpSpMkLst>
        </pc:grpChg>
        <pc:picChg chg="mod">
          <ac:chgData name="O'Neill, Irene" userId="45064475-10e8-4711-a4b2-3cba6f1c558c" providerId="ADAL" clId="{842B0FB6-66F1-5978-8081-13BA505D6891}" dt="2025-09-22T18:16:44.476" v="21" actId="962"/>
          <ac:picMkLst>
            <pc:docMk/>
            <pc:sldMk cId="1080306257" sldId="256"/>
            <ac:picMk id="62" creationId="{6196523C-0490-C0C0-2F7D-861846848CA7}"/>
          </ac:picMkLst>
        </pc:picChg>
        <pc:picChg chg="mod">
          <ac:chgData name="O'Neill, Irene" userId="45064475-10e8-4711-a4b2-3cba6f1c558c" providerId="ADAL" clId="{842B0FB6-66F1-5978-8081-13BA505D6891}" dt="2025-09-22T18:19:26.476" v="29" actId="962"/>
          <ac:picMkLst>
            <pc:docMk/>
            <pc:sldMk cId="1080306257" sldId="256"/>
            <ac:picMk id="64" creationId="{3F1929CD-BD9E-A4BA-FBF3-121CDEA7D65A}"/>
          </ac:picMkLst>
        </pc:picChg>
        <pc:picChg chg="mod">
          <ac:chgData name="O'Neill, Irene" userId="45064475-10e8-4711-a4b2-3cba6f1c558c" providerId="ADAL" clId="{842B0FB6-66F1-5978-8081-13BA505D6891}" dt="2025-09-22T18:19:11.339" v="26" actId="962"/>
          <ac:picMkLst>
            <pc:docMk/>
            <pc:sldMk cId="1080306257" sldId="256"/>
            <ac:picMk id="88" creationId="{D6548124-C0EF-BAD6-1DFD-3CE8C25032F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AB9E0C-6A87-37FD-23A6-8B0ED99DAB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247AD0-46BC-5CAD-1619-FCA8606D95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3C9C4-846F-984E-958B-31F02845FC35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C9FAC-4ED0-5ECC-6F8F-8DA96AE68F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F7CB5-9635-3369-88C2-B15A1D5F44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60673-F25E-E640-9E94-3F2E2E16E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1878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4C672-A1CE-7447-8806-636EED49099E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B1D2B-9F6B-3046-869F-127D3A098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72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3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6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9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52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15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78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41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03" algn="l" defTabSz="9143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B1D2B-9F6B-3046-869F-127D3A0981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26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05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7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5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3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1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4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0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0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7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9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9D2421-2B5A-2E42-8A8F-107AFFB95042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36180E-3BBA-664E-AF9B-B5E661344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29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hyperlink" Target="mailto:sleib@cdschools.org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A white circle with a blue background">
            <a:extLst>
              <a:ext uri="{FF2B5EF4-FFF2-40B4-BE49-F238E27FC236}">
                <a16:creationId xmlns:a16="http://schemas.microsoft.com/office/drawing/2014/main" id="{6196523C-0490-C0C0-2F7D-861846848C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2" t="81" r="12933" b="-81"/>
          <a:stretch>
            <a:fillRect/>
          </a:stretch>
        </p:blipFill>
        <p:spPr>
          <a:xfrm rot="5400000">
            <a:off x="-1112138" y="1112137"/>
            <a:ext cx="9144004" cy="6919726"/>
          </a:xfrm>
          <a:prstGeom prst="rect">
            <a:avLst/>
          </a:prstGeom>
        </p:spPr>
      </p:pic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FB546E37-9E49-759A-FC20-E840623FE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113507"/>
              </p:ext>
            </p:extLst>
          </p:nvPr>
        </p:nvGraphicFramePr>
        <p:xfrm>
          <a:off x="-5211" y="6807152"/>
          <a:ext cx="6923865" cy="16028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7955">
                  <a:extLst>
                    <a:ext uri="{9D8B030D-6E8A-4147-A177-3AD203B41FA5}">
                      <a16:colId xmlns:a16="http://schemas.microsoft.com/office/drawing/2014/main" val="2335046282"/>
                    </a:ext>
                  </a:extLst>
                </a:gridCol>
                <a:gridCol w="2307955">
                  <a:extLst>
                    <a:ext uri="{9D8B030D-6E8A-4147-A177-3AD203B41FA5}">
                      <a16:colId xmlns:a16="http://schemas.microsoft.com/office/drawing/2014/main" val="1390951368"/>
                    </a:ext>
                  </a:extLst>
                </a:gridCol>
                <a:gridCol w="2307955">
                  <a:extLst>
                    <a:ext uri="{9D8B030D-6E8A-4147-A177-3AD203B41FA5}">
                      <a16:colId xmlns:a16="http://schemas.microsoft.com/office/drawing/2014/main" val="605611476"/>
                    </a:ext>
                  </a:extLst>
                </a:gridCol>
              </a:tblGrid>
              <a:tr h="1602844"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C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B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404079"/>
                  </a:ext>
                </a:extLst>
              </a:tr>
            </a:tbl>
          </a:graphicData>
        </a:graphic>
      </p:graphicFrame>
      <p:sp>
        <p:nvSpPr>
          <p:cNvPr id="63" name="Title 1">
            <a:extLst>
              <a:ext uri="{FF2B5EF4-FFF2-40B4-BE49-F238E27FC236}">
                <a16:creationId xmlns:a16="http://schemas.microsoft.com/office/drawing/2014/main" id="{B6F3C455-F1CC-5963-BA62-4B576042E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4" y="1682452"/>
            <a:ext cx="6918653" cy="671773"/>
          </a:xfrm>
        </p:spPr>
        <p:txBody>
          <a:bodyPr anchor="t">
            <a:normAutofit fontScale="90000"/>
          </a:bodyPr>
          <a:lstStyle/>
          <a:p>
            <a:pPr>
              <a:lnSpc>
                <a:spcPts val="2647"/>
              </a:lnSpc>
            </a:pPr>
            <a:r>
              <a:rPr lang="en-US" sz="3083" b="1" dirty="0">
                <a:solidFill>
                  <a:schemeClr val="tx2"/>
                </a:solidFill>
              </a:rPr>
              <a:t>BUSINESS SPONSORSHIP </a:t>
            </a:r>
            <a:br>
              <a:rPr lang="en-US" sz="3083" b="1" dirty="0">
                <a:solidFill>
                  <a:schemeClr val="tx2"/>
                </a:solidFill>
              </a:rPr>
            </a:br>
            <a:r>
              <a:rPr lang="en-US" sz="3083" b="1" dirty="0">
                <a:solidFill>
                  <a:schemeClr val="tx2"/>
                </a:solidFill>
              </a:rPr>
              <a:t>OPPORTUNITIES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E2F91F4D-3B54-BC74-D9A4-EF33928469AE}"/>
              </a:ext>
            </a:extLst>
          </p:cNvPr>
          <p:cNvSpPr txBox="1">
            <a:spLocks/>
          </p:cNvSpPr>
          <p:nvPr/>
        </p:nvSpPr>
        <p:spPr>
          <a:xfrm>
            <a:off x="-4677" y="8423927"/>
            <a:ext cx="6918653" cy="6163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370" b="1" dirty="0"/>
              <a:t>Please contact Shannon Leib at the Central Dauphin School District </a:t>
            </a:r>
            <a:br>
              <a:rPr lang="en-US" sz="1370" b="1" dirty="0"/>
            </a:br>
            <a:r>
              <a:rPr lang="en-US" sz="1370" b="1" dirty="0"/>
              <a:t>at 717-545-4703, x 70217 or </a:t>
            </a:r>
            <a:r>
              <a:rPr lang="en-US" sz="1370" b="1" dirty="0">
                <a:hlinkClick r:id="rId4"/>
              </a:rPr>
              <a:t>sleib@cdschools.org</a:t>
            </a:r>
            <a:r>
              <a:rPr lang="en-US" sz="1370" b="1" dirty="0"/>
              <a:t>  for more information.</a:t>
            </a:r>
          </a:p>
        </p:txBody>
      </p:sp>
      <p:grpSp>
        <p:nvGrpSpPr>
          <p:cNvPr id="96" name="Group 95" descr="4 Photos in a row of CDSD Students:&#10;1.  CD Superintendent in the middle between the Ram and Panther Mascots&#10;2.  Photo of Student football players on the field in action&#10;3.  Student Band on the field&#10;4.  Cheerleaders cheering in the school gymnasium.">
            <a:extLst>
              <a:ext uri="{FF2B5EF4-FFF2-40B4-BE49-F238E27FC236}">
                <a16:creationId xmlns:a16="http://schemas.microsoft.com/office/drawing/2014/main" id="{DA56DB5C-546D-D7D9-34CC-B78DBC9514E8}"/>
              </a:ext>
            </a:extLst>
          </p:cNvPr>
          <p:cNvGrpSpPr/>
          <p:nvPr/>
        </p:nvGrpSpPr>
        <p:grpSpPr>
          <a:xfrm>
            <a:off x="196833" y="2942768"/>
            <a:ext cx="6464335" cy="1804286"/>
            <a:chOff x="909124" y="3953043"/>
            <a:chExt cx="6094477" cy="1701054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442C61D-96DA-7E7D-1F31-2C6046590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74" t="22092" r="34031" b="8377"/>
            <a:stretch>
              <a:fillRect/>
            </a:stretch>
          </p:blipFill>
          <p:spPr>
            <a:xfrm>
              <a:off x="3990878" y="3953044"/>
              <a:ext cx="1471846" cy="1701053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7" name="Picture 66" descr="A group of football players on a field&#10;&#10;AI-generated content may be incorrect.">
              <a:extLst>
                <a:ext uri="{FF2B5EF4-FFF2-40B4-BE49-F238E27FC236}">
                  <a16:creationId xmlns:a16="http://schemas.microsoft.com/office/drawing/2014/main" id="{1D70BB82-7523-CCAA-932C-A4D5552D6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34" r="62654" b="19988"/>
            <a:stretch>
              <a:fillRect/>
            </a:stretch>
          </p:blipFill>
          <p:spPr>
            <a:xfrm>
              <a:off x="2450001" y="3953044"/>
              <a:ext cx="1437221" cy="1688576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A4E831F8-F0B5-EA86-D300-903DD6244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" t="28949" r="19688" b="28652"/>
            <a:stretch>
              <a:fillRect/>
            </a:stretch>
          </p:blipFill>
          <p:spPr>
            <a:xfrm>
              <a:off x="909124" y="3953044"/>
              <a:ext cx="1437221" cy="1688576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D61DDB4C-442E-3147-1FF1-CD711399B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721" t="32628" r="50" b="32628"/>
            <a:stretch>
              <a:fillRect/>
            </a:stretch>
          </p:blipFill>
          <p:spPr>
            <a:xfrm>
              <a:off x="5566380" y="3953043"/>
              <a:ext cx="1437221" cy="1688576"/>
            </a:xfrm>
            <a:prstGeom prst="rect">
              <a:avLst/>
            </a:prstGeom>
            <a:ln>
              <a:solidFill>
                <a:schemeClr val="bg1"/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0" name="Title 1">
            <a:extLst>
              <a:ext uri="{FF2B5EF4-FFF2-40B4-BE49-F238E27FC236}">
                <a16:creationId xmlns:a16="http://schemas.microsoft.com/office/drawing/2014/main" id="{FEEF812A-2225-42D2-BF51-ABA7A2913B47}"/>
              </a:ext>
            </a:extLst>
          </p:cNvPr>
          <p:cNvSpPr txBox="1">
            <a:spLocks/>
          </p:cNvSpPr>
          <p:nvPr/>
        </p:nvSpPr>
        <p:spPr>
          <a:xfrm>
            <a:off x="195758" y="2336129"/>
            <a:ext cx="6464335" cy="824710"/>
          </a:xfrm>
          <a:prstGeom prst="rect">
            <a:avLst/>
          </a:prstGeom>
        </p:spPr>
        <p:txBody>
          <a:bodyPr vert="horz" lIns="52206" tIns="26104" rIns="52206" bIns="26104" rtlCol="0" anchor="t">
            <a:noAutofit/>
          </a:bodyPr>
          <a:lstStyle>
            <a:lvl1pPr algn="ctr" defTabSz="1005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79" dirty="0">
                <a:solidFill>
                  <a:schemeClr val="tx2"/>
                </a:solidFill>
              </a:rPr>
              <a:t>The Central Dauphin School District is pleased to offer businesses and organizations throughout the community, the opportunity to partner with the district </a:t>
            </a:r>
            <a:r>
              <a:rPr lang="en-US" sz="1279">
                <a:solidFill>
                  <a:schemeClr val="tx2"/>
                </a:solidFill>
              </a:rPr>
              <a:t>through advertising </a:t>
            </a:r>
            <a:r>
              <a:rPr lang="en-US" sz="1279" dirty="0">
                <a:solidFill>
                  <a:schemeClr val="tx2"/>
                </a:solidFill>
              </a:rPr>
              <a:t>and sponsorships.  Funds raised through these partnerships will support programs for our students.</a:t>
            </a:r>
          </a:p>
        </p:txBody>
      </p:sp>
      <p:graphicFrame>
        <p:nvGraphicFramePr>
          <p:cNvPr id="90" name="Table 89">
            <a:extLst>
              <a:ext uri="{FF2B5EF4-FFF2-40B4-BE49-F238E27FC236}">
                <a16:creationId xmlns:a16="http://schemas.microsoft.com/office/drawing/2014/main" id="{D5B4C850-0A65-1AD8-F700-2FF58877B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041967"/>
              </p:ext>
            </p:extLst>
          </p:nvPr>
        </p:nvGraphicFramePr>
        <p:xfrm>
          <a:off x="-2" y="4867748"/>
          <a:ext cx="6919725" cy="18033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575">
                  <a:extLst>
                    <a:ext uri="{9D8B030D-6E8A-4147-A177-3AD203B41FA5}">
                      <a16:colId xmlns:a16="http://schemas.microsoft.com/office/drawing/2014/main" val="2335046282"/>
                    </a:ext>
                  </a:extLst>
                </a:gridCol>
                <a:gridCol w="2306575">
                  <a:extLst>
                    <a:ext uri="{9D8B030D-6E8A-4147-A177-3AD203B41FA5}">
                      <a16:colId xmlns:a16="http://schemas.microsoft.com/office/drawing/2014/main" val="1390951368"/>
                    </a:ext>
                  </a:extLst>
                </a:gridCol>
                <a:gridCol w="2306575">
                  <a:extLst>
                    <a:ext uri="{9D8B030D-6E8A-4147-A177-3AD203B41FA5}">
                      <a16:colId xmlns:a16="http://schemas.microsoft.com/office/drawing/2014/main" val="605611476"/>
                    </a:ext>
                  </a:extLst>
                </a:gridCol>
              </a:tblGrid>
              <a:tr h="1803313"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BFC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dirty="0">
                        <a:ln>
                          <a:solidFill>
                            <a:schemeClr val="bg1"/>
                          </a:solidFill>
                        </a:ln>
                      </a:endParaRPr>
                    </a:p>
                  </a:txBody>
                  <a:tcPr marL="52206" marR="52206" marT="26104" marB="2610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E0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404079"/>
                  </a:ext>
                </a:extLst>
              </a:tr>
            </a:tbl>
          </a:graphicData>
        </a:graphic>
      </p:graphicFrame>
      <p:sp>
        <p:nvSpPr>
          <p:cNvPr id="94" name="Title 1">
            <a:extLst>
              <a:ext uri="{FF2B5EF4-FFF2-40B4-BE49-F238E27FC236}">
                <a16:creationId xmlns:a16="http://schemas.microsoft.com/office/drawing/2014/main" id="{9F0DFBA2-DA5C-3F7A-2D80-94D8F85D9B0D}"/>
              </a:ext>
            </a:extLst>
          </p:cNvPr>
          <p:cNvSpPr txBox="1">
            <a:spLocks/>
          </p:cNvSpPr>
          <p:nvPr/>
        </p:nvSpPr>
        <p:spPr>
          <a:xfrm>
            <a:off x="316541" y="6829497"/>
            <a:ext cx="6603184" cy="614026"/>
          </a:xfrm>
          <a:prstGeom prst="rect">
            <a:avLst/>
          </a:prstGeom>
        </p:spPr>
        <p:txBody>
          <a:bodyPr vert="horz" lIns="52206" tIns="26104" rIns="52206" bIns="26104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284" b="1" dirty="0"/>
              <a:t>GYMNASIUM SPONSORSHIP PACKAGE </a:t>
            </a:r>
            <a:br>
              <a:rPr lang="en-US" sz="2741" dirty="0"/>
            </a:br>
            <a:r>
              <a:rPr lang="en-US" sz="1412" dirty="0"/>
              <a:t>Central Dauphin High School &amp; Central Dauphin East High School Gymnasiums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1D5BC1FA-6C61-4702-7A0F-2FFE920FA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833" y="5503331"/>
            <a:ext cx="6464335" cy="387153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716"/>
          </a:p>
        </p:txBody>
      </p:sp>
      <p:sp>
        <p:nvSpPr>
          <p:cNvPr id="86" name="TextBox 27">
            <a:extLst>
              <a:ext uri="{FF2B5EF4-FFF2-40B4-BE49-F238E27FC236}">
                <a16:creationId xmlns:a16="http://schemas.microsoft.com/office/drawing/2014/main" id="{FD557BBF-52CE-407F-B721-E0A11A3C7CDC}"/>
              </a:ext>
            </a:extLst>
          </p:cNvPr>
          <p:cNvSpPr txBox="1"/>
          <p:nvPr/>
        </p:nvSpPr>
        <p:spPr>
          <a:xfrm>
            <a:off x="196833" y="5485914"/>
            <a:ext cx="6464334" cy="388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98"/>
              </a:lnSpc>
              <a:spcBef>
                <a:spcPct val="0"/>
              </a:spcBef>
            </a:pPr>
            <a:r>
              <a:rPr lang="en-US" sz="2400" i="1" dirty="0">
                <a:solidFill>
                  <a:srgbClr val="A1BFCD"/>
                </a:solidFill>
                <a:latin typeface="Baskerville Display PT Italics"/>
                <a:ea typeface="Baskerville Display PT Italics"/>
                <a:cs typeface="Baskerville Display PT Italics"/>
                <a:sym typeface="Baskerville Display PT Italics"/>
              </a:rPr>
              <a:t>Package - Field Fence Sign</a:t>
            </a:r>
          </a:p>
        </p:txBody>
      </p:sp>
      <p:sp>
        <p:nvSpPr>
          <p:cNvPr id="87" name="Title 1">
            <a:extLst>
              <a:ext uri="{FF2B5EF4-FFF2-40B4-BE49-F238E27FC236}">
                <a16:creationId xmlns:a16="http://schemas.microsoft.com/office/drawing/2014/main" id="{F8F98DBE-7B3A-FFB7-8559-B77C669179E9}"/>
              </a:ext>
            </a:extLst>
          </p:cNvPr>
          <p:cNvSpPr txBox="1">
            <a:spLocks/>
          </p:cNvSpPr>
          <p:nvPr/>
        </p:nvSpPr>
        <p:spPr>
          <a:xfrm>
            <a:off x="650020" y="4872920"/>
            <a:ext cx="5742686" cy="630938"/>
          </a:xfrm>
          <a:prstGeom prst="rect">
            <a:avLst/>
          </a:prstGeom>
        </p:spPr>
        <p:txBody>
          <a:bodyPr vert="horz" lIns="52206" tIns="26104" rIns="52206" bIns="26104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284" b="1" dirty="0"/>
              <a:t>LANDIS FIELD SPONSORSHIP PACKAGE </a:t>
            </a:r>
            <a:br>
              <a:rPr lang="en-US" sz="2284" dirty="0"/>
            </a:br>
            <a:r>
              <a:rPr lang="en-US" sz="1412" dirty="0"/>
              <a:t>Landis Field – Home to the CD High Rams and East High Panthers</a:t>
            </a:r>
          </a:p>
        </p:txBody>
      </p:sp>
      <p:pic>
        <p:nvPicPr>
          <p:cNvPr id="88" name="Picture 87" descr="A logo for a dental care company&#10;">
            <a:extLst>
              <a:ext uri="{FF2B5EF4-FFF2-40B4-BE49-F238E27FC236}">
                <a16:creationId xmlns:a16="http://schemas.microsoft.com/office/drawing/2014/main" id="{D6548124-C0EF-BAD6-1DFD-3CE8C25032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5" y="5781909"/>
            <a:ext cx="1823295" cy="754196"/>
          </a:xfrm>
          <a:prstGeom prst="rect">
            <a:avLst/>
          </a:prstGeom>
          <a:effectLst>
            <a:glow rad="35860">
              <a:schemeClr val="bg1">
                <a:alpha val="40000"/>
              </a:schemeClr>
            </a:glow>
          </a:effec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6E09713D-9409-E8A3-F24E-3A01EB8880B2}"/>
              </a:ext>
            </a:extLst>
          </p:cNvPr>
          <p:cNvSpPr txBox="1"/>
          <p:nvPr/>
        </p:nvSpPr>
        <p:spPr>
          <a:xfrm>
            <a:off x="2315963" y="5926277"/>
            <a:ext cx="3924596" cy="584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52206" tIns="26104" rIns="52206" bIns="26104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428"/>
              </a:lnSpc>
            </a:pPr>
            <a:r>
              <a:rPr lang="en-US" sz="1059" dirty="0"/>
              <a:t>On field fence signage (20 available).</a:t>
            </a:r>
          </a:p>
          <a:p>
            <a:pPr>
              <a:lnSpc>
                <a:spcPts val="1428"/>
              </a:lnSpc>
            </a:pPr>
            <a:r>
              <a:rPr lang="en-US" sz="1059" dirty="0"/>
              <a:t>$1,000 includes cost of sign </a:t>
            </a:r>
          </a:p>
          <a:p>
            <a:pPr>
              <a:lnSpc>
                <a:spcPts val="1428"/>
              </a:lnSpc>
            </a:pPr>
            <a:r>
              <a:rPr lang="en-US" sz="1059" dirty="0"/>
              <a:t>Sign will be placed on the fence between both 30 - yard markers.</a:t>
            </a:r>
          </a:p>
        </p:txBody>
      </p:sp>
      <p:sp>
        <p:nvSpPr>
          <p:cNvPr id="95" name="TextBox 31">
            <a:extLst>
              <a:ext uri="{FF2B5EF4-FFF2-40B4-BE49-F238E27FC236}">
                <a16:creationId xmlns:a16="http://schemas.microsoft.com/office/drawing/2014/main" id="{85EC89FA-B730-2C8F-27D2-CFC502D9D753}"/>
              </a:ext>
            </a:extLst>
          </p:cNvPr>
          <p:cNvSpPr txBox="1"/>
          <p:nvPr/>
        </p:nvSpPr>
        <p:spPr>
          <a:xfrm>
            <a:off x="802165" y="7874403"/>
            <a:ext cx="5413668" cy="488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3164" indent="-163164" algn="ctr">
              <a:buFont typeface="Arial" panose="020B0604020202020204" pitchFamily="34" charset="0"/>
              <a:buChar char="•"/>
            </a:pPr>
            <a:r>
              <a:rPr lang="en-US" sz="1059" dirty="0"/>
              <a:t>Game Day Sponsorship – Winter through Spring - $2,000 includes cost of sign</a:t>
            </a:r>
          </a:p>
          <a:p>
            <a:pPr marL="163164" indent="-163164" algn="ctr">
              <a:buFont typeface="Arial" panose="020B0604020202020204" pitchFamily="34" charset="0"/>
              <a:buChar char="•"/>
            </a:pPr>
            <a:r>
              <a:rPr lang="en-US" sz="1059" dirty="0"/>
              <a:t>Static Signage on gymnasium wall</a:t>
            </a:r>
          </a:p>
          <a:p>
            <a:pPr marL="163164" indent="-163164" algn="ctr">
              <a:buFont typeface="Arial" panose="020B0604020202020204" pitchFamily="34" charset="0"/>
              <a:buChar char="•"/>
            </a:pPr>
            <a:r>
              <a:rPr lang="en-US" sz="1059" dirty="0"/>
              <a:t>Announcer recognition during the athletic contest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453154BE-DA59-2EBC-7516-46DEE2616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5758" y="7416281"/>
            <a:ext cx="6464335" cy="387153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716"/>
          </a:p>
        </p:txBody>
      </p:sp>
      <p:sp>
        <p:nvSpPr>
          <p:cNvPr id="93" name="TextBox 27">
            <a:extLst>
              <a:ext uri="{FF2B5EF4-FFF2-40B4-BE49-F238E27FC236}">
                <a16:creationId xmlns:a16="http://schemas.microsoft.com/office/drawing/2014/main" id="{1AF60AFD-8806-C61A-386E-A6A94EC334F3}"/>
              </a:ext>
            </a:extLst>
          </p:cNvPr>
          <p:cNvSpPr txBox="1"/>
          <p:nvPr/>
        </p:nvSpPr>
        <p:spPr>
          <a:xfrm>
            <a:off x="247754" y="7411262"/>
            <a:ext cx="6360342" cy="388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98"/>
              </a:lnSpc>
              <a:spcBef>
                <a:spcPct val="0"/>
              </a:spcBef>
            </a:pPr>
            <a:r>
              <a:rPr lang="en-US" sz="2400" i="1" dirty="0">
                <a:solidFill>
                  <a:srgbClr val="A1BFCD"/>
                </a:solidFill>
                <a:latin typeface="Baskerville Display PT Italics"/>
                <a:ea typeface="Baskerville Display PT Italics"/>
                <a:cs typeface="Baskerville Display PT Italics"/>
                <a:sym typeface="Baskerville Display PT Italics"/>
              </a:rPr>
              <a:t>Package Includes</a:t>
            </a:r>
          </a:p>
        </p:txBody>
      </p:sp>
      <p:pic>
        <p:nvPicPr>
          <p:cNvPr id="64" name="Picture 63" descr="A logo of a ram and a panther&#10;&#10;">
            <a:extLst>
              <a:ext uri="{FF2B5EF4-FFF2-40B4-BE49-F238E27FC236}">
                <a16:creationId xmlns:a16="http://schemas.microsoft.com/office/drawing/2014/main" id="{3F1929CD-BD9E-A4BA-FBF3-121CDEA7D6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1" b="23814"/>
          <a:stretch>
            <a:fillRect/>
          </a:stretch>
        </p:blipFill>
        <p:spPr>
          <a:xfrm>
            <a:off x="2468338" y="242200"/>
            <a:ext cx="1817325" cy="1142501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2660E5CC-ADFA-4867-5F50-15A152615EC5}"/>
              </a:ext>
            </a:extLst>
          </p:cNvPr>
          <p:cNvSpPr txBox="1">
            <a:spLocks/>
          </p:cNvSpPr>
          <p:nvPr/>
        </p:nvSpPr>
        <p:spPr>
          <a:xfrm>
            <a:off x="6284" y="1312153"/>
            <a:ext cx="6917583" cy="630938"/>
          </a:xfrm>
          <a:prstGeom prst="rect">
            <a:avLst/>
          </a:prstGeom>
        </p:spPr>
        <p:txBody>
          <a:bodyPr vert="horz" lIns="52206" tIns="26104" rIns="52206" bIns="26104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118" b="1" dirty="0">
                <a:solidFill>
                  <a:schemeClr val="bg1">
                    <a:lumMod val="50000"/>
                  </a:schemeClr>
                </a:solidFill>
              </a:rPr>
              <a:t>CENTRAL DAUPHIN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080306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188</TotalTime>
  <Words>168</Words>
  <Application>Microsoft Macintosh PowerPoint</Application>
  <PresentationFormat>Letter Paper (8.5x11 in)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Baskerville Display PT Italics</vt:lpstr>
      <vt:lpstr>Office Theme</vt:lpstr>
      <vt:lpstr>BUSINESS SPONSORSHIP  OPPORTUNITIES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O'Neill, Irene</dc:creator>
  <cp:lastModifiedBy>O'Neill, Irene</cp:lastModifiedBy>
  <cp:revision>1</cp:revision>
  <dcterms:created xsi:type="dcterms:W3CDTF">2025-09-15T14:49:07Z</dcterms:created>
  <dcterms:modified xsi:type="dcterms:W3CDTF">2025-09-22T18:19:35Z</dcterms:modified>
</cp:coreProperties>
</file>