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8288000" cy="10287000"/>
  <p:notesSz cx="6858000" cy="9144000"/>
  <p:embeddedFontLst>
    <p:embeddedFont>
      <p:font typeface="Abadi" panose="020B0604020104020204" pitchFamily="34" charset="0"/>
      <p:regular r:id="rId26"/>
    </p:embeddedFont>
    <p:embeddedFont>
      <p:font typeface="Amasis MT Pro Black" panose="02040A04050005020304" pitchFamily="18" charset="0"/>
      <p:bold r:id="rId27"/>
      <p:boldItalic r:id="rId28"/>
    </p:embeddedFont>
    <p:embeddedFont>
      <p:font typeface="Impact" panose="020B0806030902050204" pitchFamily="34" charset="0"/>
      <p:regular r:id="rId29"/>
    </p:embeddedFont>
    <p:embeddedFont>
      <p:font typeface="Poppins" panose="00000500000000000000" pitchFamily="2" charset="0"/>
      <p:regular r:id="rId30"/>
      <p:bold r:id="rId31"/>
      <p:italic r:id="rId32"/>
      <p:boldItalic r:id="rId33"/>
    </p:embeddedFont>
    <p:embeddedFont>
      <p:font typeface="Poppins Bold" panose="00000800000000000000" charset="0"/>
      <p:regular r:id="rId34"/>
    </p:embeddedFont>
    <p:embeddedFont>
      <p:font typeface="Poppins Italics" panose="020B0604020202020204" charset="0"/>
      <p:regular r:id="rId3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D62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45FC8D7-B098-4DB4-B37D-2379385D734F}" v="4" dt="2025-08-27T16:55:40.3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3" d="100"/>
          <a:sy n="43" d="100"/>
        </p:scale>
        <p:origin x="936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font" Target="fonts/font9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4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7.fntdata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urke, Robin M" userId="5237b92f-3183-48fd-8933-7e91b9846562" providerId="ADAL" clId="{645FC8D7-B098-4DB4-B37D-2379385D734F}"/>
    <pc:docChg chg="modSld">
      <pc:chgData name="Burke, Robin M" userId="5237b92f-3183-48fd-8933-7e91b9846562" providerId="ADAL" clId="{645FC8D7-B098-4DB4-B37D-2379385D734F}" dt="2025-08-27T16:45:37.016" v="60" actId="1076"/>
      <pc:docMkLst>
        <pc:docMk/>
      </pc:docMkLst>
      <pc:sldChg chg="addSp modSp mod">
        <pc:chgData name="Burke, Robin M" userId="5237b92f-3183-48fd-8933-7e91b9846562" providerId="ADAL" clId="{645FC8D7-B098-4DB4-B37D-2379385D734F}" dt="2025-08-27T16:45:37.016" v="60" actId="1076"/>
        <pc:sldMkLst>
          <pc:docMk/>
          <pc:sldMk cId="0" sldId="256"/>
        </pc:sldMkLst>
        <pc:picChg chg="add mod">
          <ac:chgData name="Burke, Robin M" userId="5237b92f-3183-48fd-8933-7e91b9846562" providerId="ADAL" clId="{645FC8D7-B098-4DB4-B37D-2379385D734F}" dt="2025-08-27T16:45:37.016" v="60" actId="1076"/>
          <ac:picMkLst>
            <pc:docMk/>
            <pc:sldMk cId="0" sldId="256"/>
            <ac:picMk id="13" creationId="{57D5C42F-6BD9-A7A8-BD14-377D42E29B6F}"/>
          </ac:picMkLst>
        </pc:picChg>
      </pc:sldChg>
      <pc:sldChg chg="addSp delSp modSp mod">
        <pc:chgData name="Burke, Robin M" userId="5237b92f-3183-48fd-8933-7e91b9846562" providerId="ADAL" clId="{645FC8D7-B098-4DB4-B37D-2379385D734F}" dt="2025-08-27T16:39:09.076" v="54" actId="1076"/>
        <pc:sldMkLst>
          <pc:docMk/>
          <pc:sldMk cId="0" sldId="273"/>
        </pc:sldMkLst>
        <pc:spChg chg="add del">
          <ac:chgData name="Burke, Robin M" userId="5237b92f-3183-48fd-8933-7e91b9846562" providerId="ADAL" clId="{645FC8D7-B098-4DB4-B37D-2379385D734F}" dt="2025-08-27T16:38:27.289" v="1" actId="478"/>
          <ac:spMkLst>
            <pc:docMk/>
            <pc:sldMk cId="0" sldId="273"/>
            <ac:spMk id="5" creationId="{6CAE3506-8792-F91D-873E-BE40E6EF3062}"/>
          </ac:spMkLst>
        </pc:spChg>
        <pc:spChg chg="del mod">
          <ac:chgData name="Burke, Robin M" userId="5237b92f-3183-48fd-8933-7e91b9846562" providerId="ADAL" clId="{645FC8D7-B098-4DB4-B37D-2379385D734F}" dt="2025-08-27T16:39:04.551" v="52"/>
          <ac:spMkLst>
            <pc:docMk/>
            <pc:sldMk cId="0" sldId="273"/>
            <ac:spMk id="12" creationId="{00000000-0000-0000-0000-000000000000}"/>
          </ac:spMkLst>
        </pc:spChg>
        <pc:picChg chg="add mod">
          <ac:chgData name="Burke, Robin M" userId="5237b92f-3183-48fd-8933-7e91b9846562" providerId="ADAL" clId="{645FC8D7-B098-4DB4-B37D-2379385D734F}" dt="2025-08-27T16:39:09.076" v="54" actId="1076"/>
          <ac:picMkLst>
            <pc:docMk/>
            <pc:sldMk cId="0" sldId="273"/>
            <ac:picMk id="15" creationId="{34CF2EF6-82A7-8C7F-63C6-8973F8A2DFE1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171C58-473F-43A9-A5CF-F62969799EC3}" type="datetimeFigureOut">
              <a:rPr lang="en-US" smtClean="0"/>
              <a:t>8/27/2025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4B967B-88B2-48D8-AC98-AC0269C530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4547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Need your input for resource room materials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4B967B-88B2-48D8-AC98-AC0269C5300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2544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4B967B-88B2-48D8-AC98-AC0269C5300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761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Literacy – community engagement including parents!  Best Community School in Georgia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4B967B-88B2-48D8-AC98-AC0269C5300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7935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Each month you will see activities for the month ahead on the website and in the school newsletter.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4B967B-88B2-48D8-AC98-AC0269C53000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0843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You are welcome here!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4B967B-88B2-48D8-AC98-AC0269C53000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0846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5.svg"/><Relationship Id="rId5" Type="http://schemas.openxmlformats.org/officeDocument/2006/relationships/image" Target="../media/image9.sv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16.jpeg"/><Relationship Id="rId7" Type="http://schemas.openxmlformats.org/officeDocument/2006/relationships/image" Target="../media/image2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1.png"/><Relationship Id="rId4" Type="http://schemas.openxmlformats.org/officeDocument/2006/relationships/image" Target="../media/image34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19.png"/><Relationship Id="rId7" Type="http://schemas.openxmlformats.org/officeDocument/2006/relationships/image" Target="../media/image4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20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fultonschools.org/codeofconduct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53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mimosa.fultonschools.org/" TargetMode="External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facebook.com/" TargetMode="External"/><Relationship Id="rId4" Type="http://schemas.openxmlformats.org/officeDocument/2006/relationships/image" Target="../media/image5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bit.ly/Evaluation_FE" TargetMode="External"/><Relationship Id="rId5" Type="http://schemas.openxmlformats.org/officeDocument/2006/relationships/image" Target="../media/image59.svg"/><Relationship Id="rId4" Type="http://schemas.openxmlformats.org/officeDocument/2006/relationships/image" Target="../media/image5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-228600" y="3079819"/>
            <a:ext cx="17290694" cy="37167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75"/>
              </a:lnSpc>
            </a:pPr>
            <a:r>
              <a:rPr lang="en-US" sz="35213" dirty="0">
                <a:ln>
                  <a:solidFill>
                    <a:srgbClr val="7D6223"/>
                  </a:solidFill>
                </a:ln>
                <a:solidFill>
                  <a:srgbClr val="203C74"/>
                </a:solidFill>
                <a:latin typeface="Impact"/>
                <a:ea typeface="Impact"/>
                <a:cs typeface="Impact"/>
                <a:sym typeface="Impact"/>
              </a:rPr>
              <a:t>PARENT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394020" y="4455296"/>
            <a:ext cx="4613681" cy="1418755"/>
            <a:chOff x="0" y="0"/>
            <a:chExt cx="6151574" cy="1891674"/>
          </a:xfrm>
        </p:grpSpPr>
        <p:grpSp>
          <p:nvGrpSpPr>
            <p:cNvPr id="4" name="Group 4"/>
            <p:cNvGrpSpPr/>
            <p:nvPr/>
          </p:nvGrpSpPr>
          <p:grpSpPr>
            <a:xfrm rot="-361375">
              <a:off x="49587" y="314041"/>
              <a:ext cx="6052399" cy="1263593"/>
              <a:chOff x="0" y="0"/>
              <a:chExt cx="1675418" cy="349786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1675418" cy="349786"/>
              </a:xfrm>
              <a:custGeom>
                <a:avLst/>
                <a:gdLst/>
                <a:ahLst/>
                <a:cxnLst/>
                <a:rect l="l" t="t" r="r" b="b"/>
                <a:pathLst>
                  <a:path w="1675418" h="349786">
                    <a:moveTo>
                      <a:pt x="0" y="0"/>
                    </a:moveTo>
                    <a:lnTo>
                      <a:pt x="1675418" y="0"/>
                    </a:lnTo>
                    <a:lnTo>
                      <a:pt x="1675418" y="349786"/>
                    </a:lnTo>
                    <a:lnTo>
                      <a:pt x="0" y="349786"/>
                    </a:lnTo>
                    <a:close/>
                  </a:path>
                </a:pathLst>
              </a:custGeom>
              <a:solidFill>
                <a:srgbClr val="FCFCFC"/>
              </a:solidFill>
              <a:ln w="66675" cap="sq">
                <a:solidFill>
                  <a:srgbClr val="203C74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0" y="-47625"/>
                <a:ext cx="1675418" cy="39741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93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7" name="TextBox 7"/>
            <p:cNvSpPr txBox="1"/>
            <p:nvPr/>
          </p:nvSpPr>
          <p:spPr>
            <a:xfrm rot="-361375">
              <a:off x="267170" y="556700"/>
              <a:ext cx="5581776" cy="7647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458"/>
                </a:lnSpc>
              </a:pPr>
              <a:r>
                <a:rPr lang="en-US" sz="3511" b="1" dirty="0">
                  <a:ln>
                    <a:solidFill>
                      <a:srgbClr val="7D6223"/>
                    </a:solidFill>
                  </a:ln>
                  <a:solidFill>
                    <a:srgbClr val="203C7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ANNUAL TITLE I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14873188" y="186662"/>
            <a:ext cx="3250714" cy="2414431"/>
          </a:xfrm>
          <a:custGeom>
            <a:avLst/>
            <a:gdLst/>
            <a:ahLst/>
            <a:cxnLst/>
            <a:rect l="l" t="t" r="r" b="b"/>
            <a:pathLst>
              <a:path w="3250714" h="2414431">
                <a:moveTo>
                  <a:pt x="0" y="0"/>
                </a:moveTo>
                <a:lnTo>
                  <a:pt x="3250714" y="0"/>
                </a:lnTo>
                <a:lnTo>
                  <a:pt x="3250714" y="2414431"/>
                </a:lnTo>
                <a:lnTo>
                  <a:pt x="0" y="241443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9286630" y="5095875"/>
            <a:ext cx="8631009" cy="15087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40"/>
              </a:lnSpc>
            </a:pPr>
            <a:r>
              <a:rPr lang="en-US" sz="9600" b="1" spc="2707">
                <a:solidFill>
                  <a:srgbClr val="9B7927"/>
                </a:solidFill>
                <a:latin typeface="Poppins Bold"/>
                <a:ea typeface="Poppins Bold"/>
                <a:cs typeface="Poppins Bold"/>
                <a:sym typeface="Poppins Bold"/>
              </a:rPr>
              <a:t>MEETING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99012" y="6420912"/>
            <a:ext cx="8257930" cy="820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40"/>
              </a:lnSpc>
            </a:pPr>
            <a:r>
              <a:rPr lang="en-US" sz="5600" dirty="0">
                <a:solidFill>
                  <a:srgbClr val="203C74"/>
                </a:solidFill>
                <a:latin typeface="Poppins"/>
                <a:ea typeface="Poppins"/>
                <a:cs typeface="Poppins"/>
                <a:sym typeface="Poppins"/>
              </a:rPr>
              <a:t>2025-2026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80480" y="7378298"/>
            <a:ext cx="8257930" cy="820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40"/>
              </a:lnSpc>
            </a:pPr>
            <a:r>
              <a:rPr lang="en-US" sz="5600" dirty="0">
                <a:solidFill>
                  <a:srgbClr val="203C74"/>
                </a:solidFill>
                <a:latin typeface="Poppins"/>
                <a:ea typeface="Poppins"/>
                <a:cs typeface="Poppins"/>
                <a:sym typeface="Poppins"/>
              </a:rPr>
              <a:t>Mimosa Elementary</a:t>
            </a:r>
            <a:endParaRPr lang="en-US" sz="1400" dirty="0">
              <a:solidFill>
                <a:srgbClr val="203C7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3" name="Picture 12" descr="A logo with a manatee and a globe&#10;&#10;AI-generated content may be incorrect.">
            <a:extLst>
              <a:ext uri="{FF2B5EF4-FFF2-40B4-BE49-F238E27FC236}">
                <a16:creationId xmlns:a16="http://schemas.microsoft.com/office/drawing/2014/main" id="{57D5C42F-6BD9-A7A8-BD14-377D42E29B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7138" y="6487388"/>
            <a:ext cx="3200400" cy="30632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470210" y="2924805"/>
            <a:ext cx="12352120" cy="7280781"/>
          </a:xfrm>
          <a:custGeom>
            <a:avLst/>
            <a:gdLst/>
            <a:ahLst/>
            <a:cxnLst/>
            <a:rect l="l" t="t" r="r" b="b"/>
            <a:pathLst>
              <a:path w="12352120" h="7280781">
                <a:moveTo>
                  <a:pt x="0" y="0"/>
                </a:moveTo>
                <a:lnTo>
                  <a:pt x="12352120" y="0"/>
                </a:lnTo>
                <a:lnTo>
                  <a:pt x="12352120" y="7280782"/>
                </a:lnTo>
                <a:lnTo>
                  <a:pt x="0" y="72807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303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333395" y="5981700"/>
            <a:ext cx="8115300" cy="1671227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2968"/>
              </a:lnSpc>
            </a:pPr>
            <a:r>
              <a:rPr lang="en-US" sz="15815" dirty="0">
                <a:ln>
                  <a:solidFill>
                    <a:srgbClr val="7D6223"/>
                  </a:solidFill>
                </a:ln>
                <a:solidFill>
                  <a:srgbClr val="203C74"/>
                </a:solidFill>
                <a:latin typeface="Impact"/>
                <a:ea typeface="Impact"/>
                <a:cs typeface="Impact"/>
                <a:sym typeface="Impact"/>
              </a:rPr>
              <a:t>WELCOME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2293949" y="849915"/>
            <a:ext cx="5426157" cy="3854297"/>
            <a:chOff x="0" y="0"/>
            <a:chExt cx="7234876" cy="5139063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1891239"/>
              <a:ext cx="7234876" cy="1362170"/>
              <a:chOff x="0" y="0"/>
              <a:chExt cx="1611591" cy="303427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1611591" cy="303427"/>
              </a:xfrm>
              <a:custGeom>
                <a:avLst/>
                <a:gdLst/>
                <a:ahLst/>
                <a:cxnLst/>
                <a:rect l="l" t="t" r="r" b="b"/>
                <a:pathLst>
                  <a:path w="1611591" h="303427">
                    <a:moveTo>
                      <a:pt x="151714" y="0"/>
                    </a:moveTo>
                    <a:lnTo>
                      <a:pt x="1459877" y="0"/>
                    </a:lnTo>
                    <a:cubicBezTo>
                      <a:pt x="1543666" y="0"/>
                      <a:pt x="1611591" y="67925"/>
                      <a:pt x="1611591" y="151714"/>
                    </a:cubicBezTo>
                    <a:lnTo>
                      <a:pt x="1611591" y="151714"/>
                    </a:lnTo>
                    <a:cubicBezTo>
                      <a:pt x="1611591" y="191951"/>
                      <a:pt x="1595607" y="230540"/>
                      <a:pt x="1567155" y="258992"/>
                    </a:cubicBezTo>
                    <a:cubicBezTo>
                      <a:pt x="1538703" y="287443"/>
                      <a:pt x="1500114" y="303427"/>
                      <a:pt x="1459877" y="303427"/>
                    </a:cubicBezTo>
                    <a:lnTo>
                      <a:pt x="151714" y="303427"/>
                    </a:lnTo>
                    <a:cubicBezTo>
                      <a:pt x="67925" y="303427"/>
                      <a:pt x="0" y="235503"/>
                      <a:pt x="0" y="151714"/>
                    </a:cubicBezTo>
                    <a:lnTo>
                      <a:pt x="0" y="151714"/>
                    </a:lnTo>
                    <a:cubicBezTo>
                      <a:pt x="0" y="67925"/>
                      <a:pt x="67925" y="0"/>
                      <a:pt x="151714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28575" cap="rnd">
                <a:solidFill>
                  <a:srgbClr val="203C74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47625"/>
                <a:ext cx="1611591" cy="351052"/>
              </a:xfrm>
              <a:prstGeom prst="rect">
                <a:avLst/>
              </a:prstGeom>
            </p:spPr>
            <p:txBody>
              <a:bodyPr lIns="59845" tIns="59845" rIns="59845" bIns="59845" rtlCol="0" anchor="ctr"/>
              <a:lstStyle/>
              <a:p>
                <a:pPr algn="ctr">
                  <a:lnSpc>
                    <a:spcPts val="322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>
              <a:off x="0" y="0"/>
              <a:ext cx="7234876" cy="1362170"/>
              <a:chOff x="0" y="0"/>
              <a:chExt cx="1611591" cy="303427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1611591" cy="303427"/>
              </a:xfrm>
              <a:custGeom>
                <a:avLst/>
                <a:gdLst/>
                <a:ahLst/>
                <a:cxnLst/>
                <a:rect l="l" t="t" r="r" b="b"/>
                <a:pathLst>
                  <a:path w="1611591" h="303427">
                    <a:moveTo>
                      <a:pt x="151714" y="0"/>
                    </a:moveTo>
                    <a:lnTo>
                      <a:pt x="1459877" y="0"/>
                    </a:lnTo>
                    <a:cubicBezTo>
                      <a:pt x="1543666" y="0"/>
                      <a:pt x="1611591" y="67925"/>
                      <a:pt x="1611591" y="151714"/>
                    </a:cubicBezTo>
                    <a:lnTo>
                      <a:pt x="1611591" y="151714"/>
                    </a:lnTo>
                    <a:cubicBezTo>
                      <a:pt x="1611591" y="191951"/>
                      <a:pt x="1595607" y="230540"/>
                      <a:pt x="1567155" y="258992"/>
                    </a:cubicBezTo>
                    <a:cubicBezTo>
                      <a:pt x="1538703" y="287443"/>
                      <a:pt x="1500114" y="303427"/>
                      <a:pt x="1459877" y="303427"/>
                    </a:cubicBezTo>
                    <a:lnTo>
                      <a:pt x="151714" y="303427"/>
                    </a:lnTo>
                    <a:cubicBezTo>
                      <a:pt x="67925" y="303427"/>
                      <a:pt x="0" y="235503"/>
                      <a:pt x="0" y="151714"/>
                    </a:cubicBezTo>
                    <a:lnTo>
                      <a:pt x="0" y="151714"/>
                    </a:lnTo>
                    <a:cubicBezTo>
                      <a:pt x="0" y="67925"/>
                      <a:pt x="67925" y="0"/>
                      <a:pt x="151714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28575" cap="rnd">
                <a:solidFill>
                  <a:srgbClr val="203C74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0" y="-47625"/>
                <a:ext cx="1611591" cy="351052"/>
              </a:xfrm>
              <a:prstGeom prst="rect">
                <a:avLst/>
              </a:prstGeom>
            </p:spPr>
            <p:txBody>
              <a:bodyPr lIns="59845" tIns="59845" rIns="59845" bIns="59845" rtlCol="0" anchor="ctr"/>
              <a:lstStyle/>
              <a:p>
                <a:pPr algn="ctr">
                  <a:lnSpc>
                    <a:spcPts val="322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1" name="Group 11"/>
            <p:cNvGrpSpPr/>
            <p:nvPr/>
          </p:nvGrpSpPr>
          <p:grpSpPr>
            <a:xfrm>
              <a:off x="0" y="3776893"/>
              <a:ext cx="7234876" cy="1362170"/>
              <a:chOff x="0" y="0"/>
              <a:chExt cx="1611591" cy="303427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1611591" cy="303427"/>
              </a:xfrm>
              <a:custGeom>
                <a:avLst/>
                <a:gdLst/>
                <a:ahLst/>
                <a:cxnLst/>
                <a:rect l="l" t="t" r="r" b="b"/>
                <a:pathLst>
                  <a:path w="1611591" h="303427">
                    <a:moveTo>
                      <a:pt x="151714" y="0"/>
                    </a:moveTo>
                    <a:lnTo>
                      <a:pt x="1459877" y="0"/>
                    </a:lnTo>
                    <a:cubicBezTo>
                      <a:pt x="1543666" y="0"/>
                      <a:pt x="1611591" y="67925"/>
                      <a:pt x="1611591" y="151714"/>
                    </a:cubicBezTo>
                    <a:lnTo>
                      <a:pt x="1611591" y="151714"/>
                    </a:lnTo>
                    <a:cubicBezTo>
                      <a:pt x="1611591" y="191951"/>
                      <a:pt x="1595607" y="230540"/>
                      <a:pt x="1567155" y="258992"/>
                    </a:cubicBezTo>
                    <a:cubicBezTo>
                      <a:pt x="1538703" y="287443"/>
                      <a:pt x="1500114" y="303427"/>
                      <a:pt x="1459877" y="303427"/>
                    </a:cubicBezTo>
                    <a:lnTo>
                      <a:pt x="151714" y="303427"/>
                    </a:lnTo>
                    <a:cubicBezTo>
                      <a:pt x="67925" y="303427"/>
                      <a:pt x="0" y="235503"/>
                      <a:pt x="0" y="151714"/>
                    </a:cubicBezTo>
                    <a:lnTo>
                      <a:pt x="0" y="151714"/>
                    </a:lnTo>
                    <a:cubicBezTo>
                      <a:pt x="0" y="67925"/>
                      <a:pt x="67925" y="0"/>
                      <a:pt x="151714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28575" cap="rnd">
                <a:solidFill>
                  <a:srgbClr val="203C74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0" y="-47625"/>
                <a:ext cx="1611591" cy="351052"/>
              </a:xfrm>
              <a:prstGeom prst="rect">
                <a:avLst/>
              </a:prstGeom>
            </p:spPr>
            <p:txBody>
              <a:bodyPr lIns="59845" tIns="59845" rIns="59845" bIns="59845" rtlCol="0" anchor="ctr"/>
              <a:lstStyle/>
              <a:p>
                <a:pPr algn="ctr">
                  <a:lnSpc>
                    <a:spcPts val="322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4" name="TextBox 14"/>
            <p:cNvSpPr txBox="1"/>
            <p:nvPr/>
          </p:nvSpPr>
          <p:spPr>
            <a:xfrm>
              <a:off x="741578" y="2221979"/>
              <a:ext cx="5751719" cy="6564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883"/>
                </a:lnSpc>
              </a:pPr>
              <a:r>
                <a:rPr lang="en-US" sz="3058">
                  <a:solidFill>
                    <a:srgbClr val="203C74"/>
                  </a:solidFill>
                  <a:latin typeface="Poppins"/>
                  <a:ea typeface="Poppins"/>
                  <a:cs typeface="Poppins"/>
                  <a:sym typeface="Poppins"/>
                </a:rPr>
                <a:t>PARENTS/GUARDIANS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41578" y="330740"/>
              <a:ext cx="5751719" cy="6564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883"/>
                </a:lnSpc>
              </a:pPr>
              <a:r>
                <a:rPr lang="en-US" sz="3058">
                  <a:solidFill>
                    <a:srgbClr val="203C74"/>
                  </a:solidFill>
                  <a:latin typeface="Poppins"/>
                  <a:ea typeface="Poppins"/>
                  <a:cs typeface="Poppins"/>
                  <a:sym typeface="Poppins"/>
                </a:rPr>
                <a:t>STAFF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41578" y="4107633"/>
              <a:ext cx="5751719" cy="6564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883"/>
                </a:lnSpc>
              </a:pPr>
              <a:r>
                <a:rPr lang="en-US" sz="3058">
                  <a:solidFill>
                    <a:srgbClr val="203C74"/>
                  </a:solidFill>
                  <a:latin typeface="Poppins"/>
                  <a:ea typeface="Poppins"/>
                  <a:cs typeface="Poppins"/>
                  <a:sym typeface="Poppins"/>
                </a:rPr>
                <a:t>COMMUNITY MEMBERS</a:t>
              </a:r>
            </a:p>
          </p:txBody>
        </p:sp>
      </p:grpSp>
      <p:sp>
        <p:nvSpPr>
          <p:cNvPr id="17" name="Freeform 17"/>
          <p:cNvSpPr/>
          <p:nvPr/>
        </p:nvSpPr>
        <p:spPr>
          <a:xfrm>
            <a:off x="16248459" y="170723"/>
            <a:ext cx="1828884" cy="1358383"/>
          </a:xfrm>
          <a:custGeom>
            <a:avLst/>
            <a:gdLst/>
            <a:ahLst/>
            <a:cxnLst/>
            <a:rect l="l" t="t" r="r" b="b"/>
            <a:pathLst>
              <a:path w="1828884" h="1358383">
                <a:moveTo>
                  <a:pt x="0" y="0"/>
                </a:moveTo>
                <a:lnTo>
                  <a:pt x="1828884" y="0"/>
                </a:lnTo>
                <a:lnTo>
                  <a:pt x="1828884" y="1358383"/>
                </a:lnTo>
                <a:lnTo>
                  <a:pt x="0" y="13583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248459" y="170723"/>
            <a:ext cx="1828884" cy="1358383"/>
          </a:xfrm>
          <a:custGeom>
            <a:avLst/>
            <a:gdLst/>
            <a:ahLst/>
            <a:cxnLst/>
            <a:rect l="l" t="t" r="r" b="b"/>
            <a:pathLst>
              <a:path w="1828884" h="1358383">
                <a:moveTo>
                  <a:pt x="0" y="0"/>
                </a:moveTo>
                <a:lnTo>
                  <a:pt x="1828884" y="0"/>
                </a:lnTo>
                <a:lnTo>
                  <a:pt x="1828884" y="1358383"/>
                </a:lnTo>
                <a:lnTo>
                  <a:pt x="0" y="135838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0" y="2348960"/>
            <a:ext cx="6593967" cy="8229600"/>
          </a:xfrm>
          <a:custGeom>
            <a:avLst/>
            <a:gdLst/>
            <a:ahLst/>
            <a:cxnLst/>
            <a:rect l="l" t="t" r="r" b="b"/>
            <a:pathLst>
              <a:path w="6593967" h="8229600">
                <a:moveTo>
                  <a:pt x="0" y="0"/>
                </a:moveTo>
                <a:lnTo>
                  <a:pt x="6593967" y="0"/>
                </a:lnTo>
                <a:lnTo>
                  <a:pt x="659396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1808804" y="583277"/>
            <a:ext cx="9570325" cy="164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776"/>
              </a:lnSpc>
            </a:pPr>
            <a:r>
              <a:rPr lang="en-US" sz="14196" dirty="0">
                <a:ln>
                  <a:solidFill>
                    <a:srgbClr val="7D6223"/>
                  </a:solidFill>
                </a:ln>
                <a:solidFill>
                  <a:srgbClr val="203C74"/>
                </a:solidFill>
                <a:latin typeface="Impact"/>
                <a:ea typeface="Impact"/>
                <a:cs typeface="Impact"/>
                <a:sym typeface="Impact"/>
              </a:rPr>
              <a:t>OBJECTIVES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923274" y="3305460"/>
            <a:ext cx="10154069" cy="6981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77240" lvl="1" indent="-388620" algn="l">
              <a:lnSpc>
                <a:spcPts val="5184"/>
              </a:lnSpc>
              <a:buFont typeface="Arial"/>
              <a:buChar char="•"/>
            </a:pPr>
            <a:r>
              <a:rPr lang="en-US" sz="3600">
                <a:solidFill>
                  <a:srgbClr val="203C74"/>
                </a:solidFill>
                <a:latin typeface="Poppins"/>
                <a:ea typeface="Poppins"/>
                <a:cs typeface="Poppins"/>
                <a:sym typeface="Poppins"/>
              </a:rPr>
              <a:t>Understand what makes our school a Title I school including </a:t>
            </a:r>
            <a:r>
              <a:rPr lang="en-US" sz="3600" u="sng">
                <a:solidFill>
                  <a:srgbClr val="203C74"/>
                </a:solidFill>
                <a:latin typeface="Poppins"/>
                <a:ea typeface="Poppins"/>
                <a:cs typeface="Poppins"/>
                <a:sym typeface="Poppins"/>
              </a:rPr>
              <a:t>requirements</a:t>
            </a:r>
            <a:r>
              <a:rPr lang="en-US" sz="3600">
                <a:solidFill>
                  <a:srgbClr val="203C74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3600" u="sng">
                <a:solidFill>
                  <a:srgbClr val="203C74"/>
                </a:solidFill>
                <a:latin typeface="Poppins"/>
                <a:ea typeface="Poppins"/>
                <a:cs typeface="Poppins"/>
                <a:sym typeface="Poppins"/>
              </a:rPr>
              <a:t>funding</a:t>
            </a:r>
            <a:r>
              <a:rPr lang="en-US" sz="3600">
                <a:solidFill>
                  <a:srgbClr val="203C74"/>
                </a:solidFill>
                <a:latin typeface="Poppins"/>
                <a:ea typeface="Poppins"/>
                <a:cs typeface="Poppins"/>
                <a:sym typeface="Poppins"/>
              </a:rPr>
              <a:t>, and </a:t>
            </a:r>
            <a:r>
              <a:rPr lang="en-US" sz="3600" u="sng">
                <a:solidFill>
                  <a:srgbClr val="203C74"/>
                </a:solidFill>
                <a:latin typeface="Poppins"/>
                <a:ea typeface="Poppins"/>
                <a:cs typeface="Poppins"/>
                <a:sym typeface="Poppins"/>
              </a:rPr>
              <a:t>associated programs</a:t>
            </a:r>
          </a:p>
          <a:p>
            <a:pPr algn="l">
              <a:lnSpc>
                <a:spcPts val="5184"/>
              </a:lnSpc>
            </a:pPr>
            <a:endParaRPr lang="en-US" sz="3600" u="sng">
              <a:solidFill>
                <a:srgbClr val="203C7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777240" lvl="1" indent="-388620" algn="l">
              <a:lnSpc>
                <a:spcPts val="5184"/>
              </a:lnSpc>
              <a:buFont typeface="Arial"/>
              <a:buChar char="•"/>
            </a:pPr>
            <a:r>
              <a:rPr lang="en-US" sz="3600">
                <a:solidFill>
                  <a:srgbClr val="203C74"/>
                </a:solidFill>
                <a:latin typeface="Poppins"/>
                <a:ea typeface="Poppins"/>
                <a:cs typeface="Poppins"/>
                <a:sym typeface="Poppins"/>
              </a:rPr>
              <a:t>Understand school-provided resources such as </a:t>
            </a:r>
            <a:r>
              <a:rPr lang="en-US" sz="3600" u="sng">
                <a:solidFill>
                  <a:srgbClr val="203C74"/>
                </a:solidFill>
                <a:latin typeface="Poppins"/>
                <a:ea typeface="Poppins"/>
                <a:cs typeface="Poppins"/>
                <a:sym typeface="Poppins"/>
              </a:rPr>
              <a:t>curriculum</a:t>
            </a:r>
            <a:r>
              <a:rPr lang="en-US" sz="3600">
                <a:solidFill>
                  <a:srgbClr val="203C74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3600" u="sng">
                <a:solidFill>
                  <a:srgbClr val="203C74"/>
                </a:solidFill>
                <a:latin typeface="Poppins"/>
                <a:ea typeface="Poppins"/>
                <a:cs typeface="Poppins"/>
                <a:sym typeface="Poppins"/>
              </a:rPr>
              <a:t>assessment</a:t>
            </a:r>
            <a:r>
              <a:rPr lang="en-US" sz="3600">
                <a:solidFill>
                  <a:srgbClr val="203C74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3600" u="sng">
                <a:solidFill>
                  <a:srgbClr val="203C74"/>
                </a:solidFill>
                <a:latin typeface="Poppins"/>
                <a:ea typeface="Poppins"/>
                <a:cs typeface="Poppins"/>
                <a:sym typeface="Poppins"/>
              </a:rPr>
              <a:t>parent resources</a:t>
            </a:r>
            <a:r>
              <a:rPr lang="en-US" sz="3600">
                <a:solidFill>
                  <a:srgbClr val="203C74"/>
                </a:solidFill>
                <a:latin typeface="Poppins"/>
                <a:ea typeface="Poppins"/>
                <a:cs typeface="Poppins"/>
                <a:sym typeface="Poppins"/>
              </a:rPr>
              <a:t>, and </a:t>
            </a:r>
            <a:r>
              <a:rPr lang="en-US" sz="3600" u="sng">
                <a:solidFill>
                  <a:srgbClr val="203C74"/>
                </a:solidFill>
                <a:latin typeface="Poppins"/>
                <a:ea typeface="Poppins"/>
                <a:cs typeface="Poppins"/>
                <a:sym typeface="Poppins"/>
              </a:rPr>
              <a:t>staff contact</a:t>
            </a:r>
            <a:r>
              <a:rPr lang="en-US" sz="3600">
                <a:solidFill>
                  <a:srgbClr val="203C74"/>
                </a:solidFill>
                <a:latin typeface="Poppins"/>
                <a:ea typeface="Poppins"/>
                <a:cs typeface="Poppins"/>
                <a:sym typeface="Poppins"/>
              </a:rPr>
              <a:t> information</a:t>
            </a:r>
          </a:p>
          <a:p>
            <a:pPr algn="l">
              <a:lnSpc>
                <a:spcPts val="5184"/>
              </a:lnSpc>
            </a:pPr>
            <a:endParaRPr lang="en-US" sz="3600">
              <a:solidFill>
                <a:srgbClr val="203C7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777240" lvl="1" indent="-388620" algn="l">
              <a:lnSpc>
                <a:spcPts val="5184"/>
              </a:lnSpc>
              <a:buFont typeface="Arial"/>
              <a:buChar char="•"/>
            </a:pPr>
            <a:r>
              <a:rPr lang="en-US" sz="3600">
                <a:solidFill>
                  <a:srgbClr val="203C74"/>
                </a:solidFill>
                <a:latin typeface="Poppins"/>
                <a:ea typeface="Poppins"/>
                <a:cs typeface="Poppins"/>
                <a:sym typeface="Poppins"/>
              </a:rPr>
              <a:t>Understand </a:t>
            </a:r>
            <a:r>
              <a:rPr lang="en-US" sz="3600" u="sng">
                <a:solidFill>
                  <a:srgbClr val="203C74"/>
                </a:solidFill>
                <a:latin typeface="Poppins"/>
                <a:ea typeface="Poppins"/>
                <a:cs typeface="Poppins"/>
                <a:sym typeface="Poppins"/>
              </a:rPr>
              <a:t>Family Engagement </a:t>
            </a:r>
            <a:r>
              <a:rPr lang="en-US" sz="3600">
                <a:solidFill>
                  <a:srgbClr val="203C74"/>
                </a:solidFill>
                <a:latin typeface="Poppins"/>
                <a:ea typeface="Poppins"/>
                <a:cs typeface="Poppins"/>
                <a:sym typeface="Poppins"/>
              </a:rPr>
              <a:t>at our school</a:t>
            </a:r>
          </a:p>
          <a:p>
            <a:pPr algn="l">
              <a:lnSpc>
                <a:spcPts val="2734"/>
              </a:lnSpc>
            </a:pPr>
            <a:endParaRPr lang="en-US" sz="3600">
              <a:solidFill>
                <a:srgbClr val="203C7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248459" y="170723"/>
            <a:ext cx="1828884" cy="1358383"/>
          </a:xfrm>
          <a:custGeom>
            <a:avLst/>
            <a:gdLst/>
            <a:ahLst/>
            <a:cxnLst/>
            <a:rect l="l" t="t" r="r" b="b"/>
            <a:pathLst>
              <a:path w="1828884" h="1358383">
                <a:moveTo>
                  <a:pt x="0" y="0"/>
                </a:moveTo>
                <a:lnTo>
                  <a:pt x="1828884" y="0"/>
                </a:lnTo>
                <a:lnTo>
                  <a:pt x="1828884" y="1358383"/>
                </a:lnTo>
                <a:lnTo>
                  <a:pt x="0" y="135838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0705637" y="1529106"/>
            <a:ext cx="7371706" cy="5755204"/>
          </a:xfrm>
          <a:custGeom>
            <a:avLst/>
            <a:gdLst/>
            <a:ahLst/>
            <a:cxnLst/>
            <a:rect l="l" t="t" r="r" b="b"/>
            <a:pathLst>
              <a:path w="7371706" h="5755204">
                <a:moveTo>
                  <a:pt x="0" y="0"/>
                </a:moveTo>
                <a:lnTo>
                  <a:pt x="7371706" y="0"/>
                </a:lnTo>
                <a:lnTo>
                  <a:pt x="7371706" y="5755204"/>
                </a:lnTo>
                <a:lnTo>
                  <a:pt x="0" y="57552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1679711" y="5401700"/>
            <a:ext cx="6397632" cy="5017145"/>
          </a:xfrm>
          <a:custGeom>
            <a:avLst/>
            <a:gdLst/>
            <a:ahLst/>
            <a:cxnLst/>
            <a:rect l="l" t="t" r="r" b="b"/>
            <a:pathLst>
              <a:path w="6397632" h="5017145">
                <a:moveTo>
                  <a:pt x="0" y="0"/>
                </a:moveTo>
                <a:lnTo>
                  <a:pt x="6397632" y="0"/>
                </a:lnTo>
                <a:lnTo>
                  <a:pt x="6397632" y="5017144"/>
                </a:lnTo>
                <a:lnTo>
                  <a:pt x="0" y="501714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010751" y="170723"/>
            <a:ext cx="14537262" cy="3921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en-US" sz="12741" dirty="0">
                <a:ln>
                  <a:solidFill>
                    <a:srgbClr val="7D6223"/>
                  </a:solidFill>
                </a:ln>
                <a:solidFill>
                  <a:srgbClr val="203C74"/>
                </a:solidFill>
                <a:latin typeface="Impact"/>
                <a:ea typeface="Impact"/>
                <a:cs typeface="Impact"/>
                <a:sym typeface="Impact"/>
              </a:rPr>
              <a:t>WHAT IS A TITLE I SCHOOL?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10751" y="4991100"/>
            <a:ext cx="9818575" cy="42190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58724" lvl="1" indent="-279362" algn="l">
              <a:lnSpc>
                <a:spcPts val="3312"/>
              </a:lnSpc>
              <a:buFont typeface="Arial"/>
              <a:buChar char="•"/>
            </a:pPr>
            <a:r>
              <a:rPr lang="en-US" sz="2587" dirty="0">
                <a:solidFill>
                  <a:srgbClr val="203C74"/>
                </a:solidFill>
                <a:latin typeface="Poppins"/>
                <a:ea typeface="Poppins"/>
                <a:cs typeface="Poppins"/>
                <a:sym typeface="Poppins"/>
              </a:rPr>
              <a:t>The largest federally funded educational program</a:t>
            </a:r>
          </a:p>
          <a:p>
            <a:pPr algn="l">
              <a:lnSpc>
                <a:spcPts val="3312"/>
              </a:lnSpc>
            </a:pPr>
            <a:endParaRPr lang="en-US" sz="2587" dirty="0">
              <a:solidFill>
                <a:srgbClr val="203C7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558724" lvl="1" indent="-279362" algn="l">
              <a:lnSpc>
                <a:spcPts val="3312"/>
              </a:lnSpc>
              <a:buFont typeface="Arial"/>
              <a:buChar char="•"/>
            </a:pPr>
            <a:r>
              <a:rPr lang="en-US" sz="2587" dirty="0">
                <a:solidFill>
                  <a:srgbClr val="203C74"/>
                </a:solidFill>
                <a:latin typeface="Poppins"/>
                <a:ea typeface="Poppins"/>
                <a:cs typeface="Poppins"/>
                <a:sym typeface="Poppins"/>
              </a:rPr>
              <a:t>Provides supplemental funds to districts to assist schools with the highest student concentrations of economic hardship</a:t>
            </a:r>
          </a:p>
          <a:p>
            <a:pPr algn="l">
              <a:lnSpc>
                <a:spcPts val="3312"/>
              </a:lnSpc>
            </a:pPr>
            <a:endParaRPr lang="en-US" sz="2587" dirty="0">
              <a:solidFill>
                <a:srgbClr val="203C7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558724" lvl="1" indent="-279362" algn="l">
              <a:lnSpc>
                <a:spcPts val="3312"/>
              </a:lnSpc>
              <a:buFont typeface="Arial"/>
              <a:buChar char="•"/>
            </a:pPr>
            <a:r>
              <a:rPr lang="en-US" sz="2587" dirty="0">
                <a:solidFill>
                  <a:srgbClr val="203C74"/>
                </a:solidFill>
                <a:latin typeface="Poppins"/>
                <a:ea typeface="Poppins"/>
                <a:cs typeface="Poppins"/>
                <a:sym typeface="Poppins"/>
              </a:rPr>
              <a:t>A school receiving federal funds for Title I students</a:t>
            </a:r>
          </a:p>
          <a:p>
            <a:pPr algn="l">
              <a:lnSpc>
                <a:spcPts val="3312"/>
              </a:lnSpc>
            </a:pPr>
            <a:endParaRPr lang="en-US" sz="2587" dirty="0">
              <a:solidFill>
                <a:srgbClr val="203C7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558724" lvl="1" indent="-279362" algn="l">
              <a:lnSpc>
                <a:spcPts val="3312"/>
              </a:lnSpc>
              <a:buFont typeface="Arial"/>
              <a:buChar char="•"/>
            </a:pPr>
            <a:r>
              <a:rPr lang="en-US" sz="2587" dirty="0">
                <a:solidFill>
                  <a:srgbClr val="203C74"/>
                </a:solidFill>
                <a:latin typeface="Poppins"/>
                <a:ea typeface="Poppins"/>
                <a:cs typeface="Poppins"/>
                <a:sym typeface="Poppins"/>
              </a:rPr>
              <a:t>Every Student Succeeds Act (ESSA) includes provisions that will help to ensure success for students and schools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248459" y="170723"/>
            <a:ext cx="1828884" cy="1358383"/>
          </a:xfrm>
          <a:custGeom>
            <a:avLst/>
            <a:gdLst/>
            <a:ahLst/>
            <a:cxnLst/>
            <a:rect l="l" t="t" r="r" b="b"/>
            <a:pathLst>
              <a:path w="1828884" h="1358383">
                <a:moveTo>
                  <a:pt x="0" y="0"/>
                </a:moveTo>
                <a:lnTo>
                  <a:pt x="1828884" y="0"/>
                </a:lnTo>
                <a:lnTo>
                  <a:pt x="1828884" y="1358383"/>
                </a:lnTo>
                <a:lnTo>
                  <a:pt x="0" y="135838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848087" y="5418875"/>
            <a:ext cx="14591825" cy="4450507"/>
          </a:xfrm>
          <a:custGeom>
            <a:avLst/>
            <a:gdLst/>
            <a:ahLst/>
            <a:cxnLst/>
            <a:rect l="l" t="t" r="r" b="b"/>
            <a:pathLst>
              <a:path w="14591825" h="4450507">
                <a:moveTo>
                  <a:pt x="0" y="0"/>
                </a:moveTo>
                <a:lnTo>
                  <a:pt x="14591826" y="0"/>
                </a:lnTo>
                <a:lnTo>
                  <a:pt x="14591826" y="4450507"/>
                </a:lnTo>
                <a:lnTo>
                  <a:pt x="0" y="445050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2762140" y="6287131"/>
            <a:ext cx="1522414" cy="1522414"/>
          </a:xfrm>
          <a:custGeom>
            <a:avLst/>
            <a:gdLst/>
            <a:ahLst/>
            <a:cxnLst/>
            <a:rect l="l" t="t" r="r" b="b"/>
            <a:pathLst>
              <a:path w="1522414" h="1522414">
                <a:moveTo>
                  <a:pt x="0" y="0"/>
                </a:moveTo>
                <a:lnTo>
                  <a:pt x="1522414" y="0"/>
                </a:lnTo>
                <a:lnTo>
                  <a:pt x="1522414" y="1522415"/>
                </a:lnTo>
                <a:lnTo>
                  <a:pt x="0" y="15224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6520021" y="6287131"/>
            <a:ext cx="1474280" cy="1474280"/>
          </a:xfrm>
          <a:custGeom>
            <a:avLst/>
            <a:gdLst/>
            <a:ahLst/>
            <a:cxnLst/>
            <a:rect l="l" t="t" r="r" b="b"/>
            <a:pathLst>
              <a:path w="1474280" h="1474280">
                <a:moveTo>
                  <a:pt x="0" y="0"/>
                </a:moveTo>
                <a:lnTo>
                  <a:pt x="1474280" y="0"/>
                </a:lnTo>
                <a:lnTo>
                  <a:pt x="1474280" y="1474280"/>
                </a:lnTo>
                <a:lnTo>
                  <a:pt x="0" y="147428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4042926" y="6229046"/>
            <a:ext cx="1590451" cy="1590451"/>
          </a:xfrm>
          <a:custGeom>
            <a:avLst/>
            <a:gdLst/>
            <a:ahLst/>
            <a:cxnLst/>
            <a:rect l="l" t="t" r="r" b="b"/>
            <a:pathLst>
              <a:path w="1590451" h="1590451">
                <a:moveTo>
                  <a:pt x="0" y="0"/>
                </a:moveTo>
                <a:lnTo>
                  <a:pt x="1590451" y="0"/>
                </a:lnTo>
                <a:lnTo>
                  <a:pt x="1590451" y="1590451"/>
                </a:lnTo>
                <a:lnTo>
                  <a:pt x="0" y="159045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0308979" y="6342142"/>
            <a:ext cx="1419269" cy="1419269"/>
          </a:xfrm>
          <a:custGeom>
            <a:avLst/>
            <a:gdLst/>
            <a:ahLst/>
            <a:cxnLst/>
            <a:rect l="l" t="t" r="r" b="b"/>
            <a:pathLst>
              <a:path w="1419269" h="1419269">
                <a:moveTo>
                  <a:pt x="0" y="0"/>
                </a:moveTo>
                <a:lnTo>
                  <a:pt x="1419269" y="0"/>
                </a:lnTo>
                <a:lnTo>
                  <a:pt x="1419269" y="1419269"/>
                </a:lnTo>
                <a:lnTo>
                  <a:pt x="0" y="141926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547355" y="491717"/>
            <a:ext cx="15701104" cy="48090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2497"/>
              </a:lnSpc>
            </a:pPr>
            <a:r>
              <a:rPr lang="en-US" sz="14042" dirty="0">
                <a:ln>
                  <a:solidFill>
                    <a:srgbClr val="7D6223"/>
                  </a:solidFill>
                </a:ln>
                <a:solidFill>
                  <a:srgbClr val="203C74"/>
                </a:solidFill>
                <a:latin typeface="Impact"/>
                <a:ea typeface="Impact"/>
                <a:cs typeface="Impact"/>
                <a:sym typeface="Impact"/>
              </a:rPr>
              <a:t>HOW DOES OUR SCHOOL SPEND TITLE MONEY?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004102" y="7977787"/>
            <a:ext cx="3038489" cy="6377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48"/>
              </a:lnSpc>
            </a:pPr>
            <a:r>
              <a:rPr lang="en-US" sz="3787">
                <a:solidFill>
                  <a:srgbClr val="203C74"/>
                </a:solidFill>
                <a:latin typeface="Poppins"/>
                <a:ea typeface="Poppins"/>
                <a:cs typeface="Poppins"/>
                <a:sym typeface="Poppins"/>
              </a:rPr>
              <a:t>Personnel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737917" y="7842226"/>
            <a:ext cx="3038489" cy="18567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48"/>
              </a:lnSpc>
            </a:pPr>
            <a:r>
              <a:rPr lang="en-US" sz="3787">
                <a:solidFill>
                  <a:srgbClr val="203C74"/>
                </a:solidFill>
                <a:latin typeface="Poppins"/>
                <a:ea typeface="Poppins"/>
                <a:cs typeface="Poppins"/>
                <a:sym typeface="Poppins"/>
              </a:rPr>
              <a:t>Parent Resource Center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528412" y="7842226"/>
            <a:ext cx="3038489" cy="12472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48"/>
              </a:lnSpc>
            </a:pPr>
            <a:r>
              <a:rPr lang="en-US" sz="3787">
                <a:solidFill>
                  <a:srgbClr val="203C74"/>
                </a:solidFill>
                <a:latin typeface="Poppins"/>
                <a:ea typeface="Poppins"/>
                <a:cs typeface="Poppins"/>
                <a:sym typeface="Poppins"/>
              </a:rPr>
              <a:t>Instructional Materials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318907" y="7851751"/>
            <a:ext cx="3038489" cy="1182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92"/>
              </a:lnSpc>
            </a:pPr>
            <a:r>
              <a:rPr lang="en-US" sz="3587">
                <a:solidFill>
                  <a:srgbClr val="203C74"/>
                </a:solidFill>
                <a:latin typeface="Poppins"/>
                <a:ea typeface="Poppins"/>
                <a:cs typeface="Poppins"/>
                <a:sym typeface="Poppins"/>
              </a:rPr>
              <a:t>Professional</a:t>
            </a:r>
          </a:p>
          <a:p>
            <a:pPr algn="ctr">
              <a:lnSpc>
                <a:spcPts val="4592"/>
              </a:lnSpc>
            </a:pPr>
            <a:r>
              <a:rPr lang="en-US" sz="3587">
                <a:solidFill>
                  <a:srgbClr val="203C74"/>
                </a:solidFill>
                <a:latin typeface="Poppins"/>
                <a:ea typeface="Poppins"/>
                <a:cs typeface="Poppins"/>
                <a:sym typeface="Poppins"/>
              </a:rPr>
              <a:t>Learning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146424" y="3468035"/>
            <a:ext cx="11754143" cy="6521321"/>
            <a:chOff x="0" y="0"/>
            <a:chExt cx="15672191" cy="8695094"/>
          </a:xfrm>
        </p:grpSpPr>
        <p:grpSp>
          <p:nvGrpSpPr>
            <p:cNvPr id="3" name="Group 3"/>
            <p:cNvGrpSpPr/>
            <p:nvPr/>
          </p:nvGrpSpPr>
          <p:grpSpPr>
            <a:xfrm>
              <a:off x="8067670" y="3028870"/>
              <a:ext cx="7604521" cy="2722139"/>
              <a:chOff x="0" y="0"/>
              <a:chExt cx="9415328" cy="3370342"/>
            </a:xfrm>
          </p:grpSpPr>
          <p:pic>
            <p:nvPicPr>
              <p:cNvPr id="4" name="Picture 4"/>
              <p:cNvPicPr>
                <a:picLocks noChangeAspect="1"/>
              </p:cNvPicPr>
              <p:nvPr/>
            </p:nvPicPr>
            <p:blipFill>
              <a:blip r:embed="rId3"/>
              <a:srcRect t="36046" b="36046"/>
              <a:stretch>
                <a:fillRect/>
              </a:stretch>
            </p:blipFill>
            <p:spPr>
              <a:xfrm>
                <a:off x="0" y="0"/>
                <a:ext cx="9415328" cy="3370342"/>
              </a:xfrm>
              <a:prstGeom prst="rect">
                <a:avLst/>
              </a:prstGeom>
            </p:spPr>
          </p:pic>
        </p:grpSp>
        <p:grpSp>
          <p:nvGrpSpPr>
            <p:cNvPr id="5" name="Group 5"/>
            <p:cNvGrpSpPr/>
            <p:nvPr/>
          </p:nvGrpSpPr>
          <p:grpSpPr>
            <a:xfrm>
              <a:off x="8067670" y="5972955"/>
              <a:ext cx="7604521" cy="2722139"/>
              <a:chOff x="0" y="0"/>
              <a:chExt cx="9415328" cy="3370342"/>
            </a:xfrm>
          </p:grpSpPr>
          <p:pic>
            <p:nvPicPr>
              <p:cNvPr id="6" name="Picture 6"/>
              <p:cNvPicPr>
                <a:picLocks noChangeAspect="1"/>
              </p:cNvPicPr>
              <p:nvPr/>
            </p:nvPicPr>
            <p:blipFill>
              <a:blip r:embed="rId4"/>
              <a:srcRect t="23152" b="23152"/>
              <a:stretch>
                <a:fillRect/>
              </a:stretch>
            </p:blipFill>
            <p:spPr>
              <a:xfrm>
                <a:off x="0" y="0"/>
                <a:ext cx="9415328" cy="3370342"/>
              </a:xfrm>
              <a:prstGeom prst="rect">
                <a:avLst/>
              </a:prstGeom>
            </p:spPr>
          </p:pic>
        </p:grpSp>
        <p:grpSp>
          <p:nvGrpSpPr>
            <p:cNvPr id="7" name="Group 7"/>
            <p:cNvGrpSpPr/>
            <p:nvPr/>
          </p:nvGrpSpPr>
          <p:grpSpPr>
            <a:xfrm>
              <a:off x="8067670" y="0"/>
              <a:ext cx="7604521" cy="2769603"/>
              <a:chOff x="0" y="0"/>
              <a:chExt cx="6574227" cy="2394365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6574227" cy="2394365"/>
              </a:xfrm>
              <a:custGeom>
                <a:avLst/>
                <a:gdLst/>
                <a:ahLst/>
                <a:cxnLst/>
                <a:rect l="l" t="t" r="r" b="b"/>
                <a:pathLst>
                  <a:path w="6574227" h="2394365">
                    <a:moveTo>
                      <a:pt x="6428280" y="0"/>
                    </a:moveTo>
                    <a:lnTo>
                      <a:pt x="145948" y="0"/>
                    </a:lnTo>
                    <a:cubicBezTo>
                      <a:pt x="65742" y="0"/>
                      <a:pt x="0" y="44729"/>
                      <a:pt x="0" y="99499"/>
                    </a:cubicBezTo>
                    <a:lnTo>
                      <a:pt x="0" y="2294866"/>
                    </a:lnTo>
                    <a:cubicBezTo>
                      <a:pt x="0" y="2349636"/>
                      <a:pt x="65742" y="2394365"/>
                      <a:pt x="145948" y="2394365"/>
                    </a:cubicBezTo>
                    <a:lnTo>
                      <a:pt x="6428280" y="2394365"/>
                    </a:lnTo>
                    <a:cubicBezTo>
                      <a:pt x="6508485" y="2394365"/>
                      <a:pt x="6574227" y="2349636"/>
                      <a:pt x="6574227" y="2294866"/>
                    </a:cubicBezTo>
                    <a:lnTo>
                      <a:pt x="6574227" y="99499"/>
                    </a:lnTo>
                    <a:cubicBezTo>
                      <a:pt x="6574227" y="44729"/>
                      <a:pt x="6508485" y="0"/>
                      <a:pt x="6428280" y="0"/>
                    </a:cubicBezTo>
                    <a:close/>
                  </a:path>
                </a:pathLst>
              </a:custGeom>
              <a:blipFill>
                <a:blip r:embed="rId5"/>
                <a:stretch>
                  <a:fillRect t="-41466" b="-41466"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9" name="Freeform 9"/>
            <p:cNvSpPr/>
            <p:nvPr/>
          </p:nvSpPr>
          <p:spPr>
            <a:xfrm>
              <a:off x="2634366" y="321227"/>
              <a:ext cx="1534788" cy="1534788"/>
            </a:xfrm>
            <a:custGeom>
              <a:avLst/>
              <a:gdLst/>
              <a:ahLst/>
              <a:cxnLst/>
              <a:rect l="l" t="t" r="r" b="b"/>
              <a:pathLst>
                <a:path w="1534788" h="1534788">
                  <a:moveTo>
                    <a:pt x="0" y="0"/>
                  </a:moveTo>
                  <a:lnTo>
                    <a:pt x="1534788" y="0"/>
                  </a:lnTo>
                  <a:lnTo>
                    <a:pt x="1534788" y="1534788"/>
                  </a:lnTo>
                  <a:lnTo>
                    <a:pt x="0" y="15347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3401760" y="245027"/>
              <a:ext cx="4472452" cy="20492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764"/>
                </a:lnSpc>
              </a:pPr>
              <a:r>
                <a:rPr lang="en-US" sz="5012" dirty="0">
                  <a:solidFill>
                    <a:srgbClr val="203C74"/>
                  </a:solidFill>
                  <a:latin typeface="Impact"/>
                  <a:ea typeface="Impact"/>
                  <a:cs typeface="Impact"/>
                  <a:sym typeface="Impact"/>
                </a:rPr>
                <a:t>PARENT LIAISON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3163380" y="3284840"/>
              <a:ext cx="4710832" cy="20492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764"/>
                </a:lnSpc>
              </a:pPr>
              <a:r>
                <a:rPr lang="en-US" sz="5012" dirty="0">
                  <a:solidFill>
                    <a:srgbClr val="203C74"/>
                  </a:solidFill>
                  <a:latin typeface="Impact"/>
                  <a:ea typeface="Impact"/>
                  <a:cs typeface="Impact"/>
                  <a:sym typeface="Impact"/>
                </a:rPr>
                <a:t>PARENT WORKSHOPS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620101" y="6324653"/>
              <a:ext cx="6362253" cy="204921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5764"/>
                </a:lnSpc>
              </a:pPr>
              <a:r>
                <a:rPr lang="en-US" sz="5012" dirty="0">
                  <a:solidFill>
                    <a:srgbClr val="203C74"/>
                  </a:solidFill>
                  <a:latin typeface="Impact"/>
                  <a:ea typeface="Impact"/>
                  <a:cs typeface="Impact"/>
                  <a:sym typeface="Impact"/>
                </a:rPr>
                <a:t>PARENT RESOURCE CENTER MATERIALS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1866972" y="3201621"/>
              <a:ext cx="1534788" cy="1534788"/>
            </a:xfrm>
            <a:custGeom>
              <a:avLst/>
              <a:gdLst/>
              <a:ahLst/>
              <a:cxnLst/>
              <a:rect l="l" t="t" r="r" b="b"/>
              <a:pathLst>
                <a:path w="1534788" h="1534788">
                  <a:moveTo>
                    <a:pt x="0" y="0"/>
                  </a:moveTo>
                  <a:lnTo>
                    <a:pt x="1534788" y="0"/>
                  </a:lnTo>
                  <a:lnTo>
                    <a:pt x="1534788" y="1534788"/>
                  </a:lnTo>
                  <a:lnTo>
                    <a:pt x="0" y="15347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0" y="6400854"/>
              <a:ext cx="1534788" cy="1534788"/>
            </a:xfrm>
            <a:custGeom>
              <a:avLst/>
              <a:gdLst/>
              <a:ahLst/>
              <a:cxnLst/>
              <a:rect l="l" t="t" r="r" b="b"/>
              <a:pathLst>
                <a:path w="1534788" h="1534788">
                  <a:moveTo>
                    <a:pt x="0" y="0"/>
                  </a:moveTo>
                  <a:lnTo>
                    <a:pt x="1534788" y="0"/>
                  </a:lnTo>
                  <a:lnTo>
                    <a:pt x="1534788" y="1534788"/>
                  </a:lnTo>
                  <a:lnTo>
                    <a:pt x="0" y="15347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" name="Freeform 15"/>
          <p:cNvSpPr/>
          <p:nvPr/>
        </p:nvSpPr>
        <p:spPr>
          <a:xfrm>
            <a:off x="16344858" y="8821177"/>
            <a:ext cx="1828884" cy="1358383"/>
          </a:xfrm>
          <a:custGeom>
            <a:avLst/>
            <a:gdLst/>
            <a:ahLst/>
            <a:cxnLst/>
            <a:rect l="l" t="t" r="r" b="b"/>
            <a:pathLst>
              <a:path w="1828884" h="1358383">
                <a:moveTo>
                  <a:pt x="0" y="0"/>
                </a:moveTo>
                <a:lnTo>
                  <a:pt x="1828884" y="0"/>
                </a:lnTo>
                <a:lnTo>
                  <a:pt x="1828884" y="1358383"/>
                </a:lnTo>
                <a:lnTo>
                  <a:pt x="0" y="135838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TextBox 16"/>
          <p:cNvSpPr txBox="1"/>
          <p:nvPr/>
        </p:nvSpPr>
        <p:spPr>
          <a:xfrm>
            <a:off x="350659" y="329843"/>
            <a:ext cx="17586683" cy="2564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06"/>
              </a:lnSpc>
            </a:pPr>
            <a:r>
              <a:rPr lang="en-US" sz="9600" dirty="0">
                <a:ln>
                  <a:solidFill>
                    <a:srgbClr val="7D6223"/>
                  </a:solidFill>
                </a:ln>
                <a:solidFill>
                  <a:srgbClr val="203C74"/>
                </a:solidFill>
                <a:latin typeface="Impact"/>
                <a:ea typeface="Impact"/>
                <a:cs typeface="Impact"/>
                <a:sym typeface="Impact"/>
              </a:rPr>
              <a:t>HOW IS TITLE I PARENT AND FAMILY ENGAGEMENT MONEY SPENT?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098854" y="3868430"/>
            <a:ext cx="6010088" cy="3217605"/>
            <a:chOff x="0" y="0"/>
            <a:chExt cx="8013451" cy="4290140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9822" b="9822"/>
            <a:stretch>
              <a:fillRect/>
            </a:stretch>
          </p:blipFill>
          <p:spPr>
            <a:xfrm>
              <a:off x="0" y="0"/>
              <a:ext cx="8013451" cy="4290140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10238370" y="3868430"/>
            <a:ext cx="6010088" cy="3217605"/>
            <a:chOff x="0" y="0"/>
            <a:chExt cx="8013451" cy="4290140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3"/>
            <a:srcRect t="9822" b="9822"/>
            <a:stretch>
              <a:fillRect/>
            </a:stretch>
          </p:blipFill>
          <p:spPr>
            <a:xfrm>
              <a:off x="0" y="0"/>
              <a:ext cx="8013451" cy="4290140"/>
            </a:xfrm>
            <a:prstGeom prst="rect">
              <a:avLst/>
            </a:prstGeom>
          </p:spPr>
        </p:pic>
      </p:grpSp>
      <p:sp>
        <p:nvSpPr>
          <p:cNvPr id="6" name="Freeform 6"/>
          <p:cNvSpPr/>
          <p:nvPr/>
        </p:nvSpPr>
        <p:spPr>
          <a:xfrm>
            <a:off x="16248459" y="170723"/>
            <a:ext cx="1828884" cy="1358383"/>
          </a:xfrm>
          <a:custGeom>
            <a:avLst/>
            <a:gdLst/>
            <a:ahLst/>
            <a:cxnLst/>
            <a:rect l="l" t="t" r="r" b="b"/>
            <a:pathLst>
              <a:path w="1828884" h="1358383">
                <a:moveTo>
                  <a:pt x="0" y="0"/>
                </a:moveTo>
                <a:lnTo>
                  <a:pt x="1828884" y="0"/>
                </a:lnTo>
                <a:lnTo>
                  <a:pt x="1828884" y="1358383"/>
                </a:lnTo>
                <a:lnTo>
                  <a:pt x="0" y="135838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607701">
            <a:off x="41258" y="224724"/>
            <a:ext cx="3270167" cy="2329994"/>
          </a:xfrm>
          <a:custGeom>
            <a:avLst/>
            <a:gdLst/>
            <a:ahLst/>
            <a:cxnLst/>
            <a:rect l="l" t="t" r="r" b="b"/>
            <a:pathLst>
              <a:path w="3270167" h="2329994">
                <a:moveTo>
                  <a:pt x="0" y="0"/>
                </a:moveTo>
                <a:lnTo>
                  <a:pt x="3270167" y="0"/>
                </a:lnTo>
                <a:lnTo>
                  <a:pt x="3270167" y="2329993"/>
                </a:lnTo>
                <a:lnTo>
                  <a:pt x="0" y="23299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2098854" y="1946934"/>
            <a:ext cx="6010088" cy="23362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16"/>
              </a:lnSpc>
            </a:pPr>
            <a:r>
              <a:rPr lang="en-US" sz="2429">
                <a:solidFill>
                  <a:srgbClr val="203C74"/>
                </a:solidFill>
                <a:latin typeface="Poppins"/>
                <a:ea typeface="Poppins"/>
                <a:cs typeface="Poppins"/>
                <a:sym typeface="Poppins"/>
              </a:rPr>
              <a:t>A </a:t>
            </a:r>
            <a:r>
              <a:rPr lang="en-US" sz="2429" b="1">
                <a:solidFill>
                  <a:srgbClr val="203C74"/>
                </a:solidFill>
                <a:latin typeface="Poppins Bold"/>
                <a:ea typeface="Poppins Bold"/>
                <a:cs typeface="Poppins Bold"/>
                <a:sym typeface="Poppins Bold"/>
              </a:rPr>
              <a:t>Title I Schoolwide program</a:t>
            </a:r>
            <a:r>
              <a:rPr lang="en-US" sz="2429">
                <a:solidFill>
                  <a:srgbClr val="203C74"/>
                </a:solidFill>
                <a:latin typeface="Poppins"/>
                <a:ea typeface="Poppins"/>
                <a:cs typeface="Poppins"/>
                <a:sym typeface="Poppins"/>
              </a:rPr>
              <a:t> is a detailed improvement strategy designed to </a:t>
            </a:r>
            <a:r>
              <a:rPr lang="en-US" sz="2429" u="sng">
                <a:solidFill>
                  <a:srgbClr val="203C74"/>
                </a:solidFill>
                <a:latin typeface="Poppins"/>
                <a:ea typeface="Poppins"/>
                <a:cs typeface="Poppins"/>
                <a:sym typeface="Poppins"/>
              </a:rPr>
              <a:t>upgrade</a:t>
            </a:r>
            <a:r>
              <a:rPr lang="en-US" sz="2429">
                <a:solidFill>
                  <a:srgbClr val="203C74"/>
                </a:solidFill>
                <a:latin typeface="Poppins"/>
                <a:ea typeface="Poppins"/>
                <a:cs typeface="Poppins"/>
                <a:sym typeface="Poppins"/>
              </a:rPr>
              <a:t> the </a:t>
            </a:r>
            <a:r>
              <a:rPr lang="en-US" sz="2429" u="sng">
                <a:solidFill>
                  <a:srgbClr val="203C74"/>
                </a:solidFill>
                <a:latin typeface="Poppins"/>
                <a:ea typeface="Poppins"/>
                <a:cs typeface="Poppins"/>
                <a:sym typeface="Poppins"/>
              </a:rPr>
              <a:t>entire educational program</a:t>
            </a:r>
            <a:r>
              <a:rPr lang="en-US" sz="2429">
                <a:solidFill>
                  <a:srgbClr val="203C74"/>
                </a:solidFill>
                <a:latin typeface="Poppins"/>
                <a:ea typeface="Poppins"/>
                <a:cs typeface="Poppins"/>
                <a:sym typeface="Poppins"/>
              </a:rPr>
              <a:t> in a Title I school.</a:t>
            </a:r>
          </a:p>
          <a:p>
            <a:pPr algn="l">
              <a:lnSpc>
                <a:spcPts val="3716"/>
              </a:lnSpc>
            </a:pPr>
            <a:endParaRPr lang="en-US" sz="2429">
              <a:solidFill>
                <a:srgbClr val="203C7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-206326" y="7679713"/>
            <a:ext cx="18700652" cy="24365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472"/>
              </a:lnSpc>
            </a:pPr>
            <a:r>
              <a:rPr lang="en-US" sz="9600" dirty="0">
                <a:ln>
                  <a:solidFill>
                    <a:srgbClr val="7D6223"/>
                  </a:solidFill>
                </a:ln>
                <a:solidFill>
                  <a:srgbClr val="203C74"/>
                </a:solidFill>
                <a:latin typeface="Impact"/>
                <a:ea typeface="Impact"/>
                <a:cs typeface="Impact"/>
                <a:sym typeface="Impact"/>
              </a:rPr>
              <a:t>HOW DOES OUR SCHOOL PARTICIPATE </a:t>
            </a:r>
          </a:p>
          <a:p>
            <a:pPr algn="ctr">
              <a:lnSpc>
                <a:spcPts val="9472"/>
              </a:lnSpc>
            </a:pPr>
            <a:r>
              <a:rPr lang="en-US" sz="9600" dirty="0">
                <a:ln>
                  <a:solidFill>
                    <a:srgbClr val="7D6223"/>
                  </a:solidFill>
                </a:ln>
                <a:solidFill>
                  <a:srgbClr val="203C74"/>
                </a:solidFill>
                <a:latin typeface="Impact"/>
                <a:ea typeface="Impact"/>
                <a:cs typeface="Impact"/>
                <a:sym typeface="Impact"/>
              </a:rPr>
              <a:t>IN THE TITLE I PROGRAM?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38370" y="1946934"/>
            <a:ext cx="6010088" cy="18695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16"/>
              </a:lnSpc>
            </a:pPr>
            <a:r>
              <a:rPr lang="en-US" sz="2429">
                <a:solidFill>
                  <a:srgbClr val="203C74"/>
                </a:solidFill>
                <a:latin typeface="Poppins"/>
                <a:ea typeface="Poppins"/>
                <a:cs typeface="Poppins"/>
                <a:sym typeface="Poppins"/>
              </a:rPr>
              <a:t>The primary goal is to </a:t>
            </a:r>
            <a:r>
              <a:rPr lang="en-US" sz="2429" b="1">
                <a:solidFill>
                  <a:srgbClr val="203C74"/>
                </a:solidFill>
                <a:latin typeface="Poppins Bold"/>
                <a:ea typeface="Poppins Bold"/>
                <a:cs typeface="Poppins Bold"/>
                <a:sym typeface="Poppins Bold"/>
              </a:rPr>
              <a:t>ensure</a:t>
            </a:r>
            <a:r>
              <a:rPr lang="en-US" sz="2429">
                <a:solidFill>
                  <a:srgbClr val="203C74"/>
                </a:solidFill>
                <a:latin typeface="Poppins"/>
                <a:ea typeface="Poppins"/>
                <a:cs typeface="Poppins"/>
                <a:sym typeface="Poppins"/>
              </a:rPr>
              <a:t> that all students </a:t>
            </a:r>
            <a:r>
              <a:rPr lang="en-US" sz="2429" u="sng">
                <a:solidFill>
                  <a:srgbClr val="203C74"/>
                </a:solidFill>
                <a:latin typeface="Poppins"/>
                <a:ea typeface="Poppins"/>
                <a:cs typeface="Poppins"/>
                <a:sym typeface="Poppins"/>
              </a:rPr>
              <a:t>demonstrate proficient</a:t>
            </a:r>
            <a:r>
              <a:rPr lang="en-US" sz="2429">
                <a:solidFill>
                  <a:srgbClr val="203C74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429" u="none">
                <a:solidFill>
                  <a:srgbClr val="203C74"/>
                </a:solidFill>
                <a:latin typeface="Poppins"/>
                <a:ea typeface="Poppins"/>
                <a:cs typeface="Poppins"/>
                <a:sym typeface="Poppins"/>
              </a:rPr>
              <a:t>a</a:t>
            </a:r>
            <a:r>
              <a:rPr lang="en-US" sz="2429">
                <a:solidFill>
                  <a:srgbClr val="203C74"/>
                </a:solidFill>
                <a:latin typeface="Poppins"/>
                <a:ea typeface="Poppins"/>
                <a:cs typeface="Poppins"/>
                <a:sym typeface="Poppins"/>
              </a:rPr>
              <a:t>nd </a:t>
            </a:r>
            <a:r>
              <a:rPr lang="en-US" sz="2429" u="sng">
                <a:solidFill>
                  <a:srgbClr val="203C74"/>
                </a:solidFill>
                <a:latin typeface="Poppins"/>
                <a:ea typeface="Poppins"/>
                <a:cs typeface="Poppins"/>
                <a:sym typeface="Poppins"/>
              </a:rPr>
              <a:t>advanced levels of achievement </a:t>
            </a:r>
            <a:r>
              <a:rPr lang="en-US" sz="2429">
                <a:solidFill>
                  <a:srgbClr val="203C74"/>
                </a:solidFill>
                <a:latin typeface="Poppins"/>
                <a:ea typeface="Poppins"/>
                <a:cs typeface="Poppins"/>
                <a:sym typeface="Poppins"/>
              </a:rPr>
              <a:t>on state academic standards.</a:t>
            </a:r>
          </a:p>
        </p:txBody>
      </p:sp>
      <p:sp>
        <p:nvSpPr>
          <p:cNvPr id="11" name="TextBox 11"/>
          <p:cNvSpPr txBox="1"/>
          <p:nvPr/>
        </p:nvSpPr>
        <p:spPr>
          <a:xfrm rot="-1262545">
            <a:off x="122385" y="776764"/>
            <a:ext cx="2672170" cy="5305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09"/>
              </a:lnSpc>
            </a:pPr>
            <a:r>
              <a:rPr lang="en-US" sz="3676">
                <a:solidFill>
                  <a:srgbClr val="203C74"/>
                </a:solidFill>
                <a:latin typeface="Impact"/>
                <a:ea typeface="Impact"/>
                <a:cs typeface="Impact"/>
                <a:sym typeface="Impact"/>
              </a:rPr>
              <a:t>SCHOOLWIDE</a:t>
            </a:r>
          </a:p>
        </p:txBody>
      </p:sp>
      <p:sp>
        <p:nvSpPr>
          <p:cNvPr id="12" name="TextBox 12"/>
          <p:cNvSpPr txBox="1"/>
          <p:nvPr/>
        </p:nvSpPr>
        <p:spPr>
          <a:xfrm rot="-1262545">
            <a:off x="577345" y="1689751"/>
            <a:ext cx="2672170" cy="5305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09"/>
              </a:lnSpc>
            </a:pPr>
            <a:r>
              <a:rPr lang="en-US" sz="3676">
                <a:solidFill>
                  <a:srgbClr val="203C74"/>
                </a:solidFill>
                <a:latin typeface="Impact"/>
                <a:ea typeface="Impact"/>
                <a:cs typeface="Impact"/>
                <a:sym typeface="Impact"/>
              </a:rPr>
              <a:t>PROGRAM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571910" y="2057400"/>
            <a:ext cx="5297497" cy="8229600"/>
          </a:xfrm>
          <a:custGeom>
            <a:avLst/>
            <a:gdLst/>
            <a:ahLst/>
            <a:cxnLst/>
            <a:rect l="l" t="t" r="r" b="b"/>
            <a:pathLst>
              <a:path w="5297497" h="8229600">
                <a:moveTo>
                  <a:pt x="0" y="0"/>
                </a:moveTo>
                <a:lnTo>
                  <a:pt x="5297498" y="0"/>
                </a:lnTo>
                <a:lnTo>
                  <a:pt x="529749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10747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2656283" y="1899502"/>
            <a:ext cx="2793763" cy="8229600"/>
          </a:xfrm>
          <a:custGeom>
            <a:avLst/>
            <a:gdLst/>
            <a:ahLst/>
            <a:cxnLst/>
            <a:rect l="l" t="t" r="r" b="b"/>
            <a:pathLst>
              <a:path w="2793763" h="8229600">
                <a:moveTo>
                  <a:pt x="0" y="0"/>
                </a:moveTo>
                <a:lnTo>
                  <a:pt x="2793763" y="0"/>
                </a:lnTo>
                <a:lnTo>
                  <a:pt x="279376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14964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1028700" y="3968849"/>
            <a:ext cx="7063824" cy="54766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85004" lvl="1" indent="-342502" algn="l">
              <a:lnSpc>
                <a:spcPts val="4854"/>
              </a:lnSpc>
              <a:buFont typeface="Arial"/>
              <a:buChar char="•"/>
            </a:pPr>
            <a:r>
              <a:rPr lang="en-US" sz="3172">
                <a:solidFill>
                  <a:srgbClr val="203C74"/>
                </a:solidFill>
                <a:latin typeface="Poppins"/>
                <a:ea typeface="Poppins"/>
                <a:cs typeface="Poppins"/>
                <a:sym typeface="Poppins"/>
              </a:rPr>
              <a:t>Provide high-quality curriculum and instruction</a:t>
            </a:r>
          </a:p>
          <a:p>
            <a:pPr marL="685004" lvl="1" indent="-342502" algn="l">
              <a:lnSpc>
                <a:spcPts val="4854"/>
              </a:lnSpc>
              <a:buFont typeface="Arial"/>
              <a:buChar char="•"/>
            </a:pPr>
            <a:r>
              <a:rPr lang="en-US" sz="3172">
                <a:solidFill>
                  <a:srgbClr val="203C74"/>
                </a:solidFill>
                <a:latin typeface="Poppins"/>
                <a:ea typeface="Poppins"/>
                <a:cs typeface="Poppins"/>
                <a:sym typeface="Poppins"/>
              </a:rPr>
              <a:t>Required to hold an Annual Title I Meeting</a:t>
            </a:r>
          </a:p>
          <a:p>
            <a:pPr marL="685004" lvl="1" indent="-342502" algn="l">
              <a:lnSpc>
                <a:spcPts val="4854"/>
              </a:lnSpc>
              <a:buFont typeface="Arial"/>
              <a:buChar char="•"/>
            </a:pPr>
            <a:r>
              <a:rPr lang="en-US" sz="3172">
                <a:solidFill>
                  <a:srgbClr val="203C74"/>
                </a:solidFill>
                <a:latin typeface="Poppins"/>
                <a:ea typeface="Poppins"/>
                <a:cs typeface="Poppins"/>
                <a:sym typeface="Poppins"/>
              </a:rPr>
              <a:t>Family Engagement </a:t>
            </a:r>
          </a:p>
          <a:p>
            <a:pPr marL="685004" lvl="1" indent="-342502" algn="l">
              <a:lnSpc>
                <a:spcPts val="4854"/>
              </a:lnSpc>
              <a:buFont typeface="Arial"/>
              <a:buChar char="•"/>
            </a:pPr>
            <a:r>
              <a:rPr lang="en-US" sz="3172">
                <a:solidFill>
                  <a:srgbClr val="203C74"/>
                </a:solidFill>
                <a:latin typeface="Poppins"/>
                <a:ea typeface="Poppins"/>
                <a:cs typeface="Poppins"/>
                <a:sym typeface="Poppins"/>
              </a:rPr>
              <a:t>Professional Development</a:t>
            </a:r>
          </a:p>
          <a:p>
            <a:pPr marL="685004" lvl="1" indent="-342502" algn="l">
              <a:lnSpc>
                <a:spcPts val="4854"/>
              </a:lnSpc>
              <a:buFont typeface="Arial"/>
              <a:buChar char="•"/>
            </a:pPr>
            <a:r>
              <a:rPr lang="en-US" sz="3172">
                <a:solidFill>
                  <a:srgbClr val="203C74"/>
                </a:solidFill>
                <a:latin typeface="Poppins"/>
                <a:ea typeface="Poppins"/>
                <a:cs typeface="Poppins"/>
                <a:sym typeface="Poppins"/>
              </a:rPr>
              <a:t>Parent’s right to know</a:t>
            </a:r>
          </a:p>
          <a:p>
            <a:pPr marL="685004" lvl="1" indent="-342502" algn="l">
              <a:lnSpc>
                <a:spcPts val="4854"/>
              </a:lnSpc>
              <a:buFont typeface="Arial"/>
              <a:buChar char="•"/>
            </a:pPr>
            <a:r>
              <a:rPr lang="en-US" sz="3172">
                <a:solidFill>
                  <a:srgbClr val="203C74"/>
                </a:solidFill>
                <a:latin typeface="Poppins"/>
                <a:ea typeface="Poppins"/>
                <a:cs typeface="Poppins"/>
                <a:sym typeface="Poppins"/>
              </a:rPr>
              <a:t>Annual Evaluations</a:t>
            </a:r>
          </a:p>
          <a:p>
            <a:pPr algn="l">
              <a:lnSpc>
                <a:spcPts val="4854"/>
              </a:lnSpc>
            </a:pPr>
            <a:endParaRPr lang="en-US" sz="3172">
              <a:solidFill>
                <a:srgbClr val="203C7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601891" y="488419"/>
            <a:ext cx="15940038" cy="27699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829"/>
              </a:lnSpc>
            </a:pPr>
            <a:r>
              <a:rPr lang="en-US" sz="12741" dirty="0">
                <a:ln>
                  <a:solidFill>
                    <a:srgbClr val="7D6223"/>
                  </a:solidFill>
                </a:ln>
                <a:solidFill>
                  <a:srgbClr val="203C74"/>
                </a:solidFill>
                <a:latin typeface="Impact"/>
                <a:ea typeface="Impact"/>
                <a:cs typeface="Impact"/>
                <a:sym typeface="Impact"/>
              </a:rPr>
              <a:t>SCHOOLWIDE </a:t>
            </a:r>
          </a:p>
          <a:p>
            <a:pPr algn="l">
              <a:lnSpc>
                <a:spcPts val="10829"/>
              </a:lnSpc>
            </a:pPr>
            <a:r>
              <a:rPr lang="en-US" sz="12741" dirty="0">
                <a:ln>
                  <a:solidFill>
                    <a:srgbClr val="7D6223"/>
                  </a:solidFill>
                </a:ln>
                <a:solidFill>
                  <a:srgbClr val="203C74"/>
                </a:solidFill>
                <a:latin typeface="Impact"/>
                <a:ea typeface="Impact"/>
                <a:cs typeface="Impact"/>
                <a:sym typeface="Impact"/>
              </a:rPr>
              <a:t>REQUIREMENTS</a:t>
            </a:r>
          </a:p>
        </p:txBody>
      </p:sp>
      <p:sp>
        <p:nvSpPr>
          <p:cNvPr id="6" name="Freeform 6"/>
          <p:cNvSpPr/>
          <p:nvPr/>
        </p:nvSpPr>
        <p:spPr>
          <a:xfrm>
            <a:off x="16248459" y="170723"/>
            <a:ext cx="1828884" cy="1358383"/>
          </a:xfrm>
          <a:custGeom>
            <a:avLst/>
            <a:gdLst/>
            <a:ahLst/>
            <a:cxnLst/>
            <a:rect l="l" t="t" r="r" b="b"/>
            <a:pathLst>
              <a:path w="1828884" h="1358383">
                <a:moveTo>
                  <a:pt x="0" y="0"/>
                </a:moveTo>
                <a:lnTo>
                  <a:pt x="1828884" y="0"/>
                </a:lnTo>
                <a:lnTo>
                  <a:pt x="1828884" y="1358383"/>
                </a:lnTo>
                <a:lnTo>
                  <a:pt x="0" y="135838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4020230"/>
            <a:ext cx="7934143" cy="5238070"/>
            <a:chOff x="0" y="0"/>
            <a:chExt cx="10578857" cy="6984093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3"/>
            <a:srcRect t="454" b="454"/>
            <a:stretch>
              <a:fillRect/>
            </a:stretch>
          </p:blipFill>
          <p:spPr>
            <a:xfrm>
              <a:off x="0" y="0"/>
              <a:ext cx="10578857" cy="6984093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9783764" y="4020230"/>
            <a:ext cx="7475536" cy="5238070"/>
            <a:chOff x="0" y="0"/>
            <a:chExt cx="9967382" cy="6984093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4"/>
            <a:srcRect l="2457" r="2457"/>
            <a:stretch>
              <a:fillRect/>
            </a:stretch>
          </p:blipFill>
          <p:spPr>
            <a:xfrm>
              <a:off x="0" y="0"/>
              <a:ext cx="9967382" cy="6984093"/>
            </a:xfrm>
            <a:prstGeom prst="rect">
              <a:avLst/>
            </a:prstGeom>
          </p:spPr>
        </p:pic>
      </p:grpSp>
      <p:sp>
        <p:nvSpPr>
          <p:cNvPr id="6" name="TextBox 6"/>
          <p:cNvSpPr txBox="1"/>
          <p:nvPr/>
        </p:nvSpPr>
        <p:spPr>
          <a:xfrm>
            <a:off x="1028700" y="2177344"/>
            <a:ext cx="7934143" cy="12559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75"/>
              </a:lnSpc>
            </a:pPr>
            <a:r>
              <a:rPr lang="en-US" sz="2653">
                <a:solidFill>
                  <a:srgbClr val="203C74"/>
                </a:solidFill>
                <a:latin typeface="Poppins"/>
                <a:ea typeface="Poppins"/>
                <a:cs typeface="Poppins"/>
                <a:sym typeface="Poppins"/>
              </a:rPr>
              <a:t>We will have </a:t>
            </a:r>
            <a:r>
              <a:rPr lang="en-US" sz="2653" b="1">
                <a:solidFill>
                  <a:srgbClr val="203C74"/>
                </a:solidFill>
                <a:latin typeface="Poppins Bold"/>
                <a:ea typeface="Poppins Bold"/>
                <a:cs typeface="Poppins Bold"/>
                <a:sym typeface="Poppins Bold"/>
              </a:rPr>
              <a:t>Schoolwide Goals</a:t>
            </a:r>
            <a:r>
              <a:rPr lang="en-US" sz="2653">
                <a:solidFill>
                  <a:srgbClr val="203C74"/>
                </a:solidFill>
                <a:latin typeface="Poppins"/>
                <a:ea typeface="Poppins"/>
                <a:cs typeface="Poppins"/>
                <a:sym typeface="Poppins"/>
              </a:rPr>
              <a:t> after we have input meetings from all stakeholders:</a:t>
            </a:r>
          </a:p>
          <a:p>
            <a:pPr algn="l">
              <a:lnSpc>
                <a:spcPts val="2706"/>
              </a:lnSpc>
            </a:pPr>
            <a:endParaRPr lang="en-US" sz="2653">
              <a:solidFill>
                <a:srgbClr val="203C7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9783764" y="1571370"/>
            <a:ext cx="15940038" cy="23758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577"/>
              </a:lnSpc>
            </a:pPr>
            <a:r>
              <a:rPr lang="en-US" sz="6600" dirty="0">
                <a:solidFill>
                  <a:srgbClr val="203C74"/>
                </a:solidFill>
                <a:latin typeface="Impact"/>
                <a:ea typeface="Impact"/>
                <a:cs typeface="Impact"/>
                <a:sym typeface="Impact"/>
              </a:rPr>
              <a:t>SCHOOLWIDE PROGRAM </a:t>
            </a:r>
          </a:p>
          <a:p>
            <a:pPr algn="l">
              <a:lnSpc>
                <a:spcPts val="10845"/>
              </a:lnSpc>
            </a:pPr>
            <a:r>
              <a:rPr lang="en-US" sz="8800" dirty="0">
                <a:solidFill>
                  <a:srgbClr val="203C74"/>
                </a:solidFill>
                <a:latin typeface="Impact"/>
                <a:ea typeface="Impact"/>
                <a:cs typeface="Impact"/>
                <a:sym typeface="Impact"/>
              </a:rPr>
              <a:t>PAST &amp; PRESENT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700" y="3321126"/>
            <a:ext cx="7934143" cy="4073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51"/>
              </a:lnSpc>
            </a:pPr>
            <a:r>
              <a:rPr lang="en-US" sz="2653">
                <a:solidFill>
                  <a:srgbClr val="203C74"/>
                </a:solidFill>
                <a:latin typeface="Poppins"/>
                <a:ea typeface="Poppins"/>
                <a:cs typeface="Poppins"/>
                <a:sym typeface="Poppins"/>
              </a:rPr>
              <a:t>Parents - Staff - Students</a:t>
            </a:r>
          </a:p>
        </p:txBody>
      </p:sp>
      <p:sp>
        <p:nvSpPr>
          <p:cNvPr id="9" name="Freeform 9"/>
          <p:cNvSpPr/>
          <p:nvPr/>
        </p:nvSpPr>
        <p:spPr>
          <a:xfrm>
            <a:off x="16248459" y="170723"/>
            <a:ext cx="1828884" cy="1358383"/>
          </a:xfrm>
          <a:custGeom>
            <a:avLst/>
            <a:gdLst/>
            <a:ahLst/>
            <a:cxnLst/>
            <a:rect l="l" t="t" r="r" b="b"/>
            <a:pathLst>
              <a:path w="1828884" h="1358383">
                <a:moveTo>
                  <a:pt x="0" y="0"/>
                </a:moveTo>
                <a:lnTo>
                  <a:pt x="1828884" y="0"/>
                </a:lnTo>
                <a:lnTo>
                  <a:pt x="1828884" y="1358383"/>
                </a:lnTo>
                <a:lnTo>
                  <a:pt x="0" y="135838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66603" y="5318255"/>
            <a:ext cx="9427629" cy="3664991"/>
          </a:xfrm>
          <a:custGeom>
            <a:avLst/>
            <a:gdLst/>
            <a:ahLst/>
            <a:cxnLst/>
            <a:rect l="l" t="t" r="r" b="b"/>
            <a:pathLst>
              <a:path w="9427629" h="3664991">
                <a:moveTo>
                  <a:pt x="0" y="0"/>
                </a:moveTo>
                <a:lnTo>
                  <a:pt x="9427629" y="0"/>
                </a:lnTo>
                <a:lnTo>
                  <a:pt x="9427629" y="3664991"/>
                </a:lnTo>
                <a:lnTo>
                  <a:pt x="0" y="36649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0206628" y="1240930"/>
            <a:ext cx="1828314" cy="1444368"/>
          </a:xfrm>
          <a:custGeom>
            <a:avLst/>
            <a:gdLst/>
            <a:ahLst/>
            <a:cxnLst/>
            <a:rect l="l" t="t" r="r" b="b"/>
            <a:pathLst>
              <a:path w="1828314" h="1444368">
                <a:moveTo>
                  <a:pt x="0" y="0"/>
                </a:moveTo>
                <a:lnTo>
                  <a:pt x="1828313" y="0"/>
                </a:lnTo>
                <a:lnTo>
                  <a:pt x="1828313" y="1444368"/>
                </a:lnTo>
                <a:lnTo>
                  <a:pt x="0" y="14443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6248459" y="170723"/>
            <a:ext cx="1828884" cy="1358383"/>
          </a:xfrm>
          <a:custGeom>
            <a:avLst/>
            <a:gdLst/>
            <a:ahLst/>
            <a:cxnLst/>
            <a:rect l="l" t="t" r="r" b="b"/>
            <a:pathLst>
              <a:path w="1828884" h="1358383">
                <a:moveTo>
                  <a:pt x="0" y="0"/>
                </a:moveTo>
                <a:lnTo>
                  <a:pt x="1828884" y="0"/>
                </a:lnTo>
                <a:lnTo>
                  <a:pt x="1828884" y="1358383"/>
                </a:lnTo>
                <a:lnTo>
                  <a:pt x="0" y="135838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0847732" y="3147754"/>
            <a:ext cx="6982706" cy="6982706"/>
          </a:xfrm>
          <a:custGeom>
            <a:avLst/>
            <a:gdLst/>
            <a:ahLst/>
            <a:cxnLst/>
            <a:rect l="l" t="t" r="r" b="b"/>
            <a:pathLst>
              <a:path w="6982706" h="6982706">
                <a:moveTo>
                  <a:pt x="0" y="0"/>
                </a:moveTo>
                <a:lnTo>
                  <a:pt x="6982707" y="0"/>
                </a:lnTo>
                <a:lnTo>
                  <a:pt x="6982707" y="6982706"/>
                </a:lnTo>
                <a:lnTo>
                  <a:pt x="0" y="698270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866603" y="1563797"/>
            <a:ext cx="9265532" cy="28725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1161"/>
              </a:lnSpc>
            </a:pPr>
            <a:r>
              <a:rPr lang="en-US" sz="12540" dirty="0">
                <a:ln>
                  <a:solidFill>
                    <a:srgbClr val="7D6223"/>
                  </a:solidFill>
                </a:ln>
                <a:solidFill>
                  <a:srgbClr val="203C74"/>
                </a:solidFill>
                <a:latin typeface="Impact"/>
                <a:ea typeface="Impact"/>
                <a:cs typeface="Impact"/>
                <a:sym typeface="Impact"/>
              </a:rPr>
              <a:t>STATE REPORT CARD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994324" y="2057965"/>
            <a:ext cx="7232755" cy="9421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14"/>
              </a:lnSpc>
            </a:pPr>
            <a:r>
              <a:rPr lang="en-US" sz="2653" b="1" dirty="0">
                <a:solidFill>
                  <a:srgbClr val="203C74"/>
                </a:solidFill>
                <a:latin typeface="Poppins Bold"/>
                <a:ea typeface="Poppins Bold"/>
                <a:cs typeface="Poppins Bold"/>
                <a:sym typeface="Poppins Bold"/>
              </a:rPr>
              <a:t>2024-2025 Data will be available in </a:t>
            </a:r>
          </a:p>
          <a:p>
            <a:pPr algn="ctr">
              <a:lnSpc>
                <a:spcPts val="3714"/>
              </a:lnSpc>
            </a:pPr>
            <a:r>
              <a:rPr lang="en-US" sz="2653" b="1" dirty="0">
                <a:solidFill>
                  <a:srgbClr val="203C74"/>
                </a:solidFill>
                <a:latin typeface="Poppins Bold"/>
                <a:ea typeface="Poppins Bold"/>
                <a:cs typeface="Poppins Bold"/>
                <a:sym typeface="Poppins Bold"/>
              </a:rPr>
              <a:t>September of 2025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822899" y="149663"/>
            <a:ext cx="5130985" cy="4157364"/>
          </a:xfrm>
          <a:custGeom>
            <a:avLst/>
            <a:gdLst/>
            <a:ahLst/>
            <a:cxnLst/>
            <a:rect l="l" t="t" r="r" b="b"/>
            <a:pathLst>
              <a:path w="5130985" h="4157364">
                <a:moveTo>
                  <a:pt x="0" y="0"/>
                </a:moveTo>
                <a:lnTo>
                  <a:pt x="5130986" y="0"/>
                </a:lnTo>
                <a:lnTo>
                  <a:pt x="5130986" y="4157364"/>
                </a:lnTo>
                <a:lnTo>
                  <a:pt x="0" y="41573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9144000" y="9004966"/>
            <a:ext cx="1720080" cy="933144"/>
          </a:xfrm>
          <a:custGeom>
            <a:avLst/>
            <a:gdLst/>
            <a:ahLst/>
            <a:cxnLst/>
            <a:rect l="l" t="t" r="r" b="b"/>
            <a:pathLst>
              <a:path w="1720080" h="933144">
                <a:moveTo>
                  <a:pt x="0" y="0"/>
                </a:moveTo>
                <a:lnTo>
                  <a:pt x="1720080" y="0"/>
                </a:lnTo>
                <a:lnTo>
                  <a:pt x="1720080" y="933143"/>
                </a:lnTo>
                <a:lnTo>
                  <a:pt x="0" y="93314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6248459" y="170723"/>
            <a:ext cx="1828884" cy="1358383"/>
          </a:xfrm>
          <a:custGeom>
            <a:avLst/>
            <a:gdLst/>
            <a:ahLst/>
            <a:cxnLst/>
            <a:rect l="l" t="t" r="r" b="b"/>
            <a:pathLst>
              <a:path w="1828884" h="1358383">
                <a:moveTo>
                  <a:pt x="0" y="0"/>
                </a:moveTo>
                <a:lnTo>
                  <a:pt x="1828884" y="0"/>
                </a:lnTo>
                <a:lnTo>
                  <a:pt x="1828884" y="1358383"/>
                </a:lnTo>
                <a:lnTo>
                  <a:pt x="0" y="135838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1975455" y="4215091"/>
            <a:ext cx="5922246" cy="5922246"/>
          </a:xfrm>
          <a:custGeom>
            <a:avLst/>
            <a:gdLst/>
            <a:ahLst/>
            <a:cxnLst/>
            <a:rect l="l" t="t" r="r" b="b"/>
            <a:pathLst>
              <a:path w="5922246" h="5922246">
                <a:moveTo>
                  <a:pt x="0" y="0"/>
                </a:moveTo>
                <a:lnTo>
                  <a:pt x="5922245" y="0"/>
                </a:lnTo>
                <a:lnTo>
                  <a:pt x="5922245" y="5922246"/>
                </a:lnTo>
                <a:lnTo>
                  <a:pt x="0" y="592224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7467600" y="6465435"/>
            <a:ext cx="3815091" cy="25552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36"/>
              </a:lnSpc>
            </a:pPr>
            <a:r>
              <a:rPr lang="en-US" sz="3422" dirty="0">
                <a:solidFill>
                  <a:srgbClr val="203C74"/>
                </a:solidFill>
                <a:latin typeface="Impact"/>
                <a:ea typeface="Impact"/>
                <a:cs typeface="Impact"/>
                <a:sym typeface="Impact"/>
              </a:rPr>
              <a:t>SCAN THE QR CODE FOR CONTENT/GRADE LEVEL SPECIFIC CURRICULUM INFORMATION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58403" y="3740984"/>
            <a:ext cx="8169063" cy="23419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64"/>
              </a:lnSpc>
            </a:pPr>
            <a:r>
              <a:rPr lang="en-US" sz="3281" dirty="0">
                <a:solidFill>
                  <a:srgbClr val="203C74"/>
                </a:solidFill>
                <a:latin typeface="Poppins"/>
                <a:ea typeface="Poppins"/>
                <a:cs typeface="Poppins"/>
                <a:sym typeface="Poppins"/>
              </a:rPr>
              <a:t>State standards are provided by the Georgia Department of Education</a:t>
            </a:r>
          </a:p>
          <a:p>
            <a:pPr algn="l">
              <a:lnSpc>
                <a:spcPts val="5873"/>
              </a:lnSpc>
            </a:pPr>
            <a:endParaRPr lang="en-US" sz="3281" dirty="0">
              <a:solidFill>
                <a:srgbClr val="203C7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314197" y="1790700"/>
            <a:ext cx="8317836" cy="14362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161"/>
              </a:lnSpc>
            </a:pPr>
            <a:r>
              <a:rPr lang="en-US" sz="12540" dirty="0">
                <a:ln>
                  <a:solidFill>
                    <a:srgbClr val="7D6223"/>
                  </a:solidFill>
                </a:ln>
                <a:solidFill>
                  <a:srgbClr val="203C74"/>
                </a:solidFill>
                <a:latin typeface="Impact"/>
                <a:ea typeface="Impact"/>
                <a:cs typeface="Impact"/>
                <a:sym typeface="Impact"/>
              </a:rPr>
              <a:t>CURRICULUM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248459" y="170723"/>
            <a:ext cx="1828884" cy="1358383"/>
          </a:xfrm>
          <a:custGeom>
            <a:avLst/>
            <a:gdLst/>
            <a:ahLst/>
            <a:cxnLst/>
            <a:rect l="l" t="t" r="r" b="b"/>
            <a:pathLst>
              <a:path w="1828884" h="1358383">
                <a:moveTo>
                  <a:pt x="0" y="0"/>
                </a:moveTo>
                <a:lnTo>
                  <a:pt x="1828884" y="0"/>
                </a:lnTo>
                <a:lnTo>
                  <a:pt x="1828884" y="1358383"/>
                </a:lnTo>
                <a:lnTo>
                  <a:pt x="0" y="135838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1665405" y="2445738"/>
            <a:ext cx="6249193" cy="2410916"/>
          </a:xfrm>
          <a:custGeom>
            <a:avLst/>
            <a:gdLst/>
            <a:ahLst/>
            <a:cxnLst/>
            <a:rect l="l" t="t" r="r" b="b"/>
            <a:pathLst>
              <a:path w="6249193" h="2521604">
                <a:moveTo>
                  <a:pt x="0" y="0"/>
                </a:moveTo>
                <a:lnTo>
                  <a:pt x="6249193" y="0"/>
                </a:lnTo>
                <a:lnTo>
                  <a:pt x="6249193" y="2521604"/>
                </a:lnTo>
                <a:lnTo>
                  <a:pt x="0" y="25216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577607" y="2857500"/>
            <a:ext cx="10076957" cy="80531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1440" lvl="1" indent="-365720" algn="l">
              <a:lnSpc>
                <a:spcPts val="5827"/>
              </a:lnSpc>
              <a:buFont typeface="Arial"/>
              <a:buChar char="•"/>
            </a:pPr>
            <a:r>
              <a:rPr lang="en-US" sz="3387" dirty="0">
                <a:solidFill>
                  <a:srgbClr val="203C74"/>
                </a:solidFill>
                <a:latin typeface="Poppins"/>
                <a:ea typeface="Poppins"/>
                <a:cs typeface="Poppins"/>
                <a:sym typeface="Poppins"/>
              </a:rPr>
              <a:t>Determines a student’s </a:t>
            </a:r>
            <a:r>
              <a:rPr lang="en-US" sz="3387" b="1" dirty="0">
                <a:solidFill>
                  <a:srgbClr val="203C74"/>
                </a:solidFill>
                <a:latin typeface="Poppins Bold"/>
                <a:ea typeface="Poppins Bold"/>
                <a:cs typeface="Poppins Bold"/>
                <a:sym typeface="Poppins Bold"/>
              </a:rPr>
              <a:t>overall academic performance</a:t>
            </a:r>
            <a:r>
              <a:rPr lang="en-US" sz="3387" dirty="0">
                <a:solidFill>
                  <a:srgbClr val="203C74"/>
                </a:solidFill>
                <a:latin typeface="Poppins"/>
                <a:ea typeface="Poppins"/>
                <a:cs typeface="Poppins"/>
                <a:sym typeface="Poppins"/>
              </a:rPr>
              <a:t> level</a:t>
            </a:r>
          </a:p>
          <a:p>
            <a:pPr marL="731440" lvl="1" indent="-365720" algn="l">
              <a:lnSpc>
                <a:spcPts val="5827"/>
              </a:lnSpc>
              <a:buFont typeface="Arial"/>
              <a:buChar char="•"/>
            </a:pPr>
            <a:r>
              <a:rPr lang="en-US" sz="3387" dirty="0">
                <a:solidFill>
                  <a:srgbClr val="203C74"/>
                </a:solidFill>
                <a:latin typeface="Poppins"/>
                <a:ea typeface="Poppins"/>
                <a:cs typeface="Poppins"/>
                <a:sym typeface="Poppins"/>
              </a:rPr>
              <a:t>Identifies students who may benefit from </a:t>
            </a:r>
            <a:r>
              <a:rPr lang="en-US" sz="3387" b="1" dirty="0">
                <a:solidFill>
                  <a:srgbClr val="203C74"/>
                </a:solidFill>
                <a:latin typeface="Poppins Bold"/>
                <a:ea typeface="Poppins Bold"/>
                <a:cs typeface="Poppins Bold"/>
                <a:sym typeface="Poppins Bold"/>
              </a:rPr>
              <a:t>additional services</a:t>
            </a:r>
            <a:r>
              <a:rPr lang="en-US" sz="3387" dirty="0">
                <a:solidFill>
                  <a:srgbClr val="203C74"/>
                </a:solidFill>
                <a:latin typeface="Poppins"/>
                <a:ea typeface="Poppins"/>
                <a:cs typeface="Poppins"/>
                <a:sym typeface="Poppins"/>
              </a:rPr>
              <a:t> or supports</a:t>
            </a:r>
          </a:p>
          <a:p>
            <a:pPr marL="731440" lvl="1" indent="-365720" algn="l">
              <a:lnSpc>
                <a:spcPts val="5827"/>
              </a:lnSpc>
              <a:buFont typeface="Arial"/>
              <a:buChar char="•"/>
            </a:pPr>
            <a:r>
              <a:rPr lang="en-US" sz="3387" dirty="0">
                <a:solidFill>
                  <a:srgbClr val="203C74"/>
                </a:solidFill>
                <a:latin typeface="Poppins"/>
                <a:ea typeface="Poppins"/>
                <a:cs typeface="Poppins"/>
                <a:sym typeface="Poppins"/>
              </a:rPr>
              <a:t>Identifies student </a:t>
            </a:r>
            <a:r>
              <a:rPr lang="en-US" sz="3387" b="1" dirty="0">
                <a:solidFill>
                  <a:srgbClr val="203C74"/>
                </a:solidFill>
                <a:latin typeface="Poppins Bold"/>
                <a:ea typeface="Poppins Bold"/>
                <a:cs typeface="Poppins Bold"/>
                <a:sym typeface="Poppins Bold"/>
              </a:rPr>
              <a:t>strengths and weaknesses</a:t>
            </a:r>
          </a:p>
          <a:p>
            <a:pPr marL="731440" lvl="1" indent="-365720" algn="l">
              <a:lnSpc>
                <a:spcPts val="5827"/>
              </a:lnSpc>
              <a:buFont typeface="Arial"/>
              <a:buChar char="•"/>
            </a:pPr>
            <a:r>
              <a:rPr lang="en-US" sz="3387" dirty="0">
                <a:solidFill>
                  <a:srgbClr val="203C74"/>
                </a:solidFill>
                <a:latin typeface="Poppins"/>
                <a:ea typeface="Poppins"/>
                <a:cs typeface="Poppins"/>
                <a:sym typeface="Poppins"/>
              </a:rPr>
              <a:t>Pinpoints </a:t>
            </a:r>
            <a:r>
              <a:rPr lang="en-US" sz="3387" b="1" dirty="0">
                <a:solidFill>
                  <a:srgbClr val="203C74"/>
                </a:solidFill>
                <a:latin typeface="Poppins Bold"/>
                <a:ea typeface="Poppins Bold"/>
                <a:cs typeface="Poppins Bold"/>
                <a:sym typeface="Poppins Bold"/>
              </a:rPr>
              <a:t>specific learning needs</a:t>
            </a:r>
            <a:r>
              <a:rPr lang="en-US" sz="3387" dirty="0">
                <a:solidFill>
                  <a:srgbClr val="203C74"/>
                </a:solidFill>
                <a:latin typeface="Poppins"/>
                <a:ea typeface="Poppins"/>
                <a:cs typeface="Poppins"/>
                <a:sym typeface="Poppins"/>
              </a:rPr>
              <a:t> to guide academic curricular and instructional decisions</a:t>
            </a:r>
          </a:p>
          <a:p>
            <a:pPr marL="731440" lvl="1" indent="-365720" algn="l">
              <a:lnSpc>
                <a:spcPts val="5827"/>
              </a:lnSpc>
              <a:buFont typeface="Arial"/>
              <a:buChar char="•"/>
            </a:pPr>
            <a:r>
              <a:rPr lang="en-US" sz="3387" dirty="0">
                <a:solidFill>
                  <a:srgbClr val="203C74"/>
                </a:solidFill>
                <a:latin typeface="Poppins"/>
                <a:ea typeface="Poppins"/>
                <a:cs typeface="Poppins"/>
                <a:sym typeface="Poppins"/>
              </a:rPr>
              <a:t>Monitors student </a:t>
            </a:r>
            <a:r>
              <a:rPr lang="en-US" sz="3387" b="1" dirty="0">
                <a:solidFill>
                  <a:srgbClr val="203C74"/>
                </a:solidFill>
                <a:latin typeface="Poppins Bold"/>
                <a:ea typeface="Poppins Bold"/>
                <a:cs typeface="Poppins Bold"/>
                <a:sym typeface="Poppins Bold"/>
              </a:rPr>
              <a:t>growth</a:t>
            </a:r>
          </a:p>
          <a:p>
            <a:pPr algn="l">
              <a:lnSpc>
                <a:spcPts val="5827"/>
              </a:lnSpc>
            </a:pPr>
            <a:endParaRPr lang="en-US" sz="3387" b="1" dirty="0">
              <a:solidFill>
                <a:srgbClr val="203C74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990600" y="216670"/>
            <a:ext cx="15428979" cy="24109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447"/>
              </a:lnSpc>
            </a:pPr>
            <a:r>
              <a:rPr lang="en-US" sz="8997" dirty="0">
                <a:ln>
                  <a:solidFill>
                    <a:srgbClr val="7D6223"/>
                  </a:solidFill>
                </a:ln>
                <a:solidFill>
                  <a:srgbClr val="203C74"/>
                </a:solidFill>
                <a:latin typeface="Impact"/>
                <a:ea typeface="Impact"/>
                <a:cs typeface="Impact"/>
                <a:sym typeface="Impact"/>
              </a:rPr>
              <a:t>UNIVERSAL SCREENING &amp; DIAGNOSTIC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006625" y="4776842"/>
            <a:ext cx="5252675" cy="6998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0"/>
              </a:lnSpc>
            </a:pPr>
            <a:r>
              <a:rPr lang="en-US" sz="3687" b="1" dirty="0">
                <a:ln>
                  <a:solidFill>
                    <a:srgbClr val="7D6223"/>
                  </a:solidFill>
                </a:ln>
                <a:solidFill>
                  <a:srgbClr val="203C74"/>
                </a:solidFill>
                <a:latin typeface="Poppins Bold"/>
                <a:ea typeface="Poppins Bold"/>
                <a:cs typeface="Poppins Bold"/>
                <a:sym typeface="Poppins Bold"/>
              </a:rPr>
              <a:t>Grades K - 8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11523F4-0294-1688-274A-8B951D86DB04}"/>
              </a:ext>
            </a:extLst>
          </p:cNvPr>
          <p:cNvSpPr txBox="1"/>
          <p:nvPr/>
        </p:nvSpPr>
        <p:spPr>
          <a:xfrm>
            <a:off x="12351601" y="6210300"/>
            <a:ext cx="4876800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accent1"/>
                </a:solidFill>
                <a:latin typeface="Amasis MT Pro Black" panose="02040A04050005020304" pitchFamily="18" charset="0"/>
              </a:rPr>
              <a:t>Amira</a:t>
            </a:r>
          </a:p>
          <a:p>
            <a:pPr algn="ctr"/>
            <a:endParaRPr lang="en-US" sz="4400" dirty="0"/>
          </a:p>
          <a:p>
            <a:pPr algn="ctr"/>
            <a:r>
              <a:rPr lang="en-US" dirty="0"/>
              <a:t>Grades K-3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95180" y="5745879"/>
            <a:ext cx="6410984" cy="1027904"/>
            <a:chOff x="0" y="0"/>
            <a:chExt cx="8547979" cy="1370539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8547979" cy="1370539"/>
              <a:chOff x="0" y="0"/>
              <a:chExt cx="1904088" cy="305292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1904088" cy="305292"/>
              </a:xfrm>
              <a:custGeom>
                <a:avLst/>
                <a:gdLst/>
                <a:ahLst/>
                <a:cxnLst/>
                <a:rect l="l" t="t" r="r" b="b"/>
                <a:pathLst>
                  <a:path w="1904088" h="305292">
                    <a:moveTo>
                      <a:pt x="120760" y="0"/>
                    </a:moveTo>
                    <a:lnTo>
                      <a:pt x="1783328" y="0"/>
                    </a:lnTo>
                    <a:cubicBezTo>
                      <a:pt x="1815356" y="0"/>
                      <a:pt x="1846072" y="12723"/>
                      <a:pt x="1868718" y="35370"/>
                    </a:cubicBezTo>
                    <a:cubicBezTo>
                      <a:pt x="1891366" y="58017"/>
                      <a:pt x="1904088" y="88733"/>
                      <a:pt x="1904088" y="120760"/>
                    </a:cubicBezTo>
                    <a:lnTo>
                      <a:pt x="1904088" y="184532"/>
                    </a:lnTo>
                    <a:cubicBezTo>
                      <a:pt x="1904088" y="216559"/>
                      <a:pt x="1891366" y="247275"/>
                      <a:pt x="1868718" y="269922"/>
                    </a:cubicBezTo>
                    <a:cubicBezTo>
                      <a:pt x="1846072" y="292569"/>
                      <a:pt x="1815356" y="305292"/>
                      <a:pt x="1783328" y="305292"/>
                    </a:cubicBezTo>
                    <a:lnTo>
                      <a:pt x="120760" y="305292"/>
                    </a:lnTo>
                    <a:cubicBezTo>
                      <a:pt x="88733" y="305292"/>
                      <a:pt x="58017" y="292569"/>
                      <a:pt x="35370" y="269922"/>
                    </a:cubicBezTo>
                    <a:cubicBezTo>
                      <a:pt x="12723" y="247275"/>
                      <a:pt x="0" y="216559"/>
                      <a:pt x="0" y="184532"/>
                    </a:cubicBezTo>
                    <a:lnTo>
                      <a:pt x="0" y="120760"/>
                    </a:lnTo>
                    <a:cubicBezTo>
                      <a:pt x="0" y="88733"/>
                      <a:pt x="12723" y="58017"/>
                      <a:pt x="35370" y="35370"/>
                    </a:cubicBezTo>
                    <a:cubicBezTo>
                      <a:pt x="58017" y="12723"/>
                      <a:pt x="88733" y="0"/>
                      <a:pt x="120760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28575" cap="rnd">
                <a:solidFill>
                  <a:srgbClr val="203C74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-47625"/>
                <a:ext cx="1904088" cy="352917"/>
              </a:xfrm>
              <a:prstGeom prst="rect">
                <a:avLst/>
              </a:prstGeom>
            </p:spPr>
            <p:txBody>
              <a:bodyPr lIns="89466" tIns="89466" rIns="89466" bIns="89466" rtlCol="0" anchor="ctr"/>
              <a:lstStyle/>
              <a:p>
                <a:pPr algn="ctr">
                  <a:lnSpc>
                    <a:spcPts val="322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6" name="TextBox 6"/>
            <p:cNvSpPr txBox="1"/>
            <p:nvPr/>
          </p:nvSpPr>
          <p:spPr>
            <a:xfrm>
              <a:off x="627978" y="380795"/>
              <a:ext cx="7292023" cy="6087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502"/>
                </a:lnSpc>
              </a:pPr>
              <a:r>
                <a:rPr lang="en-US" sz="2758">
                  <a:solidFill>
                    <a:srgbClr val="203C74"/>
                  </a:solidFill>
                  <a:latin typeface="Poppins"/>
                  <a:ea typeface="Poppins"/>
                  <a:cs typeface="Poppins"/>
                  <a:sym typeface="Poppins"/>
                </a:rPr>
                <a:t>Administered on the computer</a:t>
              </a:r>
            </a:p>
          </p:txBody>
        </p:sp>
      </p:grpSp>
      <p:sp>
        <p:nvSpPr>
          <p:cNvPr id="7" name="Freeform 7"/>
          <p:cNvSpPr/>
          <p:nvPr/>
        </p:nvSpPr>
        <p:spPr>
          <a:xfrm>
            <a:off x="16248459" y="170723"/>
            <a:ext cx="1828884" cy="1358383"/>
          </a:xfrm>
          <a:custGeom>
            <a:avLst/>
            <a:gdLst/>
            <a:ahLst/>
            <a:cxnLst/>
            <a:rect l="l" t="t" r="r" b="b"/>
            <a:pathLst>
              <a:path w="1828884" h="1358383">
                <a:moveTo>
                  <a:pt x="0" y="0"/>
                </a:moveTo>
                <a:lnTo>
                  <a:pt x="1828884" y="0"/>
                </a:lnTo>
                <a:lnTo>
                  <a:pt x="1828884" y="1358383"/>
                </a:lnTo>
                <a:lnTo>
                  <a:pt x="0" y="135838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673361" y="69515"/>
            <a:ext cx="7454619" cy="4158569"/>
          </a:xfrm>
          <a:custGeom>
            <a:avLst/>
            <a:gdLst/>
            <a:ahLst/>
            <a:cxnLst/>
            <a:rect l="l" t="t" r="r" b="b"/>
            <a:pathLst>
              <a:path w="7454619" h="4158569">
                <a:moveTo>
                  <a:pt x="0" y="0"/>
                </a:moveTo>
                <a:lnTo>
                  <a:pt x="7454620" y="0"/>
                </a:lnTo>
                <a:lnTo>
                  <a:pt x="7454620" y="4158569"/>
                </a:lnTo>
                <a:lnTo>
                  <a:pt x="0" y="41585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1028700" y="4285547"/>
            <a:ext cx="10553700" cy="13237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0263"/>
              </a:lnSpc>
            </a:pPr>
            <a:r>
              <a:rPr lang="en-US" sz="12516" dirty="0">
                <a:ln>
                  <a:solidFill>
                    <a:srgbClr val="7D6223"/>
                  </a:solidFill>
                </a:ln>
                <a:solidFill>
                  <a:srgbClr val="203C74"/>
                </a:solidFill>
                <a:latin typeface="Impact"/>
                <a:ea typeface="Impact"/>
                <a:cs typeface="Impact"/>
                <a:sym typeface="Impact"/>
              </a:rPr>
              <a:t>GA MILESTONES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195180" y="7108517"/>
            <a:ext cx="6410984" cy="1027904"/>
            <a:chOff x="0" y="0"/>
            <a:chExt cx="1904088" cy="305292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904088" cy="305292"/>
            </a:xfrm>
            <a:custGeom>
              <a:avLst/>
              <a:gdLst/>
              <a:ahLst/>
              <a:cxnLst/>
              <a:rect l="l" t="t" r="r" b="b"/>
              <a:pathLst>
                <a:path w="1904088" h="305292">
                  <a:moveTo>
                    <a:pt x="120760" y="0"/>
                  </a:moveTo>
                  <a:lnTo>
                    <a:pt x="1783328" y="0"/>
                  </a:lnTo>
                  <a:cubicBezTo>
                    <a:pt x="1815356" y="0"/>
                    <a:pt x="1846072" y="12723"/>
                    <a:pt x="1868718" y="35370"/>
                  </a:cubicBezTo>
                  <a:cubicBezTo>
                    <a:pt x="1891366" y="58017"/>
                    <a:pt x="1904088" y="88733"/>
                    <a:pt x="1904088" y="120760"/>
                  </a:cubicBezTo>
                  <a:lnTo>
                    <a:pt x="1904088" y="184532"/>
                  </a:lnTo>
                  <a:cubicBezTo>
                    <a:pt x="1904088" y="216559"/>
                    <a:pt x="1891366" y="247275"/>
                    <a:pt x="1868718" y="269922"/>
                  </a:cubicBezTo>
                  <a:cubicBezTo>
                    <a:pt x="1846072" y="292569"/>
                    <a:pt x="1815356" y="305292"/>
                    <a:pt x="1783328" y="305292"/>
                  </a:cubicBezTo>
                  <a:lnTo>
                    <a:pt x="120760" y="305292"/>
                  </a:lnTo>
                  <a:cubicBezTo>
                    <a:pt x="88733" y="305292"/>
                    <a:pt x="58017" y="292569"/>
                    <a:pt x="35370" y="269922"/>
                  </a:cubicBezTo>
                  <a:cubicBezTo>
                    <a:pt x="12723" y="247275"/>
                    <a:pt x="0" y="216559"/>
                    <a:pt x="0" y="184532"/>
                  </a:cubicBezTo>
                  <a:lnTo>
                    <a:pt x="0" y="120760"/>
                  </a:lnTo>
                  <a:cubicBezTo>
                    <a:pt x="0" y="88733"/>
                    <a:pt x="12723" y="58017"/>
                    <a:pt x="35370" y="35370"/>
                  </a:cubicBezTo>
                  <a:cubicBezTo>
                    <a:pt x="58017" y="12723"/>
                    <a:pt x="88733" y="0"/>
                    <a:pt x="12076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rnd">
              <a:solidFill>
                <a:srgbClr val="203C74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904088" cy="352917"/>
            </a:xfrm>
            <a:prstGeom prst="rect">
              <a:avLst/>
            </a:prstGeom>
          </p:spPr>
          <p:txBody>
            <a:bodyPr lIns="89466" tIns="89466" rIns="89466" bIns="89466" rtlCol="0" anchor="ctr"/>
            <a:lstStyle/>
            <a:p>
              <a:pPr algn="ctr">
                <a:lnSpc>
                  <a:spcPts val="322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666163" y="7223443"/>
            <a:ext cx="5469017" cy="7599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4"/>
              </a:lnSpc>
            </a:pPr>
            <a:r>
              <a:rPr lang="en-US" sz="2358">
                <a:solidFill>
                  <a:srgbClr val="203C74"/>
                </a:solidFill>
                <a:latin typeface="Poppins"/>
                <a:ea typeface="Poppins"/>
                <a:cs typeface="Poppins"/>
                <a:sym typeface="Poppins"/>
              </a:rPr>
              <a:t>Score in four categories: </a:t>
            </a:r>
            <a:r>
              <a:rPr lang="en-US" sz="2358" i="1">
                <a:solidFill>
                  <a:srgbClr val="203C74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Beginning, Developing, Proficient, or Advanced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1195180" y="8373767"/>
            <a:ext cx="6410984" cy="1247948"/>
            <a:chOff x="0" y="0"/>
            <a:chExt cx="1904088" cy="370646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904088" cy="370646"/>
            </a:xfrm>
            <a:custGeom>
              <a:avLst/>
              <a:gdLst/>
              <a:ahLst/>
              <a:cxnLst/>
              <a:rect l="l" t="t" r="r" b="b"/>
              <a:pathLst>
                <a:path w="1904088" h="370646">
                  <a:moveTo>
                    <a:pt x="120760" y="0"/>
                  </a:moveTo>
                  <a:lnTo>
                    <a:pt x="1783328" y="0"/>
                  </a:lnTo>
                  <a:cubicBezTo>
                    <a:pt x="1815356" y="0"/>
                    <a:pt x="1846072" y="12723"/>
                    <a:pt x="1868718" y="35370"/>
                  </a:cubicBezTo>
                  <a:cubicBezTo>
                    <a:pt x="1891366" y="58017"/>
                    <a:pt x="1904088" y="88733"/>
                    <a:pt x="1904088" y="120760"/>
                  </a:cubicBezTo>
                  <a:lnTo>
                    <a:pt x="1904088" y="249885"/>
                  </a:lnTo>
                  <a:cubicBezTo>
                    <a:pt x="1904088" y="281913"/>
                    <a:pt x="1891366" y="312629"/>
                    <a:pt x="1868718" y="335276"/>
                  </a:cubicBezTo>
                  <a:cubicBezTo>
                    <a:pt x="1846072" y="357923"/>
                    <a:pt x="1815356" y="370646"/>
                    <a:pt x="1783328" y="370646"/>
                  </a:cubicBezTo>
                  <a:lnTo>
                    <a:pt x="120760" y="370646"/>
                  </a:lnTo>
                  <a:cubicBezTo>
                    <a:pt x="88733" y="370646"/>
                    <a:pt x="58017" y="357923"/>
                    <a:pt x="35370" y="335276"/>
                  </a:cubicBezTo>
                  <a:cubicBezTo>
                    <a:pt x="12723" y="312629"/>
                    <a:pt x="0" y="281913"/>
                    <a:pt x="0" y="249885"/>
                  </a:cubicBezTo>
                  <a:lnTo>
                    <a:pt x="0" y="120760"/>
                  </a:lnTo>
                  <a:cubicBezTo>
                    <a:pt x="0" y="88733"/>
                    <a:pt x="12723" y="58017"/>
                    <a:pt x="35370" y="35370"/>
                  </a:cubicBezTo>
                  <a:cubicBezTo>
                    <a:pt x="58017" y="12723"/>
                    <a:pt x="88733" y="0"/>
                    <a:pt x="12076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rnd">
              <a:solidFill>
                <a:srgbClr val="203C74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47625"/>
              <a:ext cx="1904088" cy="418271"/>
            </a:xfrm>
            <a:prstGeom prst="rect">
              <a:avLst/>
            </a:prstGeom>
          </p:spPr>
          <p:txBody>
            <a:bodyPr lIns="89466" tIns="89466" rIns="89466" bIns="89466" rtlCol="0" anchor="ctr"/>
            <a:lstStyle/>
            <a:p>
              <a:pPr algn="ctr">
                <a:lnSpc>
                  <a:spcPts val="322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1666163" y="8487865"/>
            <a:ext cx="5469017" cy="10478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40"/>
              </a:lnSpc>
            </a:pPr>
            <a:r>
              <a:rPr lang="en-US" sz="2158">
                <a:solidFill>
                  <a:srgbClr val="203C74"/>
                </a:solidFill>
                <a:latin typeface="Poppins"/>
                <a:ea typeface="Poppins"/>
                <a:cs typeface="Poppins"/>
                <a:sym typeface="Poppins"/>
              </a:rPr>
              <a:t>Evaluates learning at the end of a long-term instructional period (e.g., end of course or grade)</a:t>
            </a:r>
          </a:p>
        </p:txBody>
      </p: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7C8C7558-B690-AD0B-3C96-22AC76B641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3947803"/>
              </p:ext>
            </p:extLst>
          </p:nvPr>
        </p:nvGraphicFramePr>
        <p:xfrm>
          <a:off x="10252762" y="6714141"/>
          <a:ext cx="6840058" cy="1750815"/>
        </p:xfrm>
        <a:graphic>
          <a:graphicData uri="http://schemas.openxmlformats.org/drawingml/2006/table">
            <a:tbl>
              <a:tblPr/>
              <a:tblGrid>
                <a:gridCol w="3420029">
                  <a:extLst>
                    <a:ext uri="{9D8B030D-6E8A-4147-A177-3AD203B41FA5}">
                      <a16:colId xmlns:a16="http://schemas.microsoft.com/office/drawing/2014/main" val="3705000738"/>
                    </a:ext>
                  </a:extLst>
                </a:gridCol>
                <a:gridCol w="3420029">
                  <a:extLst>
                    <a:ext uri="{9D8B030D-6E8A-4147-A177-3AD203B41FA5}">
                      <a16:colId xmlns:a16="http://schemas.microsoft.com/office/drawing/2014/main" val="3537756294"/>
                    </a:ext>
                  </a:extLst>
                </a:gridCol>
              </a:tblGrid>
              <a:tr h="58360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>
                          <a:effectLst/>
                        </a:rPr>
                        <a:t>Grade​</a:t>
                      </a:r>
                    </a:p>
                  </a:txBody>
                  <a:tcPr anchor="ctr">
                    <a:lnL w="12697" cap="flat" cmpd="sng" algn="ctr">
                      <a:solidFill>
                        <a:srgbClr val="0059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59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59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59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 dirty="0">
                          <a:effectLst/>
                        </a:rPr>
                        <a:t>End of Grade (EOG) Milestones​</a:t>
                      </a:r>
                    </a:p>
                  </a:txBody>
                  <a:tcPr anchor="ctr">
                    <a:lnL w="12697" cap="flat" cmpd="sng" algn="ctr">
                      <a:solidFill>
                        <a:srgbClr val="0059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59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59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59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9086190"/>
                  </a:ext>
                </a:extLst>
              </a:tr>
              <a:tr h="58360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effectLst/>
                        </a:rPr>
                        <a:t>3rd – 4th Grade​</a:t>
                      </a:r>
                    </a:p>
                  </a:txBody>
                  <a:tcPr anchor="ctr">
                    <a:lnL w="12697" cap="flat" cmpd="sng" algn="ctr">
                      <a:solidFill>
                        <a:srgbClr val="0059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59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59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59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D1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effectLst/>
                        </a:rPr>
                        <a:t>ELA, Math​</a:t>
                      </a:r>
                    </a:p>
                  </a:txBody>
                  <a:tcPr anchor="ctr">
                    <a:lnL w="12697" cap="flat" cmpd="sng" algn="ctr">
                      <a:solidFill>
                        <a:srgbClr val="0059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59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59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59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D1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3319182"/>
                  </a:ext>
                </a:extLst>
              </a:tr>
              <a:tr h="58360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effectLst/>
                        </a:rPr>
                        <a:t>5th Grade​</a:t>
                      </a:r>
                    </a:p>
                  </a:txBody>
                  <a:tcPr anchor="ctr">
                    <a:lnL w="12697" cap="flat" cmpd="sng" algn="ctr">
                      <a:solidFill>
                        <a:srgbClr val="0059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59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59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59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>
                          <a:effectLst/>
                        </a:rPr>
                        <a:t>ELA, Math, Science​</a:t>
                      </a:r>
                    </a:p>
                  </a:txBody>
                  <a:tcPr anchor="ctr">
                    <a:lnL w="12697" cap="flat" cmpd="sng" algn="ctr">
                      <a:solidFill>
                        <a:srgbClr val="0059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59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59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59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9334883"/>
                  </a:ext>
                </a:extLst>
              </a:tr>
            </a:tbl>
          </a:graphicData>
        </a:graphic>
      </p:graphicFrame>
      <p:sp>
        <p:nvSpPr>
          <p:cNvPr id="21" name="Rectangle 1">
            <a:extLst>
              <a:ext uri="{FF2B5EF4-FFF2-40B4-BE49-F238E27FC236}">
                <a16:creationId xmlns:a16="http://schemas.microsoft.com/office/drawing/2014/main" id="{66BD4653-9555-9923-CFB4-918990E284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924050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3" name="Rectangle 2">
            <a:extLst>
              <a:ext uri="{FF2B5EF4-FFF2-40B4-BE49-F238E27FC236}">
                <a16:creationId xmlns:a16="http://schemas.microsoft.com/office/drawing/2014/main" id="{64BD8738-64D1-81D5-E5ED-969B233B1D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565400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248459" y="170723"/>
            <a:ext cx="1828884" cy="1358383"/>
          </a:xfrm>
          <a:custGeom>
            <a:avLst/>
            <a:gdLst/>
            <a:ahLst/>
            <a:cxnLst/>
            <a:rect l="l" t="t" r="r" b="b"/>
            <a:pathLst>
              <a:path w="1828884" h="1358383">
                <a:moveTo>
                  <a:pt x="0" y="0"/>
                </a:moveTo>
                <a:lnTo>
                  <a:pt x="1828884" y="0"/>
                </a:lnTo>
                <a:lnTo>
                  <a:pt x="1828884" y="1358383"/>
                </a:lnTo>
                <a:lnTo>
                  <a:pt x="0" y="135838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378951" y="2115592"/>
            <a:ext cx="7541590" cy="1179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17"/>
              </a:lnSpc>
            </a:pPr>
            <a:r>
              <a:rPr lang="en-US" sz="4398" dirty="0">
                <a:solidFill>
                  <a:srgbClr val="203C74"/>
                </a:solidFill>
                <a:latin typeface="Impact"/>
                <a:ea typeface="Impact"/>
                <a:cs typeface="Impact"/>
                <a:sym typeface="Impact"/>
              </a:rPr>
              <a:t>STANDARDIZED CRITERION-REFERENCED ASSESSMENTS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741380" y="7230039"/>
            <a:ext cx="4652647" cy="653222"/>
            <a:chOff x="0" y="0"/>
            <a:chExt cx="6203530" cy="87096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472241" cy="870963"/>
            </a:xfrm>
            <a:custGeom>
              <a:avLst/>
              <a:gdLst/>
              <a:ahLst/>
              <a:cxnLst/>
              <a:rect l="l" t="t" r="r" b="b"/>
              <a:pathLst>
                <a:path w="3472241" h="870963">
                  <a:moveTo>
                    <a:pt x="0" y="0"/>
                  </a:moveTo>
                  <a:lnTo>
                    <a:pt x="3472241" y="0"/>
                  </a:lnTo>
                  <a:lnTo>
                    <a:pt x="3472241" y="870963"/>
                  </a:lnTo>
                  <a:lnTo>
                    <a:pt x="0" y="8709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3624453" y="114236"/>
              <a:ext cx="2579077" cy="6329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808"/>
                </a:lnSpc>
              </a:pPr>
              <a:r>
                <a:rPr lang="en-US" sz="1572" b="1">
                  <a:solidFill>
                    <a:srgbClr val="203C7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English Language Learners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763586" y="6448901"/>
            <a:ext cx="3928594" cy="3781483"/>
            <a:chOff x="0" y="0"/>
            <a:chExt cx="5238125" cy="5041978"/>
          </a:xfrm>
        </p:grpSpPr>
        <p:sp>
          <p:nvSpPr>
            <p:cNvPr id="10" name="Freeform 10"/>
            <p:cNvSpPr/>
            <p:nvPr/>
          </p:nvSpPr>
          <p:spPr>
            <a:xfrm>
              <a:off x="102086" y="0"/>
              <a:ext cx="1527196" cy="1875119"/>
            </a:xfrm>
            <a:custGeom>
              <a:avLst/>
              <a:gdLst/>
              <a:ahLst/>
              <a:cxnLst/>
              <a:rect l="l" t="t" r="r" b="b"/>
              <a:pathLst>
                <a:path w="1527196" h="1875119">
                  <a:moveTo>
                    <a:pt x="0" y="0"/>
                  </a:moveTo>
                  <a:lnTo>
                    <a:pt x="1527196" y="0"/>
                  </a:lnTo>
                  <a:lnTo>
                    <a:pt x="1527196" y="1875119"/>
                  </a:lnTo>
                  <a:lnTo>
                    <a:pt x="0" y="18751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0" y="2484134"/>
              <a:ext cx="2144455" cy="2557843"/>
            </a:xfrm>
            <a:custGeom>
              <a:avLst/>
              <a:gdLst/>
              <a:ahLst/>
              <a:cxnLst/>
              <a:rect l="l" t="t" r="r" b="b"/>
              <a:pathLst>
                <a:path w="2144455" h="2557843">
                  <a:moveTo>
                    <a:pt x="0" y="0"/>
                  </a:moveTo>
                  <a:lnTo>
                    <a:pt x="2144455" y="0"/>
                  </a:lnTo>
                  <a:lnTo>
                    <a:pt x="2144455" y="2557844"/>
                  </a:lnTo>
                  <a:lnTo>
                    <a:pt x="0" y="25578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881826" y="1034223"/>
              <a:ext cx="2526087" cy="3665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28"/>
                </a:lnSpc>
              </a:pPr>
              <a:r>
                <a:rPr lang="en-US" sz="1763" b="1">
                  <a:solidFill>
                    <a:srgbClr val="203C7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Kindergarten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2144455" y="3753531"/>
              <a:ext cx="3093670" cy="7087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28"/>
                </a:lnSpc>
              </a:pPr>
              <a:r>
                <a:rPr lang="en-US" sz="1763" b="1">
                  <a:solidFill>
                    <a:srgbClr val="203C7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Select Special Education Students</a:t>
              </a: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0292233" y="2114347"/>
            <a:ext cx="7549117" cy="1179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22"/>
              </a:lnSpc>
            </a:pPr>
            <a:r>
              <a:rPr lang="en-US" sz="4402" dirty="0">
                <a:solidFill>
                  <a:srgbClr val="203C74"/>
                </a:solidFill>
                <a:latin typeface="Impact"/>
                <a:ea typeface="Impact"/>
                <a:cs typeface="Impact"/>
                <a:sym typeface="Impact"/>
              </a:rPr>
              <a:t>STANDARDIZED NORM-REFERENCED ASSESSMENTS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134600" y="3400491"/>
            <a:ext cx="6870667" cy="2971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26941" lvl="1" indent="-263471" algn="l">
              <a:lnSpc>
                <a:spcPts val="3905"/>
              </a:lnSpc>
              <a:buFont typeface="Arial"/>
              <a:buChar char="•"/>
            </a:pPr>
            <a:r>
              <a:rPr lang="en-US" sz="2440" b="1" dirty="0">
                <a:solidFill>
                  <a:srgbClr val="203C74"/>
                </a:solidFill>
                <a:latin typeface="Poppins Bold"/>
                <a:ea typeface="Poppins Bold"/>
                <a:cs typeface="Poppins Bold"/>
                <a:sym typeface="Poppins Bold"/>
              </a:rPr>
              <a:t>Evaluate</a:t>
            </a:r>
            <a:r>
              <a:rPr lang="en-US" sz="2440" dirty="0">
                <a:solidFill>
                  <a:srgbClr val="203C74"/>
                </a:solidFill>
                <a:latin typeface="Poppins"/>
                <a:ea typeface="Poppins"/>
                <a:cs typeface="Poppins"/>
                <a:sym typeface="Poppins"/>
              </a:rPr>
              <a:t> students on </a:t>
            </a:r>
            <a:r>
              <a:rPr lang="en-US" sz="2440" u="sng" dirty="0">
                <a:solidFill>
                  <a:srgbClr val="203C74"/>
                </a:solidFill>
                <a:latin typeface="Poppins"/>
                <a:ea typeface="Poppins"/>
                <a:cs typeface="Poppins"/>
                <a:sym typeface="Poppins"/>
              </a:rPr>
              <a:t>broad areas of knowledge</a:t>
            </a:r>
          </a:p>
          <a:p>
            <a:pPr marL="526941" lvl="1" indent="-263471" algn="l">
              <a:lnSpc>
                <a:spcPts val="3905"/>
              </a:lnSpc>
              <a:buFont typeface="Arial"/>
              <a:buChar char="•"/>
            </a:pPr>
            <a:r>
              <a:rPr lang="en-US" sz="2440" dirty="0">
                <a:solidFill>
                  <a:srgbClr val="203C74"/>
                </a:solidFill>
                <a:latin typeface="Poppins"/>
                <a:ea typeface="Poppins"/>
                <a:cs typeface="Poppins"/>
                <a:sym typeface="Poppins"/>
              </a:rPr>
              <a:t>Serve to </a:t>
            </a:r>
            <a:r>
              <a:rPr lang="en-US" sz="2440" b="1" dirty="0">
                <a:solidFill>
                  <a:srgbClr val="203C74"/>
                </a:solidFill>
                <a:latin typeface="Poppins Bold"/>
                <a:ea typeface="Poppins Bold"/>
                <a:cs typeface="Poppins Bold"/>
                <a:sym typeface="Poppins Bold"/>
              </a:rPr>
              <a:t>classify or rank students </a:t>
            </a:r>
            <a:r>
              <a:rPr lang="en-US" sz="2440" dirty="0">
                <a:solidFill>
                  <a:srgbClr val="203C74"/>
                </a:solidFill>
                <a:latin typeface="Poppins"/>
                <a:ea typeface="Poppins"/>
                <a:cs typeface="Poppins"/>
                <a:sym typeface="Poppins"/>
              </a:rPr>
              <a:t>on a </a:t>
            </a:r>
            <a:r>
              <a:rPr lang="en-US" sz="2440" u="sng" dirty="0">
                <a:solidFill>
                  <a:srgbClr val="203C74"/>
                </a:solidFill>
                <a:latin typeface="Poppins"/>
                <a:ea typeface="Poppins"/>
                <a:cs typeface="Poppins"/>
                <a:sym typeface="Poppins"/>
              </a:rPr>
              <a:t>continuum of achievement compared to their peers</a:t>
            </a:r>
          </a:p>
          <a:p>
            <a:pPr marL="526941" lvl="1" indent="-263471" algn="l">
              <a:lnSpc>
                <a:spcPts val="3905"/>
              </a:lnSpc>
              <a:buFont typeface="Arial"/>
              <a:buChar char="•"/>
            </a:pPr>
            <a:r>
              <a:rPr lang="en-US" sz="2440" b="1" dirty="0">
                <a:solidFill>
                  <a:srgbClr val="203C74"/>
                </a:solidFill>
                <a:latin typeface="Poppins Bold"/>
                <a:ea typeface="Poppins Bold"/>
                <a:cs typeface="Poppins Bold"/>
                <a:sym typeface="Poppins Bold"/>
              </a:rPr>
              <a:t>Not used as a grade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12338798" y="7034242"/>
            <a:ext cx="2777538" cy="2610803"/>
            <a:chOff x="0" y="0"/>
            <a:chExt cx="3703383" cy="3481070"/>
          </a:xfrm>
        </p:grpSpPr>
        <p:sp>
          <p:nvSpPr>
            <p:cNvPr id="17" name="Freeform 17"/>
            <p:cNvSpPr/>
            <p:nvPr/>
          </p:nvSpPr>
          <p:spPr>
            <a:xfrm>
              <a:off x="260406" y="0"/>
              <a:ext cx="3182571" cy="3173071"/>
            </a:xfrm>
            <a:custGeom>
              <a:avLst/>
              <a:gdLst/>
              <a:ahLst/>
              <a:cxnLst/>
              <a:rect l="l" t="t" r="r" b="b"/>
              <a:pathLst>
                <a:path w="3182571" h="3173071">
                  <a:moveTo>
                    <a:pt x="0" y="0"/>
                  </a:moveTo>
                  <a:lnTo>
                    <a:pt x="3182571" y="0"/>
                  </a:lnTo>
                  <a:lnTo>
                    <a:pt x="3182571" y="3173071"/>
                  </a:lnTo>
                  <a:lnTo>
                    <a:pt x="0" y="31730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2994068"/>
              <a:ext cx="3703383" cy="48700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120"/>
                </a:lnSpc>
              </a:pPr>
              <a:r>
                <a:rPr lang="en-US" sz="1950" b="1">
                  <a:solidFill>
                    <a:srgbClr val="203C7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Grades 2, 4, 7, &amp; 9-12</a:t>
              </a:r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107713" y="3400491"/>
            <a:ext cx="8452229" cy="39619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26941" lvl="1" indent="-263471" algn="l">
              <a:lnSpc>
                <a:spcPts val="3905"/>
              </a:lnSpc>
              <a:buFont typeface="Arial"/>
              <a:buChar char="•"/>
            </a:pPr>
            <a:r>
              <a:rPr lang="en-US" sz="2440" b="1" dirty="0">
                <a:solidFill>
                  <a:srgbClr val="203C74"/>
                </a:solidFill>
                <a:latin typeface="Poppins Bold"/>
                <a:ea typeface="Poppins Bold"/>
                <a:cs typeface="Poppins Bold"/>
                <a:sym typeface="Poppins Bold"/>
              </a:rPr>
              <a:t>Evaluates learning</a:t>
            </a:r>
            <a:r>
              <a:rPr lang="en-US" sz="2440" dirty="0">
                <a:solidFill>
                  <a:srgbClr val="203C74"/>
                </a:solidFill>
                <a:latin typeface="Poppins"/>
                <a:ea typeface="Poppins"/>
                <a:cs typeface="Poppins"/>
                <a:sym typeface="Poppins"/>
              </a:rPr>
              <a:t> at the </a:t>
            </a:r>
            <a:r>
              <a:rPr lang="en-US" sz="2440" u="sng" dirty="0">
                <a:solidFill>
                  <a:srgbClr val="203C74"/>
                </a:solidFill>
                <a:latin typeface="Poppins"/>
                <a:ea typeface="Poppins"/>
                <a:cs typeface="Poppins"/>
                <a:sym typeface="Poppins"/>
              </a:rPr>
              <a:t>end of a long-term</a:t>
            </a:r>
            <a:r>
              <a:rPr lang="en-US" sz="2440" dirty="0">
                <a:solidFill>
                  <a:srgbClr val="203C74"/>
                </a:solidFill>
                <a:latin typeface="Poppins"/>
                <a:ea typeface="Poppins"/>
                <a:cs typeface="Poppins"/>
                <a:sym typeface="Poppins"/>
              </a:rPr>
              <a:t> instructional </a:t>
            </a:r>
            <a:r>
              <a:rPr lang="en-US" sz="2440" u="sng" dirty="0">
                <a:solidFill>
                  <a:srgbClr val="203C74"/>
                </a:solidFill>
                <a:latin typeface="Poppins"/>
                <a:ea typeface="Poppins"/>
                <a:cs typeface="Poppins"/>
                <a:sym typeface="Poppins"/>
              </a:rPr>
              <a:t>period</a:t>
            </a:r>
            <a:r>
              <a:rPr lang="en-US" sz="2440" dirty="0">
                <a:solidFill>
                  <a:srgbClr val="203C74"/>
                </a:solidFill>
                <a:latin typeface="Poppins"/>
                <a:ea typeface="Poppins"/>
                <a:cs typeface="Poppins"/>
                <a:sym typeface="Poppins"/>
              </a:rPr>
              <a:t> (e.g., end of course or grade)</a:t>
            </a:r>
          </a:p>
          <a:p>
            <a:pPr marL="526941" lvl="1" indent="-263471" algn="l">
              <a:lnSpc>
                <a:spcPts val="3905"/>
              </a:lnSpc>
              <a:buFont typeface="Arial"/>
              <a:buChar char="•"/>
            </a:pPr>
            <a:r>
              <a:rPr lang="en-US" sz="2440" b="1" dirty="0">
                <a:solidFill>
                  <a:srgbClr val="203C74"/>
                </a:solidFill>
                <a:latin typeface="Poppins Bold"/>
                <a:ea typeface="Poppins Bold"/>
                <a:cs typeface="Poppins Bold"/>
                <a:sym typeface="Poppins Bold"/>
              </a:rPr>
              <a:t>Determines</a:t>
            </a:r>
            <a:r>
              <a:rPr lang="en-US" sz="2440" dirty="0">
                <a:solidFill>
                  <a:srgbClr val="203C74"/>
                </a:solidFill>
                <a:latin typeface="Poppins"/>
                <a:ea typeface="Poppins"/>
                <a:cs typeface="Poppins"/>
                <a:sym typeface="Poppins"/>
              </a:rPr>
              <a:t> whether each student has </a:t>
            </a:r>
            <a:r>
              <a:rPr lang="en-US" sz="2440" u="sng" dirty="0">
                <a:solidFill>
                  <a:srgbClr val="203C74"/>
                </a:solidFill>
                <a:latin typeface="Poppins"/>
                <a:ea typeface="Poppins"/>
                <a:cs typeface="Poppins"/>
                <a:sym typeface="Poppins"/>
              </a:rPr>
              <a:t>achieved proficiency on a set</a:t>
            </a:r>
            <a:r>
              <a:rPr lang="en-US" sz="2440" dirty="0">
                <a:solidFill>
                  <a:srgbClr val="203C74"/>
                </a:solidFill>
                <a:latin typeface="Poppins"/>
                <a:ea typeface="Poppins"/>
                <a:cs typeface="Poppins"/>
                <a:sym typeface="Poppins"/>
              </a:rPr>
              <a:t> of required </a:t>
            </a:r>
            <a:r>
              <a:rPr lang="en-US" sz="2440" u="sng" dirty="0">
                <a:solidFill>
                  <a:srgbClr val="203C74"/>
                </a:solidFill>
                <a:latin typeface="Poppins"/>
                <a:ea typeface="Poppins"/>
                <a:cs typeface="Poppins"/>
                <a:sym typeface="Poppins"/>
              </a:rPr>
              <a:t>skills and concepts</a:t>
            </a:r>
          </a:p>
          <a:p>
            <a:pPr marL="526941" lvl="1" indent="-263471" algn="l">
              <a:lnSpc>
                <a:spcPts val="3905"/>
              </a:lnSpc>
              <a:buFont typeface="Arial"/>
              <a:buChar char="•"/>
            </a:pPr>
            <a:r>
              <a:rPr lang="en-US" sz="2440" b="1" dirty="0">
                <a:solidFill>
                  <a:srgbClr val="203C74"/>
                </a:solidFill>
                <a:latin typeface="Poppins Bold"/>
                <a:ea typeface="Poppins Bold"/>
                <a:cs typeface="Poppins Bold"/>
                <a:sym typeface="Poppins Bold"/>
              </a:rPr>
              <a:t>Should not be used as a grade</a:t>
            </a:r>
            <a:r>
              <a:rPr lang="en-US" sz="2440" dirty="0">
                <a:solidFill>
                  <a:srgbClr val="203C74"/>
                </a:solidFill>
                <a:latin typeface="Poppins"/>
                <a:ea typeface="Poppins"/>
                <a:cs typeface="Poppins"/>
                <a:sym typeface="Poppins"/>
              </a:rPr>
              <a:t> e</a:t>
            </a:r>
            <a:r>
              <a:rPr lang="en-US" sz="2440" u="sng" dirty="0">
                <a:solidFill>
                  <a:srgbClr val="203C74"/>
                </a:solidFill>
                <a:latin typeface="Poppins"/>
                <a:ea typeface="Poppins"/>
                <a:cs typeface="Poppins"/>
                <a:sym typeface="Poppins"/>
              </a:rPr>
              <a:t>xcept as required by state law</a:t>
            </a:r>
            <a:r>
              <a:rPr lang="en-US" sz="2440" dirty="0">
                <a:solidFill>
                  <a:srgbClr val="203C74"/>
                </a:solidFill>
                <a:latin typeface="Poppins"/>
                <a:ea typeface="Poppins"/>
                <a:cs typeface="Poppins"/>
                <a:sym typeface="Poppins"/>
              </a:rPr>
              <a:t> (EOC- counting 20% of student’s final grade)</a:t>
            </a:r>
          </a:p>
          <a:p>
            <a:pPr algn="l">
              <a:lnSpc>
                <a:spcPts val="3905"/>
              </a:lnSpc>
            </a:pPr>
            <a:endParaRPr lang="en-US" sz="2440" dirty="0">
              <a:solidFill>
                <a:srgbClr val="203C7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378951" y="541876"/>
            <a:ext cx="11844055" cy="11438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869"/>
              </a:lnSpc>
            </a:pPr>
            <a:r>
              <a:rPr lang="en-US" sz="10816" dirty="0">
                <a:ln>
                  <a:solidFill>
                    <a:srgbClr val="7D6223"/>
                  </a:solidFill>
                </a:ln>
                <a:solidFill>
                  <a:srgbClr val="203C74"/>
                </a:solidFill>
                <a:latin typeface="Impact"/>
                <a:ea typeface="Impact"/>
                <a:cs typeface="Impact"/>
                <a:sym typeface="Impact"/>
              </a:rPr>
              <a:t>OTHER ASSESSMENTS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800000">
            <a:off x="6014763" y="9258300"/>
            <a:ext cx="1720080" cy="933144"/>
          </a:xfrm>
          <a:custGeom>
            <a:avLst/>
            <a:gdLst/>
            <a:ahLst/>
            <a:cxnLst/>
            <a:rect l="l" t="t" r="r" b="b"/>
            <a:pathLst>
              <a:path w="1720080" h="933144">
                <a:moveTo>
                  <a:pt x="0" y="0"/>
                </a:moveTo>
                <a:lnTo>
                  <a:pt x="1720080" y="0"/>
                </a:lnTo>
                <a:lnTo>
                  <a:pt x="1720080" y="933144"/>
                </a:lnTo>
                <a:lnTo>
                  <a:pt x="0" y="93314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6248459" y="170723"/>
            <a:ext cx="1828884" cy="1358383"/>
          </a:xfrm>
          <a:custGeom>
            <a:avLst/>
            <a:gdLst/>
            <a:ahLst/>
            <a:cxnLst/>
            <a:rect l="l" t="t" r="r" b="b"/>
            <a:pathLst>
              <a:path w="1828884" h="1358383">
                <a:moveTo>
                  <a:pt x="0" y="0"/>
                </a:moveTo>
                <a:lnTo>
                  <a:pt x="1828884" y="0"/>
                </a:lnTo>
                <a:lnTo>
                  <a:pt x="1828884" y="1358383"/>
                </a:lnTo>
                <a:lnTo>
                  <a:pt x="0" y="135838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5033079" y="1841319"/>
            <a:ext cx="3930997" cy="3875553"/>
          </a:xfrm>
          <a:custGeom>
            <a:avLst/>
            <a:gdLst/>
            <a:ahLst/>
            <a:cxnLst/>
            <a:rect l="l" t="t" r="r" b="b"/>
            <a:pathLst>
              <a:path w="3930997" h="3875553">
                <a:moveTo>
                  <a:pt x="0" y="0"/>
                </a:moveTo>
                <a:lnTo>
                  <a:pt x="3930997" y="0"/>
                </a:lnTo>
                <a:lnTo>
                  <a:pt x="3930997" y="3875553"/>
                </a:lnTo>
                <a:lnTo>
                  <a:pt x="0" y="387555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333322" y="5491687"/>
            <a:ext cx="4699757" cy="4699757"/>
          </a:xfrm>
          <a:custGeom>
            <a:avLst/>
            <a:gdLst/>
            <a:ahLst/>
            <a:cxnLst/>
            <a:rect l="l" t="t" r="r" b="b"/>
            <a:pathLst>
              <a:path w="4699757" h="4699757">
                <a:moveTo>
                  <a:pt x="0" y="0"/>
                </a:moveTo>
                <a:lnTo>
                  <a:pt x="4699757" y="0"/>
                </a:lnTo>
                <a:lnTo>
                  <a:pt x="4699757" y="4699757"/>
                </a:lnTo>
                <a:lnTo>
                  <a:pt x="0" y="469975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5148444" y="7171815"/>
            <a:ext cx="3452717" cy="2000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36"/>
              </a:lnSpc>
            </a:pPr>
            <a:r>
              <a:rPr lang="en-US" sz="3422" dirty="0">
                <a:solidFill>
                  <a:srgbClr val="203C74"/>
                </a:solidFill>
                <a:latin typeface="Impact"/>
                <a:ea typeface="Impact"/>
                <a:cs typeface="Impact"/>
                <a:sym typeface="Impact"/>
              </a:rPr>
              <a:t>SCAN THE QR CODE FOR INFINITE CAMPUS INFORMATION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078376" y="1641294"/>
            <a:ext cx="8298483" cy="89052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653"/>
              </a:lnSpc>
            </a:pPr>
            <a:r>
              <a:rPr lang="en-US" sz="2362">
                <a:solidFill>
                  <a:srgbClr val="203C74"/>
                </a:solidFill>
                <a:latin typeface="Poppins"/>
                <a:ea typeface="Poppins"/>
                <a:cs typeface="Poppins"/>
                <a:sym typeface="Poppins"/>
              </a:rPr>
              <a:t>Infinite Campus – Parent Portal is the Fulton County Schools system to connect parents and students to student information. All parents must register to begin accessing Campus Parent</a:t>
            </a:r>
          </a:p>
          <a:p>
            <a:pPr algn="just">
              <a:lnSpc>
                <a:spcPts val="3471"/>
              </a:lnSpc>
            </a:pPr>
            <a:endParaRPr lang="en-US" sz="2362">
              <a:solidFill>
                <a:srgbClr val="203C7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509981" lvl="1" indent="-254991" algn="just">
              <a:lnSpc>
                <a:spcPts val="4653"/>
              </a:lnSpc>
              <a:buFont typeface="Arial"/>
              <a:buChar char="•"/>
            </a:pPr>
            <a:r>
              <a:rPr lang="en-US" sz="2362">
                <a:solidFill>
                  <a:srgbClr val="203C74"/>
                </a:solidFill>
                <a:latin typeface="Poppins"/>
                <a:ea typeface="Poppins"/>
                <a:cs typeface="Poppins"/>
                <a:sym typeface="Poppins"/>
              </a:rPr>
              <a:t>All current parents will receive an email to register</a:t>
            </a:r>
          </a:p>
          <a:p>
            <a:pPr marL="509981" lvl="1" indent="-254991" algn="just">
              <a:lnSpc>
                <a:spcPts val="4653"/>
              </a:lnSpc>
              <a:buFont typeface="Arial"/>
              <a:buChar char="•"/>
            </a:pPr>
            <a:r>
              <a:rPr lang="en-US" sz="2362">
                <a:solidFill>
                  <a:srgbClr val="203C74"/>
                </a:solidFill>
                <a:latin typeface="Poppins"/>
                <a:ea typeface="Poppins"/>
                <a:cs typeface="Poppins"/>
                <a:sym typeface="Poppins"/>
              </a:rPr>
              <a:t>All parents new to Fulton will receive an email within 24 hours of enrollment </a:t>
            </a:r>
          </a:p>
          <a:p>
            <a:pPr algn="just">
              <a:lnSpc>
                <a:spcPts val="3471"/>
              </a:lnSpc>
            </a:pPr>
            <a:r>
              <a:rPr lang="en-US" sz="1762">
                <a:solidFill>
                  <a:srgbClr val="203C74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  <a:p>
            <a:pPr algn="just">
              <a:lnSpc>
                <a:spcPts val="4653"/>
              </a:lnSpc>
            </a:pPr>
            <a:r>
              <a:rPr lang="en-US" sz="2362">
                <a:solidFill>
                  <a:srgbClr val="203C74"/>
                </a:solidFill>
                <a:latin typeface="Poppins"/>
                <a:ea typeface="Poppins"/>
                <a:cs typeface="Poppins"/>
                <a:sym typeface="Poppins"/>
              </a:rPr>
              <a:t>To register you must provide the following information</a:t>
            </a:r>
          </a:p>
          <a:p>
            <a:pPr algn="just">
              <a:lnSpc>
                <a:spcPts val="3471"/>
              </a:lnSpc>
            </a:pPr>
            <a:endParaRPr lang="en-US" sz="2362">
              <a:solidFill>
                <a:srgbClr val="203C7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509981" lvl="1" indent="-254991" algn="just">
              <a:lnSpc>
                <a:spcPts val="4653"/>
              </a:lnSpc>
              <a:buFont typeface="Arial"/>
              <a:buChar char="•"/>
            </a:pPr>
            <a:r>
              <a:rPr lang="en-US" sz="2362">
                <a:solidFill>
                  <a:srgbClr val="203C74"/>
                </a:solidFill>
                <a:latin typeface="Poppins"/>
                <a:ea typeface="Poppins"/>
                <a:cs typeface="Poppins"/>
                <a:sym typeface="Poppins"/>
              </a:rPr>
              <a:t>Student First Name, Last Name </a:t>
            </a:r>
          </a:p>
          <a:p>
            <a:pPr marL="509981" lvl="1" indent="-254991" algn="just">
              <a:lnSpc>
                <a:spcPts val="4653"/>
              </a:lnSpc>
              <a:buFont typeface="Arial"/>
              <a:buChar char="•"/>
            </a:pPr>
            <a:r>
              <a:rPr lang="en-US" sz="2362">
                <a:solidFill>
                  <a:srgbClr val="203C74"/>
                </a:solidFill>
                <a:latin typeface="Poppins"/>
                <a:ea typeface="Poppins"/>
                <a:cs typeface="Poppins"/>
                <a:sym typeface="Poppins"/>
              </a:rPr>
              <a:t>Student Birthdate </a:t>
            </a:r>
          </a:p>
          <a:p>
            <a:pPr marL="509981" lvl="1" indent="-254991" algn="just">
              <a:lnSpc>
                <a:spcPts val="4653"/>
              </a:lnSpc>
              <a:buFont typeface="Arial"/>
              <a:buChar char="•"/>
            </a:pPr>
            <a:r>
              <a:rPr lang="en-US" sz="2362">
                <a:solidFill>
                  <a:srgbClr val="203C74"/>
                </a:solidFill>
                <a:latin typeface="Poppins"/>
                <a:ea typeface="Poppins"/>
                <a:cs typeface="Poppins"/>
                <a:sym typeface="Poppins"/>
              </a:rPr>
              <a:t>FCS Student ID Number ( Same as Student Login )</a:t>
            </a:r>
          </a:p>
          <a:p>
            <a:pPr marL="509981" lvl="1" indent="-254991" algn="just">
              <a:lnSpc>
                <a:spcPts val="4653"/>
              </a:lnSpc>
              <a:buFont typeface="Arial"/>
              <a:buChar char="•"/>
            </a:pPr>
            <a:r>
              <a:rPr lang="en-US" sz="2362">
                <a:solidFill>
                  <a:srgbClr val="203C74"/>
                </a:solidFill>
                <a:latin typeface="Poppins"/>
                <a:ea typeface="Poppins"/>
                <a:cs typeface="Poppins"/>
                <a:sym typeface="Poppins"/>
              </a:rPr>
              <a:t>Grade Level</a:t>
            </a:r>
          </a:p>
          <a:p>
            <a:pPr algn="just">
              <a:lnSpc>
                <a:spcPts val="4191"/>
              </a:lnSpc>
            </a:pPr>
            <a:endParaRPr lang="en-US" sz="2362">
              <a:solidFill>
                <a:srgbClr val="203C7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40205" y="408618"/>
            <a:ext cx="13598876" cy="12567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26"/>
              </a:lnSpc>
            </a:pPr>
            <a:r>
              <a:rPr lang="en-US" sz="11041" dirty="0">
                <a:ln>
                  <a:solidFill>
                    <a:srgbClr val="7D6223"/>
                  </a:solidFill>
                </a:ln>
                <a:solidFill>
                  <a:srgbClr val="203C74"/>
                </a:solidFill>
                <a:latin typeface="Impact"/>
                <a:ea typeface="Impact"/>
                <a:cs typeface="Impact"/>
                <a:sym typeface="Impact"/>
              </a:rPr>
              <a:t>CHECKING PROGRESS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248459" y="170723"/>
            <a:ext cx="1828884" cy="1358383"/>
          </a:xfrm>
          <a:custGeom>
            <a:avLst/>
            <a:gdLst/>
            <a:ahLst/>
            <a:cxnLst/>
            <a:rect l="l" t="t" r="r" b="b"/>
            <a:pathLst>
              <a:path w="1828884" h="1358383">
                <a:moveTo>
                  <a:pt x="0" y="0"/>
                </a:moveTo>
                <a:lnTo>
                  <a:pt x="1828884" y="0"/>
                </a:lnTo>
                <a:lnTo>
                  <a:pt x="1828884" y="1358383"/>
                </a:lnTo>
                <a:lnTo>
                  <a:pt x="0" y="135838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-2782431" y="2424652"/>
            <a:ext cx="14295179" cy="7862348"/>
          </a:xfrm>
          <a:custGeom>
            <a:avLst/>
            <a:gdLst/>
            <a:ahLst/>
            <a:cxnLst/>
            <a:rect l="l" t="t" r="r" b="b"/>
            <a:pathLst>
              <a:path w="14295179" h="7862348">
                <a:moveTo>
                  <a:pt x="0" y="0"/>
                </a:moveTo>
                <a:lnTo>
                  <a:pt x="14295179" y="0"/>
                </a:lnTo>
                <a:lnTo>
                  <a:pt x="14295179" y="7862348"/>
                </a:lnTo>
                <a:lnTo>
                  <a:pt x="0" y="78623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478592" y="426112"/>
            <a:ext cx="13639656" cy="2693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450"/>
              </a:lnSpc>
            </a:pPr>
            <a:r>
              <a:rPr lang="en-US" sz="11742" dirty="0">
                <a:ln>
                  <a:solidFill>
                    <a:srgbClr val="7D6223"/>
                  </a:solidFill>
                </a:ln>
                <a:solidFill>
                  <a:srgbClr val="203C74"/>
                </a:solidFill>
                <a:latin typeface="Impact"/>
                <a:ea typeface="Impact"/>
                <a:cs typeface="Impact"/>
                <a:sym typeface="Impact"/>
              </a:rPr>
              <a:t>PARENT AND FAMILY ENGAGEMENT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000386" y="3260014"/>
            <a:ext cx="10076957" cy="65790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1903" lvl="1" indent="-300951" algn="l">
              <a:lnSpc>
                <a:spcPts val="4795"/>
              </a:lnSpc>
              <a:buFont typeface="Arial"/>
              <a:buChar char="•"/>
            </a:pPr>
            <a:r>
              <a:rPr lang="en-US" sz="2787">
                <a:solidFill>
                  <a:srgbClr val="203C74"/>
                </a:solidFill>
                <a:latin typeface="Poppins"/>
                <a:ea typeface="Poppins"/>
                <a:cs typeface="Poppins"/>
                <a:sym typeface="Poppins"/>
              </a:rPr>
              <a:t>Title I schools must ensure </a:t>
            </a:r>
            <a:r>
              <a:rPr lang="en-US" sz="2787" b="1">
                <a:solidFill>
                  <a:srgbClr val="203C74"/>
                </a:solidFill>
                <a:latin typeface="Poppins Bold"/>
                <a:ea typeface="Poppins Bold"/>
                <a:cs typeface="Poppins Bold"/>
                <a:sym typeface="Poppins Bold"/>
              </a:rPr>
              <a:t>all parents </a:t>
            </a:r>
            <a:r>
              <a:rPr lang="en-US" sz="2787">
                <a:solidFill>
                  <a:srgbClr val="203C74"/>
                </a:solidFill>
                <a:latin typeface="Poppins"/>
                <a:ea typeface="Poppins"/>
                <a:cs typeface="Poppins"/>
                <a:sym typeface="Poppins"/>
              </a:rPr>
              <a:t>and </a:t>
            </a:r>
            <a:r>
              <a:rPr lang="en-US" sz="2787" b="1">
                <a:solidFill>
                  <a:srgbClr val="203C74"/>
                </a:solidFill>
                <a:latin typeface="Poppins Bold"/>
                <a:ea typeface="Poppins Bold"/>
                <a:cs typeface="Poppins Bold"/>
                <a:sym typeface="Poppins Bold"/>
              </a:rPr>
              <a:t>families</a:t>
            </a:r>
            <a:r>
              <a:rPr lang="en-US" sz="2787">
                <a:solidFill>
                  <a:srgbClr val="203C74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787" b="1">
                <a:solidFill>
                  <a:srgbClr val="203C74"/>
                </a:solidFill>
                <a:latin typeface="Poppins Bold"/>
                <a:ea typeface="Poppins Bold"/>
                <a:cs typeface="Poppins Bold"/>
                <a:sym typeface="Poppins Bold"/>
              </a:rPr>
              <a:t>have opportunities</a:t>
            </a:r>
            <a:r>
              <a:rPr lang="en-US" sz="2787">
                <a:solidFill>
                  <a:srgbClr val="203C74"/>
                </a:solidFill>
                <a:latin typeface="Poppins"/>
                <a:ea typeface="Poppins"/>
                <a:cs typeface="Poppins"/>
                <a:sym typeface="Poppins"/>
              </a:rPr>
              <a:t> to: </a:t>
            </a:r>
          </a:p>
          <a:p>
            <a:pPr marL="601903" lvl="1" indent="-300951" algn="l">
              <a:lnSpc>
                <a:spcPts val="4795"/>
              </a:lnSpc>
              <a:buFont typeface="Arial"/>
              <a:buChar char="•"/>
            </a:pPr>
            <a:r>
              <a:rPr lang="en-US" sz="2787">
                <a:solidFill>
                  <a:srgbClr val="203C74"/>
                </a:solidFill>
                <a:latin typeface="Poppins"/>
                <a:ea typeface="Poppins"/>
                <a:cs typeface="Poppins"/>
                <a:sym typeface="Poppins"/>
              </a:rPr>
              <a:t>Be involved in their children’s education</a:t>
            </a:r>
          </a:p>
          <a:p>
            <a:pPr marL="601903" lvl="1" indent="-300951" algn="l">
              <a:lnSpc>
                <a:spcPts val="4795"/>
              </a:lnSpc>
              <a:buFont typeface="Arial"/>
              <a:buChar char="•"/>
            </a:pPr>
            <a:r>
              <a:rPr lang="en-US" sz="2787">
                <a:solidFill>
                  <a:srgbClr val="203C74"/>
                </a:solidFill>
                <a:latin typeface="Poppins"/>
                <a:ea typeface="Poppins"/>
                <a:cs typeface="Poppins"/>
                <a:sym typeface="Poppins"/>
              </a:rPr>
              <a:t>Share in decision-making</a:t>
            </a:r>
          </a:p>
          <a:p>
            <a:pPr marL="601903" lvl="1" indent="-300951" algn="l">
              <a:lnSpc>
                <a:spcPts val="4795"/>
              </a:lnSpc>
              <a:buFont typeface="Arial"/>
              <a:buChar char="•"/>
            </a:pPr>
            <a:r>
              <a:rPr lang="en-US" sz="2787">
                <a:solidFill>
                  <a:srgbClr val="203C74"/>
                </a:solidFill>
                <a:latin typeface="Poppins"/>
                <a:ea typeface="Poppins"/>
                <a:cs typeface="Poppins"/>
                <a:sym typeface="Poppins"/>
              </a:rPr>
              <a:t>Jointly develop the following documents:</a:t>
            </a:r>
          </a:p>
          <a:p>
            <a:pPr marL="1203806" lvl="2" indent="-401269" algn="l">
              <a:lnSpc>
                <a:spcPts val="4795"/>
              </a:lnSpc>
              <a:buFont typeface="Arial"/>
              <a:buChar char="⚬"/>
            </a:pPr>
            <a:r>
              <a:rPr lang="en-US" sz="2787">
                <a:solidFill>
                  <a:srgbClr val="203C74"/>
                </a:solidFill>
                <a:latin typeface="Poppins"/>
                <a:ea typeface="Poppins"/>
                <a:cs typeface="Poppins"/>
                <a:sym typeface="Poppins"/>
              </a:rPr>
              <a:t>School-Family Compact</a:t>
            </a:r>
          </a:p>
          <a:p>
            <a:pPr marL="1203806" lvl="2" indent="-401269" algn="l">
              <a:lnSpc>
                <a:spcPts val="4795"/>
              </a:lnSpc>
              <a:buFont typeface="Arial"/>
              <a:buChar char="⚬"/>
            </a:pPr>
            <a:r>
              <a:rPr lang="en-US" sz="2787">
                <a:solidFill>
                  <a:srgbClr val="203C74"/>
                </a:solidFill>
                <a:latin typeface="Poppins"/>
                <a:ea typeface="Poppins"/>
                <a:cs typeface="Poppins"/>
                <a:sym typeface="Poppins"/>
              </a:rPr>
              <a:t>Parent and Family Engagement Plan (PFEP)</a:t>
            </a:r>
          </a:p>
          <a:p>
            <a:pPr marL="1203806" lvl="2" indent="-401269" algn="l">
              <a:lnSpc>
                <a:spcPts val="4795"/>
              </a:lnSpc>
              <a:buFont typeface="Arial"/>
              <a:buChar char="⚬"/>
            </a:pPr>
            <a:r>
              <a:rPr lang="en-US" sz="2787">
                <a:solidFill>
                  <a:srgbClr val="203C74"/>
                </a:solidFill>
                <a:latin typeface="Poppins"/>
                <a:ea typeface="Poppins"/>
                <a:cs typeface="Poppins"/>
                <a:sym typeface="Poppins"/>
              </a:rPr>
              <a:t>District Parent and Family Engagement Plan</a:t>
            </a:r>
          </a:p>
          <a:p>
            <a:pPr marL="1203806" lvl="2" indent="-401269" algn="l">
              <a:lnSpc>
                <a:spcPts val="4795"/>
              </a:lnSpc>
              <a:buFont typeface="Arial"/>
              <a:buChar char="⚬"/>
            </a:pPr>
            <a:r>
              <a:rPr lang="en-US" sz="2787">
                <a:solidFill>
                  <a:srgbClr val="203C74"/>
                </a:solidFill>
                <a:latin typeface="Poppins"/>
                <a:ea typeface="Poppins"/>
                <a:cs typeface="Poppins"/>
                <a:sym typeface="Poppins"/>
              </a:rPr>
              <a:t>Title I also requires staff, families, and students to jointly develop the school compact</a:t>
            </a:r>
          </a:p>
          <a:p>
            <a:pPr algn="l">
              <a:lnSpc>
                <a:spcPts val="4795"/>
              </a:lnSpc>
            </a:pPr>
            <a:endParaRPr lang="en-US" sz="2787">
              <a:solidFill>
                <a:srgbClr val="203C7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248459" y="170723"/>
            <a:ext cx="1828884" cy="1358383"/>
          </a:xfrm>
          <a:custGeom>
            <a:avLst/>
            <a:gdLst/>
            <a:ahLst/>
            <a:cxnLst/>
            <a:rect l="l" t="t" r="r" b="b"/>
            <a:pathLst>
              <a:path w="1828884" h="1358383">
                <a:moveTo>
                  <a:pt x="0" y="0"/>
                </a:moveTo>
                <a:lnTo>
                  <a:pt x="1828884" y="0"/>
                </a:lnTo>
                <a:lnTo>
                  <a:pt x="1828884" y="1358383"/>
                </a:lnTo>
                <a:lnTo>
                  <a:pt x="0" y="135838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-89810" y="1261209"/>
            <a:ext cx="18898460" cy="8929523"/>
            <a:chOff x="0" y="0"/>
            <a:chExt cx="25197947" cy="1190603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97947" cy="11906030"/>
            </a:xfrm>
            <a:custGeom>
              <a:avLst/>
              <a:gdLst/>
              <a:ahLst/>
              <a:cxnLst/>
              <a:rect l="l" t="t" r="r" b="b"/>
              <a:pathLst>
                <a:path w="25197947" h="11906030">
                  <a:moveTo>
                    <a:pt x="0" y="0"/>
                  </a:moveTo>
                  <a:lnTo>
                    <a:pt x="25197947" y="0"/>
                  </a:lnTo>
                  <a:lnTo>
                    <a:pt x="25197947" y="11906030"/>
                  </a:lnTo>
                  <a:lnTo>
                    <a:pt x="0" y="119060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5" name="Group 5"/>
            <p:cNvGrpSpPr/>
            <p:nvPr/>
          </p:nvGrpSpPr>
          <p:grpSpPr>
            <a:xfrm>
              <a:off x="13995083" y="8579719"/>
              <a:ext cx="3252964" cy="3326311"/>
              <a:chOff x="0" y="0"/>
              <a:chExt cx="642561" cy="657049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642561" cy="657049"/>
              </a:xfrm>
              <a:custGeom>
                <a:avLst/>
                <a:gdLst/>
                <a:ahLst/>
                <a:cxnLst/>
                <a:rect l="l" t="t" r="r" b="b"/>
                <a:pathLst>
                  <a:path w="642561" h="657049">
                    <a:moveTo>
                      <a:pt x="0" y="0"/>
                    </a:moveTo>
                    <a:lnTo>
                      <a:pt x="642561" y="0"/>
                    </a:lnTo>
                    <a:lnTo>
                      <a:pt x="642561" y="657049"/>
                    </a:lnTo>
                    <a:lnTo>
                      <a:pt x="0" y="657049"/>
                    </a:lnTo>
                    <a:close/>
                  </a:path>
                </a:pathLst>
              </a:custGeom>
              <a:solidFill>
                <a:srgbClr val="FCFCFC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9525"/>
                <a:ext cx="642561" cy="66657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808"/>
                  </a:lnSpc>
                </a:pPr>
                <a:endParaRPr/>
              </a:p>
            </p:txBody>
          </p:sp>
        </p:grpSp>
      </p:grpSp>
      <p:sp>
        <p:nvSpPr>
          <p:cNvPr id="8" name="TextBox 8"/>
          <p:cNvSpPr txBox="1"/>
          <p:nvPr/>
        </p:nvSpPr>
        <p:spPr>
          <a:xfrm>
            <a:off x="343782" y="574609"/>
            <a:ext cx="17600436" cy="11926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294"/>
              </a:lnSpc>
            </a:pPr>
            <a:r>
              <a:rPr lang="en-US" sz="10443" dirty="0">
                <a:ln>
                  <a:solidFill>
                    <a:srgbClr val="7D6223"/>
                  </a:solidFill>
                </a:ln>
                <a:solidFill>
                  <a:srgbClr val="203C74"/>
                </a:solidFill>
                <a:latin typeface="Impact"/>
                <a:ea typeface="Impact"/>
                <a:cs typeface="Impact"/>
                <a:sym typeface="Impact"/>
              </a:rPr>
              <a:t>SCHOOL - FAMILY COMPACT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344858" y="8821177"/>
            <a:ext cx="1828884" cy="1358383"/>
          </a:xfrm>
          <a:custGeom>
            <a:avLst/>
            <a:gdLst/>
            <a:ahLst/>
            <a:cxnLst/>
            <a:rect l="l" t="t" r="r" b="b"/>
            <a:pathLst>
              <a:path w="1828884" h="1358383">
                <a:moveTo>
                  <a:pt x="0" y="0"/>
                </a:moveTo>
                <a:lnTo>
                  <a:pt x="1828884" y="0"/>
                </a:lnTo>
                <a:lnTo>
                  <a:pt x="1828884" y="1358383"/>
                </a:lnTo>
                <a:lnTo>
                  <a:pt x="0" y="135838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790096" y="3484241"/>
            <a:ext cx="3474333" cy="1659259"/>
            <a:chOff x="0" y="0"/>
            <a:chExt cx="4632444" cy="2212345"/>
          </a:xfrm>
        </p:grpSpPr>
        <p:sp>
          <p:nvSpPr>
            <p:cNvPr id="4" name="Freeform 4"/>
            <p:cNvSpPr/>
            <p:nvPr/>
          </p:nvSpPr>
          <p:spPr>
            <a:xfrm>
              <a:off x="0" y="338778"/>
              <a:ext cx="1534788" cy="1534788"/>
            </a:xfrm>
            <a:custGeom>
              <a:avLst/>
              <a:gdLst/>
              <a:ahLst/>
              <a:cxnLst/>
              <a:rect l="l" t="t" r="r" b="b"/>
              <a:pathLst>
                <a:path w="1534788" h="1534788">
                  <a:moveTo>
                    <a:pt x="0" y="0"/>
                  </a:moveTo>
                  <a:lnTo>
                    <a:pt x="1534788" y="0"/>
                  </a:lnTo>
                  <a:lnTo>
                    <a:pt x="1534788" y="1534789"/>
                  </a:lnTo>
                  <a:lnTo>
                    <a:pt x="0" y="15347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6"/>
            <p:cNvSpPr/>
            <p:nvPr/>
          </p:nvSpPr>
          <p:spPr>
            <a:xfrm>
              <a:off x="1653812" y="0"/>
              <a:ext cx="2978632" cy="2212345"/>
            </a:xfrm>
            <a:custGeom>
              <a:avLst/>
              <a:gdLst/>
              <a:ahLst/>
              <a:cxnLst/>
              <a:rect l="l" t="t" r="r" b="b"/>
              <a:pathLst>
                <a:path w="2978632" h="2212345">
                  <a:moveTo>
                    <a:pt x="0" y="0"/>
                  </a:moveTo>
                  <a:lnTo>
                    <a:pt x="2978632" y="0"/>
                  </a:lnTo>
                  <a:lnTo>
                    <a:pt x="2978632" y="2212345"/>
                  </a:lnTo>
                  <a:lnTo>
                    <a:pt x="0" y="22123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>
            <a:off x="941489" y="5689578"/>
            <a:ext cx="4163401" cy="4163401"/>
          </a:xfrm>
          <a:custGeom>
            <a:avLst/>
            <a:gdLst/>
            <a:ahLst/>
            <a:cxnLst/>
            <a:rect l="l" t="t" r="r" b="b"/>
            <a:pathLst>
              <a:path w="4163401" h="4163401">
                <a:moveTo>
                  <a:pt x="0" y="0"/>
                </a:moveTo>
                <a:lnTo>
                  <a:pt x="4163401" y="0"/>
                </a:lnTo>
                <a:lnTo>
                  <a:pt x="4163401" y="4163401"/>
                </a:lnTo>
                <a:lnTo>
                  <a:pt x="0" y="416340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5104890" y="6645589"/>
            <a:ext cx="2761799" cy="2693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54"/>
              </a:lnSpc>
            </a:pPr>
            <a:r>
              <a:rPr lang="en-US" sz="3612" dirty="0">
                <a:solidFill>
                  <a:srgbClr val="203C74"/>
                </a:solidFill>
                <a:latin typeface="Impact"/>
                <a:ea typeface="Impact"/>
                <a:cs typeface="Impact"/>
                <a:sym typeface="Impact"/>
              </a:rPr>
              <a:t>DISTRICT PARENT AND FAMILY </a:t>
            </a:r>
          </a:p>
          <a:p>
            <a:pPr algn="ctr">
              <a:lnSpc>
                <a:spcPts val="4154"/>
              </a:lnSpc>
            </a:pPr>
            <a:r>
              <a:rPr lang="en-US" sz="3612" dirty="0">
                <a:solidFill>
                  <a:srgbClr val="203C74"/>
                </a:solidFill>
                <a:latin typeface="Impact"/>
                <a:ea typeface="Impact"/>
                <a:cs typeface="Impact"/>
                <a:sym typeface="Impact"/>
              </a:rPr>
              <a:t>ENGAGEMENT PLAN</a:t>
            </a:r>
          </a:p>
        </p:txBody>
      </p:sp>
      <p:sp>
        <p:nvSpPr>
          <p:cNvPr id="9" name="Freeform 9"/>
          <p:cNvSpPr/>
          <p:nvPr/>
        </p:nvSpPr>
        <p:spPr>
          <a:xfrm>
            <a:off x="10508905" y="3738325"/>
            <a:ext cx="1151091" cy="1151091"/>
          </a:xfrm>
          <a:custGeom>
            <a:avLst/>
            <a:gdLst/>
            <a:ahLst/>
            <a:cxnLst/>
            <a:rect l="l" t="t" r="r" b="b"/>
            <a:pathLst>
              <a:path w="1151091" h="1151091">
                <a:moveTo>
                  <a:pt x="0" y="0"/>
                </a:moveTo>
                <a:lnTo>
                  <a:pt x="1151091" y="0"/>
                </a:lnTo>
                <a:lnTo>
                  <a:pt x="1151091" y="1151091"/>
                </a:lnTo>
                <a:lnTo>
                  <a:pt x="0" y="115109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225132" y="277990"/>
            <a:ext cx="17360960" cy="2308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10"/>
              </a:lnSpc>
            </a:pPr>
            <a:r>
              <a:rPr lang="en-US" sz="8663" dirty="0">
                <a:ln>
                  <a:solidFill>
                    <a:srgbClr val="7D6223"/>
                  </a:solidFill>
                </a:ln>
                <a:solidFill>
                  <a:srgbClr val="203C74"/>
                </a:solidFill>
                <a:latin typeface="Impact"/>
                <a:ea typeface="Impact"/>
                <a:cs typeface="Impact"/>
                <a:sym typeface="Impact"/>
              </a:rPr>
              <a:t>DISTRICT &amp; SCHOOL PARENT AND FAMILY ENGAGEMENT PLAN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703551" y="6645589"/>
            <a:ext cx="2761799" cy="107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54"/>
              </a:lnSpc>
            </a:pPr>
            <a:r>
              <a:rPr lang="en-US" sz="3612" dirty="0">
                <a:solidFill>
                  <a:srgbClr val="203C74"/>
                </a:solidFill>
                <a:latin typeface="Impact"/>
                <a:ea typeface="Impact"/>
                <a:cs typeface="Impact"/>
                <a:sym typeface="Impact"/>
              </a:rPr>
              <a:t>SCHOOL DOCUMENTS</a:t>
            </a:r>
          </a:p>
        </p:txBody>
      </p:sp>
      <p:pic>
        <p:nvPicPr>
          <p:cNvPr id="19" name="Picture 18" descr="A black sign with green and blue text&#10;&#10;AI-generated content may be incorrect.">
            <a:extLst>
              <a:ext uri="{FF2B5EF4-FFF2-40B4-BE49-F238E27FC236}">
                <a16:creationId xmlns:a16="http://schemas.microsoft.com/office/drawing/2014/main" id="{47163C7B-B73F-632F-2505-AA495815C3F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6109" y="3620803"/>
            <a:ext cx="3818519" cy="1488160"/>
          </a:xfrm>
          <a:prstGeom prst="rect">
            <a:avLst/>
          </a:prstGeom>
        </p:spPr>
      </p:pic>
      <p:pic>
        <p:nvPicPr>
          <p:cNvPr id="14" name="Picture 13" descr="A manatee on a circle with a globe and text&#10;&#10;AI-generated content may be incorrect.">
            <a:extLst>
              <a:ext uri="{FF2B5EF4-FFF2-40B4-BE49-F238E27FC236}">
                <a16:creationId xmlns:a16="http://schemas.microsoft.com/office/drawing/2014/main" id="{D3D28906-8445-FDEC-39B7-1E927C2A699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8488" y="2435989"/>
            <a:ext cx="4163401" cy="394330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4CF2EF6-82A7-8C7F-63C6-8973F8A2DFE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358099" y="6296367"/>
            <a:ext cx="3391488" cy="3391488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248459" y="170723"/>
            <a:ext cx="1828884" cy="1358383"/>
          </a:xfrm>
          <a:custGeom>
            <a:avLst/>
            <a:gdLst/>
            <a:ahLst/>
            <a:cxnLst/>
            <a:rect l="l" t="t" r="r" b="b"/>
            <a:pathLst>
              <a:path w="1828884" h="1358383">
                <a:moveTo>
                  <a:pt x="0" y="0"/>
                </a:moveTo>
                <a:lnTo>
                  <a:pt x="1828884" y="0"/>
                </a:lnTo>
                <a:lnTo>
                  <a:pt x="1828884" y="1358383"/>
                </a:lnTo>
                <a:lnTo>
                  <a:pt x="0" y="135838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705411" y="3288413"/>
            <a:ext cx="5117253" cy="6668715"/>
          </a:xfrm>
          <a:custGeom>
            <a:avLst/>
            <a:gdLst/>
            <a:ahLst/>
            <a:cxnLst/>
            <a:rect l="l" t="t" r="r" b="b"/>
            <a:pathLst>
              <a:path w="5117253" h="6668715">
                <a:moveTo>
                  <a:pt x="0" y="0"/>
                </a:moveTo>
                <a:lnTo>
                  <a:pt x="5117252" y="0"/>
                </a:lnTo>
                <a:lnTo>
                  <a:pt x="5117252" y="6668715"/>
                </a:lnTo>
                <a:lnTo>
                  <a:pt x="0" y="66687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7562315" y="4028150"/>
            <a:ext cx="9696985" cy="60100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26519" lvl="1" indent="-363259" algn="just">
              <a:lnSpc>
                <a:spcPts val="5686"/>
              </a:lnSpc>
              <a:buFont typeface="Arial"/>
              <a:buChar char="•"/>
            </a:pPr>
            <a:r>
              <a:rPr lang="en-US" sz="3365">
                <a:solidFill>
                  <a:srgbClr val="203C74"/>
                </a:solidFill>
                <a:latin typeface="Poppins"/>
                <a:ea typeface="Poppins"/>
                <a:cs typeface="Poppins"/>
                <a:sym typeface="Poppins"/>
              </a:rPr>
              <a:t>Parent’s right to know (pg.48)</a:t>
            </a:r>
          </a:p>
          <a:p>
            <a:pPr marL="726519" lvl="1" indent="-363259" algn="just">
              <a:lnSpc>
                <a:spcPts val="5686"/>
              </a:lnSpc>
              <a:buFont typeface="Arial"/>
              <a:buChar char="•"/>
            </a:pPr>
            <a:r>
              <a:rPr lang="en-US" sz="3365">
                <a:solidFill>
                  <a:srgbClr val="203C74"/>
                </a:solidFill>
                <a:latin typeface="Poppins"/>
                <a:ea typeface="Poppins"/>
                <a:cs typeface="Poppins"/>
                <a:sym typeface="Poppins"/>
              </a:rPr>
              <a:t>In the 2025-2026 FCS Code of Conduct and Discipline Handbook</a:t>
            </a:r>
          </a:p>
          <a:p>
            <a:pPr marL="726519" lvl="1" indent="-363259" algn="just">
              <a:lnSpc>
                <a:spcPts val="5686"/>
              </a:lnSpc>
              <a:buFont typeface="Arial"/>
              <a:buChar char="•"/>
            </a:pPr>
            <a:r>
              <a:rPr lang="en-US" sz="3365">
                <a:solidFill>
                  <a:srgbClr val="203C74"/>
                </a:solidFill>
                <a:latin typeface="Poppins"/>
                <a:ea typeface="Poppins"/>
                <a:cs typeface="Poppins"/>
                <a:sym typeface="Poppins"/>
              </a:rPr>
              <a:t>Electronic signature for acknowledgment of receipt form for handbook:</a:t>
            </a:r>
          </a:p>
          <a:p>
            <a:pPr algn="just">
              <a:lnSpc>
                <a:spcPts val="5517"/>
              </a:lnSpc>
            </a:pPr>
            <a:endParaRPr lang="en-US" sz="3365">
              <a:solidFill>
                <a:srgbClr val="203C7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just">
              <a:lnSpc>
                <a:spcPts val="5517"/>
              </a:lnSpc>
            </a:pPr>
            <a:r>
              <a:rPr lang="en-US" sz="3265" u="sng">
                <a:solidFill>
                  <a:srgbClr val="203C74"/>
                </a:solidFill>
                <a:latin typeface="Poppins"/>
                <a:ea typeface="Poppins"/>
                <a:cs typeface="Poppins"/>
                <a:sym typeface="Poppins"/>
                <a:hlinkClick r:id="rId4" tooltip="https://www.fultonschools.org/codeofconduct"/>
              </a:rPr>
              <a:t>https://www.fultonschools.org/codeofconduct </a:t>
            </a:r>
          </a:p>
          <a:p>
            <a:pPr algn="just">
              <a:lnSpc>
                <a:spcPts val="4248"/>
              </a:lnSpc>
            </a:pPr>
            <a:endParaRPr lang="en-US" sz="3265" u="sng">
              <a:solidFill>
                <a:srgbClr val="203C74"/>
              </a:solidFill>
              <a:latin typeface="Poppins"/>
              <a:ea typeface="Poppins"/>
              <a:cs typeface="Poppins"/>
              <a:sym typeface="Poppins"/>
              <a:hlinkClick r:id="rId4" tooltip="https://www.fultonschools.org/codeofconduct"/>
            </a:endParaRPr>
          </a:p>
          <a:p>
            <a:pPr algn="just">
              <a:lnSpc>
                <a:spcPts val="3307"/>
              </a:lnSpc>
            </a:pPr>
            <a:endParaRPr lang="en-US" sz="3265" u="sng">
              <a:solidFill>
                <a:srgbClr val="203C74"/>
              </a:solidFill>
              <a:latin typeface="Poppins"/>
              <a:ea typeface="Poppins"/>
              <a:cs typeface="Poppins"/>
              <a:sym typeface="Poppins"/>
              <a:hlinkClick r:id="rId4" tooltip="https://www.fultonschools.org/codeofconduct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459427" y="471154"/>
            <a:ext cx="15940038" cy="24878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577"/>
              </a:lnSpc>
            </a:pPr>
            <a:r>
              <a:rPr lang="en-US" sz="7942" dirty="0">
                <a:ln>
                  <a:solidFill>
                    <a:srgbClr val="7D6223"/>
                  </a:solidFill>
                </a:ln>
                <a:solidFill>
                  <a:srgbClr val="203C74"/>
                </a:solidFill>
                <a:latin typeface="Impact"/>
                <a:ea typeface="Impact"/>
                <a:cs typeface="Impact"/>
                <a:sym typeface="Impact"/>
              </a:rPr>
              <a:t>PROFESSIONAL QUALIFICATIONS</a:t>
            </a:r>
          </a:p>
          <a:p>
            <a:pPr algn="l">
              <a:lnSpc>
                <a:spcPts val="10845"/>
              </a:lnSpc>
            </a:pPr>
            <a:r>
              <a:rPr lang="en-US" sz="10041" dirty="0">
                <a:ln>
                  <a:solidFill>
                    <a:srgbClr val="7D6223"/>
                  </a:solidFill>
                </a:ln>
                <a:solidFill>
                  <a:srgbClr val="203C74"/>
                </a:solidFill>
                <a:latin typeface="Impact"/>
                <a:ea typeface="Impact"/>
                <a:cs typeface="Impact"/>
                <a:sym typeface="Impact"/>
              </a:rPr>
              <a:t>CODE OF CONDUCT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33400" y="246703"/>
            <a:ext cx="15940038" cy="2564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015"/>
              </a:lnSpc>
            </a:pPr>
            <a:r>
              <a:rPr lang="en-US" sz="9600" dirty="0">
                <a:ln>
                  <a:solidFill>
                    <a:srgbClr val="7D6223"/>
                  </a:solidFill>
                </a:ln>
                <a:solidFill>
                  <a:srgbClr val="203C74"/>
                </a:solidFill>
                <a:latin typeface="Impact"/>
                <a:ea typeface="Impact"/>
                <a:cs typeface="Impact"/>
                <a:sym typeface="Impact"/>
              </a:rPr>
              <a:t>FAMILY ENGAGEMENT IN</a:t>
            </a:r>
          </a:p>
          <a:p>
            <a:pPr algn="l">
              <a:lnSpc>
                <a:spcPts val="10015"/>
              </a:lnSpc>
            </a:pPr>
            <a:r>
              <a:rPr lang="en-US" sz="9600" dirty="0">
                <a:ln>
                  <a:solidFill>
                    <a:srgbClr val="7D6223"/>
                  </a:solidFill>
                </a:ln>
                <a:solidFill>
                  <a:srgbClr val="203C74"/>
                </a:solidFill>
                <a:latin typeface="Impact"/>
                <a:ea typeface="Impact"/>
                <a:cs typeface="Impact"/>
                <a:sym typeface="Impact"/>
              </a:rPr>
              <a:t>OUR SCHOOL</a:t>
            </a:r>
          </a:p>
        </p:txBody>
      </p:sp>
      <p:sp>
        <p:nvSpPr>
          <p:cNvPr id="3" name="Freeform 3"/>
          <p:cNvSpPr/>
          <p:nvPr/>
        </p:nvSpPr>
        <p:spPr>
          <a:xfrm>
            <a:off x="16248459" y="170723"/>
            <a:ext cx="1828884" cy="1358383"/>
          </a:xfrm>
          <a:custGeom>
            <a:avLst/>
            <a:gdLst/>
            <a:ahLst/>
            <a:cxnLst/>
            <a:rect l="l" t="t" r="r" b="b"/>
            <a:pathLst>
              <a:path w="1828884" h="1358383">
                <a:moveTo>
                  <a:pt x="0" y="0"/>
                </a:moveTo>
                <a:lnTo>
                  <a:pt x="1828884" y="0"/>
                </a:lnTo>
                <a:lnTo>
                  <a:pt x="1828884" y="1358383"/>
                </a:lnTo>
                <a:lnTo>
                  <a:pt x="0" y="13583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1696998" y="673050"/>
            <a:ext cx="5244235" cy="9491828"/>
          </a:xfrm>
          <a:custGeom>
            <a:avLst/>
            <a:gdLst/>
            <a:ahLst/>
            <a:cxnLst/>
            <a:rect l="l" t="t" r="r" b="b"/>
            <a:pathLst>
              <a:path w="5244235" h="9491828">
                <a:moveTo>
                  <a:pt x="0" y="0"/>
                </a:moveTo>
                <a:lnTo>
                  <a:pt x="5244235" y="0"/>
                </a:lnTo>
                <a:lnTo>
                  <a:pt x="5244235" y="9491829"/>
                </a:lnTo>
                <a:lnTo>
                  <a:pt x="0" y="949182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381000" y="2705100"/>
            <a:ext cx="10488249" cy="10639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2502" lvl="1" algn="l">
              <a:lnSpc>
                <a:spcPts val="4854"/>
              </a:lnSpc>
            </a:pPr>
            <a:r>
              <a:rPr lang="en-US" sz="3172" dirty="0">
                <a:solidFill>
                  <a:srgbClr val="203C74"/>
                </a:solidFill>
                <a:latin typeface="Poppins"/>
                <a:ea typeface="Poppins"/>
                <a:cs typeface="Poppins"/>
                <a:sym typeface="Poppins"/>
              </a:rPr>
              <a:t>Mimosa’s opportunities for family engagement, volunteer opportunities, and parent decision-making meetings are listed below and are shared monthly in the Newsletter and posted on the website: </a:t>
            </a:r>
          </a:p>
          <a:p>
            <a:pPr marL="285750" indent="-285750">
              <a:lnSpc>
                <a:spcPts val="4854"/>
              </a:lnSpc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203C74"/>
                </a:solidFill>
                <a:latin typeface="Abadi" panose="020B0604020104020204" pitchFamily="34" charset="0"/>
                <a:ea typeface="Poppins"/>
                <a:cs typeface="Poppins" panose="00000500000000000000" pitchFamily="2" charset="0"/>
                <a:sym typeface="Poppins"/>
              </a:rPr>
              <a:t>School Governance Council Meets Monthly with dates in the Monthly Newsletter – </a:t>
            </a:r>
            <a:r>
              <a:rPr lang="en-US" b="1" dirty="0">
                <a:solidFill>
                  <a:srgbClr val="203C74"/>
                </a:solidFill>
                <a:highlight>
                  <a:srgbClr val="FFFF00"/>
                </a:highlight>
                <a:latin typeface="Abadi" panose="020B0604020104020204" pitchFamily="34" charset="0"/>
                <a:ea typeface="Poppins"/>
                <a:cs typeface="Poppins" panose="00000500000000000000" pitchFamily="2" charset="0"/>
                <a:sym typeface="Poppins"/>
              </a:rPr>
              <a:t>August 26th</a:t>
            </a:r>
          </a:p>
          <a:p>
            <a:pPr marL="285750" indent="-285750">
              <a:lnSpc>
                <a:spcPts val="4854"/>
              </a:lnSpc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203C74"/>
                </a:solidFill>
                <a:latin typeface="Abadi" panose="020B0604020104020204" pitchFamily="34" charset="0"/>
                <a:ea typeface="Poppins"/>
                <a:cs typeface="Poppins" panose="00000500000000000000" pitchFamily="2" charset="0"/>
                <a:sym typeface="Poppins"/>
              </a:rPr>
              <a:t>Parent Resource Room Open House – </a:t>
            </a:r>
            <a:r>
              <a:rPr lang="en-US" b="1" dirty="0">
                <a:solidFill>
                  <a:srgbClr val="203C74"/>
                </a:solidFill>
                <a:highlight>
                  <a:srgbClr val="FFFF00"/>
                </a:highlight>
                <a:latin typeface="Abadi" panose="020B0604020104020204" pitchFamily="34" charset="0"/>
                <a:ea typeface="Poppins"/>
                <a:cs typeface="Poppins" panose="00000500000000000000" pitchFamily="2" charset="0"/>
                <a:sym typeface="Poppins"/>
              </a:rPr>
              <a:t>August 29</a:t>
            </a:r>
            <a:r>
              <a:rPr lang="en-US" b="1" baseline="30000" dirty="0">
                <a:solidFill>
                  <a:srgbClr val="203C74"/>
                </a:solidFill>
                <a:highlight>
                  <a:srgbClr val="FFFF00"/>
                </a:highlight>
                <a:latin typeface="Abadi" panose="020B0604020104020204" pitchFamily="34" charset="0"/>
                <a:ea typeface="Poppins"/>
                <a:cs typeface="Poppins" panose="00000500000000000000" pitchFamily="2" charset="0"/>
                <a:sym typeface="Poppins"/>
              </a:rPr>
              <a:t>th</a:t>
            </a:r>
          </a:p>
          <a:p>
            <a:pPr marL="285750" indent="-285750">
              <a:lnSpc>
                <a:spcPts val="4854"/>
              </a:lnSpc>
              <a:buFont typeface="Arial" panose="020B0604020202020204" pitchFamily="34" charset="0"/>
              <a:buChar char="•"/>
            </a:pPr>
            <a:r>
              <a:rPr lang="en-US" sz="3200" b="1" baseline="30000" dirty="0">
                <a:solidFill>
                  <a:srgbClr val="203C74"/>
                </a:solidFill>
                <a:latin typeface="Abadi" panose="020B0604020104020204" pitchFamily="34" charset="0"/>
                <a:ea typeface="Poppins"/>
                <a:cs typeface="Poppins" panose="00000500000000000000" pitchFamily="2" charset="0"/>
                <a:sym typeface="Poppins"/>
              </a:rPr>
              <a:t>Family Night – </a:t>
            </a:r>
            <a:r>
              <a:rPr lang="en-US" sz="3200" b="1" baseline="30000" dirty="0">
                <a:solidFill>
                  <a:srgbClr val="203C74"/>
                </a:solidFill>
                <a:highlight>
                  <a:srgbClr val="FFFF00"/>
                </a:highlight>
                <a:latin typeface="Abadi" panose="020B0604020104020204" pitchFamily="34" charset="0"/>
                <a:ea typeface="Poppins"/>
                <a:cs typeface="Poppins" panose="00000500000000000000" pitchFamily="2" charset="0"/>
                <a:sym typeface="Poppins"/>
              </a:rPr>
              <a:t>September 5th</a:t>
            </a:r>
          </a:p>
          <a:p>
            <a:pPr marL="285750" indent="-285750">
              <a:lnSpc>
                <a:spcPts val="4854"/>
              </a:lnSpc>
              <a:buFont typeface="Arial" panose="020B0604020202020204" pitchFamily="34" charset="0"/>
              <a:buChar char="•"/>
            </a:pPr>
            <a:r>
              <a:rPr lang="en-US" sz="3200" b="1" baseline="30000" dirty="0">
                <a:solidFill>
                  <a:srgbClr val="203C74"/>
                </a:solidFill>
                <a:latin typeface="Abadi" panose="020B0604020104020204" pitchFamily="34" charset="0"/>
                <a:ea typeface="Poppins"/>
                <a:cs typeface="Poppins" panose="00000500000000000000" pitchFamily="2" charset="0"/>
                <a:sym typeface="Poppins"/>
              </a:rPr>
              <a:t>Supporting English Language Learners – </a:t>
            </a:r>
            <a:r>
              <a:rPr lang="en-US" sz="3200" b="1" baseline="30000" dirty="0">
                <a:solidFill>
                  <a:srgbClr val="203C74"/>
                </a:solidFill>
                <a:highlight>
                  <a:srgbClr val="FFFF00"/>
                </a:highlight>
                <a:latin typeface="Abadi" panose="020B0604020104020204" pitchFamily="34" charset="0"/>
                <a:ea typeface="Poppins"/>
                <a:cs typeface="Poppins" panose="00000500000000000000" pitchFamily="2" charset="0"/>
                <a:sym typeface="Poppins"/>
              </a:rPr>
              <a:t>September 15th</a:t>
            </a:r>
          </a:p>
          <a:p>
            <a:pPr marL="285750" indent="-285750">
              <a:lnSpc>
                <a:spcPts val="4854"/>
              </a:lnSpc>
              <a:buFont typeface="Arial" panose="020B0604020202020204" pitchFamily="34" charset="0"/>
              <a:buChar char="•"/>
            </a:pPr>
            <a:r>
              <a:rPr lang="en-US" sz="3200" b="1" baseline="30000" dirty="0">
                <a:solidFill>
                  <a:srgbClr val="203C74"/>
                </a:solidFill>
                <a:highlight>
                  <a:srgbClr val="FFFF00"/>
                </a:highlight>
                <a:latin typeface="Abadi" panose="020B0604020104020204" pitchFamily="34" charset="0"/>
                <a:ea typeface="Poppins"/>
                <a:cs typeface="Poppins" panose="00000500000000000000" pitchFamily="2" charset="0"/>
                <a:sym typeface="Poppins"/>
              </a:rPr>
              <a:t>Volunteers Welcome Every Day in our PARENT RESOURCE ROOM!</a:t>
            </a:r>
          </a:p>
          <a:p>
            <a:pPr marL="285750" indent="-285750">
              <a:lnSpc>
                <a:spcPts val="4854"/>
              </a:lnSpc>
              <a:buFont typeface="Arial" panose="020B0604020202020204" pitchFamily="34" charset="0"/>
              <a:buChar char="•"/>
            </a:pPr>
            <a:endParaRPr lang="en-US" sz="3200" b="1" baseline="30000" dirty="0">
              <a:solidFill>
                <a:srgbClr val="203C74"/>
              </a:solidFill>
              <a:highlight>
                <a:srgbClr val="FFFF00"/>
              </a:highlight>
              <a:latin typeface="Abadi" panose="020B0604020104020204" pitchFamily="34" charset="0"/>
              <a:ea typeface="Poppins"/>
              <a:cs typeface="Poppins" panose="00000500000000000000" pitchFamily="2" charset="0"/>
              <a:sym typeface="Poppins"/>
            </a:endParaRPr>
          </a:p>
          <a:p>
            <a:pPr algn="l">
              <a:lnSpc>
                <a:spcPts val="4854"/>
              </a:lnSpc>
            </a:pPr>
            <a:endParaRPr lang="en-US" sz="3172" dirty="0">
              <a:solidFill>
                <a:srgbClr val="203C7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4854"/>
              </a:lnSpc>
            </a:pPr>
            <a:endParaRPr lang="en-US" sz="3172" baseline="30000" dirty="0">
              <a:solidFill>
                <a:srgbClr val="203C7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4854"/>
              </a:lnSpc>
            </a:pPr>
            <a:endParaRPr lang="en-US" sz="3172" baseline="30000" dirty="0">
              <a:solidFill>
                <a:srgbClr val="203C7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4854"/>
              </a:lnSpc>
            </a:pPr>
            <a:endParaRPr lang="en-US" sz="3172" dirty="0">
              <a:solidFill>
                <a:srgbClr val="203C7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4854"/>
              </a:lnSpc>
            </a:pPr>
            <a:endParaRPr lang="en-US" sz="3172" dirty="0">
              <a:solidFill>
                <a:srgbClr val="203C7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4854"/>
              </a:lnSpc>
            </a:pPr>
            <a:endParaRPr lang="en-US" sz="3172" dirty="0">
              <a:solidFill>
                <a:srgbClr val="203C7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21AC6A30-4F22-4C0F-B278-19C5B8A80C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B4335AD-65B1-44E4-90AF-264024FE4B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4" y="0"/>
            <a:ext cx="18287998" cy="10287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2"/>
          <p:cNvSpPr txBox="1"/>
          <p:nvPr/>
        </p:nvSpPr>
        <p:spPr>
          <a:xfrm>
            <a:off x="5955549" y="914400"/>
            <a:ext cx="6400800" cy="20272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kern="1200" dirty="0">
                <a:ln>
                  <a:solidFill>
                    <a:srgbClr val="7D6223"/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  <a:sym typeface="Impact"/>
              </a:rPr>
              <a:t>FAMILY RESOURCE CENTER</a:t>
            </a:r>
          </a:p>
        </p:txBody>
      </p:sp>
      <p:pic>
        <p:nvPicPr>
          <p:cNvPr id="10" name="Picture 9" descr="A shelf with many items on it&#10;&#10;AI-generated content may be incorrect.">
            <a:extLst>
              <a:ext uri="{FF2B5EF4-FFF2-40B4-BE49-F238E27FC236}">
                <a16:creationId xmlns:a16="http://schemas.microsoft.com/office/drawing/2014/main" id="{965327B3-59E9-1493-B297-04C06536A2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42" r="6346" b="2"/>
          <a:stretch>
            <a:fillRect/>
          </a:stretch>
        </p:blipFill>
        <p:spPr>
          <a:xfrm>
            <a:off x="4" y="1"/>
            <a:ext cx="5543549" cy="10287002"/>
          </a:xfrm>
          <a:custGeom>
            <a:avLst/>
            <a:gdLst/>
            <a:ahLst/>
            <a:cxnLst/>
            <a:rect l="l" t="t" r="r" b="b"/>
            <a:pathLst>
              <a:path w="3695699" h="6858001">
                <a:moveTo>
                  <a:pt x="0" y="0"/>
                </a:moveTo>
                <a:lnTo>
                  <a:pt x="3435129" y="0"/>
                </a:lnTo>
                <a:lnTo>
                  <a:pt x="3430599" y="17349"/>
                </a:lnTo>
                <a:cubicBezTo>
                  <a:pt x="3437542" y="19835"/>
                  <a:pt x="3423757" y="30822"/>
                  <a:pt x="3427683" y="38871"/>
                </a:cubicBezTo>
                <a:cubicBezTo>
                  <a:pt x="3431230" y="44698"/>
                  <a:pt x="3427877" y="49388"/>
                  <a:pt x="3427096" y="55116"/>
                </a:cubicBezTo>
                <a:cubicBezTo>
                  <a:pt x="3429620" y="62945"/>
                  <a:pt x="3421946" y="87211"/>
                  <a:pt x="3417356" y="93331"/>
                </a:cubicBezTo>
                <a:cubicBezTo>
                  <a:pt x="3401974" y="107607"/>
                  <a:pt x="3409629" y="143436"/>
                  <a:pt x="3397765" y="155370"/>
                </a:cubicBezTo>
                <a:cubicBezTo>
                  <a:pt x="3395800" y="159886"/>
                  <a:pt x="3394789" y="164378"/>
                  <a:pt x="3394373" y="168831"/>
                </a:cubicBezTo>
                <a:lnTo>
                  <a:pt x="3394553" y="181402"/>
                </a:lnTo>
                <a:lnTo>
                  <a:pt x="3397293" y="185192"/>
                </a:lnTo>
                <a:lnTo>
                  <a:pt x="3395923" y="192756"/>
                </a:lnTo>
                <a:cubicBezTo>
                  <a:pt x="3396018" y="193497"/>
                  <a:pt x="3396112" y="194237"/>
                  <a:pt x="3396207" y="194978"/>
                </a:cubicBezTo>
                <a:cubicBezTo>
                  <a:pt x="3396531" y="199154"/>
                  <a:pt x="3396856" y="203330"/>
                  <a:pt x="3397180" y="207506"/>
                </a:cubicBezTo>
                <a:cubicBezTo>
                  <a:pt x="3382438" y="200939"/>
                  <a:pt x="3394549" y="241317"/>
                  <a:pt x="3383191" y="229051"/>
                </a:cubicBezTo>
                <a:cubicBezTo>
                  <a:pt x="3382519" y="234401"/>
                  <a:pt x="3381383" y="237332"/>
                  <a:pt x="3380194" y="239137"/>
                </a:cubicBezTo>
                <a:lnTo>
                  <a:pt x="3349267" y="310262"/>
                </a:lnTo>
                <a:lnTo>
                  <a:pt x="3344455" y="381704"/>
                </a:lnTo>
                <a:cubicBezTo>
                  <a:pt x="3343420" y="464598"/>
                  <a:pt x="3338482" y="511985"/>
                  <a:pt x="3327551" y="571873"/>
                </a:cubicBezTo>
                <a:cubicBezTo>
                  <a:pt x="3316620" y="631761"/>
                  <a:pt x="3309762" y="702429"/>
                  <a:pt x="3278869" y="741030"/>
                </a:cubicBezTo>
                <a:lnTo>
                  <a:pt x="3239259" y="957888"/>
                </a:lnTo>
                <a:cubicBezTo>
                  <a:pt x="3267597" y="1021376"/>
                  <a:pt x="3235647" y="1004478"/>
                  <a:pt x="3243890" y="1047869"/>
                </a:cubicBezTo>
                <a:cubicBezTo>
                  <a:pt x="3245988" y="1077107"/>
                  <a:pt x="3228006" y="1101189"/>
                  <a:pt x="3221700" y="1118244"/>
                </a:cubicBezTo>
                <a:cubicBezTo>
                  <a:pt x="3220198" y="1120922"/>
                  <a:pt x="3213346" y="1188569"/>
                  <a:pt x="3211078" y="1190394"/>
                </a:cubicBezTo>
                <a:cubicBezTo>
                  <a:pt x="3204899" y="1218939"/>
                  <a:pt x="3210276" y="1253036"/>
                  <a:pt x="3199704" y="1304585"/>
                </a:cubicBezTo>
                <a:cubicBezTo>
                  <a:pt x="3199438" y="1346246"/>
                  <a:pt x="3168623" y="1413431"/>
                  <a:pt x="3167741" y="1449444"/>
                </a:cubicBezTo>
                <a:cubicBezTo>
                  <a:pt x="3180911" y="1471132"/>
                  <a:pt x="3193362" y="1499173"/>
                  <a:pt x="3194410" y="1520667"/>
                </a:cubicBezTo>
                <a:cubicBezTo>
                  <a:pt x="3181228" y="1513763"/>
                  <a:pt x="3199978" y="1547097"/>
                  <a:pt x="3184473" y="1547038"/>
                </a:cubicBezTo>
                <a:cubicBezTo>
                  <a:pt x="3185153" y="1550949"/>
                  <a:pt x="3186303" y="1554741"/>
                  <a:pt x="3187573" y="1558550"/>
                </a:cubicBezTo>
                <a:lnTo>
                  <a:pt x="3188231" y="1560544"/>
                </a:lnTo>
                <a:lnTo>
                  <a:pt x="3188195" y="1568317"/>
                </a:lnTo>
                <a:lnTo>
                  <a:pt x="3191518" y="1570772"/>
                </a:lnTo>
                <a:lnTo>
                  <a:pt x="3193853" y="1582659"/>
                </a:lnTo>
                <a:cubicBezTo>
                  <a:pt x="3194213" y="1587070"/>
                  <a:pt x="3193997" y="1591769"/>
                  <a:pt x="3192857" y="1596890"/>
                </a:cubicBezTo>
                <a:cubicBezTo>
                  <a:pt x="3185716" y="1609144"/>
                  <a:pt x="3191593" y="1629575"/>
                  <a:pt x="3189686" y="1647479"/>
                </a:cubicBezTo>
                <a:lnTo>
                  <a:pt x="3187125" y="1655568"/>
                </a:lnTo>
                <a:cubicBezTo>
                  <a:pt x="3187259" y="1659315"/>
                  <a:pt x="3192418" y="1733399"/>
                  <a:pt x="3192552" y="1737146"/>
                </a:cubicBezTo>
                <a:cubicBezTo>
                  <a:pt x="3236684" y="1834597"/>
                  <a:pt x="3210475" y="1851660"/>
                  <a:pt x="3219437" y="1908917"/>
                </a:cubicBezTo>
                <a:lnTo>
                  <a:pt x="3220572" y="1915235"/>
                </a:lnTo>
                <a:cubicBezTo>
                  <a:pt x="3225642" y="1919319"/>
                  <a:pt x="3228448" y="1945519"/>
                  <a:pt x="3226946" y="1954447"/>
                </a:cubicBezTo>
                <a:cubicBezTo>
                  <a:pt x="3219553" y="1979351"/>
                  <a:pt x="3239504" y="2001442"/>
                  <a:pt x="3234148" y="2021397"/>
                </a:cubicBezTo>
                <a:cubicBezTo>
                  <a:pt x="3234224" y="2026740"/>
                  <a:pt x="3235084" y="2031233"/>
                  <a:pt x="3236424" y="2035173"/>
                </a:cubicBezTo>
                <a:lnTo>
                  <a:pt x="3241339" y="2045116"/>
                </a:lnTo>
                <a:lnTo>
                  <a:pt x="3233470" y="2098623"/>
                </a:lnTo>
                <a:cubicBezTo>
                  <a:pt x="3230495" y="2129687"/>
                  <a:pt x="3232618" y="2188321"/>
                  <a:pt x="3230016" y="2240964"/>
                </a:cubicBezTo>
                <a:cubicBezTo>
                  <a:pt x="3226602" y="2283982"/>
                  <a:pt x="3232644" y="2342030"/>
                  <a:pt x="3237809" y="2379644"/>
                </a:cubicBezTo>
                <a:cubicBezTo>
                  <a:pt x="3244462" y="2409884"/>
                  <a:pt x="3221747" y="2435219"/>
                  <a:pt x="3237054" y="2459103"/>
                </a:cubicBezTo>
                <a:cubicBezTo>
                  <a:pt x="3245536" y="2488997"/>
                  <a:pt x="3251426" y="2510390"/>
                  <a:pt x="3255285" y="2538679"/>
                </a:cubicBezTo>
                <a:cubicBezTo>
                  <a:pt x="3258296" y="2574322"/>
                  <a:pt x="3245460" y="2589819"/>
                  <a:pt x="3245073" y="2622720"/>
                </a:cubicBezTo>
                <a:lnTo>
                  <a:pt x="3252960" y="2736087"/>
                </a:lnTo>
                <a:cubicBezTo>
                  <a:pt x="3245577" y="2772183"/>
                  <a:pt x="3230063" y="2856752"/>
                  <a:pt x="3218681" y="2902964"/>
                </a:cubicBezTo>
                <a:cubicBezTo>
                  <a:pt x="3212624" y="2927969"/>
                  <a:pt x="3209733" y="2973979"/>
                  <a:pt x="3203641" y="3008786"/>
                </a:cubicBezTo>
                <a:cubicBezTo>
                  <a:pt x="3197547" y="3043595"/>
                  <a:pt x="3186644" y="3093251"/>
                  <a:pt x="3182123" y="3111815"/>
                </a:cubicBezTo>
                <a:lnTo>
                  <a:pt x="3176517" y="3120169"/>
                </a:lnTo>
                <a:lnTo>
                  <a:pt x="3177035" y="3121646"/>
                </a:lnTo>
                <a:cubicBezTo>
                  <a:pt x="3177423" y="3127588"/>
                  <a:pt x="3176129" y="3130763"/>
                  <a:pt x="3174093" y="3132705"/>
                </a:cubicBezTo>
                <a:lnTo>
                  <a:pt x="3171045" y="3134220"/>
                </a:lnTo>
                <a:lnTo>
                  <a:pt x="3168274" y="3141524"/>
                </a:lnTo>
                <a:lnTo>
                  <a:pt x="3160781" y="3155149"/>
                </a:lnTo>
                <a:cubicBezTo>
                  <a:pt x="3160949" y="3156237"/>
                  <a:pt x="3161116" y="3157326"/>
                  <a:pt x="3161284" y="3158414"/>
                </a:cubicBezTo>
                <a:lnTo>
                  <a:pt x="3152950" y="3180080"/>
                </a:lnTo>
                <a:lnTo>
                  <a:pt x="3153739" y="3180719"/>
                </a:lnTo>
                <a:cubicBezTo>
                  <a:pt x="3155321" y="3182647"/>
                  <a:pt x="3156128" y="3184999"/>
                  <a:pt x="3155342" y="3188313"/>
                </a:cubicBezTo>
                <a:cubicBezTo>
                  <a:pt x="3169797" y="3188216"/>
                  <a:pt x="3159934" y="3192271"/>
                  <a:pt x="3156340" y="3202049"/>
                </a:cubicBezTo>
                <a:cubicBezTo>
                  <a:pt x="3177988" y="3204083"/>
                  <a:pt x="3159779" y="3228842"/>
                  <a:pt x="3169832" y="3237938"/>
                </a:cubicBezTo>
                <a:cubicBezTo>
                  <a:pt x="3166705" y="3245075"/>
                  <a:pt x="3163793" y="3252659"/>
                  <a:pt x="3161244" y="3260564"/>
                </a:cubicBezTo>
                <a:lnTo>
                  <a:pt x="3160005" y="3265314"/>
                </a:lnTo>
                <a:cubicBezTo>
                  <a:pt x="3160063" y="3265371"/>
                  <a:pt x="3160124" y="3265428"/>
                  <a:pt x="3160184" y="3265486"/>
                </a:cubicBezTo>
                <a:cubicBezTo>
                  <a:pt x="3160345" y="3266694"/>
                  <a:pt x="3160101" y="3268319"/>
                  <a:pt x="3159279" y="3270659"/>
                </a:cubicBezTo>
                <a:lnTo>
                  <a:pt x="3157747" y="3273971"/>
                </a:lnTo>
                <a:lnTo>
                  <a:pt x="3155343" y="3283185"/>
                </a:lnTo>
                <a:cubicBezTo>
                  <a:pt x="3155517" y="3284422"/>
                  <a:pt x="3155689" y="3285657"/>
                  <a:pt x="3155860" y="3286893"/>
                </a:cubicBezTo>
                <a:lnTo>
                  <a:pt x="3158001" y="3289146"/>
                </a:lnTo>
                <a:lnTo>
                  <a:pt x="3157508" y="3289877"/>
                </a:lnTo>
                <a:cubicBezTo>
                  <a:pt x="3151604" y="3294411"/>
                  <a:pt x="3144966" y="3293561"/>
                  <a:pt x="3159853" y="3309833"/>
                </a:cubicBezTo>
                <a:cubicBezTo>
                  <a:pt x="3149181" y="3321561"/>
                  <a:pt x="3158789" y="3329345"/>
                  <a:pt x="3157392" y="3351579"/>
                </a:cubicBezTo>
                <a:cubicBezTo>
                  <a:pt x="3148710" y="3357083"/>
                  <a:pt x="3149361" y="3365079"/>
                  <a:pt x="3152871" y="3374240"/>
                </a:cubicBezTo>
                <a:cubicBezTo>
                  <a:pt x="3148885" y="3383513"/>
                  <a:pt x="3145239" y="3392740"/>
                  <a:pt x="3142119" y="3402557"/>
                </a:cubicBezTo>
                <a:lnTo>
                  <a:pt x="3138061" y="3419585"/>
                </a:lnTo>
                <a:lnTo>
                  <a:pt x="3139796" y="3424940"/>
                </a:lnTo>
                <a:cubicBezTo>
                  <a:pt x="3142520" y="3434326"/>
                  <a:pt x="3143300" y="3443700"/>
                  <a:pt x="3137669" y="3463264"/>
                </a:cubicBezTo>
                <a:cubicBezTo>
                  <a:pt x="3147380" y="3480689"/>
                  <a:pt x="3167781" y="3490510"/>
                  <a:pt x="3168140" y="3518969"/>
                </a:cubicBezTo>
                <a:cubicBezTo>
                  <a:pt x="3159473" y="3545761"/>
                  <a:pt x="3191152" y="3574399"/>
                  <a:pt x="3179206" y="3607864"/>
                </a:cubicBezTo>
                <a:cubicBezTo>
                  <a:pt x="3176757" y="3619813"/>
                  <a:pt x="3181069" y="3654600"/>
                  <a:pt x="3189125" y="3659839"/>
                </a:cubicBezTo>
                <a:cubicBezTo>
                  <a:pt x="3191518" y="3666815"/>
                  <a:pt x="3189857" y="3675779"/>
                  <a:pt x="3198077" y="3677681"/>
                </a:cubicBezTo>
                <a:cubicBezTo>
                  <a:pt x="3208136" y="3681475"/>
                  <a:pt x="3196345" y="3709561"/>
                  <a:pt x="3207094" y="3703876"/>
                </a:cubicBezTo>
                <a:cubicBezTo>
                  <a:pt x="3199084" y="3723751"/>
                  <a:pt x="3220453" y="3734396"/>
                  <a:pt x="3227016" y="3748633"/>
                </a:cubicBezTo>
                <a:cubicBezTo>
                  <a:pt x="3218663" y="3764666"/>
                  <a:pt x="3240667" y="3778725"/>
                  <a:pt x="3246806" y="3811324"/>
                </a:cubicBezTo>
                <a:cubicBezTo>
                  <a:pt x="3237058" y="3829063"/>
                  <a:pt x="3251097" y="3833247"/>
                  <a:pt x="3239091" y="3865102"/>
                </a:cubicBezTo>
                <a:cubicBezTo>
                  <a:pt x="3240755" y="3865725"/>
                  <a:pt x="3242340" y="3866659"/>
                  <a:pt x="3243800" y="3867874"/>
                </a:cubicBezTo>
                <a:cubicBezTo>
                  <a:pt x="3252276" y="3874935"/>
                  <a:pt x="3254724" y="3889782"/>
                  <a:pt x="3249268" y="3901031"/>
                </a:cubicBezTo>
                <a:cubicBezTo>
                  <a:pt x="3234180" y="3950514"/>
                  <a:pt x="3270886" y="3938724"/>
                  <a:pt x="3271850" y="3976535"/>
                </a:cubicBezTo>
                <a:cubicBezTo>
                  <a:pt x="3275333" y="4018513"/>
                  <a:pt x="3265836" y="4033210"/>
                  <a:pt x="3253128" y="4091308"/>
                </a:cubicBezTo>
                <a:cubicBezTo>
                  <a:pt x="3262530" y="4093945"/>
                  <a:pt x="3263925" y="4100312"/>
                  <a:pt x="3261491" y="4112665"/>
                </a:cubicBezTo>
                <a:cubicBezTo>
                  <a:pt x="3263824" y="4132845"/>
                  <a:pt x="3285122" y="4124005"/>
                  <a:pt x="3275235" y="4148543"/>
                </a:cubicBezTo>
                <a:cubicBezTo>
                  <a:pt x="3282222" y="4163609"/>
                  <a:pt x="3300717" y="4191930"/>
                  <a:pt x="3303406" y="4203059"/>
                </a:cubicBezTo>
                <a:cubicBezTo>
                  <a:pt x="3307769" y="4216879"/>
                  <a:pt x="3289765" y="4198911"/>
                  <a:pt x="3291377" y="4215304"/>
                </a:cubicBezTo>
                <a:cubicBezTo>
                  <a:pt x="3295421" y="4234470"/>
                  <a:pt x="3290844" y="4240556"/>
                  <a:pt x="3303627" y="4247412"/>
                </a:cubicBezTo>
                <a:cubicBezTo>
                  <a:pt x="3300302" y="4270043"/>
                  <a:pt x="3313094" y="4269840"/>
                  <a:pt x="3323715" y="4295574"/>
                </a:cubicBezTo>
                <a:cubicBezTo>
                  <a:pt x="3318854" y="4309546"/>
                  <a:pt x="3323708" y="4317748"/>
                  <a:pt x="3331757" y="4324626"/>
                </a:cubicBezTo>
                <a:cubicBezTo>
                  <a:pt x="3334500" y="4352298"/>
                  <a:pt x="3348521" y="4373553"/>
                  <a:pt x="3357571" y="4402594"/>
                </a:cubicBezTo>
                <a:cubicBezTo>
                  <a:pt x="3395421" y="4440113"/>
                  <a:pt x="3406716" y="4492429"/>
                  <a:pt x="3416883" y="4511276"/>
                </a:cubicBezTo>
                <a:lnTo>
                  <a:pt x="3418568" y="4515669"/>
                </a:lnTo>
                <a:cubicBezTo>
                  <a:pt x="3418685" y="4519956"/>
                  <a:pt x="3418801" y="4524244"/>
                  <a:pt x="3418918" y="4528531"/>
                </a:cubicBezTo>
                <a:cubicBezTo>
                  <a:pt x="3418727" y="4530191"/>
                  <a:pt x="3418537" y="4531850"/>
                  <a:pt x="3418346" y="4533510"/>
                </a:cubicBezTo>
                <a:cubicBezTo>
                  <a:pt x="3418215" y="4536889"/>
                  <a:pt x="3418462" y="4539065"/>
                  <a:pt x="3419005" y="4540494"/>
                </a:cubicBezTo>
                <a:lnTo>
                  <a:pt x="3424268" y="4595886"/>
                </a:lnTo>
                <a:cubicBezTo>
                  <a:pt x="3429156" y="4624362"/>
                  <a:pt x="3443934" y="4682306"/>
                  <a:pt x="3448330" y="4711348"/>
                </a:cubicBezTo>
                <a:lnTo>
                  <a:pt x="3445621" y="4714874"/>
                </a:lnTo>
                <a:cubicBezTo>
                  <a:pt x="3444103" y="4718397"/>
                  <a:pt x="3443735" y="4723077"/>
                  <a:pt x="3445980" y="4730345"/>
                </a:cubicBezTo>
                <a:lnTo>
                  <a:pt x="3446976" y="4731926"/>
                </a:lnTo>
                <a:lnTo>
                  <a:pt x="3443720" y="4745408"/>
                </a:lnTo>
                <a:cubicBezTo>
                  <a:pt x="3444756" y="4771155"/>
                  <a:pt x="3455466" y="4843107"/>
                  <a:pt x="3453194" y="4886406"/>
                </a:cubicBezTo>
                <a:cubicBezTo>
                  <a:pt x="3454856" y="4906631"/>
                  <a:pt x="3481235" y="5008239"/>
                  <a:pt x="3455210" y="5025296"/>
                </a:cubicBezTo>
                <a:cubicBezTo>
                  <a:pt x="3442202" y="5116320"/>
                  <a:pt x="3464654" y="5119078"/>
                  <a:pt x="3462841" y="5211091"/>
                </a:cubicBezTo>
                <a:cubicBezTo>
                  <a:pt x="3469390" y="5269669"/>
                  <a:pt x="3462794" y="5327391"/>
                  <a:pt x="3469385" y="5356669"/>
                </a:cubicBezTo>
                <a:cubicBezTo>
                  <a:pt x="3471479" y="5361935"/>
                  <a:pt x="3474277" y="5366825"/>
                  <a:pt x="3477268" y="5371683"/>
                </a:cubicBezTo>
                <a:lnTo>
                  <a:pt x="3478824" y="5374232"/>
                </a:lnTo>
                <a:lnTo>
                  <a:pt x="3486664" y="5427532"/>
                </a:lnTo>
                <a:lnTo>
                  <a:pt x="3499845" y="5523238"/>
                </a:lnTo>
                <a:cubicBezTo>
                  <a:pt x="3496480" y="5535759"/>
                  <a:pt x="3498126" y="5574631"/>
                  <a:pt x="3505782" y="5582050"/>
                </a:cubicBezTo>
                <a:cubicBezTo>
                  <a:pt x="3507640" y="5590169"/>
                  <a:pt x="3505294" y="5599602"/>
                  <a:pt x="3513368" y="5603412"/>
                </a:cubicBezTo>
                <a:cubicBezTo>
                  <a:pt x="3518549" y="5620896"/>
                  <a:pt x="3530454" y="5660930"/>
                  <a:pt x="3536869" y="5686953"/>
                </a:cubicBezTo>
                <a:cubicBezTo>
                  <a:pt x="3527290" y="5702684"/>
                  <a:pt x="3548216" y="5722678"/>
                  <a:pt x="3551859" y="5759548"/>
                </a:cubicBezTo>
                <a:cubicBezTo>
                  <a:pt x="3540751" y="5776843"/>
                  <a:pt x="3554471" y="5784377"/>
                  <a:pt x="3540024" y="5816599"/>
                </a:cubicBezTo>
                <a:cubicBezTo>
                  <a:pt x="3541640" y="5817630"/>
                  <a:pt x="3543154" y="5818984"/>
                  <a:pt x="3544521" y="5820619"/>
                </a:cubicBezTo>
                <a:cubicBezTo>
                  <a:pt x="3552455" y="5830118"/>
                  <a:pt x="3553767" y="5846834"/>
                  <a:pt x="3547449" y="5857956"/>
                </a:cubicBezTo>
                <a:cubicBezTo>
                  <a:pt x="3528571" y="5908761"/>
                  <a:pt x="3532186" y="5952107"/>
                  <a:pt x="3530253" y="5993572"/>
                </a:cubicBezTo>
                <a:cubicBezTo>
                  <a:pt x="3530522" y="6040113"/>
                  <a:pt x="3553891" y="6005695"/>
                  <a:pt x="3536734" y="6066404"/>
                </a:cubicBezTo>
                <a:cubicBezTo>
                  <a:pt x="3545935" y="6071268"/>
                  <a:pt x="3546842" y="6078512"/>
                  <a:pt x="3543461" y="6091477"/>
                </a:cubicBezTo>
                <a:cubicBezTo>
                  <a:pt x="3549602" y="6107585"/>
                  <a:pt x="3568275" y="6137061"/>
                  <a:pt x="3573577" y="6163051"/>
                </a:cubicBezTo>
                <a:cubicBezTo>
                  <a:pt x="3577046" y="6182032"/>
                  <a:pt x="3572259" y="6223892"/>
                  <a:pt x="3575275" y="6247420"/>
                </a:cubicBezTo>
                <a:cubicBezTo>
                  <a:pt x="3570217" y="6271412"/>
                  <a:pt x="3583023" y="6273898"/>
                  <a:pt x="3591673" y="6304222"/>
                </a:cubicBezTo>
                <a:cubicBezTo>
                  <a:pt x="3585743" y="6318440"/>
                  <a:pt x="3589967" y="6328418"/>
                  <a:pt x="3597489" y="6337624"/>
                </a:cubicBezTo>
                <a:cubicBezTo>
                  <a:pt x="3598113" y="6368401"/>
                  <a:pt x="3610504" y="6394558"/>
                  <a:pt x="3617330" y="6428161"/>
                </a:cubicBezTo>
                <a:cubicBezTo>
                  <a:pt x="3612404" y="6466489"/>
                  <a:pt x="3633001" y="6482393"/>
                  <a:pt x="3640218" y="6518318"/>
                </a:cubicBezTo>
                <a:cubicBezTo>
                  <a:pt x="3625420" y="6557419"/>
                  <a:pt x="3668862" y="6537820"/>
                  <a:pt x="3670788" y="6568733"/>
                </a:cubicBezTo>
                <a:cubicBezTo>
                  <a:pt x="3659124" y="6621466"/>
                  <a:pt x="3685482" y="6565072"/>
                  <a:pt x="3687763" y="6643164"/>
                </a:cubicBezTo>
                <a:cubicBezTo>
                  <a:pt x="3685396" y="6647995"/>
                  <a:pt x="3689317" y="6656838"/>
                  <a:pt x="3693097" y="6655183"/>
                </a:cubicBezTo>
                <a:cubicBezTo>
                  <a:pt x="3693444" y="6672318"/>
                  <a:pt x="3690193" y="6715787"/>
                  <a:pt x="3689847" y="6745974"/>
                </a:cubicBezTo>
                <a:cubicBezTo>
                  <a:pt x="3689583" y="6773144"/>
                  <a:pt x="3690048" y="6817635"/>
                  <a:pt x="3691023" y="6836306"/>
                </a:cubicBezTo>
                <a:lnTo>
                  <a:pt x="3695699" y="6858001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5" name="TextBox 5"/>
          <p:cNvSpPr txBox="1"/>
          <p:nvPr/>
        </p:nvSpPr>
        <p:spPr>
          <a:xfrm>
            <a:off x="5417301" y="3221035"/>
            <a:ext cx="6939048" cy="6151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600" b="1" dirty="0">
                <a:ln w="3175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sym typeface="Poppins Bold"/>
              </a:rPr>
              <a:t>Parent Resource Center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tx1">
                    <a:lumMod val="85000"/>
                    <a:lumOff val="15000"/>
                  </a:schemeClr>
                </a:solidFill>
                <a:sym typeface="Poppins"/>
              </a:rPr>
              <a:t>In the 5</a:t>
            </a:r>
            <a:r>
              <a:rPr lang="en-US" sz="2600" baseline="30000" dirty="0">
                <a:solidFill>
                  <a:schemeClr val="tx1">
                    <a:lumMod val="85000"/>
                    <a:lumOff val="15000"/>
                  </a:schemeClr>
                </a:solidFill>
                <a:sym typeface="Poppins"/>
              </a:rPr>
              <a:t>th</a:t>
            </a:r>
            <a:r>
              <a:rPr lang="en-US" sz="2600" dirty="0">
                <a:solidFill>
                  <a:schemeClr val="tx1">
                    <a:lumMod val="85000"/>
                    <a:lumOff val="15000"/>
                  </a:schemeClr>
                </a:solidFill>
                <a:sym typeface="Poppins"/>
              </a:rPr>
              <a:t> grade Hall – sign in at front office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600" b="1" dirty="0">
                <a:ln w="3175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sym typeface="Poppins Bold"/>
              </a:rPr>
              <a:t>Hours  </a:t>
            </a:r>
            <a:r>
              <a:rPr lang="en-US" sz="2600" dirty="0">
                <a:solidFill>
                  <a:schemeClr val="tx1">
                    <a:lumMod val="85000"/>
                    <a:lumOff val="15000"/>
                  </a:schemeClr>
                </a:solidFill>
                <a:sym typeface="Poppins"/>
              </a:rPr>
              <a:t>7:45 – 2:30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600" dirty="0">
              <a:solidFill>
                <a:schemeClr val="tx1">
                  <a:lumMod val="85000"/>
                  <a:lumOff val="15000"/>
                </a:schemeClr>
              </a:solidFill>
              <a:sym typeface="Poppins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600" b="1" dirty="0">
                <a:ln w="3175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sym typeface="Poppins Bold"/>
              </a:rPr>
              <a:t>Available Resources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tx1">
                    <a:lumMod val="85000"/>
                    <a:lumOff val="15000"/>
                  </a:schemeClr>
                </a:solidFill>
                <a:sym typeface="Poppins"/>
              </a:rPr>
              <a:t>Learning materials for all elementary age students in all subjects, board books and games for pre school age children.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600" dirty="0">
              <a:solidFill>
                <a:schemeClr val="tx1">
                  <a:lumMod val="85000"/>
                  <a:lumOff val="15000"/>
                </a:schemeClr>
              </a:solidFill>
              <a:sym typeface="Poppins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600" b="1" dirty="0">
                <a:ln w="3175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sym typeface="Poppins Bold"/>
              </a:rPr>
              <a:t>Contact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tx1">
                    <a:lumMod val="85000"/>
                    <a:lumOff val="15000"/>
                  </a:schemeClr>
                </a:solidFill>
                <a:sym typeface="Poppins"/>
              </a:rPr>
              <a:t>Claudia Rogers - RogersC1@fultonschools.org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tx1">
                    <a:lumMod val="85000"/>
                    <a:lumOff val="15000"/>
                  </a:schemeClr>
                </a:solidFill>
                <a:sym typeface="Poppins"/>
              </a:rPr>
              <a:t>Robin Burke - burker3@fultonschools.org</a:t>
            </a:r>
          </a:p>
        </p:txBody>
      </p:sp>
      <p:pic>
        <p:nvPicPr>
          <p:cNvPr id="8" name="Picture 7" descr="A room with a table and bookshelves&#10;&#10;AI-generated content may be incorrect.">
            <a:extLst>
              <a:ext uri="{FF2B5EF4-FFF2-40B4-BE49-F238E27FC236}">
                <a16:creationId xmlns:a16="http://schemas.microsoft.com/office/drawing/2014/main" id="{ED5E71D9-CFFD-88BD-3007-5595E63582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58" r="42014"/>
          <a:stretch>
            <a:fillRect/>
          </a:stretch>
        </p:blipFill>
        <p:spPr>
          <a:xfrm>
            <a:off x="12870700" y="10"/>
            <a:ext cx="5417300" cy="10286990"/>
          </a:xfrm>
          <a:custGeom>
            <a:avLst/>
            <a:gdLst/>
            <a:ahLst/>
            <a:cxnLst/>
            <a:rect l="l" t="t" r="r" b="b"/>
            <a:pathLst>
              <a:path w="3810000" h="6858000">
                <a:moveTo>
                  <a:pt x="95627" y="0"/>
                </a:moveTo>
                <a:lnTo>
                  <a:pt x="3810000" y="0"/>
                </a:lnTo>
                <a:lnTo>
                  <a:pt x="3810000" y="6858000"/>
                </a:lnTo>
                <a:lnTo>
                  <a:pt x="13132" y="6858000"/>
                </a:lnTo>
                <a:cubicBezTo>
                  <a:pt x="13183" y="6857363"/>
                  <a:pt x="13234" y="6856727"/>
                  <a:pt x="13284" y="6856090"/>
                </a:cubicBezTo>
                <a:lnTo>
                  <a:pt x="31566" y="6805847"/>
                </a:lnTo>
                <a:lnTo>
                  <a:pt x="30463" y="6715381"/>
                </a:lnTo>
                <a:cubicBezTo>
                  <a:pt x="29585" y="6714082"/>
                  <a:pt x="28597" y="6713038"/>
                  <a:pt x="27533" y="6712286"/>
                </a:cubicBezTo>
                <a:lnTo>
                  <a:pt x="31288" y="6698474"/>
                </a:lnTo>
                <a:lnTo>
                  <a:pt x="29901" y="6686264"/>
                </a:lnTo>
                <a:cubicBezTo>
                  <a:pt x="29591" y="6639749"/>
                  <a:pt x="29281" y="6593234"/>
                  <a:pt x="28971" y="6546719"/>
                </a:cubicBezTo>
                <a:cubicBezTo>
                  <a:pt x="23415" y="6502008"/>
                  <a:pt x="3087" y="6462057"/>
                  <a:pt x="310" y="6408337"/>
                </a:cubicBezTo>
                <a:cubicBezTo>
                  <a:pt x="-2468" y="6354617"/>
                  <a:pt x="14431" y="6312397"/>
                  <a:pt x="12307" y="6224401"/>
                </a:cubicBezTo>
                <a:lnTo>
                  <a:pt x="27152" y="6147415"/>
                </a:lnTo>
                <a:lnTo>
                  <a:pt x="39044" y="6093837"/>
                </a:lnTo>
                <a:cubicBezTo>
                  <a:pt x="47718" y="6039281"/>
                  <a:pt x="47985" y="5964495"/>
                  <a:pt x="46816" y="5915901"/>
                </a:cubicBezTo>
                <a:cubicBezTo>
                  <a:pt x="43189" y="5876557"/>
                  <a:pt x="47196" y="5863739"/>
                  <a:pt x="33533" y="5831562"/>
                </a:cubicBezTo>
                <a:cubicBezTo>
                  <a:pt x="27901" y="5792459"/>
                  <a:pt x="47408" y="5747455"/>
                  <a:pt x="46555" y="5710909"/>
                </a:cubicBezTo>
                <a:cubicBezTo>
                  <a:pt x="53188" y="5686865"/>
                  <a:pt x="49116" y="5615845"/>
                  <a:pt x="62461" y="5602222"/>
                </a:cubicBezTo>
                <a:cubicBezTo>
                  <a:pt x="64066" y="5572067"/>
                  <a:pt x="49594" y="5555548"/>
                  <a:pt x="56185" y="5529979"/>
                </a:cubicBezTo>
                <a:lnTo>
                  <a:pt x="67961" y="5458854"/>
                </a:lnTo>
                <a:lnTo>
                  <a:pt x="110939" y="5353584"/>
                </a:lnTo>
                <a:cubicBezTo>
                  <a:pt x="123070" y="5308303"/>
                  <a:pt x="110671" y="5307524"/>
                  <a:pt x="128276" y="5249764"/>
                </a:cubicBezTo>
                <a:cubicBezTo>
                  <a:pt x="137692" y="5218499"/>
                  <a:pt x="146153" y="5160067"/>
                  <a:pt x="156749" y="5116288"/>
                </a:cubicBezTo>
                <a:cubicBezTo>
                  <a:pt x="167347" y="5072508"/>
                  <a:pt x="184838" y="5010298"/>
                  <a:pt x="191855" y="4987089"/>
                </a:cubicBezTo>
                <a:lnTo>
                  <a:pt x="219824" y="4934095"/>
                </a:lnTo>
                <a:cubicBezTo>
                  <a:pt x="223315" y="4926170"/>
                  <a:pt x="231151" y="4920904"/>
                  <a:pt x="231137" y="4903120"/>
                </a:cubicBezTo>
                <a:lnTo>
                  <a:pt x="219738" y="4827391"/>
                </a:lnTo>
                <a:cubicBezTo>
                  <a:pt x="223928" y="4818620"/>
                  <a:pt x="227939" y="4809255"/>
                  <a:pt x="231597" y="4799440"/>
                </a:cubicBezTo>
                <a:lnTo>
                  <a:pt x="233480" y="4793512"/>
                </a:lnTo>
                <a:cubicBezTo>
                  <a:pt x="233423" y="4793432"/>
                  <a:pt x="233367" y="4793351"/>
                  <a:pt x="233310" y="4793271"/>
                </a:cubicBezTo>
                <a:cubicBezTo>
                  <a:pt x="233275" y="4791711"/>
                  <a:pt x="233728" y="4789662"/>
                  <a:pt x="234882" y="4786765"/>
                </a:cubicBezTo>
                <a:lnTo>
                  <a:pt x="236914" y="4782703"/>
                </a:lnTo>
                <a:lnTo>
                  <a:pt x="246329" y="4683644"/>
                </a:lnTo>
                <a:cubicBezTo>
                  <a:pt x="256294" y="4677568"/>
                  <a:pt x="256527" y="4667288"/>
                  <a:pt x="253823" y="4655204"/>
                </a:cubicBezTo>
                <a:cubicBezTo>
                  <a:pt x="259521" y="4631796"/>
                  <a:pt x="280440" y="4574275"/>
                  <a:pt x="280514" y="4543195"/>
                </a:cubicBezTo>
                <a:cubicBezTo>
                  <a:pt x="272112" y="4519880"/>
                  <a:pt x="251340" y="4505102"/>
                  <a:pt x="254268" y="4468722"/>
                </a:cubicBezTo>
                <a:cubicBezTo>
                  <a:pt x="266696" y="4435462"/>
                  <a:pt x="236001" y="4395418"/>
                  <a:pt x="252728" y="4353998"/>
                </a:cubicBezTo>
                <a:cubicBezTo>
                  <a:pt x="256750" y="4339008"/>
                  <a:pt x="256168" y="4294115"/>
                  <a:pt x="248123" y="4286542"/>
                </a:cubicBezTo>
                <a:cubicBezTo>
                  <a:pt x="246365" y="4277371"/>
                  <a:pt x="249194" y="4266107"/>
                  <a:pt x="240584" y="4262777"/>
                </a:cubicBezTo>
                <a:cubicBezTo>
                  <a:pt x="230221" y="4256829"/>
                  <a:pt x="246153" y="4222259"/>
                  <a:pt x="233949" y="4228340"/>
                </a:cubicBezTo>
                <a:cubicBezTo>
                  <a:pt x="244865" y="4203839"/>
                  <a:pt x="223150" y="4187902"/>
                  <a:pt x="217758" y="4169004"/>
                </a:cubicBezTo>
                <a:cubicBezTo>
                  <a:pt x="228596" y="4149446"/>
                  <a:pt x="206597" y="4129080"/>
                  <a:pt x="203797" y="4086781"/>
                </a:cubicBezTo>
                <a:cubicBezTo>
                  <a:pt x="216334" y="4065199"/>
                  <a:pt x="201740" y="4058317"/>
                  <a:pt x="218344" y="4018957"/>
                </a:cubicBezTo>
                <a:cubicBezTo>
                  <a:pt x="216630" y="4017979"/>
                  <a:pt x="215034" y="4016614"/>
                  <a:pt x="213609" y="4014902"/>
                </a:cubicBezTo>
                <a:cubicBezTo>
                  <a:pt x="205325" y="4004955"/>
                  <a:pt x="204424" y="3985729"/>
                  <a:pt x="211594" y="3971964"/>
                </a:cubicBezTo>
                <a:cubicBezTo>
                  <a:pt x="233561" y="3910433"/>
                  <a:pt x="230991" y="3860613"/>
                  <a:pt x="234357" y="3812226"/>
                </a:cubicBezTo>
                <a:cubicBezTo>
                  <a:pt x="235501" y="3758242"/>
                  <a:pt x="209185" y="3801364"/>
                  <a:pt x="229596" y="3728573"/>
                </a:cubicBezTo>
                <a:cubicBezTo>
                  <a:pt x="219804" y="3724174"/>
                  <a:pt x="219047" y="3715890"/>
                  <a:pt x="223099" y="3700384"/>
                </a:cubicBezTo>
                <a:cubicBezTo>
                  <a:pt x="222942" y="3674360"/>
                  <a:pt x="199034" y="3683312"/>
                  <a:pt x="212511" y="3653063"/>
                </a:cubicBezTo>
                <a:cubicBezTo>
                  <a:pt x="207582" y="3623616"/>
                  <a:pt x="199349" y="3555881"/>
                  <a:pt x="193522" y="3523704"/>
                </a:cubicBezTo>
                <a:cubicBezTo>
                  <a:pt x="199728" y="3495169"/>
                  <a:pt x="185963" y="3494025"/>
                  <a:pt x="177551" y="3460001"/>
                </a:cubicBezTo>
                <a:cubicBezTo>
                  <a:pt x="184399" y="3442692"/>
                  <a:pt x="180138" y="3431687"/>
                  <a:pt x="172293" y="3422022"/>
                </a:cubicBezTo>
                <a:cubicBezTo>
                  <a:pt x="172567" y="3386386"/>
                  <a:pt x="159982" y="3357707"/>
                  <a:pt x="153640" y="3319632"/>
                </a:cubicBezTo>
                <a:cubicBezTo>
                  <a:pt x="117352" y="3267571"/>
                  <a:pt x="111308" y="3199530"/>
                  <a:pt x="102580" y="3174350"/>
                </a:cubicBezTo>
                <a:lnTo>
                  <a:pt x="101281" y="3168555"/>
                </a:lnTo>
                <a:cubicBezTo>
                  <a:pt x="101655" y="3163067"/>
                  <a:pt x="102030" y="3157580"/>
                  <a:pt x="102403" y="3152092"/>
                </a:cubicBezTo>
                <a:lnTo>
                  <a:pt x="103597" y="3145797"/>
                </a:lnTo>
                <a:cubicBezTo>
                  <a:pt x="104132" y="3141497"/>
                  <a:pt x="104119" y="3138691"/>
                  <a:pt x="103701" y="3136806"/>
                </a:cubicBezTo>
                <a:lnTo>
                  <a:pt x="108221" y="3088993"/>
                </a:lnTo>
                <a:cubicBezTo>
                  <a:pt x="109464" y="3064872"/>
                  <a:pt x="113188" y="3030250"/>
                  <a:pt x="111158" y="2992081"/>
                </a:cubicBezTo>
                <a:cubicBezTo>
                  <a:pt x="109031" y="2944441"/>
                  <a:pt x="104226" y="2942439"/>
                  <a:pt x="105565" y="2902844"/>
                </a:cubicBezTo>
                <a:cubicBezTo>
                  <a:pt x="107874" y="2897323"/>
                  <a:pt x="101362" y="2801618"/>
                  <a:pt x="105102" y="2797375"/>
                </a:cubicBezTo>
                <a:cubicBezTo>
                  <a:pt x="86174" y="2744941"/>
                  <a:pt x="109804" y="2750735"/>
                  <a:pt x="107241" y="2691357"/>
                </a:cubicBezTo>
                <a:cubicBezTo>
                  <a:pt x="107811" y="2665349"/>
                  <a:pt x="115946" y="2561129"/>
                  <a:pt x="145888" y="2542201"/>
                </a:cubicBezTo>
                <a:cubicBezTo>
                  <a:pt x="170455" y="2427400"/>
                  <a:pt x="123634" y="2367849"/>
                  <a:pt x="136292" y="2250554"/>
                </a:cubicBezTo>
                <a:cubicBezTo>
                  <a:pt x="110877" y="2215639"/>
                  <a:pt x="134601" y="2180816"/>
                  <a:pt x="130310" y="2141581"/>
                </a:cubicBezTo>
                <a:cubicBezTo>
                  <a:pt x="154051" y="2149219"/>
                  <a:pt x="117587" y="2094975"/>
                  <a:pt x="144587" y="2089095"/>
                </a:cubicBezTo>
                <a:cubicBezTo>
                  <a:pt x="142952" y="2082142"/>
                  <a:pt x="140513" y="2075590"/>
                  <a:pt x="137867" y="2069059"/>
                </a:cubicBezTo>
                <a:lnTo>
                  <a:pt x="136492" y="2065634"/>
                </a:lnTo>
                <a:cubicBezTo>
                  <a:pt x="136216" y="2060851"/>
                  <a:pt x="135939" y="2056067"/>
                  <a:pt x="135663" y="2051284"/>
                </a:cubicBezTo>
                <a:lnTo>
                  <a:pt x="124268" y="1960184"/>
                </a:lnTo>
                <a:cubicBezTo>
                  <a:pt x="138968" y="1926370"/>
                  <a:pt x="111716" y="1914873"/>
                  <a:pt x="131257" y="1873060"/>
                </a:cubicBezTo>
                <a:cubicBezTo>
                  <a:pt x="136329" y="1857442"/>
                  <a:pt x="139083" y="1807624"/>
                  <a:pt x="131724" y="1797311"/>
                </a:cubicBezTo>
                <a:cubicBezTo>
                  <a:pt x="130673" y="1786740"/>
                  <a:pt x="134293" y="1774954"/>
                  <a:pt x="126063" y="1769201"/>
                </a:cubicBezTo>
                <a:cubicBezTo>
                  <a:pt x="116300" y="1760126"/>
                  <a:pt x="134551" y="1725705"/>
                  <a:pt x="122085" y="1729500"/>
                </a:cubicBezTo>
                <a:cubicBezTo>
                  <a:pt x="134648" y="1705012"/>
                  <a:pt x="114449" y="1682158"/>
                  <a:pt x="110543" y="1659949"/>
                </a:cubicBezTo>
                <a:cubicBezTo>
                  <a:pt x="122664" y="1640913"/>
                  <a:pt x="102513" y="1613087"/>
                  <a:pt x="102892" y="1565607"/>
                </a:cubicBezTo>
                <a:cubicBezTo>
                  <a:pt x="116835" y="1544742"/>
                  <a:pt x="102976" y="1533616"/>
                  <a:pt x="122245" y="1494057"/>
                </a:cubicBezTo>
                <a:cubicBezTo>
                  <a:pt x="120629" y="1492563"/>
                  <a:pt x="119160" y="1490668"/>
                  <a:pt x="117883" y="1488429"/>
                </a:cubicBezTo>
                <a:cubicBezTo>
                  <a:pt x="110465" y="1475431"/>
                  <a:pt x="111002" y="1453942"/>
                  <a:pt x="119083" y="1440433"/>
                </a:cubicBezTo>
                <a:cubicBezTo>
                  <a:pt x="145274" y="1377630"/>
                  <a:pt x="146438" y="1321884"/>
                  <a:pt x="153340" y="1269148"/>
                </a:cubicBezTo>
                <a:cubicBezTo>
                  <a:pt x="158467" y="1209690"/>
                  <a:pt x="129360" y="1251077"/>
                  <a:pt x="154855" y="1175439"/>
                </a:cubicBezTo>
                <a:cubicBezTo>
                  <a:pt x="145538" y="1168218"/>
                  <a:pt x="145408" y="1158868"/>
                  <a:pt x="150548" y="1142685"/>
                </a:cubicBezTo>
                <a:cubicBezTo>
                  <a:pt x="152321" y="1113850"/>
                  <a:pt x="128121" y="1118007"/>
                  <a:pt x="143630" y="1087778"/>
                </a:cubicBezTo>
                <a:cubicBezTo>
                  <a:pt x="139451" y="1064261"/>
                  <a:pt x="125971" y="1018012"/>
                  <a:pt x="125476" y="1001580"/>
                </a:cubicBezTo>
                <a:cubicBezTo>
                  <a:pt x="123958" y="976962"/>
                  <a:pt x="134851" y="962709"/>
                  <a:pt x="134526" y="940069"/>
                </a:cubicBezTo>
                <a:cubicBezTo>
                  <a:pt x="142751" y="909988"/>
                  <a:pt x="129284" y="905409"/>
                  <a:pt x="123523" y="865739"/>
                </a:cubicBezTo>
                <a:cubicBezTo>
                  <a:pt x="131549" y="848234"/>
                  <a:pt x="128173" y="835030"/>
                  <a:pt x="121164" y="822450"/>
                </a:cubicBezTo>
                <a:cubicBezTo>
                  <a:pt x="124077" y="783082"/>
                  <a:pt x="113811" y="748321"/>
                  <a:pt x="110389" y="704665"/>
                </a:cubicBezTo>
                <a:cubicBezTo>
                  <a:pt x="120144" y="656264"/>
                  <a:pt x="99869" y="633697"/>
                  <a:pt x="96299" y="587032"/>
                </a:cubicBezTo>
                <a:cubicBezTo>
                  <a:pt x="87861" y="539988"/>
                  <a:pt x="66571" y="452493"/>
                  <a:pt x="59759" y="422399"/>
                </a:cubicBezTo>
                <a:cubicBezTo>
                  <a:pt x="62865" y="416491"/>
                  <a:pt x="59682" y="404768"/>
                  <a:pt x="55429" y="406467"/>
                </a:cubicBezTo>
                <a:cubicBezTo>
                  <a:pt x="56742" y="400038"/>
                  <a:pt x="64884" y="384166"/>
                  <a:pt x="58062" y="383409"/>
                </a:cubicBezTo>
                <a:cubicBezTo>
                  <a:pt x="57210" y="351894"/>
                  <a:pt x="61145" y="320031"/>
                  <a:pt x="69487" y="290892"/>
                </a:cubicBezTo>
                <a:cubicBezTo>
                  <a:pt x="57686" y="231306"/>
                  <a:pt x="89539" y="260845"/>
                  <a:pt x="86198" y="217175"/>
                </a:cubicBezTo>
                <a:cubicBezTo>
                  <a:pt x="72715" y="183379"/>
                  <a:pt x="83646" y="168958"/>
                  <a:pt x="74643" y="129155"/>
                </a:cubicBezTo>
                <a:cubicBezTo>
                  <a:pt x="96697" y="112411"/>
                  <a:pt x="72236" y="90977"/>
                  <a:pt x="78417" y="74202"/>
                </a:cubicBezTo>
                <a:cubicBezTo>
                  <a:pt x="59029" y="57686"/>
                  <a:pt x="81827" y="29115"/>
                  <a:pt x="94183" y="4683"/>
                </a:cubicBezTo>
                <a:close/>
              </a:path>
            </a:pathLst>
          </a:custGeom>
        </p:spPr>
      </p:pic>
      <p:sp>
        <p:nvSpPr>
          <p:cNvPr id="3" name="Freeform 3"/>
          <p:cNvSpPr/>
          <p:nvPr/>
        </p:nvSpPr>
        <p:spPr>
          <a:xfrm>
            <a:off x="16248459" y="170723"/>
            <a:ext cx="1828884" cy="1358383"/>
          </a:xfrm>
          <a:custGeom>
            <a:avLst/>
            <a:gdLst/>
            <a:ahLst/>
            <a:cxnLst/>
            <a:rect l="l" t="t" r="r" b="b"/>
            <a:pathLst>
              <a:path w="1828884" h="1358383">
                <a:moveTo>
                  <a:pt x="0" y="0"/>
                </a:moveTo>
                <a:lnTo>
                  <a:pt x="1828884" y="0"/>
                </a:lnTo>
                <a:lnTo>
                  <a:pt x="1828884" y="1358383"/>
                </a:lnTo>
                <a:lnTo>
                  <a:pt x="0" y="135838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81000" y="654180"/>
            <a:ext cx="15150086" cy="28469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186"/>
              </a:lnSpc>
            </a:pPr>
            <a:r>
              <a:rPr lang="en-US" sz="22300" dirty="0">
                <a:ln>
                  <a:solidFill>
                    <a:srgbClr val="7D6223"/>
                  </a:solidFill>
                </a:ln>
                <a:solidFill>
                  <a:srgbClr val="203C74"/>
                </a:solidFill>
                <a:latin typeface="Impact"/>
                <a:ea typeface="Impact"/>
                <a:cs typeface="Impact"/>
                <a:sym typeface="Impact"/>
              </a:rPr>
              <a:t>CONTACT US</a:t>
            </a:r>
          </a:p>
        </p:txBody>
      </p:sp>
      <p:sp>
        <p:nvSpPr>
          <p:cNvPr id="3" name="Freeform 3"/>
          <p:cNvSpPr/>
          <p:nvPr/>
        </p:nvSpPr>
        <p:spPr>
          <a:xfrm>
            <a:off x="7924800" y="2416084"/>
            <a:ext cx="11597720" cy="8229600"/>
          </a:xfrm>
          <a:custGeom>
            <a:avLst/>
            <a:gdLst/>
            <a:ahLst/>
            <a:cxnLst/>
            <a:rect l="l" t="t" r="r" b="b"/>
            <a:pathLst>
              <a:path w="12328989" h="8229600">
                <a:moveTo>
                  <a:pt x="0" y="0"/>
                </a:moveTo>
                <a:lnTo>
                  <a:pt x="12328989" y="0"/>
                </a:lnTo>
                <a:lnTo>
                  <a:pt x="12328989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462949" y="4006202"/>
            <a:ext cx="8681051" cy="2779686"/>
            <a:chOff x="0" y="-9525"/>
            <a:chExt cx="11574735" cy="3706248"/>
          </a:xfrm>
        </p:grpSpPr>
        <p:sp>
          <p:nvSpPr>
            <p:cNvPr id="5" name="TextBox 5"/>
            <p:cNvSpPr txBox="1"/>
            <p:nvPr/>
          </p:nvSpPr>
          <p:spPr>
            <a:xfrm>
              <a:off x="0" y="-9525"/>
              <a:ext cx="2333150" cy="49697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787"/>
                </a:lnSpc>
              </a:pPr>
              <a:r>
                <a:rPr lang="en-US" sz="2424" b="1">
                  <a:solidFill>
                    <a:srgbClr val="203C7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Website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423857" y="1304224"/>
              <a:ext cx="6150878" cy="49697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787"/>
                </a:lnSpc>
              </a:pPr>
              <a:r>
                <a:rPr lang="en-US" sz="2424" b="1">
                  <a:solidFill>
                    <a:srgbClr val="203C7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Principal Email Address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423857" y="-9525"/>
              <a:ext cx="3570458" cy="49697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787"/>
                </a:lnSpc>
              </a:pPr>
              <a:r>
                <a:rPr lang="en-US" sz="2424" b="1">
                  <a:solidFill>
                    <a:srgbClr val="203C7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Phone Number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94384" y="1304224"/>
              <a:ext cx="3615448" cy="49697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787"/>
                </a:lnSpc>
              </a:pPr>
              <a:r>
                <a:rPr lang="en-US" sz="2424" b="1" dirty="0">
                  <a:solidFill>
                    <a:srgbClr val="203C7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Social Media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5423857" y="487448"/>
              <a:ext cx="5423857" cy="46786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59"/>
                </a:lnSpc>
              </a:pPr>
              <a:r>
                <a:rPr lang="en-US" sz="2312" spc="-46" dirty="0">
                  <a:solidFill>
                    <a:srgbClr val="203C74"/>
                  </a:solidFill>
                  <a:latin typeface="Poppins"/>
                  <a:ea typeface="Poppins"/>
                  <a:cs typeface="Poppins"/>
                  <a:sym typeface="Poppins"/>
                </a:rPr>
                <a:t>470-254-4540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5423857" y="1801197"/>
              <a:ext cx="5423857" cy="92332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59"/>
                </a:lnSpc>
              </a:pPr>
              <a:r>
                <a:rPr lang="en-US" sz="2312" spc="-46" dirty="0">
                  <a:solidFill>
                    <a:srgbClr val="203C74"/>
                  </a:solidFill>
                  <a:latin typeface="Poppins"/>
                  <a:ea typeface="Poppins"/>
                  <a:cs typeface="Poppins"/>
                  <a:sym typeface="Poppins"/>
                </a:rPr>
                <a:t>holcombem1@fultonschools.org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4384" y="2731891"/>
              <a:ext cx="6150878" cy="49697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787"/>
                </a:lnSpc>
              </a:pPr>
              <a:r>
                <a:rPr lang="en-US" sz="2424" b="1" dirty="0">
                  <a:solidFill>
                    <a:srgbClr val="203C7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Parent Liaison Email Address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94384" y="3228863"/>
              <a:ext cx="5423857" cy="46786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59"/>
                </a:lnSpc>
              </a:pPr>
              <a:r>
                <a:rPr lang="en-US" sz="2312" spc="-46" dirty="0">
                  <a:solidFill>
                    <a:srgbClr val="203C74"/>
                  </a:solidFill>
                  <a:latin typeface="Poppins"/>
                  <a:ea typeface="Poppins"/>
                  <a:cs typeface="Poppins"/>
                  <a:sym typeface="Poppins"/>
                </a:rPr>
                <a:t>iBurkeR3@fultonschools.org</a:t>
              </a: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1D787DCB-F37B-E065-7B80-423D6DC901E3}"/>
              </a:ext>
            </a:extLst>
          </p:cNvPr>
          <p:cNvSpPr txBox="1"/>
          <p:nvPr/>
        </p:nvSpPr>
        <p:spPr>
          <a:xfrm>
            <a:off x="416859" y="4425264"/>
            <a:ext cx="97625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https://mimosa.fultonschools.org</a:t>
            </a:r>
            <a:endParaRPr lang="en-US" dirty="0"/>
          </a:p>
          <a:p>
            <a:endParaRPr lang="en-US" dirty="0"/>
          </a:p>
        </p:txBody>
      </p:sp>
      <p:pic>
        <p:nvPicPr>
          <p:cNvPr id="20" name="Picture 19" descr="A manatee on a circle with a globe and text&#10;&#10;AI-generated content may be incorrect.">
            <a:extLst>
              <a:ext uri="{FF2B5EF4-FFF2-40B4-BE49-F238E27FC236}">
                <a16:creationId xmlns:a16="http://schemas.microsoft.com/office/drawing/2014/main" id="{B275728A-8283-3080-B248-C5712948AE7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153" y="7277100"/>
            <a:ext cx="2961377" cy="2804828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EDE1D6C7-BBBB-B8FC-F053-920E319E0BB0}"/>
              </a:ext>
            </a:extLst>
          </p:cNvPr>
          <p:cNvSpPr txBox="1"/>
          <p:nvPr/>
        </p:nvSpPr>
        <p:spPr>
          <a:xfrm>
            <a:off x="416859" y="5333282"/>
            <a:ext cx="976256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5"/>
              </a:rPr>
              <a:t>https://www.facebook.com/</a:t>
            </a:r>
            <a:endParaRPr lang="en-US" dirty="0"/>
          </a:p>
          <a:p>
            <a:r>
              <a:rPr lang="en-US" dirty="0" err="1"/>
              <a:t>MimosaElementary</a:t>
            </a:r>
            <a:r>
              <a:rPr lang="en-US" dirty="0"/>
              <a:t>/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026919" y="6674188"/>
            <a:ext cx="5144034" cy="3414353"/>
          </a:xfrm>
          <a:custGeom>
            <a:avLst/>
            <a:gdLst/>
            <a:ahLst/>
            <a:cxnLst/>
            <a:rect l="l" t="t" r="r" b="b"/>
            <a:pathLst>
              <a:path w="5144034" h="3414353">
                <a:moveTo>
                  <a:pt x="0" y="0"/>
                </a:moveTo>
                <a:lnTo>
                  <a:pt x="5144034" y="0"/>
                </a:lnTo>
                <a:lnTo>
                  <a:pt x="5144034" y="3414352"/>
                </a:lnTo>
                <a:lnTo>
                  <a:pt x="0" y="34143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427771" y="3944749"/>
            <a:ext cx="6143791" cy="6143791"/>
          </a:xfrm>
          <a:custGeom>
            <a:avLst/>
            <a:gdLst/>
            <a:ahLst/>
            <a:cxnLst/>
            <a:rect l="l" t="t" r="r" b="b"/>
            <a:pathLst>
              <a:path w="6143791" h="6143791">
                <a:moveTo>
                  <a:pt x="0" y="0"/>
                </a:moveTo>
                <a:lnTo>
                  <a:pt x="6143792" y="0"/>
                </a:lnTo>
                <a:lnTo>
                  <a:pt x="6143792" y="6143791"/>
                </a:lnTo>
                <a:lnTo>
                  <a:pt x="0" y="61437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flipH="1">
            <a:off x="6571563" y="8027664"/>
            <a:ext cx="2283454" cy="1741134"/>
          </a:xfrm>
          <a:custGeom>
            <a:avLst/>
            <a:gdLst/>
            <a:ahLst/>
            <a:cxnLst/>
            <a:rect l="l" t="t" r="r" b="b"/>
            <a:pathLst>
              <a:path w="2283454" h="1741134">
                <a:moveTo>
                  <a:pt x="2283454" y="0"/>
                </a:moveTo>
                <a:lnTo>
                  <a:pt x="0" y="0"/>
                </a:lnTo>
                <a:lnTo>
                  <a:pt x="0" y="1741134"/>
                </a:lnTo>
                <a:lnTo>
                  <a:pt x="2283454" y="1741134"/>
                </a:lnTo>
                <a:lnTo>
                  <a:pt x="228345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279974" y="930922"/>
            <a:ext cx="15150086" cy="28469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186"/>
              </a:lnSpc>
            </a:pPr>
            <a:r>
              <a:rPr lang="en-US" sz="26730" dirty="0">
                <a:ln>
                  <a:solidFill>
                    <a:srgbClr val="7D6223"/>
                  </a:solidFill>
                </a:ln>
                <a:solidFill>
                  <a:srgbClr val="203C74"/>
                </a:solidFill>
                <a:latin typeface="Impact"/>
                <a:ea typeface="Impact"/>
                <a:cs typeface="Impact"/>
                <a:sym typeface="Impact"/>
              </a:rPr>
              <a:t>THANK YOU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824596" y="5756875"/>
            <a:ext cx="9240935" cy="744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19"/>
              </a:lnSpc>
            </a:pPr>
            <a:r>
              <a:rPr lang="en-US" sz="4712" u="sng">
                <a:solidFill>
                  <a:srgbClr val="203C74"/>
                </a:solidFill>
                <a:latin typeface="Poppins"/>
                <a:ea typeface="Poppins"/>
                <a:cs typeface="Poppins"/>
                <a:sym typeface="Poppins"/>
                <a:hlinkClick r:id="rId6" tooltip="https://bit.ly/Evaluation_FE"/>
              </a:rPr>
              <a:t>HTTPS://BIT.LY/EVALUATION_FE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209879" y="7332466"/>
            <a:ext cx="3770956" cy="6039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54"/>
              </a:lnSpc>
            </a:pPr>
            <a:r>
              <a:rPr lang="en-US" sz="3612">
                <a:solidFill>
                  <a:srgbClr val="203C74"/>
                </a:solidFill>
                <a:latin typeface="Impact"/>
                <a:ea typeface="Impact"/>
                <a:cs typeface="Impact"/>
                <a:sym typeface="Impact"/>
              </a:rPr>
              <a:t>SCAN FOR SURVEY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672480" y="4310582"/>
            <a:ext cx="7545165" cy="13336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189"/>
              </a:lnSpc>
              <a:spcBef>
                <a:spcPct val="0"/>
              </a:spcBef>
            </a:pPr>
            <a:r>
              <a:rPr lang="en-US" sz="4512" b="1" dirty="0">
                <a:solidFill>
                  <a:srgbClr val="203C74"/>
                </a:solidFill>
                <a:latin typeface="Impact"/>
                <a:ea typeface="Impact"/>
                <a:cs typeface="Impact"/>
                <a:sym typeface="Impact"/>
              </a:rPr>
              <a:t>THIS SURVEY IS TO EVALUATE THE EFFECTIVENESS OF THE MEETING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</TotalTime>
  <Words>985</Words>
  <Application>Microsoft Office PowerPoint</Application>
  <PresentationFormat>Custom</PresentationFormat>
  <Paragraphs>173</Paragraphs>
  <Slides>23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3" baseType="lpstr">
      <vt:lpstr>Impact</vt:lpstr>
      <vt:lpstr>Aptos</vt:lpstr>
      <vt:lpstr>Poppins</vt:lpstr>
      <vt:lpstr>Abadi</vt:lpstr>
      <vt:lpstr>Poppins Bold</vt:lpstr>
      <vt:lpstr>Amasis MT Pro Black</vt:lpstr>
      <vt:lpstr>Calibri</vt:lpstr>
      <vt:lpstr>Arial</vt:lpstr>
      <vt:lpstr>Poppins Italics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Annual Title I Parent Meeting_2025</dc:title>
  <dc:creator>Goddard, Rebecca</dc:creator>
  <cp:lastModifiedBy>Burke, Robin M</cp:lastModifiedBy>
  <cp:revision>5</cp:revision>
  <dcterms:created xsi:type="dcterms:W3CDTF">2006-08-16T00:00:00Z</dcterms:created>
  <dcterms:modified xsi:type="dcterms:W3CDTF">2025-08-27T16:55:50Z</dcterms:modified>
  <dc:identifier>DAGuqOi5sFA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ee3c538-ec52-435f-ae58-017644bd9513_Enabled">
    <vt:lpwstr>true</vt:lpwstr>
  </property>
  <property fmtid="{D5CDD505-2E9C-101B-9397-08002B2CF9AE}" pid="3" name="MSIP_Label_0ee3c538-ec52-435f-ae58-017644bd9513_SetDate">
    <vt:lpwstr>2025-08-12T17:40:47Z</vt:lpwstr>
  </property>
  <property fmtid="{D5CDD505-2E9C-101B-9397-08002B2CF9AE}" pid="4" name="MSIP_Label_0ee3c538-ec52-435f-ae58-017644bd9513_Method">
    <vt:lpwstr>Standard</vt:lpwstr>
  </property>
  <property fmtid="{D5CDD505-2E9C-101B-9397-08002B2CF9AE}" pid="5" name="MSIP_Label_0ee3c538-ec52-435f-ae58-017644bd9513_Name">
    <vt:lpwstr>0ee3c538-ec52-435f-ae58-017644bd9513</vt:lpwstr>
  </property>
  <property fmtid="{D5CDD505-2E9C-101B-9397-08002B2CF9AE}" pid="6" name="MSIP_Label_0ee3c538-ec52-435f-ae58-017644bd9513_SiteId">
    <vt:lpwstr>0cdcb198-8169-4b70-ba9f-da7e3ba700c2</vt:lpwstr>
  </property>
  <property fmtid="{D5CDD505-2E9C-101B-9397-08002B2CF9AE}" pid="7" name="MSIP_Label_0ee3c538-ec52-435f-ae58-017644bd9513_ActionId">
    <vt:lpwstr>d3ce2a34-cd2b-4e59-b67c-77df519e5ead</vt:lpwstr>
  </property>
  <property fmtid="{D5CDD505-2E9C-101B-9397-08002B2CF9AE}" pid="8" name="MSIP_Label_0ee3c538-ec52-435f-ae58-017644bd9513_ContentBits">
    <vt:lpwstr>0</vt:lpwstr>
  </property>
  <property fmtid="{D5CDD505-2E9C-101B-9397-08002B2CF9AE}" pid="9" name="MSIP_Label_0ee3c538-ec52-435f-ae58-017644bd9513_Tag">
    <vt:lpwstr>10, 3, 0, 1</vt:lpwstr>
  </property>
</Properties>
</file>