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59" r:id="rId6"/>
    <p:sldId id="262" r:id="rId7"/>
    <p:sldId id="264" r:id="rId8"/>
    <p:sldId id="266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0CD22A-38C0-CC2C-04E2-8E09C65DE399}" v="478" dt="2025-09-12T02:24:28.9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8" y="2476390"/>
            <a:ext cx="912854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sz="2000" dirty="0">
                <a:latin typeface="Arial"/>
                <a:cs typeface="Arial"/>
              </a:rPr>
              <a:t>Monthly Financial Report </a:t>
            </a:r>
            <a:endParaRPr lang="en-US" sz="2000" dirty="0">
              <a:latin typeface="Arial"/>
              <a:ea typeface="Calibri"/>
              <a:cs typeface="Arial"/>
            </a:endParaRPr>
          </a:p>
          <a:p>
            <a:pPr algn="ctr">
              <a:defRPr sz="3800" b="1"/>
            </a:pPr>
            <a:endParaRPr lang="en-US" sz="2000" dirty="0">
              <a:ea typeface="Calibri"/>
              <a:cs typeface="Calibri"/>
            </a:endParaRPr>
          </a:p>
          <a:p>
            <a:pPr algn="ctr">
              <a:defRPr sz="3800" b="1"/>
            </a:pPr>
            <a:r>
              <a:rPr lang="en-US" sz="2000" dirty="0">
                <a:latin typeface="Arial"/>
                <a:cs typeface="Arial"/>
              </a:rPr>
              <a:t>FY26 as of </a:t>
            </a:r>
            <a:r>
              <a:rPr sz="2000">
                <a:latin typeface="Arial"/>
                <a:cs typeface="Arial"/>
              </a:rPr>
              <a:t>July </a:t>
            </a:r>
            <a:r>
              <a:rPr lang="en-US" sz="2000">
                <a:latin typeface="Arial"/>
                <a:cs typeface="Arial"/>
              </a:rPr>
              <a:t>31, 2025</a:t>
            </a:r>
            <a:endParaRPr sz="2000">
              <a:latin typeface="Arial"/>
              <a:ea typeface="Calibri"/>
              <a:cs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685800" y="1645920"/>
            <a:ext cx="10515600" cy="82296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2000" b="0"/>
            </a:pPr>
            <a:r>
              <a:rPr lang="en-US" sz="2800" b="1" dirty="0">
                <a:latin typeface="Arial"/>
                <a:cs typeface="Arial"/>
              </a:rPr>
              <a:t>CITY Center</a:t>
            </a:r>
            <a:r>
              <a:rPr sz="2800" b="1" dirty="0">
                <a:latin typeface="Arial"/>
                <a:cs typeface="Arial"/>
              </a:rPr>
              <a:t> for Collaborative Learning </a:t>
            </a:r>
            <a:endParaRPr lang="en-US" sz="2800" b="1">
              <a:latin typeface="Arial"/>
              <a:ea typeface="Calibri"/>
              <a:cs typeface="Arial"/>
            </a:endParaRPr>
          </a:p>
          <a:p>
            <a:pPr algn="ctr">
              <a:defRPr sz="2000" b="0"/>
            </a:pPr>
            <a:endParaRPr sz="2800" b="1" dirty="0">
              <a:latin typeface="Arial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defRPr sz="3800" b="1"/>
            </a:pPr>
            <a:r>
              <a:t>Executive Summary &amp; 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9206" y="2022312"/>
            <a:ext cx="8331674" cy="4106294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 fontScale="77500" lnSpcReduction="20000"/>
          </a:bodyPr>
          <a:lstStyle/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>
              <a:ea typeface="Calibri"/>
              <a:cs typeface="Calibri"/>
            </a:endParaRPr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dirty="0"/>
          </a:p>
          <a:p>
            <a:pPr algn="ctr">
              <a:defRPr sz="1800" b="0"/>
            </a:pPr>
            <a:endParaRPr lang="en-US" sz="1600" dirty="0">
              <a:latin typeface="Arial"/>
              <a:ea typeface="Calibri"/>
              <a:cs typeface="Calibri"/>
            </a:endParaRPr>
          </a:p>
          <a:p>
            <a:pPr algn="ctr">
              <a:defRPr sz="1800" b="0"/>
            </a:pPr>
            <a:endParaRPr lang="en-US" sz="1600" dirty="0">
              <a:latin typeface="Arial"/>
              <a:ea typeface="Calibri"/>
              <a:cs typeface="Calibri"/>
            </a:endParaRPr>
          </a:p>
          <a:p>
            <a:pPr algn="ctr">
              <a:defRPr sz="1800" b="0"/>
            </a:pPr>
            <a:r>
              <a:rPr lang="en-US" sz="1600">
                <a:latin typeface="Arial"/>
                <a:ea typeface="Verdana"/>
                <a:cs typeface="Arial"/>
              </a:rPr>
              <a:t>The organization entered FY26 in a solid financial position. Working capital is very strong, with current assets of </a:t>
            </a:r>
            <a:r>
              <a:rPr lang="en-US" sz="1600" b="1">
                <a:latin typeface="Arial"/>
                <a:ea typeface="Verdana"/>
                <a:cs typeface="Arial"/>
              </a:rPr>
              <a:t>$593K</a:t>
            </a:r>
            <a:r>
              <a:rPr lang="en-US" sz="1600" dirty="0">
                <a:latin typeface="Arial"/>
                <a:ea typeface="Verdana"/>
                <a:cs typeface="Arial"/>
              </a:rPr>
              <a:t> </a:t>
            </a:r>
            <a:r>
              <a:rPr lang="en-US" sz="1600">
                <a:latin typeface="Arial"/>
                <a:ea typeface="Verdana"/>
                <a:cs typeface="Arial"/>
              </a:rPr>
              <a:t>against current liabilities of only </a:t>
            </a:r>
            <a:r>
              <a:rPr lang="en-US" sz="1600" b="1">
                <a:latin typeface="Arial"/>
                <a:ea typeface="Verdana"/>
                <a:cs typeface="Arial"/>
              </a:rPr>
              <a:t>$49K</a:t>
            </a:r>
            <a:r>
              <a:rPr lang="en-US" sz="1600">
                <a:latin typeface="Arial"/>
                <a:ea typeface="Verdana"/>
                <a:cs typeface="Arial"/>
              </a:rPr>
              <a:t>, yielding a current ratio of </a:t>
            </a:r>
            <a:r>
              <a:rPr lang="en-US" sz="1600" b="1">
                <a:latin typeface="Arial"/>
                <a:ea typeface="Verdana"/>
                <a:cs typeface="Arial"/>
              </a:rPr>
              <a:t>12.1</a:t>
            </a:r>
            <a:r>
              <a:rPr lang="en-US" sz="1600">
                <a:latin typeface="Arial"/>
                <a:ea typeface="Verdana"/>
                <a:cs typeface="Arial"/>
              </a:rPr>
              <a:t>—well above the benchmark of 1.5. </a:t>
            </a:r>
            <a:endParaRPr lang="en-US" sz="1600" dirty="0">
              <a:latin typeface="Arial"/>
              <a:cs typeface="Arial"/>
            </a:endParaRPr>
          </a:p>
          <a:p>
            <a:pPr algn="ctr">
              <a:defRPr sz="1800" b="0"/>
            </a:pPr>
            <a:r>
              <a:rPr lang="en-US" sz="1600">
                <a:latin typeface="Arial"/>
                <a:ea typeface="Verdana"/>
                <a:cs typeface="Arial"/>
              </a:rPr>
              <a:t>This provides ample liquidity for short-term obligations.</a:t>
            </a:r>
            <a:endParaRPr lang="en-US" sz="1600" dirty="0">
              <a:latin typeface="Arial"/>
              <a:cs typeface="Arial"/>
            </a:endParaRPr>
          </a:p>
          <a:p>
            <a:pPr algn="ctr">
              <a:defRPr sz="1800" b="0"/>
            </a:pPr>
            <a:endParaRPr lang="en-US" sz="1600" dirty="0">
              <a:latin typeface="Arial"/>
              <a:cs typeface="Arial"/>
            </a:endParaRPr>
          </a:p>
          <a:p>
            <a:pPr algn="ctr">
              <a:defRPr sz="1800" b="0"/>
            </a:pPr>
            <a:endParaRPr lang="en-US" sz="1600" dirty="0">
              <a:latin typeface="Arial"/>
              <a:ea typeface="Calibri"/>
              <a:cs typeface="Calibri"/>
            </a:endParaRPr>
          </a:p>
          <a:p>
            <a:pPr algn="ctr">
              <a:defRPr sz="1800" b="0"/>
            </a:pPr>
            <a:r>
              <a:rPr lang="en-US" sz="1600">
                <a:latin typeface="Arial"/>
                <a:ea typeface="Verdana"/>
                <a:cs typeface="Arial"/>
              </a:rPr>
              <a:t>At the same time, the debt ratio stands at </a:t>
            </a:r>
            <a:r>
              <a:rPr lang="en-US" sz="1600" b="1">
                <a:latin typeface="Arial"/>
                <a:ea typeface="Verdana"/>
                <a:cs typeface="Arial"/>
              </a:rPr>
              <a:t>0.69</a:t>
            </a:r>
            <a:r>
              <a:rPr lang="en-US" sz="1600">
                <a:latin typeface="Arial"/>
                <a:ea typeface="Verdana"/>
                <a:cs typeface="Arial"/>
              </a:rPr>
              <a:t>, higher than the desired threshold of 0.60, reflecting that long-term debt remains a significant portion of the balance sheet. Total liabilities are </a:t>
            </a:r>
            <a:r>
              <a:rPr lang="en-US" sz="1600" b="1">
                <a:latin typeface="Arial"/>
                <a:ea typeface="Verdana"/>
                <a:cs typeface="Arial"/>
              </a:rPr>
              <a:t>$1.76M</a:t>
            </a:r>
            <a:r>
              <a:rPr lang="en-US" sz="1600">
                <a:latin typeface="Arial"/>
                <a:ea typeface="Verdana"/>
                <a:cs typeface="Arial"/>
              </a:rPr>
              <a:t> compared to total assets of </a:t>
            </a:r>
            <a:r>
              <a:rPr lang="en-US" sz="1600" b="1">
                <a:latin typeface="Arial"/>
                <a:ea typeface="Verdana"/>
                <a:cs typeface="Arial"/>
              </a:rPr>
              <a:t>$2.56M</a:t>
            </a:r>
            <a:r>
              <a:rPr lang="en-US" sz="1600">
                <a:latin typeface="Arial"/>
                <a:ea typeface="Verdana"/>
                <a:cs typeface="Arial"/>
              </a:rPr>
              <a:t>, leaving net assets at </a:t>
            </a:r>
            <a:r>
              <a:rPr lang="en-US" sz="1600" b="1">
                <a:latin typeface="Arial"/>
                <a:ea typeface="Verdana"/>
                <a:cs typeface="Arial"/>
              </a:rPr>
              <a:t>$799K</a:t>
            </a:r>
            <a:r>
              <a:rPr lang="en-US" sz="1600">
                <a:latin typeface="Arial"/>
                <a:ea typeface="Verdana"/>
                <a:cs typeface="Arial"/>
              </a:rPr>
              <a:t>.</a:t>
            </a:r>
            <a:endParaRPr lang="en-US" sz="1600">
              <a:latin typeface="Arial"/>
              <a:cs typeface="Arial"/>
            </a:endParaRPr>
          </a:p>
          <a:p>
            <a:pPr algn="ctr">
              <a:defRPr sz="1800" b="0"/>
            </a:pPr>
            <a:br>
              <a:rPr dirty="0"/>
            </a:br>
            <a:endParaRPr>
              <a:ea typeface="Calibri"/>
              <a:cs typeface="Calibri"/>
            </a:endParaRPr>
          </a:p>
        </p:txBody>
      </p:sp>
      <p:pic>
        <p:nvPicPr>
          <p:cNvPr id="9" name="Picture 8" descr="A diagram of a balance sheet&#10;&#10;AI-generated content may be incorrect.">
            <a:extLst>
              <a:ext uri="{FF2B5EF4-FFF2-40B4-BE49-F238E27FC236}">
                <a16:creationId xmlns:a16="http://schemas.microsoft.com/office/drawing/2014/main" id="{1767565F-9F0F-F8BF-0F7E-ACFD195070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1717098"/>
            <a:ext cx="5829300" cy="21145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A table with numbers and text&#10;&#10;AI-generated content may be incorrect.">
            <a:extLst>
              <a:ext uri="{FF2B5EF4-FFF2-40B4-BE49-F238E27FC236}">
                <a16:creationId xmlns:a16="http://schemas.microsoft.com/office/drawing/2014/main" id="{CFBF08E3-4155-804F-A2BC-49ADA94F1B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68697" y="1268631"/>
            <a:ext cx="5643148" cy="4362902"/>
          </a:xfrm>
          <a:prstGeom prst="rect">
            <a:avLst/>
          </a:prstGeom>
        </p:spPr>
      </p:pic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ECA1D3C3-2B7B-4A64-535F-38D984C2035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79646445"/>
              </p:ext>
            </p:extLst>
          </p:nvPr>
        </p:nvGraphicFramePr>
        <p:xfrm>
          <a:off x="498763" y="488372"/>
          <a:ext cx="7709979" cy="77153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7709979">
                  <a:extLst>
                    <a:ext uri="{9D8B030D-6E8A-4147-A177-3AD203B41FA5}">
                      <a16:colId xmlns:a16="http://schemas.microsoft.com/office/drawing/2014/main" val="3005168748"/>
                    </a:ext>
                  </a:extLst>
                </a:gridCol>
              </a:tblGrid>
              <a:tr h="77153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2800" b="1">
                          <a:effectLst/>
                          <a:latin typeface="Arial"/>
                        </a:rPr>
                        <a:t>Statement of Financial Position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1145785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6C534E0B-FE6B-6411-180F-269C4792294D}"/>
              </a:ext>
            </a:extLst>
          </p:cNvPr>
          <p:cNvSpPr txBox="1"/>
          <p:nvPr/>
        </p:nvSpPr>
        <p:spPr>
          <a:xfrm>
            <a:off x="363682" y="1714499"/>
            <a:ext cx="2265219" cy="39703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1200" b="1">
                <a:latin typeface="Arial"/>
                <a:cs typeface="Arial"/>
              </a:rPr>
              <a:t>Cash &amp; Equivalents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>
                <a:latin typeface="Arial"/>
                <a:cs typeface="Arial"/>
              </a:rPr>
              <a:t>increased by </a:t>
            </a:r>
            <a:r>
              <a:rPr lang="en-US" sz="1200" b="1">
                <a:latin typeface="Arial"/>
                <a:cs typeface="Arial"/>
              </a:rPr>
              <a:t>$96K</a:t>
            </a:r>
            <a:r>
              <a:rPr lang="en-US" sz="1200">
                <a:latin typeface="Arial"/>
                <a:cs typeface="Arial"/>
              </a:rPr>
              <a:t> from June, improving short-term liquidity.</a:t>
            </a:r>
            <a:endParaRPr lang="en-US" sz="1200">
              <a:latin typeface="Arial"/>
              <a:ea typeface="Calibri"/>
              <a:cs typeface="Arial"/>
            </a:endParaRP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200" b="1">
                <a:latin typeface="Arial"/>
                <a:cs typeface="Arial"/>
              </a:rPr>
              <a:t>Accounts Receivable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>
                <a:latin typeface="Arial"/>
                <a:cs typeface="Arial"/>
              </a:rPr>
              <a:t>decreased by </a:t>
            </a:r>
            <a:r>
              <a:rPr lang="en-US" sz="1200" b="1">
                <a:latin typeface="Arial"/>
                <a:cs typeface="Arial"/>
              </a:rPr>
              <a:t>$105K</a:t>
            </a:r>
            <a:r>
              <a:rPr lang="en-US" sz="1200">
                <a:latin typeface="Arial"/>
                <a:cs typeface="Arial"/>
              </a:rPr>
              <a:t>, reflecting strong collection activity.</a:t>
            </a:r>
            <a:endParaRPr lang="en-US" sz="1200">
              <a:latin typeface="Arial"/>
              <a:ea typeface="Calibri"/>
              <a:cs typeface="Arial"/>
            </a:endParaRP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200" b="1">
                <a:latin typeface="Arial"/>
                <a:cs typeface="Arial"/>
              </a:rPr>
              <a:t>Accounts Payable</a:t>
            </a:r>
            <a:r>
              <a:rPr lang="en-US" sz="1200">
                <a:latin typeface="Arial"/>
                <a:cs typeface="Arial"/>
              </a:rPr>
              <a:t> fell sharply from </a:t>
            </a:r>
            <a:r>
              <a:rPr lang="en-US" sz="1200" b="1">
                <a:latin typeface="Arial"/>
                <a:cs typeface="Arial"/>
              </a:rPr>
              <a:t>$80K</a:t>
            </a:r>
            <a:r>
              <a:rPr lang="en-US" sz="1200">
                <a:latin typeface="Arial"/>
                <a:cs typeface="Arial"/>
              </a:rPr>
              <a:t> in June to just </a:t>
            </a:r>
            <a:r>
              <a:rPr lang="en-US" sz="1200" b="1">
                <a:latin typeface="Arial"/>
                <a:cs typeface="Arial"/>
              </a:rPr>
              <a:t>$10K</a:t>
            </a:r>
            <a:r>
              <a:rPr lang="en-US" sz="1200" dirty="0">
                <a:latin typeface="Arial"/>
                <a:cs typeface="Arial"/>
              </a:rPr>
              <a:t> </a:t>
            </a:r>
            <a:r>
              <a:rPr lang="en-US" sz="1200">
                <a:latin typeface="Arial"/>
                <a:cs typeface="Arial"/>
              </a:rPr>
              <a:t>in July, showing timely settlement of obligations.</a:t>
            </a:r>
            <a:endParaRPr lang="en-US" sz="1200">
              <a:latin typeface="Arial"/>
              <a:ea typeface="Calibri"/>
              <a:cs typeface="Arial"/>
            </a:endParaRP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endParaRPr lang="en-US" sz="12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200">
                <a:latin typeface="Arial"/>
                <a:cs typeface="Arial"/>
              </a:rPr>
              <a:t>Equity strengthened with a net income of </a:t>
            </a:r>
            <a:r>
              <a:rPr lang="en-US" sz="1200" b="1">
                <a:latin typeface="Arial"/>
                <a:cs typeface="Arial"/>
              </a:rPr>
              <a:t>$54K</a:t>
            </a:r>
            <a:r>
              <a:rPr lang="en-US" sz="1200">
                <a:latin typeface="Arial"/>
                <a:cs typeface="Arial"/>
              </a:rPr>
              <a:t> for the month, bringing total net assets close to </a:t>
            </a:r>
            <a:r>
              <a:rPr lang="en-US" sz="1200" b="1">
                <a:latin typeface="Arial"/>
                <a:cs typeface="Arial"/>
              </a:rPr>
              <a:t>$800K</a:t>
            </a:r>
            <a:r>
              <a:rPr lang="en-US" sz="1200">
                <a:latin typeface="Arial"/>
                <a:cs typeface="Arial"/>
              </a:rPr>
              <a:t>.</a:t>
            </a:r>
            <a:endParaRPr lang="en-US" sz="1200">
              <a:latin typeface="Arial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4774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991292"/>
            <a:ext cx="10972800" cy="8375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 sz="2800">
                <a:latin typeface="Arial"/>
                <a:ea typeface="Calibri"/>
                <a:cs typeface="Calibri"/>
              </a:rPr>
              <a:t>Current Performance vs YTD Budget</a:t>
            </a:r>
            <a:endParaRPr lang="en-US" sz="2800" dirty="0">
              <a:latin typeface="Arial"/>
              <a:ea typeface="Calibri"/>
              <a:cs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AB2CA2-C6DA-D6D3-CAF6-7F586320E8BC}"/>
              </a:ext>
            </a:extLst>
          </p:cNvPr>
          <p:cNvSpPr txBox="1"/>
          <p:nvPr/>
        </p:nvSpPr>
        <p:spPr>
          <a:xfrm>
            <a:off x="958864" y="4460841"/>
            <a:ext cx="7215398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Arial"/>
                <a:cs typeface="Arial"/>
              </a:rPr>
              <a:t>Total Income for July was </a:t>
            </a:r>
            <a:r>
              <a:rPr lang="en-US" sz="1400" b="1" dirty="0">
                <a:latin typeface="Arial"/>
                <a:cs typeface="Arial"/>
              </a:rPr>
              <a:t>$343K</a:t>
            </a:r>
            <a:r>
              <a:rPr lang="en-US" sz="1400" dirty="0">
                <a:latin typeface="Arial"/>
                <a:cs typeface="Arial"/>
              </a:rPr>
              <a:t>, slightly above budget by </a:t>
            </a:r>
            <a:r>
              <a:rPr lang="en-US" sz="1400" b="1">
                <a:latin typeface="Arial"/>
                <a:cs typeface="Arial"/>
              </a:rPr>
              <a:t>$4.4K(1.3%)</a:t>
            </a:r>
            <a:r>
              <a:rPr lang="en-US" sz="1400">
                <a:latin typeface="Arial"/>
                <a:cs typeface="Arial"/>
              </a:rPr>
              <a:t>  and </a:t>
            </a:r>
            <a:r>
              <a:rPr lang="en-US" sz="1400" dirty="0">
                <a:latin typeface="Arial"/>
                <a:ea typeface="Verdana"/>
                <a:cs typeface="Arial"/>
              </a:rPr>
              <a:t>Expenditures totaled </a:t>
            </a:r>
            <a:r>
              <a:rPr lang="en-US" sz="1400" b="1" dirty="0">
                <a:latin typeface="Arial"/>
                <a:ea typeface="Verdana"/>
                <a:cs typeface="Arial"/>
              </a:rPr>
              <a:t>$274K</a:t>
            </a:r>
            <a:r>
              <a:rPr lang="en-US" sz="1400" dirty="0">
                <a:latin typeface="Arial"/>
                <a:ea typeface="Verdana"/>
                <a:cs typeface="Arial"/>
              </a:rPr>
              <a:t>, at </a:t>
            </a:r>
            <a:r>
              <a:rPr lang="en-US" sz="1400" b="1" dirty="0">
                <a:latin typeface="Arial"/>
                <a:ea typeface="Verdana"/>
                <a:cs typeface="Arial"/>
              </a:rPr>
              <a:t>$12K (4.3%) below budget.</a:t>
            </a:r>
            <a:r>
              <a:rPr lang="en-US" sz="1400" dirty="0">
                <a:latin typeface="Arial"/>
                <a:ea typeface="Verdana"/>
                <a:cs typeface="Arial"/>
              </a:rPr>
              <a:t> </a:t>
            </a:r>
            <a:endParaRPr lang="en-US" sz="1400" dirty="0">
              <a:latin typeface="Arial"/>
              <a:cs typeface="Arial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pic>
        <p:nvPicPr>
          <p:cNvPr id="9" name="Picture 8" descr="A close-up of a graph&#10;&#10;AI-generated content may be incorrect.">
            <a:extLst>
              <a:ext uri="{FF2B5EF4-FFF2-40B4-BE49-F238E27FC236}">
                <a16:creationId xmlns:a16="http://schemas.microsoft.com/office/drawing/2014/main" id="{930E76CC-0474-73D1-367F-AA489A135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889" y="1826806"/>
            <a:ext cx="7017711" cy="17264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/>
              <a:t>Revenue - Key drivers and Variances</a:t>
            </a:r>
            <a:endParaRPr/>
          </a:p>
        </p:txBody>
      </p:sp>
      <p:pic>
        <p:nvPicPr>
          <p:cNvPr id="6" name="Picture 5" descr="A white paper with numbers and a black text&#10;&#10;AI-generated content may be incorrect.">
            <a:extLst>
              <a:ext uri="{FF2B5EF4-FFF2-40B4-BE49-F238E27FC236}">
                <a16:creationId xmlns:a16="http://schemas.microsoft.com/office/drawing/2014/main" id="{FDA63D0D-E52C-BCBA-7F7D-EDC2E7915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198" y="1596838"/>
            <a:ext cx="7188777" cy="22685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235120-37D4-C36F-2035-2E9D9187CCCD}"/>
              </a:ext>
            </a:extLst>
          </p:cNvPr>
          <p:cNvSpPr txBox="1"/>
          <p:nvPr/>
        </p:nvSpPr>
        <p:spPr>
          <a:xfrm>
            <a:off x="1194955" y="4364182"/>
            <a:ext cx="6951518" cy="116955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1400" b="1">
                <a:latin typeface="Arial"/>
                <a:cs typeface="Arial"/>
              </a:rPr>
              <a:t>State revenue</a:t>
            </a:r>
            <a:r>
              <a:rPr lang="en-US" sz="1400">
                <a:latin typeface="Arial"/>
                <a:cs typeface="Arial"/>
              </a:rPr>
              <a:t> was essentially on target at </a:t>
            </a:r>
            <a:r>
              <a:rPr lang="en-US" sz="1400" b="1">
                <a:latin typeface="Arial"/>
                <a:cs typeface="Arial"/>
              </a:rPr>
              <a:t>$327K</a:t>
            </a:r>
            <a:r>
              <a:rPr lang="en-US" sz="1400">
                <a:latin typeface="Arial"/>
                <a:cs typeface="Arial"/>
              </a:rPr>
              <a:t>.</a:t>
            </a:r>
          </a:p>
          <a:p>
            <a:pPr>
              <a:buFont typeface=""/>
              <a:buChar char="•"/>
            </a:pPr>
            <a:endParaRPr lang="en-US" sz="1400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400" b="1">
                <a:latin typeface="Arial"/>
                <a:cs typeface="Arial"/>
              </a:rPr>
              <a:t>Local sources</a:t>
            </a:r>
            <a:r>
              <a:rPr lang="en-US" sz="1400">
                <a:latin typeface="Arial"/>
                <a:cs typeface="Arial"/>
              </a:rPr>
              <a:t> came in just under budget at </a:t>
            </a:r>
            <a:r>
              <a:rPr lang="en-US" sz="1400" b="1">
                <a:latin typeface="Arial"/>
                <a:cs typeface="Arial"/>
              </a:rPr>
              <a:t>$4.4K</a:t>
            </a:r>
          </a:p>
          <a:p>
            <a:pPr>
              <a:buFont typeface=""/>
              <a:buChar char="•"/>
            </a:pPr>
            <a:endParaRPr lang="en-US" sz="1400" b="1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400" b="1">
                <a:latin typeface="Arial"/>
                <a:cs typeface="Arial"/>
              </a:rPr>
              <a:t>Federal sources</a:t>
            </a:r>
            <a:r>
              <a:rPr lang="en-US" sz="1400">
                <a:latin typeface="Arial"/>
                <a:cs typeface="Arial"/>
              </a:rPr>
              <a:t> were nearly flat with budget and prior year.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/>
              <a:t>Expenses - Key drivers and Variances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731519" y="2011680"/>
            <a:ext cx="10607040" cy="29260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1800" b="0"/>
            </a:pPr>
            <a: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BDCD2F-3AC7-17B9-155F-81C5406BF473}"/>
              </a:ext>
            </a:extLst>
          </p:cNvPr>
          <p:cNvSpPr txBox="1"/>
          <p:nvPr/>
        </p:nvSpPr>
        <p:spPr>
          <a:xfrm>
            <a:off x="1049484" y="4353791"/>
            <a:ext cx="7138553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buFont typeface=""/>
              <a:buChar char="•"/>
            </a:pPr>
            <a:r>
              <a:rPr lang="en-US" sz="1400" b="1">
                <a:latin typeface="Arial"/>
                <a:cs typeface="Arial"/>
              </a:rPr>
              <a:t>Salaries &amp; Benefit</a:t>
            </a:r>
            <a:r>
              <a:rPr lang="en-US" sz="1400">
                <a:latin typeface="Arial"/>
                <a:cs typeface="Arial"/>
              </a:rPr>
              <a:t>s came in </a:t>
            </a:r>
            <a:r>
              <a:rPr lang="en-US" sz="1400" b="1">
                <a:latin typeface="Arial"/>
                <a:cs typeface="Arial"/>
              </a:rPr>
              <a:t>$19K over budget</a:t>
            </a:r>
            <a:r>
              <a:rPr lang="en-US" sz="1400">
                <a:latin typeface="Arial"/>
                <a:cs typeface="Arial"/>
              </a:rPr>
              <a:t> but </a:t>
            </a:r>
            <a:r>
              <a:rPr lang="en-US" sz="1400" b="1">
                <a:latin typeface="Arial"/>
                <a:cs typeface="Arial"/>
              </a:rPr>
              <a:t>$18K under from last year. </a:t>
            </a:r>
          </a:p>
          <a:p>
            <a:pPr>
              <a:buFont typeface=""/>
              <a:buChar char="•"/>
            </a:pPr>
            <a:endParaRPr lang="en-US" sz="1400" b="1" dirty="0">
              <a:latin typeface="Arial"/>
              <a:cs typeface="Arial"/>
            </a:endParaRPr>
          </a:p>
          <a:p>
            <a:pPr>
              <a:buFont typeface=""/>
              <a:buChar char="•"/>
            </a:pPr>
            <a:r>
              <a:rPr lang="en-US" sz="1400" b="1">
                <a:latin typeface="Arial"/>
                <a:cs typeface="Arial"/>
              </a:rPr>
              <a:t>Purchased services</a:t>
            </a:r>
            <a:r>
              <a:rPr lang="en-US" sz="1400">
                <a:latin typeface="Arial"/>
                <a:cs typeface="Arial"/>
              </a:rPr>
              <a:t> were the largest area of savings, </a:t>
            </a:r>
            <a:r>
              <a:rPr lang="en-US" sz="1400" b="1">
                <a:latin typeface="Arial"/>
                <a:cs typeface="Arial"/>
              </a:rPr>
              <a:t>$12K under budget</a:t>
            </a:r>
            <a:r>
              <a:rPr lang="en-US" sz="1400">
                <a:latin typeface="Arial"/>
                <a:cs typeface="Arial"/>
              </a:rPr>
              <a:t>, though higher than last year by </a:t>
            </a:r>
            <a:r>
              <a:rPr lang="en-US" sz="1400" b="1">
                <a:latin typeface="Arial"/>
                <a:cs typeface="Arial"/>
              </a:rPr>
              <a:t>$7K</a:t>
            </a:r>
            <a:r>
              <a:rPr lang="en-US" sz="1400">
                <a:latin typeface="Arial"/>
                <a:cs typeface="Arial"/>
              </a:rPr>
              <a:t>.</a:t>
            </a:r>
          </a:p>
        </p:txBody>
      </p:sp>
      <p:pic>
        <p:nvPicPr>
          <p:cNvPr id="6" name="Picture 5" descr="A white sheet with numbers and a black text&#10;&#10;AI-generated content may be incorrect.">
            <a:extLst>
              <a:ext uri="{FF2B5EF4-FFF2-40B4-BE49-F238E27FC236}">
                <a16:creationId xmlns:a16="http://schemas.microsoft.com/office/drawing/2014/main" id="{06E9499F-F080-8B92-42BE-3DD28E5C6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16" y="1711902"/>
            <a:ext cx="7219950" cy="22288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914400" y="731520"/>
            <a:ext cx="10972800" cy="1097280"/>
          </a:xfrm>
          <a:prstGeom prst="rect">
            <a:avLst/>
          </a:prstGeom>
          <a:noFill/>
        </p:spPr>
        <p:txBody>
          <a:bodyPr wrap="square" lIns="91440" tIns="45720" rIns="91440" bIns="45720" anchor="t">
            <a:normAutofit/>
          </a:bodyPr>
          <a:lstStyle/>
          <a:p>
            <a:pPr algn="ctr">
              <a:defRPr sz="3800" b="1"/>
            </a:pPr>
            <a:r>
              <a:rPr lang="en-US" sz="2800">
                <a:latin typeface="Arial"/>
                <a:ea typeface="Verdana"/>
                <a:cs typeface="Arial"/>
              </a:rPr>
              <a:t>Net Results</a:t>
            </a:r>
            <a:endParaRPr lang="en-US" sz="2800">
              <a:latin typeface="Arial"/>
              <a:cs typeface="Arial"/>
            </a:endParaRPr>
          </a:p>
          <a:p>
            <a:pPr algn="ctr">
              <a:defRPr sz="3800" b="1"/>
            </a:pPr>
            <a:endParaRPr dirty="0">
              <a:ea typeface="Calibri"/>
              <a:cs typeface="Calibri"/>
            </a:endParaRPr>
          </a:p>
        </p:txBody>
      </p:sp>
      <p:pic>
        <p:nvPicPr>
          <p:cNvPr id="4" name="Picture 3" descr="A close up of a date&#10;&#10;AI-generated content may be incorrect.">
            <a:extLst>
              <a:ext uri="{FF2B5EF4-FFF2-40B4-BE49-F238E27FC236}">
                <a16:creationId xmlns:a16="http://schemas.microsoft.com/office/drawing/2014/main" id="{8EDCAD5B-715A-6AF3-D5CB-EF6AE19131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43" y="2121860"/>
            <a:ext cx="6602876" cy="13076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D50C353-CC1C-D8F3-25C9-AE889B7911CC}"/>
              </a:ext>
            </a:extLst>
          </p:cNvPr>
          <p:cNvSpPr txBox="1"/>
          <p:nvPr/>
        </p:nvSpPr>
        <p:spPr>
          <a:xfrm>
            <a:off x="1163783" y="3864628"/>
            <a:ext cx="680604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Arial"/>
                <a:cs typeface="Arial"/>
              </a:rPr>
              <a:t>The organization generated a </a:t>
            </a:r>
            <a:r>
              <a:rPr lang="en-US" sz="1600" b="1">
                <a:latin typeface="Arial"/>
                <a:cs typeface="Arial"/>
              </a:rPr>
              <a:t>net operating surplus of $68.6K</a:t>
            </a:r>
            <a:r>
              <a:rPr lang="en-US" sz="1600">
                <a:latin typeface="Arial"/>
                <a:cs typeface="Arial"/>
              </a:rPr>
              <a:t>, exceeding budget by </a:t>
            </a:r>
            <a:r>
              <a:rPr lang="en-US" sz="1600" b="1">
                <a:latin typeface="Arial"/>
                <a:cs typeface="Arial"/>
              </a:rPr>
              <a:t>$17K (33%)</a:t>
            </a:r>
            <a:r>
              <a:rPr lang="en-US" sz="1600">
                <a:latin typeface="Arial"/>
                <a:cs typeface="Arial"/>
              </a:rPr>
              <a:t>. After accounting for depreciation, the </a:t>
            </a:r>
            <a:r>
              <a:rPr lang="en-US" sz="1600" b="1">
                <a:latin typeface="Arial"/>
                <a:cs typeface="Arial"/>
              </a:rPr>
              <a:t>change in net assets was $61.6K</a:t>
            </a:r>
            <a:r>
              <a:rPr lang="en-US" sz="1600">
                <a:latin typeface="Arial"/>
                <a:cs typeface="Arial"/>
              </a:rPr>
              <a:t>, </a:t>
            </a:r>
            <a:r>
              <a:rPr lang="en-US" sz="1600" b="1">
                <a:latin typeface="Arial"/>
                <a:cs typeface="Arial"/>
              </a:rPr>
              <a:t>$25K higher</a:t>
            </a:r>
            <a:r>
              <a:rPr lang="en-US" sz="1600">
                <a:latin typeface="Arial"/>
                <a:cs typeface="Arial"/>
              </a:rPr>
              <a:t> than the prior year’s July result.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EC16B7-2B01-1F7F-F9F7-ADC2BD02959B}"/>
              </a:ext>
            </a:extLst>
          </p:cNvPr>
          <p:cNvSpPr txBox="1"/>
          <p:nvPr/>
        </p:nvSpPr>
        <p:spPr>
          <a:xfrm>
            <a:off x="1018311" y="1246909"/>
            <a:ext cx="7200897" cy="26161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latin typeface="Arial"/>
                <a:cs typeface="Arial"/>
              </a:rPr>
              <a:t>Key Takeaways for the Board</a:t>
            </a:r>
          </a:p>
          <a:p>
            <a:endParaRPr lang="en-US" sz="2800" b="1" dirty="0">
              <a:latin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CCCL is starting FY26 with </a:t>
            </a:r>
            <a:r>
              <a:rPr lang="en-US" b="1">
                <a:latin typeface="Arial"/>
                <a:cs typeface="Arial"/>
              </a:rPr>
              <a:t>strong cash flow and positive net results</a:t>
            </a:r>
            <a:r>
              <a:rPr lang="en-US">
                <a:latin typeface="Arial"/>
                <a:cs typeface="Arial"/>
              </a:rPr>
              <a:t>.</a:t>
            </a:r>
          </a:p>
          <a:p>
            <a:pPr>
              <a:buFont typeface=""/>
              <a:buChar char="•"/>
            </a:pPr>
            <a:endParaRPr lang="en-US" dirty="0">
              <a:latin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Liquidity is excellent</a:t>
            </a:r>
          </a:p>
          <a:p>
            <a:pPr>
              <a:buFont typeface=""/>
              <a:buChar char="•"/>
            </a:pPr>
            <a:endParaRPr lang="en-US" dirty="0">
              <a:latin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>
                <a:latin typeface="Arial"/>
                <a:cs typeface="Arial"/>
              </a:rPr>
              <a:t>Budget performance is favorable.</a:t>
            </a:r>
          </a:p>
        </p:txBody>
      </p:sp>
    </p:spTree>
    <p:extLst>
      <p:ext uri="{BB962C8B-B14F-4D97-AF65-F5344CB8AC3E}">
        <p14:creationId xmlns:p14="http://schemas.microsoft.com/office/powerpoint/2010/main" val="3529349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236</cp:revision>
  <dcterms:created xsi:type="dcterms:W3CDTF">2013-01-27T09:14:16Z</dcterms:created>
  <dcterms:modified xsi:type="dcterms:W3CDTF">2025-09-12T02:28:24Z</dcterms:modified>
  <cp:category/>
</cp:coreProperties>
</file>