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4" r:id="rId1"/>
  </p:sldMasterIdLst>
  <p:notesMasterIdLst>
    <p:notesMasterId r:id="rId15"/>
  </p:notesMasterIdLst>
  <p:sldIdLst>
    <p:sldId id="256" r:id="rId2"/>
    <p:sldId id="257" r:id="rId3"/>
    <p:sldId id="258" r:id="rId4"/>
    <p:sldId id="265" r:id="rId5"/>
    <p:sldId id="266" r:id="rId6"/>
    <p:sldId id="267" r:id="rId7"/>
    <p:sldId id="268" r:id="rId8"/>
    <p:sldId id="259" r:id="rId9"/>
    <p:sldId id="264" r:id="rId10"/>
    <p:sldId id="260" r:id="rId11"/>
    <p:sldId id="261" r:id="rId12"/>
    <p:sldId id="262" r:id="rId13"/>
    <p:sldId id="263"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School Year</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Sheet1!$A$2:$A$6</c:f>
              <c:strCache>
                <c:ptCount val="5"/>
                <c:pt idx="0">
                  <c:v>2020-21</c:v>
                </c:pt>
                <c:pt idx="1">
                  <c:v>2021-22</c:v>
                </c:pt>
                <c:pt idx="2">
                  <c:v>2022-23</c:v>
                </c:pt>
                <c:pt idx="3">
                  <c:v>2023-24</c:v>
                </c:pt>
                <c:pt idx="4">
                  <c:v>2024-25</c:v>
                </c:pt>
              </c:strCache>
            </c:strRef>
          </c:cat>
          <c:val>
            <c:numRef>
              <c:f>Sheet1!$B$2:$B$6</c:f>
              <c:numCache>
                <c:formatCode>General</c:formatCode>
                <c:ptCount val="5"/>
                <c:pt idx="0">
                  <c:v>0</c:v>
                </c:pt>
                <c:pt idx="1">
                  <c:v>17</c:v>
                </c:pt>
                <c:pt idx="2">
                  <c:v>58</c:v>
                </c:pt>
                <c:pt idx="3">
                  <c:v>62</c:v>
                </c:pt>
                <c:pt idx="4">
                  <c:v>74</c:v>
                </c:pt>
              </c:numCache>
            </c:numRef>
          </c:val>
          <c:smooth val="0"/>
          <c:extLst>
            <c:ext xmlns:c16="http://schemas.microsoft.com/office/drawing/2014/chart" uri="{C3380CC4-5D6E-409C-BE32-E72D297353CC}">
              <c16:uniqueId val="{00000000-A0D8-4FBD-B98D-A601A18AF4C5}"/>
            </c:ext>
          </c:extLst>
        </c:ser>
        <c:dLbls>
          <c:dLblPos val="ctr"/>
          <c:showLegendKey val="0"/>
          <c:showVal val="1"/>
          <c:showCatName val="0"/>
          <c:showSerName val="0"/>
          <c:showPercent val="0"/>
          <c:showBubbleSize val="0"/>
        </c:dLbls>
        <c:marker val="1"/>
        <c:smooth val="0"/>
        <c:axId val="733821727"/>
        <c:axId val="733820479"/>
      </c:lineChart>
      <c:catAx>
        <c:axId val="73382172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733820479"/>
        <c:crosses val="autoZero"/>
        <c:auto val="1"/>
        <c:lblAlgn val="ctr"/>
        <c:lblOffset val="100"/>
        <c:noMultiLvlLbl val="0"/>
      </c:catAx>
      <c:valAx>
        <c:axId val="73382047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733821727"/>
        <c:crosses val="autoZero"/>
        <c:crossBetween val="between"/>
      </c:valAx>
      <c:spPr>
        <a:noFill/>
        <a:ln>
          <a:solidFill>
            <a:schemeClr val="bg2"/>
          </a:solid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School Year</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Sheet1!$A$2:$A$6</c:f>
              <c:strCache>
                <c:ptCount val="5"/>
                <c:pt idx="0">
                  <c:v>2020-21</c:v>
                </c:pt>
                <c:pt idx="1">
                  <c:v>2021-22</c:v>
                </c:pt>
                <c:pt idx="2">
                  <c:v>2022-23</c:v>
                </c:pt>
                <c:pt idx="3">
                  <c:v>2023-24</c:v>
                </c:pt>
                <c:pt idx="4">
                  <c:v>2024-25</c:v>
                </c:pt>
              </c:strCache>
            </c:strRef>
          </c:cat>
          <c:val>
            <c:numRef>
              <c:f>Sheet1!$B$2:$B$6</c:f>
              <c:numCache>
                <c:formatCode>General</c:formatCode>
                <c:ptCount val="5"/>
                <c:pt idx="0">
                  <c:v>0</c:v>
                </c:pt>
                <c:pt idx="1">
                  <c:v>27</c:v>
                </c:pt>
                <c:pt idx="2">
                  <c:v>7</c:v>
                </c:pt>
                <c:pt idx="3">
                  <c:v>36</c:v>
                </c:pt>
                <c:pt idx="4">
                  <c:v>44</c:v>
                </c:pt>
              </c:numCache>
            </c:numRef>
          </c:val>
          <c:smooth val="0"/>
          <c:extLst>
            <c:ext xmlns:c16="http://schemas.microsoft.com/office/drawing/2014/chart" uri="{C3380CC4-5D6E-409C-BE32-E72D297353CC}">
              <c16:uniqueId val="{00000000-BFE4-4E8E-A537-8D154F60629B}"/>
            </c:ext>
          </c:extLst>
        </c:ser>
        <c:dLbls>
          <c:dLblPos val="ctr"/>
          <c:showLegendKey val="0"/>
          <c:showVal val="1"/>
          <c:showCatName val="0"/>
          <c:showSerName val="0"/>
          <c:showPercent val="0"/>
          <c:showBubbleSize val="0"/>
        </c:dLbls>
        <c:marker val="1"/>
        <c:smooth val="0"/>
        <c:axId val="543316255"/>
        <c:axId val="543313759"/>
      </c:lineChart>
      <c:catAx>
        <c:axId val="54331625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43313759"/>
        <c:crosses val="autoZero"/>
        <c:auto val="1"/>
        <c:lblAlgn val="ctr"/>
        <c:lblOffset val="100"/>
        <c:noMultiLvlLbl val="0"/>
      </c:catAx>
      <c:valAx>
        <c:axId val="54331375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543316255"/>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School Year</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2020-21</c:v>
                </c:pt>
                <c:pt idx="1">
                  <c:v>2021-22</c:v>
                </c:pt>
                <c:pt idx="2">
                  <c:v>2022-23</c:v>
                </c:pt>
                <c:pt idx="3">
                  <c:v>2023-24</c:v>
                </c:pt>
                <c:pt idx="4">
                  <c:v>2024-25</c:v>
                </c:pt>
              </c:strCache>
            </c:strRef>
          </c:cat>
          <c:val>
            <c:numRef>
              <c:f>Sheet1!$B$2:$B$6</c:f>
              <c:numCache>
                <c:formatCode>General</c:formatCode>
                <c:ptCount val="5"/>
                <c:pt idx="0">
                  <c:v>78</c:v>
                </c:pt>
                <c:pt idx="1">
                  <c:v>87</c:v>
                </c:pt>
                <c:pt idx="2">
                  <c:v>89</c:v>
                </c:pt>
                <c:pt idx="3">
                  <c:v>79</c:v>
                </c:pt>
                <c:pt idx="4">
                  <c:v>88</c:v>
                </c:pt>
              </c:numCache>
            </c:numRef>
          </c:val>
          <c:smooth val="0"/>
          <c:extLst>
            <c:ext xmlns:c16="http://schemas.microsoft.com/office/drawing/2014/chart" uri="{C3380CC4-5D6E-409C-BE32-E72D297353CC}">
              <c16:uniqueId val="{00000000-B644-4200-B2F8-A5A9D883CA35}"/>
            </c:ext>
          </c:extLst>
        </c:ser>
        <c:dLbls>
          <c:dLblPos val="ctr"/>
          <c:showLegendKey val="0"/>
          <c:showVal val="1"/>
          <c:showCatName val="0"/>
          <c:showSerName val="0"/>
          <c:showPercent val="0"/>
          <c:showBubbleSize val="0"/>
        </c:dLbls>
        <c:marker val="1"/>
        <c:smooth val="0"/>
        <c:axId val="549682639"/>
        <c:axId val="549683887"/>
      </c:lineChart>
      <c:catAx>
        <c:axId val="54968263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49683887"/>
        <c:crosses val="autoZero"/>
        <c:auto val="1"/>
        <c:lblAlgn val="ctr"/>
        <c:lblOffset val="100"/>
        <c:noMultiLvlLbl val="0"/>
      </c:catAx>
      <c:valAx>
        <c:axId val="54968388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549682639"/>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School Year</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2020-21</c:v>
                </c:pt>
                <c:pt idx="1">
                  <c:v>2021-22</c:v>
                </c:pt>
                <c:pt idx="2">
                  <c:v>2022-23</c:v>
                </c:pt>
                <c:pt idx="3">
                  <c:v>2023-24</c:v>
                </c:pt>
                <c:pt idx="4">
                  <c:v>2024-25</c:v>
                </c:pt>
              </c:strCache>
            </c:strRef>
          </c:cat>
          <c:val>
            <c:numRef>
              <c:f>Sheet1!$B$2:$B$6</c:f>
              <c:numCache>
                <c:formatCode>General</c:formatCode>
                <c:ptCount val="5"/>
                <c:pt idx="0">
                  <c:v>70</c:v>
                </c:pt>
                <c:pt idx="1">
                  <c:v>78</c:v>
                </c:pt>
                <c:pt idx="2">
                  <c:v>94</c:v>
                </c:pt>
                <c:pt idx="3">
                  <c:v>83</c:v>
                </c:pt>
                <c:pt idx="4">
                  <c:v>85</c:v>
                </c:pt>
              </c:numCache>
            </c:numRef>
          </c:val>
          <c:smooth val="0"/>
          <c:extLst>
            <c:ext xmlns:c16="http://schemas.microsoft.com/office/drawing/2014/chart" uri="{C3380CC4-5D6E-409C-BE32-E72D297353CC}">
              <c16:uniqueId val="{00000000-4FF7-4DE9-AC75-CC6066DAB0F2}"/>
            </c:ext>
          </c:extLst>
        </c:ser>
        <c:dLbls>
          <c:dLblPos val="ctr"/>
          <c:showLegendKey val="0"/>
          <c:showVal val="1"/>
          <c:showCatName val="0"/>
          <c:showSerName val="0"/>
          <c:showPercent val="0"/>
          <c:showBubbleSize val="0"/>
        </c:dLbls>
        <c:marker val="1"/>
        <c:smooth val="0"/>
        <c:axId val="740107599"/>
        <c:axId val="740108015"/>
      </c:lineChart>
      <c:catAx>
        <c:axId val="74010759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740108015"/>
        <c:crosses val="autoZero"/>
        <c:auto val="1"/>
        <c:lblAlgn val="ctr"/>
        <c:lblOffset val="100"/>
        <c:noMultiLvlLbl val="0"/>
      </c:catAx>
      <c:valAx>
        <c:axId val="74010801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74010759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3bd9c5178d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g23bd9c5178d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92ece01da8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92ece01da8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292ece01da8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00a6817c19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00a6817c19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There are seven distinct performance measures and processes used in the monitoring and evaluation process for implementation under this integrated guidance: </a:t>
            </a:r>
            <a:endParaRPr/>
          </a:p>
          <a:p>
            <a:pPr marL="0" lvl="0" indent="0" algn="l" rtl="0">
              <a:spcBef>
                <a:spcPts val="0"/>
              </a:spcBef>
              <a:spcAft>
                <a:spcPts val="0"/>
              </a:spcAft>
              <a:buNone/>
            </a:pPr>
            <a:r>
              <a:rPr lang="en-US"/>
              <a:t>1. Longitudinal Performance Growth Targets (LPGTs) </a:t>
            </a:r>
            <a:endParaRPr/>
          </a:p>
          <a:p>
            <a:pPr marL="0" lvl="0" indent="0" algn="l" rtl="0">
              <a:spcBef>
                <a:spcPts val="0"/>
              </a:spcBef>
              <a:spcAft>
                <a:spcPts val="0"/>
              </a:spcAft>
              <a:buNone/>
            </a:pPr>
            <a:r>
              <a:rPr lang="en-US"/>
              <a:t>2. High School Success Eligibility Requirements </a:t>
            </a:r>
            <a:endParaRPr/>
          </a:p>
          <a:p>
            <a:pPr marL="0" lvl="0" indent="0" algn="l" rtl="0">
              <a:spcBef>
                <a:spcPts val="0"/>
              </a:spcBef>
              <a:spcAft>
                <a:spcPts val="0"/>
              </a:spcAft>
              <a:buNone/>
            </a:pPr>
            <a:r>
              <a:rPr lang="en-US"/>
              <a:t>3. State CTE Perkins Performance Targets </a:t>
            </a:r>
            <a:endParaRPr/>
          </a:p>
          <a:p>
            <a:pPr marL="0" lvl="0" indent="0" algn="l" rtl="0">
              <a:spcBef>
                <a:spcPts val="0"/>
              </a:spcBef>
              <a:spcAft>
                <a:spcPts val="0"/>
              </a:spcAft>
              <a:buNone/>
            </a:pPr>
            <a:r>
              <a:rPr lang="en-US"/>
              <a:t>4. Progress Markers </a:t>
            </a:r>
            <a:endParaRPr/>
          </a:p>
          <a:p>
            <a:pPr marL="0" lvl="0" indent="0" algn="l" rtl="0">
              <a:spcBef>
                <a:spcPts val="0"/>
              </a:spcBef>
              <a:spcAft>
                <a:spcPts val="0"/>
              </a:spcAft>
              <a:buNone/>
            </a:pPr>
            <a:r>
              <a:rPr lang="en-US"/>
              <a:t>5. Local Optional Metrics </a:t>
            </a:r>
            <a:endParaRPr/>
          </a:p>
          <a:p>
            <a:pPr marL="0" lvl="0" indent="0" algn="l" rtl="0">
              <a:spcBef>
                <a:spcPts val="0"/>
              </a:spcBef>
              <a:spcAft>
                <a:spcPts val="0"/>
              </a:spcAft>
              <a:buNone/>
            </a:pPr>
            <a:r>
              <a:rPr lang="en-US"/>
              <a:t>6. Quarterly and Financial Reporting </a:t>
            </a:r>
            <a:endParaRPr/>
          </a:p>
          <a:p>
            <a:pPr marL="0" lvl="0" indent="0" algn="l" rtl="0">
              <a:spcBef>
                <a:spcPts val="0"/>
              </a:spcBef>
              <a:spcAft>
                <a:spcPts val="0"/>
              </a:spcAft>
              <a:buNone/>
            </a:pPr>
            <a:r>
              <a:rPr lang="en-US"/>
              <a:t>7. Annual Reporting 8. Auditing (SIA funds only) </a:t>
            </a:r>
            <a:endParaRPr/>
          </a:p>
          <a:p>
            <a:pPr marL="0" lvl="0" indent="0" algn="l" rtl="0">
              <a:spcBef>
                <a:spcPts val="0"/>
              </a:spcBef>
              <a:spcAft>
                <a:spcPts val="0"/>
              </a:spcAft>
              <a:buNone/>
            </a:pPr>
            <a:r>
              <a:rPr lang="en-US"/>
              <a:t>9. Performance Reviews </a:t>
            </a:r>
            <a:endParaRPr/>
          </a:p>
          <a:p>
            <a:pPr marL="0" lvl="0" indent="0" algn="l" rtl="0">
              <a:spcBef>
                <a:spcPts val="0"/>
              </a:spcBef>
              <a:spcAft>
                <a:spcPts val="0"/>
              </a:spcAft>
              <a:buNone/>
            </a:pPr>
            <a:endParaRPr/>
          </a:p>
          <a:p>
            <a:pPr marL="0" lvl="0" indent="0" algn="l" rtl="0">
              <a:spcBef>
                <a:spcPts val="0"/>
              </a:spcBef>
              <a:spcAft>
                <a:spcPts val="0"/>
              </a:spcAft>
              <a:buNone/>
            </a:pPr>
            <a:r>
              <a:rPr lang="en-US"/>
              <a:t>Here’s one way to visualize how these evaluation components fit together:</a:t>
            </a:r>
            <a:endParaRPr/>
          </a:p>
        </p:txBody>
      </p:sp>
      <p:sp>
        <p:nvSpPr>
          <p:cNvPr id="293" name="Google Shape;293;g300a6817c19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00a6817c19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0a6817c19_1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[Only use this slide if you are receiving SIA Funds]</a:t>
            </a:r>
            <a:endParaRPr/>
          </a:p>
        </p:txBody>
      </p:sp>
      <p:sp>
        <p:nvSpPr>
          <p:cNvPr id="301" name="Google Shape;301;g300a6817c19_1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92ece01da8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92ece01da8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g292ece01da8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92ece01da8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92ece01da8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g292ece01da8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4a2840f51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34a2840f51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g34a2840f51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22107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66033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7766046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1525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2670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19401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4668954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4507285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4894704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0877059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6313336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8102615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145588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0164430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5634577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1124613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5407101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77000"/>
            <a:duotone>
              <a:schemeClr val="bg2">
                <a:shade val="69000"/>
                <a:hueMod val="108000"/>
                <a:satMod val="164000"/>
                <a:lumMod val="74000"/>
              </a:schemeClr>
              <a:schemeClr val="bg2">
                <a:tint val="96000"/>
                <a:hueMod val="88000"/>
                <a:satMod val="140000"/>
                <a:lumMod val="132000"/>
              </a:schemeClr>
            </a:duotone>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13082752"/>
      </p:ext>
    </p:extLst>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9"/>
          <p:cNvSpPr txBox="1">
            <a:spLocks noGrp="1"/>
          </p:cNvSpPr>
          <p:nvPr>
            <p:ph type="title"/>
          </p:nvPr>
        </p:nvSpPr>
        <p:spPr>
          <a:xfrm>
            <a:off x="703801" y="2408875"/>
            <a:ext cx="10784400" cy="1026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accent1"/>
              </a:buClr>
              <a:buSzPct val="122727"/>
              <a:buFont typeface="Calibri"/>
              <a:buNone/>
            </a:pPr>
            <a:r>
              <a:rPr lang="en-US"/>
              <a:t>24-25 Integrated Programs</a:t>
            </a:r>
            <a:endParaRPr/>
          </a:p>
          <a:p>
            <a:pPr marL="0" lvl="0" indent="0" algn="ctr" rtl="0">
              <a:lnSpc>
                <a:spcPct val="90000"/>
              </a:lnSpc>
              <a:spcBef>
                <a:spcPts val="0"/>
              </a:spcBef>
              <a:spcAft>
                <a:spcPts val="0"/>
              </a:spcAft>
              <a:buClr>
                <a:schemeClr val="accent1"/>
              </a:buClr>
              <a:buSzPct val="122727"/>
              <a:buFont typeface="Calibri"/>
              <a:buNone/>
            </a:pPr>
            <a:r>
              <a:rPr lang="en-US"/>
              <a:t> Annual Report Presentation </a:t>
            </a:r>
            <a:endParaRPr/>
          </a:p>
        </p:txBody>
      </p:sp>
      <p:sp>
        <p:nvSpPr>
          <p:cNvPr id="279" name="Google Shape;279;p39"/>
          <p:cNvSpPr txBox="1">
            <a:spLocks noGrp="1"/>
          </p:cNvSpPr>
          <p:nvPr>
            <p:ph idx="1"/>
          </p:nvPr>
        </p:nvSpPr>
        <p:spPr>
          <a:xfrm>
            <a:off x="717175" y="4122750"/>
            <a:ext cx="10784400" cy="1812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accent1"/>
              </a:buClr>
              <a:buSzPts val="2400"/>
              <a:buNone/>
            </a:pPr>
            <a:r>
              <a:rPr lang="en-US" dirty="0" err="1" smtClean="0"/>
              <a:t>Yoncalla</a:t>
            </a:r>
            <a:r>
              <a:rPr lang="en-US" dirty="0" smtClean="0"/>
              <a:t> School District</a:t>
            </a:r>
            <a:endParaRPr dirty="0"/>
          </a:p>
        </p:txBody>
      </p:sp>
      <p:sp>
        <p:nvSpPr>
          <p:cNvPr id="280" name="Google Shape;280;p39"/>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321" y="338295"/>
            <a:ext cx="2534062" cy="195786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txBox="1">
            <a:spLocks noGrp="1"/>
          </p:cNvSpPr>
          <p:nvPr>
            <p:ph type="title"/>
          </p:nvPr>
        </p:nvSpPr>
        <p:spPr>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Annual Reporting Requirements</a:t>
            </a:r>
            <a:endParaRPr/>
          </a:p>
        </p:txBody>
      </p:sp>
      <p:sp>
        <p:nvSpPr>
          <p:cNvPr id="288" name="Google Shape;288;p40"/>
          <p:cNvSpPr txBox="1">
            <a:spLocks noGrp="1"/>
          </p:cNvSpPr>
          <p:nvPr>
            <p:ph idx="1"/>
          </p:nvPr>
        </p:nvSpPr>
        <p:spPr>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dirty="0"/>
              <a:t>ODE’s annual report consists of two narrative </a:t>
            </a:r>
            <a:r>
              <a:rPr lang="en-US" dirty="0" smtClean="0"/>
              <a:t>questions</a:t>
            </a:r>
            <a:endParaRPr dirty="0"/>
          </a:p>
          <a:p>
            <a:pPr marL="457200" lvl="0" indent="0" algn="l" rtl="0">
              <a:spcBef>
                <a:spcPts val="1000"/>
              </a:spcBef>
              <a:spcAft>
                <a:spcPts val="0"/>
              </a:spcAft>
              <a:buNone/>
            </a:pPr>
            <a:endParaRPr dirty="0"/>
          </a:p>
          <a:p>
            <a:pPr marL="457200" lvl="0" indent="-342900" algn="l" rtl="0">
              <a:spcBef>
                <a:spcPts val="1000"/>
              </a:spcBef>
              <a:spcAft>
                <a:spcPts val="0"/>
              </a:spcAft>
              <a:buSzPts val="1800"/>
              <a:buChar char="•"/>
            </a:pPr>
            <a:r>
              <a:rPr lang="en-US" dirty="0"/>
              <a:t>Throughout the year, grant recipients have been asked to report expenditures, three overall reflection narrative questions, and report on progress markers which will help inform overall progress and annual report. </a:t>
            </a:r>
            <a:endParaRPr dirty="0"/>
          </a:p>
          <a:p>
            <a:pPr marL="0" lvl="0" indent="0" algn="l" rtl="0">
              <a:spcBef>
                <a:spcPts val="1000"/>
              </a:spcBef>
              <a:spcAft>
                <a:spcPts val="0"/>
              </a:spcAft>
              <a:buNone/>
            </a:pPr>
            <a:endParaRPr dirty="0"/>
          </a:p>
        </p:txBody>
      </p:sp>
      <p:sp>
        <p:nvSpPr>
          <p:cNvPr id="289" name="Google Shape;289;p40"/>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1"/>
          <p:cNvSpPr txBox="1">
            <a:spLocks noGrp="1"/>
          </p:cNvSpPr>
          <p:nvPr>
            <p:ph type="title"/>
          </p:nvPr>
        </p:nvSpPr>
        <p:spPr>
          <a:xfrm>
            <a:off x="1499551" y="489176"/>
            <a:ext cx="9404723" cy="140053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SzPts val="990"/>
              <a:buNone/>
            </a:pPr>
            <a:r>
              <a:rPr lang="en-US" sz="3559" u="sng" dirty="0"/>
              <a:t>Summary of Integrated </a:t>
            </a:r>
            <a:r>
              <a:rPr lang="en-US" sz="3559" u="sng" dirty="0" smtClean="0"/>
              <a:t>Programs</a:t>
            </a:r>
            <a:endParaRPr sz="3559" u="sng" dirty="0"/>
          </a:p>
        </p:txBody>
      </p:sp>
      <p:sp>
        <p:nvSpPr>
          <p:cNvPr id="296" name="Google Shape;296;p41"/>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
        <p:nvSpPr>
          <p:cNvPr id="2" name="TextBox 1"/>
          <p:cNvSpPr txBox="1"/>
          <p:nvPr/>
        </p:nvSpPr>
        <p:spPr>
          <a:xfrm flipH="1">
            <a:off x="1427476" y="2113280"/>
            <a:ext cx="8844281" cy="1323439"/>
          </a:xfrm>
          <a:prstGeom prst="rect">
            <a:avLst/>
          </a:prstGeom>
          <a:noFill/>
        </p:spPr>
        <p:txBody>
          <a:bodyPr wrap="square" rtlCol="0">
            <a:spAutoFit/>
          </a:bodyPr>
          <a:lstStyle/>
          <a:p>
            <a:r>
              <a:rPr lang="en-US" sz="2000" dirty="0" smtClean="0">
                <a:solidFill>
                  <a:schemeClr val="tx1"/>
                </a:solidFill>
                <a:latin typeface="Century Gothic" panose="020B0502020202020204" pitchFamily="34" charset="0"/>
              </a:rPr>
              <a:t>1.  Student Investment Account (SIA) </a:t>
            </a:r>
            <a:endParaRPr lang="en-US" sz="2000" dirty="0">
              <a:solidFill>
                <a:schemeClr val="tx1"/>
              </a:solidFill>
              <a:latin typeface="Century Gothic" panose="020B0502020202020204" pitchFamily="34" charset="0"/>
            </a:endParaRPr>
          </a:p>
          <a:p>
            <a:r>
              <a:rPr lang="en-US" sz="2000" dirty="0" smtClean="0">
                <a:solidFill>
                  <a:schemeClr val="tx1"/>
                </a:solidFill>
                <a:latin typeface="Century Gothic" panose="020B0502020202020204" pitchFamily="34" charset="0"/>
              </a:rPr>
              <a:t>2.  Measure 98 (High School Success)</a:t>
            </a:r>
          </a:p>
          <a:p>
            <a:r>
              <a:rPr lang="en-US" sz="2000" dirty="0" smtClean="0">
                <a:solidFill>
                  <a:schemeClr val="tx1"/>
                </a:solidFill>
                <a:latin typeface="Century Gothic" panose="020B0502020202020204" pitchFamily="34" charset="0"/>
              </a:rPr>
              <a:t>3.  Early</a:t>
            </a:r>
            <a:r>
              <a:rPr lang="en-US" sz="2000" dirty="0">
                <a:solidFill>
                  <a:schemeClr val="tx1"/>
                </a:solidFill>
                <a:latin typeface="Century Gothic" panose="020B0502020202020204" pitchFamily="34" charset="0"/>
              </a:rPr>
              <a:t> Indicator and Intervention </a:t>
            </a:r>
            <a:r>
              <a:rPr lang="en-US" sz="2000" dirty="0" smtClean="0">
                <a:solidFill>
                  <a:schemeClr val="tx1"/>
                </a:solidFill>
                <a:latin typeface="Century Gothic" panose="020B0502020202020204" pitchFamily="34" charset="0"/>
              </a:rPr>
              <a:t>System (EIIS)</a:t>
            </a:r>
          </a:p>
          <a:p>
            <a:r>
              <a:rPr lang="en-US" sz="2000" dirty="0" smtClean="0">
                <a:solidFill>
                  <a:schemeClr val="tx1"/>
                </a:solidFill>
                <a:latin typeface="Century Gothic" panose="020B0502020202020204" pitchFamily="34" charset="0"/>
              </a:rPr>
              <a:t>4.  Targeted Support &amp; Improvement (TSI/CSI) </a:t>
            </a:r>
            <a:endParaRPr lang="en-US" sz="2000" dirty="0">
              <a:solidFill>
                <a:schemeClr val="tx1"/>
              </a:solidFill>
              <a:latin typeface="Century Gothic" panose="020B0502020202020204" pitchFamily="34" charset="0"/>
            </a:endParaRPr>
          </a:p>
        </p:txBody>
      </p:sp>
      <p:sp>
        <p:nvSpPr>
          <p:cNvPr id="3" name="TextBox 2"/>
          <p:cNvSpPr txBox="1"/>
          <p:nvPr/>
        </p:nvSpPr>
        <p:spPr>
          <a:xfrm flipH="1">
            <a:off x="1427476" y="3838991"/>
            <a:ext cx="7066281" cy="2677656"/>
          </a:xfrm>
          <a:prstGeom prst="rect">
            <a:avLst/>
          </a:prstGeom>
          <a:noFill/>
        </p:spPr>
        <p:txBody>
          <a:bodyPr wrap="square" rtlCol="0">
            <a:spAutoFit/>
          </a:bodyPr>
          <a:lstStyle/>
          <a:p>
            <a:r>
              <a:rPr lang="en-US" sz="3600" u="sng" dirty="0" smtClean="0">
                <a:solidFill>
                  <a:schemeClr val="tx1"/>
                </a:solidFill>
                <a:latin typeface="+mj-lt"/>
              </a:rPr>
              <a:t>Progress Markers</a:t>
            </a:r>
          </a:p>
          <a:p>
            <a:endParaRPr lang="en-US" sz="1800" dirty="0" smtClean="0">
              <a:solidFill>
                <a:schemeClr val="tx1"/>
              </a:solidFill>
              <a:latin typeface="+mj-lt"/>
            </a:endParaRPr>
          </a:p>
          <a:p>
            <a:r>
              <a:rPr lang="en-US" sz="2000" dirty="0" smtClean="0">
                <a:solidFill>
                  <a:schemeClr val="tx1"/>
                </a:solidFill>
                <a:latin typeface="+mj-lt"/>
              </a:rPr>
              <a:t>1.  Attendance</a:t>
            </a:r>
          </a:p>
          <a:p>
            <a:r>
              <a:rPr lang="en-US" sz="2000" dirty="0" smtClean="0">
                <a:solidFill>
                  <a:schemeClr val="tx1"/>
                </a:solidFill>
                <a:latin typeface="+mj-lt"/>
              </a:rPr>
              <a:t>2.  3</a:t>
            </a:r>
            <a:r>
              <a:rPr lang="en-US" sz="2000" baseline="30000" dirty="0" smtClean="0">
                <a:solidFill>
                  <a:schemeClr val="tx1"/>
                </a:solidFill>
                <a:latin typeface="+mj-lt"/>
              </a:rPr>
              <a:t>rd</a:t>
            </a:r>
            <a:r>
              <a:rPr lang="en-US" sz="2000" dirty="0" smtClean="0">
                <a:solidFill>
                  <a:schemeClr val="tx1"/>
                </a:solidFill>
                <a:latin typeface="+mj-lt"/>
              </a:rPr>
              <a:t> Grade Language Arts</a:t>
            </a:r>
          </a:p>
          <a:p>
            <a:r>
              <a:rPr lang="en-US" sz="2000" dirty="0" smtClean="0">
                <a:solidFill>
                  <a:schemeClr val="tx1"/>
                </a:solidFill>
                <a:latin typeface="+mj-lt"/>
              </a:rPr>
              <a:t>3.  9</a:t>
            </a:r>
            <a:r>
              <a:rPr lang="en-US" sz="2000" baseline="30000" dirty="0" smtClean="0">
                <a:solidFill>
                  <a:schemeClr val="tx1"/>
                </a:solidFill>
                <a:latin typeface="+mj-lt"/>
              </a:rPr>
              <a:t>th</a:t>
            </a:r>
            <a:r>
              <a:rPr lang="en-US" sz="2000" dirty="0" smtClean="0">
                <a:solidFill>
                  <a:schemeClr val="tx1"/>
                </a:solidFill>
                <a:latin typeface="+mj-lt"/>
              </a:rPr>
              <a:t> Grade on track</a:t>
            </a:r>
          </a:p>
          <a:p>
            <a:r>
              <a:rPr lang="en-US" sz="2000" dirty="0" smtClean="0">
                <a:solidFill>
                  <a:schemeClr val="tx1"/>
                </a:solidFill>
                <a:latin typeface="+mj-lt"/>
              </a:rPr>
              <a:t>4.  4 year graduation rates</a:t>
            </a:r>
          </a:p>
          <a:p>
            <a:r>
              <a:rPr lang="en-US" sz="2000" dirty="0" smtClean="0">
                <a:solidFill>
                  <a:schemeClr val="tx1"/>
                </a:solidFill>
                <a:latin typeface="+mj-lt"/>
              </a:rPr>
              <a:t>5.  5 year completion rates</a:t>
            </a:r>
          </a:p>
          <a:p>
            <a:pPr marL="342900" indent="-342900">
              <a:buAutoNum type="arabicPeriod"/>
            </a:pPr>
            <a:endParaRPr lang="en-US"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Regular attenders (Grades </a:t>
            </a:r>
            <a:r>
              <a:rPr lang="en-US" sz="4400" dirty="0"/>
              <a:t>K-2)</a:t>
            </a:r>
            <a:br>
              <a:rPr lang="en-US" sz="4400" dirty="0"/>
            </a:br>
            <a:r>
              <a:rPr lang="en-US" sz="2700" i="1" dirty="0"/>
              <a:t>Grades K-2 REGULAR ATTENDERS Students who attended more than 90% of their enrolled school days</a:t>
            </a:r>
            <a:r>
              <a:rPr lang="en-US" sz="2700" i="1" dirty="0" smtClean="0"/>
              <a:t>.</a:t>
            </a:r>
            <a:br>
              <a:rPr lang="en-US" sz="2700" i="1" dirty="0" smtClean="0"/>
            </a:br>
            <a:r>
              <a:rPr lang="en-US" sz="2700" i="1" dirty="0" smtClean="0"/>
              <a:t>State average is 67%</a:t>
            </a:r>
            <a:endParaRPr lang="en-US" sz="2700" i="1"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89352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a:t>
            </a:r>
            <a:r>
              <a:rPr lang="en-US" baseline="30000" dirty="0" smtClean="0"/>
              <a:t>rd</a:t>
            </a:r>
            <a:r>
              <a:rPr lang="en-US" dirty="0" smtClean="0"/>
              <a:t> grade language arts</a:t>
            </a:r>
            <a:r>
              <a:rPr lang="en-US" dirty="0"/>
              <a:t/>
            </a:r>
            <a:br>
              <a:rPr lang="en-US" dirty="0"/>
            </a:br>
            <a:r>
              <a:rPr lang="en-US" sz="2400" i="1" dirty="0"/>
              <a:t>Students meeting state grade-level </a:t>
            </a:r>
            <a:r>
              <a:rPr lang="en-US" sz="2400" i="1" dirty="0" smtClean="0"/>
              <a:t>expectations</a:t>
            </a:r>
            <a:br>
              <a:rPr lang="en-US" sz="2400" i="1" dirty="0" smtClean="0"/>
            </a:br>
            <a:r>
              <a:rPr lang="en-US" sz="2400" i="1" dirty="0" smtClean="0"/>
              <a:t>State average is 40%</a:t>
            </a:r>
            <a:endParaRPr lang="en-US" sz="2400" i="1"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6240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10019792" cy="1499616"/>
          </a:xfrm>
        </p:spPr>
        <p:txBody>
          <a:bodyPr>
            <a:normAutofit fontScale="90000"/>
          </a:bodyPr>
          <a:lstStyle/>
          <a:p>
            <a:r>
              <a:rPr lang="en-US" sz="4400" dirty="0" smtClean="0"/>
              <a:t>On track to graduate (9</a:t>
            </a:r>
            <a:r>
              <a:rPr lang="en-US" sz="4400" baseline="30000" dirty="0" smtClean="0"/>
              <a:t>th</a:t>
            </a:r>
            <a:r>
              <a:rPr lang="en-US" sz="4400" dirty="0" smtClean="0"/>
              <a:t> </a:t>
            </a:r>
            <a:r>
              <a:rPr lang="en-US" sz="4400" dirty="0"/>
              <a:t>grade)</a:t>
            </a:r>
            <a:br>
              <a:rPr lang="en-US" sz="4400" dirty="0"/>
            </a:br>
            <a:r>
              <a:rPr lang="en-US" sz="2400" i="1" dirty="0"/>
              <a:t>Students earning one-quarter of graduation credits in their 9th grade year</a:t>
            </a:r>
            <a:r>
              <a:rPr lang="en-US" sz="2400" i="1" dirty="0" smtClean="0"/>
              <a:t>.</a:t>
            </a:r>
            <a:br>
              <a:rPr lang="en-US" sz="2400" i="1" dirty="0" smtClean="0"/>
            </a:br>
            <a:r>
              <a:rPr lang="en-US" sz="2400" i="1" dirty="0" smtClean="0"/>
              <a:t>State Average is 86% </a:t>
            </a:r>
            <a:endParaRPr lang="en-US" sz="2400" i="1"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2792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time </a:t>
            </a:r>
            <a:r>
              <a:rPr lang="en-US" dirty="0"/>
              <a:t>Graduation rates</a:t>
            </a:r>
            <a:br>
              <a:rPr lang="en-US" dirty="0"/>
            </a:br>
            <a:r>
              <a:rPr lang="en-US" sz="2400" i="1" dirty="0"/>
              <a:t>Students earning a diploma within four years</a:t>
            </a:r>
            <a:r>
              <a:rPr lang="en-US" sz="2400" i="1" dirty="0" smtClean="0"/>
              <a:t>.</a:t>
            </a:r>
            <a:br>
              <a:rPr lang="en-US" sz="2400" i="1" dirty="0" smtClean="0"/>
            </a:br>
            <a:r>
              <a:rPr lang="en-US" sz="2400" i="1" dirty="0" smtClean="0"/>
              <a:t>State AVERAGE is 82% </a:t>
            </a:r>
            <a:endParaRPr lang="en-US" sz="2400" i="1" dirty="0"/>
          </a:p>
        </p:txBody>
      </p:sp>
      <p:graphicFrame>
        <p:nvGraphicFramePr>
          <p:cNvPr id="6" name="Content Placeholder 5"/>
          <p:cNvGraphicFramePr>
            <a:graphicFrameLocks noGrp="1"/>
          </p:cNvGraphicFramePr>
          <p:nvPr>
            <p:ph idx="1"/>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47754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2"/>
          <p:cNvSpPr txBox="1">
            <a:spLocks noGrp="1"/>
          </p:cNvSpPr>
          <p:nvPr>
            <p:ph type="title"/>
          </p:nvPr>
        </p:nvSpPr>
        <p:spPr>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SIA Annual Report Requirements </a:t>
            </a:r>
            <a:endParaRPr/>
          </a:p>
        </p:txBody>
      </p:sp>
      <p:sp>
        <p:nvSpPr>
          <p:cNvPr id="304" name="Google Shape;304;p42"/>
          <p:cNvSpPr txBox="1">
            <a:spLocks noGrp="1"/>
          </p:cNvSpPr>
          <p:nvPr>
            <p:ph idx="1"/>
          </p:nvPr>
        </p:nvSpPr>
        <p:spPr>
          <a:xfrm>
            <a:off x="717175" y="1673225"/>
            <a:ext cx="10784400" cy="2386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dirty="0"/>
              <a:t>SIA recipients are required by statute to:</a:t>
            </a:r>
            <a:endParaRPr dirty="0"/>
          </a:p>
          <a:p>
            <a:pPr marL="914400" lvl="1" indent="-342900" algn="l" rtl="0">
              <a:lnSpc>
                <a:spcPct val="100000"/>
              </a:lnSpc>
              <a:spcBef>
                <a:spcPts val="0"/>
              </a:spcBef>
              <a:spcAft>
                <a:spcPts val="0"/>
              </a:spcAft>
              <a:buSzPts val="1800"/>
              <a:buChar char="•"/>
            </a:pPr>
            <a:r>
              <a:rPr lang="en-US" dirty="0"/>
              <a:t>review their own progress on an annual basis through an annual progress report and financial audit</a:t>
            </a:r>
            <a:endParaRPr dirty="0"/>
          </a:p>
          <a:p>
            <a:pPr marL="914400" lvl="1" indent="-342900" algn="l" rtl="0">
              <a:lnSpc>
                <a:spcPct val="100000"/>
              </a:lnSpc>
              <a:spcBef>
                <a:spcPts val="0"/>
              </a:spcBef>
              <a:spcAft>
                <a:spcPts val="0"/>
              </a:spcAft>
              <a:buSzPts val="1800"/>
              <a:buChar char="•"/>
            </a:pPr>
            <a:r>
              <a:rPr lang="en-US" dirty="0"/>
              <a:t>present their annual report to their governing board at an open meeting with opportunity for public comment (cannot be consent agenda item),</a:t>
            </a:r>
            <a:endParaRPr dirty="0"/>
          </a:p>
          <a:p>
            <a:pPr marL="914400" lvl="1" indent="-342900" algn="l" rtl="0">
              <a:lnSpc>
                <a:spcPct val="100000"/>
              </a:lnSpc>
              <a:spcBef>
                <a:spcPts val="0"/>
              </a:spcBef>
              <a:spcAft>
                <a:spcPts val="0"/>
              </a:spcAft>
              <a:buSzPts val="1800"/>
              <a:buChar char="•"/>
            </a:pPr>
            <a:r>
              <a:rPr lang="en-US" dirty="0"/>
              <a:t>and post the report to the district or charter school website.</a:t>
            </a:r>
            <a:endParaRPr dirty="0"/>
          </a:p>
        </p:txBody>
      </p:sp>
      <p:sp>
        <p:nvSpPr>
          <p:cNvPr id="305" name="Google Shape;305;p42"/>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
        <p:nvSpPr>
          <p:cNvPr id="306" name="Google Shape;306;p42"/>
          <p:cNvSpPr txBox="1">
            <a:spLocks noGrp="1"/>
          </p:cNvSpPr>
          <p:nvPr>
            <p:ph type="body" idx="4294967295"/>
          </p:nvPr>
        </p:nvSpPr>
        <p:spPr>
          <a:xfrm>
            <a:off x="788751" y="4059425"/>
            <a:ext cx="10783888" cy="2386012"/>
          </a:xfrm>
          <a:prstGeom prst="rect">
            <a:avLst/>
          </a:prstGeom>
        </p:spPr>
        <p:txBody>
          <a:bodyPr spcFirstLastPara="1" wrap="square" lIns="91425" tIns="45700" rIns="91425" bIns="45700" anchor="t" anchorCtr="0">
            <a:normAutofit/>
          </a:bodyPr>
          <a:lstStyle/>
          <a:p>
            <a:pPr marL="457200" lvl="0" indent="-342900" algn="l" rtl="0">
              <a:lnSpc>
                <a:spcPct val="100000"/>
              </a:lnSpc>
              <a:spcBef>
                <a:spcPts val="0"/>
              </a:spcBef>
              <a:spcAft>
                <a:spcPts val="0"/>
              </a:spcAft>
              <a:buSzPts val="1800"/>
              <a:buChar char="•"/>
            </a:pPr>
            <a:r>
              <a:rPr lang="en-US" dirty="0"/>
              <a:t>If grantee set LPGTs and LOM:</a:t>
            </a:r>
            <a:endParaRPr dirty="0"/>
          </a:p>
          <a:p>
            <a:pPr marL="914400" lvl="1" indent="-342900" algn="l" rtl="0">
              <a:lnSpc>
                <a:spcPct val="100000"/>
              </a:lnSpc>
              <a:spcBef>
                <a:spcPts val="0"/>
              </a:spcBef>
              <a:spcAft>
                <a:spcPts val="0"/>
              </a:spcAft>
              <a:buSzPts val="1800"/>
              <a:buChar char="•"/>
            </a:pPr>
            <a:r>
              <a:rPr lang="en-US" dirty="0"/>
              <a:t>In Year 1 of biennium: Affirm progress has been reviewed towards meeting the LPGTs in the grant agreement (Assurance)</a:t>
            </a:r>
            <a:endParaRPr dirty="0"/>
          </a:p>
          <a:p>
            <a:pPr marL="914400" lvl="1" indent="-342900" algn="l" rtl="0">
              <a:lnSpc>
                <a:spcPct val="100000"/>
              </a:lnSpc>
              <a:spcBef>
                <a:spcPts val="0"/>
              </a:spcBef>
              <a:spcAft>
                <a:spcPts val="0"/>
              </a:spcAft>
              <a:buSzPts val="1800"/>
              <a:buChar char="•"/>
            </a:pPr>
            <a:r>
              <a:rPr lang="en-US" dirty="0"/>
              <a:t>In Year 2 of biennium: Review actual metric rates compared to previously created LPGT and LOM and share reflection on progress. (Narrative Question)</a:t>
            </a:r>
            <a:endParaRP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86958"/>
            <a:ext cx="9404723" cy="736002"/>
          </a:xfrm>
        </p:spPr>
        <p:txBody>
          <a:bodyPr/>
          <a:lstStyle/>
          <a:p>
            <a:r>
              <a:rPr lang="en-US" dirty="0" smtClean="0"/>
              <a:t>Key Investments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63958907"/>
              </p:ext>
            </p:extLst>
          </p:nvPr>
        </p:nvGraphicFramePr>
        <p:xfrm>
          <a:off x="1547630" y="900856"/>
          <a:ext cx="8947150" cy="5852160"/>
        </p:xfrm>
        <a:graphic>
          <a:graphicData uri="http://schemas.openxmlformats.org/drawingml/2006/table">
            <a:tbl>
              <a:tblPr firstRow="1" bandRow="1">
                <a:tableStyleId>{5C22544A-7EE6-4342-B048-85BDC9FD1C3A}</a:tableStyleId>
              </a:tblPr>
              <a:tblGrid>
                <a:gridCol w="7045007">
                  <a:extLst>
                    <a:ext uri="{9D8B030D-6E8A-4147-A177-3AD203B41FA5}">
                      <a16:colId xmlns:a16="http://schemas.microsoft.com/office/drawing/2014/main" val="922773756"/>
                    </a:ext>
                  </a:extLst>
                </a:gridCol>
                <a:gridCol w="1902143">
                  <a:extLst>
                    <a:ext uri="{9D8B030D-6E8A-4147-A177-3AD203B41FA5}">
                      <a16:colId xmlns:a16="http://schemas.microsoft.com/office/drawing/2014/main" val="1784331418"/>
                    </a:ext>
                  </a:extLst>
                </a:gridCol>
              </a:tblGrid>
              <a:tr h="300779">
                <a:tc>
                  <a:txBody>
                    <a:bodyPr/>
                    <a:lstStyle/>
                    <a:p>
                      <a:pPr algn="ctr"/>
                      <a:r>
                        <a:rPr lang="en-US" dirty="0" smtClean="0"/>
                        <a:t>Investment</a:t>
                      </a:r>
                      <a:endParaRPr lang="en-US" dirty="0"/>
                    </a:p>
                  </a:txBody>
                  <a:tcPr/>
                </a:tc>
                <a:tc>
                  <a:txBody>
                    <a:bodyPr/>
                    <a:lstStyle/>
                    <a:p>
                      <a:pPr algn="ctr"/>
                      <a:r>
                        <a:rPr lang="en-US" dirty="0" smtClean="0"/>
                        <a:t>Cost</a:t>
                      </a:r>
                      <a:endParaRPr lang="en-US" dirty="0"/>
                    </a:p>
                  </a:txBody>
                  <a:tcPr/>
                </a:tc>
                <a:extLst>
                  <a:ext uri="{0D108BD9-81ED-4DB2-BD59-A6C34878D82A}">
                    <a16:rowId xmlns:a16="http://schemas.microsoft.com/office/drawing/2014/main" val="1424702426"/>
                  </a:ext>
                </a:extLst>
              </a:tr>
              <a:tr h="300779">
                <a:tc>
                  <a:txBody>
                    <a:bodyPr/>
                    <a:lstStyle/>
                    <a:p>
                      <a:r>
                        <a:rPr lang="en-US" dirty="0" smtClean="0"/>
                        <a:t>CTE Supplies</a:t>
                      </a:r>
                      <a:endParaRPr lang="en-US" dirty="0"/>
                    </a:p>
                  </a:txBody>
                  <a:tcPr/>
                </a:tc>
                <a:tc>
                  <a:txBody>
                    <a:bodyPr/>
                    <a:lstStyle/>
                    <a:p>
                      <a:r>
                        <a:rPr lang="en-US" dirty="0" smtClean="0"/>
                        <a:t>$76,000</a:t>
                      </a:r>
                      <a:endParaRPr lang="en-US" dirty="0"/>
                    </a:p>
                  </a:txBody>
                  <a:tcPr/>
                </a:tc>
                <a:extLst>
                  <a:ext uri="{0D108BD9-81ED-4DB2-BD59-A6C34878D82A}">
                    <a16:rowId xmlns:a16="http://schemas.microsoft.com/office/drawing/2014/main" val="2973109172"/>
                  </a:ext>
                </a:extLst>
              </a:tr>
              <a:tr h="300779">
                <a:tc>
                  <a:txBody>
                    <a:bodyPr/>
                    <a:lstStyle/>
                    <a:p>
                      <a:r>
                        <a:rPr lang="en-US" dirty="0" smtClean="0"/>
                        <a:t>AVID</a:t>
                      </a:r>
                      <a:endParaRPr lang="en-US" dirty="0"/>
                    </a:p>
                  </a:txBody>
                  <a:tcPr/>
                </a:tc>
                <a:tc>
                  <a:txBody>
                    <a:bodyPr/>
                    <a:lstStyle/>
                    <a:p>
                      <a:r>
                        <a:rPr lang="en-US" dirty="0" smtClean="0"/>
                        <a:t>$35,000</a:t>
                      </a:r>
                      <a:endParaRPr lang="en-US" dirty="0"/>
                    </a:p>
                  </a:txBody>
                  <a:tcPr/>
                </a:tc>
                <a:extLst>
                  <a:ext uri="{0D108BD9-81ED-4DB2-BD59-A6C34878D82A}">
                    <a16:rowId xmlns:a16="http://schemas.microsoft.com/office/drawing/2014/main" val="646186571"/>
                  </a:ext>
                </a:extLst>
              </a:tr>
              <a:tr h="300779">
                <a:tc>
                  <a:txBody>
                    <a:bodyPr/>
                    <a:lstStyle/>
                    <a:p>
                      <a:r>
                        <a:rPr lang="en-US" dirty="0" smtClean="0"/>
                        <a:t>Student Services</a:t>
                      </a:r>
                      <a:r>
                        <a:rPr lang="en-US" baseline="0" dirty="0" smtClean="0"/>
                        <a:t> Specialist</a:t>
                      </a:r>
                      <a:endParaRPr lang="en-US" dirty="0"/>
                    </a:p>
                  </a:txBody>
                  <a:tcPr/>
                </a:tc>
                <a:tc>
                  <a:txBody>
                    <a:bodyPr/>
                    <a:lstStyle/>
                    <a:p>
                      <a:r>
                        <a:rPr lang="en-US" dirty="0" smtClean="0"/>
                        <a:t>$44,000</a:t>
                      </a:r>
                      <a:endParaRPr lang="en-US" dirty="0"/>
                    </a:p>
                  </a:txBody>
                  <a:tcPr/>
                </a:tc>
                <a:extLst>
                  <a:ext uri="{0D108BD9-81ED-4DB2-BD59-A6C34878D82A}">
                    <a16:rowId xmlns:a16="http://schemas.microsoft.com/office/drawing/2014/main" val="1003967215"/>
                  </a:ext>
                </a:extLst>
              </a:tr>
              <a:tr h="300779">
                <a:tc>
                  <a:txBody>
                    <a:bodyPr/>
                    <a:lstStyle/>
                    <a:p>
                      <a:r>
                        <a:rPr lang="en-US" dirty="0" smtClean="0"/>
                        <a:t>K-6</a:t>
                      </a:r>
                      <a:r>
                        <a:rPr lang="en-US" baseline="0" dirty="0" smtClean="0"/>
                        <a:t> Transition Specialist</a:t>
                      </a:r>
                      <a:endParaRPr lang="en-US" dirty="0"/>
                    </a:p>
                  </a:txBody>
                  <a:tcPr/>
                </a:tc>
                <a:tc>
                  <a:txBody>
                    <a:bodyPr/>
                    <a:lstStyle/>
                    <a:p>
                      <a:r>
                        <a:rPr lang="en-US" dirty="0" smtClean="0"/>
                        <a:t>$26,000</a:t>
                      </a:r>
                      <a:endParaRPr lang="en-US" dirty="0"/>
                    </a:p>
                  </a:txBody>
                  <a:tcPr/>
                </a:tc>
                <a:extLst>
                  <a:ext uri="{0D108BD9-81ED-4DB2-BD59-A6C34878D82A}">
                    <a16:rowId xmlns:a16="http://schemas.microsoft.com/office/drawing/2014/main" val="994889800"/>
                  </a:ext>
                </a:extLst>
              </a:tr>
              <a:tr h="300779">
                <a:tc>
                  <a:txBody>
                    <a:bodyPr/>
                    <a:lstStyle/>
                    <a:p>
                      <a:r>
                        <a:rPr lang="en-US" dirty="0" smtClean="0"/>
                        <a:t>Safety</a:t>
                      </a:r>
                      <a:r>
                        <a:rPr lang="en-US" baseline="0" dirty="0" smtClean="0"/>
                        <a:t> Upgrades</a:t>
                      </a:r>
                      <a:endParaRPr lang="en-US" dirty="0"/>
                    </a:p>
                  </a:txBody>
                  <a:tcPr/>
                </a:tc>
                <a:tc>
                  <a:txBody>
                    <a:bodyPr/>
                    <a:lstStyle/>
                    <a:p>
                      <a:r>
                        <a:rPr lang="en-US" dirty="0" smtClean="0"/>
                        <a:t>$8,000</a:t>
                      </a:r>
                      <a:endParaRPr lang="en-US" dirty="0"/>
                    </a:p>
                  </a:txBody>
                  <a:tcPr/>
                </a:tc>
                <a:extLst>
                  <a:ext uri="{0D108BD9-81ED-4DB2-BD59-A6C34878D82A}">
                    <a16:rowId xmlns:a16="http://schemas.microsoft.com/office/drawing/2014/main" val="245101999"/>
                  </a:ext>
                </a:extLst>
              </a:tr>
              <a:tr h="300779">
                <a:tc>
                  <a:txBody>
                    <a:bodyPr/>
                    <a:lstStyle/>
                    <a:p>
                      <a:r>
                        <a:rPr lang="en-US" dirty="0" smtClean="0"/>
                        <a:t>Math Support</a:t>
                      </a:r>
                      <a:endParaRPr lang="en-US" dirty="0"/>
                    </a:p>
                  </a:txBody>
                  <a:tcPr/>
                </a:tc>
                <a:tc>
                  <a:txBody>
                    <a:bodyPr/>
                    <a:lstStyle/>
                    <a:p>
                      <a:r>
                        <a:rPr lang="en-US" dirty="0" smtClean="0"/>
                        <a:t>$156,000</a:t>
                      </a:r>
                      <a:endParaRPr lang="en-US" dirty="0"/>
                    </a:p>
                  </a:txBody>
                  <a:tcPr/>
                </a:tc>
                <a:extLst>
                  <a:ext uri="{0D108BD9-81ED-4DB2-BD59-A6C34878D82A}">
                    <a16:rowId xmlns:a16="http://schemas.microsoft.com/office/drawing/2014/main" val="691905476"/>
                  </a:ext>
                </a:extLst>
              </a:tr>
              <a:tr h="300779">
                <a:tc>
                  <a:txBody>
                    <a:bodyPr/>
                    <a:lstStyle/>
                    <a:p>
                      <a:r>
                        <a:rPr lang="en-US" dirty="0" smtClean="0"/>
                        <a:t>Dual Credit Coordinator </a:t>
                      </a:r>
                      <a:endParaRPr lang="en-US" dirty="0"/>
                    </a:p>
                  </a:txBody>
                  <a:tcPr/>
                </a:tc>
                <a:tc>
                  <a:txBody>
                    <a:bodyPr/>
                    <a:lstStyle/>
                    <a:p>
                      <a:r>
                        <a:rPr lang="en-US" dirty="0" smtClean="0"/>
                        <a:t>$15,000</a:t>
                      </a:r>
                      <a:endParaRPr lang="en-US" dirty="0"/>
                    </a:p>
                  </a:txBody>
                  <a:tcPr/>
                </a:tc>
                <a:extLst>
                  <a:ext uri="{0D108BD9-81ED-4DB2-BD59-A6C34878D82A}">
                    <a16:rowId xmlns:a16="http://schemas.microsoft.com/office/drawing/2014/main" val="454777941"/>
                  </a:ext>
                </a:extLst>
              </a:tr>
              <a:tr h="300779">
                <a:tc>
                  <a:txBody>
                    <a:bodyPr/>
                    <a:lstStyle/>
                    <a:p>
                      <a:r>
                        <a:rPr lang="en-US" dirty="0" smtClean="0"/>
                        <a:t>Staff Trainings</a:t>
                      </a:r>
                      <a:endParaRPr lang="en-US" dirty="0"/>
                    </a:p>
                  </a:txBody>
                  <a:tcPr/>
                </a:tc>
                <a:tc>
                  <a:txBody>
                    <a:bodyPr/>
                    <a:lstStyle/>
                    <a:p>
                      <a:r>
                        <a:rPr lang="en-US" dirty="0" smtClean="0"/>
                        <a:t>$37,000</a:t>
                      </a:r>
                      <a:endParaRPr lang="en-US" dirty="0"/>
                    </a:p>
                  </a:txBody>
                  <a:tcPr/>
                </a:tc>
                <a:extLst>
                  <a:ext uri="{0D108BD9-81ED-4DB2-BD59-A6C34878D82A}">
                    <a16:rowId xmlns:a16="http://schemas.microsoft.com/office/drawing/2014/main" val="3821910685"/>
                  </a:ext>
                </a:extLst>
              </a:tr>
              <a:tr h="300779">
                <a:tc>
                  <a:txBody>
                    <a:bodyPr/>
                    <a:lstStyle/>
                    <a:p>
                      <a:r>
                        <a:rPr lang="en-US" dirty="0" smtClean="0"/>
                        <a:t>Summer Work Crew</a:t>
                      </a:r>
                      <a:endParaRPr lang="en-US" dirty="0"/>
                    </a:p>
                  </a:txBody>
                  <a:tcPr/>
                </a:tc>
                <a:tc>
                  <a:txBody>
                    <a:bodyPr/>
                    <a:lstStyle/>
                    <a:p>
                      <a:r>
                        <a:rPr lang="en-US" dirty="0" smtClean="0"/>
                        <a:t>$11,000</a:t>
                      </a:r>
                      <a:endParaRPr lang="en-US" dirty="0"/>
                    </a:p>
                  </a:txBody>
                  <a:tcPr/>
                </a:tc>
                <a:extLst>
                  <a:ext uri="{0D108BD9-81ED-4DB2-BD59-A6C34878D82A}">
                    <a16:rowId xmlns:a16="http://schemas.microsoft.com/office/drawing/2014/main" val="1674072305"/>
                  </a:ext>
                </a:extLst>
              </a:tr>
              <a:tr h="300779">
                <a:tc>
                  <a:txBody>
                    <a:bodyPr/>
                    <a:lstStyle/>
                    <a:p>
                      <a:r>
                        <a:rPr lang="en-US" dirty="0" smtClean="0"/>
                        <a:t>School Nurse</a:t>
                      </a:r>
                      <a:endParaRPr lang="en-US" dirty="0"/>
                    </a:p>
                  </a:txBody>
                  <a:tcPr/>
                </a:tc>
                <a:tc>
                  <a:txBody>
                    <a:bodyPr/>
                    <a:lstStyle/>
                    <a:p>
                      <a:r>
                        <a:rPr lang="en-US" dirty="0" smtClean="0"/>
                        <a:t>$48,000</a:t>
                      </a:r>
                      <a:endParaRPr lang="en-US" dirty="0"/>
                    </a:p>
                  </a:txBody>
                  <a:tcPr/>
                </a:tc>
                <a:extLst>
                  <a:ext uri="{0D108BD9-81ED-4DB2-BD59-A6C34878D82A}">
                    <a16:rowId xmlns:a16="http://schemas.microsoft.com/office/drawing/2014/main" val="3666550178"/>
                  </a:ext>
                </a:extLst>
              </a:tr>
              <a:tr h="300779">
                <a:tc>
                  <a:txBody>
                    <a:bodyPr/>
                    <a:lstStyle/>
                    <a:p>
                      <a:r>
                        <a:rPr lang="en-US" dirty="0" smtClean="0"/>
                        <a:t>Community, reading, and attendance supports</a:t>
                      </a:r>
                      <a:endParaRPr lang="en-US" dirty="0"/>
                    </a:p>
                  </a:txBody>
                  <a:tcPr/>
                </a:tc>
                <a:tc>
                  <a:txBody>
                    <a:bodyPr/>
                    <a:lstStyle/>
                    <a:p>
                      <a:r>
                        <a:rPr lang="en-US" dirty="0" smtClean="0"/>
                        <a:t>$25,000</a:t>
                      </a:r>
                      <a:endParaRPr lang="en-US" dirty="0"/>
                    </a:p>
                  </a:txBody>
                  <a:tcPr/>
                </a:tc>
                <a:extLst>
                  <a:ext uri="{0D108BD9-81ED-4DB2-BD59-A6C34878D82A}">
                    <a16:rowId xmlns:a16="http://schemas.microsoft.com/office/drawing/2014/main" val="3948979460"/>
                  </a:ext>
                </a:extLst>
              </a:tr>
              <a:tr h="300779">
                <a:tc>
                  <a:txBody>
                    <a:bodyPr/>
                    <a:lstStyle/>
                    <a:p>
                      <a:r>
                        <a:rPr lang="en-US" dirty="0" smtClean="0"/>
                        <a:t>Counseling Services</a:t>
                      </a:r>
                      <a:endParaRPr lang="en-US" dirty="0"/>
                    </a:p>
                  </a:txBody>
                  <a:tcPr/>
                </a:tc>
                <a:tc>
                  <a:txBody>
                    <a:bodyPr/>
                    <a:lstStyle/>
                    <a:p>
                      <a:r>
                        <a:rPr lang="en-US" dirty="0" smtClean="0"/>
                        <a:t>$10,000</a:t>
                      </a:r>
                      <a:endParaRPr lang="en-US" dirty="0"/>
                    </a:p>
                  </a:txBody>
                  <a:tcPr/>
                </a:tc>
                <a:extLst>
                  <a:ext uri="{0D108BD9-81ED-4DB2-BD59-A6C34878D82A}">
                    <a16:rowId xmlns:a16="http://schemas.microsoft.com/office/drawing/2014/main" val="144774034"/>
                  </a:ext>
                </a:extLst>
              </a:tr>
              <a:tr h="300779">
                <a:tc>
                  <a:txBody>
                    <a:bodyPr/>
                    <a:lstStyle/>
                    <a:p>
                      <a:r>
                        <a:rPr lang="en-US" dirty="0" smtClean="0"/>
                        <a:t>After School Club &amp; Indirect Costs</a:t>
                      </a:r>
                      <a:endParaRPr lang="en-US" dirty="0"/>
                    </a:p>
                  </a:txBody>
                  <a:tcPr/>
                </a:tc>
                <a:tc>
                  <a:txBody>
                    <a:bodyPr/>
                    <a:lstStyle/>
                    <a:p>
                      <a:r>
                        <a:rPr lang="en-US" dirty="0" smtClean="0"/>
                        <a:t>$20,000</a:t>
                      </a:r>
                      <a:endParaRPr lang="en-US" dirty="0"/>
                    </a:p>
                  </a:txBody>
                  <a:tcPr/>
                </a:tc>
                <a:extLst>
                  <a:ext uri="{0D108BD9-81ED-4DB2-BD59-A6C34878D82A}">
                    <a16:rowId xmlns:a16="http://schemas.microsoft.com/office/drawing/2014/main" val="781950956"/>
                  </a:ext>
                </a:extLst>
              </a:tr>
              <a:tr h="300779">
                <a:tc>
                  <a:txBody>
                    <a:bodyPr/>
                    <a:lstStyle/>
                    <a:p>
                      <a:r>
                        <a:rPr lang="en-US" dirty="0" smtClean="0"/>
                        <a:t>School Supplies &amp; </a:t>
                      </a:r>
                      <a:r>
                        <a:rPr lang="en-US" dirty="0" err="1" smtClean="0"/>
                        <a:t>Misc</a:t>
                      </a:r>
                      <a:endParaRPr lang="en-US" dirty="0"/>
                    </a:p>
                  </a:txBody>
                  <a:tcPr/>
                </a:tc>
                <a:tc>
                  <a:txBody>
                    <a:bodyPr/>
                    <a:lstStyle/>
                    <a:p>
                      <a:r>
                        <a:rPr lang="en-US" dirty="0" smtClean="0"/>
                        <a:t>$47,000</a:t>
                      </a:r>
                      <a:endParaRPr lang="en-US" dirty="0"/>
                    </a:p>
                  </a:txBody>
                  <a:tcPr/>
                </a:tc>
                <a:extLst>
                  <a:ext uri="{0D108BD9-81ED-4DB2-BD59-A6C34878D82A}">
                    <a16:rowId xmlns:a16="http://schemas.microsoft.com/office/drawing/2014/main" val="2798015978"/>
                  </a:ext>
                </a:extLst>
              </a:tr>
              <a:tr h="300779">
                <a:tc>
                  <a:txBody>
                    <a:bodyPr/>
                    <a:lstStyle/>
                    <a:p>
                      <a:r>
                        <a:rPr lang="en-US" dirty="0" smtClean="0"/>
                        <a:t>Total Cost</a:t>
                      </a:r>
                      <a:endParaRPr lang="en-US" dirty="0"/>
                    </a:p>
                  </a:txBody>
                  <a:tcPr/>
                </a:tc>
                <a:tc>
                  <a:txBody>
                    <a:bodyPr/>
                    <a:lstStyle/>
                    <a:p>
                      <a:r>
                        <a:rPr lang="en-US" dirty="0" smtClean="0"/>
                        <a:t>$558,000</a:t>
                      </a:r>
                      <a:endParaRPr lang="en-US" dirty="0"/>
                    </a:p>
                  </a:txBody>
                  <a:tcPr/>
                </a:tc>
                <a:extLst>
                  <a:ext uri="{0D108BD9-81ED-4DB2-BD59-A6C34878D82A}">
                    <a16:rowId xmlns:a16="http://schemas.microsoft.com/office/drawing/2014/main" val="1525990219"/>
                  </a:ext>
                </a:extLst>
              </a:tr>
            </a:tbl>
          </a:graphicData>
        </a:graphic>
      </p:graphicFrame>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2867286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3"/>
          <p:cNvSpPr txBox="1">
            <a:spLocks noGrp="1"/>
          </p:cNvSpPr>
          <p:nvPr>
            <p:ph type="title"/>
          </p:nvPr>
        </p:nvSpPr>
        <p:spPr>
          <a:xfrm>
            <a:off x="646111" y="452718"/>
            <a:ext cx="9404723" cy="868082"/>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t>Annual Report Narrative #1</a:t>
            </a:r>
            <a:endParaRPr dirty="0"/>
          </a:p>
        </p:txBody>
      </p:sp>
      <p:sp>
        <p:nvSpPr>
          <p:cNvPr id="313" name="Google Shape;313;p43"/>
          <p:cNvSpPr txBox="1">
            <a:spLocks noGrp="1"/>
          </p:cNvSpPr>
          <p:nvPr>
            <p:ph idx="1"/>
          </p:nvPr>
        </p:nvSpPr>
        <p:spPr>
          <a:xfrm>
            <a:off x="480350" y="1320800"/>
            <a:ext cx="11241900" cy="1215300"/>
          </a:xfrm>
          <a:prstGeom prst="rect">
            <a:avLst/>
          </a:prstGeom>
          <a:solidFill>
            <a:srgbClr val="006CAD">
              <a:alpha val="44650"/>
            </a:srgbClr>
          </a:solidFill>
        </p:spPr>
        <p:txBody>
          <a:bodyPr spcFirstLastPara="1" wrap="square" lIns="91425" tIns="45700" rIns="91425" bIns="45700" anchor="t" anchorCtr="0">
            <a:normAutofit fontScale="85000" lnSpcReduction="20000"/>
          </a:bodyPr>
          <a:lstStyle/>
          <a:p>
            <a:pPr marL="0" lvl="0" indent="0" algn="l" rtl="0">
              <a:spcBef>
                <a:spcPts val="1000"/>
              </a:spcBef>
              <a:spcAft>
                <a:spcPts val="0"/>
              </a:spcAft>
              <a:buClr>
                <a:schemeClr val="dk1"/>
              </a:buClr>
              <a:buSzPct val="45833"/>
              <a:buFont typeface="Arial"/>
              <a:buNone/>
            </a:pPr>
            <a:r>
              <a:rPr lang="en-US" b="1" i="1" dirty="0"/>
              <a:t>As you review your progress markers/overall reflection responses and reflect on plan implementation, how do you see your progress contributing to the Outcomes and Strategies in your plan and your Longitudinal Performance Growth Targets (LPGT)/Local Optional Metrics (LOM)?</a:t>
            </a:r>
            <a:endParaRPr b="1" i="1" dirty="0"/>
          </a:p>
          <a:p>
            <a:pPr marL="0" lvl="0" indent="0" algn="l" rtl="0">
              <a:spcBef>
                <a:spcPts val="1000"/>
              </a:spcBef>
              <a:spcAft>
                <a:spcPts val="0"/>
              </a:spcAft>
              <a:buNone/>
            </a:pPr>
            <a:r>
              <a:rPr lang="en-US" b="1" i="1" dirty="0"/>
              <a:t>Discuss at least one Outcome where you have seen progress in implementation.</a:t>
            </a:r>
            <a:endParaRPr b="1" i="1" dirty="0"/>
          </a:p>
        </p:txBody>
      </p:sp>
      <p:sp>
        <p:nvSpPr>
          <p:cNvPr id="314" name="Google Shape;314;p43"/>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
        <p:nvSpPr>
          <p:cNvPr id="315" name="Google Shape;315;p43"/>
          <p:cNvSpPr txBox="1">
            <a:spLocks noGrp="1"/>
          </p:cNvSpPr>
          <p:nvPr>
            <p:ph type="body" idx="4294967295"/>
          </p:nvPr>
        </p:nvSpPr>
        <p:spPr>
          <a:xfrm>
            <a:off x="950913" y="2641601"/>
            <a:ext cx="11241087" cy="3749040"/>
          </a:xfrm>
          <a:prstGeom prst="rect">
            <a:avLst/>
          </a:prstGeom>
          <a:solidFill>
            <a:schemeClr val="lt1"/>
          </a:solidFill>
        </p:spPr>
        <p:txBody>
          <a:bodyPr spcFirstLastPara="1" wrap="square" lIns="91425" tIns="45700" rIns="91425" bIns="45700" anchor="t" anchorCtr="0">
            <a:normAutofit/>
          </a:bodyPr>
          <a:lstStyle/>
          <a:p>
            <a:r>
              <a:rPr lang="en-US" b="1" i="1" dirty="0">
                <a:solidFill>
                  <a:schemeClr val="bg1"/>
                </a:solidFill>
              </a:rPr>
              <a:t>H</a:t>
            </a:r>
            <a:r>
              <a:rPr lang="en-US" b="1" i="1" dirty="0" smtClean="0">
                <a:solidFill>
                  <a:schemeClr val="bg1"/>
                </a:solidFill>
              </a:rPr>
              <a:t>ow </a:t>
            </a:r>
            <a:r>
              <a:rPr lang="en-US" b="1" i="1" dirty="0">
                <a:solidFill>
                  <a:schemeClr val="bg1"/>
                </a:solidFill>
              </a:rPr>
              <a:t>do you see your progress</a:t>
            </a:r>
            <a:endParaRPr lang="en-US" dirty="0" smtClean="0">
              <a:solidFill>
                <a:schemeClr val="bg1"/>
              </a:solidFill>
            </a:endParaRPr>
          </a:p>
          <a:p>
            <a:pPr marL="0" indent="0">
              <a:buNone/>
            </a:pPr>
            <a:r>
              <a:rPr lang="en-US" dirty="0" smtClean="0">
                <a:solidFill>
                  <a:schemeClr val="bg1"/>
                </a:solidFill>
              </a:rPr>
              <a:t>Upon </a:t>
            </a:r>
            <a:r>
              <a:rPr lang="en-US" dirty="0">
                <a:solidFill>
                  <a:schemeClr val="bg1"/>
                </a:solidFill>
              </a:rPr>
              <a:t>reflection of our current progress markers and Longitudinal Performance Growth Targets, the </a:t>
            </a:r>
            <a:r>
              <a:rPr lang="en-US" dirty="0" err="1">
                <a:solidFill>
                  <a:schemeClr val="bg1"/>
                </a:solidFill>
              </a:rPr>
              <a:t>Yoncalla</a:t>
            </a:r>
            <a:r>
              <a:rPr lang="en-US" dirty="0">
                <a:solidFill>
                  <a:schemeClr val="bg1"/>
                </a:solidFill>
              </a:rPr>
              <a:t> School District is continuing to see improvements at both buildings in improved attendance rates, stronger staff development opportunities, and 3</a:t>
            </a:r>
            <a:r>
              <a:rPr lang="en-US" baseline="30000" dirty="0">
                <a:solidFill>
                  <a:schemeClr val="bg1"/>
                </a:solidFill>
              </a:rPr>
              <a:t>rd</a:t>
            </a:r>
            <a:r>
              <a:rPr lang="en-US" dirty="0">
                <a:solidFill>
                  <a:schemeClr val="bg1"/>
                </a:solidFill>
              </a:rPr>
              <a:t> grade ELA proficiency rates continue to trend in the right direction.  Attendance rates have been steadily improving throughout the past 2 years. </a:t>
            </a:r>
            <a:endParaRPr lang="en-US" dirty="0" smtClean="0">
              <a:solidFill>
                <a:schemeClr val="bg1"/>
              </a:solidFill>
            </a:endParaRPr>
          </a:p>
          <a:p>
            <a:r>
              <a:rPr lang="en-US" b="1" i="1" dirty="0">
                <a:solidFill>
                  <a:schemeClr val="bg1"/>
                </a:solidFill>
              </a:rPr>
              <a:t>Discuss at least one Outcome where you have seen progress in implementation.</a:t>
            </a:r>
            <a:endParaRPr lang="en-US" dirty="0">
              <a:solidFill>
                <a:schemeClr val="bg1"/>
              </a:solidFill>
            </a:endParaRPr>
          </a:p>
          <a:p>
            <a:pPr marL="0" indent="0">
              <a:buNone/>
            </a:pPr>
            <a:r>
              <a:rPr lang="en-US" dirty="0">
                <a:solidFill>
                  <a:schemeClr val="bg1"/>
                </a:solidFill>
              </a:rPr>
              <a:t>Attendance rates continue to be the largest area of improvement this past year.  We purposely targeted this area at both the elementary school and the high school. </a:t>
            </a:r>
            <a:endParaRPr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4"/>
          <p:cNvSpPr txBox="1">
            <a:spLocks noGrp="1"/>
          </p:cNvSpPr>
          <p:nvPr>
            <p:ph type="title"/>
          </p:nvPr>
        </p:nvSpPr>
        <p:spPr>
          <a:xfrm>
            <a:off x="646111" y="452718"/>
            <a:ext cx="9404723" cy="959522"/>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t>Annual Report Narrative #2</a:t>
            </a:r>
            <a:endParaRPr dirty="0"/>
          </a:p>
        </p:txBody>
      </p:sp>
      <p:sp>
        <p:nvSpPr>
          <p:cNvPr id="323" name="Google Shape;323;p44"/>
          <p:cNvSpPr txBox="1">
            <a:spLocks noGrp="1"/>
          </p:cNvSpPr>
          <p:nvPr>
            <p:ph idx="1"/>
          </p:nvPr>
        </p:nvSpPr>
        <p:spPr>
          <a:xfrm>
            <a:off x="471000" y="1412240"/>
            <a:ext cx="11241900" cy="1215300"/>
          </a:xfrm>
          <a:prstGeom prst="rect">
            <a:avLst/>
          </a:prstGeom>
          <a:solidFill>
            <a:srgbClr val="006CAD">
              <a:alpha val="44650"/>
            </a:srgbClr>
          </a:solidFill>
        </p:spPr>
        <p:txBody>
          <a:bodyPr spcFirstLastPara="1" wrap="square" lIns="91425" tIns="45700" rIns="91425" bIns="45700" anchor="t" anchorCtr="0">
            <a:normAutofit fontScale="92500"/>
          </a:bodyPr>
          <a:lstStyle/>
          <a:p>
            <a:pPr marL="0" lvl="0" indent="0" algn="l" rtl="0">
              <a:spcBef>
                <a:spcPts val="1000"/>
              </a:spcBef>
              <a:spcAft>
                <a:spcPts val="0"/>
              </a:spcAft>
              <a:buClr>
                <a:schemeClr val="dk1"/>
              </a:buClr>
              <a:buSzPct val="45833"/>
              <a:buFont typeface="Arial"/>
              <a:buNone/>
            </a:pPr>
            <a:r>
              <a:rPr lang="en-US" b="1" i="1" dirty="0"/>
              <a:t>Where have you experienced barriers, challenges, or impediments to progress toward your Outcomes and Strategies in your plan that you could use support with?</a:t>
            </a:r>
            <a:endParaRPr b="1" i="1" dirty="0"/>
          </a:p>
          <a:p>
            <a:pPr marL="0" lvl="0" indent="0" algn="l" rtl="0">
              <a:spcBef>
                <a:spcPts val="1000"/>
              </a:spcBef>
              <a:spcAft>
                <a:spcPts val="0"/>
              </a:spcAft>
              <a:buNone/>
            </a:pPr>
            <a:r>
              <a:rPr lang="en-US" b="1" i="1" dirty="0"/>
              <a:t>Discuss at least one Outcome where you have seen challenges or barriers to implementation.</a:t>
            </a:r>
            <a:endParaRPr b="1" i="1" dirty="0"/>
          </a:p>
        </p:txBody>
      </p:sp>
      <p:sp>
        <p:nvSpPr>
          <p:cNvPr id="322" name="Google Shape;322;p44"/>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
        <p:nvSpPr>
          <p:cNvPr id="324" name="Google Shape;324;p44"/>
          <p:cNvSpPr txBox="1">
            <a:spLocks noGrp="1"/>
          </p:cNvSpPr>
          <p:nvPr>
            <p:ph type="body" idx="4294967295"/>
          </p:nvPr>
        </p:nvSpPr>
        <p:spPr>
          <a:xfrm>
            <a:off x="950913" y="2627540"/>
            <a:ext cx="11241087" cy="3844380"/>
          </a:xfrm>
          <a:prstGeom prst="rect">
            <a:avLst/>
          </a:prstGeom>
          <a:solidFill>
            <a:schemeClr val="lt1"/>
          </a:solidFill>
        </p:spPr>
        <p:txBody>
          <a:bodyPr spcFirstLastPara="1" wrap="square" lIns="91425" tIns="45700" rIns="91425" bIns="45700" anchor="t" anchorCtr="0">
            <a:normAutofit fontScale="92500" lnSpcReduction="10000"/>
          </a:bodyPr>
          <a:lstStyle/>
          <a:p>
            <a:r>
              <a:rPr lang="en-US" b="1" i="1" dirty="0" smtClean="0">
                <a:solidFill>
                  <a:schemeClr val="bg1"/>
                </a:solidFill>
              </a:rPr>
              <a:t>Where </a:t>
            </a:r>
            <a:r>
              <a:rPr lang="en-US" b="1" i="1" dirty="0">
                <a:solidFill>
                  <a:schemeClr val="bg1"/>
                </a:solidFill>
              </a:rPr>
              <a:t>have you experienced barriers, challenges, or impediments to </a:t>
            </a:r>
            <a:r>
              <a:rPr lang="en-US" b="1" i="1" dirty="0" smtClean="0">
                <a:solidFill>
                  <a:schemeClr val="bg1"/>
                </a:solidFill>
              </a:rPr>
              <a:t>progress</a:t>
            </a:r>
            <a:r>
              <a:rPr lang="en-US" dirty="0" smtClean="0">
                <a:solidFill>
                  <a:schemeClr val="bg1"/>
                </a:solidFill>
              </a:rPr>
              <a:t>?</a:t>
            </a:r>
          </a:p>
          <a:p>
            <a:pPr marL="0" indent="0">
              <a:buNone/>
            </a:pPr>
            <a:r>
              <a:rPr lang="en-US" dirty="0">
                <a:solidFill>
                  <a:schemeClr val="bg1"/>
                </a:solidFill>
              </a:rPr>
              <a:t>An area of concern in regards to barriers, challenges, or impediments to progress toward your Outcomes and Strategies in our plan revolves around student mental health.  Students in </a:t>
            </a:r>
            <a:r>
              <a:rPr lang="en-US" dirty="0" err="1">
                <a:solidFill>
                  <a:schemeClr val="bg1"/>
                </a:solidFill>
              </a:rPr>
              <a:t>Yoncalla</a:t>
            </a:r>
            <a:r>
              <a:rPr lang="en-US" dirty="0">
                <a:solidFill>
                  <a:schemeClr val="bg1"/>
                </a:solidFill>
              </a:rPr>
              <a:t> face several significant barriers to accessing counseling and mental health services, despite recent efforts to expand support</a:t>
            </a:r>
            <a:r>
              <a:rPr lang="en-US" dirty="0" smtClean="0">
                <a:solidFill>
                  <a:schemeClr val="bg1"/>
                </a:solidFill>
              </a:rPr>
              <a:t>. </a:t>
            </a:r>
            <a:r>
              <a:rPr lang="en-US" dirty="0">
                <a:solidFill>
                  <a:schemeClr val="bg1"/>
                </a:solidFill>
              </a:rPr>
              <a:t>Some of our challenges include</a:t>
            </a:r>
            <a:r>
              <a:rPr lang="en-US" dirty="0" smtClean="0">
                <a:solidFill>
                  <a:schemeClr val="bg1"/>
                </a:solidFill>
              </a:rPr>
              <a:t>:</a:t>
            </a:r>
          </a:p>
          <a:p>
            <a:pPr marL="457200" indent="-457200">
              <a:buAutoNum type="arabicPeriod"/>
            </a:pPr>
            <a:r>
              <a:rPr lang="en-US" dirty="0" smtClean="0">
                <a:solidFill>
                  <a:schemeClr val="bg1"/>
                </a:solidFill>
              </a:rPr>
              <a:t>Shortage </a:t>
            </a:r>
            <a:r>
              <a:rPr lang="en-US" dirty="0">
                <a:solidFill>
                  <a:schemeClr val="bg1"/>
                </a:solidFill>
              </a:rPr>
              <a:t>of Mental Health </a:t>
            </a:r>
            <a:r>
              <a:rPr lang="en-US" dirty="0" smtClean="0">
                <a:solidFill>
                  <a:schemeClr val="bg1"/>
                </a:solidFill>
              </a:rPr>
              <a:t>Professionals</a:t>
            </a:r>
          </a:p>
          <a:p>
            <a:pPr marL="457200" indent="-457200">
              <a:buAutoNum type="arabicPeriod"/>
            </a:pPr>
            <a:r>
              <a:rPr lang="en-US" dirty="0">
                <a:solidFill>
                  <a:schemeClr val="bg1"/>
                </a:solidFill>
              </a:rPr>
              <a:t>High Rates of Mental Health </a:t>
            </a:r>
            <a:r>
              <a:rPr lang="en-US" dirty="0" smtClean="0">
                <a:solidFill>
                  <a:schemeClr val="bg1"/>
                </a:solidFill>
              </a:rPr>
              <a:t>Challenges</a:t>
            </a:r>
          </a:p>
          <a:p>
            <a:pPr marL="457200" indent="-457200">
              <a:buAutoNum type="arabicPeriod"/>
            </a:pPr>
            <a:r>
              <a:rPr lang="en-US" dirty="0">
                <a:solidFill>
                  <a:schemeClr val="bg1"/>
                </a:solidFill>
              </a:rPr>
              <a:t>Transportation </a:t>
            </a:r>
            <a:r>
              <a:rPr lang="en-US" dirty="0" smtClean="0">
                <a:solidFill>
                  <a:schemeClr val="bg1"/>
                </a:solidFill>
              </a:rPr>
              <a:t>Barriers</a:t>
            </a:r>
          </a:p>
          <a:p>
            <a:pPr marL="457200" indent="-457200">
              <a:buAutoNum type="arabicPeriod"/>
            </a:pPr>
            <a:r>
              <a:rPr lang="en-US" dirty="0">
                <a:solidFill>
                  <a:schemeClr val="bg1"/>
                </a:solidFill>
              </a:rPr>
              <a:t>Retention </a:t>
            </a:r>
            <a:r>
              <a:rPr lang="en-US" dirty="0" smtClean="0">
                <a:solidFill>
                  <a:schemeClr val="bg1"/>
                </a:solidFill>
              </a:rPr>
              <a:t>Issues</a:t>
            </a:r>
          </a:p>
          <a:p>
            <a:pPr marL="457200" indent="-457200">
              <a:buAutoNum type="arabicPeriod"/>
            </a:pPr>
            <a:r>
              <a:rPr lang="en-US" dirty="0">
                <a:solidFill>
                  <a:schemeClr val="bg1"/>
                </a:solidFill>
              </a:rPr>
              <a:t>Limited Training </a:t>
            </a:r>
            <a:endParaRPr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5"/>
          <p:cNvSpPr txBox="1">
            <a:spLocks noGrp="1"/>
          </p:cNvSpPr>
          <p:nvPr>
            <p:ph type="title"/>
          </p:nvPr>
        </p:nvSpPr>
        <p:spPr>
          <a:xfrm>
            <a:off x="646924" y="254495"/>
            <a:ext cx="9404723" cy="808921"/>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t>Annual Report Narrative #3</a:t>
            </a:r>
            <a:endParaRPr dirty="0"/>
          </a:p>
        </p:txBody>
      </p:sp>
      <p:sp>
        <p:nvSpPr>
          <p:cNvPr id="332" name="Google Shape;332;p45"/>
          <p:cNvSpPr txBox="1">
            <a:spLocks noGrp="1"/>
          </p:cNvSpPr>
          <p:nvPr>
            <p:ph idx="1"/>
          </p:nvPr>
        </p:nvSpPr>
        <p:spPr>
          <a:xfrm>
            <a:off x="440520" y="1063416"/>
            <a:ext cx="11241900" cy="1215300"/>
          </a:xfrm>
          <a:prstGeom prst="rect">
            <a:avLst/>
          </a:prstGeom>
          <a:solidFill>
            <a:srgbClr val="006CAD">
              <a:alpha val="44650"/>
            </a:srgbClr>
          </a:solidFill>
        </p:spPr>
        <p:txBody>
          <a:bodyPr spcFirstLastPara="1" wrap="square" lIns="91425" tIns="45700" rIns="91425" bIns="45700" anchor="t" anchorCtr="0">
            <a:normAutofit fontScale="92500" lnSpcReduction="20000"/>
          </a:bodyPr>
          <a:lstStyle/>
          <a:p>
            <a:pPr marL="0" lvl="0" indent="0" algn="l" rtl="0">
              <a:spcBef>
                <a:spcPts val="1000"/>
              </a:spcBef>
              <a:spcAft>
                <a:spcPts val="0"/>
              </a:spcAft>
              <a:buNone/>
            </a:pPr>
            <a:r>
              <a:rPr lang="en-US" b="1" i="1" dirty="0"/>
              <a:t>2024-25 Only: Review actual metric rates compared to previously created LPGT and LOM and share reflection on progress. Describe how activities are supporting progress towards targets and if any shifts in strategy implementation are planned for the future based upon that current progress. Include specific metrics and target types in your reflection.</a:t>
            </a:r>
            <a:endParaRPr b="1" i="1" dirty="0"/>
          </a:p>
        </p:txBody>
      </p:sp>
      <p:sp>
        <p:nvSpPr>
          <p:cNvPr id="331" name="Google Shape;331;p45"/>
          <p:cNvSpPr txBox="1">
            <a:spLocks noGrp="1"/>
          </p:cNvSpPr>
          <p:nvPr>
            <p:ph type="sldNum" sz="quarter" idx="12"/>
          </p:nvPr>
        </p:nvSpPr>
        <p:spPr>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333" name="Google Shape;333;p45"/>
          <p:cNvSpPr txBox="1">
            <a:spLocks noGrp="1"/>
          </p:cNvSpPr>
          <p:nvPr>
            <p:ph type="body" idx="4294967295"/>
          </p:nvPr>
        </p:nvSpPr>
        <p:spPr>
          <a:xfrm>
            <a:off x="646924" y="2397760"/>
            <a:ext cx="11463796" cy="4236720"/>
          </a:xfrm>
          <a:prstGeom prst="rect">
            <a:avLst/>
          </a:prstGeom>
          <a:solidFill>
            <a:schemeClr val="lt1"/>
          </a:solidFill>
        </p:spPr>
        <p:txBody>
          <a:bodyPr spcFirstLastPara="1" wrap="square" lIns="91425" tIns="45700" rIns="91425" bIns="45700" anchor="t" anchorCtr="0">
            <a:normAutofit fontScale="62500" lnSpcReduction="20000"/>
          </a:bodyPr>
          <a:lstStyle/>
          <a:p>
            <a:r>
              <a:rPr lang="en-US" b="1" dirty="0" smtClean="0">
                <a:solidFill>
                  <a:schemeClr val="bg1"/>
                </a:solidFill>
              </a:rPr>
              <a:t>Review </a:t>
            </a:r>
            <a:r>
              <a:rPr lang="en-US" b="1" dirty="0">
                <a:solidFill>
                  <a:schemeClr val="bg1"/>
                </a:solidFill>
              </a:rPr>
              <a:t>actual metric rates compared to previously </a:t>
            </a:r>
            <a:r>
              <a:rPr lang="en-US" b="1" dirty="0" smtClean="0">
                <a:solidFill>
                  <a:schemeClr val="bg1"/>
                </a:solidFill>
              </a:rPr>
              <a:t>years and </a:t>
            </a:r>
            <a:r>
              <a:rPr lang="en-US" b="1" dirty="0">
                <a:solidFill>
                  <a:schemeClr val="bg1"/>
                </a:solidFill>
              </a:rPr>
              <a:t>share reflection on </a:t>
            </a:r>
            <a:r>
              <a:rPr lang="en-US" b="1" dirty="0" smtClean="0">
                <a:solidFill>
                  <a:schemeClr val="bg1"/>
                </a:solidFill>
              </a:rPr>
              <a:t>progress.</a:t>
            </a:r>
            <a:endParaRPr lang="en-US" b="1" dirty="0">
              <a:solidFill>
                <a:schemeClr val="bg1"/>
              </a:solidFill>
            </a:endParaRPr>
          </a:p>
          <a:p>
            <a:pPr marL="0" indent="0">
              <a:buNone/>
            </a:pPr>
            <a:r>
              <a:rPr lang="en-US" dirty="0" smtClean="0">
                <a:solidFill>
                  <a:schemeClr val="bg1"/>
                </a:solidFill>
              </a:rPr>
              <a:t>These were the numbers that were shared last month.  </a:t>
            </a:r>
          </a:p>
          <a:p>
            <a:pPr lvl="0"/>
            <a:r>
              <a:rPr lang="en-US" dirty="0" smtClean="0">
                <a:solidFill>
                  <a:schemeClr val="bg1"/>
                </a:solidFill>
              </a:rPr>
              <a:t>We have seen growth in all 5 of the LPGT areas</a:t>
            </a:r>
            <a:endParaRPr lang="en-US" dirty="0">
              <a:solidFill>
                <a:schemeClr val="bg1"/>
              </a:solidFill>
            </a:endParaRPr>
          </a:p>
          <a:p>
            <a:pPr lvl="1"/>
            <a:r>
              <a:rPr lang="en-US" dirty="0">
                <a:solidFill>
                  <a:schemeClr val="bg1"/>
                </a:solidFill>
              </a:rPr>
              <a:t>4-Year Cohort Graduation Rate</a:t>
            </a:r>
          </a:p>
          <a:p>
            <a:pPr lvl="1"/>
            <a:r>
              <a:rPr lang="en-US" dirty="0">
                <a:solidFill>
                  <a:schemeClr val="bg1"/>
                </a:solidFill>
              </a:rPr>
              <a:t>5-Year Cohort Completion Rate</a:t>
            </a:r>
          </a:p>
          <a:p>
            <a:pPr lvl="1"/>
            <a:r>
              <a:rPr lang="en-US" dirty="0">
                <a:solidFill>
                  <a:schemeClr val="bg1"/>
                </a:solidFill>
              </a:rPr>
              <a:t>9th Grade On-Track to Graduate Rate</a:t>
            </a:r>
          </a:p>
          <a:p>
            <a:pPr lvl="1"/>
            <a:r>
              <a:rPr lang="en-US" dirty="0">
                <a:solidFill>
                  <a:schemeClr val="bg1"/>
                </a:solidFill>
              </a:rPr>
              <a:t>Regular Attendance Rate</a:t>
            </a:r>
          </a:p>
          <a:p>
            <a:pPr lvl="1"/>
            <a:r>
              <a:rPr lang="en-US" dirty="0">
                <a:solidFill>
                  <a:schemeClr val="bg1"/>
                </a:solidFill>
              </a:rPr>
              <a:t>3rd Grade English Language Arts (ELA) Proficiency Rate</a:t>
            </a:r>
          </a:p>
          <a:p>
            <a:r>
              <a:rPr lang="en-US" dirty="0">
                <a:solidFill>
                  <a:schemeClr val="bg1"/>
                </a:solidFill>
              </a:rPr>
              <a:t>Recent Performance Highlights continue to show growth that gives us pause for optimism as we move forward.  </a:t>
            </a:r>
          </a:p>
          <a:p>
            <a:pPr lvl="0"/>
            <a:r>
              <a:rPr lang="en-US" b="1" dirty="0">
                <a:solidFill>
                  <a:schemeClr val="bg1"/>
                </a:solidFill>
              </a:rPr>
              <a:t>Graduation Rate</a:t>
            </a:r>
            <a:r>
              <a:rPr lang="en-US" dirty="0">
                <a:solidFill>
                  <a:schemeClr val="bg1"/>
                </a:solidFill>
              </a:rPr>
              <a:t>: </a:t>
            </a:r>
            <a:r>
              <a:rPr lang="en-US" dirty="0" err="1">
                <a:solidFill>
                  <a:schemeClr val="bg1"/>
                </a:solidFill>
              </a:rPr>
              <a:t>Yoncalla</a:t>
            </a:r>
            <a:r>
              <a:rPr lang="en-US" dirty="0">
                <a:solidFill>
                  <a:schemeClr val="bg1"/>
                </a:solidFill>
              </a:rPr>
              <a:t> has shown strong performance, with a graduation rate at or above </a:t>
            </a:r>
            <a:r>
              <a:rPr lang="en-US" b="1" dirty="0">
                <a:solidFill>
                  <a:schemeClr val="bg1"/>
                </a:solidFill>
              </a:rPr>
              <a:t>90%</a:t>
            </a:r>
            <a:r>
              <a:rPr lang="en-US" dirty="0">
                <a:solidFill>
                  <a:schemeClr val="bg1"/>
                </a:solidFill>
              </a:rPr>
              <a:t>, exceeding the state average of </a:t>
            </a:r>
            <a:r>
              <a:rPr lang="en-US" b="1" dirty="0">
                <a:solidFill>
                  <a:schemeClr val="bg1"/>
                </a:solidFill>
              </a:rPr>
              <a:t>81%</a:t>
            </a:r>
            <a:r>
              <a:rPr lang="en-US" dirty="0">
                <a:solidFill>
                  <a:schemeClr val="bg1"/>
                </a:solidFill>
              </a:rPr>
              <a:t>.</a:t>
            </a:r>
          </a:p>
          <a:p>
            <a:pPr lvl="0"/>
            <a:r>
              <a:rPr lang="en-US" b="1" dirty="0">
                <a:solidFill>
                  <a:schemeClr val="bg1"/>
                </a:solidFill>
              </a:rPr>
              <a:t>3rd Grade ELA Proficiency</a:t>
            </a:r>
            <a:r>
              <a:rPr lang="en-US" dirty="0">
                <a:solidFill>
                  <a:schemeClr val="bg1"/>
                </a:solidFill>
              </a:rPr>
              <a:t>: Improvement noted, though still below the LPGT that we set, 3</a:t>
            </a:r>
            <a:r>
              <a:rPr lang="en-US" baseline="30000" dirty="0">
                <a:solidFill>
                  <a:schemeClr val="bg1"/>
                </a:solidFill>
              </a:rPr>
              <a:t>rd</a:t>
            </a:r>
            <a:r>
              <a:rPr lang="en-US" dirty="0">
                <a:solidFill>
                  <a:schemeClr val="bg1"/>
                </a:solidFill>
              </a:rPr>
              <a:t> grade ELA proficiency continues to grow from </a:t>
            </a:r>
            <a:r>
              <a:rPr lang="en-US" b="1" dirty="0">
                <a:solidFill>
                  <a:schemeClr val="bg1"/>
                </a:solidFill>
              </a:rPr>
              <a:t>36%</a:t>
            </a:r>
            <a:r>
              <a:rPr lang="en-US" dirty="0">
                <a:solidFill>
                  <a:schemeClr val="bg1"/>
                </a:solidFill>
              </a:rPr>
              <a:t> in 2023 to </a:t>
            </a:r>
            <a:r>
              <a:rPr lang="en-US" b="1" dirty="0">
                <a:solidFill>
                  <a:schemeClr val="bg1"/>
                </a:solidFill>
              </a:rPr>
              <a:t>44%</a:t>
            </a:r>
            <a:r>
              <a:rPr lang="en-US" dirty="0">
                <a:solidFill>
                  <a:schemeClr val="bg1"/>
                </a:solidFill>
              </a:rPr>
              <a:t> in 2024.  This percentage is above the state average.  Activities such as early literacy interventions and staff development are credited for gains in this area.</a:t>
            </a:r>
          </a:p>
          <a:p>
            <a:r>
              <a:rPr lang="en-US" b="1" dirty="0">
                <a:solidFill>
                  <a:schemeClr val="bg1"/>
                </a:solidFill>
              </a:rPr>
              <a:t>Regular Attendance</a:t>
            </a:r>
            <a:r>
              <a:rPr lang="en-US" dirty="0">
                <a:solidFill>
                  <a:schemeClr val="bg1"/>
                </a:solidFill>
              </a:rPr>
              <a:t>: Attendance rates have improved steadily throughout the district, supported by family engagement strategies and consistent communication.  The current numbers show an increase of </a:t>
            </a:r>
            <a:r>
              <a:rPr lang="en-US" b="1" dirty="0">
                <a:solidFill>
                  <a:schemeClr val="bg1"/>
                </a:solidFill>
              </a:rPr>
              <a:t>12%</a:t>
            </a:r>
            <a:r>
              <a:rPr lang="en-US" dirty="0">
                <a:solidFill>
                  <a:schemeClr val="bg1"/>
                </a:solidFill>
              </a:rPr>
              <a:t> between 2023 and 2024. </a:t>
            </a:r>
            <a:endParaRPr lang="en-US" dirty="0" smtClean="0">
              <a:solidFill>
                <a:schemeClr val="bg1"/>
              </a:solidFill>
            </a:endParaRPr>
          </a:p>
          <a:p>
            <a:pPr marL="0" indent="0">
              <a:buNone/>
            </a:pPr>
            <a:endParaRPr lang="en-US" dirty="0">
              <a:solidFill>
                <a:schemeClr val="bg1"/>
              </a:solidFill>
            </a:endParaRPr>
          </a:p>
          <a:p>
            <a:pPr marL="0" indent="0">
              <a:buNone/>
            </a:pPr>
            <a:endParaRPr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Questions/Comments????</a:t>
            </a:r>
            <a:endParaRPr lang="en-US" b="1"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24607621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263</TotalTime>
  <Words>915</Words>
  <Application>Microsoft Office PowerPoint</Application>
  <PresentationFormat>Widescreen</PresentationFormat>
  <Paragraphs>127</Paragraphs>
  <Slides>13</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Ion</vt:lpstr>
      <vt:lpstr>24-25 Integrated Programs  Annual Report Presentation </vt:lpstr>
      <vt:lpstr>Annual Reporting Requirements</vt:lpstr>
      <vt:lpstr>Summary of Integrated Programs</vt:lpstr>
      <vt:lpstr>Regular attenders (Grades K-2) Grades K-2 REGULAR ATTENDERS Students who attended more than 90% of their enrolled school days. State average is 67%</vt:lpstr>
      <vt:lpstr>3rd grade language arts Students meeting state grade-level expectations State average is 40%</vt:lpstr>
      <vt:lpstr>On track to graduate (9th grade) Students earning one-quarter of graduation credits in their 9th grade year. State Average is 86% </vt:lpstr>
      <vt:lpstr>On time Graduation rates Students earning a diploma within four years. State AVERAGE is 82% </vt:lpstr>
      <vt:lpstr>SIA Annual Report Requirements </vt:lpstr>
      <vt:lpstr>Key Investments</vt:lpstr>
      <vt:lpstr>Annual Report Narrative #1</vt:lpstr>
      <vt:lpstr>Annual Report Narrative #2</vt:lpstr>
      <vt:lpstr>Annual Report Narrative #3</vt:lpstr>
      <vt:lpstr>Questions/Comments????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24-25 Integrated Programs  Annual Report Presentation </dc:title>
  <cp:lastModifiedBy>Brian Berry</cp:lastModifiedBy>
  <cp:revision>35</cp:revision>
  <dcterms:modified xsi:type="dcterms:W3CDTF">2025-09-18T15:54:05Z</dcterms:modified>
</cp:coreProperties>
</file>