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64" r:id="rId3"/>
    <p:sldMasterId id="2147483670" r:id="rId4"/>
    <p:sldMasterId id="2147483672" r:id="rId5"/>
    <p:sldMasterId id="2147483674" r:id="rId6"/>
  </p:sldMasterIdLst>
  <p:notesMasterIdLst>
    <p:notesMasterId r:id="rId38"/>
  </p:notesMasterIdLst>
  <p:sldIdLst>
    <p:sldId id="256" r:id="rId7"/>
    <p:sldId id="258" r:id="rId8"/>
    <p:sldId id="259" r:id="rId9"/>
    <p:sldId id="260"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99" r:id="rId29"/>
    <p:sldId id="285" r:id="rId30"/>
    <p:sldId id="287" r:id="rId31"/>
    <p:sldId id="288" r:id="rId32"/>
    <p:sldId id="293" r:id="rId33"/>
    <p:sldId id="294" r:id="rId34"/>
    <p:sldId id="296" r:id="rId35"/>
    <p:sldId id="297" r:id="rId36"/>
    <p:sldId id="298" r:id="rId37"/>
  </p:sldIdLst>
  <p:sldSz cx="9144000" cy="6858000" type="screen4x3"/>
  <p:notesSz cx="7010400" cy="9296400"/>
  <p:embeddedFontLst>
    <p:embeddedFont>
      <p:font typeface="Arial Black" panose="020B0A04020102020204" pitchFamily="34" charset="0"/>
      <p:bold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HY6EuAMIncFmYzBpqKSFc/9EA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4596EA-B021-4489-9ADC-40BB0B0F197C}">
  <a:tblStyle styleId="{384596EA-B021-4489-9ADC-40BB0B0F19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33" autoAdjust="0"/>
  </p:normalViewPr>
  <p:slideViewPr>
    <p:cSldViewPr snapToGrid="0">
      <p:cViewPr varScale="1">
        <p:scale>
          <a:sx n="90" d="100"/>
          <a:sy n="90" d="100"/>
        </p:scale>
        <p:origin x="1110"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2.fntdata"/><Relationship Id="rId58"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3.fntdata"/><Relationship Id="rId6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523" cy="464662"/>
          </a:xfrm>
          <a:prstGeom prst="rect">
            <a:avLst/>
          </a:prstGeom>
          <a:noFill/>
          <a:ln>
            <a:noFill/>
          </a:ln>
        </p:spPr>
        <p:txBody>
          <a:bodyPr spcFirstLastPara="1" wrap="square" lIns="92275" tIns="46150" rIns="92275" bIns="46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1293" y="0"/>
            <a:ext cx="3037523" cy="464662"/>
          </a:xfrm>
          <a:prstGeom prst="rect">
            <a:avLst/>
          </a:prstGeom>
          <a:noFill/>
          <a:ln>
            <a:noFill/>
          </a:ln>
        </p:spPr>
        <p:txBody>
          <a:bodyPr spcFirstLastPara="1" wrap="square" lIns="92275" tIns="46150" rIns="92275" bIns="46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0153"/>
            <a:ext cx="3037523" cy="464662"/>
          </a:xfrm>
          <a:prstGeom prst="rect">
            <a:avLst/>
          </a:prstGeom>
          <a:noFill/>
          <a:ln>
            <a:noFill/>
          </a:ln>
        </p:spPr>
        <p:txBody>
          <a:bodyPr spcFirstLastPara="1" wrap="square" lIns="92275" tIns="46150" rIns="92275" bIns="46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1293" y="8830153"/>
            <a:ext cx="3037523" cy="464662"/>
          </a:xfrm>
          <a:prstGeom prst="rect">
            <a:avLst/>
          </a:prstGeom>
          <a:noFill/>
          <a:ln>
            <a:noFill/>
          </a:ln>
        </p:spPr>
        <p:txBody>
          <a:bodyPr spcFirstLastPara="1" wrap="square" lIns="92275" tIns="46150" rIns="92275"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700723" y="4415076"/>
            <a:ext cx="5608933" cy="4183500"/>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0"/>
              </a:spcBef>
              <a:spcAft>
                <a:spcPts val="0"/>
              </a:spcAft>
              <a:buSzPts val="1400"/>
              <a:buNone/>
            </a:pPr>
            <a:endParaRPr sz="1800" dirty="0"/>
          </a:p>
        </p:txBody>
      </p:sp>
      <p:sp>
        <p:nvSpPr>
          <p:cNvPr id="174" name="Google Shape;174;p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83" name="Google Shape;283;p1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89" name="Google Shape;289;p1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94" name="Google Shape;294;p1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99" name="Google Shape;299;p2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p2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08bfd7567_0_0:notes"/>
          <p:cNvSpPr txBox="1">
            <a:spLocks noGrp="1"/>
          </p:cNvSpPr>
          <p:nvPr>
            <p:ph type="body" idx="1"/>
          </p:nvPr>
        </p:nvSpPr>
        <p:spPr>
          <a:xfrm>
            <a:off x="700723" y="4415077"/>
            <a:ext cx="5608933" cy="4183500"/>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311" name="Google Shape;311;g2808bfd7567_0_0:notes"/>
          <p:cNvSpPr>
            <a:spLocks noGrp="1" noRot="1" noChangeAspect="1"/>
          </p:cNvSpPr>
          <p:nvPr>
            <p:ph type="sldImg" idx="2"/>
          </p:nvPr>
        </p:nvSpPr>
        <p:spPr>
          <a:xfrm>
            <a:off x="1181100" y="698500"/>
            <a:ext cx="4646613"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eff274615_2_75: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g27eff274615_2_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eff274615_2_8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g27eff274615_2_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7eff274615_2_99: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g27eff274615_2_9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7eff274615_2_105: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g27eff274615_2_10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700723" y="4415077"/>
            <a:ext cx="5608933" cy="4183500"/>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186" name="Google Shape;186;p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7eff274615_2_11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27eff274615_2_1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7eff274615_2_11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7eff274615_2_1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7eff274615_2_12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27eff274615_2_1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7eff274615_2_12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27eff274615_2_1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54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eff274615_2_12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27eff274615_2_1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7eff274615_2_13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7eff274615_2_1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eff274615_2_14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27eff274615_2_1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7eff274615_2_170: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g27eff274615_2_1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7eff274615_2_177: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g27eff274615_2_1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7eff274615_2_19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27eff274615_2_19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700723" y="4415077"/>
            <a:ext cx="5608933" cy="4183500"/>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191" name="Google Shape;191;p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456" name="Google Shape;456;p4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1:notes"/>
          <p:cNvSpPr txBox="1">
            <a:spLocks noGrp="1"/>
          </p:cNvSpPr>
          <p:nvPr>
            <p:ph type="body" idx="1"/>
          </p:nvPr>
        </p:nvSpPr>
        <p:spPr>
          <a:xfrm>
            <a:off x="700723" y="4415077"/>
            <a:ext cx="5608933" cy="4183500"/>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462" name="Google Shape;462;p4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dirty="0"/>
          </a:p>
        </p:txBody>
      </p:sp>
      <p:sp>
        <p:nvSpPr>
          <p:cNvPr id="198" name="Google Shape;198;p5:notes"/>
          <p:cNvSpPr txBox="1">
            <a:spLocks noGrp="1"/>
          </p:cNvSpPr>
          <p:nvPr>
            <p:ph type="sldNum" idx="12"/>
          </p:nvPr>
        </p:nvSpPr>
        <p:spPr>
          <a:xfrm>
            <a:off x="3971293" y="8830153"/>
            <a:ext cx="3037523" cy="464662"/>
          </a:xfrm>
          <a:prstGeom prst="rect">
            <a:avLst/>
          </a:prstGeom>
          <a:noFill/>
          <a:ln>
            <a:noFill/>
          </a:ln>
        </p:spPr>
        <p:txBody>
          <a:bodyPr spcFirstLastPara="1" wrap="square" lIns="92275" tIns="46150" rIns="92275"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1:notes"/>
          <p:cNvSpPr txBox="1">
            <a:spLocks noGrp="1"/>
          </p:cNvSpPr>
          <p:nvPr>
            <p:ph type="sldNum" idx="12"/>
          </p:nvPr>
        </p:nvSpPr>
        <p:spPr>
          <a:xfrm>
            <a:off x="3971293" y="8830153"/>
            <a:ext cx="3037523" cy="464662"/>
          </a:xfrm>
          <a:prstGeom prst="rect">
            <a:avLst/>
          </a:prstGeom>
          <a:noFill/>
          <a:ln>
            <a:noFill/>
          </a:ln>
        </p:spPr>
        <p:txBody>
          <a:bodyPr spcFirstLastPara="1" wrap="square" lIns="92275" tIns="46150" rIns="92275"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2:notes"/>
          <p:cNvSpPr txBox="1">
            <a:spLocks noGrp="1"/>
          </p:cNvSpPr>
          <p:nvPr>
            <p:ph type="sldNum" idx="12"/>
          </p:nvPr>
        </p:nvSpPr>
        <p:spPr>
          <a:xfrm>
            <a:off x="3971293" y="8830153"/>
            <a:ext cx="3037523" cy="464662"/>
          </a:xfrm>
          <a:prstGeom prst="rect">
            <a:avLst/>
          </a:prstGeom>
          <a:noFill/>
          <a:ln>
            <a:noFill/>
          </a:ln>
        </p:spPr>
        <p:txBody>
          <a:bodyPr spcFirstLastPara="1" wrap="square" lIns="92275" tIns="46150" rIns="92275"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66" name="Google Shape;266;p1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body" idx="1"/>
          </p:nvPr>
        </p:nvSpPr>
        <p:spPr>
          <a:xfrm>
            <a:off x="700723" y="4415078"/>
            <a:ext cx="5608954" cy="4183539"/>
          </a:xfrm>
          <a:prstGeom prst="rect">
            <a:avLst/>
          </a:prstGeom>
          <a:noFill/>
          <a:ln>
            <a:noFill/>
          </a:ln>
        </p:spPr>
        <p:txBody>
          <a:bodyPr spcFirstLastPara="1" wrap="square" lIns="92275" tIns="46150" rIns="92275" bIns="46150" anchor="t" anchorCtr="0">
            <a:noAutofit/>
          </a:bodyPr>
          <a:lstStyle/>
          <a:p>
            <a:pPr marL="0" lvl="0" indent="0" algn="l" rtl="0">
              <a:lnSpc>
                <a:spcPct val="100000"/>
              </a:lnSpc>
              <a:spcBef>
                <a:spcPts val="360"/>
              </a:spcBef>
              <a:spcAft>
                <a:spcPts val="0"/>
              </a:spcAft>
              <a:buSzPts val="1400"/>
              <a:buNone/>
            </a:pPr>
            <a:endParaRPr/>
          </a:p>
        </p:txBody>
      </p:sp>
      <p:sp>
        <p:nvSpPr>
          <p:cNvPr id="277" name="Google Shape;277;p1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g27eff274615_2_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27eff274615_2_6"/>
          <p:cNvSpPr>
            <a:spLocks noGrp="1"/>
          </p:cNvSpPr>
          <p:nvPr>
            <p:ph type="pic" idx="2"/>
          </p:nvPr>
        </p:nvSpPr>
        <p:spPr>
          <a:xfrm>
            <a:off x="1792288" y="612775"/>
            <a:ext cx="5486400" cy="4114800"/>
          </a:xfrm>
          <a:prstGeom prst="rect">
            <a:avLst/>
          </a:prstGeom>
          <a:noFill/>
          <a:ln>
            <a:noFill/>
          </a:ln>
        </p:spPr>
      </p:sp>
      <p:sp>
        <p:nvSpPr>
          <p:cNvPr id="106" name="Google Shape;106;g27eff274615_2_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Font typeface="Arial"/>
              <a:buNone/>
              <a:defRPr sz="1400"/>
            </a:lvl1pPr>
            <a:lvl2pPr marL="914400" lvl="1" indent="-228600" algn="l">
              <a:lnSpc>
                <a:spcPct val="100000"/>
              </a:lnSpc>
              <a:spcBef>
                <a:spcPts val="240"/>
              </a:spcBef>
              <a:spcAft>
                <a:spcPts val="0"/>
              </a:spcAft>
              <a:buClr>
                <a:schemeClr val="lt1"/>
              </a:buClr>
              <a:buSzPts val="1200"/>
              <a:buFont typeface="Arial"/>
              <a:buNone/>
              <a:defRPr sz="1200"/>
            </a:lvl2pPr>
            <a:lvl3pPr marL="1371600" lvl="2" indent="-228600" algn="l">
              <a:lnSpc>
                <a:spcPct val="100000"/>
              </a:lnSpc>
              <a:spcBef>
                <a:spcPts val="200"/>
              </a:spcBef>
              <a:spcAft>
                <a:spcPts val="0"/>
              </a:spcAft>
              <a:buClr>
                <a:schemeClr val="lt1"/>
              </a:buClr>
              <a:buSzPts val="1000"/>
              <a:buFont typeface="Arial"/>
              <a:buNone/>
              <a:defRPr sz="1000"/>
            </a:lvl3pPr>
            <a:lvl4pPr marL="1828800" lvl="3" indent="-228600" algn="l">
              <a:lnSpc>
                <a:spcPct val="100000"/>
              </a:lnSpc>
              <a:spcBef>
                <a:spcPts val="180"/>
              </a:spcBef>
              <a:spcAft>
                <a:spcPts val="0"/>
              </a:spcAft>
              <a:buClr>
                <a:schemeClr val="lt1"/>
              </a:buClr>
              <a:buSzPts val="900"/>
              <a:buFont typeface="Arial"/>
              <a:buNone/>
              <a:defRPr sz="900"/>
            </a:lvl4pPr>
            <a:lvl5pPr marL="2286000" lvl="4" indent="-228600" algn="l">
              <a:lnSpc>
                <a:spcPct val="100000"/>
              </a:lnSpc>
              <a:spcBef>
                <a:spcPts val="180"/>
              </a:spcBef>
              <a:spcAft>
                <a:spcPts val="0"/>
              </a:spcAft>
              <a:buClr>
                <a:schemeClr val="lt1"/>
              </a:buClr>
              <a:buSzPts val="900"/>
              <a:buFont typeface="Arial"/>
              <a:buNone/>
              <a:defRPr sz="900"/>
            </a:lvl5pPr>
            <a:lvl6pPr marL="2743200" lvl="5" indent="-228600" algn="l">
              <a:lnSpc>
                <a:spcPct val="100000"/>
              </a:lnSpc>
              <a:spcBef>
                <a:spcPts val="180"/>
              </a:spcBef>
              <a:spcAft>
                <a:spcPts val="0"/>
              </a:spcAft>
              <a:buClr>
                <a:schemeClr val="lt1"/>
              </a:buClr>
              <a:buSzPts val="900"/>
              <a:buFont typeface="Arial"/>
              <a:buNone/>
              <a:defRPr sz="900"/>
            </a:lvl6pPr>
            <a:lvl7pPr marL="3200400" lvl="6" indent="-228600" algn="l">
              <a:lnSpc>
                <a:spcPct val="100000"/>
              </a:lnSpc>
              <a:spcBef>
                <a:spcPts val="180"/>
              </a:spcBef>
              <a:spcAft>
                <a:spcPts val="0"/>
              </a:spcAft>
              <a:buClr>
                <a:schemeClr val="lt1"/>
              </a:buClr>
              <a:buSzPts val="900"/>
              <a:buFont typeface="Arial"/>
              <a:buNone/>
              <a:defRPr sz="900"/>
            </a:lvl7pPr>
            <a:lvl8pPr marL="3657600" lvl="7" indent="-228600" algn="l">
              <a:lnSpc>
                <a:spcPct val="100000"/>
              </a:lnSpc>
              <a:spcBef>
                <a:spcPts val="180"/>
              </a:spcBef>
              <a:spcAft>
                <a:spcPts val="0"/>
              </a:spcAft>
              <a:buClr>
                <a:schemeClr val="lt1"/>
              </a:buClr>
              <a:buSzPts val="900"/>
              <a:buFont typeface="Arial"/>
              <a:buNone/>
              <a:defRPr sz="900"/>
            </a:lvl8pPr>
            <a:lvl9pPr marL="4114800" lvl="8" indent="-228600" algn="l">
              <a:lnSpc>
                <a:spcPct val="100000"/>
              </a:lnSpc>
              <a:spcBef>
                <a:spcPts val="180"/>
              </a:spcBef>
              <a:spcAft>
                <a:spcPts val="0"/>
              </a:spcAft>
              <a:buClr>
                <a:schemeClr val="lt1"/>
              </a:buClr>
              <a:buSzPts val="900"/>
              <a:buFont typeface="Arial"/>
              <a:buNone/>
              <a:defRPr sz="900"/>
            </a:lvl9pPr>
          </a:lstStyle>
          <a:p>
            <a:endParaRPr/>
          </a:p>
        </p:txBody>
      </p:sp>
      <p:sp>
        <p:nvSpPr>
          <p:cNvPr id="107" name="Google Shape;107;g27eff274615_2_6"/>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27eff274615_2_6"/>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7eff274615_2_6"/>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g27eff274615_2_13"/>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27eff274615_2_13"/>
          <p:cNvSpPr txBox="1">
            <a:spLocks noGrp="1"/>
          </p:cNvSpPr>
          <p:nvPr>
            <p:ph type="body" idx="1"/>
          </p:nvPr>
        </p:nvSpPr>
        <p:spPr>
          <a:xfrm>
            <a:off x="685800" y="2286000"/>
            <a:ext cx="7696200" cy="3810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13" name="Google Shape;113;g27eff274615_2_13"/>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27eff274615_2_13"/>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27eff274615_2_13"/>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g27eff274615_2_19"/>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27eff274615_2_19"/>
          <p:cNvSpPr txBox="1">
            <a:spLocks noGrp="1"/>
          </p:cNvSpPr>
          <p:nvPr>
            <p:ph type="body" idx="1"/>
          </p:nvPr>
        </p:nvSpPr>
        <p:spPr>
          <a:xfrm>
            <a:off x="685800" y="2286000"/>
            <a:ext cx="3771900" cy="3810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Font typeface="Arial"/>
              <a:buChar char="•"/>
              <a:defRPr sz="2800"/>
            </a:lvl1pPr>
            <a:lvl2pPr marL="914400" lvl="1" indent="-381000" algn="l">
              <a:lnSpc>
                <a:spcPct val="100000"/>
              </a:lnSpc>
              <a:spcBef>
                <a:spcPts val="480"/>
              </a:spcBef>
              <a:spcAft>
                <a:spcPts val="0"/>
              </a:spcAft>
              <a:buClr>
                <a:schemeClr val="lt1"/>
              </a:buClr>
              <a:buSzPts val="2400"/>
              <a:buFont typeface="Arial"/>
              <a:buChar char="–"/>
              <a:defRPr sz="2400"/>
            </a:lvl2pPr>
            <a:lvl3pPr marL="1371600" lvl="2" indent="-355600" algn="l">
              <a:lnSpc>
                <a:spcPct val="100000"/>
              </a:lnSpc>
              <a:spcBef>
                <a:spcPts val="400"/>
              </a:spcBef>
              <a:spcAft>
                <a:spcPts val="0"/>
              </a:spcAft>
              <a:buClr>
                <a:schemeClr val="lt1"/>
              </a:buClr>
              <a:buSzPts val="2000"/>
              <a:buFont typeface="Arial"/>
              <a:buChar char="•"/>
              <a:defRPr sz="2000"/>
            </a:lvl3pPr>
            <a:lvl4pPr marL="1828800" lvl="3" indent="-342900" algn="l">
              <a:lnSpc>
                <a:spcPct val="100000"/>
              </a:lnSpc>
              <a:spcBef>
                <a:spcPts val="360"/>
              </a:spcBef>
              <a:spcAft>
                <a:spcPts val="0"/>
              </a:spcAft>
              <a:buClr>
                <a:schemeClr val="lt1"/>
              </a:buClr>
              <a:buSzPts val="1800"/>
              <a:buFont typeface="Arial"/>
              <a:buChar char="–"/>
              <a:defRPr sz="1800"/>
            </a:lvl4pPr>
            <a:lvl5pPr marL="2286000" lvl="4" indent="-342900" algn="l">
              <a:lnSpc>
                <a:spcPct val="100000"/>
              </a:lnSpc>
              <a:spcBef>
                <a:spcPts val="360"/>
              </a:spcBef>
              <a:spcAft>
                <a:spcPts val="0"/>
              </a:spcAft>
              <a:buClr>
                <a:schemeClr val="lt1"/>
              </a:buClr>
              <a:buSzPts val="1800"/>
              <a:buFont typeface="Arial"/>
              <a:buChar char="»"/>
              <a:defRPr sz="1800"/>
            </a:lvl5pPr>
            <a:lvl6pPr marL="2743200" lvl="5" indent="-342900" algn="l">
              <a:lnSpc>
                <a:spcPct val="100000"/>
              </a:lnSpc>
              <a:spcBef>
                <a:spcPts val="360"/>
              </a:spcBef>
              <a:spcAft>
                <a:spcPts val="0"/>
              </a:spcAft>
              <a:buClr>
                <a:schemeClr val="lt1"/>
              </a:buClr>
              <a:buSzPts val="1800"/>
              <a:buFont typeface="Arial"/>
              <a:buChar char="»"/>
              <a:defRPr sz="1800"/>
            </a:lvl6pPr>
            <a:lvl7pPr marL="3200400" lvl="6" indent="-342900" algn="l">
              <a:lnSpc>
                <a:spcPct val="100000"/>
              </a:lnSpc>
              <a:spcBef>
                <a:spcPts val="360"/>
              </a:spcBef>
              <a:spcAft>
                <a:spcPts val="0"/>
              </a:spcAft>
              <a:buClr>
                <a:schemeClr val="lt1"/>
              </a:buClr>
              <a:buSzPts val="1800"/>
              <a:buFont typeface="Arial"/>
              <a:buChar char="»"/>
              <a:defRPr sz="1800"/>
            </a:lvl7pPr>
            <a:lvl8pPr marL="3657600" lvl="7" indent="-342900" algn="l">
              <a:lnSpc>
                <a:spcPct val="100000"/>
              </a:lnSpc>
              <a:spcBef>
                <a:spcPts val="360"/>
              </a:spcBef>
              <a:spcAft>
                <a:spcPts val="0"/>
              </a:spcAft>
              <a:buClr>
                <a:schemeClr val="lt1"/>
              </a:buClr>
              <a:buSzPts val="1800"/>
              <a:buFont typeface="Arial"/>
              <a:buChar char="»"/>
              <a:defRPr sz="1800"/>
            </a:lvl8pPr>
            <a:lvl9pPr marL="4114800" lvl="8" indent="-342900" algn="l">
              <a:lnSpc>
                <a:spcPct val="100000"/>
              </a:lnSpc>
              <a:spcBef>
                <a:spcPts val="360"/>
              </a:spcBef>
              <a:spcAft>
                <a:spcPts val="0"/>
              </a:spcAft>
              <a:buClr>
                <a:schemeClr val="lt1"/>
              </a:buClr>
              <a:buSzPts val="1800"/>
              <a:buFont typeface="Arial"/>
              <a:buChar char="»"/>
              <a:defRPr sz="1800"/>
            </a:lvl9pPr>
          </a:lstStyle>
          <a:p>
            <a:endParaRPr/>
          </a:p>
        </p:txBody>
      </p:sp>
      <p:sp>
        <p:nvSpPr>
          <p:cNvPr id="119" name="Google Shape;119;g27eff274615_2_19"/>
          <p:cNvSpPr txBox="1">
            <a:spLocks noGrp="1"/>
          </p:cNvSpPr>
          <p:nvPr>
            <p:ph type="body" idx="2"/>
          </p:nvPr>
        </p:nvSpPr>
        <p:spPr>
          <a:xfrm>
            <a:off x="4610100" y="2286000"/>
            <a:ext cx="3771900" cy="3810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Font typeface="Arial"/>
              <a:buChar char="•"/>
              <a:defRPr sz="2800"/>
            </a:lvl1pPr>
            <a:lvl2pPr marL="914400" lvl="1" indent="-381000" algn="l">
              <a:lnSpc>
                <a:spcPct val="100000"/>
              </a:lnSpc>
              <a:spcBef>
                <a:spcPts val="480"/>
              </a:spcBef>
              <a:spcAft>
                <a:spcPts val="0"/>
              </a:spcAft>
              <a:buClr>
                <a:schemeClr val="lt1"/>
              </a:buClr>
              <a:buSzPts val="2400"/>
              <a:buFont typeface="Arial"/>
              <a:buChar char="–"/>
              <a:defRPr sz="2400"/>
            </a:lvl2pPr>
            <a:lvl3pPr marL="1371600" lvl="2" indent="-355600" algn="l">
              <a:lnSpc>
                <a:spcPct val="100000"/>
              </a:lnSpc>
              <a:spcBef>
                <a:spcPts val="400"/>
              </a:spcBef>
              <a:spcAft>
                <a:spcPts val="0"/>
              </a:spcAft>
              <a:buClr>
                <a:schemeClr val="lt1"/>
              </a:buClr>
              <a:buSzPts val="2000"/>
              <a:buFont typeface="Arial"/>
              <a:buChar char="•"/>
              <a:defRPr sz="2000"/>
            </a:lvl3pPr>
            <a:lvl4pPr marL="1828800" lvl="3" indent="-342900" algn="l">
              <a:lnSpc>
                <a:spcPct val="100000"/>
              </a:lnSpc>
              <a:spcBef>
                <a:spcPts val="360"/>
              </a:spcBef>
              <a:spcAft>
                <a:spcPts val="0"/>
              </a:spcAft>
              <a:buClr>
                <a:schemeClr val="lt1"/>
              </a:buClr>
              <a:buSzPts val="1800"/>
              <a:buFont typeface="Arial"/>
              <a:buChar char="–"/>
              <a:defRPr sz="1800"/>
            </a:lvl4pPr>
            <a:lvl5pPr marL="2286000" lvl="4" indent="-342900" algn="l">
              <a:lnSpc>
                <a:spcPct val="100000"/>
              </a:lnSpc>
              <a:spcBef>
                <a:spcPts val="360"/>
              </a:spcBef>
              <a:spcAft>
                <a:spcPts val="0"/>
              </a:spcAft>
              <a:buClr>
                <a:schemeClr val="lt1"/>
              </a:buClr>
              <a:buSzPts val="1800"/>
              <a:buFont typeface="Arial"/>
              <a:buChar char="»"/>
              <a:defRPr sz="1800"/>
            </a:lvl5pPr>
            <a:lvl6pPr marL="2743200" lvl="5" indent="-342900" algn="l">
              <a:lnSpc>
                <a:spcPct val="100000"/>
              </a:lnSpc>
              <a:spcBef>
                <a:spcPts val="360"/>
              </a:spcBef>
              <a:spcAft>
                <a:spcPts val="0"/>
              </a:spcAft>
              <a:buClr>
                <a:schemeClr val="lt1"/>
              </a:buClr>
              <a:buSzPts val="1800"/>
              <a:buFont typeface="Arial"/>
              <a:buChar char="»"/>
              <a:defRPr sz="1800"/>
            </a:lvl6pPr>
            <a:lvl7pPr marL="3200400" lvl="6" indent="-342900" algn="l">
              <a:lnSpc>
                <a:spcPct val="100000"/>
              </a:lnSpc>
              <a:spcBef>
                <a:spcPts val="360"/>
              </a:spcBef>
              <a:spcAft>
                <a:spcPts val="0"/>
              </a:spcAft>
              <a:buClr>
                <a:schemeClr val="lt1"/>
              </a:buClr>
              <a:buSzPts val="1800"/>
              <a:buFont typeface="Arial"/>
              <a:buChar char="»"/>
              <a:defRPr sz="1800"/>
            </a:lvl7pPr>
            <a:lvl8pPr marL="3657600" lvl="7" indent="-342900" algn="l">
              <a:lnSpc>
                <a:spcPct val="100000"/>
              </a:lnSpc>
              <a:spcBef>
                <a:spcPts val="360"/>
              </a:spcBef>
              <a:spcAft>
                <a:spcPts val="0"/>
              </a:spcAft>
              <a:buClr>
                <a:schemeClr val="lt1"/>
              </a:buClr>
              <a:buSzPts val="1800"/>
              <a:buFont typeface="Arial"/>
              <a:buChar char="»"/>
              <a:defRPr sz="1800"/>
            </a:lvl8pPr>
            <a:lvl9pPr marL="4114800" lvl="8" indent="-342900" algn="l">
              <a:lnSpc>
                <a:spcPct val="100000"/>
              </a:lnSpc>
              <a:spcBef>
                <a:spcPts val="360"/>
              </a:spcBef>
              <a:spcAft>
                <a:spcPts val="0"/>
              </a:spcAft>
              <a:buClr>
                <a:schemeClr val="lt1"/>
              </a:buClr>
              <a:buSzPts val="1800"/>
              <a:buFont typeface="Arial"/>
              <a:buChar char="»"/>
              <a:defRPr sz="1800"/>
            </a:lvl9pPr>
          </a:lstStyle>
          <a:p>
            <a:endParaRPr/>
          </a:p>
        </p:txBody>
      </p:sp>
      <p:sp>
        <p:nvSpPr>
          <p:cNvPr id="120" name="Google Shape;120;g27eff274615_2_19"/>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7eff274615_2_19"/>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27eff274615_2_19"/>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g27eff274615_2_38"/>
          <p:cNvSpPr txBox="1">
            <a:spLocks noGrp="1"/>
          </p:cNvSpPr>
          <p:nvPr>
            <p:ph type="ctrTitle"/>
          </p:nvPr>
        </p:nvSpPr>
        <p:spPr>
          <a:xfrm>
            <a:off x="1371600" y="2132013"/>
            <a:ext cx="6248400" cy="12985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27eff274615_2_38"/>
          <p:cNvSpPr txBox="1">
            <a:spLocks noGrp="1"/>
          </p:cNvSpPr>
          <p:nvPr>
            <p:ph type="subTitle" idx="1"/>
          </p:nvPr>
        </p:nvSpPr>
        <p:spPr>
          <a:xfrm>
            <a:off x="1371600" y="3505200"/>
            <a:ext cx="5105400" cy="1066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chemeClr val="lt1"/>
              </a:buClr>
              <a:buSzPts val="3200"/>
              <a:buFont typeface="Arial"/>
              <a:buNone/>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a:endParaRPr/>
          </a:p>
        </p:txBody>
      </p:sp>
      <p:sp>
        <p:nvSpPr>
          <p:cNvPr id="138" name="Google Shape;138;g27eff274615_2_38"/>
          <p:cNvSpPr txBox="1">
            <a:spLocks noGrp="1"/>
          </p:cNvSpPr>
          <p:nvPr>
            <p:ph type="dt" idx="10"/>
          </p:nvPr>
        </p:nvSpPr>
        <p:spPr>
          <a:xfrm>
            <a:off x="228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27eff274615_2_38"/>
          <p:cNvSpPr txBox="1">
            <a:spLocks noGrp="1"/>
          </p:cNvSpPr>
          <p:nvPr>
            <p:ph type="ftr" idx="11"/>
          </p:nvPr>
        </p:nvSpPr>
        <p:spPr>
          <a:xfrm>
            <a:off x="2362200" y="6248400"/>
            <a:ext cx="43434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7eff274615_2_38"/>
          <p:cNvSpPr txBox="1">
            <a:spLocks noGrp="1"/>
          </p:cNvSpPr>
          <p:nvPr>
            <p:ph type="sldNum" idx="12"/>
          </p:nvPr>
        </p:nvSpPr>
        <p:spPr>
          <a:xfrm>
            <a:off x="70104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g27eff274615_2_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27eff274615_2_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1"/>
              </a:buClr>
              <a:buSzPts val="2000"/>
              <a:buFont typeface="Arial"/>
              <a:buNone/>
              <a:defRPr sz="2000"/>
            </a:lvl1pPr>
            <a:lvl2pPr marL="914400" lvl="1" indent="-228600" algn="l">
              <a:lnSpc>
                <a:spcPct val="100000"/>
              </a:lnSpc>
              <a:spcBef>
                <a:spcPts val="360"/>
              </a:spcBef>
              <a:spcAft>
                <a:spcPts val="0"/>
              </a:spcAft>
              <a:buClr>
                <a:schemeClr val="lt1"/>
              </a:buClr>
              <a:buSzPts val="1800"/>
              <a:buFont typeface="Arial"/>
              <a:buNone/>
              <a:defRPr sz="1800"/>
            </a:lvl2pPr>
            <a:lvl3pPr marL="1371600" lvl="2" indent="-228600" algn="l">
              <a:lnSpc>
                <a:spcPct val="100000"/>
              </a:lnSpc>
              <a:spcBef>
                <a:spcPts val="320"/>
              </a:spcBef>
              <a:spcAft>
                <a:spcPts val="0"/>
              </a:spcAft>
              <a:buClr>
                <a:schemeClr val="lt1"/>
              </a:buClr>
              <a:buSzPts val="1600"/>
              <a:buFont typeface="Arial"/>
              <a:buNone/>
              <a:defRPr sz="1600"/>
            </a:lvl3pPr>
            <a:lvl4pPr marL="1828800" lvl="3" indent="-228600" algn="l">
              <a:lnSpc>
                <a:spcPct val="100000"/>
              </a:lnSpc>
              <a:spcBef>
                <a:spcPts val="280"/>
              </a:spcBef>
              <a:spcAft>
                <a:spcPts val="0"/>
              </a:spcAft>
              <a:buClr>
                <a:schemeClr val="lt1"/>
              </a:buClr>
              <a:buSzPts val="1400"/>
              <a:buFont typeface="Arial"/>
              <a:buNone/>
              <a:defRPr sz="1400"/>
            </a:lvl4pPr>
            <a:lvl5pPr marL="2286000" lvl="4" indent="-228600" algn="l">
              <a:lnSpc>
                <a:spcPct val="100000"/>
              </a:lnSpc>
              <a:spcBef>
                <a:spcPts val="280"/>
              </a:spcBef>
              <a:spcAft>
                <a:spcPts val="0"/>
              </a:spcAft>
              <a:buClr>
                <a:schemeClr val="lt1"/>
              </a:buClr>
              <a:buSzPts val="1400"/>
              <a:buFont typeface="Arial"/>
              <a:buNone/>
              <a:defRPr sz="1400"/>
            </a:lvl5pPr>
            <a:lvl6pPr marL="2743200" lvl="5" indent="-228600" algn="l">
              <a:lnSpc>
                <a:spcPct val="100000"/>
              </a:lnSpc>
              <a:spcBef>
                <a:spcPts val="280"/>
              </a:spcBef>
              <a:spcAft>
                <a:spcPts val="0"/>
              </a:spcAft>
              <a:buClr>
                <a:schemeClr val="lt1"/>
              </a:buClr>
              <a:buSzPts val="1400"/>
              <a:buFont typeface="Arial"/>
              <a:buNone/>
              <a:defRPr sz="1400"/>
            </a:lvl6pPr>
            <a:lvl7pPr marL="3200400" lvl="6" indent="-228600" algn="l">
              <a:lnSpc>
                <a:spcPct val="100000"/>
              </a:lnSpc>
              <a:spcBef>
                <a:spcPts val="280"/>
              </a:spcBef>
              <a:spcAft>
                <a:spcPts val="0"/>
              </a:spcAft>
              <a:buClr>
                <a:schemeClr val="lt1"/>
              </a:buClr>
              <a:buSzPts val="1400"/>
              <a:buFont typeface="Arial"/>
              <a:buNone/>
              <a:defRPr sz="1400"/>
            </a:lvl7pPr>
            <a:lvl8pPr marL="3657600" lvl="7" indent="-228600" algn="l">
              <a:lnSpc>
                <a:spcPct val="100000"/>
              </a:lnSpc>
              <a:spcBef>
                <a:spcPts val="280"/>
              </a:spcBef>
              <a:spcAft>
                <a:spcPts val="0"/>
              </a:spcAft>
              <a:buClr>
                <a:schemeClr val="lt1"/>
              </a:buClr>
              <a:buSzPts val="1400"/>
              <a:buFont typeface="Arial"/>
              <a:buNone/>
              <a:defRPr sz="1400"/>
            </a:lvl8pPr>
            <a:lvl9pPr marL="4114800" lvl="8" indent="-228600" algn="l">
              <a:lnSpc>
                <a:spcPct val="100000"/>
              </a:lnSpc>
              <a:spcBef>
                <a:spcPts val="280"/>
              </a:spcBef>
              <a:spcAft>
                <a:spcPts val="0"/>
              </a:spcAft>
              <a:buClr>
                <a:schemeClr val="lt1"/>
              </a:buClr>
              <a:buSzPts val="1400"/>
              <a:buFont typeface="Arial"/>
              <a:buNone/>
              <a:defRPr sz="1400"/>
            </a:lvl9pPr>
          </a:lstStyle>
          <a:p>
            <a:endParaRPr/>
          </a:p>
        </p:txBody>
      </p:sp>
      <p:sp>
        <p:nvSpPr>
          <p:cNvPr id="144" name="Google Shape;144;g27eff274615_2_44"/>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27eff274615_2_44"/>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27eff274615_2_44"/>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g27eff274615_2_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7eff274615_2_5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Font typeface="Arial"/>
              <a:buNone/>
              <a:defRPr sz="2400" b="1"/>
            </a:lvl1pPr>
            <a:lvl2pPr marL="914400" lvl="1" indent="-228600" algn="l">
              <a:lnSpc>
                <a:spcPct val="100000"/>
              </a:lnSpc>
              <a:spcBef>
                <a:spcPts val="400"/>
              </a:spcBef>
              <a:spcAft>
                <a:spcPts val="0"/>
              </a:spcAft>
              <a:buClr>
                <a:schemeClr val="lt1"/>
              </a:buClr>
              <a:buSzPts val="2000"/>
              <a:buFont typeface="Arial"/>
              <a:buNone/>
              <a:defRPr sz="2000" b="1"/>
            </a:lvl2pPr>
            <a:lvl3pPr marL="1371600" lvl="2" indent="-228600" algn="l">
              <a:lnSpc>
                <a:spcPct val="100000"/>
              </a:lnSpc>
              <a:spcBef>
                <a:spcPts val="360"/>
              </a:spcBef>
              <a:spcAft>
                <a:spcPts val="0"/>
              </a:spcAft>
              <a:buClr>
                <a:schemeClr val="lt1"/>
              </a:buClr>
              <a:buSzPts val="1800"/>
              <a:buFont typeface="Arial"/>
              <a:buNone/>
              <a:defRPr sz="1800" b="1"/>
            </a:lvl3pPr>
            <a:lvl4pPr marL="1828800" lvl="3" indent="-228600" algn="l">
              <a:lnSpc>
                <a:spcPct val="100000"/>
              </a:lnSpc>
              <a:spcBef>
                <a:spcPts val="320"/>
              </a:spcBef>
              <a:spcAft>
                <a:spcPts val="0"/>
              </a:spcAft>
              <a:buClr>
                <a:schemeClr val="lt1"/>
              </a:buClr>
              <a:buSzPts val="1600"/>
              <a:buFont typeface="Arial"/>
              <a:buNone/>
              <a:defRPr sz="1600" b="1"/>
            </a:lvl4pPr>
            <a:lvl5pPr marL="2286000" lvl="4" indent="-228600" algn="l">
              <a:lnSpc>
                <a:spcPct val="100000"/>
              </a:lnSpc>
              <a:spcBef>
                <a:spcPts val="320"/>
              </a:spcBef>
              <a:spcAft>
                <a:spcPts val="0"/>
              </a:spcAft>
              <a:buClr>
                <a:schemeClr val="lt1"/>
              </a:buClr>
              <a:buSzPts val="1600"/>
              <a:buFont typeface="Arial"/>
              <a:buNone/>
              <a:defRPr sz="1600" b="1"/>
            </a:lvl5pPr>
            <a:lvl6pPr marL="2743200" lvl="5" indent="-228600" algn="l">
              <a:lnSpc>
                <a:spcPct val="100000"/>
              </a:lnSpc>
              <a:spcBef>
                <a:spcPts val="320"/>
              </a:spcBef>
              <a:spcAft>
                <a:spcPts val="0"/>
              </a:spcAft>
              <a:buClr>
                <a:schemeClr val="lt1"/>
              </a:buClr>
              <a:buSzPts val="1600"/>
              <a:buFont typeface="Arial"/>
              <a:buNone/>
              <a:defRPr sz="1600" b="1"/>
            </a:lvl6pPr>
            <a:lvl7pPr marL="3200400" lvl="6" indent="-228600" algn="l">
              <a:lnSpc>
                <a:spcPct val="100000"/>
              </a:lnSpc>
              <a:spcBef>
                <a:spcPts val="320"/>
              </a:spcBef>
              <a:spcAft>
                <a:spcPts val="0"/>
              </a:spcAft>
              <a:buClr>
                <a:schemeClr val="lt1"/>
              </a:buClr>
              <a:buSzPts val="1600"/>
              <a:buFont typeface="Arial"/>
              <a:buNone/>
              <a:defRPr sz="1600" b="1"/>
            </a:lvl7pPr>
            <a:lvl8pPr marL="3657600" lvl="7" indent="-228600" algn="l">
              <a:lnSpc>
                <a:spcPct val="100000"/>
              </a:lnSpc>
              <a:spcBef>
                <a:spcPts val="320"/>
              </a:spcBef>
              <a:spcAft>
                <a:spcPts val="0"/>
              </a:spcAft>
              <a:buClr>
                <a:schemeClr val="lt1"/>
              </a:buClr>
              <a:buSzPts val="1600"/>
              <a:buFont typeface="Arial"/>
              <a:buNone/>
              <a:defRPr sz="1600" b="1"/>
            </a:lvl8pPr>
            <a:lvl9pPr marL="4114800" lvl="8" indent="-228600" algn="l">
              <a:lnSpc>
                <a:spcPct val="100000"/>
              </a:lnSpc>
              <a:spcBef>
                <a:spcPts val="320"/>
              </a:spcBef>
              <a:spcAft>
                <a:spcPts val="0"/>
              </a:spcAft>
              <a:buClr>
                <a:schemeClr val="lt1"/>
              </a:buClr>
              <a:buSzPts val="1600"/>
              <a:buFont typeface="Arial"/>
              <a:buNone/>
              <a:defRPr sz="1600" b="1"/>
            </a:lvl9pPr>
          </a:lstStyle>
          <a:p>
            <a:endParaRPr/>
          </a:p>
        </p:txBody>
      </p:sp>
      <p:sp>
        <p:nvSpPr>
          <p:cNvPr id="150" name="Google Shape;150;g27eff274615_2_5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1"/>
              </a:buClr>
              <a:buSzPts val="2400"/>
              <a:buFont typeface="Arial"/>
              <a:buChar char="•"/>
              <a:defRPr sz="2400"/>
            </a:lvl1pPr>
            <a:lvl2pPr marL="914400" lvl="1" indent="-355600" algn="l">
              <a:lnSpc>
                <a:spcPct val="100000"/>
              </a:lnSpc>
              <a:spcBef>
                <a:spcPts val="400"/>
              </a:spcBef>
              <a:spcAft>
                <a:spcPts val="0"/>
              </a:spcAft>
              <a:buClr>
                <a:schemeClr val="lt1"/>
              </a:buClr>
              <a:buSzPts val="2000"/>
              <a:buFont typeface="Arial"/>
              <a:buChar char="–"/>
              <a:defRPr sz="2000"/>
            </a:lvl2pPr>
            <a:lvl3pPr marL="1371600" lvl="2" indent="-342900" algn="l">
              <a:lnSpc>
                <a:spcPct val="100000"/>
              </a:lnSpc>
              <a:spcBef>
                <a:spcPts val="360"/>
              </a:spcBef>
              <a:spcAft>
                <a:spcPts val="0"/>
              </a:spcAft>
              <a:buClr>
                <a:schemeClr val="lt1"/>
              </a:buClr>
              <a:buSzPts val="1800"/>
              <a:buFont typeface="Arial"/>
              <a:buChar char="•"/>
              <a:defRPr sz="1800"/>
            </a:lvl3pPr>
            <a:lvl4pPr marL="1828800" lvl="3" indent="-330200" algn="l">
              <a:lnSpc>
                <a:spcPct val="100000"/>
              </a:lnSpc>
              <a:spcBef>
                <a:spcPts val="320"/>
              </a:spcBef>
              <a:spcAft>
                <a:spcPts val="0"/>
              </a:spcAft>
              <a:buClr>
                <a:schemeClr val="lt1"/>
              </a:buClr>
              <a:buSzPts val="1600"/>
              <a:buFont typeface="Arial"/>
              <a:buChar char="–"/>
              <a:defRPr sz="1600"/>
            </a:lvl4pPr>
            <a:lvl5pPr marL="2286000" lvl="4" indent="-330200" algn="l">
              <a:lnSpc>
                <a:spcPct val="100000"/>
              </a:lnSpc>
              <a:spcBef>
                <a:spcPts val="320"/>
              </a:spcBef>
              <a:spcAft>
                <a:spcPts val="0"/>
              </a:spcAft>
              <a:buClr>
                <a:schemeClr val="lt1"/>
              </a:buClr>
              <a:buSzPts val="1600"/>
              <a:buFont typeface="Arial"/>
              <a:buChar char="»"/>
              <a:defRPr sz="1600"/>
            </a:lvl5pPr>
            <a:lvl6pPr marL="2743200" lvl="5" indent="-330200" algn="l">
              <a:lnSpc>
                <a:spcPct val="100000"/>
              </a:lnSpc>
              <a:spcBef>
                <a:spcPts val="320"/>
              </a:spcBef>
              <a:spcAft>
                <a:spcPts val="0"/>
              </a:spcAft>
              <a:buClr>
                <a:schemeClr val="lt1"/>
              </a:buClr>
              <a:buSzPts val="1600"/>
              <a:buFont typeface="Arial"/>
              <a:buChar char="»"/>
              <a:defRPr sz="1600"/>
            </a:lvl6pPr>
            <a:lvl7pPr marL="3200400" lvl="6" indent="-330200" algn="l">
              <a:lnSpc>
                <a:spcPct val="100000"/>
              </a:lnSpc>
              <a:spcBef>
                <a:spcPts val="320"/>
              </a:spcBef>
              <a:spcAft>
                <a:spcPts val="0"/>
              </a:spcAft>
              <a:buClr>
                <a:schemeClr val="lt1"/>
              </a:buClr>
              <a:buSzPts val="1600"/>
              <a:buFont typeface="Arial"/>
              <a:buChar char="»"/>
              <a:defRPr sz="1600"/>
            </a:lvl7pPr>
            <a:lvl8pPr marL="3657600" lvl="7" indent="-330200" algn="l">
              <a:lnSpc>
                <a:spcPct val="100000"/>
              </a:lnSpc>
              <a:spcBef>
                <a:spcPts val="320"/>
              </a:spcBef>
              <a:spcAft>
                <a:spcPts val="0"/>
              </a:spcAft>
              <a:buClr>
                <a:schemeClr val="lt1"/>
              </a:buClr>
              <a:buSzPts val="1600"/>
              <a:buFont typeface="Arial"/>
              <a:buChar char="»"/>
              <a:defRPr sz="1600"/>
            </a:lvl8pPr>
            <a:lvl9pPr marL="4114800" lvl="8" indent="-330200" algn="l">
              <a:lnSpc>
                <a:spcPct val="100000"/>
              </a:lnSpc>
              <a:spcBef>
                <a:spcPts val="320"/>
              </a:spcBef>
              <a:spcAft>
                <a:spcPts val="0"/>
              </a:spcAft>
              <a:buClr>
                <a:schemeClr val="lt1"/>
              </a:buClr>
              <a:buSzPts val="1600"/>
              <a:buFont typeface="Arial"/>
              <a:buChar char="»"/>
              <a:defRPr sz="1600"/>
            </a:lvl9pPr>
          </a:lstStyle>
          <a:p>
            <a:endParaRPr/>
          </a:p>
        </p:txBody>
      </p:sp>
      <p:sp>
        <p:nvSpPr>
          <p:cNvPr id="151" name="Google Shape;151;g27eff274615_2_5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Font typeface="Arial"/>
              <a:buNone/>
              <a:defRPr sz="2400" b="1"/>
            </a:lvl1pPr>
            <a:lvl2pPr marL="914400" lvl="1" indent="-228600" algn="l">
              <a:lnSpc>
                <a:spcPct val="100000"/>
              </a:lnSpc>
              <a:spcBef>
                <a:spcPts val="400"/>
              </a:spcBef>
              <a:spcAft>
                <a:spcPts val="0"/>
              </a:spcAft>
              <a:buClr>
                <a:schemeClr val="lt1"/>
              </a:buClr>
              <a:buSzPts val="2000"/>
              <a:buFont typeface="Arial"/>
              <a:buNone/>
              <a:defRPr sz="2000" b="1"/>
            </a:lvl2pPr>
            <a:lvl3pPr marL="1371600" lvl="2" indent="-228600" algn="l">
              <a:lnSpc>
                <a:spcPct val="100000"/>
              </a:lnSpc>
              <a:spcBef>
                <a:spcPts val="360"/>
              </a:spcBef>
              <a:spcAft>
                <a:spcPts val="0"/>
              </a:spcAft>
              <a:buClr>
                <a:schemeClr val="lt1"/>
              </a:buClr>
              <a:buSzPts val="1800"/>
              <a:buFont typeface="Arial"/>
              <a:buNone/>
              <a:defRPr sz="1800" b="1"/>
            </a:lvl3pPr>
            <a:lvl4pPr marL="1828800" lvl="3" indent="-228600" algn="l">
              <a:lnSpc>
                <a:spcPct val="100000"/>
              </a:lnSpc>
              <a:spcBef>
                <a:spcPts val="320"/>
              </a:spcBef>
              <a:spcAft>
                <a:spcPts val="0"/>
              </a:spcAft>
              <a:buClr>
                <a:schemeClr val="lt1"/>
              </a:buClr>
              <a:buSzPts val="1600"/>
              <a:buFont typeface="Arial"/>
              <a:buNone/>
              <a:defRPr sz="1600" b="1"/>
            </a:lvl4pPr>
            <a:lvl5pPr marL="2286000" lvl="4" indent="-228600" algn="l">
              <a:lnSpc>
                <a:spcPct val="100000"/>
              </a:lnSpc>
              <a:spcBef>
                <a:spcPts val="320"/>
              </a:spcBef>
              <a:spcAft>
                <a:spcPts val="0"/>
              </a:spcAft>
              <a:buClr>
                <a:schemeClr val="lt1"/>
              </a:buClr>
              <a:buSzPts val="1600"/>
              <a:buFont typeface="Arial"/>
              <a:buNone/>
              <a:defRPr sz="1600" b="1"/>
            </a:lvl5pPr>
            <a:lvl6pPr marL="2743200" lvl="5" indent="-228600" algn="l">
              <a:lnSpc>
                <a:spcPct val="100000"/>
              </a:lnSpc>
              <a:spcBef>
                <a:spcPts val="320"/>
              </a:spcBef>
              <a:spcAft>
                <a:spcPts val="0"/>
              </a:spcAft>
              <a:buClr>
                <a:schemeClr val="lt1"/>
              </a:buClr>
              <a:buSzPts val="1600"/>
              <a:buFont typeface="Arial"/>
              <a:buNone/>
              <a:defRPr sz="1600" b="1"/>
            </a:lvl6pPr>
            <a:lvl7pPr marL="3200400" lvl="6" indent="-228600" algn="l">
              <a:lnSpc>
                <a:spcPct val="100000"/>
              </a:lnSpc>
              <a:spcBef>
                <a:spcPts val="320"/>
              </a:spcBef>
              <a:spcAft>
                <a:spcPts val="0"/>
              </a:spcAft>
              <a:buClr>
                <a:schemeClr val="lt1"/>
              </a:buClr>
              <a:buSzPts val="1600"/>
              <a:buFont typeface="Arial"/>
              <a:buNone/>
              <a:defRPr sz="1600" b="1"/>
            </a:lvl7pPr>
            <a:lvl8pPr marL="3657600" lvl="7" indent="-228600" algn="l">
              <a:lnSpc>
                <a:spcPct val="100000"/>
              </a:lnSpc>
              <a:spcBef>
                <a:spcPts val="320"/>
              </a:spcBef>
              <a:spcAft>
                <a:spcPts val="0"/>
              </a:spcAft>
              <a:buClr>
                <a:schemeClr val="lt1"/>
              </a:buClr>
              <a:buSzPts val="1600"/>
              <a:buFont typeface="Arial"/>
              <a:buNone/>
              <a:defRPr sz="1600" b="1"/>
            </a:lvl8pPr>
            <a:lvl9pPr marL="4114800" lvl="8" indent="-228600" algn="l">
              <a:lnSpc>
                <a:spcPct val="100000"/>
              </a:lnSpc>
              <a:spcBef>
                <a:spcPts val="320"/>
              </a:spcBef>
              <a:spcAft>
                <a:spcPts val="0"/>
              </a:spcAft>
              <a:buClr>
                <a:schemeClr val="lt1"/>
              </a:buClr>
              <a:buSzPts val="1600"/>
              <a:buFont typeface="Arial"/>
              <a:buNone/>
              <a:defRPr sz="1600" b="1"/>
            </a:lvl9pPr>
          </a:lstStyle>
          <a:p>
            <a:endParaRPr/>
          </a:p>
        </p:txBody>
      </p:sp>
      <p:sp>
        <p:nvSpPr>
          <p:cNvPr id="152" name="Google Shape;152;g27eff274615_2_5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1"/>
              </a:buClr>
              <a:buSzPts val="2400"/>
              <a:buFont typeface="Arial"/>
              <a:buChar char="•"/>
              <a:defRPr sz="2400"/>
            </a:lvl1pPr>
            <a:lvl2pPr marL="914400" lvl="1" indent="-355600" algn="l">
              <a:lnSpc>
                <a:spcPct val="100000"/>
              </a:lnSpc>
              <a:spcBef>
                <a:spcPts val="400"/>
              </a:spcBef>
              <a:spcAft>
                <a:spcPts val="0"/>
              </a:spcAft>
              <a:buClr>
                <a:schemeClr val="lt1"/>
              </a:buClr>
              <a:buSzPts val="2000"/>
              <a:buFont typeface="Arial"/>
              <a:buChar char="–"/>
              <a:defRPr sz="2000"/>
            </a:lvl2pPr>
            <a:lvl3pPr marL="1371600" lvl="2" indent="-342900" algn="l">
              <a:lnSpc>
                <a:spcPct val="100000"/>
              </a:lnSpc>
              <a:spcBef>
                <a:spcPts val="360"/>
              </a:spcBef>
              <a:spcAft>
                <a:spcPts val="0"/>
              </a:spcAft>
              <a:buClr>
                <a:schemeClr val="lt1"/>
              </a:buClr>
              <a:buSzPts val="1800"/>
              <a:buFont typeface="Arial"/>
              <a:buChar char="•"/>
              <a:defRPr sz="1800"/>
            </a:lvl3pPr>
            <a:lvl4pPr marL="1828800" lvl="3" indent="-330200" algn="l">
              <a:lnSpc>
                <a:spcPct val="100000"/>
              </a:lnSpc>
              <a:spcBef>
                <a:spcPts val="320"/>
              </a:spcBef>
              <a:spcAft>
                <a:spcPts val="0"/>
              </a:spcAft>
              <a:buClr>
                <a:schemeClr val="lt1"/>
              </a:buClr>
              <a:buSzPts val="1600"/>
              <a:buFont typeface="Arial"/>
              <a:buChar char="–"/>
              <a:defRPr sz="1600"/>
            </a:lvl4pPr>
            <a:lvl5pPr marL="2286000" lvl="4" indent="-330200" algn="l">
              <a:lnSpc>
                <a:spcPct val="100000"/>
              </a:lnSpc>
              <a:spcBef>
                <a:spcPts val="320"/>
              </a:spcBef>
              <a:spcAft>
                <a:spcPts val="0"/>
              </a:spcAft>
              <a:buClr>
                <a:schemeClr val="lt1"/>
              </a:buClr>
              <a:buSzPts val="1600"/>
              <a:buFont typeface="Arial"/>
              <a:buChar char="»"/>
              <a:defRPr sz="1600"/>
            </a:lvl5pPr>
            <a:lvl6pPr marL="2743200" lvl="5" indent="-330200" algn="l">
              <a:lnSpc>
                <a:spcPct val="100000"/>
              </a:lnSpc>
              <a:spcBef>
                <a:spcPts val="320"/>
              </a:spcBef>
              <a:spcAft>
                <a:spcPts val="0"/>
              </a:spcAft>
              <a:buClr>
                <a:schemeClr val="lt1"/>
              </a:buClr>
              <a:buSzPts val="1600"/>
              <a:buFont typeface="Arial"/>
              <a:buChar char="»"/>
              <a:defRPr sz="1600"/>
            </a:lvl6pPr>
            <a:lvl7pPr marL="3200400" lvl="6" indent="-330200" algn="l">
              <a:lnSpc>
                <a:spcPct val="100000"/>
              </a:lnSpc>
              <a:spcBef>
                <a:spcPts val="320"/>
              </a:spcBef>
              <a:spcAft>
                <a:spcPts val="0"/>
              </a:spcAft>
              <a:buClr>
                <a:schemeClr val="lt1"/>
              </a:buClr>
              <a:buSzPts val="1600"/>
              <a:buFont typeface="Arial"/>
              <a:buChar char="»"/>
              <a:defRPr sz="1600"/>
            </a:lvl7pPr>
            <a:lvl8pPr marL="3657600" lvl="7" indent="-330200" algn="l">
              <a:lnSpc>
                <a:spcPct val="100000"/>
              </a:lnSpc>
              <a:spcBef>
                <a:spcPts val="320"/>
              </a:spcBef>
              <a:spcAft>
                <a:spcPts val="0"/>
              </a:spcAft>
              <a:buClr>
                <a:schemeClr val="lt1"/>
              </a:buClr>
              <a:buSzPts val="1600"/>
              <a:buFont typeface="Arial"/>
              <a:buChar char="»"/>
              <a:defRPr sz="1600"/>
            </a:lvl8pPr>
            <a:lvl9pPr marL="4114800" lvl="8" indent="-330200" algn="l">
              <a:lnSpc>
                <a:spcPct val="100000"/>
              </a:lnSpc>
              <a:spcBef>
                <a:spcPts val="320"/>
              </a:spcBef>
              <a:spcAft>
                <a:spcPts val="0"/>
              </a:spcAft>
              <a:buClr>
                <a:schemeClr val="lt1"/>
              </a:buClr>
              <a:buSzPts val="1600"/>
              <a:buFont typeface="Arial"/>
              <a:buChar char="»"/>
              <a:defRPr sz="1600"/>
            </a:lvl9pPr>
          </a:lstStyle>
          <a:p>
            <a:endParaRPr/>
          </a:p>
        </p:txBody>
      </p:sp>
      <p:sp>
        <p:nvSpPr>
          <p:cNvPr id="153" name="Google Shape;153;g27eff274615_2_50"/>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7eff274615_2_50"/>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27eff274615_2_50"/>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g27eff274615_2_59"/>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7eff274615_2_59"/>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27eff274615_2_59"/>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
        <p:cNvGrpSpPr/>
        <p:nvPr/>
      </p:nvGrpSpPr>
      <p:grpSpPr>
        <a:xfrm>
          <a:off x="0" y="0"/>
          <a:ext cx="0" cy="0"/>
          <a:chOff x="0" y="0"/>
          <a:chExt cx="0" cy="0"/>
        </a:xfrm>
      </p:grpSpPr>
      <p:sp>
        <p:nvSpPr>
          <p:cNvPr id="161" name="Google Shape;161;g27eff274615_2_63"/>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27eff274615_2_63"/>
          <p:cNvSpPr txBox="1">
            <a:spLocks noGrp="1"/>
          </p:cNvSpPr>
          <p:nvPr>
            <p:ph type="body" idx="1"/>
          </p:nvPr>
        </p:nvSpPr>
        <p:spPr>
          <a:xfrm rot="5400000">
            <a:off x="2628900" y="342900"/>
            <a:ext cx="3810000" cy="769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63" name="Google Shape;163;g27eff274615_2_63"/>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27eff274615_2_63"/>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27eff274615_2_63"/>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6"/>
        <p:cNvGrpSpPr/>
        <p:nvPr/>
      </p:nvGrpSpPr>
      <p:grpSpPr>
        <a:xfrm>
          <a:off x="0" y="0"/>
          <a:ext cx="0" cy="0"/>
          <a:chOff x="0" y="0"/>
          <a:chExt cx="0" cy="0"/>
        </a:xfrm>
      </p:grpSpPr>
      <p:sp>
        <p:nvSpPr>
          <p:cNvPr id="167" name="Google Shape;167;g27eff274615_2_69"/>
          <p:cNvSpPr txBox="1">
            <a:spLocks noGrp="1"/>
          </p:cNvSpPr>
          <p:nvPr>
            <p:ph type="title"/>
          </p:nvPr>
        </p:nvSpPr>
        <p:spPr>
          <a:xfrm rot="5400000">
            <a:off x="4981575" y="2695575"/>
            <a:ext cx="4876800" cy="1924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27eff274615_2_69"/>
          <p:cNvSpPr txBox="1">
            <a:spLocks noGrp="1"/>
          </p:cNvSpPr>
          <p:nvPr>
            <p:ph type="body" idx="1"/>
          </p:nvPr>
        </p:nvSpPr>
        <p:spPr>
          <a:xfrm rot="5400000">
            <a:off x="1057275" y="847725"/>
            <a:ext cx="4876800" cy="56197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69" name="Google Shape;169;g27eff274615_2_69"/>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27eff274615_2_69"/>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27eff274615_2_69"/>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Option 1">
  <p:cSld name="Transition Option 1">
    <p:spTree>
      <p:nvGrpSpPr>
        <p:cNvPr id="1"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6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50"/>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50"/>
          <p:cNvSpPr txBox="1">
            <a:spLocks noGrp="1"/>
          </p:cNvSpPr>
          <p:nvPr>
            <p:ph type="body" idx="1"/>
          </p:nvPr>
        </p:nvSpPr>
        <p:spPr>
          <a:xfrm>
            <a:off x="508001" y="2160590"/>
            <a:ext cx="6447501" cy="388077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50"/>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Google Shape;68;p50"/>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50"/>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5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53"/>
          <p:cNvSpPr>
            <a:spLocks noGrp="1"/>
          </p:cNvSpPr>
          <p:nvPr>
            <p:ph type="pic" idx="2"/>
          </p:nvPr>
        </p:nvSpPr>
        <p:spPr>
          <a:xfrm>
            <a:off x="1792288" y="612775"/>
            <a:ext cx="5486400" cy="4114800"/>
          </a:xfrm>
          <a:prstGeom prst="rect">
            <a:avLst/>
          </a:prstGeom>
          <a:noFill/>
          <a:ln>
            <a:noFill/>
          </a:ln>
        </p:spPr>
      </p:sp>
      <p:sp>
        <p:nvSpPr>
          <p:cNvPr id="73" name="Google Shape;73;p5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74" name="Google Shape;74;p53"/>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53"/>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Google Shape;76;p53"/>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54"/>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54"/>
          <p:cNvSpPr txBox="1">
            <a:spLocks noGrp="1"/>
          </p:cNvSpPr>
          <p:nvPr>
            <p:ph type="body" idx="1"/>
          </p:nvPr>
        </p:nvSpPr>
        <p:spPr>
          <a:xfrm>
            <a:off x="685800" y="2286000"/>
            <a:ext cx="3771900" cy="381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80" name="Google Shape;80;p54"/>
          <p:cNvSpPr txBox="1">
            <a:spLocks noGrp="1"/>
          </p:cNvSpPr>
          <p:nvPr>
            <p:ph type="body" idx="2"/>
          </p:nvPr>
        </p:nvSpPr>
        <p:spPr>
          <a:xfrm>
            <a:off x="4610100" y="2286000"/>
            <a:ext cx="3771900" cy="381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81" name="Google Shape;81;p54"/>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p54"/>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54"/>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55"/>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55"/>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87" name="Google Shape;87;p55"/>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8" name="Google Shape;88;p55"/>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55"/>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55"/>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Option 5">
  <p:cSld name="Transition Option 5">
    <p:spTree>
      <p:nvGrpSpPr>
        <p:cNvPr id="1" name="Shape 9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Break Option 5">
  <p:cSld name="Section Break Option 5">
    <p:spTree>
      <p:nvGrpSpPr>
        <p:cNvPr id="1" name="Shape 9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6.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2"/>
          <p:cNvPicPr preferRelativeResize="0"/>
          <p:nvPr/>
        </p:nvPicPr>
        <p:blipFill rotWithShape="1">
          <a:blip r:embed="rId3">
            <a:alphaModFix/>
          </a:blip>
          <a:srcRect/>
          <a:stretch/>
        </p:blipFill>
        <p:spPr>
          <a:xfrm>
            <a:off x="0" y="354"/>
            <a:ext cx="9143056" cy="68572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pic>
        <p:nvPicPr>
          <p:cNvPr id="58" name="Google Shape;58;p46"/>
          <p:cNvPicPr preferRelativeResize="0"/>
          <p:nvPr/>
        </p:nvPicPr>
        <p:blipFill rotWithShape="1">
          <a:blip r:embed="rId3">
            <a:alphaModFix/>
          </a:blip>
          <a:srcRect/>
          <a:stretch/>
        </p:blipFill>
        <p:spPr>
          <a:xfrm>
            <a:off x="0" y="0"/>
            <a:ext cx="9143057"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48"/>
          <p:cNvPicPr preferRelativeResize="0"/>
          <p:nvPr/>
        </p:nvPicPr>
        <p:blipFill rotWithShape="1">
          <a:blip r:embed="rId7">
            <a:alphaModFix/>
          </a:blip>
          <a:srcRect/>
          <a:stretch/>
        </p:blipFill>
        <p:spPr>
          <a:xfrm>
            <a:off x="0" y="0"/>
            <a:ext cx="9142115" cy="6858000"/>
          </a:xfrm>
          <a:prstGeom prst="rect">
            <a:avLst/>
          </a:prstGeom>
          <a:noFill/>
          <a:ln>
            <a:noFill/>
          </a:ln>
        </p:spPr>
      </p:pic>
      <p:sp>
        <p:nvSpPr>
          <p:cNvPr id="62" name="Google Shape;62;p48"/>
          <p:cNvSpPr txBox="1"/>
          <p:nvPr/>
        </p:nvSpPr>
        <p:spPr>
          <a:xfrm>
            <a:off x="228600" y="6248400"/>
            <a:ext cx="609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51"/>
          <p:cNvPicPr preferRelativeResize="0"/>
          <p:nvPr/>
        </p:nvPicPr>
        <p:blipFill rotWithShape="1">
          <a:blip r:embed="rId3">
            <a:alphaModFix/>
          </a:blip>
          <a:srcRect/>
          <a:stretch/>
        </p:blipFill>
        <p:spPr>
          <a:xfrm>
            <a:off x="0" y="0"/>
            <a:ext cx="9142115"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56"/>
          <p:cNvPicPr preferRelativeResize="0"/>
          <p:nvPr/>
        </p:nvPicPr>
        <p:blipFill rotWithShape="1">
          <a:blip r:embed="rId3">
            <a:alphaModFix/>
          </a:blip>
          <a:srcRect/>
          <a:stretch/>
        </p:blipFill>
        <p:spPr>
          <a:xfrm>
            <a:off x="0" y="0"/>
            <a:ext cx="9143057"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g27eff274615_2_0"/>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4000" b="0" i="0" u="none" strike="noStrike" cap="none">
                <a:solidFill>
                  <a:schemeClr val="lt2"/>
                </a:solidFill>
                <a:latin typeface="Arial Black"/>
                <a:ea typeface="Arial Black"/>
                <a:cs typeface="Arial Black"/>
                <a:sym typeface="Arial Black"/>
              </a:defRPr>
            </a:lvl9pPr>
          </a:lstStyle>
          <a:p>
            <a:endParaRPr/>
          </a:p>
        </p:txBody>
      </p:sp>
      <p:sp>
        <p:nvSpPr>
          <p:cNvPr id="99" name="Google Shape;99;g27eff274615_2_0"/>
          <p:cNvSpPr txBox="1">
            <a:spLocks noGrp="1"/>
          </p:cNvSpPr>
          <p:nvPr>
            <p:ph type="body" idx="1"/>
          </p:nvPr>
        </p:nvSpPr>
        <p:spPr>
          <a:xfrm>
            <a:off x="685800" y="2286000"/>
            <a:ext cx="76962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0" name="Google Shape;100;g27eff274615_2_0"/>
          <p:cNvSpPr txBox="1">
            <a:spLocks noGrp="1"/>
          </p:cNvSpPr>
          <p:nvPr>
            <p:ph type="dt" idx="10"/>
          </p:nvPr>
        </p:nvSpPr>
        <p:spPr>
          <a:xfrm>
            <a:off x="2590800" y="6248400"/>
            <a:ext cx="1295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1" name="Google Shape;101;g27eff274615_2_0"/>
          <p:cNvSpPr txBox="1">
            <a:spLocks noGrp="1"/>
          </p:cNvSpPr>
          <p:nvPr>
            <p:ph type="ftr" idx="11"/>
          </p:nvPr>
        </p:nvSpPr>
        <p:spPr>
          <a:xfrm>
            <a:off x="4038600" y="6257925"/>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2" name="Google Shape;102;g27eff274615_2_0"/>
          <p:cNvSpPr txBox="1">
            <a:spLocks noGrp="1"/>
          </p:cNvSpPr>
          <p:nvPr>
            <p:ph type="sldNum" idx="12"/>
          </p:nvPr>
        </p:nvSpPr>
        <p:spPr>
          <a:xfrm>
            <a:off x="7086600" y="6257925"/>
            <a:ext cx="12954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80" r:id="rId4"/>
    <p:sldLayoutId id="2147483681" r:id="rId5"/>
    <p:sldLayoutId id="2147483682"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rzumwalt@bsnsports.com" TargetMode="External"/><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www.fancloth.com/" TargetMode="External"/><Relationship Id="rId4" Type="http://schemas.openxmlformats.org/officeDocument/2006/relationships/hyperlink" Target="mailto:jroberts@bsnsports.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mailto:stephkr@tulsaschools.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mailto:brownmi6@tulsaschools.org" TargetMode="External"/><Relationship Id="rId5" Type="http://schemas.openxmlformats.org/officeDocument/2006/relationships/hyperlink" Target="mailto:stoepjo@tulsaschools.org" TargetMode="External"/><Relationship Id="rId4" Type="http://schemas.openxmlformats.org/officeDocument/2006/relationships/hyperlink" Target="mailto:sanctioning@tulsaschool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anctioning@tulsaschools.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tephkr@tulsaschool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brownmi6@tulsaschools.org" TargetMode="External"/><Relationship Id="rId5" Type="http://schemas.openxmlformats.org/officeDocument/2006/relationships/hyperlink" Target="mailto:stoepjo@tulsaschools.org" TargetMode="External"/><Relationship Id="rId4" Type="http://schemas.openxmlformats.org/officeDocument/2006/relationships/hyperlink" Target="mailto:sanctioning@tulsaschool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p:nvPr/>
        </p:nvSpPr>
        <p:spPr>
          <a:xfrm>
            <a:off x="2667000" y="6172200"/>
            <a:ext cx="20574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endParaRPr sz="1400" b="0" i="0" u="none" strike="noStrike" cap="none">
              <a:solidFill>
                <a:srgbClr val="000000"/>
              </a:solidFill>
              <a:latin typeface="Arial"/>
              <a:ea typeface="Arial"/>
              <a:cs typeface="Arial"/>
              <a:sym typeface="Arial"/>
            </a:endParaRPr>
          </a:p>
        </p:txBody>
      </p:sp>
      <p:sp>
        <p:nvSpPr>
          <p:cNvPr id="177" name="Google Shape;177;p1"/>
          <p:cNvSpPr txBox="1">
            <a:spLocks noGrp="1"/>
          </p:cNvSpPr>
          <p:nvPr>
            <p:ph type="title"/>
          </p:nvPr>
        </p:nvSpPr>
        <p:spPr>
          <a:xfrm>
            <a:off x="4628200" y="1203200"/>
            <a:ext cx="4477200" cy="294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23F37"/>
              </a:buClr>
              <a:buSzPts val="3600"/>
              <a:buFont typeface="Calibri"/>
              <a:buNone/>
            </a:pPr>
            <a:r>
              <a:rPr lang="en-US" sz="3700" b="1" i="0" u="none" strike="noStrike" cap="none" dirty="0">
                <a:solidFill>
                  <a:srgbClr val="423F37"/>
                </a:solidFill>
                <a:latin typeface="Calibri"/>
                <a:ea typeface="Calibri"/>
                <a:cs typeface="Calibri"/>
                <a:sym typeface="Calibri"/>
              </a:rPr>
              <a:t>PTA/PTO and Booster Club Sanctioning</a:t>
            </a:r>
            <a:br>
              <a:rPr lang="en-US" sz="3700" b="1" i="0" u="none" strike="noStrike" cap="none" dirty="0">
                <a:solidFill>
                  <a:srgbClr val="423F37"/>
                </a:solidFill>
                <a:latin typeface="Calibri"/>
                <a:ea typeface="Calibri"/>
                <a:cs typeface="Calibri"/>
                <a:sym typeface="Calibri"/>
              </a:rPr>
            </a:br>
            <a:r>
              <a:rPr lang="en-US" sz="3400" b="1" i="0" u="none" strike="noStrike" cap="none" dirty="0">
                <a:solidFill>
                  <a:srgbClr val="990000"/>
                </a:solidFill>
                <a:latin typeface="Calibri"/>
                <a:ea typeface="Calibri"/>
                <a:cs typeface="Calibri"/>
                <a:sym typeface="Calibri"/>
              </a:rPr>
              <a:t>Enter your Name and Organization &amp; EMAIL in the Chat Box</a:t>
            </a:r>
            <a:endParaRPr sz="1200" b="1" i="0" u="none" strike="noStrike" cap="none" dirty="0">
              <a:solidFill>
                <a:srgbClr val="990000"/>
              </a:solidFill>
              <a:latin typeface="Arial"/>
              <a:ea typeface="Arial"/>
              <a:cs typeface="Arial"/>
              <a:sym typeface="Arial"/>
            </a:endParaRPr>
          </a:p>
        </p:txBody>
      </p:sp>
      <p:sp>
        <p:nvSpPr>
          <p:cNvPr id="178" name="Google Shape;178;p1"/>
          <p:cNvSpPr txBox="1"/>
          <p:nvPr/>
        </p:nvSpPr>
        <p:spPr>
          <a:xfrm>
            <a:off x="5286300" y="4130975"/>
            <a:ext cx="35871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23F37"/>
              </a:buClr>
              <a:buSzPts val="2300"/>
              <a:buFont typeface="Calibri"/>
              <a:buNone/>
            </a:pPr>
            <a:r>
              <a:rPr lang="en-US" sz="2300" b="0" i="0" u="none" strike="noStrike" cap="none" dirty="0">
                <a:solidFill>
                  <a:srgbClr val="423F37"/>
                </a:solidFill>
                <a:latin typeface="Calibri"/>
                <a:ea typeface="Calibri"/>
                <a:cs typeface="Calibri"/>
                <a:sym typeface="Calibri"/>
              </a:rPr>
              <a:t>September 16, 2025</a:t>
            </a:r>
            <a:endParaRPr sz="2300" b="0" i="0" u="none" strike="noStrike" cap="none" dirty="0">
              <a:solidFill>
                <a:srgbClr val="423F37"/>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2300"/>
              <a:buFont typeface="Calibri"/>
              <a:buNone/>
            </a:pPr>
            <a:endParaRPr sz="2300" b="0" i="0" u="none" strike="noStrike" cap="none" dirty="0">
              <a:solidFill>
                <a:srgbClr val="423F37"/>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300"/>
              <a:buFont typeface="Calibri"/>
              <a:buNone/>
            </a:pPr>
            <a:endParaRPr sz="2300" b="0" i="0" u="none" strike="noStrike" cap="none" dirty="0">
              <a:solidFill>
                <a:srgbClr val="423F37"/>
              </a:solidFill>
              <a:latin typeface="Calibri"/>
              <a:ea typeface="Calibri"/>
              <a:cs typeface="Calibri"/>
              <a:sym typeface="Calibri"/>
            </a:endParaRPr>
          </a:p>
        </p:txBody>
      </p:sp>
      <p:sp>
        <p:nvSpPr>
          <p:cNvPr id="3" name="TextBox 2">
            <a:extLst>
              <a:ext uri="{FF2B5EF4-FFF2-40B4-BE49-F238E27FC236}">
                <a16:creationId xmlns:a16="http://schemas.microsoft.com/office/drawing/2014/main" id="{922CC97C-B509-C469-5730-6F9665B3BB8B}"/>
              </a:ext>
            </a:extLst>
          </p:cNvPr>
          <p:cNvSpPr txBox="1"/>
          <p:nvPr/>
        </p:nvSpPr>
        <p:spPr>
          <a:xfrm>
            <a:off x="1569978" y="5345926"/>
            <a:ext cx="6116443" cy="461665"/>
          </a:xfrm>
          <a:prstGeom prst="rect">
            <a:avLst/>
          </a:prstGeom>
          <a:noFill/>
        </p:spPr>
        <p:txBody>
          <a:bodyPr wrap="square">
            <a:spAutoFit/>
          </a:bodyPr>
          <a:lstStyle/>
          <a:p>
            <a:pPr algn="ctr">
              <a:buSzPts val="1800"/>
            </a:pPr>
            <a:r>
              <a:rPr lang="en-US" sz="2400" dirty="0">
                <a:solidFill>
                  <a:srgbClr val="423F37"/>
                </a:solidFill>
                <a:latin typeface="Calibri"/>
                <a:ea typeface="Calibri"/>
                <a:cs typeface="Calibri"/>
                <a:sym typeface="Calibri"/>
              </a:rPr>
              <a:t>https://www.tulsaschools.org/boosterclub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1219200" y="533400"/>
            <a:ext cx="6447600" cy="58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Calibri"/>
              <a:buNone/>
            </a:pPr>
            <a:r>
              <a:rPr lang="en-US" sz="3000"/>
              <a:t>Duties of the Treasurer</a:t>
            </a:r>
            <a:endParaRPr sz="3000"/>
          </a:p>
        </p:txBody>
      </p:sp>
      <p:sp>
        <p:nvSpPr>
          <p:cNvPr id="286" name="Google Shape;286;p17"/>
          <p:cNvSpPr txBox="1">
            <a:spLocks noGrp="1"/>
          </p:cNvSpPr>
          <p:nvPr>
            <p:ph type="body" idx="1"/>
          </p:nvPr>
        </p:nvSpPr>
        <p:spPr>
          <a:xfrm>
            <a:off x="671000" y="1401200"/>
            <a:ext cx="8121000" cy="43977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sz="2400"/>
              <a:t>Keep a full and accurate account of receipts and expenditures</a:t>
            </a:r>
            <a:br>
              <a:rPr lang="en-US" sz="2400"/>
            </a:br>
            <a:endParaRPr sz="2400"/>
          </a:p>
          <a:p>
            <a:pPr marL="228600" lvl="0" indent="-203200" algn="l" rtl="0">
              <a:lnSpc>
                <a:spcPct val="90000"/>
              </a:lnSpc>
              <a:spcBef>
                <a:spcPts val="1000"/>
              </a:spcBef>
              <a:spcAft>
                <a:spcPts val="0"/>
              </a:spcAft>
              <a:buClr>
                <a:schemeClr val="dk1"/>
              </a:buClr>
              <a:buSzPts val="2400"/>
              <a:buChar char="•"/>
            </a:pPr>
            <a:r>
              <a:rPr lang="en-US" sz="2400"/>
              <a:t>Make timely deposits</a:t>
            </a:r>
            <a:br>
              <a:rPr lang="en-US" sz="2400"/>
            </a:br>
            <a:endParaRPr sz="2400"/>
          </a:p>
          <a:p>
            <a:pPr marL="228600" lvl="0" indent="-203200" algn="l" rtl="0">
              <a:lnSpc>
                <a:spcPct val="90000"/>
              </a:lnSpc>
              <a:spcBef>
                <a:spcPts val="1000"/>
              </a:spcBef>
              <a:spcAft>
                <a:spcPts val="0"/>
              </a:spcAft>
              <a:buClr>
                <a:schemeClr val="dk1"/>
              </a:buClr>
              <a:buSzPts val="2400"/>
              <a:buChar char="•"/>
            </a:pPr>
            <a:r>
              <a:rPr lang="en-US" sz="2400"/>
              <a:t>Make disbursements as authorized by the organization</a:t>
            </a:r>
            <a:br>
              <a:rPr lang="en-US" sz="2400"/>
            </a:br>
            <a:endParaRPr sz="2400"/>
          </a:p>
          <a:p>
            <a:pPr marL="228600" lvl="0" indent="-203200" algn="l" rtl="0">
              <a:lnSpc>
                <a:spcPct val="90000"/>
              </a:lnSpc>
              <a:spcBef>
                <a:spcPts val="1000"/>
              </a:spcBef>
              <a:spcAft>
                <a:spcPts val="0"/>
              </a:spcAft>
              <a:buClr>
                <a:schemeClr val="dk1"/>
              </a:buClr>
              <a:buSzPts val="2400"/>
              <a:buChar char="•"/>
            </a:pPr>
            <a:r>
              <a:rPr lang="en-US" sz="2400"/>
              <a:t>Present a financial statement at each meeting</a:t>
            </a:r>
            <a:br>
              <a:rPr lang="en-US" sz="2400"/>
            </a:br>
            <a:endParaRPr sz="2400"/>
          </a:p>
          <a:p>
            <a:pPr marL="228600" lvl="0" indent="-203200" algn="l" rtl="0">
              <a:lnSpc>
                <a:spcPct val="90000"/>
              </a:lnSpc>
              <a:spcBef>
                <a:spcPts val="1000"/>
              </a:spcBef>
              <a:spcAft>
                <a:spcPts val="0"/>
              </a:spcAft>
              <a:buClr>
                <a:schemeClr val="dk1"/>
              </a:buClr>
              <a:buSzPts val="2400"/>
              <a:buChar char="•"/>
            </a:pPr>
            <a:r>
              <a:rPr lang="en-US" sz="2400"/>
              <a:t>Prepare or have prepared an annual financial reconciliation report</a:t>
            </a:r>
            <a:endParaRPr sz="2400"/>
          </a:p>
          <a:p>
            <a:pPr marL="228600" lvl="0" indent="-50800" algn="l" rtl="0">
              <a:lnSpc>
                <a:spcPct val="90000"/>
              </a:lnSpc>
              <a:spcBef>
                <a:spcPts val="1000"/>
              </a:spcBef>
              <a:spcAft>
                <a:spcPts val="0"/>
              </a:spcAft>
              <a:buClr>
                <a:schemeClr val="dk1"/>
              </a:buClr>
              <a:buSzPts val="2800"/>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291" name="Google Shape;291;p18"/>
          <p:cNvGraphicFramePr/>
          <p:nvPr/>
        </p:nvGraphicFramePr>
        <p:xfrm>
          <a:off x="266700" y="151534"/>
          <a:ext cx="8610600" cy="6586790"/>
        </p:xfrm>
        <a:graphic>
          <a:graphicData uri="http://schemas.openxmlformats.org/drawingml/2006/table">
            <a:tbl>
              <a:tblPr>
                <a:noFill/>
                <a:tableStyleId>{384596EA-B021-4489-9ADC-40BB0B0F197C}</a:tableStyleId>
              </a:tblPr>
              <a:tblGrid>
                <a:gridCol w="1032050">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gridCol w="1183825">
                  <a:extLst>
                    <a:ext uri="{9D8B030D-6E8A-4147-A177-3AD203B41FA5}">
                      <a16:colId xmlns:a16="http://schemas.microsoft.com/office/drawing/2014/main" val="20002"/>
                    </a:ext>
                  </a:extLst>
                </a:gridCol>
                <a:gridCol w="1163600">
                  <a:extLst>
                    <a:ext uri="{9D8B030D-6E8A-4147-A177-3AD203B41FA5}">
                      <a16:colId xmlns:a16="http://schemas.microsoft.com/office/drawing/2014/main" val="20003"/>
                    </a:ext>
                  </a:extLst>
                </a:gridCol>
                <a:gridCol w="1224300">
                  <a:extLst>
                    <a:ext uri="{9D8B030D-6E8A-4147-A177-3AD203B41FA5}">
                      <a16:colId xmlns:a16="http://schemas.microsoft.com/office/drawing/2014/main" val="20004"/>
                    </a:ext>
                  </a:extLst>
                </a:gridCol>
              </a:tblGrid>
              <a:tr h="251700">
                <a:tc gridSpan="5">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Tulsa Public Schools -</a:t>
                      </a:r>
                      <a:r>
                        <a:rPr lang="en-US" sz="1800" u="none" strike="noStrike" cap="none"/>
                        <a:t>XYZ Parent Organization</a:t>
                      </a:r>
                      <a:endParaRPr sz="1600" b="1" i="0" u="none" strike="noStrike" cap="none">
                        <a:solidFill>
                          <a:srgbClr val="000000"/>
                        </a:solidFill>
                        <a:latin typeface="Calibri"/>
                        <a:ea typeface="Calibri"/>
                        <a:cs typeface="Calibri"/>
                        <a:sym typeface="Calibri"/>
                      </a:endParaRPr>
                    </a:p>
                  </a:txBody>
                  <a:tcPr marL="6500" marR="6500" marT="65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700">
                <a:tc gridSpan="5">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Statement of Revenues and Expenditures</a:t>
                      </a:r>
                      <a:endParaRPr sz="1600" b="1" i="0" u="none" strike="noStrike" cap="none">
                        <a:solidFill>
                          <a:srgbClr val="000000"/>
                        </a:solidFill>
                        <a:latin typeface="Calibri"/>
                        <a:ea typeface="Calibri"/>
                        <a:cs typeface="Calibri"/>
                        <a:sym typeface="Calibri"/>
                      </a:endParaRPr>
                    </a:p>
                  </a:txBody>
                  <a:tcPr marL="6500" marR="6500" marT="65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4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2"/>
                  </a:ext>
                </a:extLst>
              </a:tr>
              <a:tr h="1904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Description</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Income</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Expenses</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Balance</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3"/>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1-Sep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Ending Balance</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1,000.00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4"/>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2-Sep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Fundraiser - T-shirt Sales </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480.00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1,480.00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5"/>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3-Sep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Concession Sales</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200.00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1,680.00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6"/>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4-Sep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Member Dues</a:t>
                      </a:r>
                      <a:endParaRPr sz="1400" b="0" i="0" u="none" strike="noStrike" cap="none" dirty="0">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1,250.00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2,930.00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7"/>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5-Sep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Reimburse Mr. Jones for car wash supplies.  Receipts attached</a:t>
                      </a:r>
                      <a:endParaRPr sz="1400" b="0" i="0" u="none" strike="noStrike" cap="none" dirty="0">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112.58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2,817.42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8"/>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6-Sep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Concession stand supplies and candy- Sams</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314.21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2,503.21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09"/>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9-Sep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Fundraiser - We Design T-Shirts</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325.00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2,178.21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0"/>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10-Sep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Fundraiser-Car wash</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600.00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2,778.21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1"/>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13-Sep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Concession Sales</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175.00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2,953.21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2"/>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15-Sep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Donation- Pass the hat for uniforms</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75.00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3,028.21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3"/>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19-Sep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Uniforms -Teamsports.com </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2,746.39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281.82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4"/>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21-Sep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Donation - Mrs. Smith  </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200.00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481.82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5"/>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24-Sep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Concession Sales</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175.00 </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656.82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6"/>
                  </a:ext>
                </a:extLst>
              </a:tr>
              <a:tr h="3743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30-Sep</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Bank Interest</a:t>
                      </a: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rPr>
                        <a:t>.08</a:t>
                      </a: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656.90 </a:t>
                      </a:r>
                      <a:endParaRPr sz="1200" b="0" i="0" u="none" strike="noStrike" cap="none">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7"/>
                  </a:ext>
                </a:extLst>
              </a:tr>
              <a:tr h="374300">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6500" marR="6500" marT="6500" marB="0" anchor="b"/>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                        </a:t>
                      </a:r>
                      <a:endParaRPr sz="1200" b="0" i="0" u="none" strike="noStrike" cap="none" dirty="0">
                        <a:solidFill>
                          <a:srgbClr val="000000"/>
                        </a:solidFill>
                        <a:latin typeface="Calibri"/>
                        <a:ea typeface="Calibri"/>
                        <a:cs typeface="Calibri"/>
                        <a:sym typeface="Calibri"/>
                      </a:endParaRPr>
                    </a:p>
                  </a:txBody>
                  <a:tcPr marL="6500" marR="6500" marT="6500" marB="0" anchor="b"/>
                </a:tc>
                <a:extLst>
                  <a:ext uri="{0D108BD9-81ED-4DB2-BD59-A6C34878D82A}">
                    <a16:rowId xmlns:a16="http://schemas.microsoft.com/office/drawing/2014/main" val="1001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6" name="Google Shape;296;p19"/>
          <p:cNvGraphicFramePr/>
          <p:nvPr/>
        </p:nvGraphicFramePr>
        <p:xfrm>
          <a:off x="457200" y="81310"/>
          <a:ext cx="8265900" cy="6619425"/>
        </p:xfrm>
        <a:graphic>
          <a:graphicData uri="http://schemas.openxmlformats.org/drawingml/2006/table">
            <a:tbl>
              <a:tblPr>
                <a:noFill/>
                <a:tableStyleId>{384596EA-B021-4489-9ADC-40BB0B0F197C}</a:tableStyleId>
              </a:tblPr>
              <a:tblGrid>
                <a:gridCol w="849600">
                  <a:extLst>
                    <a:ext uri="{9D8B030D-6E8A-4147-A177-3AD203B41FA5}">
                      <a16:colId xmlns:a16="http://schemas.microsoft.com/office/drawing/2014/main" val="20000"/>
                    </a:ext>
                  </a:extLst>
                </a:gridCol>
                <a:gridCol w="4354200">
                  <a:extLst>
                    <a:ext uri="{9D8B030D-6E8A-4147-A177-3AD203B41FA5}">
                      <a16:colId xmlns:a16="http://schemas.microsoft.com/office/drawing/2014/main" val="20001"/>
                    </a:ext>
                  </a:extLst>
                </a:gridCol>
                <a:gridCol w="849600">
                  <a:extLst>
                    <a:ext uri="{9D8B030D-6E8A-4147-A177-3AD203B41FA5}">
                      <a16:colId xmlns:a16="http://schemas.microsoft.com/office/drawing/2014/main" val="20002"/>
                    </a:ext>
                  </a:extLst>
                </a:gridCol>
                <a:gridCol w="1362900">
                  <a:extLst>
                    <a:ext uri="{9D8B030D-6E8A-4147-A177-3AD203B41FA5}">
                      <a16:colId xmlns:a16="http://schemas.microsoft.com/office/drawing/2014/main" val="20003"/>
                    </a:ext>
                  </a:extLst>
                </a:gridCol>
                <a:gridCol w="849600">
                  <a:extLst>
                    <a:ext uri="{9D8B030D-6E8A-4147-A177-3AD203B41FA5}">
                      <a16:colId xmlns:a16="http://schemas.microsoft.com/office/drawing/2014/main" val="20004"/>
                    </a:ext>
                  </a:extLst>
                </a:gridCol>
              </a:tblGrid>
              <a:tr h="28875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XYZ Parent Organization</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0"/>
                  </a:ext>
                </a:extLst>
              </a:tr>
              <a:tr h="28875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Bank Reconciliation</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1"/>
                  </a:ext>
                </a:extLst>
              </a:tr>
              <a:tr h="571275">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For the Month Ending  ______________________</a:t>
                      </a:r>
                      <a:endParaRPr sz="1800" b="0" i="0" u="none" strike="noStrike" cap="none">
                        <a:solidFill>
                          <a:srgbClr val="000000"/>
                        </a:solidFill>
                        <a:latin typeface="Calibri"/>
                        <a:ea typeface="Calibri"/>
                        <a:cs typeface="Calibri"/>
                        <a:sym typeface="Calibri"/>
                      </a:endParaRPr>
                    </a:p>
                  </a:txBody>
                  <a:tcPr marL="6100" marR="6100" marT="6100" marB="0" anchor="b"/>
                </a:tc>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September 30, 202X</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3"/>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4"/>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Ending Balance per bank statement</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$ 481.90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5"/>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6"/>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Deposits in transit</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$ 175.00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7"/>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8"/>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Outstanding checks</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09"/>
                  </a:ext>
                </a:extLst>
              </a:tr>
              <a:tr h="28875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0"/>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Reconciled Bank Balance @ month end</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$ 656.90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1"/>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2"/>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3"/>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Balance per checkbook @ month end</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$ 656.82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4"/>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5"/>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Adjustments:</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6"/>
                  </a:ext>
                </a:extLst>
              </a:tr>
              <a:tr h="288750">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Interest</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0.08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7"/>
                  </a:ext>
                </a:extLst>
              </a:tr>
              <a:tr h="288750">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Bank charges</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8"/>
                  </a:ext>
                </a:extLst>
              </a:tr>
              <a:tr h="288750">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Other</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19"/>
                  </a:ext>
                </a:extLst>
              </a:tr>
              <a:tr h="28680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20"/>
                  </a:ext>
                </a:extLst>
              </a:tr>
              <a:tr h="2887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Reconciled Checkbook Balance @ month end</a:t>
                      </a:r>
                      <a:endParaRPr sz="1800" b="0" i="0" u="none" strike="noStrike" cap="none">
                        <a:solidFill>
                          <a:srgbClr val="000000"/>
                        </a:solidFill>
                        <a:latin typeface="Calibri"/>
                        <a:ea typeface="Calibri"/>
                        <a:cs typeface="Calibri"/>
                        <a:sym typeface="Calibri"/>
                      </a:endParaRPr>
                    </a:p>
                  </a:txBody>
                  <a:tcPr marL="6100" marR="6100" marT="6100" marB="0" anchor="b"/>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$ 656.90 </a:t>
                      </a:r>
                      <a:endParaRPr sz="1800" b="0" i="0" u="none" strike="noStrike" cap="none">
                        <a:solidFill>
                          <a:srgbClr val="000000"/>
                        </a:solidFill>
                        <a:latin typeface="Calibri"/>
                        <a:ea typeface="Calibri"/>
                        <a:cs typeface="Calibri"/>
                        <a:sym typeface="Calibri"/>
                      </a:endParaRPr>
                    </a:p>
                  </a:txBody>
                  <a:tcPr marL="6100" marR="6100" marT="610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100" marR="6100" marT="6100" marB="0" anchor="b"/>
                </a:tc>
                <a:extLst>
                  <a:ext uri="{0D108BD9-81ED-4DB2-BD59-A6C34878D82A}">
                    <a16:rowId xmlns:a16="http://schemas.microsoft.com/office/drawing/2014/main" val="1002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0"/>
          <p:cNvSpPr txBox="1">
            <a:spLocks noGrp="1"/>
          </p:cNvSpPr>
          <p:nvPr>
            <p:ph type="title"/>
          </p:nvPr>
        </p:nvSpPr>
        <p:spPr>
          <a:xfrm>
            <a:off x="1219200" y="533400"/>
            <a:ext cx="6447600" cy="54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Calibri"/>
              <a:buNone/>
            </a:pPr>
            <a:r>
              <a:rPr lang="en-US" sz="3000"/>
              <a:t>Recommended Procedures</a:t>
            </a:r>
            <a:endParaRPr sz="3000"/>
          </a:p>
        </p:txBody>
      </p:sp>
      <p:sp>
        <p:nvSpPr>
          <p:cNvPr id="302" name="Google Shape;302;p20"/>
          <p:cNvSpPr txBox="1">
            <a:spLocks noGrp="1"/>
          </p:cNvSpPr>
          <p:nvPr>
            <p:ph type="body" idx="1"/>
          </p:nvPr>
        </p:nvSpPr>
        <p:spPr>
          <a:xfrm>
            <a:off x="710475" y="1279175"/>
            <a:ext cx="8091600" cy="4838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300"/>
              <a:buFont typeface="Calibri"/>
              <a:buChar char="•"/>
            </a:pPr>
            <a:r>
              <a:rPr lang="en-US" sz="2300" dirty="0"/>
              <a:t>Financial information should be up to date and organized</a:t>
            </a:r>
            <a:endParaRPr sz="2300" dirty="0"/>
          </a:p>
          <a:p>
            <a:pPr marL="685800" lvl="1" indent="-222250" algn="l" rtl="0">
              <a:lnSpc>
                <a:spcPct val="70000"/>
              </a:lnSpc>
              <a:spcBef>
                <a:spcPts val="1000"/>
              </a:spcBef>
              <a:spcAft>
                <a:spcPts val="0"/>
              </a:spcAft>
              <a:buClr>
                <a:schemeClr val="dk1"/>
              </a:buClr>
              <a:buSzPts val="2300"/>
              <a:buFont typeface="Calibri"/>
              <a:buChar char="•"/>
            </a:pPr>
            <a:r>
              <a:rPr lang="en-US" sz="2300" dirty="0"/>
              <a:t>The information should include receipts, source of receipts, expenditures including the payee’s information and a description of the purchase or service, along with  beginning and ending balances</a:t>
            </a:r>
            <a:br>
              <a:rPr lang="en-US" sz="2300" dirty="0"/>
            </a:br>
            <a:endParaRPr sz="2300" dirty="0"/>
          </a:p>
          <a:p>
            <a:pPr marL="228600" lvl="0" indent="-228600" algn="l" rtl="0">
              <a:lnSpc>
                <a:spcPct val="70000"/>
              </a:lnSpc>
              <a:spcBef>
                <a:spcPts val="1000"/>
              </a:spcBef>
              <a:spcAft>
                <a:spcPts val="0"/>
              </a:spcAft>
              <a:buClr>
                <a:schemeClr val="dk1"/>
              </a:buClr>
              <a:buSzPts val="2300"/>
              <a:buFont typeface="Calibri"/>
              <a:buChar char="•"/>
            </a:pPr>
            <a:r>
              <a:rPr lang="en-US" sz="2300" dirty="0"/>
              <a:t>Checks should be signed by two officers</a:t>
            </a:r>
            <a:br>
              <a:rPr lang="en-US" sz="2300" dirty="0"/>
            </a:br>
            <a:endParaRPr sz="2300" dirty="0"/>
          </a:p>
          <a:p>
            <a:pPr marL="228600" lvl="0" indent="-228600" algn="l" rtl="0">
              <a:lnSpc>
                <a:spcPct val="70000"/>
              </a:lnSpc>
              <a:spcBef>
                <a:spcPts val="1000"/>
              </a:spcBef>
              <a:spcAft>
                <a:spcPts val="0"/>
              </a:spcAft>
              <a:buClr>
                <a:schemeClr val="dk1"/>
              </a:buClr>
              <a:buSzPts val="2300"/>
              <a:buFont typeface="Calibri"/>
              <a:buChar char="•"/>
            </a:pPr>
            <a:r>
              <a:rPr lang="en-US" sz="2300" dirty="0"/>
              <a:t>Checkbooks and funds should not be kept on district property</a:t>
            </a:r>
            <a:br>
              <a:rPr lang="en-US" sz="2300" dirty="0"/>
            </a:br>
            <a:endParaRPr sz="2300" dirty="0"/>
          </a:p>
          <a:p>
            <a:pPr marL="228600" lvl="0" indent="-228600" algn="l" rtl="0">
              <a:lnSpc>
                <a:spcPct val="70000"/>
              </a:lnSpc>
              <a:spcBef>
                <a:spcPts val="1000"/>
              </a:spcBef>
              <a:spcAft>
                <a:spcPts val="0"/>
              </a:spcAft>
              <a:buClr>
                <a:schemeClr val="dk1"/>
              </a:buClr>
              <a:buSzPts val="2300"/>
              <a:buFont typeface="Calibri"/>
              <a:buChar char="•"/>
            </a:pPr>
            <a:r>
              <a:rPr lang="en-US" sz="2300" dirty="0"/>
              <a:t>Officers should check the addition and subtraction on financial reports</a:t>
            </a:r>
            <a:br>
              <a:rPr lang="en-US" sz="2300" dirty="0"/>
            </a:br>
            <a:endParaRPr sz="2300" dirty="0"/>
          </a:p>
          <a:p>
            <a:pPr marL="228600" lvl="0" indent="-228600" algn="l" rtl="0">
              <a:lnSpc>
                <a:spcPct val="70000"/>
              </a:lnSpc>
              <a:spcBef>
                <a:spcPts val="1000"/>
              </a:spcBef>
              <a:spcAft>
                <a:spcPts val="0"/>
              </a:spcAft>
              <a:buClr>
                <a:schemeClr val="dk1"/>
              </a:buClr>
              <a:buSzPts val="2300"/>
              <a:buFont typeface="Calibri"/>
              <a:buChar char="•"/>
            </a:pPr>
            <a:r>
              <a:rPr lang="en-US" sz="2300" dirty="0"/>
              <a:t>Officers should also compare the beginning balance to the previous period ending balance </a:t>
            </a:r>
            <a:endParaRPr sz="2300" dirty="0"/>
          </a:p>
          <a:p>
            <a:pPr marL="228600" lvl="0" indent="-104140" algn="l" rtl="0">
              <a:lnSpc>
                <a:spcPct val="70000"/>
              </a:lnSpc>
              <a:spcBef>
                <a:spcPts val="1000"/>
              </a:spcBef>
              <a:spcAft>
                <a:spcPts val="0"/>
              </a:spcAft>
              <a:buClr>
                <a:schemeClr val="dk1"/>
              </a:buClr>
              <a:buSzPts val="1960"/>
              <a:buNone/>
            </a:pPr>
            <a:endParaRPr sz="2300" dirty="0"/>
          </a:p>
          <a:p>
            <a:pPr marL="228600" lvl="0" indent="-104140" algn="l" rtl="0">
              <a:lnSpc>
                <a:spcPct val="70000"/>
              </a:lnSpc>
              <a:spcBef>
                <a:spcPts val="1000"/>
              </a:spcBef>
              <a:spcAft>
                <a:spcPts val="0"/>
              </a:spcAft>
              <a:buClr>
                <a:schemeClr val="dk1"/>
              </a:buClr>
              <a:buSzPts val="1960"/>
              <a:buNone/>
            </a:pPr>
            <a:endParaRPr sz="2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1219200" y="533400"/>
            <a:ext cx="6447600" cy="57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Calibri"/>
              <a:buNone/>
            </a:pPr>
            <a:r>
              <a:rPr lang="en-US" sz="3000"/>
              <a:t>Money-Handling Procedures</a:t>
            </a:r>
            <a:endParaRPr sz="3000"/>
          </a:p>
        </p:txBody>
      </p:sp>
      <p:sp>
        <p:nvSpPr>
          <p:cNvPr id="308" name="Google Shape;308;p21"/>
          <p:cNvSpPr txBox="1">
            <a:spLocks noGrp="1"/>
          </p:cNvSpPr>
          <p:nvPr>
            <p:ph type="body" idx="1"/>
          </p:nvPr>
        </p:nvSpPr>
        <p:spPr>
          <a:xfrm>
            <a:off x="730200" y="1236800"/>
            <a:ext cx="8328000" cy="50490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380"/>
              <a:buChar char="•"/>
            </a:pPr>
            <a:r>
              <a:rPr lang="en-US" sz="2380"/>
              <a:t>The Treasurer should count the money while in the presence of the person turning in the money</a:t>
            </a:r>
            <a:br>
              <a:rPr lang="en-US" sz="2380"/>
            </a:br>
            <a:endParaRPr/>
          </a:p>
          <a:p>
            <a:pPr marL="228600" lvl="0" indent="-228600" algn="l" rtl="0">
              <a:lnSpc>
                <a:spcPct val="70000"/>
              </a:lnSpc>
              <a:spcBef>
                <a:spcPts val="1000"/>
              </a:spcBef>
              <a:spcAft>
                <a:spcPts val="0"/>
              </a:spcAft>
              <a:buClr>
                <a:schemeClr val="dk1"/>
              </a:buClr>
              <a:buSzPts val="2380"/>
              <a:buChar char="•"/>
            </a:pPr>
            <a:r>
              <a:rPr lang="en-US" sz="2380"/>
              <a:t>The Treasurer should issue a receipt for all monies received</a:t>
            </a:r>
            <a:br>
              <a:rPr lang="en-US" sz="2380"/>
            </a:br>
            <a:endParaRPr/>
          </a:p>
          <a:p>
            <a:pPr marL="228600" lvl="0" indent="-228600" algn="l" rtl="0">
              <a:lnSpc>
                <a:spcPct val="70000"/>
              </a:lnSpc>
              <a:spcBef>
                <a:spcPts val="1000"/>
              </a:spcBef>
              <a:spcAft>
                <a:spcPts val="0"/>
              </a:spcAft>
              <a:buClr>
                <a:schemeClr val="dk1"/>
              </a:buClr>
              <a:buSzPts val="2380"/>
              <a:buChar char="•"/>
            </a:pPr>
            <a:r>
              <a:rPr lang="en-US" sz="2380"/>
              <a:t>Deposit all money turned in </a:t>
            </a:r>
            <a:r>
              <a:rPr lang="en-US" sz="2380" b="1" i="1"/>
              <a:t>daily</a:t>
            </a:r>
            <a:br>
              <a:rPr lang="en-US" sz="2380" b="1" i="1"/>
            </a:br>
            <a:endParaRPr/>
          </a:p>
          <a:p>
            <a:pPr marL="228600" lvl="0" indent="-228600" algn="l" rtl="0">
              <a:lnSpc>
                <a:spcPct val="70000"/>
              </a:lnSpc>
              <a:spcBef>
                <a:spcPts val="1000"/>
              </a:spcBef>
              <a:spcAft>
                <a:spcPts val="0"/>
              </a:spcAft>
              <a:buClr>
                <a:schemeClr val="dk1"/>
              </a:buClr>
              <a:buSzPts val="2380"/>
              <a:buChar char="•"/>
            </a:pPr>
            <a:r>
              <a:rPr lang="en-US" sz="2380"/>
              <a:t>Money received should only be deposited in the Booster Club’s account</a:t>
            </a:r>
            <a:br>
              <a:rPr lang="en-US" sz="2380"/>
            </a:br>
            <a:endParaRPr/>
          </a:p>
          <a:p>
            <a:pPr marL="228600" lvl="0" indent="-228600" algn="l" rtl="0">
              <a:lnSpc>
                <a:spcPct val="70000"/>
              </a:lnSpc>
              <a:spcBef>
                <a:spcPts val="1000"/>
              </a:spcBef>
              <a:spcAft>
                <a:spcPts val="0"/>
              </a:spcAft>
              <a:buClr>
                <a:schemeClr val="dk1"/>
              </a:buClr>
              <a:buSzPts val="2380"/>
              <a:buChar char="•"/>
            </a:pPr>
            <a:r>
              <a:rPr lang="en-US" sz="2380"/>
              <a:t>Do not keep money in an unlocked drawer, cabinet, vehicle or other unsecure place</a:t>
            </a:r>
            <a:br>
              <a:rPr lang="en-US" sz="2380"/>
            </a:br>
            <a:endParaRPr/>
          </a:p>
          <a:p>
            <a:pPr marL="228600" lvl="0" indent="-228600" algn="l" rtl="0">
              <a:lnSpc>
                <a:spcPct val="70000"/>
              </a:lnSpc>
              <a:spcBef>
                <a:spcPts val="1000"/>
              </a:spcBef>
              <a:spcAft>
                <a:spcPts val="0"/>
              </a:spcAft>
              <a:buClr>
                <a:schemeClr val="dk1"/>
              </a:buClr>
              <a:buSzPts val="2380"/>
              <a:buChar char="•"/>
            </a:pPr>
            <a:r>
              <a:rPr lang="en-US" sz="2380"/>
              <a:t>Money received and not yet deposited should not be used for purchases, loans, advances, reimbursements, or for any other purpose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08bfd7567_0_0"/>
          <p:cNvSpPr txBox="1">
            <a:spLocks noGrp="1"/>
          </p:cNvSpPr>
          <p:nvPr>
            <p:ph type="title"/>
          </p:nvPr>
        </p:nvSpPr>
        <p:spPr>
          <a:xfrm>
            <a:off x="1219200" y="533400"/>
            <a:ext cx="6447600" cy="57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Calibri"/>
              <a:buNone/>
            </a:pPr>
            <a:r>
              <a:rPr lang="en-US" sz="3000"/>
              <a:t>Final Tips</a:t>
            </a:r>
            <a:endParaRPr sz="3000"/>
          </a:p>
        </p:txBody>
      </p:sp>
      <p:sp>
        <p:nvSpPr>
          <p:cNvPr id="314" name="Google Shape;314;g2808bfd7567_0_0"/>
          <p:cNvSpPr txBox="1">
            <a:spLocks noGrp="1"/>
          </p:cNvSpPr>
          <p:nvPr>
            <p:ph type="body" idx="1"/>
          </p:nvPr>
        </p:nvSpPr>
        <p:spPr>
          <a:xfrm>
            <a:off x="730200" y="1236800"/>
            <a:ext cx="8328000" cy="31218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380"/>
              <a:buChar char="•"/>
            </a:pPr>
            <a:r>
              <a:rPr lang="en-US" sz="2380"/>
              <a:t>Make sure the incoming Treasurer is a signer on the account</a:t>
            </a:r>
            <a:endParaRPr/>
          </a:p>
          <a:p>
            <a:pPr marL="457200" lvl="0" indent="0" algn="l" rtl="0">
              <a:lnSpc>
                <a:spcPct val="70000"/>
              </a:lnSpc>
              <a:spcBef>
                <a:spcPts val="1000"/>
              </a:spcBef>
              <a:spcAft>
                <a:spcPts val="0"/>
              </a:spcAft>
              <a:buNone/>
            </a:pPr>
            <a:endParaRPr/>
          </a:p>
          <a:p>
            <a:pPr marL="228600" lvl="0" indent="-228600" algn="l" rtl="0">
              <a:lnSpc>
                <a:spcPct val="70000"/>
              </a:lnSpc>
              <a:spcBef>
                <a:spcPts val="1000"/>
              </a:spcBef>
              <a:spcAft>
                <a:spcPts val="0"/>
              </a:spcAft>
              <a:buClr>
                <a:schemeClr val="dk1"/>
              </a:buClr>
              <a:buSzPts val="2380"/>
              <a:buChar char="•"/>
            </a:pPr>
            <a:r>
              <a:rPr lang="en-US" sz="2380"/>
              <a:t>Get user i.d’s, passwords, checkbooks and bank cards before the end of the year</a:t>
            </a:r>
            <a:endParaRPr sz="2380"/>
          </a:p>
          <a:p>
            <a:pPr marL="457200" lvl="0" indent="0" algn="l" rtl="0">
              <a:lnSpc>
                <a:spcPct val="70000"/>
              </a:lnSpc>
              <a:spcBef>
                <a:spcPts val="1000"/>
              </a:spcBef>
              <a:spcAft>
                <a:spcPts val="0"/>
              </a:spcAft>
              <a:buNone/>
            </a:pPr>
            <a:endParaRPr sz="2380"/>
          </a:p>
          <a:p>
            <a:pPr marL="228600" lvl="0" indent="-228600" algn="l" rtl="0">
              <a:lnSpc>
                <a:spcPct val="70000"/>
              </a:lnSpc>
              <a:spcBef>
                <a:spcPts val="1000"/>
              </a:spcBef>
              <a:spcAft>
                <a:spcPts val="0"/>
              </a:spcAft>
              <a:buClr>
                <a:schemeClr val="dk1"/>
              </a:buClr>
              <a:buSzPts val="2380"/>
              <a:buChar char="•"/>
            </a:pPr>
            <a:r>
              <a:rPr lang="en-US" sz="2380"/>
              <a:t>Order reasonable number of items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7eff274615_2_7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400"/>
              <a:buNone/>
            </a:pPr>
            <a:r>
              <a:rPr lang="en-US" sz="1700" dirty="0"/>
              <a:t>Tulsa Public Schools Booster Club Sanctioning Meeting 2025-26</a:t>
            </a:r>
            <a:endParaRPr dirty="0"/>
          </a:p>
        </p:txBody>
      </p:sp>
      <p:pic>
        <p:nvPicPr>
          <p:cNvPr id="320" name="Google Shape;320;g27eff274615_2_75" descr="A sign in a park&#10;&#10;Description automatically generated with medium confidence"/>
          <p:cNvPicPr preferRelativeResize="0">
            <a:picLocks noGrp="1"/>
          </p:cNvPicPr>
          <p:nvPr>
            <p:ph type="pic" idx="2"/>
          </p:nvPr>
        </p:nvPicPr>
        <p:blipFill rotWithShape="1">
          <a:blip r:embed="rId3">
            <a:alphaModFix/>
          </a:blip>
          <a:srcRect/>
          <a:stretch/>
        </p:blipFill>
        <p:spPr>
          <a:xfrm>
            <a:off x="1792288" y="612775"/>
            <a:ext cx="5486400" cy="4114800"/>
          </a:xfrm>
          <a:prstGeom prst="rect">
            <a:avLst/>
          </a:prstGeom>
          <a:noFill/>
          <a:ln>
            <a:noFill/>
          </a:ln>
        </p:spPr>
      </p:pic>
      <p:sp>
        <p:nvSpPr>
          <p:cNvPr id="321" name="Google Shape;321;g27eff274615_2_75"/>
          <p:cNvSpPr txBox="1">
            <a:spLocks noGrp="1"/>
          </p:cNvSpPr>
          <p:nvPr>
            <p:ph type="body" idx="1"/>
          </p:nvPr>
        </p:nvSpPr>
        <p:spPr>
          <a:xfrm>
            <a:off x="1792288" y="5367338"/>
            <a:ext cx="5486400" cy="1274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280"/>
              </a:spcBef>
              <a:spcAft>
                <a:spcPts val="0"/>
              </a:spcAft>
              <a:buClr>
                <a:schemeClr val="lt1"/>
              </a:buClr>
              <a:buSzPts val="1400"/>
              <a:buFont typeface="Arial"/>
              <a:buNone/>
            </a:pPr>
            <a:r>
              <a:rPr lang="en-US" b="1" dirty="0"/>
              <a:t>Mick Wilson</a:t>
            </a:r>
            <a:endParaRPr dirty="0"/>
          </a:p>
          <a:p>
            <a:pPr marL="0" lvl="0" indent="0" algn="ctr" rtl="0">
              <a:lnSpc>
                <a:spcPct val="90000"/>
              </a:lnSpc>
              <a:spcBef>
                <a:spcPts val="280"/>
              </a:spcBef>
              <a:spcAft>
                <a:spcPts val="0"/>
              </a:spcAft>
              <a:buClr>
                <a:schemeClr val="lt1"/>
              </a:buClr>
              <a:buSzPts val="1400"/>
              <a:buFont typeface="Arial"/>
              <a:buNone/>
            </a:pPr>
            <a:r>
              <a:rPr lang="en-US" b="1" dirty="0"/>
              <a:t>Executive Director of Athletics &amp; Activities</a:t>
            </a:r>
            <a:endParaRPr dirty="0"/>
          </a:p>
          <a:p>
            <a:pPr marL="0" lvl="0" indent="0" algn="ctr" rtl="0">
              <a:lnSpc>
                <a:spcPct val="90000"/>
              </a:lnSpc>
              <a:spcBef>
                <a:spcPts val="280"/>
              </a:spcBef>
              <a:spcAft>
                <a:spcPts val="0"/>
              </a:spcAft>
              <a:buClr>
                <a:schemeClr val="lt1"/>
              </a:buClr>
              <a:buSzPts val="1400"/>
              <a:buFont typeface="Arial"/>
              <a:buNone/>
            </a:pPr>
            <a:endParaRPr b="1" dirty="0"/>
          </a:p>
          <a:p>
            <a:pPr marL="0" lvl="0" indent="0" algn="ctr" rtl="0">
              <a:lnSpc>
                <a:spcPct val="90000"/>
              </a:lnSpc>
              <a:spcBef>
                <a:spcPts val="280"/>
              </a:spcBef>
              <a:spcAft>
                <a:spcPts val="0"/>
              </a:spcAft>
              <a:buClr>
                <a:schemeClr val="lt1"/>
              </a:buClr>
              <a:buSzPts val="1400"/>
              <a:buFont typeface="Arial"/>
              <a:buNone/>
            </a:pPr>
            <a:r>
              <a:rPr lang="en-US" b="1" dirty="0"/>
              <a:t>Krystel Markwardt</a:t>
            </a:r>
            <a:endParaRPr dirty="0"/>
          </a:p>
          <a:p>
            <a:pPr marL="0" lvl="0" indent="0" algn="ctr" rtl="0">
              <a:lnSpc>
                <a:spcPct val="90000"/>
              </a:lnSpc>
              <a:spcBef>
                <a:spcPts val="280"/>
              </a:spcBef>
              <a:spcAft>
                <a:spcPts val="0"/>
              </a:spcAft>
              <a:buClr>
                <a:schemeClr val="lt1"/>
              </a:buClr>
              <a:buSzPts val="1400"/>
              <a:buFont typeface="Arial"/>
              <a:buNone/>
            </a:pPr>
            <a:r>
              <a:rPr lang="en-US" b="1" dirty="0"/>
              <a:t>Deputy Director of Athletics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7eff274615_2_82"/>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800" dirty="0"/>
              <a:t>District Goal:</a:t>
            </a:r>
            <a:r>
              <a:rPr lang="en-US" sz="3600" dirty="0"/>
              <a:t>	</a:t>
            </a:r>
            <a:endParaRPr dirty="0"/>
          </a:p>
        </p:txBody>
      </p:sp>
      <p:grpSp>
        <p:nvGrpSpPr>
          <p:cNvPr id="327" name="Google Shape;327;g27eff274615_2_82"/>
          <p:cNvGrpSpPr/>
          <p:nvPr/>
        </p:nvGrpSpPr>
        <p:grpSpPr>
          <a:xfrm>
            <a:off x="685800" y="3200753"/>
            <a:ext cx="7696200" cy="2894893"/>
            <a:chOff x="0" y="353"/>
            <a:chExt cx="7696200" cy="2894893"/>
          </a:xfrm>
        </p:grpSpPr>
        <p:sp>
          <p:nvSpPr>
            <p:cNvPr id="328" name="Google Shape;328;g27eff274615_2_82"/>
            <p:cNvSpPr/>
            <p:nvPr/>
          </p:nvSpPr>
          <p:spPr>
            <a:xfrm>
              <a:off x="0" y="353"/>
              <a:ext cx="7696200" cy="827112"/>
            </a:xfrm>
            <a:prstGeom prst="roundRect">
              <a:avLst>
                <a:gd name="adj" fmla="val 10000"/>
              </a:avLst>
            </a:prstGeom>
            <a:solidFill>
              <a:srgbClr val="CA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27eff274615_2_82"/>
            <p:cNvSpPr/>
            <p:nvPr/>
          </p:nvSpPr>
          <p:spPr>
            <a:xfrm>
              <a:off x="250201" y="186453"/>
              <a:ext cx="454911" cy="45491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27eff274615_2_82"/>
            <p:cNvSpPr/>
            <p:nvPr/>
          </p:nvSpPr>
          <p:spPr>
            <a:xfrm>
              <a:off x="955314" y="353"/>
              <a:ext cx="6740885" cy="8271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27eff274615_2_82"/>
            <p:cNvSpPr txBox="1"/>
            <p:nvPr/>
          </p:nvSpPr>
          <p:spPr>
            <a:xfrm>
              <a:off x="955314" y="353"/>
              <a:ext cx="6740885" cy="827112"/>
            </a:xfrm>
            <a:prstGeom prst="rect">
              <a:avLst/>
            </a:prstGeom>
            <a:noFill/>
            <a:ln>
              <a:noFill/>
            </a:ln>
          </p:spPr>
          <p:txBody>
            <a:bodyPr spcFirstLastPara="1" wrap="square" lIns="87525" tIns="87525" rIns="87525" bIns="87525" anchor="ctr" anchorCtr="0">
              <a:noAutofit/>
            </a:bodyPr>
            <a:lstStyle/>
            <a:p>
              <a:pPr marL="0" marR="0" lvl="0" indent="0" algn="l" rtl="0">
                <a:lnSpc>
                  <a:spcPct val="100000"/>
                </a:lnSpc>
                <a:spcBef>
                  <a:spcPts val="0"/>
                </a:spcBef>
                <a:spcAft>
                  <a:spcPts val="0"/>
                </a:spcAft>
                <a:buClr>
                  <a:schemeClr val="lt1"/>
                </a:buClr>
                <a:buSzPts val="2500"/>
                <a:buFont typeface="Arial"/>
                <a:buNone/>
              </a:pPr>
              <a:r>
                <a:rPr lang="en-US" sz="2500" b="0" i="0" u="none" strike="noStrike" cap="none" dirty="0">
                  <a:solidFill>
                    <a:schemeClr val="lt1"/>
                  </a:solidFill>
                  <a:latin typeface="Arial"/>
                  <a:ea typeface="Arial"/>
                  <a:cs typeface="Arial"/>
                  <a:sym typeface="Arial"/>
                </a:rPr>
                <a:t>TO CREATE A POSITIVE AND</a:t>
              </a:r>
              <a:endParaRPr sz="1400" b="0" i="0" u="none" strike="noStrike" cap="none" dirty="0">
                <a:solidFill>
                  <a:srgbClr val="000000"/>
                </a:solidFill>
                <a:latin typeface="Arial"/>
                <a:ea typeface="Arial"/>
                <a:cs typeface="Arial"/>
                <a:sym typeface="Arial"/>
              </a:endParaRPr>
            </a:p>
          </p:txBody>
        </p:sp>
        <p:sp>
          <p:nvSpPr>
            <p:cNvPr id="332" name="Google Shape;332;g27eff274615_2_82"/>
            <p:cNvSpPr/>
            <p:nvPr/>
          </p:nvSpPr>
          <p:spPr>
            <a:xfrm>
              <a:off x="0" y="1066798"/>
              <a:ext cx="7696200" cy="827112"/>
            </a:xfrm>
            <a:prstGeom prst="roundRect">
              <a:avLst>
                <a:gd name="adj" fmla="val 10000"/>
              </a:avLst>
            </a:prstGeom>
            <a:solidFill>
              <a:srgbClr val="CA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27eff274615_2_82"/>
            <p:cNvSpPr/>
            <p:nvPr/>
          </p:nvSpPr>
          <p:spPr>
            <a:xfrm>
              <a:off x="250201" y="1220344"/>
              <a:ext cx="454911" cy="45491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27eff274615_2_82"/>
            <p:cNvSpPr/>
            <p:nvPr/>
          </p:nvSpPr>
          <p:spPr>
            <a:xfrm>
              <a:off x="955314" y="1034243"/>
              <a:ext cx="6740885" cy="8271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27eff274615_2_82"/>
            <p:cNvSpPr txBox="1"/>
            <p:nvPr/>
          </p:nvSpPr>
          <p:spPr>
            <a:xfrm>
              <a:off x="955314" y="1034243"/>
              <a:ext cx="6740885" cy="827112"/>
            </a:xfrm>
            <a:prstGeom prst="rect">
              <a:avLst/>
            </a:prstGeom>
            <a:noFill/>
            <a:ln>
              <a:noFill/>
            </a:ln>
          </p:spPr>
          <p:txBody>
            <a:bodyPr spcFirstLastPara="1" wrap="square" lIns="87525" tIns="87525" rIns="87525" bIns="87525" anchor="ctr" anchorCtr="0">
              <a:noAutofit/>
            </a:bodyPr>
            <a:lstStyle/>
            <a:p>
              <a:pPr marL="0" marR="0" lvl="0" indent="0" algn="l" rtl="0">
                <a:lnSpc>
                  <a:spcPct val="100000"/>
                </a:lnSpc>
                <a:spcBef>
                  <a:spcPts val="0"/>
                </a:spcBef>
                <a:spcAft>
                  <a:spcPts val="0"/>
                </a:spcAft>
                <a:buClr>
                  <a:schemeClr val="lt1"/>
                </a:buClr>
                <a:buSzPts val="2500"/>
                <a:buFont typeface="Arial"/>
                <a:buNone/>
              </a:pPr>
              <a:r>
                <a:rPr lang="en-US" sz="2500" b="0" i="0" u="none" strike="noStrike" cap="none" dirty="0">
                  <a:solidFill>
                    <a:schemeClr val="lt1"/>
                  </a:solidFill>
                  <a:latin typeface="Arial"/>
                  <a:ea typeface="Arial"/>
                  <a:cs typeface="Arial"/>
                  <a:sym typeface="Arial"/>
                </a:rPr>
                <a:t>EFFECTIVE WORKING RELATIONSHIP</a:t>
              </a:r>
              <a:endParaRPr sz="1400" b="0" i="0" u="none" strike="noStrike" cap="none" dirty="0">
                <a:solidFill>
                  <a:srgbClr val="000000"/>
                </a:solidFill>
                <a:latin typeface="Arial"/>
                <a:ea typeface="Arial"/>
                <a:cs typeface="Arial"/>
                <a:sym typeface="Arial"/>
              </a:endParaRPr>
            </a:p>
          </p:txBody>
        </p:sp>
        <p:sp>
          <p:nvSpPr>
            <p:cNvPr id="336" name="Google Shape;336;g27eff274615_2_82"/>
            <p:cNvSpPr/>
            <p:nvPr/>
          </p:nvSpPr>
          <p:spPr>
            <a:xfrm>
              <a:off x="0" y="2068134"/>
              <a:ext cx="7696200" cy="827112"/>
            </a:xfrm>
            <a:prstGeom prst="roundRect">
              <a:avLst>
                <a:gd name="adj" fmla="val 10000"/>
              </a:avLst>
            </a:prstGeom>
            <a:solidFill>
              <a:srgbClr val="CA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27eff274615_2_82"/>
            <p:cNvSpPr/>
            <p:nvPr/>
          </p:nvSpPr>
          <p:spPr>
            <a:xfrm>
              <a:off x="250201" y="2254234"/>
              <a:ext cx="454911" cy="45491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g27eff274615_2_82"/>
            <p:cNvSpPr/>
            <p:nvPr/>
          </p:nvSpPr>
          <p:spPr>
            <a:xfrm>
              <a:off x="955314" y="2068134"/>
              <a:ext cx="6740885" cy="8271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27eff274615_2_82"/>
            <p:cNvSpPr txBox="1"/>
            <p:nvPr/>
          </p:nvSpPr>
          <p:spPr>
            <a:xfrm>
              <a:off x="955314" y="2068134"/>
              <a:ext cx="6740885" cy="827112"/>
            </a:xfrm>
            <a:prstGeom prst="rect">
              <a:avLst/>
            </a:prstGeom>
            <a:noFill/>
            <a:ln>
              <a:noFill/>
            </a:ln>
          </p:spPr>
          <p:txBody>
            <a:bodyPr spcFirstLastPara="1" wrap="square" lIns="87525" tIns="87525" rIns="87525" bIns="87525" anchor="ctr" anchorCtr="0">
              <a:noAutofit/>
            </a:bodyPr>
            <a:lstStyle/>
            <a:p>
              <a:pPr marL="0" marR="0" lvl="0" indent="0" algn="l" rtl="0">
                <a:lnSpc>
                  <a:spcPct val="100000"/>
                </a:lnSpc>
                <a:spcBef>
                  <a:spcPts val="0"/>
                </a:spcBef>
                <a:spcAft>
                  <a:spcPts val="0"/>
                </a:spcAft>
                <a:buClr>
                  <a:schemeClr val="lt1"/>
                </a:buClr>
                <a:buSzPts val="2500"/>
                <a:buFont typeface="Arial"/>
                <a:buNone/>
              </a:pPr>
              <a:r>
                <a:rPr lang="en-US" sz="2500" b="0" i="0" u="none" strike="noStrike" cap="none" dirty="0">
                  <a:solidFill>
                    <a:schemeClr val="lt1"/>
                  </a:solidFill>
                  <a:latin typeface="Arial"/>
                  <a:ea typeface="Arial"/>
                  <a:cs typeface="Arial"/>
                  <a:sym typeface="Arial"/>
                </a:rPr>
                <a:t>WITH OUR BOOSTER CLUBS</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7eff274615_2_99"/>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The Role of Booster Clubs</a:t>
            </a:r>
            <a:endParaRPr dirty="0"/>
          </a:p>
        </p:txBody>
      </p:sp>
      <p:pic>
        <p:nvPicPr>
          <p:cNvPr id="345" name="Google Shape;345;g27eff274615_2_99" descr="A group of cheerleaders performing&#10;&#10;Description automatically generated with medium confidence"/>
          <p:cNvPicPr preferRelativeResize="0">
            <a:picLocks noGrp="1"/>
          </p:cNvPicPr>
          <p:nvPr>
            <p:ph type="body" idx="1"/>
          </p:nvPr>
        </p:nvPicPr>
        <p:blipFill rotWithShape="1">
          <a:blip r:embed="rId3">
            <a:alphaModFix/>
          </a:blip>
          <a:srcRect l="17980" r="16182" b="-2"/>
          <a:stretch/>
        </p:blipFill>
        <p:spPr>
          <a:xfrm>
            <a:off x="685800" y="2286000"/>
            <a:ext cx="3771900" cy="3810000"/>
          </a:xfrm>
          <a:prstGeom prst="rect">
            <a:avLst/>
          </a:prstGeom>
          <a:noFill/>
          <a:ln>
            <a:noFill/>
          </a:ln>
        </p:spPr>
      </p:pic>
      <p:sp>
        <p:nvSpPr>
          <p:cNvPr id="346" name="Google Shape;346;g27eff274615_2_99"/>
          <p:cNvSpPr txBox="1">
            <a:spLocks noGrp="1"/>
          </p:cNvSpPr>
          <p:nvPr>
            <p:ph type="body" idx="2"/>
          </p:nvPr>
        </p:nvSpPr>
        <p:spPr>
          <a:xfrm>
            <a:off x="4610100" y="2286000"/>
            <a:ext cx="4051300" cy="3810000"/>
          </a:xfrm>
          <a:prstGeom prst="rect">
            <a:avLst/>
          </a:prstGeom>
          <a:noFill/>
          <a:ln>
            <a:noFill/>
          </a:ln>
        </p:spPr>
        <p:txBody>
          <a:bodyPr spcFirstLastPara="1" wrap="square" lIns="91425" tIns="45700" rIns="91425" bIns="45700" anchor="t" anchorCtr="0">
            <a:normAutofit/>
          </a:bodyPr>
          <a:lstStyle/>
          <a:p>
            <a:pPr marL="285750" lvl="0" indent="-171450" algn="l" rtl="0">
              <a:lnSpc>
                <a:spcPct val="90000"/>
              </a:lnSpc>
              <a:spcBef>
                <a:spcPts val="0"/>
              </a:spcBef>
              <a:spcAft>
                <a:spcPts val="0"/>
              </a:spcAft>
              <a:buSzPts val="1800"/>
              <a:buNone/>
            </a:pPr>
            <a:endParaRPr sz="1800" dirty="0"/>
          </a:p>
          <a:p>
            <a:pPr marL="285750" lvl="0" indent="-285750" algn="l" rtl="0">
              <a:lnSpc>
                <a:spcPct val="90000"/>
              </a:lnSpc>
              <a:spcBef>
                <a:spcPts val="0"/>
              </a:spcBef>
              <a:spcAft>
                <a:spcPts val="0"/>
              </a:spcAft>
              <a:buSzPts val="1800"/>
              <a:buChar char="•"/>
            </a:pPr>
            <a:r>
              <a:rPr lang="en-US" sz="1800" dirty="0"/>
              <a:t>Supplementary financial support</a:t>
            </a:r>
            <a:endParaRPr dirty="0"/>
          </a:p>
          <a:p>
            <a:pPr marL="285750" lvl="0" indent="-285750" algn="l" rtl="0">
              <a:lnSpc>
                <a:spcPct val="90000"/>
              </a:lnSpc>
              <a:spcBef>
                <a:spcPts val="0"/>
              </a:spcBef>
              <a:spcAft>
                <a:spcPts val="0"/>
              </a:spcAft>
              <a:buSzPts val="1800"/>
              <a:buChar char="•"/>
            </a:pPr>
            <a:r>
              <a:rPr lang="en-US" sz="1800" dirty="0"/>
              <a:t>Public relations</a:t>
            </a:r>
            <a:endParaRPr dirty="0"/>
          </a:p>
          <a:p>
            <a:pPr marL="285750" lvl="0" indent="-285750" algn="l" rtl="0">
              <a:lnSpc>
                <a:spcPct val="90000"/>
              </a:lnSpc>
              <a:spcBef>
                <a:spcPts val="0"/>
              </a:spcBef>
              <a:spcAft>
                <a:spcPts val="0"/>
              </a:spcAft>
              <a:buSzPts val="1800"/>
              <a:buChar char="•"/>
            </a:pPr>
            <a:r>
              <a:rPr lang="en-US" sz="1800" dirty="0"/>
              <a:t>Fundraising</a:t>
            </a:r>
            <a:endParaRPr dirty="0"/>
          </a:p>
          <a:p>
            <a:pPr marL="285750" lvl="0" indent="-285750" algn="l" rtl="0">
              <a:lnSpc>
                <a:spcPct val="90000"/>
              </a:lnSpc>
              <a:spcBef>
                <a:spcPts val="0"/>
              </a:spcBef>
              <a:spcAft>
                <a:spcPts val="0"/>
              </a:spcAft>
              <a:buSzPts val="1800"/>
              <a:buChar char="•"/>
            </a:pPr>
            <a:r>
              <a:rPr lang="en-US" sz="1800" dirty="0"/>
              <a:t>Special events (meals, trips, etc.)</a:t>
            </a:r>
            <a:endParaRPr dirty="0"/>
          </a:p>
          <a:p>
            <a:pPr marL="285750" lvl="0" indent="-285750" algn="l" rtl="0">
              <a:lnSpc>
                <a:spcPct val="90000"/>
              </a:lnSpc>
              <a:spcBef>
                <a:spcPts val="0"/>
              </a:spcBef>
              <a:spcAft>
                <a:spcPts val="0"/>
              </a:spcAft>
              <a:buSzPts val="1800"/>
              <a:buChar char="•"/>
            </a:pPr>
            <a:r>
              <a:rPr lang="en-US" sz="1800" dirty="0"/>
              <a:t>Promote school pride &amp; spirit</a:t>
            </a:r>
            <a:endParaRPr dirty="0"/>
          </a:p>
          <a:p>
            <a:pPr marL="0" lvl="0" indent="0" algn="l" rtl="0">
              <a:lnSpc>
                <a:spcPct val="90000"/>
              </a:lnSpc>
              <a:spcBef>
                <a:spcPts val="0"/>
              </a:spcBef>
              <a:spcAft>
                <a:spcPts val="0"/>
              </a:spcAft>
              <a:buClr>
                <a:schemeClr val="lt1"/>
              </a:buClr>
              <a:buSzPts val="1800"/>
              <a:buFont typeface="Arial"/>
              <a:buNone/>
            </a:pPr>
            <a:endParaRPr sz="1800" dirty="0"/>
          </a:p>
          <a:p>
            <a:pPr marL="0" lvl="0" indent="0" algn="l" rtl="0">
              <a:lnSpc>
                <a:spcPct val="90000"/>
              </a:lnSpc>
              <a:spcBef>
                <a:spcPts val="0"/>
              </a:spcBef>
              <a:spcAft>
                <a:spcPts val="0"/>
              </a:spcAft>
              <a:buClr>
                <a:schemeClr val="lt1"/>
              </a:buClr>
              <a:buSzPts val="1800"/>
              <a:buFont typeface="Arial"/>
              <a:buNone/>
            </a:pPr>
            <a:r>
              <a:rPr lang="en-US" sz="1800" i="1" dirty="0"/>
              <a:t>Adherence to TPS and OSSAA rules, regulations and policies. </a:t>
            </a:r>
            <a:endParaRPr sz="18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eff274615_2_105"/>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Communication</a:t>
            </a:r>
            <a:endParaRPr dirty="0"/>
          </a:p>
        </p:txBody>
      </p:sp>
      <p:sp>
        <p:nvSpPr>
          <p:cNvPr id="352" name="Google Shape;352;g27eff274615_2_105"/>
          <p:cNvSpPr txBox="1">
            <a:spLocks noGrp="1"/>
          </p:cNvSpPr>
          <p:nvPr>
            <p:ph type="body" idx="1"/>
          </p:nvPr>
        </p:nvSpPr>
        <p:spPr>
          <a:xfrm>
            <a:off x="685800" y="2286000"/>
            <a:ext cx="3771900" cy="3810000"/>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lt1"/>
              </a:buClr>
              <a:buSzPts val="1500"/>
              <a:buFont typeface="Arial"/>
              <a:buChar char="•"/>
            </a:pPr>
            <a:r>
              <a:rPr lang="en-US" sz="1500" dirty="0"/>
              <a:t>The first level of communication is with the head coach.  The booster club should support the head coach and their vision for the program.</a:t>
            </a:r>
            <a:endParaRPr dirty="0"/>
          </a:p>
          <a:p>
            <a:pPr marL="285750" lvl="0" indent="-190500" algn="l" rtl="0">
              <a:lnSpc>
                <a:spcPct val="90000"/>
              </a:lnSpc>
              <a:spcBef>
                <a:spcPts val="300"/>
              </a:spcBef>
              <a:spcAft>
                <a:spcPts val="0"/>
              </a:spcAft>
              <a:buClr>
                <a:schemeClr val="lt1"/>
              </a:buClr>
              <a:buSzPts val="1500"/>
              <a:buFont typeface="Arial"/>
              <a:buNone/>
            </a:pPr>
            <a:endParaRPr sz="1500" dirty="0"/>
          </a:p>
          <a:p>
            <a:pPr marL="285750" lvl="0" indent="-285750" algn="l" rtl="0">
              <a:lnSpc>
                <a:spcPct val="90000"/>
              </a:lnSpc>
              <a:spcBef>
                <a:spcPts val="300"/>
              </a:spcBef>
              <a:spcAft>
                <a:spcPts val="0"/>
              </a:spcAft>
              <a:buClr>
                <a:schemeClr val="lt1"/>
              </a:buClr>
              <a:buSzPts val="1500"/>
              <a:buFont typeface="Arial"/>
              <a:buChar char="•"/>
            </a:pPr>
            <a:r>
              <a:rPr lang="en-US" sz="1500" dirty="0"/>
              <a:t>The site athletic director is the next level of communication.  If there are questions that cannot be answered by the coach, please contact the athletic director.</a:t>
            </a:r>
            <a:endParaRPr dirty="0"/>
          </a:p>
          <a:p>
            <a:pPr marL="285750" lvl="0" indent="-190500" algn="l" rtl="0">
              <a:lnSpc>
                <a:spcPct val="90000"/>
              </a:lnSpc>
              <a:spcBef>
                <a:spcPts val="300"/>
              </a:spcBef>
              <a:spcAft>
                <a:spcPts val="0"/>
              </a:spcAft>
              <a:buClr>
                <a:schemeClr val="lt1"/>
              </a:buClr>
              <a:buSzPts val="1500"/>
              <a:buFont typeface="Arial"/>
              <a:buNone/>
            </a:pPr>
            <a:endParaRPr sz="1500" dirty="0"/>
          </a:p>
          <a:p>
            <a:pPr marL="285750" lvl="0" indent="-285750" algn="l" rtl="0">
              <a:lnSpc>
                <a:spcPct val="90000"/>
              </a:lnSpc>
              <a:spcBef>
                <a:spcPts val="300"/>
              </a:spcBef>
              <a:spcAft>
                <a:spcPts val="0"/>
              </a:spcAft>
              <a:buClr>
                <a:schemeClr val="lt1"/>
              </a:buClr>
              <a:buSzPts val="1500"/>
              <a:buFont typeface="Arial"/>
              <a:buChar char="•"/>
            </a:pPr>
            <a:r>
              <a:rPr lang="en-US" sz="1500" dirty="0"/>
              <a:t>If there are issues that cannot be worked out between the booster club and the athletic director, the next level of communication should be with the principal or the district athletic director.</a:t>
            </a:r>
            <a:endParaRPr dirty="0"/>
          </a:p>
        </p:txBody>
      </p:sp>
      <p:pic>
        <p:nvPicPr>
          <p:cNvPr id="353" name="Google Shape;353;g27eff274615_2_105" descr="A group of people in white uniforms&#10;&#10;Description automatically generated with low confidence"/>
          <p:cNvPicPr preferRelativeResize="0">
            <a:picLocks noGrp="1"/>
          </p:cNvPicPr>
          <p:nvPr>
            <p:ph type="body" idx="2"/>
          </p:nvPr>
        </p:nvPicPr>
        <p:blipFill rotWithShape="1">
          <a:blip r:embed="rId3">
            <a:alphaModFix/>
          </a:blip>
          <a:srcRect l="18870" r="15290" b="-2"/>
          <a:stretch/>
        </p:blipFill>
        <p:spPr>
          <a:xfrm>
            <a:off x="4610100" y="2286000"/>
            <a:ext cx="3771900"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p:nvPr/>
        </p:nvSpPr>
        <p:spPr>
          <a:xfrm>
            <a:off x="3231400" y="1295400"/>
            <a:ext cx="5912700" cy="177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23F37"/>
              </a:buClr>
              <a:buSzPts val="3000"/>
              <a:buFont typeface="Calibri"/>
              <a:buNone/>
            </a:pPr>
            <a:r>
              <a:rPr lang="en-US" sz="3200" b="1" i="0" u="none" strike="noStrike" cap="none" dirty="0">
                <a:solidFill>
                  <a:srgbClr val="423F37"/>
                </a:solidFill>
                <a:latin typeface="Calibri"/>
                <a:ea typeface="Calibri"/>
                <a:cs typeface="Calibri"/>
                <a:sym typeface="Calibri"/>
              </a:rPr>
              <a:t>Sanctioning Guidelines</a:t>
            </a:r>
            <a:endParaRPr sz="3200" b="1" i="0" u="none" strike="noStrike" cap="none" dirty="0">
              <a:solidFill>
                <a:srgbClr val="423F37"/>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000"/>
              <a:buFont typeface="Calibri"/>
              <a:buNone/>
            </a:pPr>
            <a:r>
              <a:rPr lang="en-US" sz="2100" b="1" i="1" u="none" strike="noStrike" cap="none" dirty="0">
                <a:solidFill>
                  <a:srgbClr val="990000"/>
                </a:solidFill>
                <a:latin typeface="Calibri"/>
                <a:ea typeface="Calibri"/>
                <a:cs typeface="Calibri"/>
                <a:sym typeface="Calibri"/>
              </a:rPr>
              <a:t>...and a reminder, if you haven’t done so yet,</a:t>
            </a:r>
            <a:endParaRPr sz="2100" b="1" i="1" u="none" strike="noStrike" cap="none" dirty="0">
              <a:solidFill>
                <a:srgbClr val="990000"/>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r>
              <a:rPr lang="en-US" sz="2100" b="1" i="1" u="none" strike="noStrike" cap="none" dirty="0">
                <a:solidFill>
                  <a:srgbClr val="990000"/>
                </a:solidFill>
                <a:latin typeface="Calibri"/>
                <a:ea typeface="Calibri"/>
                <a:cs typeface="Calibri"/>
                <a:sym typeface="Calibri"/>
              </a:rPr>
              <a:t>Enter your Name, email and Organization in the Chat Box</a:t>
            </a:r>
            <a:endParaRPr sz="2100" b="1" i="1" u="none" strike="noStrike" cap="none" dirty="0">
              <a:solidFill>
                <a:srgbClr val="990000"/>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lang="en-US" sz="2100" b="1" i="1" u="none" strike="noStrike" cap="none" dirty="0">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lang="en-US" sz="2100" b="1" i="1" dirty="0">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lang="en-US" sz="2100" b="1" i="1" u="none" strike="noStrike" cap="none" dirty="0">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lang="en-US" sz="1600" b="1" i="1" dirty="0">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sz="2100" b="1" i="1" u="none" strike="noStrike" cap="none" dirty="0">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sz="1900" b="1" i="0" u="none" strike="noStrike" cap="none" dirty="0">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sz="2100" b="1" i="1" u="none" strike="noStrike" cap="none" dirty="0">
              <a:solidFill>
                <a:srgbClr val="99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CA545C7A-6353-A62F-E684-7DA6CF8DB0CE}"/>
              </a:ext>
            </a:extLst>
          </p:cNvPr>
          <p:cNvSpPr txBox="1"/>
          <p:nvPr/>
        </p:nvSpPr>
        <p:spPr>
          <a:xfrm>
            <a:off x="3129528" y="4911028"/>
            <a:ext cx="6116443" cy="461665"/>
          </a:xfrm>
          <a:prstGeom prst="rect">
            <a:avLst/>
          </a:prstGeom>
          <a:noFill/>
        </p:spPr>
        <p:txBody>
          <a:bodyPr wrap="square">
            <a:spAutoFit/>
          </a:bodyPr>
          <a:lstStyle/>
          <a:p>
            <a:pPr algn="ctr">
              <a:buSzPts val="1800"/>
            </a:pPr>
            <a:r>
              <a:rPr lang="en-US" sz="2400" dirty="0">
                <a:solidFill>
                  <a:srgbClr val="423F37"/>
                </a:solidFill>
                <a:latin typeface="Calibri"/>
                <a:ea typeface="Calibri"/>
                <a:cs typeface="Calibri"/>
                <a:sym typeface="Calibri"/>
              </a:rPr>
              <a:t>https://www.tulsaschools.org/boosterclub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7eff274615_2_111"/>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Booster Club Funds</a:t>
            </a:r>
            <a:endParaRPr dirty="0"/>
          </a:p>
        </p:txBody>
      </p:sp>
      <p:sp>
        <p:nvSpPr>
          <p:cNvPr id="359" name="Google Shape;359;g27eff274615_2_111"/>
          <p:cNvSpPr txBox="1">
            <a:spLocks noGrp="1"/>
          </p:cNvSpPr>
          <p:nvPr>
            <p:ph type="body" idx="1"/>
          </p:nvPr>
        </p:nvSpPr>
        <p:spPr>
          <a:xfrm>
            <a:off x="685800" y="2286000"/>
            <a:ext cx="7696200" cy="3810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rgbClr val="000000"/>
              </a:buClr>
              <a:buSzPts val="1800"/>
              <a:buFont typeface="Arial"/>
              <a:buNone/>
            </a:pPr>
            <a:r>
              <a:rPr lang="en-US" sz="1800" dirty="0">
                <a:solidFill>
                  <a:srgbClr val="000000"/>
                </a:solidFill>
              </a:rPr>
              <a:t>Booster clubs must be sanctioned by the Board of Education each year. Appropriate documents must be presented,  and a current EIN number must be on file in the Finance office. Tax Exempt Organization / 501(c)(3)?</a:t>
            </a:r>
            <a:endParaRPr sz="1800" dirty="0"/>
          </a:p>
          <a:p>
            <a:pPr marL="0" marR="0" lvl="0" indent="0" algn="l" rtl="0">
              <a:lnSpc>
                <a:spcPct val="107000"/>
              </a:lnSpc>
              <a:spcBef>
                <a:spcPts val="1150"/>
              </a:spcBef>
              <a:spcAft>
                <a:spcPts val="0"/>
              </a:spcAft>
              <a:buClr>
                <a:srgbClr val="000000"/>
              </a:buClr>
              <a:buSzPts val="1800"/>
              <a:buFont typeface="Arial"/>
              <a:buNone/>
            </a:pPr>
            <a:r>
              <a:rPr lang="en-US" sz="1800" dirty="0">
                <a:solidFill>
                  <a:srgbClr val="000000"/>
                </a:solidFill>
              </a:rPr>
              <a:t>ALL FUNDRAISERS MUST BE APPROVED BY THE Principal, Site Athletic Director and the Deputy Director of Athletics. </a:t>
            </a:r>
            <a:endParaRPr sz="1800" dirty="0"/>
          </a:p>
          <a:p>
            <a:pPr marL="0" marR="0" lvl="0" indent="0" algn="l" rtl="0">
              <a:lnSpc>
                <a:spcPct val="107000"/>
              </a:lnSpc>
              <a:spcBef>
                <a:spcPts val="1150"/>
              </a:spcBef>
              <a:spcAft>
                <a:spcPts val="0"/>
              </a:spcAft>
              <a:buClr>
                <a:srgbClr val="000000"/>
              </a:buClr>
              <a:buSzPts val="1800"/>
              <a:buFont typeface="Arial"/>
              <a:buNone/>
            </a:pPr>
            <a:r>
              <a:rPr lang="en-US" sz="1800" dirty="0">
                <a:solidFill>
                  <a:srgbClr val="000000"/>
                </a:solidFill>
              </a:rPr>
              <a:t>Spending priorities for athletics programs will be determined by the site athletics director and the Head Coach with the approval of the building administration. The head coach should discuss program needs with the Athletic Director during their annual program evaluation.</a:t>
            </a:r>
            <a:endParaRPr sz="1800" dirty="0"/>
          </a:p>
          <a:p>
            <a:pPr marL="0" lvl="0" indent="0" algn="l" rtl="0">
              <a:lnSpc>
                <a:spcPct val="80000"/>
              </a:lnSpc>
              <a:spcBef>
                <a:spcPts val="560"/>
              </a:spcBef>
              <a:spcAft>
                <a:spcPts val="0"/>
              </a:spcAft>
              <a:buClr>
                <a:schemeClr val="lt1"/>
              </a:buClr>
              <a:buSzPts val="2800"/>
              <a:buFont typeface="Arial"/>
              <a:buNone/>
            </a:pP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7eff274615_2_116"/>
          <p:cNvSpPr txBox="1">
            <a:spLocks noGrp="1"/>
          </p:cNvSpPr>
          <p:nvPr>
            <p:ph type="title"/>
          </p:nvPr>
        </p:nvSpPr>
        <p:spPr>
          <a:xfrm>
            <a:off x="685800" y="762000"/>
            <a:ext cx="76962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a:t>
            </a:r>
            <a:r>
              <a:rPr lang="en-US" sz="3200" dirty="0"/>
              <a:t>Booster Clubs &amp; Additional Coaches Compensation</a:t>
            </a:r>
            <a:endParaRPr dirty="0"/>
          </a:p>
        </p:txBody>
      </p:sp>
      <p:sp>
        <p:nvSpPr>
          <p:cNvPr id="365" name="Google Shape;365;g27eff274615_2_116"/>
          <p:cNvSpPr txBox="1">
            <a:spLocks noGrp="1"/>
          </p:cNvSpPr>
          <p:nvPr>
            <p:ph type="body" idx="1"/>
          </p:nvPr>
        </p:nvSpPr>
        <p:spPr>
          <a:xfrm>
            <a:off x="685800" y="2057400"/>
            <a:ext cx="7696200" cy="4191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en-US" sz="1400" dirty="0">
                <a:solidFill>
                  <a:srgbClr val="000000"/>
                </a:solidFill>
              </a:rPr>
              <a:t>Booster clubs MAY compensate coaches with additional funds for duties over and above what they are paid for by the district, per the negotiated agreement with TCTA (Tulsa Teachers Classroom Association).  </a:t>
            </a:r>
            <a:endParaRPr sz="1400" dirty="0"/>
          </a:p>
          <a:p>
            <a:pPr marL="0" marR="0" lvl="0" indent="0" algn="just" rtl="0">
              <a:lnSpc>
                <a:spcPct val="107000"/>
              </a:lnSpc>
              <a:spcBef>
                <a:spcPts val="1060"/>
              </a:spcBef>
              <a:spcAft>
                <a:spcPts val="0"/>
              </a:spcAft>
              <a:buClr>
                <a:srgbClr val="000000"/>
              </a:buClr>
              <a:buSzPts val="1400"/>
              <a:buFont typeface="Arial"/>
              <a:buNone/>
            </a:pPr>
            <a:r>
              <a:rPr lang="en-US" sz="1400" dirty="0">
                <a:solidFill>
                  <a:srgbClr val="000000"/>
                </a:solidFill>
              </a:rPr>
              <a:t>For example: A softball coach runs a weight training program or maintains the field during the summer. This is not part of their required duties as a softball coach in TPS, therefore the Booster Club may pay the individual for time they spent working in the summer.</a:t>
            </a:r>
            <a:endParaRPr sz="1400" dirty="0"/>
          </a:p>
          <a:p>
            <a:pPr marL="0" marR="0" lvl="0" indent="0" algn="l" rtl="0">
              <a:lnSpc>
                <a:spcPct val="107000"/>
              </a:lnSpc>
              <a:spcBef>
                <a:spcPts val="1055"/>
              </a:spcBef>
              <a:spcAft>
                <a:spcPts val="0"/>
              </a:spcAft>
              <a:buClr>
                <a:srgbClr val="000000"/>
              </a:buClr>
              <a:buSzPts val="1400"/>
              <a:buFont typeface="Arial"/>
              <a:buNone/>
            </a:pPr>
            <a:r>
              <a:rPr lang="en-US" sz="1400" dirty="0">
                <a:solidFill>
                  <a:srgbClr val="000000"/>
                </a:solidFill>
              </a:rPr>
              <a:t>Booster Club must adhere to the following guidelines: </a:t>
            </a:r>
            <a:endParaRPr sz="1400" dirty="0"/>
          </a:p>
          <a:p>
            <a:pPr marL="342900" marR="0" lvl="0" indent="-342900" algn="l" rtl="0">
              <a:lnSpc>
                <a:spcPct val="107000"/>
              </a:lnSpc>
              <a:spcBef>
                <a:spcPts val="1275"/>
              </a:spcBef>
              <a:spcAft>
                <a:spcPts val="0"/>
              </a:spcAft>
              <a:buClr>
                <a:srgbClr val="000000"/>
              </a:buClr>
              <a:buSzPts val="1000"/>
              <a:buFont typeface="Noto Sans Symbols"/>
              <a:buChar char="∙"/>
            </a:pPr>
            <a:r>
              <a:rPr lang="en-US" sz="1400" dirty="0">
                <a:solidFill>
                  <a:srgbClr val="000000"/>
                </a:solidFill>
              </a:rPr>
              <a:t>The Booster Club must be sanctioned through the office of the Chief Financial Officer</a:t>
            </a:r>
            <a:endParaRPr sz="1400" dirty="0"/>
          </a:p>
          <a:p>
            <a:pPr marL="342900" marR="0" lvl="0" indent="-342900" algn="l" rtl="0">
              <a:lnSpc>
                <a:spcPct val="107000"/>
              </a:lnSpc>
              <a:spcBef>
                <a:spcPts val="0"/>
              </a:spcBef>
              <a:spcAft>
                <a:spcPts val="0"/>
              </a:spcAft>
              <a:buClr>
                <a:srgbClr val="000000"/>
              </a:buClr>
              <a:buSzPts val="1000"/>
              <a:buFont typeface="Noto Sans Symbols"/>
              <a:buChar char="∙"/>
            </a:pPr>
            <a:r>
              <a:rPr lang="en-US" sz="1400" dirty="0">
                <a:solidFill>
                  <a:srgbClr val="000000"/>
                </a:solidFill>
              </a:rPr>
              <a:t>The Booster Club must have a meeting and approve the additional stipend amount </a:t>
            </a:r>
            <a:endParaRPr sz="1400" dirty="0"/>
          </a:p>
          <a:p>
            <a:pPr marL="342900" marR="0" lvl="0" indent="-342900" algn="l" rtl="0">
              <a:lnSpc>
                <a:spcPct val="107000"/>
              </a:lnSpc>
              <a:spcBef>
                <a:spcPts val="0"/>
              </a:spcBef>
              <a:spcAft>
                <a:spcPts val="0"/>
              </a:spcAft>
              <a:buClr>
                <a:srgbClr val="000000"/>
              </a:buClr>
              <a:buSzPts val="1000"/>
              <a:buFont typeface="Noto Sans Symbols"/>
              <a:buChar char="∙"/>
            </a:pPr>
            <a:r>
              <a:rPr lang="en-US" sz="1400" dirty="0">
                <a:solidFill>
                  <a:srgbClr val="000000"/>
                </a:solidFill>
              </a:rPr>
              <a:t>The payment from the Booster Club must be made to “TPS Athletics” </a:t>
            </a:r>
            <a:endParaRPr sz="1400" dirty="0"/>
          </a:p>
          <a:p>
            <a:pPr marL="342900" marR="0" lvl="0" indent="-342900" algn="l" rtl="0">
              <a:lnSpc>
                <a:spcPct val="107000"/>
              </a:lnSpc>
              <a:spcBef>
                <a:spcPts val="0"/>
              </a:spcBef>
              <a:spcAft>
                <a:spcPts val="0"/>
              </a:spcAft>
              <a:buClr>
                <a:srgbClr val="000000"/>
              </a:buClr>
              <a:buSzPts val="1000"/>
              <a:buFont typeface="Noto Sans Symbols"/>
              <a:buChar char="∙"/>
            </a:pPr>
            <a:r>
              <a:rPr lang="en-US" sz="1400" dirty="0">
                <a:solidFill>
                  <a:srgbClr val="000000"/>
                </a:solidFill>
              </a:rPr>
              <a:t>The check, the terms of the payment and the minutes from the meeting must be included in the information  sent to the District Athletics Office at the ESC </a:t>
            </a:r>
            <a:endParaRPr sz="1400" dirty="0"/>
          </a:p>
          <a:p>
            <a:pPr marL="342900" marR="0" lvl="0" indent="-342900" algn="l" rtl="0">
              <a:lnSpc>
                <a:spcPct val="107000"/>
              </a:lnSpc>
              <a:spcBef>
                <a:spcPts val="0"/>
              </a:spcBef>
              <a:spcAft>
                <a:spcPts val="0"/>
              </a:spcAft>
              <a:buClr>
                <a:srgbClr val="000000"/>
              </a:buClr>
              <a:buSzPts val="1000"/>
              <a:buFont typeface="Noto Sans Symbols"/>
              <a:buChar char="∙"/>
            </a:pPr>
            <a:r>
              <a:rPr lang="en-US" sz="1400" dirty="0">
                <a:solidFill>
                  <a:srgbClr val="000000"/>
                </a:solidFill>
              </a:rPr>
              <a:t> The TPS Athletic Office will have a PO approved, place the item on the Board Agenda and will assist in  routing payment to the appropriate individual through the TPS payroll office. </a:t>
            </a:r>
            <a:endParaRPr sz="1400" dirty="0"/>
          </a:p>
          <a:p>
            <a:pPr marL="0" lvl="0" indent="0" algn="l" rtl="0">
              <a:lnSpc>
                <a:spcPct val="107000"/>
              </a:lnSpc>
              <a:spcBef>
                <a:spcPts val="1150"/>
              </a:spcBef>
              <a:spcAft>
                <a:spcPts val="0"/>
              </a:spcAft>
              <a:buClr>
                <a:schemeClr val="lt1"/>
              </a:buClr>
              <a:buSzPts val="2800"/>
              <a:buFont typeface="Arial"/>
              <a:buNone/>
            </a:pP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7eff274615_2_121"/>
          <p:cNvSpPr txBox="1">
            <a:spLocks noGrp="1"/>
          </p:cNvSpPr>
          <p:nvPr>
            <p:ph type="title"/>
          </p:nvPr>
        </p:nvSpPr>
        <p:spPr>
          <a:xfrm>
            <a:off x="685800" y="228600"/>
            <a:ext cx="7696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a:t>
            </a:r>
            <a:r>
              <a:rPr lang="en-US" sz="3200" dirty="0"/>
              <a:t>Additional Coaches Compensation Continued</a:t>
            </a:r>
            <a:endParaRPr dirty="0"/>
          </a:p>
        </p:txBody>
      </p:sp>
      <p:sp>
        <p:nvSpPr>
          <p:cNvPr id="371" name="Google Shape;371;g27eff274615_2_121"/>
          <p:cNvSpPr txBox="1">
            <a:spLocks noGrp="1"/>
          </p:cNvSpPr>
          <p:nvPr>
            <p:ph type="body" idx="1"/>
          </p:nvPr>
        </p:nvSpPr>
        <p:spPr>
          <a:xfrm>
            <a:off x="685800" y="1371600"/>
            <a:ext cx="7696200" cy="510540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1400"/>
              <a:buFont typeface="Arial"/>
              <a:buNone/>
            </a:pPr>
            <a:r>
              <a:rPr lang="en-US" sz="1400">
                <a:solidFill>
                  <a:srgbClr val="000000"/>
                </a:solidFill>
              </a:rPr>
              <a:t>Schools paying stipends to coaches that come directly from the Student Activity Fund account MUST send the  request to the District Athletic Office, where a Board Agenda item will be created. The school must approve the  RQ at the site, through their normal board of control, and complete the appropriate payroll sheet to be sent to the  District Athletic office.  </a:t>
            </a:r>
            <a:endParaRPr sz="1400"/>
          </a:p>
          <a:p>
            <a:pPr marL="0" marR="0" lvl="0" indent="0" algn="l" rtl="0">
              <a:lnSpc>
                <a:spcPct val="107000"/>
              </a:lnSpc>
              <a:spcBef>
                <a:spcPts val="1070"/>
              </a:spcBef>
              <a:spcAft>
                <a:spcPts val="0"/>
              </a:spcAft>
              <a:buClr>
                <a:srgbClr val="000000"/>
              </a:buClr>
              <a:buSzPts val="1400"/>
              <a:buFont typeface="Arial"/>
              <a:buNone/>
            </a:pPr>
            <a:r>
              <a:rPr lang="en-US" sz="1400">
                <a:solidFill>
                  <a:srgbClr val="000000"/>
                </a:solidFill>
              </a:rPr>
              <a:t>Please recognize that the total amount of the payment will have tax implications. Normal deductions will be a  part of the payroll procedure. </a:t>
            </a:r>
            <a:endParaRPr sz="1400"/>
          </a:p>
          <a:p>
            <a:pPr marL="0" marR="0" lvl="0" indent="0" algn="l" rtl="0">
              <a:lnSpc>
                <a:spcPct val="100000"/>
              </a:lnSpc>
              <a:spcBef>
                <a:spcPts val="1100"/>
              </a:spcBef>
              <a:spcAft>
                <a:spcPts val="0"/>
              </a:spcAft>
              <a:buClr>
                <a:srgbClr val="000000"/>
              </a:buClr>
              <a:buSzPts val="1400"/>
              <a:buFont typeface="Arial"/>
              <a:buNone/>
            </a:pPr>
            <a:r>
              <a:rPr lang="en-US" sz="1400" u="sng">
                <a:solidFill>
                  <a:srgbClr val="000000"/>
                </a:solidFill>
              </a:rPr>
              <a:t>Booster Stipend – Calculation of Gross Amount to Employee</a:t>
            </a:r>
            <a:endParaRPr sz="1400" u="sng">
              <a:solidFill>
                <a:srgbClr val="000000"/>
              </a:solidFill>
            </a:endParaRPr>
          </a:p>
          <a:p>
            <a:pPr marL="0" marR="0" lvl="0" indent="0" algn="l" rtl="0">
              <a:lnSpc>
                <a:spcPct val="100000"/>
              </a:lnSpc>
              <a:spcBef>
                <a:spcPts val="1100"/>
              </a:spcBef>
              <a:spcAft>
                <a:spcPts val="0"/>
              </a:spcAft>
              <a:buClr>
                <a:srgbClr val="000000"/>
              </a:buClr>
              <a:buSzPts val="1400"/>
              <a:buFont typeface="Arial"/>
              <a:buNone/>
            </a:pPr>
            <a:r>
              <a:rPr lang="en-US" sz="1400" b="1">
                <a:solidFill>
                  <a:srgbClr val="000000"/>
                </a:solidFill>
              </a:rPr>
              <a:t>Example </a:t>
            </a:r>
            <a:br>
              <a:rPr lang="en-US" sz="1400">
                <a:solidFill>
                  <a:srgbClr val="000000"/>
                </a:solidFill>
              </a:rPr>
            </a:br>
            <a:r>
              <a:rPr lang="en-US" sz="1400">
                <a:solidFill>
                  <a:srgbClr val="000000"/>
                </a:solidFill>
              </a:rPr>
              <a:t>Amount received from Booster Club $6,000.00 </a:t>
            </a:r>
            <a:endParaRPr sz="1400"/>
          </a:p>
          <a:p>
            <a:pPr marL="0" marR="0" lvl="0" indent="0" algn="l" rtl="0">
              <a:lnSpc>
                <a:spcPct val="100000"/>
              </a:lnSpc>
              <a:spcBef>
                <a:spcPts val="160"/>
              </a:spcBef>
              <a:spcAft>
                <a:spcPts val="0"/>
              </a:spcAft>
              <a:buClr>
                <a:srgbClr val="000000"/>
              </a:buClr>
              <a:buSzPts val="1400"/>
              <a:buFont typeface="Arial"/>
              <a:buNone/>
            </a:pPr>
            <a:r>
              <a:rPr lang="en-US" sz="1400">
                <a:solidFill>
                  <a:srgbClr val="000000"/>
                </a:solidFill>
              </a:rPr>
              <a:t>Gross amount paid to employee $5,121.64 </a:t>
            </a:r>
            <a:endParaRPr sz="1400"/>
          </a:p>
          <a:p>
            <a:pPr marL="0" marR="0" lvl="0" indent="0" algn="l" rtl="0">
              <a:lnSpc>
                <a:spcPct val="100000"/>
              </a:lnSpc>
              <a:spcBef>
                <a:spcPts val="160"/>
              </a:spcBef>
              <a:spcAft>
                <a:spcPts val="0"/>
              </a:spcAft>
              <a:buClr>
                <a:srgbClr val="000000"/>
              </a:buClr>
              <a:buSzPts val="1400"/>
              <a:buFont typeface="Arial"/>
              <a:buNone/>
            </a:pPr>
            <a:r>
              <a:rPr lang="en-US" sz="1400">
                <a:solidFill>
                  <a:srgbClr val="000000"/>
                </a:solidFill>
              </a:rPr>
              <a:t>Employer Taxes and Retirement </a:t>
            </a:r>
            <a:endParaRPr sz="1400"/>
          </a:p>
          <a:p>
            <a:pPr marL="0" marR="0" lvl="0" indent="0" algn="l" rtl="0">
              <a:lnSpc>
                <a:spcPct val="100000"/>
              </a:lnSpc>
              <a:spcBef>
                <a:spcPts val="160"/>
              </a:spcBef>
              <a:spcAft>
                <a:spcPts val="0"/>
              </a:spcAft>
              <a:buClr>
                <a:srgbClr val="000000"/>
              </a:buClr>
              <a:buSzPts val="1400"/>
              <a:buFont typeface="Arial"/>
              <a:buNone/>
            </a:pPr>
            <a:r>
              <a:rPr lang="en-US" sz="1400">
                <a:solidFill>
                  <a:srgbClr val="000000"/>
                </a:solidFill>
              </a:rPr>
              <a:t>Social Security 6.20% 317.54 </a:t>
            </a:r>
            <a:endParaRPr sz="1400"/>
          </a:p>
          <a:p>
            <a:pPr marL="0" marR="0" lvl="0" indent="0" algn="l" rtl="0">
              <a:lnSpc>
                <a:spcPct val="100000"/>
              </a:lnSpc>
              <a:spcBef>
                <a:spcPts val="170"/>
              </a:spcBef>
              <a:spcAft>
                <a:spcPts val="0"/>
              </a:spcAft>
              <a:buClr>
                <a:srgbClr val="000000"/>
              </a:buClr>
              <a:buSzPts val="1400"/>
              <a:buFont typeface="Arial"/>
              <a:buNone/>
            </a:pPr>
            <a:r>
              <a:rPr lang="en-US" sz="1400">
                <a:solidFill>
                  <a:srgbClr val="000000"/>
                </a:solidFill>
              </a:rPr>
              <a:t>Medicare 1.45% 74.26 </a:t>
            </a:r>
            <a:endParaRPr sz="1400"/>
          </a:p>
          <a:p>
            <a:pPr marL="0" marR="0" lvl="0" indent="0" algn="l" rtl="0">
              <a:lnSpc>
                <a:spcPct val="100000"/>
              </a:lnSpc>
              <a:spcBef>
                <a:spcPts val="160"/>
              </a:spcBef>
              <a:spcAft>
                <a:spcPts val="0"/>
              </a:spcAft>
              <a:buClr>
                <a:srgbClr val="000000"/>
              </a:buClr>
              <a:buSzPts val="1400"/>
              <a:buFont typeface="Arial"/>
              <a:buNone/>
            </a:pPr>
            <a:r>
              <a:rPr lang="en-US" sz="1400">
                <a:solidFill>
                  <a:srgbClr val="000000"/>
                </a:solidFill>
              </a:rPr>
              <a:t>Teacher Retirement </a:t>
            </a:r>
            <a:r>
              <a:rPr lang="en-US" sz="1400" u="sng">
                <a:solidFill>
                  <a:srgbClr val="000000"/>
                </a:solidFill>
              </a:rPr>
              <a:t>9.50% 486.56</a:t>
            </a:r>
            <a:r>
              <a:rPr lang="en-US" sz="1400">
                <a:solidFill>
                  <a:srgbClr val="000000"/>
                </a:solidFill>
              </a:rPr>
              <a:t> </a:t>
            </a:r>
            <a:endParaRPr sz="1400"/>
          </a:p>
          <a:p>
            <a:pPr marL="0" marR="0" lvl="0" indent="0" algn="l" rtl="0">
              <a:lnSpc>
                <a:spcPct val="100000"/>
              </a:lnSpc>
              <a:spcBef>
                <a:spcPts val="0"/>
              </a:spcBef>
              <a:spcAft>
                <a:spcPts val="0"/>
              </a:spcAft>
              <a:buClr>
                <a:srgbClr val="000000"/>
              </a:buClr>
              <a:buSzPts val="1400"/>
              <a:buFont typeface="Arial"/>
              <a:buNone/>
            </a:pPr>
            <a:r>
              <a:rPr lang="en-US" sz="1400">
                <a:solidFill>
                  <a:srgbClr val="000000"/>
                </a:solidFill>
              </a:rPr>
              <a:t>Total 17.15% 878.36 </a:t>
            </a:r>
            <a:endParaRPr/>
          </a:p>
          <a:p>
            <a:pPr marL="0" marR="0" lvl="0" indent="0" algn="l" rtl="0">
              <a:lnSpc>
                <a:spcPct val="107000"/>
              </a:lnSpc>
              <a:spcBef>
                <a:spcPts val="1170"/>
              </a:spcBef>
              <a:spcAft>
                <a:spcPts val="0"/>
              </a:spcAft>
              <a:buClr>
                <a:srgbClr val="000000"/>
              </a:buClr>
              <a:buSzPts val="1400"/>
              <a:buFont typeface="Arial"/>
              <a:buNone/>
            </a:pPr>
            <a:r>
              <a:rPr lang="en-US" sz="1400">
                <a:solidFill>
                  <a:srgbClr val="000000"/>
                </a:solidFill>
              </a:rPr>
              <a:t>Reconciliation </a:t>
            </a:r>
            <a:endParaRPr sz="1400"/>
          </a:p>
          <a:p>
            <a:pPr marL="0" marR="0" lvl="0" indent="0" algn="l" rtl="0">
              <a:lnSpc>
                <a:spcPct val="107000"/>
              </a:lnSpc>
              <a:spcBef>
                <a:spcPts val="0"/>
              </a:spcBef>
              <a:spcAft>
                <a:spcPts val="0"/>
              </a:spcAft>
              <a:buClr>
                <a:srgbClr val="000000"/>
              </a:buClr>
              <a:buSzPts val="1400"/>
              <a:buFont typeface="Arial"/>
              <a:buNone/>
            </a:pPr>
            <a:r>
              <a:rPr lang="en-US" sz="1400">
                <a:solidFill>
                  <a:srgbClr val="000000"/>
                </a:solidFill>
              </a:rPr>
              <a:t>Gross amount paid to employee 5,121.64 </a:t>
            </a:r>
            <a:endParaRPr sz="1400"/>
          </a:p>
          <a:p>
            <a:pPr marL="0" marR="0" lvl="0" indent="0" algn="l" rtl="0">
              <a:lnSpc>
                <a:spcPct val="107000"/>
              </a:lnSpc>
              <a:spcBef>
                <a:spcPts val="170"/>
              </a:spcBef>
              <a:spcAft>
                <a:spcPts val="0"/>
              </a:spcAft>
              <a:buClr>
                <a:srgbClr val="000000"/>
              </a:buClr>
              <a:buSzPts val="1400"/>
              <a:buFont typeface="Arial"/>
              <a:buNone/>
            </a:pPr>
            <a:r>
              <a:rPr lang="en-US" sz="1400">
                <a:solidFill>
                  <a:srgbClr val="000000"/>
                </a:solidFill>
              </a:rPr>
              <a:t>Total Employer Taxes and Retirement 878.36 </a:t>
            </a:r>
            <a:endParaRPr sz="1400"/>
          </a:p>
          <a:p>
            <a:pPr marL="0" marR="0" lvl="0" indent="0" algn="l" rtl="0">
              <a:lnSpc>
                <a:spcPct val="107000"/>
              </a:lnSpc>
              <a:spcBef>
                <a:spcPts val="160"/>
              </a:spcBef>
              <a:spcAft>
                <a:spcPts val="0"/>
              </a:spcAft>
              <a:buClr>
                <a:srgbClr val="000000"/>
              </a:buClr>
              <a:buSzPts val="1400"/>
              <a:buFont typeface="Arial"/>
              <a:buNone/>
            </a:pPr>
            <a:r>
              <a:rPr lang="en-US" sz="1400">
                <a:solidFill>
                  <a:srgbClr val="000000"/>
                </a:solidFill>
              </a:rPr>
              <a:t>Amount received from Booster Club $6,000.00 </a:t>
            </a:r>
            <a:endParaRPr sz="1400"/>
          </a:p>
          <a:p>
            <a:pPr marL="0" marR="0" lvl="0" indent="0" algn="l" rtl="0">
              <a:lnSpc>
                <a:spcPct val="107000"/>
              </a:lnSpc>
              <a:spcBef>
                <a:spcPts val="0"/>
              </a:spcBef>
              <a:spcAft>
                <a:spcPts val="0"/>
              </a:spcAft>
              <a:buClr>
                <a:schemeClr val="lt1"/>
              </a:buClr>
              <a:buSzPts val="1200"/>
              <a:buFont typeface="Arial"/>
              <a:buNone/>
            </a:pPr>
            <a:endParaRPr sz="1200">
              <a:latin typeface="Calibri"/>
              <a:ea typeface="Calibri"/>
              <a:cs typeface="Calibri"/>
              <a:sym typeface="Calibri"/>
            </a:endParaRPr>
          </a:p>
          <a:p>
            <a:pPr marL="0" lvl="0" indent="0" algn="l" rtl="0">
              <a:lnSpc>
                <a:spcPct val="107000"/>
              </a:lnSpc>
              <a:spcBef>
                <a:spcPts val="1150"/>
              </a:spcBef>
              <a:spcAft>
                <a:spcPts val="0"/>
              </a:spcAft>
              <a:buClr>
                <a:schemeClr val="lt1"/>
              </a:buClr>
              <a:buSzPts val="1800"/>
              <a:buFont typeface="Arial"/>
              <a:buNone/>
            </a:pPr>
            <a:endParaRPr sz="1800">
              <a:latin typeface="Calibri"/>
              <a:ea typeface="Calibri"/>
              <a:cs typeface="Calibri"/>
              <a:sym typeface="Calibri"/>
            </a:endParaRPr>
          </a:p>
          <a:p>
            <a:pPr marL="0" lvl="0" indent="0" algn="l" rtl="0">
              <a:lnSpc>
                <a:spcPct val="80000"/>
              </a:lnSpc>
              <a:spcBef>
                <a:spcPts val="560"/>
              </a:spcBef>
              <a:spcAft>
                <a:spcPts val="0"/>
              </a:spcAft>
              <a:buClr>
                <a:schemeClr val="lt1"/>
              </a:buClr>
              <a:buSzPts val="2800"/>
              <a:buFont typeface="Arial"/>
              <a:buNone/>
            </a:pP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7eff274615_2_121"/>
          <p:cNvSpPr txBox="1">
            <a:spLocks noGrp="1"/>
          </p:cNvSpPr>
          <p:nvPr>
            <p:ph type="title"/>
          </p:nvPr>
        </p:nvSpPr>
        <p:spPr>
          <a:xfrm>
            <a:off x="685800" y="228600"/>
            <a:ext cx="7696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a:t>
            </a:r>
            <a:r>
              <a:rPr lang="en-US" sz="3200" dirty="0"/>
              <a:t>Booster Clubs</a:t>
            </a:r>
            <a:endParaRPr dirty="0"/>
          </a:p>
        </p:txBody>
      </p:sp>
      <p:sp>
        <p:nvSpPr>
          <p:cNvPr id="371" name="Google Shape;371;g27eff274615_2_121"/>
          <p:cNvSpPr txBox="1">
            <a:spLocks noGrp="1"/>
          </p:cNvSpPr>
          <p:nvPr>
            <p:ph type="body" idx="1"/>
          </p:nvPr>
        </p:nvSpPr>
        <p:spPr>
          <a:xfrm>
            <a:off x="685800" y="1371600"/>
            <a:ext cx="7696200" cy="5105400"/>
          </a:xfrm>
          <a:prstGeom prst="rect">
            <a:avLst/>
          </a:prstGeom>
          <a:noFill/>
          <a:ln>
            <a:noFill/>
          </a:ln>
        </p:spPr>
        <p:txBody>
          <a:bodyPr spcFirstLastPara="1" wrap="square" lIns="91425" tIns="45700" rIns="91425" bIns="45700" anchor="t" anchorCtr="0">
            <a:noAutofit/>
          </a:bodyPr>
          <a:lstStyle/>
          <a:p>
            <a:pPr marL="342900" marR="0" lvl="0" rtl="0">
              <a:lnSpc>
                <a:spcPct val="107000"/>
              </a:lnSpc>
              <a:spcBef>
                <a:spcPts val="0"/>
              </a:spcBef>
              <a:spcAft>
                <a:spcPts val="0"/>
              </a:spcAft>
              <a:buClr>
                <a:srgbClr val="000000"/>
              </a:buClr>
              <a:buSzPts val="1400"/>
              <a:buFontTx/>
              <a:buChar char="-"/>
            </a:pPr>
            <a:r>
              <a:rPr lang="en-US" sz="2400" dirty="0">
                <a:solidFill>
                  <a:srgbClr val="000000"/>
                </a:solidFill>
                <a:latin typeface="Calibri"/>
                <a:ea typeface="Calibri"/>
                <a:cs typeface="Calibri"/>
                <a:sym typeface="Calibri"/>
              </a:rPr>
              <a:t>May not require students to pay a membership or participation fee. </a:t>
            </a:r>
          </a:p>
          <a:p>
            <a:pPr marL="0" marR="0" lvl="0" indent="0" rtl="0">
              <a:lnSpc>
                <a:spcPct val="107000"/>
              </a:lnSpc>
              <a:spcBef>
                <a:spcPts val="0"/>
              </a:spcBef>
              <a:spcAft>
                <a:spcPts val="0"/>
              </a:spcAft>
              <a:buClr>
                <a:srgbClr val="000000"/>
              </a:buClr>
              <a:buSzPts val="1400"/>
              <a:buNone/>
            </a:pPr>
            <a:endParaRPr lang="en-US" sz="2400" dirty="0">
              <a:solidFill>
                <a:srgbClr val="000000"/>
              </a:solidFill>
              <a:latin typeface="Calibri"/>
              <a:ea typeface="Calibri"/>
              <a:cs typeface="Calibri"/>
              <a:sym typeface="Calibri"/>
            </a:endParaRPr>
          </a:p>
          <a:p>
            <a:pPr marL="342900" marR="0" lvl="0" rtl="0">
              <a:lnSpc>
                <a:spcPct val="107000"/>
              </a:lnSpc>
              <a:spcBef>
                <a:spcPts val="0"/>
              </a:spcBef>
              <a:spcAft>
                <a:spcPts val="0"/>
              </a:spcAft>
              <a:buClr>
                <a:srgbClr val="000000"/>
              </a:buClr>
              <a:buSzPts val="1400"/>
              <a:buFontTx/>
              <a:buChar char="-"/>
            </a:pPr>
            <a:r>
              <a:rPr lang="en-US" sz="2400" dirty="0">
                <a:solidFill>
                  <a:srgbClr val="000000"/>
                </a:solidFill>
                <a:latin typeface="Calibri"/>
                <a:ea typeface="Calibri"/>
                <a:cs typeface="Calibri"/>
                <a:sym typeface="Calibri"/>
              </a:rPr>
              <a:t>Must provide fundraising opportunities for all students when certain items may be needed for </a:t>
            </a:r>
            <a:r>
              <a:rPr lang="en-US" sz="2400">
                <a:solidFill>
                  <a:srgbClr val="000000"/>
                </a:solidFill>
                <a:latin typeface="Calibri"/>
                <a:ea typeface="Calibri"/>
                <a:cs typeface="Calibri"/>
                <a:sym typeface="Calibri"/>
              </a:rPr>
              <a:t>participation.</a:t>
            </a:r>
          </a:p>
          <a:p>
            <a:pPr marL="0" marR="0" lvl="0" indent="0" rtl="0">
              <a:lnSpc>
                <a:spcPct val="107000"/>
              </a:lnSpc>
              <a:spcBef>
                <a:spcPts val="0"/>
              </a:spcBef>
              <a:spcAft>
                <a:spcPts val="0"/>
              </a:spcAft>
              <a:buClr>
                <a:srgbClr val="000000"/>
              </a:buClr>
              <a:buSzPts val="1400"/>
              <a:buNone/>
            </a:pPr>
            <a:endParaRPr lang="en-US" sz="2400" dirty="0">
              <a:solidFill>
                <a:srgbClr val="000000"/>
              </a:solidFill>
              <a:latin typeface="Calibri"/>
              <a:ea typeface="Calibri"/>
              <a:cs typeface="Calibri"/>
              <a:sym typeface="Calibri"/>
            </a:endParaRPr>
          </a:p>
          <a:p>
            <a:pPr marL="342900" marR="0" lvl="0" rtl="0">
              <a:lnSpc>
                <a:spcPct val="107000"/>
              </a:lnSpc>
              <a:spcBef>
                <a:spcPts val="0"/>
              </a:spcBef>
              <a:spcAft>
                <a:spcPts val="0"/>
              </a:spcAft>
              <a:buClr>
                <a:srgbClr val="000000"/>
              </a:buClr>
              <a:buSzPts val="1400"/>
              <a:buFontTx/>
              <a:buChar char="-"/>
            </a:pPr>
            <a:r>
              <a:rPr lang="en-US" sz="2400" dirty="0">
                <a:solidFill>
                  <a:srgbClr val="000000"/>
                </a:solidFill>
                <a:latin typeface="Calibri"/>
                <a:ea typeface="Calibri"/>
                <a:cs typeface="Calibri"/>
                <a:sym typeface="Calibri"/>
              </a:rPr>
              <a:t>May provide a scholarship or financial assistance to a student in need. </a:t>
            </a:r>
          </a:p>
          <a:p>
            <a:pPr marL="0" marR="0" lvl="0" indent="0" rtl="0">
              <a:lnSpc>
                <a:spcPct val="107000"/>
              </a:lnSpc>
              <a:spcBef>
                <a:spcPts val="0"/>
              </a:spcBef>
              <a:spcAft>
                <a:spcPts val="0"/>
              </a:spcAft>
              <a:buClr>
                <a:srgbClr val="000000"/>
              </a:buClr>
              <a:buSzPts val="1400"/>
              <a:buNone/>
            </a:pPr>
            <a:endParaRPr lang="en-US" sz="2400" dirty="0">
              <a:solidFill>
                <a:srgbClr val="000000"/>
              </a:solidFill>
              <a:latin typeface="Calibri"/>
              <a:ea typeface="Calibri"/>
              <a:cs typeface="Calibri"/>
              <a:sym typeface="Calibri"/>
            </a:endParaRPr>
          </a:p>
          <a:p>
            <a:pPr marL="342900" marR="0" lvl="0" rtl="0">
              <a:lnSpc>
                <a:spcPct val="107000"/>
              </a:lnSpc>
              <a:spcBef>
                <a:spcPts val="0"/>
              </a:spcBef>
              <a:spcAft>
                <a:spcPts val="0"/>
              </a:spcAft>
              <a:buClr>
                <a:srgbClr val="000000"/>
              </a:buClr>
              <a:buSzPts val="1400"/>
              <a:buFontTx/>
              <a:buChar char="-"/>
            </a:pPr>
            <a:r>
              <a:rPr lang="en-US" sz="2400" dirty="0">
                <a:solidFill>
                  <a:srgbClr val="000000"/>
                </a:solidFill>
                <a:latin typeface="Calibri"/>
                <a:ea typeface="Calibri"/>
                <a:cs typeface="Calibri"/>
                <a:sym typeface="Calibri"/>
              </a:rPr>
              <a:t>May not require students to pay a private instructor fee (choreographer, strength/conditioning coach, etc.) or a tryout fee.</a:t>
            </a:r>
          </a:p>
          <a:p>
            <a:pPr marL="342900" marR="0" lvl="0" rtl="0">
              <a:lnSpc>
                <a:spcPct val="107000"/>
              </a:lnSpc>
              <a:spcBef>
                <a:spcPts val="0"/>
              </a:spcBef>
              <a:spcAft>
                <a:spcPts val="0"/>
              </a:spcAft>
              <a:buClr>
                <a:srgbClr val="000000"/>
              </a:buClr>
              <a:buSzPts val="1400"/>
              <a:buFontTx/>
              <a:buChar char="-"/>
            </a:pPr>
            <a:endParaRPr lang="en-US" sz="2400" dirty="0">
              <a:solidFill>
                <a:srgbClr val="000000"/>
              </a:solidFill>
              <a:latin typeface="Calibri"/>
              <a:ea typeface="Calibri"/>
              <a:cs typeface="Calibri"/>
              <a:sym typeface="Calibri"/>
            </a:endParaRPr>
          </a:p>
          <a:p>
            <a:pPr marL="342900" marR="0" lvl="0" rtl="0">
              <a:lnSpc>
                <a:spcPct val="107000"/>
              </a:lnSpc>
              <a:spcBef>
                <a:spcPts val="0"/>
              </a:spcBef>
              <a:spcAft>
                <a:spcPts val="0"/>
              </a:spcAft>
              <a:buClr>
                <a:srgbClr val="000000"/>
              </a:buClr>
              <a:buSzPts val="1400"/>
              <a:buFontTx/>
              <a:buChar char="-"/>
            </a:pPr>
            <a:endParaRPr lang="en-US" sz="2400" dirty="0">
              <a:solidFill>
                <a:srgbClr val="000000"/>
              </a:solidFill>
              <a:latin typeface="Calibri"/>
              <a:ea typeface="Calibri"/>
              <a:cs typeface="Calibri"/>
              <a:sym typeface="Calibri"/>
            </a:endParaRPr>
          </a:p>
          <a:p>
            <a:pPr marL="342900" marR="0" lvl="0" rtl="0">
              <a:lnSpc>
                <a:spcPct val="107000"/>
              </a:lnSpc>
              <a:spcBef>
                <a:spcPts val="0"/>
              </a:spcBef>
              <a:spcAft>
                <a:spcPts val="0"/>
              </a:spcAft>
              <a:buClr>
                <a:srgbClr val="000000"/>
              </a:buClr>
              <a:buSzPts val="1400"/>
              <a:buFontTx/>
              <a:buChar char="-"/>
            </a:pPr>
            <a:endParaRPr sz="2400" dirty="0">
              <a:latin typeface="Calibri"/>
              <a:ea typeface="Calibri"/>
              <a:cs typeface="Calibri"/>
              <a:sym typeface="Calibri"/>
            </a:endParaRPr>
          </a:p>
          <a:p>
            <a:pPr marL="0" lvl="0" indent="0" algn="l" rtl="0">
              <a:lnSpc>
                <a:spcPct val="107000"/>
              </a:lnSpc>
              <a:spcBef>
                <a:spcPts val="1150"/>
              </a:spcBef>
              <a:spcAft>
                <a:spcPts val="0"/>
              </a:spcAft>
              <a:buClr>
                <a:schemeClr val="lt1"/>
              </a:buClr>
              <a:buSzPts val="1800"/>
              <a:buFont typeface="Arial"/>
              <a:buNone/>
            </a:pPr>
            <a:endParaRPr sz="1800" dirty="0">
              <a:latin typeface="Calibri"/>
              <a:ea typeface="Calibri"/>
              <a:cs typeface="Calibri"/>
              <a:sym typeface="Calibri"/>
            </a:endParaRPr>
          </a:p>
          <a:p>
            <a:pPr marL="0" lvl="0" indent="0" algn="l" rtl="0">
              <a:lnSpc>
                <a:spcPct val="80000"/>
              </a:lnSpc>
              <a:spcBef>
                <a:spcPts val="560"/>
              </a:spcBef>
              <a:spcAft>
                <a:spcPts val="0"/>
              </a:spcAft>
              <a:buClr>
                <a:schemeClr val="lt1"/>
              </a:buClr>
              <a:buSzPts val="2800"/>
              <a:buFont typeface="Arial"/>
              <a:buNone/>
            </a:pPr>
            <a:endParaRPr sz="2800" dirty="0"/>
          </a:p>
        </p:txBody>
      </p:sp>
    </p:spTree>
    <p:extLst>
      <p:ext uri="{BB962C8B-B14F-4D97-AF65-F5344CB8AC3E}">
        <p14:creationId xmlns:p14="http://schemas.microsoft.com/office/powerpoint/2010/main" val="91263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7eff274615_2_126"/>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OSSAA Rule 9</a:t>
            </a:r>
            <a:endParaRPr/>
          </a:p>
        </p:txBody>
      </p:sp>
      <p:sp>
        <p:nvSpPr>
          <p:cNvPr id="377" name="Google Shape;377;g27eff274615_2_126"/>
          <p:cNvSpPr txBox="1">
            <a:spLocks noGrp="1"/>
          </p:cNvSpPr>
          <p:nvPr>
            <p:ph type="body" idx="1"/>
          </p:nvPr>
        </p:nvSpPr>
        <p:spPr>
          <a:xfrm>
            <a:off x="685800" y="2286000"/>
            <a:ext cx="7696200" cy="4038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2000"/>
              <a:buFont typeface="Arial"/>
              <a:buNone/>
            </a:pPr>
            <a:r>
              <a:rPr lang="en-US" sz="2000" b="1">
                <a:solidFill>
                  <a:srgbClr val="000000"/>
                </a:solidFill>
              </a:rPr>
              <a:t>What is OSSAA Rule 9? </a:t>
            </a:r>
            <a:endParaRPr sz="2000"/>
          </a:p>
          <a:p>
            <a:pPr marL="0" marR="0" lvl="0" indent="0" algn="l" rtl="0">
              <a:lnSpc>
                <a:spcPct val="107000"/>
              </a:lnSpc>
              <a:spcBef>
                <a:spcPts val="220"/>
              </a:spcBef>
              <a:spcAft>
                <a:spcPts val="0"/>
              </a:spcAft>
              <a:buClr>
                <a:srgbClr val="000000"/>
              </a:buClr>
              <a:buSzPts val="2000"/>
              <a:buFont typeface="Arial"/>
              <a:buNone/>
            </a:pPr>
            <a:r>
              <a:rPr lang="en-US" sz="2000" b="1">
                <a:solidFill>
                  <a:srgbClr val="000000"/>
                </a:solidFill>
              </a:rPr>
              <a:t>Rule 9 Section 1 </a:t>
            </a:r>
            <a:endParaRPr sz="2000"/>
          </a:p>
          <a:p>
            <a:pPr marL="0" marR="0" lvl="0" indent="0" algn="just" rtl="0">
              <a:lnSpc>
                <a:spcPct val="107000"/>
              </a:lnSpc>
              <a:spcBef>
                <a:spcPts val="185"/>
              </a:spcBef>
              <a:spcAft>
                <a:spcPts val="0"/>
              </a:spcAft>
              <a:buClr>
                <a:srgbClr val="000000"/>
              </a:buClr>
              <a:buSzPts val="2000"/>
              <a:buFont typeface="Arial"/>
              <a:buNone/>
            </a:pPr>
            <a:r>
              <a:rPr lang="en-US" sz="2000">
                <a:solidFill>
                  <a:srgbClr val="000000"/>
                </a:solidFill>
              </a:rPr>
              <a:t>OSSAA recognizes that permitting member schools to recruit students as athletes would place undue emphasis on secondary school athletic activities, and might cause competitive imbalances among member schools, misdirection of scarce educational resources, and threats to the continued amateur standing of students. Accordingly, no member school or </a:t>
            </a:r>
            <a:r>
              <a:rPr lang="en-US" sz="2000" b="1" i="1">
                <a:solidFill>
                  <a:srgbClr val="000000"/>
                </a:solidFill>
              </a:rPr>
              <a:t>any person with athletics related interest </a:t>
            </a:r>
            <a:r>
              <a:rPr lang="en-US" sz="2000">
                <a:solidFill>
                  <a:srgbClr val="000000"/>
                </a:solidFill>
              </a:rPr>
              <a:t>for that school is permitted to recruit a student to select or transfer to that school, or to encourage or allow others to do so on its behalf, based on that student's skill, reputation, or experience in athletics. </a:t>
            </a:r>
            <a:endParaRPr sz="2000"/>
          </a:p>
          <a:p>
            <a:pPr marL="0" lvl="0" indent="0" algn="l" rtl="0">
              <a:lnSpc>
                <a:spcPct val="100000"/>
              </a:lnSpc>
              <a:spcBef>
                <a:spcPts val="360"/>
              </a:spcBef>
              <a:spcAft>
                <a:spcPts val="0"/>
              </a:spcAft>
              <a:buClr>
                <a:schemeClr val="lt1"/>
              </a:buClr>
              <a:buSzPts val="1800"/>
              <a:buFont typeface="Arial"/>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7eff274615_2_136"/>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OSSAA Rule 9 Continued</a:t>
            </a:r>
            <a:endParaRPr dirty="0"/>
          </a:p>
        </p:txBody>
      </p:sp>
      <p:sp>
        <p:nvSpPr>
          <p:cNvPr id="389" name="Google Shape;389;g27eff274615_2_136"/>
          <p:cNvSpPr txBox="1">
            <a:spLocks noGrp="1"/>
          </p:cNvSpPr>
          <p:nvPr>
            <p:ph type="body" idx="1"/>
          </p:nvPr>
        </p:nvSpPr>
        <p:spPr>
          <a:xfrm>
            <a:off x="685800" y="2286000"/>
            <a:ext cx="7696200" cy="381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000"/>
              <a:buFont typeface="Arial"/>
              <a:buNone/>
            </a:pPr>
            <a:r>
              <a:rPr lang="en-US" sz="2000" b="1" dirty="0"/>
              <a:t>Rule 9 Section 7.C </a:t>
            </a:r>
            <a:endParaRPr dirty="0"/>
          </a:p>
          <a:p>
            <a:pPr marL="0" lvl="0" indent="0" algn="l" rtl="0">
              <a:lnSpc>
                <a:spcPct val="100000"/>
              </a:lnSpc>
              <a:spcBef>
                <a:spcPts val="400"/>
              </a:spcBef>
              <a:spcAft>
                <a:spcPts val="0"/>
              </a:spcAft>
              <a:buClr>
                <a:schemeClr val="lt1"/>
              </a:buClr>
              <a:buSzPts val="2000"/>
              <a:buFont typeface="Arial"/>
              <a:buNone/>
            </a:pPr>
            <a:r>
              <a:rPr lang="en-US" sz="2000" dirty="0"/>
              <a:t>Acknowledgment and Notice of Rule.</a:t>
            </a:r>
            <a:endParaRPr dirty="0"/>
          </a:p>
          <a:p>
            <a:pPr marL="0" lvl="0" indent="0" algn="l" rtl="0">
              <a:lnSpc>
                <a:spcPct val="100000"/>
              </a:lnSpc>
              <a:spcBef>
                <a:spcPts val="400"/>
              </a:spcBef>
              <a:spcAft>
                <a:spcPts val="0"/>
              </a:spcAft>
              <a:buClr>
                <a:schemeClr val="lt1"/>
              </a:buClr>
              <a:buSzPts val="2000"/>
              <a:buFont typeface="Arial"/>
              <a:buNone/>
            </a:pPr>
            <a:endParaRPr sz="2000" dirty="0"/>
          </a:p>
          <a:p>
            <a:pPr marL="0" lvl="0" indent="0" algn="l" rtl="0">
              <a:lnSpc>
                <a:spcPct val="100000"/>
              </a:lnSpc>
              <a:spcBef>
                <a:spcPts val="400"/>
              </a:spcBef>
              <a:spcAft>
                <a:spcPts val="0"/>
              </a:spcAft>
              <a:buClr>
                <a:schemeClr val="lt1"/>
              </a:buClr>
              <a:buSzPts val="2000"/>
              <a:buFont typeface="Arial"/>
              <a:buNone/>
            </a:pPr>
            <a:r>
              <a:rPr lang="en-US" sz="2000" dirty="0"/>
              <a:t>All officers, administrators, supervisors, and sponsors of any club or organization supporting any athletic activity at a member school must sign a written certification that they are familiar with this Rule, and that the members of the club or organization have been informed about this Rule.</a:t>
            </a:r>
            <a:endParaRPr dirty="0"/>
          </a:p>
          <a:p>
            <a:pPr marL="0" lvl="0" indent="0" algn="l" rtl="0">
              <a:lnSpc>
                <a:spcPct val="100000"/>
              </a:lnSpc>
              <a:spcBef>
                <a:spcPts val="400"/>
              </a:spcBef>
              <a:spcAft>
                <a:spcPts val="0"/>
              </a:spcAft>
              <a:buClr>
                <a:schemeClr val="lt1"/>
              </a:buClr>
              <a:buSzPts val="2000"/>
              <a:buFont typeface="Arial"/>
              <a:buNone/>
            </a:pPr>
            <a:endParaRPr sz="2000" dirty="0"/>
          </a:p>
          <a:p>
            <a:pPr marL="0" lvl="0" indent="0" algn="l" rtl="0">
              <a:lnSpc>
                <a:spcPct val="100000"/>
              </a:lnSpc>
              <a:spcBef>
                <a:spcPts val="400"/>
              </a:spcBef>
              <a:spcAft>
                <a:spcPts val="0"/>
              </a:spcAft>
              <a:buClr>
                <a:srgbClr val="000000"/>
              </a:buClr>
              <a:buSzPts val="2000"/>
              <a:buFont typeface="Arial"/>
              <a:buNone/>
            </a:pPr>
            <a:r>
              <a:rPr lang="en-US" sz="2000" dirty="0">
                <a:solidFill>
                  <a:srgbClr val="000000"/>
                </a:solidFill>
              </a:rPr>
              <a:t>You will receive the following form from your site athletics director.</a:t>
            </a:r>
            <a:endParaRPr sz="2000" dirty="0"/>
          </a:p>
          <a:p>
            <a:pPr marL="0" lvl="0" indent="0" algn="l" rtl="0">
              <a:lnSpc>
                <a:spcPct val="100000"/>
              </a:lnSpc>
              <a:spcBef>
                <a:spcPts val="400"/>
              </a:spcBef>
              <a:spcAft>
                <a:spcPts val="0"/>
              </a:spcAft>
              <a:buClr>
                <a:schemeClr val="lt1"/>
              </a:buClr>
              <a:buSzPts val="2000"/>
              <a:buFont typeface="Arial"/>
              <a:buNone/>
            </a:pPr>
            <a:endParaRPr sz="2000" dirty="0"/>
          </a:p>
          <a:p>
            <a:pPr marL="0" lvl="0" indent="0" algn="l" rtl="0">
              <a:lnSpc>
                <a:spcPct val="100000"/>
              </a:lnSpc>
              <a:spcBef>
                <a:spcPts val="400"/>
              </a:spcBef>
              <a:spcAft>
                <a:spcPts val="0"/>
              </a:spcAft>
              <a:buClr>
                <a:schemeClr val="lt1"/>
              </a:buClr>
              <a:buSzPts val="2000"/>
              <a:buFont typeface="Arial"/>
              <a:buNone/>
            </a:pP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7eff274615_2_141"/>
          <p:cNvSpPr txBox="1">
            <a:spLocks noGrp="1"/>
          </p:cNvSpPr>
          <p:nvPr>
            <p:ph type="title"/>
          </p:nvPr>
        </p:nvSpPr>
        <p:spPr>
          <a:xfrm>
            <a:off x="685800" y="152400"/>
            <a:ext cx="7696200" cy="457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8888"/>
              <a:buNone/>
            </a:pPr>
            <a:r>
              <a:rPr lang="en-US" dirty="0"/>
              <a:t>OSSAA Rule 9 Form</a:t>
            </a:r>
            <a:endParaRPr dirty="0"/>
          </a:p>
        </p:txBody>
      </p:sp>
      <p:sp>
        <p:nvSpPr>
          <p:cNvPr id="395" name="Google Shape;395;g27eff274615_2_141"/>
          <p:cNvSpPr txBox="1">
            <a:spLocks noGrp="1"/>
          </p:cNvSpPr>
          <p:nvPr>
            <p:ph type="body" idx="1"/>
          </p:nvPr>
        </p:nvSpPr>
        <p:spPr>
          <a:xfrm>
            <a:off x="685800" y="2286000"/>
            <a:ext cx="37719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800"/>
              <a:buFont typeface="Arial"/>
              <a:buNone/>
            </a:pPr>
            <a:endParaRPr/>
          </a:p>
          <a:p>
            <a:pPr marL="0" lvl="0" indent="0" algn="l" rtl="0">
              <a:lnSpc>
                <a:spcPct val="100000"/>
              </a:lnSpc>
              <a:spcBef>
                <a:spcPts val="560"/>
              </a:spcBef>
              <a:spcAft>
                <a:spcPts val="0"/>
              </a:spcAft>
              <a:buClr>
                <a:schemeClr val="lt1"/>
              </a:buClr>
              <a:buSzPts val="2800"/>
              <a:buFont typeface="Arial"/>
              <a:buNone/>
            </a:pPr>
            <a:endParaRPr/>
          </a:p>
        </p:txBody>
      </p:sp>
      <p:sp>
        <p:nvSpPr>
          <p:cNvPr id="396" name="Google Shape;396;g27eff274615_2_141"/>
          <p:cNvSpPr txBox="1">
            <a:spLocks noGrp="1"/>
          </p:cNvSpPr>
          <p:nvPr>
            <p:ph type="body" idx="2"/>
          </p:nvPr>
        </p:nvSpPr>
        <p:spPr>
          <a:xfrm>
            <a:off x="381000" y="609600"/>
            <a:ext cx="8382000" cy="609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800"/>
              <a:buFont typeface="Arial"/>
              <a:buNone/>
            </a:pPr>
            <a:r>
              <a:rPr lang="en-US" sz="1800" b="1" dirty="0">
                <a:solidFill>
                  <a:srgbClr val="000000"/>
                </a:solidFill>
              </a:rPr>
              <a:t>Verification of Acknowledgment of Rule 9 </a:t>
            </a:r>
            <a:endParaRPr sz="1800" dirty="0"/>
          </a:p>
          <a:p>
            <a:pPr marL="0" marR="0" lvl="0" indent="0" algn="ctr" rtl="0">
              <a:lnSpc>
                <a:spcPct val="107000"/>
              </a:lnSpc>
              <a:spcBef>
                <a:spcPts val="0"/>
              </a:spcBef>
              <a:spcAft>
                <a:spcPts val="0"/>
              </a:spcAft>
              <a:buClr>
                <a:srgbClr val="000000"/>
              </a:buClr>
              <a:buSzPts val="1800"/>
              <a:buFont typeface="Arial"/>
              <a:buNone/>
            </a:pPr>
            <a:r>
              <a:rPr lang="en-US" sz="1800" b="1" dirty="0">
                <a:solidFill>
                  <a:srgbClr val="000000"/>
                </a:solidFill>
              </a:rPr>
              <a:t>Prohibition on Recruiting or Influencing for Athletic Purposes</a:t>
            </a:r>
            <a:endParaRPr sz="1800" dirty="0"/>
          </a:p>
          <a:p>
            <a:pPr marL="0" marR="0" lvl="0" indent="0" algn="l" rtl="0">
              <a:lnSpc>
                <a:spcPct val="107000"/>
              </a:lnSpc>
              <a:spcBef>
                <a:spcPts val="990"/>
              </a:spcBef>
              <a:spcAft>
                <a:spcPts val="0"/>
              </a:spcAft>
              <a:buClr>
                <a:srgbClr val="000000"/>
              </a:buClr>
              <a:buSzPts val="1100"/>
              <a:buFont typeface="Arial"/>
              <a:buNone/>
            </a:pPr>
            <a:r>
              <a:rPr lang="en-US" sz="1100" dirty="0">
                <a:solidFill>
                  <a:srgbClr val="000000"/>
                </a:solidFill>
              </a:rPr>
              <a:t>Each coach or volunteer providing instruction, assistance, or supervision in an athletic activity for a member  school must sign this form certifying that the coach or volunteer is familiar with the Rule.  </a:t>
            </a:r>
            <a:endParaRPr sz="1100" dirty="0"/>
          </a:p>
          <a:p>
            <a:pPr marL="0" marR="0" lvl="0" indent="0" algn="just" rtl="0">
              <a:lnSpc>
                <a:spcPct val="107000"/>
              </a:lnSpc>
              <a:spcBef>
                <a:spcPts val="1410"/>
              </a:spcBef>
              <a:spcAft>
                <a:spcPts val="0"/>
              </a:spcAft>
              <a:buClr>
                <a:srgbClr val="000000"/>
              </a:buClr>
              <a:buSzPts val="1100"/>
              <a:buFont typeface="Arial"/>
              <a:buNone/>
            </a:pPr>
            <a:r>
              <a:rPr lang="en-US" sz="1100" dirty="0">
                <a:solidFill>
                  <a:srgbClr val="000000"/>
                </a:solidFill>
              </a:rPr>
              <a:t>The head coach in each athletic activity for each member school must sign this form certifying that students  participating in an activity have been informed about the Rule, that the school may be sanctioned for violations  of this Rule, and that student athletes may be subject to sanction, including the loss of eligibility, if they have  enrolled at or transferred to a school that has engaged in recruiting, or allowed its employees or representatives  to recruit in violation of the Rule, or if they participate in recruiting other student athletes to enroll in or transfer  to the school. </a:t>
            </a:r>
            <a:endParaRPr sz="1100" dirty="0"/>
          </a:p>
          <a:p>
            <a:pPr marL="0" marR="0" lvl="0" indent="0" algn="just" rtl="0">
              <a:lnSpc>
                <a:spcPct val="107000"/>
              </a:lnSpc>
              <a:spcBef>
                <a:spcPts val="1410"/>
              </a:spcBef>
              <a:spcAft>
                <a:spcPts val="0"/>
              </a:spcAft>
              <a:buClr>
                <a:srgbClr val="000000"/>
              </a:buClr>
              <a:buSzPts val="1100"/>
              <a:buFont typeface="Arial"/>
              <a:buNone/>
            </a:pPr>
            <a:r>
              <a:rPr lang="en-US" sz="1100" dirty="0">
                <a:solidFill>
                  <a:srgbClr val="000000"/>
                </a:solidFill>
              </a:rPr>
              <a:t>All officers, administrators, supervisors, and sponsors of any booster club or organization supporting any athletic  activity at a member school must sign this form certifying that they are familiar with the Rule, and that the  members of the club or organization have been informed about this rule. </a:t>
            </a:r>
            <a:endParaRPr sz="1100" dirty="0"/>
          </a:p>
          <a:p>
            <a:pPr marL="0" marR="0" lvl="0" indent="0" algn="l" rtl="0">
              <a:lnSpc>
                <a:spcPct val="107000"/>
              </a:lnSpc>
              <a:spcBef>
                <a:spcPts val="1410"/>
              </a:spcBef>
              <a:spcAft>
                <a:spcPts val="0"/>
              </a:spcAft>
              <a:buClr>
                <a:srgbClr val="000000"/>
              </a:buClr>
              <a:buSzPts val="1100"/>
              <a:buFont typeface="Arial"/>
              <a:buNone/>
            </a:pPr>
            <a:r>
              <a:rPr lang="en-US" sz="1100" dirty="0">
                <a:solidFill>
                  <a:srgbClr val="000000"/>
                </a:solidFill>
              </a:rPr>
              <a:t>I hereby verify by signing below that I have read and acknowledge OSSAA Rule 9 in its entirety and agree to  abide by the Rule as stated.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___________________________________________ ____________________________________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(signature) (title or position)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___________________________________________ ____________________________________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(signature) (title or position)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___________________________________________ ____________________________________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(signature) (title or position)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___________________________________________ ____________________________________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(signature) (title or position)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___________________________________________ ____________________________________ </a:t>
            </a:r>
            <a:endParaRPr sz="1100" dirty="0"/>
          </a:p>
          <a:p>
            <a:pPr marL="0" marR="0" lvl="0" indent="0" algn="l" rtl="0">
              <a:lnSpc>
                <a:spcPct val="107000"/>
              </a:lnSpc>
              <a:spcBef>
                <a:spcPts val="0"/>
              </a:spcBef>
              <a:spcAft>
                <a:spcPts val="0"/>
              </a:spcAft>
              <a:buClr>
                <a:srgbClr val="000000"/>
              </a:buClr>
              <a:buSzPts val="1100"/>
              <a:buFont typeface="Arial"/>
              <a:buNone/>
            </a:pPr>
            <a:r>
              <a:rPr lang="en-US" sz="1100" dirty="0">
                <a:solidFill>
                  <a:srgbClr val="000000"/>
                </a:solidFill>
              </a:rPr>
              <a:t>(signature) (title or position) </a:t>
            </a:r>
            <a:endParaRPr dirty="0"/>
          </a:p>
          <a:p>
            <a:pPr marL="0" marR="0" lvl="0" indent="0" algn="l" rtl="0">
              <a:lnSpc>
                <a:spcPct val="107000"/>
              </a:lnSpc>
              <a:spcBef>
                <a:spcPts val="0"/>
              </a:spcBef>
              <a:spcAft>
                <a:spcPts val="0"/>
              </a:spcAft>
              <a:buClr>
                <a:schemeClr val="lt1"/>
              </a:buClr>
              <a:buSzPts val="1100"/>
              <a:buFont typeface="Arial"/>
              <a:buNone/>
            </a:pPr>
            <a:endParaRPr sz="1100" dirty="0"/>
          </a:p>
          <a:p>
            <a:pPr marL="0" marR="0" lvl="0" indent="0" algn="l" rtl="0">
              <a:lnSpc>
                <a:spcPct val="107000"/>
              </a:lnSpc>
              <a:spcBef>
                <a:spcPts val="1145"/>
              </a:spcBef>
              <a:spcAft>
                <a:spcPts val="0"/>
              </a:spcAft>
              <a:buClr>
                <a:srgbClr val="000000"/>
              </a:buClr>
              <a:buSzPts val="1100"/>
              <a:buFont typeface="Arial"/>
              <a:buNone/>
            </a:pPr>
            <a:r>
              <a:rPr lang="en-US" sz="1100" b="1" dirty="0">
                <a:solidFill>
                  <a:srgbClr val="000000"/>
                </a:solidFill>
              </a:rPr>
              <a:t>THIS FORM IS TO BE KEPT ON FILE AT EACH MEMBER SCHOOL AND PRESENTED FOR REVIEW UPON REQUEST BY THE OSSAA.</a:t>
            </a:r>
            <a:endParaRPr sz="1100" dirty="0"/>
          </a:p>
          <a:p>
            <a:pPr marL="0" lvl="0" indent="0" algn="l" rtl="0">
              <a:lnSpc>
                <a:spcPct val="100000"/>
              </a:lnSpc>
              <a:spcBef>
                <a:spcPts val="560"/>
              </a:spcBef>
              <a:spcAft>
                <a:spcPts val="0"/>
              </a:spcAft>
              <a:buClr>
                <a:schemeClr val="lt1"/>
              </a:buClr>
              <a:buSzPts val="2800"/>
              <a:buFont typeface="Arial"/>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27eff274615_2_170"/>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dirty="0"/>
              <a:t>Pepsi Representative</a:t>
            </a:r>
            <a:endParaRPr dirty="0"/>
          </a:p>
        </p:txBody>
      </p:sp>
      <p:sp>
        <p:nvSpPr>
          <p:cNvPr id="429" name="Google Shape;429;g27eff274615_2_170"/>
          <p:cNvSpPr txBox="1">
            <a:spLocks noGrp="1"/>
          </p:cNvSpPr>
          <p:nvPr>
            <p:ph type="body" idx="2"/>
          </p:nvPr>
        </p:nvSpPr>
        <p:spPr>
          <a:xfrm>
            <a:off x="4572000" y="2101850"/>
            <a:ext cx="4222750" cy="4298950"/>
          </a:xfrm>
          <a:prstGeom prst="rect">
            <a:avLst/>
          </a:prstGeom>
          <a:noFill/>
          <a:ln>
            <a:noFill/>
          </a:ln>
        </p:spPr>
        <p:txBody>
          <a:bodyPr spcFirstLastPara="1" wrap="square" lIns="91425" tIns="45700" rIns="91425" bIns="45700" anchor="t" anchorCtr="0">
            <a:normAutofit/>
          </a:bodyPr>
          <a:lstStyle/>
          <a:p>
            <a:pPr marL="344488" lvl="0" indent="0" algn="l" rtl="0">
              <a:lnSpc>
                <a:spcPct val="90000"/>
              </a:lnSpc>
              <a:spcBef>
                <a:spcPts val="0"/>
              </a:spcBef>
              <a:spcAft>
                <a:spcPts val="0"/>
              </a:spcAft>
              <a:buClr>
                <a:schemeClr val="lt1"/>
              </a:buClr>
              <a:buSzPts val="2800"/>
              <a:buFont typeface="Arial"/>
              <a:buNone/>
            </a:pPr>
            <a:endParaRPr sz="1800" b="1" dirty="0"/>
          </a:p>
          <a:p>
            <a:pPr marL="344488" lvl="0" indent="0" algn="l" rtl="0">
              <a:lnSpc>
                <a:spcPct val="90000"/>
              </a:lnSpc>
              <a:spcBef>
                <a:spcPts val="0"/>
              </a:spcBef>
              <a:spcAft>
                <a:spcPts val="0"/>
              </a:spcAft>
              <a:buClr>
                <a:schemeClr val="lt1"/>
              </a:buClr>
              <a:buSzPts val="2800"/>
              <a:buFont typeface="Arial"/>
              <a:buNone/>
            </a:pPr>
            <a:r>
              <a:rPr lang="en-US" sz="2000" b="1" dirty="0"/>
              <a:t>Krystal Halford</a:t>
            </a:r>
            <a:endParaRPr dirty="0"/>
          </a:p>
          <a:p>
            <a:pPr marL="344488" lvl="0" indent="0" algn="l" rtl="0">
              <a:lnSpc>
                <a:spcPct val="90000"/>
              </a:lnSpc>
              <a:spcBef>
                <a:spcPts val="0"/>
              </a:spcBef>
              <a:spcAft>
                <a:spcPts val="0"/>
              </a:spcAft>
              <a:buClr>
                <a:schemeClr val="lt1"/>
              </a:buClr>
              <a:buSzPts val="2800"/>
              <a:buFont typeface="Arial"/>
              <a:buNone/>
            </a:pPr>
            <a:r>
              <a:rPr lang="en-US" sz="2000" dirty="0"/>
              <a:t>Key Account Manager</a:t>
            </a:r>
            <a:endParaRPr sz="2000" dirty="0"/>
          </a:p>
          <a:p>
            <a:pPr marL="344488" lvl="0" indent="0" algn="l" rtl="0">
              <a:lnSpc>
                <a:spcPct val="90000"/>
              </a:lnSpc>
              <a:spcBef>
                <a:spcPts val="560"/>
              </a:spcBef>
              <a:spcAft>
                <a:spcPts val="0"/>
              </a:spcAft>
              <a:buClr>
                <a:schemeClr val="lt1"/>
              </a:buClr>
              <a:buSzPts val="2800"/>
              <a:buFont typeface="Arial"/>
              <a:buNone/>
            </a:pPr>
            <a:endParaRPr sz="2000" dirty="0"/>
          </a:p>
          <a:p>
            <a:pPr marL="344488" lvl="0" indent="1586" algn="l" rtl="0">
              <a:lnSpc>
                <a:spcPct val="90000"/>
              </a:lnSpc>
              <a:spcBef>
                <a:spcPts val="560"/>
              </a:spcBef>
              <a:spcAft>
                <a:spcPts val="0"/>
              </a:spcAft>
              <a:buClr>
                <a:schemeClr val="lt1"/>
              </a:buClr>
              <a:buSzPts val="2800"/>
              <a:buFont typeface="Arial"/>
              <a:buNone/>
            </a:pPr>
            <a:r>
              <a:rPr lang="en-US" sz="2000" dirty="0"/>
              <a:t>Phone number: </a:t>
            </a:r>
            <a:endParaRPr sz="2000" dirty="0"/>
          </a:p>
          <a:p>
            <a:pPr marL="344488" lvl="1" indent="1586" algn="l" rtl="0">
              <a:lnSpc>
                <a:spcPct val="90000"/>
              </a:lnSpc>
              <a:spcBef>
                <a:spcPts val="560"/>
              </a:spcBef>
              <a:spcAft>
                <a:spcPts val="0"/>
              </a:spcAft>
              <a:buClr>
                <a:schemeClr val="lt1"/>
              </a:buClr>
              <a:buSzPts val="2800"/>
              <a:buFont typeface="Arial"/>
              <a:buNone/>
            </a:pPr>
            <a:r>
              <a:rPr lang="en-US" sz="2000" dirty="0"/>
              <a:t>918-830-2688</a:t>
            </a:r>
            <a:endParaRPr sz="2000" dirty="0"/>
          </a:p>
          <a:p>
            <a:pPr marL="344488" lvl="1" indent="1586" algn="l" rtl="0">
              <a:lnSpc>
                <a:spcPct val="90000"/>
              </a:lnSpc>
              <a:spcBef>
                <a:spcPts val="560"/>
              </a:spcBef>
              <a:spcAft>
                <a:spcPts val="0"/>
              </a:spcAft>
              <a:buClr>
                <a:schemeClr val="lt1"/>
              </a:buClr>
              <a:buSzPts val="2800"/>
              <a:buFont typeface="Arial"/>
              <a:buNone/>
            </a:pPr>
            <a:endParaRPr sz="2000" dirty="0"/>
          </a:p>
          <a:p>
            <a:pPr marL="344488" lvl="1" indent="1586" algn="l" rtl="0">
              <a:lnSpc>
                <a:spcPct val="90000"/>
              </a:lnSpc>
              <a:spcBef>
                <a:spcPts val="560"/>
              </a:spcBef>
              <a:spcAft>
                <a:spcPts val="0"/>
              </a:spcAft>
              <a:buClr>
                <a:schemeClr val="lt1"/>
              </a:buClr>
              <a:buSzPts val="2800"/>
              <a:buFont typeface="Arial"/>
              <a:buNone/>
            </a:pPr>
            <a:r>
              <a:rPr lang="en-US" sz="2000" dirty="0"/>
              <a:t>Email: Krystal.Halford@pepsico.com</a:t>
            </a:r>
            <a:endParaRPr dirty="0"/>
          </a:p>
          <a:p>
            <a:pPr marL="344488" lvl="1" indent="1586" algn="l" rtl="0">
              <a:lnSpc>
                <a:spcPct val="90000"/>
              </a:lnSpc>
              <a:spcBef>
                <a:spcPts val="560"/>
              </a:spcBef>
              <a:spcAft>
                <a:spcPts val="0"/>
              </a:spcAft>
              <a:buClr>
                <a:schemeClr val="lt1"/>
              </a:buClr>
              <a:buSzPts val="2800"/>
              <a:buFont typeface="Arial"/>
              <a:buNone/>
            </a:pPr>
            <a:endParaRPr sz="2000" dirty="0"/>
          </a:p>
          <a:p>
            <a:pPr marL="344488" lvl="1" indent="1586" algn="l" rtl="0">
              <a:lnSpc>
                <a:spcPct val="90000"/>
              </a:lnSpc>
              <a:spcBef>
                <a:spcPts val="560"/>
              </a:spcBef>
              <a:spcAft>
                <a:spcPts val="0"/>
              </a:spcAft>
              <a:buSzPts val="2800"/>
              <a:buNone/>
            </a:pPr>
            <a:r>
              <a:rPr lang="en-US" sz="2000" dirty="0"/>
              <a:t>Customer Service:</a:t>
            </a:r>
            <a:endParaRPr dirty="0"/>
          </a:p>
          <a:p>
            <a:pPr marL="344488" lvl="1" indent="1586" algn="l" rtl="0">
              <a:lnSpc>
                <a:spcPct val="90000"/>
              </a:lnSpc>
              <a:spcBef>
                <a:spcPts val="560"/>
              </a:spcBef>
              <a:spcAft>
                <a:spcPts val="0"/>
              </a:spcAft>
              <a:buSzPts val="2800"/>
              <a:buNone/>
            </a:pPr>
            <a:r>
              <a:rPr lang="en-US" sz="2000" dirty="0"/>
              <a:t> 1-800-963-2424</a:t>
            </a:r>
            <a:endParaRPr dirty="0"/>
          </a:p>
          <a:p>
            <a:pPr marL="344488" lvl="1" indent="1586" algn="l" rtl="0">
              <a:lnSpc>
                <a:spcPct val="90000"/>
              </a:lnSpc>
              <a:spcBef>
                <a:spcPts val="560"/>
              </a:spcBef>
              <a:spcAft>
                <a:spcPts val="0"/>
              </a:spcAft>
              <a:buClr>
                <a:schemeClr val="lt1"/>
              </a:buClr>
              <a:buSzPts val="2800"/>
              <a:buFont typeface="Arial"/>
              <a:buNone/>
            </a:pPr>
            <a:endParaRPr dirty="0"/>
          </a:p>
          <a:p>
            <a:pPr marL="742950" lvl="1" indent="-107950" algn="l" rtl="0">
              <a:lnSpc>
                <a:spcPct val="90000"/>
              </a:lnSpc>
              <a:spcBef>
                <a:spcPts val="560"/>
              </a:spcBef>
              <a:spcAft>
                <a:spcPts val="0"/>
              </a:spcAft>
              <a:buClr>
                <a:schemeClr val="lt1"/>
              </a:buClr>
              <a:buSzPts val="2800"/>
              <a:buFont typeface="Arial"/>
              <a:buNone/>
            </a:pPr>
            <a:endParaRPr sz="2800" dirty="0"/>
          </a:p>
        </p:txBody>
      </p:sp>
      <p:sp>
        <p:nvSpPr>
          <p:cNvPr id="430" name="Google Shape;430;g27eff274615_2_170"/>
          <p:cNvSpPr txBox="1">
            <a:spLocks noGrp="1"/>
          </p:cNvSpPr>
          <p:nvPr>
            <p:ph type="body" idx="1"/>
          </p:nvPr>
        </p:nvSpPr>
        <p:spPr>
          <a:xfrm>
            <a:off x="685800" y="2286000"/>
            <a:ext cx="3771900" cy="38100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endParaRPr/>
          </a:p>
        </p:txBody>
      </p:sp>
      <p:pic>
        <p:nvPicPr>
          <p:cNvPr id="431" name="Google Shape;431;g27eff274615_2_170" descr="Pepsi | The Soda Wiki | Fandom"/>
          <p:cNvPicPr preferRelativeResize="0"/>
          <p:nvPr/>
        </p:nvPicPr>
        <p:blipFill rotWithShape="1">
          <a:blip r:embed="rId3">
            <a:alphaModFix/>
          </a:blip>
          <a:srcRect/>
          <a:stretch/>
        </p:blipFill>
        <p:spPr>
          <a:xfrm>
            <a:off x="685800" y="2286000"/>
            <a:ext cx="3771900" cy="3771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7eff274615_2_177"/>
          <p:cNvSpPr txBox="1">
            <a:spLocks noGrp="1"/>
          </p:cNvSpPr>
          <p:nvPr>
            <p:ph type="title"/>
          </p:nvPr>
        </p:nvSpPr>
        <p:spPr>
          <a:xfrm>
            <a:off x="685800" y="1219200"/>
            <a:ext cx="76962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dirty="0"/>
              <a:t>BSN / NIKE</a:t>
            </a:r>
            <a:endParaRPr dirty="0"/>
          </a:p>
        </p:txBody>
      </p:sp>
      <p:sp>
        <p:nvSpPr>
          <p:cNvPr id="437" name="Google Shape;437;g27eff274615_2_177"/>
          <p:cNvSpPr txBox="1">
            <a:spLocks noGrp="1"/>
          </p:cNvSpPr>
          <p:nvPr>
            <p:ph type="body" idx="2"/>
          </p:nvPr>
        </p:nvSpPr>
        <p:spPr>
          <a:xfrm>
            <a:off x="4610100" y="2286000"/>
            <a:ext cx="4038600" cy="3810000"/>
          </a:xfrm>
          <a:prstGeom prst="rect">
            <a:avLst/>
          </a:prstGeom>
          <a:noFill/>
          <a:ln>
            <a:noFill/>
          </a:ln>
        </p:spPr>
        <p:txBody>
          <a:bodyPr spcFirstLastPara="1" wrap="square" lIns="91425" tIns="45700" rIns="91425" bIns="45700" anchor="t" anchorCtr="0">
            <a:normAutofit/>
          </a:bodyPr>
          <a:lstStyle/>
          <a:p>
            <a:pPr marL="344488" lvl="0" indent="0" algn="l" rtl="0">
              <a:lnSpc>
                <a:spcPct val="90000"/>
              </a:lnSpc>
              <a:spcBef>
                <a:spcPts val="0"/>
              </a:spcBef>
              <a:spcAft>
                <a:spcPts val="0"/>
              </a:spcAft>
              <a:buClr>
                <a:schemeClr val="lt1"/>
              </a:buClr>
              <a:buSzPts val="2800"/>
              <a:buFont typeface="Arial"/>
              <a:buNone/>
            </a:pPr>
            <a:endParaRPr sz="1600" b="1" dirty="0"/>
          </a:p>
          <a:p>
            <a:pPr marL="344488" lvl="0" indent="0" algn="l" rtl="0">
              <a:lnSpc>
                <a:spcPct val="90000"/>
              </a:lnSpc>
              <a:spcBef>
                <a:spcPts val="0"/>
              </a:spcBef>
              <a:spcAft>
                <a:spcPts val="0"/>
              </a:spcAft>
              <a:buClr>
                <a:schemeClr val="lt1"/>
              </a:buClr>
              <a:buSzPts val="2800"/>
              <a:buFont typeface="Arial"/>
              <a:buNone/>
            </a:pPr>
            <a:endParaRPr sz="1600" b="1" dirty="0"/>
          </a:p>
          <a:p>
            <a:pPr marL="344488" lvl="0" indent="0" algn="l" rtl="0">
              <a:lnSpc>
                <a:spcPct val="90000"/>
              </a:lnSpc>
              <a:spcBef>
                <a:spcPts val="0"/>
              </a:spcBef>
              <a:spcAft>
                <a:spcPts val="0"/>
              </a:spcAft>
              <a:buClr>
                <a:schemeClr val="lt1"/>
              </a:buClr>
              <a:buSzPts val="2800"/>
              <a:buFont typeface="Arial"/>
              <a:buNone/>
            </a:pPr>
            <a:r>
              <a:rPr lang="en-US" sz="1600" b="1" dirty="0"/>
              <a:t>Rusty Zumwalt</a:t>
            </a:r>
            <a:endParaRPr sz="1600" dirty="0"/>
          </a:p>
          <a:p>
            <a:pPr marL="344488" lvl="0" indent="1586" algn="l" rtl="0">
              <a:lnSpc>
                <a:spcPct val="90000"/>
              </a:lnSpc>
              <a:spcBef>
                <a:spcPts val="560"/>
              </a:spcBef>
              <a:spcAft>
                <a:spcPts val="0"/>
              </a:spcAft>
              <a:buClr>
                <a:schemeClr val="lt1"/>
              </a:buClr>
              <a:buSzPts val="2800"/>
              <a:buFont typeface="Arial"/>
              <a:buNone/>
            </a:pPr>
            <a:r>
              <a:rPr lang="en-US" sz="1600" dirty="0"/>
              <a:t>Phone number: 918-640-7416</a:t>
            </a:r>
            <a:endParaRPr sz="1600" dirty="0"/>
          </a:p>
          <a:p>
            <a:pPr marL="344488" lvl="1" indent="1586" algn="l" rtl="0">
              <a:lnSpc>
                <a:spcPct val="90000"/>
              </a:lnSpc>
              <a:spcBef>
                <a:spcPts val="560"/>
              </a:spcBef>
              <a:spcAft>
                <a:spcPts val="0"/>
              </a:spcAft>
              <a:buClr>
                <a:schemeClr val="lt1"/>
              </a:buClr>
              <a:buSzPts val="2800"/>
              <a:buFont typeface="Arial"/>
              <a:buNone/>
            </a:pPr>
            <a:r>
              <a:rPr lang="en-US" sz="1600" dirty="0"/>
              <a:t>Email: </a:t>
            </a:r>
            <a:r>
              <a:rPr lang="en-US" sz="1600" u="sng" dirty="0">
                <a:solidFill>
                  <a:schemeClr val="hlink"/>
                </a:solidFill>
                <a:hlinkClick r:id="rId3"/>
              </a:rPr>
              <a:t>rzumwalt@bsnsports.com</a:t>
            </a:r>
            <a:r>
              <a:rPr lang="en-US" sz="1600" dirty="0"/>
              <a:t> </a:t>
            </a:r>
            <a:endParaRPr dirty="0"/>
          </a:p>
          <a:p>
            <a:pPr marL="344488" lvl="1" indent="1586" algn="l" rtl="0">
              <a:lnSpc>
                <a:spcPct val="90000"/>
              </a:lnSpc>
              <a:spcBef>
                <a:spcPts val="560"/>
              </a:spcBef>
              <a:spcAft>
                <a:spcPts val="0"/>
              </a:spcAft>
              <a:buClr>
                <a:schemeClr val="lt1"/>
              </a:buClr>
              <a:buSzPts val="2800"/>
              <a:buFont typeface="Arial"/>
              <a:buNone/>
            </a:pPr>
            <a:endParaRPr sz="1600" b="1" dirty="0"/>
          </a:p>
          <a:p>
            <a:pPr marL="344488" lvl="1" indent="1586" algn="l" rtl="0">
              <a:lnSpc>
                <a:spcPct val="90000"/>
              </a:lnSpc>
              <a:spcBef>
                <a:spcPts val="560"/>
              </a:spcBef>
              <a:spcAft>
                <a:spcPts val="0"/>
              </a:spcAft>
              <a:buClr>
                <a:schemeClr val="lt1"/>
              </a:buClr>
              <a:buSzPts val="2800"/>
              <a:buFont typeface="Arial"/>
              <a:buNone/>
            </a:pPr>
            <a:r>
              <a:rPr lang="en-US" sz="1600" b="1" dirty="0"/>
              <a:t>Jason Roberts</a:t>
            </a:r>
            <a:endParaRPr dirty="0"/>
          </a:p>
          <a:p>
            <a:pPr marL="344488" lvl="1" indent="1586" algn="l" rtl="0">
              <a:lnSpc>
                <a:spcPct val="90000"/>
              </a:lnSpc>
              <a:spcBef>
                <a:spcPts val="560"/>
              </a:spcBef>
              <a:spcAft>
                <a:spcPts val="0"/>
              </a:spcAft>
              <a:buClr>
                <a:schemeClr val="lt1"/>
              </a:buClr>
              <a:buSzPts val="2800"/>
              <a:buFont typeface="Arial"/>
              <a:buNone/>
            </a:pPr>
            <a:r>
              <a:rPr lang="en-US" sz="1600" dirty="0"/>
              <a:t>Phone: 918-798-8646</a:t>
            </a:r>
            <a:endParaRPr dirty="0"/>
          </a:p>
          <a:p>
            <a:pPr marL="344488" lvl="1" indent="1586" algn="l" rtl="0">
              <a:lnSpc>
                <a:spcPct val="90000"/>
              </a:lnSpc>
              <a:spcBef>
                <a:spcPts val="560"/>
              </a:spcBef>
              <a:spcAft>
                <a:spcPts val="0"/>
              </a:spcAft>
              <a:buClr>
                <a:schemeClr val="lt1"/>
              </a:buClr>
              <a:buSzPts val="2800"/>
              <a:buFont typeface="Arial"/>
              <a:buNone/>
            </a:pPr>
            <a:r>
              <a:rPr lang="en-US" sz="1600" dirty="0"/>
              <a:t>Email: </a:t>
            </a:r>
            <a:r>
              <a:rPr lang="en-US" sz="1600" u="sng" dirty="0">
                <a:solidFill>
                  <a:schemeClr val="hlink"/>
                </a:solidFill>
                <a:hlinkClick r:id="rId4"/>
              </a:rPr>
              <a:t>jroberts@bsnsports.com</a:t>
            </a:r>
            <a:endParaRPr sz="1600" dirty="0"/>
          </a:p>
          <a:p>
            <a:pPr marL="344488" lvl="1" indent="1586" algn="l" rtl="0">
              <a:lnSpc>
                <a:spcPct val="90000"/>
              </a:lnSpc>
              <a:spcBef>
                <a:spcPts val="560"/>
              </a:spcBef>
              <a:spcAft>
                <a:spcPts val="0"/>
              </a:spcAft>
              <a:buClr>
                <a:schemeClr val="lt1"/>
              </a:buClr>
              <a:buSzPts val="2800"/>
              <a:buFont typeface="Arial"/>
              <a:buNone/>
            </a:pPr>
            <a:endParaRPr sz="1600" b="1" dirty="0"/>
          </a:p>
          <a:p>
            <a:pPr marL="344488" lvl="1" indent="1586" algn="l" rtl="0">
              <a:lnSpc>
                <a:spcPct val="90000"/>
              </a:lnSpc>
              <a:spcBef>
                <a:spcPts val="560"/>
              </a:spcBef>
              <a:spcAft>
                <a:spcPts val="0"/>
              </a:spcAft>
              <a:buClr>
                <a:schemeClr val="lt1"/>
              </a:buClr>
              <a:buSzPts val="2800"/>
              <a:buFont typeface="Arial"/>
              <a:buNone/>
            </a:pPr>
            <a:r>
              <a:rPr lang="en-US" sz="1600" b="1" dirty="0"/>
              <a:t>FAN CLOTH</a:t>
            </a:r>
            <a:endParaRPr sz="1600" dirty="0"/>
          </a:p>
          <a:p>
            <a:pPr marL="344488" lvl="1" indent="1586" algn="l" rtl="0">
              <a:lnSpc>
                <a:spcPct val="90000"/>
              </a:lnSpc>
              <a:spcBef>
                <a:spcPts val="560"/>
              </a:spcBef>
              <a:spcAft>
                <a:spcPts val="0"/>
              </a:spcAft>
              <a:buClr>
                <a:schemeClr val="lt1"/>
              </a:buClr>
              <a:buSzPts val="2800"/>
              <a:buFont typeface="Arial"/>
              <a:buNone/>
            </a:pPr>
            <a:r>
              <a:rPr lang="en-US" sz="1600" b="1" u="sng" dirty="0">
                <a:solidFill>
                  <a:schemeClr val="hlink"/>
                </a:solidFill>
                <a:hlinkClick r:id="rId5"/>
              </a:rPr>
              <a:t>https://www.fancloth.com/</a:t>
            </a:r>
            <a:r>
              <a:rPr lang="en-US" sz="1600" b="1" dirty="0"/>
              <a:t> </a:t>
            </a:r>
            <a:endParaRPr sz="1600" b="1" dirty="0"/>
          </a:p>
          <a:p>
            <a:pPr marL="742950" lvl="1" indent="-107950" algn="l" rtl="0">
              <a:lnSpc>
                <a:spcPct val="90000"/>
              </a:lnSpc>
              <a:spcBef>
                <a:spcPts val="560"/>
              </a:spcBef>
              <a:spcAft>
                <a:spcPts val="0"/>
              </a:spcAft>
              <a:buClr>
                <a:schemeClr val="lt1"/>
              </a:buClr>
              <a:buSzPts val="2800"/>
              <a:buFont typeface="Arial"/>
              <a:buNone/>
            </a:pPr>
            <a:endParaRPr sz="2800" dirty="0"/>
          </a:p>
        </p:txBody>
      </p:sp>
      <p:sp>
        <p:nvSpPr>
          <p:cNvPr id="438" name="Google Shape;438;g27eff274615_2_177"/>
          <p:cNvSpPr txBox="1">
            <a:spLocks noGrp="1"/>
          </p:cNvSpPr>
          <p:nvPr>
            <p:ph type="body" idx="1"/>
          </p:nvPr>
        </p:nvSpPr>
        <p:spPr>
          <a:xfrm>
            <a:off x="-1447800" y="3670300"/>
            <a:ext cx="3771900" cy="40386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endParaRPr/>
          </a:p>
          <a:p>
            <a:pPr marL="50800" lvl="0" indent="0" algn="l" rtl="0">
              <a:lnSpc>
                <a:spcPct val="100000"/>
              </a:lnSpc>
              <a:spcBef>
                <a:spcPts val="560"/>
              </a:spcBef>
              <a:spcAft>
                <a:spcPts val="0"/>
              </a:spcAft>
              <a:buSzPts val="2800"/>
              <a:buNone/>
            </a:pPr>
            <a:endParaRPr/>
          </a:p>
          <a:p>
            <a:pPr marL="50800" lvl="0" indent="0" algn="l" rtl="0">
              <a:lnSpc>
                <a:spcPct val="100000"/>
              </a:lnSpc>
              <a:spcBef>
                <a:spcPts val="560"/>
              </a:spcBef>
              <a:spcAft>
                <a:spcPts val="0"/>
              </a:spcAft>
              <a:buSzPts val="2800"/>
              <a:buNone/>
            </a:pPr>
            <a:endParaRPr/>
          </a:p>
          <a:p>
            <a:pPr marL="50800" lvl="0" indent="0" algn="l" rtl="0">
              <a:lnSpc>
                <a:spcPct val="100000"/>
              </a:lnSpc>
              <a:spcBef>
                <a:spcPts val="560"/>
              </a:spcBef>
              <a:spcAft>
                <a:spcPts val="0"/>
              </a:spcAft>
              <a:buSzPts val="2800"/>
              <a:buNone/>
            </a:pPr>
            <a:endParaRPr/>
          </a:p>
          <a:p>
            <a:pPr marL="50800" lvl="0" indent="0" algn="l" rtl="0">
              <a:lnSpc>
                <a:spcPct val="100000"/>
              </a:lnSpc>
              <a:spcBef>
                <a:spcPts val="560"/>
              </a:spcBef>
              <a:spcAft>
                <a:spcPts val="0"/>
              </a:spcAft>
              <a:buSzPts val="2800"/>
              <a:buNone/>
            </a:pPr>
            <a:endParaRPr/>
          </a:p>
        </p:txBody>
      </p:sp>
      <p:pic>
        <p:nvPicPr>
          <p:cNvPr id="439" name="Google Shape;439;g27eff274615_2_177" descr="BSN SPORTS | National Academy of Athletics"/>
          <p:cNvPicPr preferRelativeResize="0"/>
          <p:nvPr/>
        </p:nvPicPr>
        <p:blipFill rotWithShape="1">
          <a:blip r:embed="rId6">
            <a:alphaModFix/>
          </a:blip>
          <a:srcRect/>
          <a:stretch/>
        </p:blipFill>
        <p:spPr>
          <a:xfrm>
            <a:off x="1209426" y="1760580"/>
            <a:ext cx="1799418" cy="1791422"/>
          </a:xfrm>
          <a:prstGeom prst="rect">
            <a:avLst/>
          </a:prstGeom>
          <a:noFill/>
          <a:ln>
            <a:noFill/>
          </a:ln>
        </p:spPr>
      </p:pic>
      <p:pic>
        <p:nvPicPr>
          <p:cNvPr id="440" name="Google Shape;440;g27eff274615_2_177" descr="Nike. Just Do It. Nike.com"/>
          <p:cNvPicPr preferRelativeResize="0"/>
          <p:nvPr/>
        </p:nvPicPr>
        <p:blipFill rotWithShape="1">
          <a:blip r:embed="rId7">
            <a:alphaModFix/>
          </a:blip>
          <a:srcRect/>
          <a:stretch/>
        </p:blipFill>
        <p:spPr>
          <a:xfrm>
            <a:off x="508566" y="3768724"/>
            <a:ext cx="4025336" cy="2282826"/>
          </a:xfrm>
          <a:prstGeom prst="rect">
            <a:avLst/>
          </a:prstGeom>
          <a:noFill/>
          <a:ln>
            <a:noFill/>
          </a:ln>
        </p:spPr>
      </p:pic>
      <p:pic>
        <p:nvPicPr>
          <p:cNvPr id="441" name="Google Shape;441;g27eff274615_2_177" descr="Fan Cloth"/>
          <p:cNvPicPr preferRelativeResize="0"/>
          <p:nvPr/>
        </p:nvPicPr>
        <p:blipFill rotWithShape="1">
          <a:blip r:embed="rId8">
            <a:alphaModFix/>
          </a:blip>
          <a:srcRect/>
          <a:stretch/>
        </p:blipFill>
        <p:spPr>
          <a:xfrm>
            <a:off x="3496459" y="2552041"/>
            <a:ext cx="1041400" cy="8490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7eff274615_2_191"/>
          <p:cNvSpPr txBox="1">
            <a:spLocks noGrp="1"/>
          </p:cNvSpPr>
          <p:nvPr>
            <p:ph type="title"/>
          </p:nvPr>
        </p:nvSpPr>
        <p:spPr>
          <a:xfrm>
            <a:off x="685800" y="457200"/>
            <a:ext cx="76962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Booster Club Sanctioning Meeting</a:t>
            </a:r>
            <a:endParaRPr dirty="0"/>
          </a:p>
        </p:txBody>
      </p:sp>
      <p:sp>
        <p:nvSpPr>
          <p:cNvPr id="453" name="Google Shape;453;g27eff274615_2_191"/>
          <p:cNvSpPr txBox="1">
            <a:spLocks noGrp="1"/>
          </p:cNvSpPr>
          <p:nvPr>
            <p:ph type="body" idx="1"/>
          </p:nvPr>
        </p:nvSpPr>
        <p:spPr>
          <a:xfrm>
            <a:off x="685800" y="2286000"/>
            <a:ext cx="7696200" cy="381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Font typeface="Arial"/>
              <a:buNone/>
            </a:pPr>
            <a:r>
              <a:rPr lang="en-US" sz="4000" dirty="0"/>
              <a:t>Thank you supporting our students, coaches, and schools.</a:t>
            </a:r>
            <a:endParaRPr dirty="0"/>
          </a:p>
          <a:p>
            <a:pPr marL="0" lvl="0" indent="0" algn="l" rtl="0">
              <a:lnSpc>
                <a:spcPct val="100000"/>
              </a:lnSpc>
              <a:spcBef>
                <a:spcPts val="800"/>
              </a:spcBef>
              <a:spcAft>
                <a:spcPts val="0"/>
              </a:spcAft>
              <a:buClr>
                <a:schemeClr val="lt1"/>
              </a:buClr>
              <a:buSzPts val="4000"/>
              <a:buFont typeface="Arial"/>
              <a:buNone/>
            </a:pPr>
            <a:endParaRPr sz="4000" dirty="0"/>
          </a:p>
          <a:p>
            <a:pPr marL="0" lvl="0" indent="0" algn="ctr" rtl="0">
              <a:lnSpc>
                <a:spcPct val="100000"/>
              </a:lnSpc>
              <a:spcBef>
                <a:spcPts val="800"/>
              </a:spcBef>
              <a:spcAft>
                <a:spcPts val="0"/>
              </a:spcAft>
              <a:buClr>
                <a:schemeClr val="lt1"/>
              </a:buClr>
              <a:buSzPts val="4000"/>
              <a:buFont typeface="Arial"/>
              <a:buNone/>
            </a:pPr>
            <a:r>
              <a:rPr lang="en-US" sz="4000" dirty="0"/>
              <a:t>We appreciate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1295400" y="533400"/>
            <a:ext cx="7543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23F37"/>
              </a:buClr>
              <a:buSzPts val="2400"/>
              <a:buFont typeface="Calibri"/>
              <a:buNone/>
            </a:pPr>
            <a:r>
              <a:rPr lang="en-US" sz="3200" b="0" i="0" u="none" strike="noStrike" cap="none" dirty="0">
                <a:solidFill>
                  <a:srgbClr val="423F37"/>
                </a:solidFill>
                <a:latin typeface="Calibri"/>
                <a:ea typeface="Calibri"/>
                <a:cs typeface="Calibri"/>
                <a:sym typeface="Calibri"/>
              </a:rPr>
              <a:t>Why are we here?</a:t>
            </a:r>
            <a:endParaRPr sz="3200" b="0" i="0" u="none" strike="noStrike" cap="none" dirty="0">
              <a:solidFill>
                <a:srgbClr val="000000"/>
              </a:solidFill>
              <a:latin typeface="Arial"/>
              <a:ea typeface="Arial"/>
              <a:cs typeface="Arial"/>
              <a:sym typeface="Arial"/>
            </a:endParaRPr>
          </a:p>
        </p:txBody>
      </p:sp>
      <p:sp>
        <p:nvSpPr>
          <p:cNvPr id="194" name="Google Shape;194;p4"/>
          <p:cNvSpPr txBox="1"/>
          <p:nvPr/>
        </p:nvSpPr>
        <p:spPr>
          <a:xfrm>
            <a:off x="78059" y="1332125"/>
            <a:ext cx="8973866" cy="495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Calibri"/>
                <a:ea typeface="Calibri"/>
                <a:cs typeface="Calibri"/>
                <a:sym typeface="Calibri"/>
              </a:rPr>
              <a:t>Student achievement programs, Parent-Teacher Associations and Booster Clubs play a critical role in supporting/enabling student and school activities.</a:t>
            </a: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chemeClr val="dk1"/>
                </a:solidFill>
                <a:latin typeface="Calibri"/>
                <a:ea typeface="Calibri"/>
                <a:cs typeface="Calibri"/>
                <a:sym typeface="Calibri"/>
              </a:rPr>
              <a:t>Our objectives for today</a:t>
            </a:r>
            <a:r>
              <a:rPr lang="en-US" sz="2100" b="0" i="0" u="none" strike="noStrike" cap="none" dirty="0">
                <a:solidFill>
                  <a:schemeClr val="dk1"/>
                </a:solidFill>
                <a:latin typeface="Calibri"/>
                <a:ea typeface="Calibri"/>
                <a:cs typeface="Calibri"/>
                <a:sym typeface="Calibri"/>
              </a:rPr>
              <a:t>:</a:t>
            </a:r>
            <a:endParaRPr sz="2100" b="0" i="0" u="none" strike="noStrike" cap="none" dirty="0">
              <a:solidFill>
                <a:schemeClr val="dk1"/>
              </a:solidFill>
              <a:latin typeface="Calibri"/>
              <a:ea typeface="Calibri"/>
              <a:cs typeface="Calibri"/>
              <a:sym typeface="Calibri"/>
            </a:endParaRPr>
          </a:p>
          <a:p>
            <a:pPr marL="285750" marR="0" lvl="0" indent="-266700" algn="l" rtl="0">
              <a:lnSpc>
                <a:spcPct val="10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To discuss school board policy and regulations related to sanctioned groups.</a:t>
            </a:r>
            <a:br>
              <a:rPr lang="en-US" sz="2100" b="0" i="0" u="none" strike="noStrike" cap="none" dirty="0">
                <a:solidFill>
                  <a:srgbClr val="000000"/>
                </a:solidFill>
                <a:latin typeface="Calibri"/>
                <a:ea typeface="Calibri"/>
                <a:cs typeface="Calibri"/>
                <a:sym typeface="Calibri"/>
              </a:rPr>
            </a:br>
            <a:endParaRPr sz="1100" b="0" i="0" u="none" strike="noStrike" cap="none" dirty="0">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Oklahoma law allows school boards to adopt policies that exempt specific organizations from the statutory controls of the school activity funds.</a:t>
            </a:r>
            <a:br>
              <a:rPr lang="en-US" sz="2000" b="0" i="0" u="none" strike="noStrike" cap="none" dirty="0">
                <a:solidFill>
                  <a:srgbClr val="000000"/>
                </a:solidFill>
                <a:latin typeface="Calibri"/>
                <a:ea typeface="Calibri"/>
                <a:cs typeface="Calibri"/>
                <a:sym typeface="Calibri"/>
              </a:rPr>
            </a:br>
            <a:endParaRPr sz="1000" b="0" i="0" u="none" strike="noStrike" cap="none" dirty="0">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District policy 5707 protects the sanctioned group as well as the district by setting out the requirements and expectations of each party, and insures a separation between the district and the organization.</a:t>
            </a:r>
            <a:endParaRPr sz="10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285750" marR="0" lvl="0" indent="-266700" algn="l" rtl="0">
              <a:lnSpc>
                <a:spcPct val="10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Review financial reporting obligations</a:t>
            </a:r>
            <a:br>
              <a:rPr lang="en-US" sz="2100" b="0" i="0" u="none" strike="noStrike" cap="none" dirty="0">
                <a:solidFill>
                  <a:srgbClr val="000000"/>
                </a:solidFill>
                <a:latin typeface="Calibri"/>
                <a:ea typeface="Calibri"/>
                <a:cs typeface="Calibri"/>
                <a:sym typeface="Calibri"/>
              </a:rPr>
            </a:br>
            <a:endParaRPr sz="2100" b="0" i="0" u="none" strike="noStrike" cap="none" dirty="0">
              <a:solidFill>
                <a:srgbClr val="000000"/>
              </a:solidFill>
              <a:latin typeface="Calibri"/>
              <a:ea typeface="Calibri"/>
              <a:cs typeface="Calibri"/>
              <a:sym typeface="Calibri"/>
            </a:endParaRPr>
          </a:p>
          <a:p>
            <a:pPr marL="285750" marR="0" lvl="0" indent="-266700" algn="l" rtl="0">
              <a:lnSpc>
                <a:spcPct val="100000"/>
              </a:lnSpc>
              <a:spcBef>
                <a:spcPts val="0"/>
              </a:spcBef>
              <a:spcAft>
                <a:spcPts val="0"/>
              </a:spcAft>
              <a:buClr>
                <a:srgbClr val="000000"/>
              </a:buClr>
              <a:buSzPts val="2100"/>
              <a:buFont typeface="Calibri"/>
              <a:buChar char="•"/>
            </a:pPr>
            <a:r>
              <a:rPr lang="en-US" sz="2100" b="0" i="0" u="none" strike="noStrike" cap="none" dirty="0">
                <a:solidFill>
                  <a:schemeClr val="dk1"/>
                </a:solidFill>
                <a:latin typeface="Calibri"/>
                <a:ea typeface="Calibri"/>
                <a:cs typeface="Calibri"/>
                <a:sym typeface="Calibri"/>
              </a:rPr>
              <a:t>Take a closer look at athletic booster clubs</a:t>
            </a:r>
            <a:endParaRPr sz="21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0"/>
          <p:cNvSpPr txBox="1"/>
          <p:nvPr/>
        </p:nvSpPr>
        <p:spPr>
          <a:xfrm>
            <a:off x="0" y="3928750"/>
            <a:ext cx="8352300" cy="139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300"/>
              <a:buFont typeface="Calibri"/>
              <a:buNone/>
            </a:pPr>
            <a:r>
              <a:rPr lang="en-US" sz="3300" b="0" i="0" u="none" strike="noStrike" cap="none" dirty="0">
                <a:solidFill>
                  <a:schemeClr val="lt1"/>
                </a:solidFill>
                <a:latin typeface="Calibri"/>
                <a:ea typeface="Calibri"/>
                <a:cs typeface="Calibri"/>
                <a:sym typeface="Calibri"/>
              </a:rPr>
              <a:t>THANK YOU </a:t>
            </a:r>
            <a:endParaRPr sz="33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3300"/>
              <a:buFont typeface="Calibri"/>
              <a:buNone/>
            </a:pPr>
            <a:r>
              <a:rPr lang="en-US" sz="2300" b="0" i="1" u="none" strike="noStrike" cap="none" dirty="0">
                <a:solidFill>
                  <a:schemeClr val="lt1"/>
                </a:solidFill>
                <a:latin typeface="Calibri"/>
                <a:ea typeface="Calibri"/>
                <a:cs typeface="Calibri"/>
                <a:sym typeface="Calibri"/>
              </a:rPr>
              <a:t>and if you haven’t, reminder to put name and org in chat box</a:t>
            </a:r>
            <a:endParaRPr sz="2300" b="0" i="1" u="none" strike="noStrike" cap="none" dirty="0">
              <a:solidFill>
                <a:schemeClr val="lt1"/>
              </a:solidFill>
              <a:latin typeface="Calibri"/>
              <a:ea typeface="Calibri"/>
              <a:cs typeface="Calibri"/>
              <a:sym typeface="Calibri"/>
            </a:endParaRPr>
          </a:p>
        </p:txBody>
      </p:sp>
      <p:sp>
        <p:nvSpPr>
          <p:cNvPr id="459" name="Google Shape;459;p40"/>
          <p:cNvSpPr txBox="1"/>
          <p:nvPr/>
        </p:nvSpPr>
        <p:spPr>
          <a:xfrm>
            <a:off x="880946" y="5327950"/>
            <a:ext cx="7203688" cy="871800"/>
          </a:xfrm>
          <a:prstGeom prst="rect">
            <a:avLst/>
          </a:prstGeom>
          <a:solidFill>
            <a:srgbClr val="99999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23F37"/>
              </a:buClr>
              <a:buSzPts val="3600"/>
              <a:buFont typeface="Calibri"/>
              <a:buNone/>
            </a:pPr>
            <a:r>
              <a:rPr lang="en-US" sz="1900" b="1" i="1" u="none" strike="noStrike" cap="none" dirty="0">
                <a:solidFill>
                  <a:srgbClr val="FFFFFF"/>
                </a:solidFill>
                <a:latin typeface="Calibri"/>
                <a:ea typeface="Calibri"/>
                <a:cs typeface="Calibri"/>
                <a:sym typeface="Calibri"/>
              </a:rPr>
              <a:t>GRACIAS y antes de </a:t>
            </a:r>
            <a:r>
              <a:rPr lang="en-US" sz="1900" b="1" i="1" u="none" strike="noStrike" cap="none" dirty="0" err="1">
                <a:solidFill>
                  <a:srgbClr val="FFFFFF"/>
                </a:solidFill>
                <a:latin typeface="Calibri"/>
                <a:ea typeface="Calibri"/>
                <a:cs typeface="Calibri"/>
                <a:sym typeface="Calibri"/>
              </a:rPr>
              <a:t>irse</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si</a:t>
            </a:r>
            <a:r>
              <a:rPr lang="en-US" sz="1900" b="1" i="1" u="none" strike="noStrike" cap="none" dirty="0">
                <a:solidFill>
                  <a:srgbClr val="FFFFFF"/>
                </a:solidFill>
                <a:latin typeface="Calibri"/>
                <a:ea typeface="Calibri"/>
                <a:cs typeface="Calibri"/>
                <a:sym typeface="Calibri"/>
              </a:rPr>
              <a:t> no lo ha </a:t>
            </a:r>
            <a:r>
              <a:rPr lang="en-US" sz="1900" b="1" i="1" u="none" strike="noStrike" cap="none" dirty="0" err="1">
                <a:solidFill>
                  <a:srgbClr val="FFFFFF"/>
                </a:solidFill>
                <a:latin typeface="Calibri"/>
                <a:ea typeface="Calibri"/>
                <a:cs typeface="Calibri"/>
                <a:sym typeface="Calibri"/>
              </a:rPr>
              <a:t>hecho</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indique</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su</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nombre</a:t>
            </a:r>
            <a:r>
              <a:rPr lang="en-US" sz="1900" b="1" i="1" u="none" strike="noStrike" cap="none" dirty="0">
                <a:solidFill>
                  <a:srgbClr val="FFFFFF"/>
                </a:solidFill>
                <a:latin typeface="Calibri"/>
                <a:ea typeface="Calibri"/>
                <a:cs typeface="Calibri"/>
                <a:sym typeface="Calibri"/>
              </a:rPr>
              <a:t> y </a:t>
            </a:r>
            <a:r>
              <a:rPr lang="en-US" sz="1900" b="1" i="1" u="none" strike="noStrike" cap="none" dirty="0" err="1">
                <a:solidFill>
                  <a:srgbClr val="FFFFFF"/>
                </a:solidFill>
                <a:latin typeface="Calibri"/>
                <a:ea typeface="Calibri"/>
                <a:cs typeface="Calibri"/>
                <a:sym typeface="Calibri"/>
              </a:rPr>
              <a:t>organización</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en</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el</a:t>
            </a:r>
            <a:r>
              <a:rPr lang="en-US" sz="1900" b="1" i="1" u="none" strike="noStrike" cap="none" dirty="0">
                <a:solidFill>
                  <a:srgbClr val="FFFFFF"/>
                </a:solidFill>
                <a:latin typeface="Calibri"/>
                <a:ea typeface="Calibri"/>
                <a:cs typeface="Calibri"/>
                <a:sym typeface="Calibri"/>
              </a:rPr>
              <a:t> </a:t>
            </a:r>
            <a:r>
              <a:rPr lang="en-US" sz="1900" b="1" i="1" u="none" strike="noStrike" cap="none" dirty="0" err="1">
                <a:solidFill>
                  <a:srgbClr val="FFFFFF"/>
                </a:solidFill>
                <a:latin typeface="Calibri"/>
                <a:ea typeface="Calibri"/>
                <a:cs typeface="Calibri"/>
                <a:sym typeface="Calibri"/>
              </a:rPr>
              <a:t>cuadro</a:t>
            </a:r>
            <a:r>
              <a:rPr lang="en-US" sz="1900" b="1" i="1" u="none" strike="noStrike" cap="none" dirty="0">
                <a:solidFill>
                  <a:srgbClr val="FFFFFF"/>
                </a:solidFill>
                <a:latin typeface="Calibri"/>
                <a:ea typeface="Calibri"/>
                <a:cs typeface="Calibri"/>
                <a:sym typeface="Calibri"/>
              </a:rPr>
              <a:t> de </a:t>
            </a:r>
            <a:r>
              <a:rPr lang="en-US" sz="1900" b="1" i="1" u="none" strike="noStrike" cap="none" dirty="0" err="1">
                <a:solidFill>
                  <a:srgbClr val="FFFFFF"/>
                </a:solidFill>
                <a:latin typeface="Calibri"/>
                <a:ea typeface="Calibri"/>
                <a:cs typeface="Calibri"/>
                <a:sym typeface="Calibri"/>
              </a:rPr>
              <a:t>conversación</a:t>
            </a:r>
            <a:r>
              <a:rPr lang="en-US" sz="1900" b="1" i="1" u="none" strike="noStrike" cap="none" dirty="0">
                <a:solidFill>
                  <a:srgbClr val="FFFFFF"/>
                </a:solidFill>
                <a:latin typeface="Calibri"/>
                <a:ea typeface="Calibri"/>
                <a:cs typeface="Calibri"/>
                <a:sym typeface="Calibri"/>
              </a:rPr>
              <a:t> (chat box).</a:t>
            </a: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1"/>
          <p:cNvSpPr/>
          <p:nvPr/>
        </p:nvSpPr>
        <p:spPr>
          <a:xfrm>
            <a:off x="1381374" y="457200"/>
            <a:ext cx="4499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423F37"/>
                </a:solidFill>
                <a:latin typeface="Calibri"/>
                <a:ea typeface="Calibri"/>
                <a:cs typeface="Calibri"/>
                <a:sym typeface="Calibri"/>
              </a:rPr>
              <a:t>What if I have questions?</a:t>
            </a:r>
            <a:endParaRPr sz="3000" b="0" i="0" u="none" strike="noStrike" cap="none" dirty="0">
              <a:solidFill>
                <a:srgbClr val="000000"/>
              </a:solidFill>
              <a:latin typeface="Arial"/>
              <a:ea typeface="Arial"/>
              <a:cs typeface="Arial"/>
              <a:sym typeface="Arial"/>
            </a:endParaRPr>
          </a:p>
        </p:txBody>
      </p:sp>
      <p:sp>
        <p:nvSpPr>
          <p:cNvPr id="465" name="Google Shape;465;p41"/>
          <p:cNvSpPr/>
          <p:nvPr/>
        </p:nvSpPr>
        <p:spPr>
          <a:xfrm>
            <a:off x="169875" y="1254510"/>
            <a:ext cx="8671500" cy="286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Arial"/>
                <a:ea typeface="Arial"/>
                <a:cs typeface="Arial"/>
                <a:sym typeface="Arial"/>
              </a:rPr>
              <a:t>When in Doubt, ask your Principal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Arial"/>
                <a:ea typeface="Arial"/>
                <a:cs typeface="Arial"/>
                <a:sym typeface="Arial"/>
              </a:rPr>
              <a:t>Or</a:t>
            </a:r>
            <a:endParaRPr sz="1400" b="0" i="0" u="none" strike="noStrike" cap="none" dirty="0">
              <a:solidFill>
                <a:srgbClr val="000000"/>
              </a:solidFill>
              <a:latin typeface="Arial"/>
              <a:ea typeface="Arial"/>
              <a:cs typeface="Arial"/>
              <a:sym typeface="Arial"/>
            </a:endParaRPr>
          </a:p>
          <a:p>
            <a:pPr lvl="0" algn="ctr">
              <a:buSzPts val="1800"/>
            </a:pPr>
            <a:r>
              <a:rPr lang="en-US" sz="1800" b="0" i="1" u="none" strike="noStrike" cap="none" dirty="0">
                <a:solidFill>
                  <a:schemeClr val="dk1"/>
                </a:solidFill>
                <a:latin typeface="Arial"/>
                <a:ea typeface="Arial"/>
                <a:cs typeface="Arial"/>
                <a:sym typeface="Arial"/>
              </a:rPr>
              <a:t>Contact the TPS </a:t>
            </a:r>
            <a:r>
              <a:rPr lang="en-US" sz="1800" i="1" dirty="0">
                <a:solidFill>
                  <a:schemeClr val="dk1"/>
                </a:solidFill>
              </a:rPr>
              <a:t>Treasury Office as 918.746.6210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algn="ctr">
              <a:buSzPts val="1800"/>
            </a:pPr>
            <a:r>
              <a:rPr lang="en-US" sz="1800" dirty="0">
                <a:solidFill>
                  <a:schemeClr val="dk1"/>
                </a:solidFill>
              </a:rPr>
              <a:t>Kristin Stephens, Chief Finance Officer </a:t>
            </a:r>
            <a:r>
              <a:rPr lang="en-US" sz="1800" u="sng" dirty="0">
                <a:solidFill>
                  <a:schemeClr val="hlink"/>
                </a:solidFill>
                <a:hlinkClick r:id="rId3"/>
              </a:rPr>
              <a:t>stephkr@tulsaschools.org</a:t>
            </a:r>
            <a:endParaRPr lang="en-US" sz="1800" dirty="0">
              <a:solidFill>
                <a:schemeClr val="dk1"/>
              </a:solidFill>
            </a:endParaRPr>
          </a:p>
          <a:p>
            <a:pPr lvl="0" algn="ctr">
              <a:buSzPts val="1800"/>
            </a:pPr>
            <a:r>
              <a:rPr lang="en-US" sz="1800" dirty="0">
                <a:solidFill>
                  <a:schemeClr val="dk1"/>
                </a:solidFill>
              </a:rPr>
              <a:t>Tristan Delvaux, Treasury Specialis</a:t>
            </a:r>
            <a:r>
              <a:rPr lang="en-US" sz="1800" dirty="0">
                <a:solidFill>
                  <a:schemeClr val="dk1"/>
                </a:solidFill>
                <a:latin typeface="Arial" panose="020B0604020202020204" pitchFamily="34" charset="0"/>
                <a:cs typeface="Arial" panose="020B0604020202020204" pitchFamily="34" charset="0"/>
              </a:rPr>
              <a:t>t </a:t>
            </a:r>
            <a:r>
              <a:rPr lang="en-US" sz="18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sanctioning@tulsaschools.org</a:t>
            </a:r>
            <a:endParaRPr lang="en-US" sz="1800"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lvl="0" algn="ctr">
              <a:buSzPts val="1800"/>
            </a:pPr>
            <a:r>
              <a:rPr lang="en-US" sz="1800" dirty="0">
                <a:solidFill>
                  <a:schemeClr val="dk1"/>
                </a:solidFill>
              </a:rPr>
              <a:t>Joe Stoeppelwerth, Treasurer </a:t>
            </a:r>
            <a:r>
              <a:rPr lang="en-US" sz="1800" u="sng" dirty="0">
                <a:solidFill>
                  <a:srgbClr val="2E75B5"/>
                </a:solidFill>
                <a:hlinkClick r:id="rId5">
                  <a:extLst>
                    <a:ext uri="{A12FA001-AC4F-418D-AE19-62706E023703}">
                      <ahyp:hlinkClr xmlns:ahyp="http://schemas.microsoft.com/office/drawing/2018/hyperlinkcolor" val="tx"/>
                    </a:ext>
                  </a:extLst>
                </a:hlinkClick>
              </a:rPr>
              <a:t>stoepjo@tulsaschools.org</a:t>
            </a:r>
            <a:endParaRPr lang="en-US" sz="1800" u="sng" dirty="0">
              <a:solidFill>
                <a:schemeClr val="dk1"/>
              </a:solidFill>
            </a:endParaRPr>
          </a:p>
          <a:p>
            <a:pPr lvl="0" algn="ctr">
              <a:buClr>
                <a:schemeClr val="dk1"/>
              </a:buClr>
              <a:buSzPts val="1800"/>
            </a:pPr>
            <a:r>
              <a:rPr lang="en-US" sz="1800" dirty="0">
                <a:solidFill>
                  <a:schemeClr val="dk1"/>
                </a:solidFill>
              </a:rPr>
              <a:t>Michael Brown, Asst. Treasurer </a:t>
            </a:r>
            <a:r>
              <a:rPr lang="en-US" sz="1800" u="sng" dirty="0">
                <a:solidFill>
                  <a:schemeClr val="hlink"/>
                </a:solidFill>
                <a:hlinkClick r:id="rId6"/>
              </a:rPr>
              <a:t>brownmi6@tulsaschools.org</a:t>
            </a:r>
            <a:endParaRPr lang="en-US" sz="1800" u="sng" dirty="0">
              <a:solidFill>
                <a:schemeClr val="dk1"/>
              </a:solidFill>
            </a:endParaRPr>
          </a:p>
          <a:p>
            <a:pPr lvl="0" algn="ctr">
              <a:buSzPts val="1800"/>
            </a:pPr>
            <a:r>
              <a:rPr lang="en-US" sz="1800" dirty="0">
                <a:solidFill>
                  <a:schemeClr val="dk1"/>
                </a:solidFill>
              </a:rPr>
              <a:t>Mick Wilson, Exec Director of Athletics </a:t>
            </a:r>
            <a:r>
              <a:rPr lang="en-US" sz="1800" u="sng" dirty="0">
                <a:solidFill>
                  <a:srgbClr val="2E75B5"/>
                </a:solidFill>
              </a:rPr>
              <a:t>wilsomi2@tulsaschools.org</a:t>
            </a:r>
            <a:endParaRPr lang="en-US"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2E204D1E-4764-FDBA-9C5C-84C4570945AA}"/>
              </a:ext>
            </a:extLst>
          </p:cNvPr>
          <p:cNvSpPr txBox="1"/>
          <p:nvPr/>
        </p:nvSpPr>
        <p:spPr>
          <a:xfrm>
            <a:off x="1569978" y="5345926"/>
            <a:ext cx="6116443" cy="461665"/>
          </a:xfrm>
          <a:prstGeom prst="rect">
            <a:avLst/>
          </a:prstGeom>
          <a:noFill/>
        </p:spPr>
        <p:txBody>
          <a:bodyPr wrap="square">
            <a:spAutoFit/>
          </a:bodyPr>
          <a:lstStyle/>
          <a:p>
            <a:pPr algn="ctr">
              <a:buSzPts val="1800"/>
            </a:pPr>
            <a:r>
              <a:rPr lang="en-US" sz="2400" dirty="0">
                <a:solidFill>
                  <a:srgbClr val="423F37"/>
                </a:solidFill>
                <a:latin typeface="Calibri"/>
                <a:ea typeface="Calibri"/>
                <a:cs typeface="Calibri"/>
                <a:sym typeface="Calibri"/>
              </a:rPr>
              <a:t>https://www.tulsaschools.org/boosterclub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p:nvPr/>
        </p:nvSpPr>
        <p:spPr>
          <a:xfrm>
            <a:off x="1219200" y="533400"/>
            <a:ext cx="7543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23F37"/>
              </a:buClr>
              <a:buSzPts val="2400"/>
              <a:buFont typeface="Calibri"/>
              <a:buNone/>
            </a:pPr>
            <a:r>
              <a:rPr lang="en-US" sz="3000" b="0" i="0" u="none" strike="noStrike" cap="none" dirty="0">
                <a:solidFill>
                  <a:srgbClr val="423F37"/>
                </a:solidFill>
                <a:latin typeface="Calibri"/>
                <a:ea typeface="Calibri"/>
                <a:cs typeface="Calibri"/>
                <a:sym typeface="Calibri"/>
              </a:rPr>
              <a:t>What are the two types of organizations?</a:t>
            </a:r>
            <a:endParaRPr sz="3000" b="0" i="0" u="none" strike="noStrike" cap="none" dirty="0">
              <a:solidFill>
                <a:srgbClr val="000000"/>
              </a:solidFill>
              <a:latin typeface="Arial"/>
              <a:ea typeface="Arial"/>
              <a:cs typeface="Arial"/>
              <a:sym typeface="Arial"/>
            </a:endParaRPr>
          </a:p>
        </p:txBody>
      </p:sp>
      <p:sp>
        <p:nvSpPr>
          <p:cNvPr id="201" name="Google Shape;201;p5"/>
          <p:cNvSpPr txBox="1"/>
          <p:nvPr/>
        </p:nvSpPr>
        <p:spPr>
          <a:xfrm>
            <a:off x="444050" y="1377325"/>
            <a:ext cx="8609700" cy="466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1" u="none" strike="noStrike" cap="none" dirty="0">
                <a:solidFill>
                  <a:srgbClr val="000000"/>
                </a:solidFill>
                <a:latin typeface="Calibri"/>
                <a:ea typeface="Calibri"/>
                <a:cs typeface="Calibri"/>
                <a:sym typeface="Calibri"/>
              </a:rPr>
              <a:t>Organizations must operate in accordance with one of two classifications:</a:t>
            </a:r>
            <a:endParaRPr sz="23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300"/>
              <a:buFont typeface="Arial"/>
              <a:buNone/>
            </a:pPr>
            <a:r>
              <a:rPr lang="en-US" sz="2300" b="0" i="0" u="sng" strike="noStrike" cap="none" dirty="0">
                <a:solidFill>
                  <a:srgbClr val="000000"/>
                </a:solidFill>
                <a:latin typeface="Calibri"/>
                <a:ea typeface="Calibri"/>
                <a:cs typeface="Calibri"/>
                <a:sym typeface="Calibri"/>
              </a:rPr>
              <a:t>Not Sanctioned</a:t>
            </a:r>
            <a:endParaRPr sz="1300" b="0" i="0" u="none" strike="noStrike" cap="none" dirty="0">
              <a:solidFill>
                <a:srgbClr val="000000"/>
              </a:solidFill>
              <a:latin typeface="Calibri"/>
              <a:ea typeface="Calibri"/>
              <a:cs typeface="Calibri"/>
              <a:sym typeface="Calibri"/>
            </a:endParaRPr>
          </a:p>
          <a:p>
            <a:pPr marL="1257300" marR="0" lvl="2" indent="-336550" algn="l" rtl="0">
              <a:lnSpc>
                <a:spcPct val="100000"/>
              </a:lnSpc>
              <a:spcBef>
                <a:spcPts val="0"/>
              </a:spcBef>
              <a:spcAft>
                <a:spcPts val="0"/>
              </a:spcAft>
              <a:buClr>
                <a:srgbClr val="000000"/>
              </a:buClr>
              <a:buSzPts val="2300"/>
              <a:buFont typeface="Calibri"/>
              <a:buChar char="•"/>
            </a:pPr>
            <a:r>
              <a:rPr lang="en-US" sz="2300" b="0" i="0" u="none" strike="noStrike" cap="none" dirty="0">
                <a:solidFill>
                  <a:srgbClr val="000000"/>
                </a:solidFill>
                <a:latin typeface="Calibri"/>
                <a:ea typeface="Calibri"/>
                <a:cs typeface="Calibri"/>
                <a:sym typeface="Calibri"/>
              </a:rPr>
              <a:t>Must operate through the district’s student activity fund</a:t>
            </a:r>
            <a:endParaRPr sz="1300" b="0" i="0" u="none" strike="noStrike" cap="none" dirty="0">
              <a:solidFill>
                <a:srgbClr val="000000"/>
              </a:solidFill>
              <a:latin typeface="Calibri"/>
              <a:ea typeface="Calibri"/>
              <a:cs typeface="Calibri"/>
              <a:sym typeface="Calibri"/>
            </a:endParaRPr>
          </a:p>
          <a:p>
            <a:pPr marL="1257300" marR="0" lvl="2" indent="-336550" algn="l" rtl="0">
              <a:lnSpc>
                <a:spcPct val="100000"/>
              </a:lnSpc>
              <a:spcBef>
                <a:spcPts val="0"/>
              </a:spcBef>
              <a:spcAft>
                <a:spcPts val="0"/>
              </a:spcAft>
              <a:buClr>
                <a:srgbClr val="000000"/>
              </a:buClr>
              <a:buSzPts val="2300"/>
              <a:buFont typeface="Calibri"/>
              <a:buChar char="•"/>
            </a:pPr>
            <a:r>
              <a:rPr lang="en-US" sz="2300" b="0" i="0" u="none" strike="noStrike" cap="none" dirty="0">
                <a:solidFill>
                  <a:srgbClr val="000000"/>
                </a:solidFill>
                <a:latin typeface="Calibri"/>
                <a:ea typeface="Calibri"/>
                <a:cs typeface="Calibri"/>
                <a:sym typeface="Calibri"/>
              </a:rPr>
              <a:t>Collect and deposit all revenue in the student activity fund</a:t>
            </a:r>
            <a:endParaRPr sz="1300" b="0" i="0" u="none" strike="noStrike" cap="none" dirty="0">
              <a:solidFill>
                <a:srgbClr val="000000"/>
              </a:solidFill>
              <a:latin typeface="Calibri"/>
              <a:ea typeface="Calibri"/>
              <a:cs typeface="Calibri"/>
              <a:sym typeface="Calibri"/>
            </a:endParaRPr>
          </a:p>
          <a:p>
            <a:pPr marL="1257300" marR="0" lvl="2" indent="-336550" algn="l" rtl="0">
              <a:lnSpc>
                <a:spcPct val="100000"/>
              </a:lnSpc>
              <a:spcBef>
                <a:spcPts val="0"/>
              </a:spcBef>
              <a:spcAft>
                <a:spcPts val="0"/>
              </a:spcAft>
              <a:buClr>
                <a:srgbClr val="000000"/>
              </a:buClr>
              <a:buSzPts val="2300"/>
              <a:buFont typeface="Calibri"/>
              <a:buChar char="•"/>
            </a:pPr>
            <a:r>
              <a:rPr lang="en-US" sz="2300" b="0" i="0" u="none" strike="noStrike" cap="none" dirty="0">
                <a:solidFill>
                  <a:srgbClr val="000000"/>
                </a:solidFill>
                <a:latin typeface="Calibri"/>
                <a:ea typeface="Calibri"/>
                <a:cs typeface="Calibri"/>
                <a:sym typeface="Calibri"/>
              </a:rPr>
              <a:t>All expenditures must be made through the student activity fund</a:t>
            </a:r>
            <a:endParaRPr sz="1300" b="0" i="0" u="none" strike="noStrike" cap="none" dirty="0">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300"/>
              <a:buFont typeface="Arial"/>
              <a:buNone/>
            </a:pPr>
            <a:br>
              <a:rPr lang="en-US" sz="2300" b="0" i="0" u="sng" strike="noStrike" cap="none" dirty="0">
                <a:solidFill>
                  <a:srgbClr val="000000"/>
                </a:solidFill>
                <a:latin typeface="Calibri"/>
                <a:ea typeface="Calibri"/>
                <a:cs typeface="Calibri"/>
                <a:sym typeface="Calibri"/>
              </a:rPr>
            </a:br>
            <a:r>
              <a:rPr lang="en-US" sz="2300" b="0" i="0" u="sng" strike="noStrike" cap="none" dirty="0">
                <a:solidFill>
                  <a:srgbClr val="000000"/>
                </a:solidFill>
                <a:latin typeface="Calibri"/>
                <a:ea typeface="Calibri"/>
                <a:cs typeface="Calibri"/>
                <a:sym typeface="Calibri"/>
              </a:rPr>
              <a:t>Sanctioned</a:t>
            </a:r>
            <a:endParaRPr sz="1300" b="0" i="0" u="none" strike="noStrike" cap="none" dirty="0">
              <a:solidFill>
                <a:srgbClr val="000000"/>
              </a:solidFill>
              <a:latin typeface="Calibri"/>
              <a:ea typeface="Calibri"/>
              <a:cs typeface="Calibri"/>
              <a:sym typeface="Calibri"/>
            </a:endParaRPr>
          </a:p>
          <a:p>
            <a:pPr marL="1257300" marR="0" lvl="2" indent="-336550" algn="l" rtl="0">
              <a:lnSpc>
                <a:spcPct val="100000"/>
              </a:lnSpc>
              <a:spcBef>
                <a:spcPts val="0"/>
              </a:spcBef>
              <a:spcAft>
                <a:spcPts val="0"/>
              </a:spcAft>
              <a:buClr>
                <a:srgbClr val="000000"/>
              </a:buClr>
              <a:buSzPts val="2300"/>
              <a:buFont typeface="Calibri"/>
              <a:buChar char="•"/>
            </a:pPr>
            <a:r>
              <a:rPr lang="en-US" sz="2300" b="0" i="0" u="none" strike="noStrike" cap="none" dirty="0">
                <a:solidFill>
                  <a:srgbClr val="000000"/>
                </a:solidFill>
                <a:latin typeface="Calibri"/>
                <a:ea typeface="Calibri"/>
                <a:cs typeface="Calibri"/>
                <a:sym typeface="Calibri"/>
              </a:rPr>
              <a:t>Operates outside the student activity fund</a:t>
            </a:r>
            <a:endParaRPr sz="1300" b="0" i="0" u="none" strike="noStrike" cap="none" dirty="0">
              <a:solidFill>
                <a:srgbClr val="000000"/>
              </a:solidFill>
              <a:latin typeface="Calibri"/>
              <a:ea typeface="Calibri"/>
              <a:cs typeface="Calibri"/>
              <a:sym typeface="Calibri"/>
            </a:endParaRPr>
          </a:p>
          <a:p>
            <a:pPr marL="1257300" marR="0" lvl="2" indent="-336550" algn="l" rtl="0">
              <a:lnSpc>
                <a:spcPct val="100000"/>
              </a:lnSpc>
              <a:spcBef>
                <a:spcPts val="0"/>
              </a:spcBef>
              <a:spcAft>
                <a:spcPts val="0"/>
              </a:spcAft>
              <a:buClr>
                <a:srgbClr val="000000"/>
              </a:buClr>
              <a:buSzPts val="2300"/>
              <a:buFont typeface="Calibri"/>
              <a:buChar char="•"/>
            </a:pPr>
            <a:r>
              <a:rPr lang="en-US" sz="2300" b="0" i="0" u="none" strike="noStrike" cap="none" dirty="0">
                <a:solidFill>
                  <a:srgbClr val="000000"/>
                </a:solidFill>
                <a:latin typeface="Calibri"/>
                <a:ea typeface="Calibri"/>
                <a:cs typeface="Calibri"/>
                <a:sym typeface="Calibri"/>
              </a:rPr>
              <a:t>Board of Education authorizes all sanctioned organizations</a:t>
            </a:r>
            <a:endParaRPr sz="2300" b="0" i="0" u="none" strike="noStrike" cap="none" dirty="0">
              <a:solidFill>
                <a:srgbClr val="000000"/>
              </a:solidFill>
              <a:latin typeface="Calibri"/>
              <a:ea typeface="Calibri"/>
              <a:cs typeface="Calibri"/>
              <a:sym typeface="Calibri"/>
            </a:endParaRPr>
          </a:p>
          <a:p>
            <a:pPr marL="1257300" marR="0" lvl="2" indent="-336550" algn="l" rtl="0">
              <a:lnSpc>
                <a:spcPct val="100000"/>
              </a:lnSpc>
              <a:spcBef>
                <a:spcPts val="0"/>
              </a:spcBef>
              <a:spcAft>
                <a:spcPts val="0"/>
              </a:spcAft>
              <a:buClr>
                <a:srgbClr val="000000"/>
              </a:buClr>
              <a:buSzPts val="2300"/>
              <a:buFont typeface="Calibri"/>
              <a:buChar char="•"/>
            </a:pPr>
            <a:r>
              <a:rPr lang="en-US" sz="2300" b="0" i="0" u="none" strike="noStrike" cap="none" dirty="0">
                <a:solidFill>
                  <a:srgbClr val="000000"/>
                </a:solidFill>
                <a:latin typeface="Calibri"/>
                <a:ea typeface="Calibri"/>
                <a:cs typeface="Calibri"/>
                <a:sym typeface="Calibri"/>
              </a:rPr>
              <a:t>Must apply to be sanctioned on an annual basis</a:t>
            </a:r>
            <a:endParaRPr sz="23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5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5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p:nvPr/>
        </p:nvSpPr>
        <p:spPr>
          <a:xfrm>
            <a:off x="1295400" y="514350"/>
            <a:ext cx="7696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23F37"/>
              </a:buClr>
              <a:buSzPts val="2400"/>
              <a:buFont typeface="Calibri"/>
              <a:buNone/>
            </a:pPr>
            <a:r>
              <a:rPr lang="en-US" sz="3000" b="0" i="0" u="none" strike="noStrike" cap="none">
                <a:solidFill>
                  <a:srgbClr val="423F37"/>
                </a:solidFill>
                <a:latin typeface="Calibri"/>
                <a:ea typeface="Calibri"/>
                <a:cs typeface="Calibri"/>
                <a:sym typeface="Calibri"/>
              </a:rPr>
              <a:t>What else do I need to know?</a:t>
            </a:r>
            <a:endParaRPr sz="3000" b="0" i="0" u="none" strike="noStrike" cap="none">
              <a:solidFill>
                <a:srgbClr val="000000"/>
              </a:solidFill>
              <a:latin typeface="Arial"/>
              <a:ea typeface="Arial"/>
              <a:cs typeface="Arial"/>
              <a:sym typeface="Arial"/>
            </a:endParaRPr>
          </a:p>
        </p:txBody>
      </p:sp>
      <p:sp>
        <p:nvSpPr>
          <p:cNvPr id="248" name="Google Shape;248;p11"/>
          <p:cNvSpPr txBox="1"/>
          <p:nvPr/>
        </p:nvSpPr>
        <p:spPr>
          <a:xfrm>
            <a:off x="457200" y="1371600"/>
            <a:ext cx="82296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423F37"/>
              </a:solidFill>
              <a:latin typeface="Calibri"/>
              <a:ea typeface="Calibri"/>
              <a:cs typeface="Calibri"/>
              <a:sym typeface="Calibri"/>
            </a:endParaRPr>
          </a:p>
        </p:txBody>
      </p:sp>
      <p:sp>
        <p:nvSpPr>
          <p:cNvPr id="249" name="Google Shape;249;p11"/>
          <p:cNvSpPr/>
          <p:nvPr/>
        </p:nvSpPr>
        <p:spPr>
          <a:xfrm>
            <a:off x="740075" y="1466275"/>
            <a:ext cx="8140800" cy="4495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400"/>
              <a:buFont typeface="Calibri"/>
              <a:buChar char="•"/>
            </a:pPr>
            <a:r>
              <a:rPr lang="en-US" sz="2400" b="0" i="0" u="none" strike="noStrike" cap="none">
                <a:solidFill>
                  <a:schemeClr val="dk1"/>
                </a:solidFill>
                <a:latin typeface="Calibri"/>
                <a:ea typeface="Calibri"/>
                <a:cs typeface="Calibri"/>
                <a:sym typeface="Calibri"/>
              </a:rPr>
              <a:t>Organization can </a:t>
            </a:r>
            <a:r>
              <a:rPr lang="en-US" sz="2400" b="1" i="0" u="none" strike="noStrike" cap="none">
                <a:solidFill>
                  <a:schemeClr val="dk1"/>
                </a:solidFill>
                <a:latin typeface="Calibri"/>
                <a:ea typeface="Calibri"/>
                <a:cs typeface="Calibri"/>
                <a:sym typeface="Calibri"/>
              </a:rPr>
              <a:t>NOT</a:t>
            </a:r>
            <a:r>
              <a:rPr lang="en-US" sz="2400" b="0" i="0" u="none" strike="noStrike" cap="none">
                <a:solidFill>
                  <a:schemeClr val="dk1"/>
                </a:solidFill>
                <a:latin typeface="Calibri"/>
                <a:ea typeface="Calibri"/>
                <a:cs typeface="Calibri"/>
                <a:sym typeface="Calibri"/>
              </a:rPr>
              <a:t> pay any district employee.  All pay must go through the district’s payroll</a:t>
            </a:r>
            <a:endParaRPr sz="24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Superintendent or board could request an audit by an independent accounting firm</a:t>
            </a: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District can request that the organization provide all financial records</a:t>
            </a: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Organization can not deposit any checks, warrants or money orders made payable to the District or individual school into the organization’s account</a:t>
            </a: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100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May not use the district’s tax ID number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p:nvPr/>
        </p:nvSpPr>
        <p:spPr>
          <a:xfrm>
            <a:off x="1219200" y="514350"/>
            <a:ext cx="7696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23F37"/>
              </a:buClr>
              <a:buSzPts val="2400"/>
              <a:buFont typeface="Calibri"/>
              <a:buNone/>
            </a:pPr>
            <a:r>
              <a:rPr lang="en-US" sz="3000" b="0" i="0" u="none" strike="noStrike" cap="none">
                <a:solidFill>
                  <a:srgbClr val="423F37"/>
                </a:solidFill>
                <a:latin typeface="Calibri"/>
                <a:ea typeface="Calibri"/>
                <a:cs typeface="Calibri"/>
                <a:sym typeface="Calibri"/>
              </a:rPr>
              <a:t>What else do I need to know?</a:t>
            </a:r>
            <a:endParaRPr sz="3000" b="0" i="0" u="none" strike="noStrike" cap="none">
              <a:solidFill>
                <a:srgbClr val="000000"/>
              </a:solidFill>
              <a:latin typeface="Arial"/>
              <a:ea typeface="Arial"/>
              <a:cs typeface="Arial"/>
              <a:sym typeface="Arial"/>
            </a:endParaRPr>
          </a:p>
        </p:txBody>
      </p:sp>
      <p:sp>
        <p:nvSpPr>
          <p:cNvPr id="256" name="Google Shape;256;p12"/>
          <p:cNvSpPr txBox="1"/>
          <p:nvPr/>
        </p:nvSpPr>
        <p:spPr>
          <a:xfrm>
            <a:off x="457200" y="1143000"/>
            <a:ext cx="82296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423F37"/>
              </a:solidFill>
              <a:latin typeface="Calibri"/>
              <a:ea typeface="Calibri"/>
              <a:cs typeface="Calibri"/>
              <a:sym typeface="Calibri"/>
            </a:endParaRPr>
          </a:p>
        </p:txBody>
      </p:sp>
      <p:sp>
        <p:nvSpPr>
          <p:cNvPr id="257" name="Google Shape;257;p12"/>
          <p:cNvSpPr/>
          <p:nvPr/>
        </p:nvSpPr>
        <p:spPr>
          <a:xfrm>
            <a:off x="783225" y="1569423"/>
            <a:ext cx="7979100" cy="369394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If the organization is abolished, ceases to exist or is no longer sanctioned, the remaining funds shall be deposited into the school’s Student Activity Fund</a:t>
            </a:r>
            <a:br>
              <a:rPr lang="en-US" sz="2400" b="0" i="0" u="none" strike="noStrike" cap="none" dirty="0">
                <a:solidFill>
                  <a:schemeClr val="dk1"/>
                </a:solidFill>
                <a:latin typeface="Calibri"/>
                <a:ea typeface="Calibri"/>
                <a:cs typeface="Calibri"/>
                <a:sym typeface="Calibri"/>
              </a:rPr>
            </a:br>
            <a:endParaRPr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Applications are due by November 1</a:t>
            </a:r>
            <a:r>
              <a:rPr lang="en-US" sz="2400" b="0" i="0" u="none" strike="noStrike" cap="none" baseline="30000" dirty="0">
                <a:solidFill>
                  <a:schemeClr val="dk1"/>
                </a:solidFill>
                <a:latin typeface="Calibri"/>
                <a:ea typeface="Calibri"/>
                <a:cs typeface="Calibri"/>
                <a:sym typeface="Calibri"/>
              </a:rPr>
              <a:t>st</a:t>
            </a:r>
            <a:r>
              <a:rPr lang="en-US" sz="2400" b="0" i="0" u="none" strike="noStrike" cap="none" dirty="0">
                <a:solidFill>
                  <a:schemeClr val="dk1"/>
                </a:solidFill>
                <a:latin typeface="Calibri"/>
                <a:ea typeface="Calibri"/>
                <a:cs typeface="Calibri"/>
                <a:sym typeface="Calibri"/>
              </a:rPr>
              <a:t>, but can be turned in anytime after July 1</a:t>
            </a:r>
            <a:r>
              <a:rPr lang="en-US" sz="2400" b="0" i="0" u="none" strike="noStrike" cap="none" baseline="30000" dirty="0">
                <a:solidFill>
                  <a:schemeClr val="dk1"/>
                </a:solidFill>
                <a:latin typeface="Calibri"/>
                <a:ea typeface="Calibri"/>
                <a:cs typeface="Calibri"/>
                <a:sym typeface="Calibri"/>
              </a:rPr>
              <a:t>st</a:t>
            </a:r>
            <a:r>
              <a:rPr lang="en-US" sz="2400" b="0" i="0" u="none" strike="noStrike" cap="none" dirty="0">
                <a:solidFill>
                  <a:schemeClr val="dk1"/>
                </a:solidFill>
                <a:latin typeface="Calibri"/>
                <a:ea typeface="Calibri"/>
                <a:cs typeface="Calibri"/>
                <a:sym typeface="Calibri"/>
              </a:rPr>
              <a:t> (need that June 30</a:t>
            </a:r>
            <a:r>
              <a:rPr lang="en-US" sz="2400" b="0" i="0" u="none" strike="noStrike" cap="none" baseline="30000" dirty="0">
                <a:solidFill>
                  <a:schemeClr val="dk1"/>
                </a:solidFill>
                <a:latin typeface="Calibri"/>
                <a:ea typeface="Calibri"/>
                <a:cs typeface="Calibri"/>
                <a:sym typeface="Calibri"/>
              </a:rPr>
              <a:t>th</a:t>
            </a:r>
            <a:r>
              <a:rPr lang="en-US" sz="2400" b="0" i="0" u="none" strike="noStrike" cap="none" dirty="0">
                <a:solidFill>
                  <a:schemeClr val="dk1"/>
                </a:solidFill>
                <a:latin typeface="Calibri"/>
                <a:ea typeface="Calibri"/>
                <a:cs typeface="Calibri"/>
                <a:sym typeface="Calibri"/>
              </a:rPr>
              <a:t> bank statement)</a:t>
            </a:r>
            <a:br>
              <a:rPr lang="en-US" sz="2400" b="0" i="0" u="none" strike="noStrike" cap="none" dirty="0">
                <a:solidFill>
                  <a:schemeClr val="dk1"/>
                </a:solidFill>
                <a:latin typeface="Calibri"/>
                <a:ea typeface="Calibri"/>
                <a:cs typeface="Calibri"/>
                <a:sym typeface="Calibri"/>
              </a:rPr>
            </a:br>
            <a:endParaRPr sz="2400" b="0" i="0" u="none" strike="noStrike" cap="none" dirty="0">
              <a:solidFill>
                <a:srgbClr val="000000"/>
              </a:solidFill>
              <a:latin typeface="Calibri"/>
              <a:ea typeface="Calibri"/>
              <a:cs typeface="Calibri"/>
              <a:sym typeface="Calibri"/>
            </a:endParaRPr>
          </a:p>
          <a:p>
            <a:pPr marL="457200" indent="-457200">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Submit application and related documents to Tristan Delvaux: </a:t>
            </a:r>
            <a:r>
              <a:rPr lang="en-US" sz="1800" u="sng" kern="0" dirty="0">
                <a:solidFill>
                  <a:srgbClr val="0000FF"/>
                </a:solidFill>
                <a:effectLst/>
                <a:latin typeface="Verdana" panose="020B0604030504040204" pitchFamily="34" charset="0"/>
                <a:ea typeface="Times New Roman" panose="02020603050405020304" pitchFamily="18" charset="0"/>
                <a:cs typeface="Calibri" panose="020F0502020204030204" pitchFamily="34" charset="0"/>
                <a:hlinkClick r:id="rId3"/>
              </a:rPr>
              <a:t>sanctioning@tulsaschools.org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rtl="0">
              <a:lnSpc>
                <a:spcPct val="100000"/>
              </a:lnSpc>
              <a:spcBef>
                <a:spcPts val="0"/>
              </a:spcBef>
              <a:spcAft>
                <a:spcPts val="0"/>
              </a:spcAft>
              <a:buClr>
                <a:schemeClr val="dk1"/>
              </a:buClr>
              <a:buSzPts val="2400"/>
              <a:buFont typeface="Arial"/>
              <a:buChar char="•"/>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4"/>
          <p:cNvSpPr/>
          <p:nvPr/>
        </p:nvSpPr>
        <p:spPr>
          <a:xfrm>
            <a:off x="1381374" y="533400"/>
            <a:ext cx="5555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423F37"/>
                </a:solidFill>
                <a:latin typeface="Calibri"/>
                <a:ea typeface="Calibri"/>
                <a:cs typeface="Calibri"/>
                <a:sym typeface="Calibri"/>
              </a:rPr>
              <a:t>What if I have questions?</a:t>
            </a:r>
            <a:endParaRPr sz="3000" b="0" i="0" u="none" strike="noStrike" cap="none">
              <a:solidFill>
                <a:srgbClr val="000000"/>
              </a:solidFill>
              <a:latin typeface="Arial"/>
              <a:ea typeface="Arial"/>
              <a:cs typeface="Arial"/>
              <a:sym typeface="Arial"/>
            </a:endParaRPr>
          </a:p>
        </p:txBody>
      </p:sp>
      <p:sp>
        <p:nvSpPr>
          <p:cNvPr id="269" name="Google Shape;269;p14"/>
          <p:cNvSpPr/>
          <p:nvPr/>
        </p:nvSpPr>
        <p:spPr>
          <a:xfrm>
            <a:off x="762000" y="2057400"/>
            <a:ext cx="7543800" cy="28623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Arial"/>
                <a:ea typeface="Arial"/>
                <a:cs typeface="Arial"/>
                <a:sym typeface="Arial"/>
              </a:rPr>
              <a:t>When in Doubt, ask your Principal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Arial"/>
                <a:ea typeface="Arial"/>
                <a:cs typeface="Arial"/>
                <a:sym typeface="Arial"/>
              </a:rPr>
              <a:t>Or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Arial"/>
                <a:ea typeface="Arial"/>
                <a:cs typeface="Arial"/>
                <a:sym typeface="Arial"/>
              </a:rPr>
              <a:t>Contact the TPS Treasury Office as 918.746.6210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algn="ctr">
              <a:buSzPts val="1800"/>
            </a:pPr>
            <a:r>
              <a:rPr lang="en-US" sz="1800" b="0" i="0" u="none" strike="noStrike" cap="none" dirty="0">
                <a:solidFill>
                  <a:schemeClr val="dk1"/>
                </a:solidFill>
                <a:latin typeface="Arial"/>
                <a:ea typeface="Arial"/>
                <a:cs typeface="Arial"/>
                <a:sym typeface="Arial"/>
              </a:rPr>
              <a:t>Kristin Stephens, Chief Finance Officer </a:t>
            </a:r>
            <a:r>
              <a:rPr lang="en-US" sz="1800" b="0" i="0" u="sng" strike="noStrike" cap="none" dirty="0">
                <a:solidFill>
                  <a:schemeClr val="hlink"/>
                </a:solidFill>
                <a:latin typeface="Arial"/>
                <a:ea typeface="Arial"/>
                <a:cs typeface="Arial"/>
                <a:sym typeface="Arial"/>
                <a:hlinkClick r:id="rId3"/>
              </a:rPr>
              <a:t>stephkr@tulsaschools.org</a:t>
            </a:r>
            <a:endParaRPr lang="en-US" sz="1800" b="0" i="0" u="none" strike="noStrike" cap="none" dirty="0">
              <a:solidFill>
                <a:schemeClr val="dk1"/>
              </a:solidFill>
              <a:latin typeface="Arial"/>
              <a:ea typeface="Arial"/>
              <a:cs typeface="Arial"/>
              <a:sym typeface="Arial"/>
            </a:endParaRPr>
          </a:p>
          <a:p>
            <a:pPr lvl="0" algn="ctr">
              <a:buSzPts val="1800"/>
            </a:pPr>
            <a:r>
              <a:rPr lang="en-US" sz="1800" b="0" i="0" u="none" strike="noStrike" cap="none" dirty="0">
                <a:solidFill>
                  <a:schemeClr val="dk1"/>
                </a:solidFill>
                <a:latin typeface="Arial"/>
                <a:ea typeface="Arial"/>
                <a:cs typeface="Arial"/>
                <a:sym typeface="Arial"/>
              </a:rPr>
              <a:t>Tristan Delvaux, Treasury Specialis</a:t>
            </a:r>
            <a:r>
              <a:rPr lang="en-US" sz="1800" b="0" i="0" u="none" strike="noStrike" cap="none" dirty="0">
                <a:solidFill>
                  <a:schemeClr val="dk1"/>
                </a:solidFill>
                <a:latin typeface="Arial" panose="020B0604020202020204" pitchFamily="34" charset="0"/>
                <a:cs typeface="Arial" panose="020B0604020202020204" pitchFamily="34" charset="0"/>
                <a:sym typeface="Arial"/>
              </a:rPr>
              <a:t>t </a:t>
            </a:r>
            <a:r>
              <a:rPr lang="en-US" sz="18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sanctioning@tulsaschools.org</a:t>
            </a:r>
            <a:endParaRPr lang="en-US" sz="1800"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lvl="0" algn="ctr">
              <a:buSzPts val="1800"/>
            </a:pPr>
            <a:r>
              <a:rPr lang="en-US" sz="1800" b="0" i="0" u="none" strike="noStrike" cap="none" dirty="0">
                <a:solidFill>
                  <a:schemeClr val="dk1"/>
                </a:solidFill>
                <a:latin typeface="Arial"/>
                <a:ea typeface="Arial"/>
                <a:cs typeface="Arial"/>
                <a:sym typeface="Arial"/>
              </a:rPr>
              <a:t>Joe Stoeppelwerth, Treasurer </a:t>
            </a:r>
            <a:r>
              <a:rPr lang="en-US" sz="1800" b="0" i="0" u="sng" strike="noStrike" cap="none" dirty="0">
                <a:solidFill>
                  <a:srgbClr val="2E75B5"/>
                </a:solidFill>
                <a:latin typeface="Arial"/>
                <a:ea typeface="Arial"/>
                <a:cs typeface="Arial"/>
                <a:sym typeface="Arial"/>
                <a:hlinkClick r:id="rId5">
                  <a:extLst>
                    <a:ext uri="{A12FA001-AC4F-418D-AE19-62706E023703}">
                      <ahyp:hlinkClr xmlns:ahyp="http://schemas.microsoft.com/office/drawing/2018/hyperlinkcolor" val="tx"/>
                    </a:ext>
                  </a:extLst>
                </a:hlinkClick>
              </a:rPr>
              <a:t>stoepjo@tulsaschools.org</a:t>
            </a:r>
            <a:endParaRPr lang="en-US" sz="1800" b="0"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Michael Brown, Asst. Treasurer </a:t>
            </a:r>
            <a:r>
              <a:rPr lang="en-US" sz="1800" b="0" i="0" u="sng" strike="noStrike" cap="none" dirty="0">
                <a:solidFill>
                  <a:schemeClr val="hlink"/>
                </a:solidFill>
                <a:latin typeface="Arial"/>
                <a:ea typeface="Arial"/>
                <a:cs typeface="Arial"/>
                <a:sym typeface="Arial"/>
                <a:hlinkClick r:id="rId6"/>
              </a:rPr>
              <a:t>brownmi6@tulsaschools.org</a:t>
            </a:r>
            <a:endParaRPr lang="en-US" sz="1800" b="0" i="0" u="sng"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Mick Wilson, Exec Director of Athletics </a:t>
            </a:r>
            <a:r>
              <a:rPr lang="en-US" sz="1800" b="0" i="0" u="sng" strike="noStrike" cap="none" dirty="0">
                <a:solidFill>
                  <a:srgbClr val="2E75B5"/>
                </a:solidFill>
                <a:latin typeface="Arial"/>
                <a:ea typeface="Arial"/>
                <a:cs typeface="Arial"/>
                <a:sym typeface="Arial"/>
              </a:rPr>
              <a:t>wilsomi2@tulsaschools.org</a:t>
            </a:r>
            <a:endParaRPr lang="en-US"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29A709D-1DE4-7202-59EA-4B6B528EC284}"/>
              </a:ext>
            </a:extLst>
          </p:cNvPr>
          <p:cNvSpPr txBox="1"/>
          <p:nvPr/>
        </p:nvSpPr>
        <p:spPr>
          <a:xfrm>
            <a:off x="1569978" y="5345926"/>
            <a:ext cx="6116443" cy="461665"/>
          </a:xfrm>
          <a:prstGeom prst="rect">
            <a:avLst/>
          </a:prstGeom>
          <a:noFill/>
        </p:spPr>
        <p:txBody>
          <a:bodyPr wrap="square">
            <a:spAutoFit/>
          </a:bodyPr>
          <a:lstStyle/>
          <a:p>
            <a:pPr algn="ctr">
              <a:buSzPts val="1800"/>
            </a:pPr>
            <a:r>
              <a:rPr lang="en-US" sz="2400" dirty="0">
                <a:solidFill>
                  <a:srgbClr val="423F37"/>
                </a:solidFill>
                <a:latin typeface="Calibri"/>
                <a:ea typeface="Calibri"/>
                <a:cs typeface="Calibri"/>
                <a:sym typeface="Calibri"/>
              </a:rPr>
              <a:t>https://www.tulsaschools.org/boosterclub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p:nvPr/>
        </p:nvSpPr>
        <p:spPr>
          <a:xfrm>
            <a:off x="3352800" y="914400"/>
            <a:ext cx="5638800" cy="447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23F37"/>
              </a:buClr>
              <a:buSzPts val="3000"/>
              <a:buFont typeface="Calibri"/>
              <a:buNone/>
            </a:pPr>
            <a:r>
              <a:rPr lang="en-US" sz="3000" b="0" i="0" u="none" strike="noStrike" cap="none" dirty="0">
                <a:solidFill>
                  <a:srgbClr val="423F37"/>
                </a:solidFill>
                <a:latin typeface="Calibri"/>
                <a:ea typeface="Calibri"/>
                <a:cs typeface="Calibri"/>
                <a:sym typeface="Calibri"/>
              </a:rPr>
              <a:t>Accounting Practices</a:t>
            </a:r>
            <a:endParaRPr sz="3000" b="0" i="0" u="none" strike="noStrike" cap="none" dirty="0">
              <a:solidFill>
                <a:srgbClr val="423F37"/>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000"/>
              <a:buFont typeface="Calibri"/>
              <a:buNone/>
            </a:pPr>
            <a:r>
              <a:rPr lang="en-US" sz="3000" b="0" i="0" u="none" strike="noStrike" cap="none" dirty="0">
                <a:solidFill>
                  <a:srgbClr val="423F37"/>
                </a:solidFill>
                <a:latin typeface="Calibri"/>
                <a:ea typeface="Calibri"/>
                <a:cs typeface="Calibri"/>
                <a:sym typeface="Calibri"/>
              </a:rPr>
              <a:t>TREASURER</a:t>
            </a:r>
            <a:br>
              <a:rPr lang="en-US" sz="3000" b="0" i="0" u="none" strike="noStrike" cap="none" dirty="0">
                <a:solidFill>
                  <a:srgbClr val="423F37"/>
                </a:solidFill>
                <a:latin typeface="Calibri"/>
                <a:ea typeface="Calibri"/>
                <a:cs typeface="Calibri"/>
                <a:sym typeface="Calibri"/>
              </a:rPr>
            </a:br>
            <a:r>
              <a:rPr lang="en-US" sz="2100" b="1" i="1" u="none" strike="noStrike" cap="none" dirty="0">
                <a:solidFill>
                  <a:srgbClr val="990000"/>
                </a:solidFill>
                <a:latin typeface="Calibri"/>
                <a:ea typeface="Calibri"/>
                <a:cs typeface="Calibri"/>
                <a:sym typeface="Calibri"/>
              </a:rPr>
              <a:t>...and a reminder, if you haven’t done so yet,</a:t>
            </a:r>
            <a:endParaRPr sz="2100" b="1" i="1" u="none" strike="noStrike" cap="none" dirty="0">
              <a:solidFill>
                <a:srgbClr val="990000"/>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r>
              <a:rPr lang="en-US" sz="2100" b="1" i="1" u="none" strike="noStrike" cap="none" dirty="0">
                <a:solidFill>
                  <a:srgbClr val="990000"/>
                </a:solidFill>
                <a:latin typeface="Calibri"/>
                <a:ea typeface="Calibri"/>
                <a:cs typeface="Calibri"/>
                <a:sym typeface="Calibri"/>
              </a:rPr>
              <a:t>Enter your Name and Organization in the Chat Box</a:t>
            </a:r>
            <a:br>
              <a:rPr lang="en-US" sz="2100" b="1" i="1" u="none" strike="noStrike" cap="none" dirty="0">
                <a:solidFill>
                  <a:srgbClr val="990000"/>
                </a:solidFill>
                <a:latin typeface="Calibri"/>
                <a:ea typeface="Calibri"/>
                <a:cs typeface="Calibri"/>
                <a:sym typeface="Calibri"/>
              </a:rPr>
            </a:br>
            <a:endParaRPr sz="2100" b="1" i="1" u="none" strike="noStrike" cap="none" dirty="0">
              <a:solidFill>
                <a:srgbClr val="990000"/>
              </a:solidFill>
              <a:latin typeface="Calibri"/>
              <a:ea typeface="Calibri"/>
              <a:cs typeface="Calibri"/>
              <a:sym typeface="Calibri"/>
            </a:endParaRPr>
          </a:p>
          <a:p>
            <a:pPr marL="0" marR="0" lvl="0" indent="0" algn="ctr" rtl="0">
              <a:lnSpc>
                <a:spcPct val="100000"/>
              </a:lnSpc>
              <a:spcBef>
                <a:spcPts val="0"/>
              </a:spcBef>
              <a:spcAft>
                <a:spcPts val="0"/>
              </a:spcAft>
              <a:buClr>
                <a:srgbClr val="423F37"/>
              </a:buClr>
              <a:buSzPts val="3600"/>
              <a:buFont typeface="Calibri"/>
              <a:buNone/>
            </a:pPr>
            <a:endParaRPr sz="2100" b="1" i="1" u="none" strike="noStrike" cap="none" dirty="0">
              <a:solidFill>
                <a:srgbClr val="99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a:spLocks noGrp="1"/>
          </p:cNvSpPr>
          <p:nvPr>
            <p:ph type="title"/>
          </p:nvPr>
        </p:nvSpPr>
        <p:spPr>
          <a:xfrm>
            <a:off x="1219200" y="533400"/>
            <a:ext cx="6447600" cy="56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Calibri"/>
              <a:buNone/>
            </a:pPr>
            <a:r>
              <a:rPr lang="en-US" sz="3000"/>
              <a:t>Role of the Treasurer</a:t>
            </a:r>
            <a:endParaRPr sz="3000"/>
          </a:p>
        </p:txBody>
      </p:sp>
      <p:sp>
        <p:nvSpPr>
          <p:cNvPr id="280" name="Google Shape;280;p16"/>
          <p:cNvSpPr txBox="1">
            <a:spLocks noGrp="1"/>
          </p:cNvSpPr>
          <p:nvPr>
            <p:ph type="body" idx="1"/>
          </p:nvPr>
        </p:nvSpPr>
        <p:spPr>
          <a:xfrm>
            <a:off x="730200" y="1531900"/>
            <a:ext cx="8032500" cy="38808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sz="2400"/>
              <a:t>Your role is important with a lot of responsibility</a:t>
            </a:r>
            <a:br>
              <a:rPr lang="en-US" sz="2400"/>
            </a:br>
            <a:endParaRPr sz="2400"/>
          </a:p>
          <a:p>
            <a:pPr marL="228600" lvl="0" indent="-203200" algn="l" rtl="0">
              <a:lnSpc>
                <a:spcPct val="90000"/>
              </a:lnSpc>
              <a:spcBef>
                <a:spcPts val="0"/>
              </a:spcBef>
              <a:spcAft>
                <a:spcPts val="0"/>
              </a:spcAft>
              <a:buClr>
                <a:schemeClr val="dk1"/>
              </a:buClr>
              <a:buSzPts val="2400"/>
              <a:buChar char="•"/>
            </a:pPr>
            <a:r>
              <a:rPr lang="en-US" sz="2400"/>
              <a:t>It is critical that you keep accurate records</a:t>
            </a:r>
            <a:br>
              <a:rPr lang="en-US" sz="2400"/>
            </a:br>
            <a:endParaRPr sz="2400"/>
          </a:p>
          <a:p>
            <a:pPr marL="228600" lvl="0" indent="-203200" algn="l" rtl="0">
              <a:lnSpc>
                <a:spcPct val="90000"/>
              </a:lnSpc>
              <a:spcBef>
                <a:spcPts val="0"/>
              </a:spcBef>
              <a:spcAft>
                <a:spcPts val="0"/>
              </a:spcAft>
              <a:buClr>
                <a:schemeClr val="dk1"/>
              </a:buClr>
              <a:buSzPts val="2400"/>
              <a:buChar char="•"/>
            </a:pPr>
            <a:r>
              <a:rPr lang="en-US" sz="2400" b="1"/>
              <a:t>Poor record keeping creates operational problems and puts the reputation of the organization and yourself at risk</a:t>
            </a:r>
            <a:endParaRPr sz="2400" b="1"/>
          </a:p>
        </p:txBody>
      </p:sp>
    </p:spTree>
  </p:cSld>
  <p:clrMapOvr>
    <a:masterClrMapping/>
  </p:clrMapOvr>
</p:sld>
</file>

<file path=ppt/theme/theme1.xml><?xml version="1.0" encoding="utf-8"?>
<a:theme xmlns:a="http://schemas.openxmlformats.org/drawingml/2006/main" name="2_Cover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Option 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ansition Option 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Break Option 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unners design template">
  <a:themeElements>
    <a:clrScheme name="Runners design template 10">
      <a:dk1>
        <a:srgbClr val="003366"/>
      </a:dk1>
      <a:lt1>
        <a:srgbClr val="663300"/>
      </a:lt1>
      <a:dk2>
        <a:srgbClr val="000099"/>
      </a:dk2>
      <a:lt2>
        <a:srgbClr val="0066CC"/>
      </a:lt2>
      <a:accent1>
        <a:srgbClr val="0099CC"/>
      </a:accent1>
      <a:accent2>
        <a:srgbClr val="00B000"/>
      </a:accent2>
      <a:accent3>
        <a:srgbClr val="AAAACA"/>
      </a:accent3>
      <a:accent4>
        <a:srgbClr val="562A00"/>
      </a:accent4>
      <a:accent5>
        <a:srgbClr val="AACAE2"/>
      </a:accent5>
      <a:accent6>
        <a:srgbClr val="009F00"/>
      </a:accent6>
      <a:hlink>
        <a:srgbClr val="66CCFF"/>
      </a:hlink>
      <a:folHlink>
        <a:srgbClr val="FFE70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2452</Words>
  <Application>Microsoft Office PowerPoint</Application>
  <PresentationFormat>On-screen Show (4:3)</PresentationFormat>
  <Paragraphs>321</Paragraphs>
  <Slides>31</Slides>
  <Notes>31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Aptos</vt:lpstr>
      <vt:lpstr>Arial Black</vt:lpstr>
      <vt:lpstr>Verdana</vt:lpstr>
      <vt:lpstr>Noto Sans Symbols</vt:lpstr>
      <vt:lpstr>Calibri</vt:lpstr>
      <vt:lpstr>Arial</vt:lpstr>
      <vt:lpstr>2_Cover Slide</vt:lpstr>
      <vt:lpstr>Transition Option 1</vt:lpstr>
      <vt:lpstr>Content Slide</vt:lpstr>
      <vt:lpstr>Transition Option 5</vt:lpstr>
      <vt:lpstr>Section Break Option 5</vt:lpstr>
      <vt:lpstr>Runners design template</vt:lpstr>
      <vt:lpstr>PTA/PTO and Booster Club Sanctioning Enter your Name and Organization &amp; EMAIL in the Chat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the Treasurer</vt:lpstr>
      <vt:lpstr>Duties of the Treasurer</vt:lpstr>
      <vt:lpstr>PowerPoint Presentation</vt:lpstr>
      <vt:lpstr>PowerPoint Presentation</vt:lpstr>
      <vt:lpstr>Recommended Procedures</vt:lpstr>
      <vt:lpstr>Money-Handling Procedures</vt:lpstr>
      <vt:lpstr>Final Tips</vt:lpstr>
      <vt:lpstr>Tulsa Public Schools Booster Club Sanctioning Meeting 2025-26</vt:lpstr>
      <vt:lpstr>District Goal: </vt:lpstr>
      <vt:lpstr>The Role of Booster Clubs</vt:lpstr>
      <vt:lpstr>Communication</vt:lpstr>
      <vt:lpstr> Booster Club Funds</vt:lpstr>
      <vt:lpstr> Booster Clubs &amp; Additional Coaches Compensation</vt:lpstr>
      <vt:lpstr> Additional Coaches Compensation Continued</vt:lpstr>
      <vt:lpstr> Booster Clubs</vt:lpstr>
      <vt:lpstr>OSSAA Rule 9</vt:lpstr>
      <vt:lpstr>OSSAA Rule 9 Continued</vt:lpstr>
      <vt:lpstr>OSSAA Rule 9 Form</vt:lpstr>
      <vt:lpstr>Pepsi Representative</vt:lpstr>
      <vt:lpstr>BSN / NIKE</vt:lpstr>
      <vt:lpstr>Booster Club Sanctioning Meeting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PTA/PTO and Booster Club Sanctioning Enter your Name and Organization &amp; EMAIL in the Chat Box</dc:title>
  <dc:creator>Brown, Michael W</dc:creator>
  <cp:lastModifiedBy>Brown, Michael W</cp:lastModifiedBy>
  <cp:revision>30</cp:revision>
  <cp:lastPrinted>2025-09-15T18:03:49Z</cp:lastPrinted>
  <dcterms:modified xsi:type="dcterms:W3CDTF">2025-09-16T18:35:25Z</dcterms:modified>
</cp:coreProperties>
</file>