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81" r:id="rId5"/>
    <p:sldId id="388" r:id="rId6"/>
    <p:sldId id="389" r:id="rId7"/>
    <p:sldId id="398" r:id="rId8"/>
    <p:sldId id="399" r:id="rId9"/>
    <p:sldId id="395" r:id="rId10"/>
    <p:sldId id="396" r:id="rId11"/>
    <p:sldId id="401" r:id="rId12"/>
    <p:sldId id="406" r:id="rId13"/>
    <p:sldId id="407" r:id="rId14"/>
    <p:sldId id="403" r:id="rId15"/>
    <p:sldId id="408" r:id="rId16"/>
    <p:sldId id="404" r:id="rId17"/>
    <p:sldId id="39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AFF"/>
    <a:srgbClr val="F78CB9"/>
    <a:srgbClr val="F5DAC5"/>
    <a:srgbClr val="00A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92777" autoAdjust="0"/>
  </p:normalViewPr>
  <p:slideViewPr>
    <p:cSldViewPr snapToGrid="0">
      <p:cViewPr varScale="1">
        <p:scale>
          <a:sx n="80" d="100"/>
          <a:sy n="80" d="100"/>
        </p:scale>
        <p:origin x="648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3E10C-4735-4A0D-A76B-FFFBF4B6ED03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13D6A-DFDD-4B27-9F53-83C0CD9331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35CDE-2E0B-4188-96E9-ADF9ACB826A9}" type="datetimeFigureOut">
              <a:rPr lang="en-US" noProof="0" smtClean="0"/>
              <a:t>11/12/2024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D7B6F-E65C-42E7-86A5-0A01C6C9522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487DE8-DB1D-7476-8C44-B0F448760DE0}"/>
              </a:ext>
            </a:extLst>
          </p:cNvPr>
          <p:cNvSpPr/>
          <p:nvPr userDrawn="1"/>
        </p:nvSpPr>
        <p:spPr>
          <a:xfrm>
            <a:off x="803566" y="329415"/>
            <a:ext cx="9459997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colorful liquid with a purple line&#10;&#10;Description automatically generated">
            <a:extLst>
              <a:ext uri="{FF2B5EF4-FFF2-40B4-BE49-F238E27FC236}">
                <a16:creationId xmlns:a16="http://schemas.microsoft.com/office/drawing/2014/main" id="{1F307DB2-2647-9E7A-A3A3-DBE7504930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680" r="331" b="10324"/>
          <a:stretch/>
        </p:blipFill>
        <p:spPr>
          <a:xfrm>
            <a:off x="84057" y="-9099"/>
            <a:ext cx="11536223" cy="68671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9285B55-78E1-B83E-F9B2-6616677DB9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42007" y="1223587"/>
            <a:ext cx="849017" cy="97803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3B77729-8929-07DD-3A0E-3345E9C7EC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21023" y="4463033"/>
            <a:ext cx="849017" cy="97803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3485D99-86C3-3AD2-8EEC-686C73F65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576" y="1307592"/>
            <a:ext cx="6830568" cy="4498848"/>
          </a:xfrm>
        </p:spPr>
        <p:txBody>
          <a:bodyPr>
            <a:normAutofit/>
          </a:bodyPr>
          <a:lstStyle>
            <a:lvl1pPr algn="ctr">
              <a:lnSpc>
                <a:spcPct val="113000"/>
              </a:lnSpc>
              <a:defRPr sz="5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94F02A7-35D5-9B29-B063-4F40E8DC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918761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97F71CF-7463-EE58-8673-70FF6E01D635}"/>
              </a:ext>
            </a:extLst>
          </p:cNvPr>
          <p:cNvSpPr/>
          <p:nvPr userDrawn="1"/>
        </p:nvSpPr>
        <p:spPr>
          <a:xfrm>
            <a:off x="803566" y="329415"/>
            <a:ext cx="9459997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colorful gradient on a black background&#10;&#10;Description automatically generated">
            <a:extLst>
              <a:ext uri="{FF2B5EF4-FFF2-40B4-BE49-F238E27FC236}">
                <a16:creationId xmlns:a16="http://schemas.microsoft.com/office/drawing/2014/main" id="{35BEB45A-F384-D7C9-A3CB-75375E4B6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28" t="-787" r="-1" b="2794"/>
          <a:stretch/>
        </p:blipFill>
        <p:spPr>
          <a:xfrm rot="10800000">
            <a:off x="147778" y="-1"/>
            <a:ext cx="11843113" cy="651628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10DECF3-C5B2-7596-8F56-1A7469F36886}"/>
              </a:ext>
            </a:extLst>
          </p:cNvPr>
          <p:cNvGrpSpPr/>
          <p:nvPr userDrawn="1"/>
        </p:nvGrpSpPr>
        <p:grpSpPr>
          <a:xfrm rot="10800000">
            <a:off x="3039303" y="555295"/>
            <a:ext cx="5490384" cy="5535077"/>
            <a:chOff x="2470935" y="599843"/>
            <a:chExt cx="5490384" cy="5535077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A5C777D-A2B2-306B-76C2-3E13CEC5C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70935" y="599843"/>
              <a:ext cx="849017" cy="97803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B86DD9E-B0D3-146B-90C5-1F835B4B6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12302" y="5156885"/>
              <a:ext cx="849017" cy="97803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5E4463-3EAA-4A1D-028E-15858531E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68" y="1417320"/>
            <a:ext cx="5367528" cy="219456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BF31E34-7EF1-9430-2FA0-784F079D7A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44368" y="3602736"/>
            <a:ext cx="5367528" cy="9493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6611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BA3E124-5798-04DF-D85C-468DB4EC9F07}"/>
              </a:ext>
            </a:extLst>
          </p:cNvPr>
          <p:cNvSpPr/>
          <p:nvPr userDrawn="1"/>
        </p:nvSpPr>
        <p:spPr>
          <a:xfrm>
            <a:off x="803567" y="329415"/>
            <a:ext cx="3538724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id="{827662AF-0BAF-6D15-2F77-9241FBB7DD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9398"/>
          <a:stretch>
            <a:fillRect/>
          </a:stretch>
        </p:blipFill>
        <p:spPr>
          <a:xfrm rot="12600000">
            <a:off x="-1186695" y="-47254"/>
            <a:ext cx="8514377" cy="6482357"/>
          </a:xfrm>
          <a:custGeom>
            <a:avLst/>
            <a:gdLst>
              <a:gd name="connsiteX0" fmla="*/ 8514377 w 8514377"/>
              <a:gd name="connsiteY0" fmla="*/ 4473859 h 6482357"/>
              <a:gd name="connsiteX1" fmla="*/ 5035556 w 8514377"/>
              <a:gd name="connsiteY1" fmla="*/ 6482357 h 6482357"/>
              <a:gd name="connsiteX2" fmla="*/ 1109801 w 8514377"/>
              <a:gd name="connsiteY2" fmla="*/ 6482357 h 6482357"/>
              <a:gd name="connsiteX3" fmla="*/ 0 w 8514377"/>
              <a:gd name="connsiteY3" fmla="*/ 4560126 h 6482357"/>
              <a:gd name="connsiteX4" fmla="*/ 0 w 8514377"/>
              <a:gd name="connsiteY4" fmla="*/ 1470700 h 6482357"/>
              <a:gd name="connsiteX5" fmla="*/ 2547328 w 8514377"/>
              <a:gd name="connsiteY5" fmla="*/ 0 h 6482357"/>
              <a:gd name="connsiteX6" fmla="*/ 5931393 w 8514377"/>
              <a:gd name="connsiteY6" fmla="*/ 0 h 6482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14377" h="6482357">
                <a:moveTo>
                  <a:pt x="8514377" y="4473859"/>
                </a:moveTo>
                <a:lnTo>
                  <a:pt x="5035556" y="6482357"/>
                </a:lnTo>
                <a:lnTo>
                  <a:pt x="1109801" y="6482357"/>
                </a:lnTo>
                <a:lnTo>
                  <a:pt x="0" y="4560126"/>
                </a:lnTo>
                <a:lnTo>
                  <a:pt x="0" y="1470700"/>
                </a:lnTo>
                <a:lnTo>
                  <a:pt x="2547328" y="0"/>
                </a:lnTo>
                <a:lnTo>
                  <a:pt x="5931393" y="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327A7-341D-40E2-FE83-F00DE932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2194560"/>
            <a:ext cx="3621024" cy="2121408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24DD5641-C57E-F509-6D45-4612958140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155" y="393616"/>
            <a:ext cx="3539646" cy="6070600"/>
          </a:xfr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12046-C0D1-8657-A169-8AE89D82B74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2EE2E2-CE39-4B10-FFC4-3B077574EC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F9EF72-F371-75B2-8BC8-2A3B1BBE25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9442780-F07F-F8E2-0DE6-A7FB6447AE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2147" y="1177405"/>
            <a:ext cx="849017" cy="97803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ED62AC7-D4CF-F7E4-7EB6-B462EEB3FB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4198" y="5028678"/>
            <a:ext cx="849017" cy="97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74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37384A-AE12-9485-A46A-A67BD2D6D763}"/>
              </a:ext>
            </a:extLst>
          </p:cNvPr>
          <p:cNvSpPr/>
          <p:nvPr userDrawn="1"/>
        </p:nvSpPr>
        <p:spPr>
          <a:xfrm>
            <a:off x="803567" y="329415"/>
            <a:ext cx="3538724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colorful gradient on a black background&#10;&#10;Description automatically generated">
            <a:extLst>
              <a:ext uri="{FF2B5EF4-FFF2-40B4-BE49-F238E27FC236}">
                <a16:creationId xmlns:a16="http://schemas.microsoft.com/office/drawing/2014/main" id="{1B2BB6B9-EF29-3C73-2A3C-CF09EA6D3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923"/>
          <a:stretch/>
        </p:blipFill>
        <p:spPr>
          <a:xfrm>
            <a:off x="0" y="506925"/>
            <a:ext cx="5699870" cy="573388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8A5217E-2CE2-3F64-6AB4-EB0D30BE27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599873" y="1268006"/>
            <a:ext cx="849017" cy="97803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2FC963C-039A-17E9-178D-44753EC43F7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897112" y="4722376"/>
            <a:ext cx="849017" cy="97803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AE4342B-3BF5-0F3A-721B-C761F0014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2505456"/>
            <a:ext cx="3575304" cy="2331720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0975B60B-4328-7C87-7F8D-0730014D7AE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44767" y="393616"/>
            <a:ext cx="4123944" cy="6070600"/>
          </a:xfrm>
        </p:spPr>
        <p:txBody>
          <a:bodyPr anchor="ctr"/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185C39-AC94-8C87-B244-34719C148A2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96E03E-A5BE-A491-2B5F-35AD90AE1C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A6FD6C-9CEF-3304-8E48-7A8C282A27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618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ACC7A06-20DF-11B2-DBA3-4AD5A0782F72}"/>
              </a:ext>
            </a:extLst>
          </p:cNvPr>
          <p:cNvSpPr/>
          <p:nvPr userDrawn="1"/>
        </p:nvSpPr>
        <p:spPr>
          <a:xfrm>
            <a:off x="6711599" y="329415"/>
            <a:ext cx="3538724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purple and blue gradient&#10;&#10;Description automatically generated">
            <a:extLst>
              <a:ext uri="{FF2B5EF4-FFF2-40B4-BE49-F238E27FC236}">
                <a16:creationId xmlns:a16="http://schemas.microsoft.com/office/drawing/2014/main" id="{7F2E8E22-8715-DC35-A1D6-9DE0F7D4E5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20146" y="430094"/>
            <a:ext cx="6635667" cy="555108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FA543A9-6610-874B-5B5A-83D92322A5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996376" y="1390616"/>
            <a:ext cx="849017" cy="97803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118BD6AF-5555-EEAD-E54D-5C0AD969A1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8522918" y="4778529"/>
            <a:ext cx="849017" cy="97803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C23DEBC-4628-999E-0CE4-A99E4EE0D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696" y="1956816"/>
            <a:ext cx="3502152" cy="3218688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D3C4B38-CA42-D6E7-A813-594FE780EBB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83724" y="705888"/>
            <a:ext cx="4123944" cy="5758328"/>
          </a:xfrm>
        </p:spPr>
        <p:txBody>
          <a:bodyPr anchor="ctr"/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7106E-AE9C-748D-BFA7-A5C720C40C7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E05E23-DC2F-F555-BE36-6A4BA26749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624F6-261B-7F20-EE2A-8BE5871734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29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FF983AA-CC8F-F29A-16B4-FA97410056A9}"/>
              </a:ext>
            </a:extLst>
          </p:cNvPr>
          <p:cNvSpPr/>
          <p:nvPr userDrawn="1"/>
        </p:nvSpPr>
        <p:spPr>
          <a:xfrm>
            <a:off x="803566" y="329415"/>
            <a:ext cx="9459997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7" name="Picture 6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id="{E0936C36-F50A-1523-04B4-873B36EE90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4545" y="5588693"/>
            <a:ext cx="3077487" cy="1269307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3FF0649-2CAB-E241-1544-28122132EC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1405889" y="5226745"/>
            <a:ext cx="849017" cy="978035"/>
          </a:xfrm>
          <a:prstGeom prst="rect">
            <a:avLst/>
          </a:prstGeom>
        </p:spPr>
      </p:pic>
      <p:pic>
        <p:nvPicPr>
          <p:cNvPr id="9" name="Picture 8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id="{A3D7DA26-5AF7-F723-8332-D397C9D4F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4749" y="0"/>
            <a:ext cx="8497251" cy="294550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C212B63-01C0-9907-1952-5BD55C77E0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9420682" y="255984"/>
            <a:ext cx="849017" cy="97803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39D6EFD-3D88-AC8E-C91F-AE704D5DC61D}"/>
              </a:ext>
            </a:extLst>
          </p:cNvPr>
          <p:cNvSpPr/>
          <p:nvPr userDrawn="1"/>
        </p:nvSpPr>
        <p:spPr>
          <a:xfrm>
            <a:off x="1161288" y="2121408"/>
            <a:ext cx="2606040" cy="2606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1F4C90D2-BA10-F371-768C-4773A2DD0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4216" y="1353312"/>
            <a:ext cx="5824728" cy="2459736"/>
          </a:xfrm>
        </p:spPr>
        <p:txBody>
          <a:bodyPr lIns="91440" rIns="9144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110A2D0-5263-97B9-023B-7DEE66187D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5588" y="2235708"/>
            <a:ext cx="2377440" cy="237744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34938F3-05CE-10DD-2D42-621C5ECDC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14216" y="4050792"/>
            <a:ext cx="5824728" cy="11049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DA4635-CD35-105A-54F6-571A5B6C469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2984F-04B1-F977-FBD2-4592E8E4D0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DD725-F823-F190-62A8-AC33F67CA6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id="{5DFBE14A-32CA-8A3F-8C86-D04E6B1DBA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5293775"/>
            <a:ext cx="2361321" cy="156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8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C984FB-85C6-3052-A9EA-F41806C314AF}"/>
              </a:ext>
            </a:extLst>
          </p:cNvPr>
          <p:cNvSpPr/>
          <p:nvPr userDrawn="1"/>
        </p:nvSpPr>
        <p:spPr>
          <a:xfrm>
            <a:off x="803565" y="1291472"/>
            <a:ext cx="9537638" cy="5249368"/>
          </a:xfrm>
          <a:prstGeom prst="rect">
            <a:avLst/>
          </a:prstGeom>
          <a:solidFill>
            <a:srgbClr val="C5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898EEF-CE97-B22D-6E75-D121E815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32556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3766CFA5-68C3-F68B-7E95-753DDAE1E5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2498" y="1548481"/>
            <a:ext cx="8982675" cy="4736835"/>
          </a:xfrm>
          <a:custGeom>
            <a:avLst/>
            <a:gdLst>
              <a:gd name="connsiteX0" fmla="*/ 3400805 w 8982675"/>
              <a:gd name="connsiteY0" fmla="*/ 4656317 h 4736835"/>
              <a:gd name="connsiteX1" fmla="*/ 3768530 w 8982675"/>
              <a:gd name="connsiteY1" fmla="*/ 4708484 h 4736835"/>
              <a:gd name="connsiteX2" fmla="*/ 3854126 w 8982675"/>
              <a:gd name="connsiteY2" fmla="*/ 4736710 h 4736835"/>
              <a:gd name="connsiteX3" fmla="*/ 3352219 w 8982675"/>
              <a:gd name="connsiteY3" fmla="*/ 4736710 h 4736835"/>
              <a:gd name="connsiteX4" fmla="*/ 3267796 w 8982675"/>
              <a:gd name="connsiteY4" fmla="*/ 4658283 h 4736835"/>
              <a:gd name="connsiteX5" fmla="*/ 3400805 w 8982675"/>
              <a:gd name="connsiteY5" fmla="*/ 4656317 h 4736835"/>
              <a:gd name="connsiteX6" fmla="*/ 0 w 8982675"/>
              <a:gd name="connsiteY6" fmla="*/ 0 h 4736835"/>
              <a:gd name="connsiteX7" fmla="*/ 8982675 w 8982675"/>
              <a:gd name="connsiteY7" fmla="*/ 0 h 4736835"/>
              <a:gd name="connsiteX8" fmla="*/ 8982675 w 8982675"/>
              <a:gd name="connsiteY8" fmla="*/ 4736835 h 4736835"/>
              <a:gd name="connsiteX9" fmla="*/ 3950459 w 8982675"/>
              <a:gd name="connsiteY9" fmla="*/ 4736835 h 4736835"/>
              <a:gd name="connsiteX10" fmla="*/ 3788773 w 8982675"/>
              <a:gd name="connsiteY10" fmla="*/ 4674997 h 4736835"/>
              <a:gd name="connsiteX11" fmla="*/ 3228671 w 8982675"/>
              <a:gd name="connsiteY11" fmla="*/ 4623063 h 4736835"/>
              <a:gd name="connsiteX12" fmla="*/ 3132708 w 8982675"/>
              <a:gd name="connsiteY12" fmla="*/ 4545069 h 4736835"/>
              <a:gd name="connsiteX13" fmla="*/ 2691341 w 8982675"/>
              <a:gd name="connsiteY13" fmla="*/ 4402451 h 4736835"/>
              <a:gd name="connsiteX14" fmla="*/ 2104826 w 8982675"/>
              <a:gd name="connsiteY14" fmla="*/ 4577133 h 4736835"/>
              <a:gd name="connsiteX15" fmla="*/ 540354 w 8982675"/>
              <a:gd name="connsiteY15" fmla="*/ 3817187 h 4736835"/>
              <a:gd name="connsiteX16" fmla="*/ 0 w 8982675"/>
              <a:gd name="connsiteY16" fmla="*/ 3830433 h 473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82675" h="4736835">
                <a:moveTo>
                  <a:pt x="3400805" y="4656317"/>
                </a:moveTo>
                <a:cubicBezTo>
                  <a:pt x="3531347" y="4658926"/>
                  <a:pt x="3654347" y="4675523"/>
                  <a:pt x="3768530" y="4708484"/>
                </a:cubicBezTo>
                <a:cubicBezTo>
                  <a:pt x="3798214" y="4717150"/>
                  <a:pt x="3826726" y="4726559"/>
                  <a:pt x="3854126" y="4736710"/>
                </a:cubicBezTo>
                <a:lnTo>
                  <a:pt x="3352219" y="4736710"/>
                </a:lnTo>
                <a:cubicBezTo>
                  <a:pt x="3323028" y="4709289"/>
                  <a:pt x="3294579" y="4682734"/>
                  <a:pt x="3267796" y="4658283"/>
                </a:cubicBezTo>
                <a:cubicBezTo>
                  <a:pt x="3312939" y="4656132"/>
                  <a:pt x="3357291" y="4655448"/>
                  <a:pt x="3400805" y="4656317"/>
                </a:cubicBezTo>
                <a:close/>
                <a:moveTo>
                  <a:pt x="0" y="0"/>
                </a:moveTo>
                <a:lnTo>
                  <a:pt x="8982675" y="0"/>
                </a:lnTo>
                <a:lnTo>
                  <a:pt x="8982675" y="4736835"/>
                </a:lnTo>
                <a:lnTo>
                  <a:pt x="3950459" y="4736835"/>
                </a:lnTo>
                <a:cubicBezTo>
                  <a:pt x="3900904" y="4713870"/>
                  <a:pt x="3847214" y="4693133"/>
                  <a:pt x="3788773" y="4674997"/>
                </a:cubicBezTo>
                <a:cubicBezTo>
                  <a:pt x="3643810" y="4630924"/>
                  <a:pt x="3458920" y="4609197"/>
                  <a:pt x="3228671" y="4623063"/>
                </a:cubicBezTo>
                <a:cubicBezTo>
                  <a:pt x="3190841" y="4589513"/>
                  <a:pt x="3157763" y="4562153"/>
                  <a:pt x="3132708" y="4545069"/>
                </a:cubicBezTo>
                <a:cubicBezTo>
                  <a:pt x="3009900" y="4465156"/>
                  <a:pt x="2876972" y="4398675"/>
                  <a:pt x="2691341" y="4402451"/>
                </a:cubicBezTo>
                <a:cubicBezTo>
                  <a:pt x="2485283" y="4409074"/>
                  <a:pt x="2289531" y="4465898"/>
                  <a:pt x="2104826" y="4577133"/>
                </a:cubicBezTo>
                <a:cubicBezTo>
                  <a:pt x="1783304" y="4259153"/>
                  <a:pt x="1229373" y="3910408"/>
                  <a:pt x="540354" y="3817187"/>
                </a:cubicBezTo>
                <a:cubicBezTo>
                  <a:pt x="359907" y="3797131"/>
                  <a:pt x="179768" y="3802888"/>
                  <a:pt x="0" y="383043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pic>
        <p:nvPicPr>
          <p:cNvPr id="7" name="Picture 6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id="{846F15F4-7014-4E14-56B7-56D54599BA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15" t="-15152"/>
          <a:stretch/>
        </p:blipFill>
        <p:spPr>
          <a:xfrm rot="10800000" flipH="1">
            <a:off x="7432159" y="-25812"/>
            <a:ext cx="4767411" cy="837980"/>
          </a:xfrm>
          <a:prstGeom prst="rect">
            <a:avLst/>
          </a:prstGeom>
        </p:spPr>
      </p:pic>
      <p:pic>
        <p:nvPicPr>
          <p:cNvPr id="9" name="Picture 8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id="{3A669BB6-5B89-62EF-E05B-39C24D4741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963474" y="5867628"/>
            <a:ext cx="4983673" cy="990372"/>
          </a:xfrm>
          <a:prstGeom prst="rect">
            <a:avLst/>
          </a:prstGeom>
        </p:spPr>
      </p:pic>
      <p:pic>
        <p:nvPicPr>
          <p:cNvPr id="11" name="Picture 10" descr="A colorful gradient shapes with a purple line&#10;&#10;Description automatically generated with medium confidence">
            <a:extLst>
              <a:ext uri="{FF2B5EF4-FFF2-40B4-BE49-F238E27FC236}">
                <a16:creationId xmlns:a16="http://schemas.microsoft.com/office/drawing/2014/main" id="{6B7DEE27-0CA8-84BE-2C04-6FDB3E5881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4753929"/>
            <a:ext cx="5788201" cy="210407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B0126E7-35C8-4EB5-B66B-D1260C4AE37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0380" y="5498683"/>
            <a:ext cx="904680" cy="104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96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653AAB7-5928-57F2-05DE-9C551FC2F2E3}"/>
              </a:ext>
            </a:extLst>
          </p:cNvPr>
          <p:cNvSpPr/>
          <p:nvPr userDrawn="1"/>
        </p:nvSpPr>
        <p:spPr>
          <a:xfrm>
            <a:off x="6711599" y="329415"/>
            <a:ext cx="3538724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F8B0822-A3A0-6F7D-70AC-41FCAAB7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539496"/>
            <a:ext cx="5961888" cy="1527048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BB8C22E1-E317-84DE-8D3D-93F1009D05F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6072" y="2112264"/>
            <a:ext cx="2618541" cy="4197096"/>
          </a:xfrm>
        </p:spPr>
        <p:txBody>
          <a:bodyPr anchor="t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7DB1F03-8346-3188-F1C7-B0A5E86F630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538728" y="2112264"/>
            <a:ext cx="2618541" cy="419709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CFB5D-5D4D-191A-E033-35889513273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B8D263-095A-9E1E-0A55-36A5B42EC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28F88-D01C-0A01-2CA2-DBE75087B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A colorful liquid with a purple line&#10;&#10;Description automatically generated with medium confidence">
            <a:extLst>
              <a:ext uri="{FF2B5EF4-FFF2-40B4-BE49-F238E27FC236}">
                <a16:creationId xmlns:a16="http://schemas.microsoft.com/office/drawing/2014/main" id="{EFF156F3-9A7D-EAA4-4F00-E693C2A3FE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85" b="-8059"/>
          <a:stretch/>
        </p:blipFill>
        <p:spPr>
          <a:xfrm rot="5400000">
            <a:off x="6813632" y="1479632"/>
            <a:ext cx="3355938" cy="740079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67BAFAF-EE3F-5B9A-6382-910CD450D2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 flipV="1">
            <a:off x="9408940" y="3205716"/>
            <a:ext cx="809263" cy="93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68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8B0822-A3A0-6F7D-70AC-41FCAAB7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7" y="539496"/>
            <a:ext cx="6038397" cy="1435608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1FEFF780-F9A6-D70C-43AF-EF361A89EEC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50000" y="2112264"/>
            <a:ext cx="2880567" cy="4197096"/>
          </a:xfrm>
        </p:spPr>
        <p:txBody>
          <a:bodyPr anchor="t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3AEFBC-F09B-894B-CD7A-F9C372585AF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70065" y="2112264"/>
            <a:ext cx="3118104" cy="419709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CFB5D-5D4D-191A-E033-35889513273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B8D263-095A-9E1E-0A55-36A5B42EC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28F88-D01C-0A01-2CA2-DBE75087B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67BAFAF-EE3F-5B9A-6382-910CD450D2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V="1">
            <a:off x="9408940" y="3205716"/>
            <a:ext cx="809263" cy="9322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31B5D0-8E67-901E-73FB-36D970CB8F97}"/>
              </a:ext>
            </a:extLst>
          </p:cNvPr>
          <p:cNvSpPr/>
          <p:nvPr userDrawn="1"/>
        </p:nvSpPr>
        <p:spPr>
          <a:xfrm>
            <a:off x="711203" y="329416"/>
            <a:ext cx="2503051" cy="59790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olorful liquid with a purple line&#10;&#10;Description automatically generated with medium confidence">
            <a:extLst>
              <a:ext uri="{FF2B5EF4-FFF2-40B4-BE49-F238E27FC236}">
                <a16:creationId xmlns:a16="http://schemas.microsoft.com/office/drawing/2014/main" id="{EAB3AD9D-9B13-188E-617D-F178259609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2022196" y="2022197"/>
            <a:ext cx="6858000" cy="281360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757D6059-8E17-ABF1-8456-C15CE400B5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 flipV="1">
            <a:off x="1635889" y="4247231"/>
            <a:ext cx="904680" cy="104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0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AB0126E7-35C8-4EB5-B66B-D1260C4AE3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0380" y="5498683"/>
            <a:ext cx="904680" cy="10421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647433-270D-5D45-29E0-608311CA9701}"/>
              </a:ext>
            </a:extLst>
          </p:cNvPr>
          <p:cNvSpPr>
            <a:spLocks/>
          </p:cNvSpPr>
          <p:nvPr userDrawn="1"/>
        </p:nvSpPr>
        <p:spPr>
          <a:xfrm>
            <a:off x="5621925" y="1468626"/>
            <a:ext cx="4641637" cy="5055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4F7496-C504-BB47-EC59-97AAA92A07B8}"/>
              </a:ext>
            </a:extLst>
          </p:cNvPr>
          <p:cNvSpPr/>
          <p:nvPr userDrawn="1"/>
        </p:nvSpPr>
        <p:spPr>
          <a:xfrm>
            <a:off x="803567" y="1460959"/>
            <a:ext cx="4641638" cy="5055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4" name="Picture 13" descr="A colorful liquid with a purple line&#10;&#10;Description automatically generated with medium confidence">
            <a:extLst>
              <a:ext uri="{FF2B5EF4-FFF2-40B4-BE49-F238E27FC236}">
                <a16:creationId xmlns:a16="http://schemas.microsoft.com/office/drawing/2014/main" id="{32B92FA5-A482-D296-0300-0D794E5A1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008"/>
          <a:stretch/>
        </p:blipFill>
        <p:spPr>
          <a:xfrm rot="10800000">
            <a:off x="0" y="4603898"/>
            <a:ext cx="6148843" cy="22541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898EEF-CE97-B22D-6E75-D121E815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27920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98A1FC94-DC76-4D72-16F0-88E8D61960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15568" y="1883664"/>
            <a:ext cx="4014216" cy="3511296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 lang="en-US" sz="1400" b="0" kern="12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buClr>
                <a:schemeClr val="tx2"/>
              </a:buClr>
              <a:defRPr sz="1200"/>
            </a:lvl2pPr>
            <a:lvl3pPr>
              <a:buClr>
                <a:schemeClr val="tx2"/>
              </a:buClr>
              <a:defRPr sz="1200"/>
            </a:lvl3pPr>
            <a:lvl4pPr>
              <a:defRPr sz="1600"/>
            </a:lvl4pPr>
            <a:lvl5pPr>
              <a:defRPr sz="1600"/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81E2BE2C-1D19-F2FC-F91E-A2C73325864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934456" y="1883664"/>
            <a:ext cx="4014216" cy="3511296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1200"/>
              </a:spcAft>
              <a:buNone/>
              <a:defRPr sz="1400" b="1"/>
            </a:lvl1pPr>
            <a:lvl2pPr>
              <a:buClr>
                <a:schemeClr val="tx2"/>
              </a:buClr>
              <a:defRPr sz="12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28C8D-2511-191A-0965-7E441EDA27B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4E08F2-413A-87D7-FC7E-FA7C3282F7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E8ED2-48AE-58D3-898D-1C9D6D65A7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2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8B0822-A3A0-6F7D-70AC-41FCAAB7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6" y="539496"/>
            <a:ext cx="6958584" cy="1435608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67BAFAF-EE3F-5B9A-6382-910CD450D2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V="1">
            <a:off x="9408940" y="3205716"/>
            <a:ext cx="809263" cy="9322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31B5D0-8E67-901E-73FB-36D970CB8F97}"/>
              </a:ext>
            </a:extLst>
          </p:cNvPr>
          <p:cNvSpPr/>
          <p:nvPr userDrawn="1"/>
        </p:nvSpPr>
        <p:spPr>
          <a:xfrm>
            <a:off x="711203" y="329416"/>
            <a:ext cx="2503051" cy="59790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1FEFF780-F9A6-D70C-43AF-EF361A89EEC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50000" y="1965960"/>
            <a:ext cx="6629400" cy="85953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9ACBEEE1-322A-B926-9005-21D1F3999AA9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4039564" y="2962656"/>
            <a:ext cx="6539835" cy="3227387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CFB5D-5D4D-191A-E033-35889513273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B8D263-095A-9E1E-0A55-36A5B42EC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28F88-D01C-0A01-2CA2-DBE75087B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 descr="A colorful gradient on a black background&#10;&#10;Description automatically generated">
            <a:extLst>
              <a:ext uri="{FF2B5EF4-FFF2-40B4-BE49-F238E27FC236}">
                <a16:creationId xmlns:a16="http://schemas.microsoft.com/office/drawing/2014/main" id="{24AE729D-8A2D-FEFD-3B1F-8025FBBDD5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2219" t="5197"/>
          <a:stretch>
            <a:fillRect/>
          </a:stretch>
        </p:blipFill>
        <p:spPr>
          <a:xfrm rot="14400000">
            <a:off x="-2171467" y="2562333"/>
            <a:ext cx="6626421" cy="4182149"/>
          </a:xfrm>
          <a:custGeom>
            <a:avLst/>
            <a:gdLst>
              <a:gd name="connsiteX0" fmla="*/ 6626421 w 6626421"/>
              <a:gd name="connsiteY0" fmla="*/ 4182149 h 4182149"/>
              <a:gd name="connsiteX1" fmla="*/ 1319145 w 6626421"/>
              <a:gd name="connsiteY1" fmla="*/ 4182149 h 4182149"/>
              <a:gd name="connsiteX2" fmla="*/ 0 w 6626421"/>
              <a:gd name="connsiteY2" fmla="*/ 3420540 h 4182149"/>
              <a:gd name="connsiteX3" fmla="*/ 1974850 w 6626421"/>
              <a:gd name="connsiteY3" fmla="*/ 0 h 4182149"/>
              <a:gd name="connsiteX4" fmla="*/ 6626421 w 6626421"/>
              <a:gd name="connsiteY4" fmla="*/ 2685586 h 418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6421" h="4182149">
                <a:moveTo>
                  <a:pt x="6626421" y="4182149"/>
                </a:moveTo>
                <a:lnTo>
                  <a:pt x="1319145" y="4182149"/>
                </a:lnTo>
                <a:lnTo>
                  <a:pt x="0" y="3420540"/>
                </a:lnTo>
                <a:lnTo>
                  <a:pt x="1974850" y="0"/>
                </a:lnTo>
                <a:lnTo>
                  <a:pt x="6626421" y="2685586"/>
                </a:lnTo>
                <a:close/>
              </a:path>
            </a:pathLst>
          </a:cu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2DA2EC6-9201-16D6-4C20-0FB5854C2C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273050" y="2512988"/>
            <a:ext cx="849017" cy="97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49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8B0822-A3A0-6F7D-70AC-41FCAAB7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43560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67BAFAF-EE3F-5B9A-6382-910CD450D2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V="1">
            <a:off x="9408940" y="3205716"/>
            <a:ext cx="809263" cy="932240"/>
          </a:xfrm>
          <a:prstGeom prst="rect">
            <a:avLst/>
          </a:prstGeom>
        </p:spPr>
      </p:pic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9ACBEEE1-322A-B926-9005-21D1F3999AA9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804672" y="1472184"/>
            <a:ext cx="9537192" cy="392277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CFB5D-5D4D-191A-E033-35889513273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B8D263-095A-9E1E-0A55-36A5B42EC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28F88-D01C-0A01-2CA2-DBE75087B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colorful liquid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B9D6252C-CE9A-ABBD-43D8-62F708B2B2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-3380" y="5552387"/>
            <a:ext cx="3785031" cy="1310811"/>
          </a:xfrm>
          <a:prstGeom prst="rect">
            <a:avLst/>
          </a:prstGeom>
        </p:spPr>
      </p:pic>
      <p:pic>
        <p:nvPicPr>
          <p:cNvPr id="9" name="Picture 8" descr="A colorful liquid with a purple line&#10;&#10;Description automatically generated with medium confidence">
            <a:extLst>
              <a:ext uri="{FF2B5EF4-FFF2-40B4-BE49-F238E27FC236}">
                <a16:creationId xmlns:a16="http://schemas.microsoft.com/office/drawing/2014/main" id="{C975A1D6-EEFF-C8C1-AC72-68C09285D5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686580" y="-9167"/>
            <a:ext cx="5538171" cy="225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33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21AC4E5-2B89-481E-46B9-A867F5699CEE}"/>
              </a:ext>
            </a:extLst>
          </p:cNvPr>
          <p:cNvSpPr/>
          <p:nvPr userDrawn="1"/>
        </p:nvSpPr>
        <p:spPr>
          <a:xfrm>
            <a:off x="803566" y="329415"/>
            <a:ext cx="9459997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olorful gradient on a black background&#10;&#10;Description automatically generated">
            <a:extLst>
              <a:ext uri="{FF2B5EF4-FFF2-40B4-BE49-F238E27FC236}">
                <a16:creationId xmlns:a16="http://schemas.microsoft.com/office/drawing/2014/main" id="{C425D3D8-6FFB-E26C-2DDC-EAE565DDDD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76" t="13872" r="4114" b="8199"/>
          <a:stretch/>
        </p:blipFill>
        <p:spPr>
          <a:xfrm rot="10800000">
            <a:off x="-2" y="-2"/>
            <a:ext cx="10838727" cy="685800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B0B6FA5-0AFE-69A5-2CE6-27D1CBF5F0F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43365" y="1390616"/>
            <a:ext cx="849017" cy="97803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CA221E3-E5C1-6778-BDF2-B5527950BB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12015" y="4219529"/>
            <a:ext cx="849017" cy="978035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8EF24DD3-EDCB-7DE8-426A-6EFA267D6B0C}"/>
              </a:ext>
            </a:extLst>
          </p:cNvPr>
          <p:cNvSpPr/>
          <p:nvPr userDrawn="1"/>
        </p:nvSpPr>
        <p:spPr>
          <a:xfrm>
            <a:off x="4233672" y="1527048"/>
            <a:ext cx="2606040" cy="2606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5E4463-3EAA-4A1D-028E-15858531E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688336"/>
            <a:ext cx="9464040" cy="2459736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5958D5F2-B610-B25E-1D2D-71EC79D2A9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43400" y="1645920"/>
            <a:ext cx="2377440" cy="237744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4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650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16507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10260076" y="3233420"/>
            <a:ext cx="3098800" cy="594360"/>
          </a:xfrm>
          <a:prstGeom prst="rect">
            <a:avLst/>
          </a:prstGeom>
        </p:spPr>
        <p:txBody>
          <a:bodyPr vert="horz" lIns="0" tIns="45720" rIns="91440" bIns="45720" rtlCol="0" anchor="t"/>
          <a:lstStyle>
            <a:lvl1pPr algn="ctr">
              <a:defRPr sz="1200" b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274552" y="5632704"/>
            <a:ext cx="1069848" cy="594360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400" b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1359C3-8CE4-C25B-8E46-AFFF9EADFF92}"/>
              </a:ext>
            </a:extLst>
          </p:cNvPr>
          <p:cNvCxnSpPr/>
          <p:nvPr/>
        </p:nvCxnSpPr>
        <p:spPr>
          <a:xfrm>
            <a:off x="11091672" y="0"/>
            <a:ext cx="0" cy="6845701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9B11C67-3806-82B6-01D7-1583184D5D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1161152" y="745184"/>
            <a:ext cx="1296648" cy="59436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ftr="0" dt="0"/>
  <p:txStyles>
    <p:titleStyle>
      <a:lvl1pPr algn="l" defTabSz="914400" rtl="0" eaLnBrk="1" latinLnBrk="0" hangingPunct="1">
        <a:lnSpc>
          <a:spcPct val="113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teamonedu.eu/news/steam-educational-practices-in-romania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Relationship Id="rId9" Type="http://schemas.openxmlformats.org/officeDocument/2006/relationships/image" Target="../media/image5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Relationship Id="rId9" Type="http://schemas.openxmlformats.org/officeDocument/2006/relationships/image" Target="../media/image6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03D7F5-3FA4-3B64-ACA2-1AB08CDC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576" y="1012317"/>
            <a:ext cx="6830568" cy="4498848"/>
          </a:xfrm>
        </p:spPr>
        <p:txBody>
          <a:bodyPr/>
          <a:lstStyle/>
          <a:p>
            <a:r>
              <a:rPr lang="en-US" dirty="0"/>
              <a:t>Monte Sano Elementary</a:t>
            </a:r>
            <a:br>
              <a:rPr lang="en-US" dirty="0"/>
            </a:br>
            <a:r>
              <a:rPr lang="en-US" dirty="0"/>
              <a:t>Celebrates</a:t>
            </a:r>
            <a:br>
              <a:rPr lang="en-US" dirty="0"/>
            </a:br>
            <a:r>
              <a:rPr lang="en-US" dirty="0"/>
              <a:t>S.T.E.A.M.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E6BA54-9084-4A49-99EE-690B0A785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073226" y="2826258"/>
            <a:ext cx="356625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21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6C6C4D-03F5-4184-8BB4-ABA581764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5570" y="3107365"/>
            <a:ext cx="3669873" cy="27524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B21F90C-5110-4CFD-9C44-5C417CE29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905625" y="3549314"/>
            <a:ext cx="3428823" cy="257161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539496"/>
            <a:ext cx="5961888" cy="720137"/>
          </a:xfrm>
        </p:spPr>
        <p:txBody>
          <a:bodyPr/>
          <a:lstStyle/>
          <a:p>
            <a:r>
              <a:rPr lang="en-US" dirty="0"/>
              <a:t>Physical Attributes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6176396-5C07-E925-F5EA-D77CB75279A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196328" y="899564"/>
            <a:ext cx="2618541" cy="41970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Students explored the physical attributes of objects.</a:t>
            </a:r>
          </a:p>
          <a:p>
            <a:r>
              <a:rPr lang="en-US" dirty="0"/>
              <a:t>They compared and contrasted the size, shape, color, weight, and textures of cotton, cloth, wooden cubes, snap cubes, House Builders, Bridge Builders, rubber aquatic animals, plastic frogs, and sea gems.</a:t>
            </a:r>
          </a:p>
          <a:p>
            <a:r>
              <a:rPr lang="en-US" dirty="0"/>
              <a:t>                Then…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764271-44C1-4899-845D-BE721D956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90720">
            <a:off x="296405" y="2092050"/>
            <a:ext cx="3344231" cy="25081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D5129B-E862-4E6E-A220-88A50C3ED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522371">
            <a:off x="3546184" y="1019694"/>
            <a:ext cx="3048000" cy="253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76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999" y="404761"/>
            <a:ext cx="6038397" cy="570847"/>
          </a:xfrm>
        </p:spPr>
        <p:txBody>
          <a:bodyPr>
            <a:normAutofit fontScale="90000"/>
          </a:bodyPr>
          <a:lstStyle/>
          <a:p>
            <a:r>
              <a:rPr lang="en-US" dirty="0"/>
              <a:t>More Physical Attributes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6BCF40-331F-9302-5F82-E9497333DD5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88131" y="404762"/>
            <a:ext cx="3118104" cy="4197096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…they combined multiple objects to create structures.  </a:t>
            </a:r>
          </a:p>
          <a:p>
            <a:r>
              <a:rPr lang="en-US" dirty="0"/>
              <a:t>                         </a:t>
            </a:r>
          </a:p>
          <a:p>
            <a:r>
              <a:rPr lang="en-US" dirty="0"/>
              <a:t>                         Finally, they                    </a:t>
            </a:r>
          </a:p>
          <a:p>
            <a:r>
              <a:rPr lang="en-US" dirty="0"/>
              <a:t>                           sorted the                             </a:t>
            </a:r>
          </a:p>
          <a:p>
            <a:r>
              <a:rPr lang="en-US" dirty="0"/>
              <a:t>                              objects.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fld id="{98C0CDE5-970C-4CC4-BF43-0DA127E73E8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999BF2-9266-4A54-8EDB-1584B99F1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92903">
            <a:off x="6649312" y="535234"/>
            <a:ext cx="4107124" cy="30803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74372D-2F6D-4B62-8711-18F7F0B3F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23443" y="2053419"/>
            <a:ext cx="4115351" cy="30865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1F49EA-6AEF-4726-A045-478BE3F1B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918236" y="2815922"/>
            <a:ext cx="4384609" cy="32884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B223A8-D35D-4D02-AAC3-48F37267E1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912086">
            <a:off x="5540198" y="2657816"/>
            <a:ext cx="4101192" cy="383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41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12" y="239584"/>
            <a:ext cx="5961888" cy="720137"/>
          </a:xfrm>
        </p:spPr>
        <p:txBody>
          <a:bodyPr/>
          <a:lstStyle/>
          <a:p>
            <a:r>
              <a:rPr lang="en-US" dirty="0"/>
              <a:t>Exploring Weather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6176396-5C07-E925-F5EA-D77CB75279A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032349" y="698117"/>
            <a:ext cx="2808330" cy="639902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Students explored the weather in different ways.  </a:t>
            </a:r>
          </a:p>
          <a:p>
            <a:r>
              <a:rPr lang="en-US" dirty="0"/>
              <a:t>Some students learned what weather is and illustrated a form of it they were interested in.</a:t>
            </a:r>
          </a:p>
          <a:p>
            <a:r>
              <a:rPr lang="en-US" dirty="0"/>
              <a:t>Some students learned about weather instruments and how to use them to help predict the weather.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Some students learned about cirrus, stratus, and cumulous clouds and how they can be used to forecast weather.</a:t>
            </a:r>
          </a:p>
          <a:p>
            <a:r>
              <a:rPr lang="en-US" dirty="0"/>
              <a:t>                    Others…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fld id="{98C0CDE5-970C-4CC4-BF43-0DA127E73E8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84DA3C-DABB-4654-B31B-DC4A4234A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93401">
            <a:off x="3622470" y="4435036"/>
            <a:ext cx="3053977" cy="22904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CDC524F-7AE3-4182-A625-1393A07EB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046" y="2582234"/>
            <a:ext cx="3229879" cy="242241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34781FE-CCA9-45B9-8748-2856717CA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458" y="1474233"/>
            <a:ext cx="3135089" cy="23513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3FB2B75-1840-4CDC-B326-428F40CB63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80241">
            <a:off x="3522963" y="735768"/>
            <a:ext cx="3099799" cy="23248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7A43BA0-F1CE-49DF-A428-F16E54F034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886" y="4004635"/>
            <a:ext cx="3280231" cy="246017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5621162-702D-4332-8C00-B05E46B1BB56}"/>
              </a:ext>
            </a:extLst>
          </p:cNvPr>
          <p:cNvSpPr/>
          <p:nvPr/>
        </p:nvSpPr>
        <p:spPr>
          <a:xfrm rot="5400000">
            <a:off x="8083296" y="2967335"/>
            <a:ext cx="68580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Meteorologists</a:t>
            </a:r>
          </a:p>
        </p:txBody>
      </p:sp>
    </p:spTree>
    <p:extLst>
      <p:ext uri="{BB962C8B-B14F-4D97-AF65-F5344CB8AC3E}">
        <p14:creationId xmlns:p14="http://schemas.microsoft.com/office/powerpoint/2010/main" val="2972226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276" y="313541"/>
            <a:ext cx="6038397" cy="570847"/>
          </a:xfrm>
        </p:spPr>
        <p:txBody>
          <a:bodyPr>
            <a:normAutofit fontScale="90000"/>
          </a:bodyPr>
          <a:lstStyle/>
          <a:p>
            <a:r>
              <a:rPr lang="en-US" dirty="0"/>
              <a:t>More About The Weather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6BCF40-331F-9302-5F82-E9497333DD5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48172" y="505779"/>
            <a:ext cx="3118104" cy="41970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…students learned much about the weather and completed a STEAM   Challenge to create at least 3 working weather instruments.</a:t>
            </a:r>
          </a:p>
          <a:p>
            <a:r>
              <a:rPr lang="en-US" dirty="0"/>
              <a:t>                     They had to label </a:t>
            </a:r>
          </a:p>
          <a:p>
            <a:r>
              <a:rPr lang="en-US" dirty="0"/>
              <a:t>                            each of them</a:t>
            </a:r>
          </a:p>
          <a:p>
            <a:r>
              <a:rPr lang="en-US" dirty="0"/>
              <a:t>                       and describe how</a:t>
            </a:r>
          </a:p>
          <a:p>
            <a:r>
              <a:rPr lang="en-US" dirty="0"/>
              <a:t>                     they are used to</a:t>
            </a:r>
          </a:p>
          <a:p>
            <a:r>
              <a:rPr lang="en-US" dirty="0"/>
              <a:t>                   predict the weather.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fld id="{98C0CDE5-970C-4CC4-BF43-0DA127E73E8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9846C1-4061-4C9E-9850-FDCAA362C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82005">
            <a:off x="6759113" y="3470018"/>
            <a:ext cx="4064787" cy="30485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65C35D-0725-4A34-9791-96C661737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092" y="934281"/>
            <a:ext cx="3900572" cy="29254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26D69D-6A13-41E2-B204-8EC0A0E33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910743" y="1377874"/>
            <a:ext cx="3947883" cy="29609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F782F4-FFDD-4FF6-90AF-1A1185B62B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48273">
            <a:off x="3278346" y="3661703"/>
            <a:ext cx="3736428" cy="280232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A714380-314C-493D-806B-C3FAD711B49D}"/>
              </a:ext>
            </a:extLst>
          </p:cNvPr>
          <p:cNvSpPr/>
          <p:nvPr/>
        </p:nvSpPr>
        <p:spPr>
          <a:xfrm rot="5400000">
            <a:off x="8083296" y="2967335"/>
            <a:ext cx="68580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Meteorologists</a:t>
            </a:r>
          </a:p>
        </p:txBody>
      </p:sp>
    </p:spTree>
    <p:extLst>
      <p:ext uri="{BB962C8B-B14F-4D97-AF65-F5344CB8AC3E}">
        <p14:creationId xmlns:p14="http://schemas.microsoft.com/office/powerpoint/2010/main" val="3588542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539496"/>
            <a:ext cx="5961888" cy="720137"/>
          </a:xfrm>
        </p:spPr>
        <p:txBody>
          <a:bodyPr/>
          <a:lstStyle/>
          <a:p>
            <a:r>
              <a:rPr lang="en-US" dirty="0"/>
              <a:t>Investigating Stars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6176396-5C07-E925-F5EA-D77CB75279A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987689" y="638027"/>
            <a:ext cx="2618541" cy="4521800"/>
          </a:xfrm>
        </p:spPr>
        <p:txBody>
          <a:bodyPr>
            <a:normAutofit/>
          </a:bodyPr>
          <a:lstStyle/>
          <a:p>
            <a:r>
              <a:rPr lang="en-US" dirty="0"/>
              <a:t>Students investigated stars by learning about their size, color, and temperature.</a:t>
            </a:r>
          </a:p>
          <a:p>
            <a:r>
              <a:rPr lang="en-US" dirty="0"/>
              <a:t>They were challenged to create their own artwork depicting the stars in order of temperature.</a:t>
            </a:r>
          </a:p>
          <a:p>
            <a:r>
              <a:rPr lang="en-US" dirty="0"/>
              <a:t>They were surprised to discover that our sun is medium, and the hottest stars are blue.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fld id="{98C0CDE5-970C-4CC4-BF43-0DA127E73E8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564E33-D09E-4B73-AF38-35958CD7AE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13" t="29739" r="25455" b="446"/>
          <a:stretch/>
        </p:blipFill>
        <p:spPr>
          <a:xfrm>
            <a:off x="316712" y="1379476"/>
            <a:ext cx="3578330" cy="31738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CE1D5E-19BF-47CE-BBB2-D0F819E92A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40" r="13920"/>
          <a:stretch/>
        </p:blipFill>
        <p:spPr>
          <a:xfrm rot="5400000">
            <a:off x="2955699" y="3102142"/>
            <a:ext cx="2860308" cy="43042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A4A1D6-CD36-4358-972D-7D68AF9D0D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37"/>
          <a:stretch/>
        </p:blipFill>
        <p:spPr>
          <a:xfrm rot="5400000">
            <a:off x="3960691" y="580770"/>
            <a:ext cx="2879335" cy="250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94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56" y="398348"/>
            <a:ext cx="5961888" cy="720137"/>
          </a:xfrm>
        </p:spPr>
        <p:txBody>
          <a:bodyPr/>
          <a:lstStyle/>
          <a:p>
            <a:r>
              <a:rPr lang="en-US" dirty="0"/>
              <a:t>Rocks and Minerals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6176396-5C07-E925-F5EA-D77CB75279A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224320" y="638027"/>
            <a:ext cx="2618541" cy="4197096"/>
          </a:xfrm>
        </p:spPr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Students investigated rocks and minerals.</a:t>
            </a:r>
          </a:p>
          <a:p>
            <a:pPr algn="ctr"/>
            <a:r>
              <a:rPr lang="en-US" dirty="0"/>
              <a:t>They worked with the </a:t>
            </a:r>
            <a:r>
              <a:rPr lang="en-US" dirty="0" err="1"/>
              <a:t>Moh’s</a:t>
            </a:r>
            <a:r>
              <a:rPr lang="en-US" dirty="0"/>
              <a:t> Hardness Scale to determine the hardness of several minerals.</a:t>
            </a:r>
          </a:p>
          <a:p>
            <a:pPr algn="ctr"/>
            <a:r>
              <a:rPr lang="en-US" dirty="0"/>
              <a:t>Then…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fld id="{98C0CDE5-970C-4CC4-BF43-0DA127E73E8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D92384-8BBF-4356-BAC7-C953843439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87" t="19828" r="25904"/>
          <a:stretch/>
        </p:blipFill>
        <p:spPr>
          <a:xfrm rot="10800000">
            <a:off x="314908" y="1230959"/>
            <a:ext cx="3108146" cy="29288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602BB3-122B-4EB3-B7CC-A5CB1990B3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7" r="22363" b="20918"/>
          <a:stretch/>
        </p:blipFill>
        <p:spPr>
          <a:xfrm rot="735753">
            <a:off x="3354294" y="779202"/>
            <a:ext cx="3932130" cy="3219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82CFE7-B3AE-418D-8C3F-648D8795C0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48962" y="4306801"/>
            <a:ext cx="2698736" cy="20240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FE7511-AA90-4115-855F-FC70564AFD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678401">
            <a:off x="4238306" y="3940967"/>
            <a:ext cx="3229636" cy="24222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FFD253A-D4D7-4387-A93B-B52FDA72F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868479" y="3879965"/>
            <a:ext cx="3228777" cy="242158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61A9649-C7EA-4BF7-9F98-3ACC86A8B083}"/>
              </a:ext>
            </a:extLst>
          </p:cNvPr>
          <p:cNvSpPr/>
          <p:nvPr/>
        </p:nvSpPr>
        <p:spPr>
          <a:xfrm rot="5400000">
            <a:off x="8083296" y="2967335"/>
            <a:ext cx="68580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Geologists</a:t>
            </a:r>
          </a:p>
        </p:txBody>
      </p:sp>
    </p:spTree>
    <p:extLst>
      <p:ext uri="{BB962C8B-B14F-4D97-AF65-F5344CB8AC3E}">
        <p14:creationId xmlns:p14="http://schemas.microsoft.com/office/powerpoint/2010/main" val="4073282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6BCF40-331F-9302-5F82-E9497333DD5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14339" y="445938"/>
            <a:ext cx="3118104" cy="4197096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…students completed a STEAM Challenge asking them to create a mineral display case.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fld id="{98C0CDE5-970C-4CC4-BF43-0DA127E73E8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98F2CD-5D1E-4936-A9AF-3781A923C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6243" y="907892"/>
            <a:ext cx="4130039" cy="30975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8A0CF6-F622-4F8C-A7C4-8E1EEED40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477351" y="1543934"/>
            <a:ext cx="3439450" cy="25795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A7C0F9-9CDF-480C-950A-954B5DE52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604948">
            <a:off x="7434710" y="3530967"/>
            <a:ext cx="3714183" cy="27856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598E26-4F23-4B1C-BCB4-901DC9EEB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504844">
            <a:off x="2828926" y="3304887"/>
            <a:ext cx="3568392" cy="2676295"/>
          </a:xfrm>
          <a:prstGeom prst="rect">
            <a:avLst/>
          </a:prstGeom>
        </p:spPr>
      </p:pic>
      <p:sp>
        <p:nvSpPr>
          <p:cNvPr id="14" name="Title 3">
            <a:extLst>
              <a:ext uri="{FF2B5EF4-FFF2-40B4-BE49-F238E27FC236}">
                <a16:creationId xmlns:a16="http://schemas.microsoft.com/office/drawing/2014/main" id="{88DF64C5-47F2-4EE3-8D61-33027359C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443" y="229336"/>
            <a:ext cx="5961888" cy="720137"/>
          </a:xfrm>
        </p:spPr>
        <p:txBody>
          <a:bodyPr/>
          <a:lstStyle/>
          <a:p>
            <a:r>
              <a:rPr lang="en-US" dirty="0"/>
              <a:t>More Rocks and Minerals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F2FC73-4778-4EA3-A726-47FB14C93B86}"/>
              </a:ext>
            </a:extLst>
          </p:cNvPr>
          <p:cNvSpPr/>
          <p:nvPr/>
        </p:nvSpPr>
        <p:spPr>
          <a:xfrm rot="5400000">
            <a:off x="8083296" y="2967335"/>
            <a:ext cx="68580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Geologists</a:t>
            </a:r>
          </a:p>
        </p:txBody>
      </p:sp>
    </p:spTree>
    <p:extLst>
      <p:ext uri="{BB962C8B-B14F-4D97-AF65-F5344CB8AC3E}">
        <p14:creationId xmlns:p14="http://schemas.microsoft.com/office/powerpoint/2010/main" val="3261540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1A7739-6B36-4C23-B99A-9C562B660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02184" y="1423935"/>
            <a:ext cx="2538292" cy="190372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419" y="300185"/>
            <a:ext cx="5961888" cy="720137"/>
          </a:xfrm>
        </p:spPr>
        <p:txBody>
          <a:bodyPr>
            <a:normAutofit/>
          </a:bodyPr>
          <a:lstStyle/>
          <a:p>
            <a:r>
              <a:rPr lang="en-US" dirty="0"/>
              <a:t>Earth’s Surface Features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6176396-5C07-E925-F5EA-D77CB75279A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224320" y="638027"/>
            <a:ext cx="2618541" cy="4197096"/>
          </a:xfrm>
        </p:spPr>
        <p:txBody>
          <a:bodyPr/>
          <a:lstStyle/>
          <a:p>
            <a:r>
              <a:rPr lang="en-US" dirty="0"/>
              <a:t>Students learned about several features on the earth's surface, including deltas, sand dunes, mountains, and their favorite…volcanoes.</a:t>
            </a:r>
          </a:p>
          <a:p>
            <a:r>
              <a:rPr lang="en-US" dirty="0"/>
              <a:t>They learned that there are destructive and constructive forces.</a:t>
            </a:r>
          </a:p>
          <a:p>
            <a:r>
              <a:rPr lang="en-US" dirty="0"/>
              <a:t>Students completed simulations of beach erosion.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fld id="{98C0CDE5-970C-4CC4-BF43-0DA127E73E8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C453F7-0F8D-418E-91E9-377CF45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72671">
            <a:off x="3843973" y="1224113"/>
            <a:ext cx="2245871" cy="16844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307CDE-DE1F-4E54-B275-D21A385E2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578724">
            <a:off x="5041347" y="1119643"/>
            <a:ext cx="2302281" cy="17267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728DFF-16B3-440F-A6E1-1730D59256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655388">
            <a:off x="2445209" y="1298718"/>
            <a:ext cx="2296885" cy="17226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CB063A-9349-415B-8D1B-CA576BCFE0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669025">
            <a:off x="1159043" y="1315761"/>
            <a:ext cx="2296887" cy="1722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DB6212A-77E4-478E-9E57-B788629DBAC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2398"/>
          <a:stretch/>
        </p:blipFill>
        <p:spPr>
          <a:xfrm rot="5400000">
            <a:off x="95474" y="3101674"/>
            <a:ext cx="3306715" cy="31958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A169CF9-5D4B-47C1-9B42-0D118003374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296"/>
          <a:stretch/>
        </p:blipFill>
        <p:spPr>
          <a:xfrm rot="5400000">
            <a:off x="3333711" y="3249701"/>
            <a:ext cx="3306713" cy="31115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808C728-092E-43D3-9DA4-C345E8DA934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1787"/>
          <a:stretch/>
        </p:blipFill>
        <p:spPr>
          <a:xfrm>
            <a:off x="6724833" y="4595825"/>
            <a:ext cx="3419291" cy="2262175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E23FF5CB-0DEE-493F-8E53-20E0F1646F21}"/>
              </a:ext>
            </a:extLst>
          </p:cNvPr>
          <p:cNvSpPr/>
          <p:nvPr/>
        </p:nvSpPr>
        <p:spPr>
          <a:xfrm rot="5400000">
            <a:off x="8083296" y="2967335"/>
            <a:ext cx="68580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Geologists</a:t>
            </a:r>
          </a:p>
        </p:txBody>
      </p:sp>
    </p:spTree>
    <p:extLst>
      <p:ext uri="{BB962C8B-B14F-4D97-AF65-F5344CB8AC3E}">
        <p14:creationId xmlns:p14="http://schemas.microsoft.com/office/powerpoint/2010/main" val="2084761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235" y="220358"/>
            <a:ext cx="6038397" cy="570847"/>
          </a:xfrm>
        </p:spPr>
        <p:txBody>
          <a:bodyPr>
            <a:normAutofit fontScale="90000"/>
          </a:bodyPr>
          <a:lstStyle/>
          <a:p>
            <a:r>
              <a:rPr lang="en-US" dirty="0"/>
              <a:t>More With Earth’s Surfaces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6BCF40-331F-9302-5F82-E9497333DD5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04208" y="610482"/>
            <a:ext cx="2931075" cy="60600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Students completed a STEAM Challenge to build a working levee.</a:t>
            </a:r>
          </a:p>
          <a:p>
            <a:r>
              <a:rPr lang="en-US" dirty="0"/>
              <a:t>Finally, they calculated the area and perimeter of  </a:t>
            </a:r>
          </a:p>
          <a:p>
            <a:r>
              <a:rPr lang="en-US" dirty="0"/>
              <a:t>                        the container</a:t>
            </a:r>
          </a:p>
          <a:p>
            <a:r>
              <a:rPr lang="en-US" dirty="0"/>
              <a:t>                        the levee was </a:t>
            </a:r>
          </a:p>
          <a:p>
            <a:r>
              <a:rPr lang="en-US" dirty="0"/>
              <a:t>                      constructed in.</a:t>
            </a:r>
          </a:p>
          <a:p>
            <a:endParaRPr lang="en-US" dirty="0"/>
          </a:p>
          <a:p>
            <a:r>
              <a:rPr lang="en-US" dirty="0"/>
              <a:t>Standard</a:t>
            </a:r>
          </a:p>
          <a:p>
            <a:r>
              <a:rPr lang="en-US" dirty="0"/>
              <a:t>and non-standard</a:t>
            </a:r>
          </a:p>
          <a:p>
            <a:r>
              <a:rPr lang="en-US" dirty="0"/>
              <a:t>measurements</a:t>
            </a:r>
          </a:p>
          <a:p>
            <a:r>
              <a:rPr lang="en-US" dirty="0"/>
              <a:t>were used.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fld id="{98C0CDE5-970C-4CC4-BF43-0DA127E73E8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D39F7D-164E-4E26-9C12-3792926F42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87" t="25675" r="31711"/>
          <a:stretch/>
        </p:blipFill>
        <p:spPr>
          <a:xfrm>
            <a:off x="8003932" y="3660913"/>
            <a:ext cx="2917883" cy="3233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F062AE-E3DF-4F6D-94F4-B454E608C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781" y="2818341"/>
            <a:ext cx="3443680" cy="2582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6B3FC3-7CCD-4AE5-B411-3D59980A8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53798" y="3786285"/>
            <a:ext cx="3313134" cy="24848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B517F8-9450-411A-8B89-AC9F5E7D55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73" r="16674"/>
          <a:stretch/>
        </p:blipFill>
        <p:spPr>
          <a:xfrm rot="5400000">
            <a:off x="6924729" y="2830892"/>
            <a:ext cx="2232002" cy="22069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7AF16C-3344-42C0-8866-F3C0E6D074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2252"/>
          <a:stretch/>
        </p:blipFill>
        <p:spPr>
          <a:xfrm>
            <a:off x="5041733" y="4910381"/>
            <a:ext cx="3286755" cy="19165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E78E202-496C-410B-91C0-3602346DD64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193" t="3063" r="16394" b="4828"/>
          <a:stretch/>
        </p:blipFill>
        <p:spPr>
          <a:xfrm>
            <a:off x="3374913" y="791205"/>
            <a:ext cx="2357712" cy="24160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2BFE7B-9CDE-478A-822C-9890F035BBA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793" r="8251" b="12421"/>
          <a:stretch/>
        </p:blipFill>
        <p:spPr>
          <a:xfrm rot="21404455">
            <a:off x="5712464" y="783721"/>
            <a:ext cx="2557341" cy="24011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1A6E44-0498-4240-8D6C-8D21E701D4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312347">
            <a:off x="7981318" y="692495"/>
            <a:ext cx="3237321" cy="242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8952D6-FB4C-4655-9379-DF56FA99F03F}"/>
              </a:ext>
            </a:extLst>
          </p:cNvPr>
          <p:cNvSpPr/>
          <p:nvPr/>
        </p:nvSpPr>
        <p:spPr>
          <a:xfrm rot="5400000">
            <a:off x="8083296" y="2967335"/>
            <a:ext cx="68580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Geologists</a:t>
            </a:r>
          </a:p>
        </p:txBody>
      </p:sp>
    </p:spTree>
    <p:extLst>
      <p:ext uri="{BB962C8B-B14F-4D97-AF65-F5344CB8AC3E}">
        <p14:creationId xmlns:p14="http://schemas.microsoft.com/office/powerpoint/2010/main" val="4231178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54" y="397183"/>
            <a:ext cx="5961888" cy="720137"/>
          </a:xfrm>
        </p:spPr>
        <p:txBody>
          <a:bodyPr/>
          <a:lstStyle/>
          <a:p>
            <a:r>
              <a:rPr lang="en-US" dirty="0"/>
              <a:t>Engineering with </a:t>
            </a:r>
            <a:r>
              <a:rPr lang="en-US" dirty="0" err="1"/>
              <a:t>Strawbees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6176396-5C07-E925-F5EA-D77CB75279A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186220" y="1330452"/>
            <a:ext cx="2618541" cy="4197096"/>
          </a:xfrm>
        </p:spPr>
        <p:txBody>
          <a:bodyPr/>
          <a:lstStyle/>
          <a:p>
            <a:pPr algn="ctr"/>
            <a:r>
              <a:rPr lang="en-US" dirty="0"/>
              <a:t>Students were challenged to create an octahedra using </a:t>
            </a:r>
            <a:r>
              <a:rPr lang="en-US" dirty="0" err="1"/>
              <a:t>Strawbees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They were able to count the eight sides of their construction.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fld id="{98C0CDE5-970C-4CC4-BF43-0DA127E73E8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857810-E8A5-4368-BA7B-9B042AF0D9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980"/>
          <a:stretch/>
        </p:blipFill>
        <p:spPr>
          <a:xfrm rot="5400000">
            <a:off x="3525582" y="4020304"/>
            <a:ext cx="2902038" cy="24449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CCDDF-6AAF-4C96-9841-B2598B482A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" r="20950"/>
          <a:stretch/>
        </p:blipFill>
        <p:spPr>
          <a:xfrm rot="5400000">
            <a:off x="713568" y="4054638"/>
            <a:ext cx="2444035" cy="26806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323A8E-7651-433B-B33B-B12C138109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354" r="29867"/>
          <a:stretch/>
        </p:blipFill>
        <p:spPr>
          <a:xfrm>
            <a:off x="3685298" y="1282959"/>
            <a:ext cx="2582607" cy="25587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23D2E3-802C-4FDA-912A-19A2FFA23B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38" t="10223" r="20434" b="10635"/>
          <a:stretch/>
        </p:blipFill>
        <p:spPr>
          <a:xfrm>
            <a:off x="317240" y="1282960"/>
            <a:ext cx="3135087" cy="255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2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057" y="244221"/>
            <a:ext cx="6038397" cy="570847"/>
          </a:xfrm>
        </p:spPr>
        <p:txBody>
          <a:bodyPr>
            <a:normAutofit fontScale="90000"/>
          </a:bodyPr>
          <a:lstStyle/>
          <a:p>
            <a:r>
              <a:rPr lang="en-US" dirty="0"/>
              <a:t>Sink or Float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6BCF40-331F-9302-5F82-E9497333DD5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88131" y="404762"/>
            <a:ext cx="2880567" cy="4197096"/>
          </a:xfrm>
        </p:spPr>
        <p:txBody>
          <a:bodyPr>
            <a:normAutofit/>
          </a:bodyPr>
          <a:lstStyle/>
          <a:p>
            <a:r>
              <a:rPr lang="en-US" dirty="0"/>
              <a:t>Students explored numerous objects to determine if they would sink or float.</a:t>
            </a:r>
          </a:p>
          <a:p>
            <a:r>
              <a:rPr lang="en-US" dirty="0"/>
              <a:t>They made predictions and  </a:t>
            </a:r>
          </a:p>
          <a:p>
            <a:r>
              <a:rPr lang="en-US" dirty="0"/>
              <a:t>                        discussed why </a:t>
            </a:r>
          </a:p>
          <a:p>
            <a:r>
              <a:rPr lang="en-US" dirty="0"/>
              <a:t>                          some items   </a:t>
            </a:r>
          </a:p>
          <a:p>
            <a:r>
              <a:rPr lang="en-US" dirty="0"/>
              <a:t>                   sink while others </a:t>
            </a:r>
          </a:p>
          <a:p>
            <a:r>
              <a:rPr lang="en-US" dirty="0"/>
              <a:t>                               float.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fld id="{98C0CDE5-970C-4CC4-BF43-0DA127E73E8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19ABDB-5D2A-4847-A2B2-4FC9BE6A1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764148" y="871998"/>
            <a:ext cx="4262697" cy="31970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9298E5-84CD-45DC-A68B-B1C661060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757606" y="1612692"/>
            <a:ext cx="4018789" cy="30140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A18DB2-3597-4F66-AB4A-C96EC624B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00804">
            <a:off x="5639306" y="3318755"/>
            <a:ext cx="4709380" cy="353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91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539496"/>
            <a:ext cx="5961888" cy="102804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Applying for a JOB on the S.T.E.A.M Team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6176396-5C07-E925-F5EA-D77CB75279A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224320" y="638027"/>
            <a:ext cx="2618541" cy="41970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Upper-grade students completed STEAM Job Applications.  </a:t>
            </a:r>
          </a:p>
          <a:p>
            <a:r>
              <a:rPr lang="en-US" dirty="0"/>
              <a:t>Each STEAM Team has six specific jobs.  The applications help the teacher assign the most desirable job(s) to the most interested student(s).</a:t>
            </a:r>
          </a:p>
          <a:p>
            <a:r>
              <a:rPr lang="en-US" dirty="0"/>
              <a:t>This also cultivates ownership and responsibility.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fld id="{98C0CDE5-970C-4CC4-BF43-0DA127E73E8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92F212-86EC-43EB-8428-EDE69CD9C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88918" y="2919620"/>
            <a:ext cx="3702305" cy="27767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D9B3F4-7934-4983-A3B9-F1971C1F3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284" y="2172063"/>
            <a:ext cx="3702304" cy="277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41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B60F6F-E490-BF7A-A8DB-59FD2206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350809"/>
            <a:ext cx="9464040" cy="2459736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/>
              <a:t>D. Jackson</a:t>
            </a:r>
            <a:br>
              <a:rPr lang="en-US" dirty="0"/>
            </a:br>
            <a:r>
              <a:rPr lang="en-US" dirty="0"/>
              <a:t>S.T.E.A.M. Teacher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C606C12-484B-2AD1-936D-1D0A317C8B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4640157" y="470911"/>
            <a:ext cx="1793069" cy="2377440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E962994-3BF1-46A1-9AEA-1A5A0B00D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971800"/>
            <a:ext cx="3962399" cy="341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0172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415">
      <a:dk1>
        <a:srgbClr val="3B3B3B"/>
      </a:dk1>
      <a:lt1>
        <a:sysClr val="window" lastClr="FFFFFF"/>
      </a:lt1>
      <a:dk2>
        <a:srgbClr val="262626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7030A0"/>
      </a:accent4>
      <a:accent5>
        <a:srgbClr val="B92AD6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">
      <a:majorFont>
        <a:latin typeface="Narkisim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66931380_win32_KB_V5" id="{1B786C8D-2177-4A5A-9718-032A412214C6}" vid="{EA647B36-C19D-492E-9711-2F7B3523F3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A27D8E-DE3D-481C-905D-44ADCF801F76}">
  <ds:schemaRefs>
    <ds:schemaRef ds:uri="http://www.w3.org/XML/1998/namespace"/>
    <ds:schemaRef ds:uri="http://schemas.microsoft.com/office/2006/metadata/properties"/>
    <ds:schemaRef ds:uri="16c05727-aa75-4e4a-9b5f-8a80a1165891"/>
    <ds:schemaRef ds:uri="http://purl.org/dc/elements/1.1/"/>
    <ds:schemaRef ds:uri="http://schemas.microsoft.com/office/2006/documentManagement/types"/>
    <ds:schemaRef ds:uri="http://purl.org/dc/terms/"/>
    <ds:schemaRef ds:uri="71af3243-3dd4-4a8d-8c0d-dd76da1f02a5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230e9df3-be65-4c73-a93b-d1236ebd677e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B6450B55-B496-4B49-9DD2-B71AB023CA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9F46F3-DDE7-46C7-84BC-59C1156F2B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18306</TotalTime>
  <Words>544</Words>
  <Application>Microsoft Office PowerPoint</Application>
  <PresentationFormat>Widescreen</PresentationFormat>
  <Paragraphs>87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Custom</vt:lpstr>
      <vt:lpstr>Monte Sano Elementary Celebrates S.T.E.A.M.</vt:lpstr>
      <vt:lpstr>Physical Attributes</vt:lpstr>
      <vt:lpstr>More Physical Attributes</vt:lpstr>
      <vt:lpstr>Exploring Weather</vt:lpstr>
      <vt:lpstr>More About The Weather</vt:lpstr>
      <vt:lpstr>Investigating Stars</vt:lpstr>
      <vt:lpstr>Rocks and Minerals</vt:lpstr>
      <vt:lpstr>More Rocks and Minerals</vt:lpstr>
      <vt:lpstr>Earth’s Surface Features</vt:lpstr>
      <vt:lpstr>More With Earth’s Surfaces</vt:lpstr>
      <vt:lpstr>Engineering with Strawbees</vt:lpstr>
      <vt:lpstr>Sink or Float</vt:lpstr>
      <vt:lpstr>Applying for a JOB on the S.T.E.A.M Team</vt:lpstr>
      <vt:lpstr>Thank You D. Jackson S.T.E.A.M. Teacher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Jackson, Dana</dc:creator>
  <cp:lastModifiedBy>Jackson, Dana</cp:lastModifiedBy>
  <cp:revision>54</cp:revision>
  <dcterms:created xsi:type="dcterms:W3CDTF">2023-08-29T05:27:05Z</dcterms:created>
  <dcterms:modified xsi:type="dcterms:W3CDTF">2024-11-13T01:38:17Z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