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Merriweather"/>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32" roundtripDataSignature="AMtx7mhBVL77oxPMF+2QoU+RqEdC8judD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Merriweather-regular.fntdata"/><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Merriweather-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Merriweather-boldItalic.fntdata"/><Relationship Id="rId30" Type="http://schemas.openxmlformats.org/officeDocument/2006/relationships/font" Target="fonts/Merriweather-italic.fntdata"/><Relationship Id="rId11" Type="http://schemas.openxmlformats.org/officeDocument/2006/relationships/slide" Target="slides/slide5.xml"/><Relationship Id="rId10" Type="http://schemas.openxmlformats.org/officeDocument/2006/relationships/slide" Target="slides/slide4.xml"/><Relationship Id="rId32"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65644284a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65644284a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 name="Google Shape;7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5" name="Google Shape;75;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0" name="Google Shape;9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4" name="Google Shape;10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4: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4" name="Google Shape;11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9" name="Google Shape;11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6: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1" name="Google Shape;13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7: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2" name="Google Shape;14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8: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3" name="Google Shape;15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9: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5" name="Google Shape;16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0: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8" name="Google Shape;17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1: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9" name="Google Shape;18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2: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0" name="Google Shape;20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3: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1" name="Google Shape;21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4: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2" name="Google Shape;22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5: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3" name="Google Shape;23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6: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9" name="Google Shape;24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7: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5" name="Google Shape;26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8: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6" name="Google Shape;27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9: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7" name="Google Shape;28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9" name="Google Shape;299;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300" name="Google Shape;300;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1" name="Shape 11"/>
        <p:cNvGrpSpPr/>
        <p:nvPr/>
      </p:nvGrpSpPr>
      <p:grpSpPr>
        <a:xfrm>
          <a:off x="0" y="0"/>
          <a:ext cx="0" cy="0"/>
          <a:chOff x="0" y="0"/>
          <a:chExt cx="0" cy="0"/>
        </a:xfrm>
      </p:grpSpPr>
      <p:sp>
        <p:nvSpPr>
          <p:cNvPr id="12" name="Google Shape;12;p22"/>
          <p:cNvSpPr/>
          <p:nvPr>
            <p:ph idx="2" type="pic"/>
          </p:nvPr>
        </p:nvSpPr>
        <p:spPr>
          <a:xfrm>
            <a:off x="5364480" y="0"/>
            <a:ext cx="3779520" cy="5143500"/>
          </a:xfrm>
          <a:prstGeom prst="rect">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3" name="Shape 13"/>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 name="Shape 14"/>
        <p:cNvGrpSpPr/>
        <p:nvPr/>
      </p:nvGrpSpPr>
      <p:grpSpPr>
        <a:xfrm>
          <a:off x="0" y="0"/>
          <a:ext cx="0" cy="0"/>
          <a:chOff x="0" y="0"/>
          <a:chExt cx="0" cy="0"/>
        </a:xfrm>
      </p:grpSpPr>
      <p:sp>
        <p:nvSpPr>
          <p:cNvPr id="15" name="Google Shape;15;p24"/>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6" name="Google Shape;16;p24"/>
          <p:cNvSpPr txBox="1"/>
          <p:nvPr>
            <p:ph idx="1" type="subTitle"/>
          </p:nvPr>
        </p:nvSpPr>
        <p:spPr>
          <a:xfrm>
            <a:off x="1143000" y="2701528"/>
            <a:ext cx="6858000" cy="1241821"/>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7" name="Google Shape;17;p24"/>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8" name="Google Shape;18;p2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 name="Google Shape;19;p2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4" name="Shape 24"/>
        <p:cNvGrpSpPr/>
        <p:nvPr/>
      </p:nvGrpSpPr>
      <p:grpSpPr>
        <a:xfrm>
          <a:off x="0" y="0"/>
          <a:ext cx="0" cy="0"/>
          <a:chOff x="0" y="0"/>
          <a:chExt cx="0" cy="0"/>
        </a:xfrm>
      </p:grpSpPr>
      <p:sp>
        <p:nvSpPr>
          <p:cNvPr id="25" name="Google Shape;25;p26"/>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6" name="Google Shape;26;p26"/>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7" name="Google Shape;27;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2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30" name="Google Shape;30;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1" name="Shape 31"/>
        <p:cNvGrpSpPr/>
        <p:nvPr/>
      </p:nvGrpSpPr>
      <p:grpSpPr>
        <a:xfrm>
          <a:off x="0" y="0"/>
          <a:ext cx="0" cy="0"/>
          <a:chOff x="0" y="0"/>
          <a:chExt cx="0" cy="0"/>
        </a:xfrm>
      </p:grpSpPr>
      <p:sp>
        <p:nvSpPr>
          <p:cNvPr id="32" name="Google Shape;32;p2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2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4" name="Google Shape;34;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5" name="Shape 35"/>
        <p:cNvGrpSpPr/>
        <p:nvPr/>
      </p:nvGrpSpPr>
      <p:grpSpPr>
        <a:xfrm>
          <a:off x="0" y="0"/>
          <a:ext cx="0" cy="0"/>
          <a:chOff x="0" y="0"/>
          <a:chExt cx="0" cy="0"/>
        </a:xfrm>
      </p:grpSpPr>
      <p:sp>
        <p:nvSpPr>
          <p:cNvPr id="36" name="Google Shape;36;p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7" name="Google Shape;37;p29"/>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8" name="Google Shape;38;p29"/>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9" name="Google Shape;39;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3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2" name="Google Shape;42;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3" name="Shape 43"/>
        <p:cNvGrpSpPr/>
        <p:nvPr/>
      </p:nvGrpSpPr>
      <p:grpSpPr>
        <a:xfrm>
          <a:off x="0" y="0"/>
          <a:ext cx="0" cy="0"/>
          <a:chOff x="0" y="0"/>
          <a:chExt cx="0" cy="0"/>
        </a:xfrm>
      </p:grpSpPr>
      <p:sp>
        <p:nvSpPr>
          <p:cNvPr id="44" name="Google Shape;44;p31"/>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5" name="Google Shape;45;p31"/>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6" name="Google Shape;46;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7" name="Shape 47"/>
        <p:cNvGrpSpPr/>
        <p:nvPr/>
      </p:nvGrpSpPr>
      <p:grpSpPr>
        <a:xfrm>
          <a:off x="0" y="0"/>
          <a:ext cx="0" cy="0"/>
          <a:chOff x="0" y="0"/>
          <a:chExt cx="0" cy="0"/>
        </a:xfrm>
      </p:grpSpPr>
      <p:sp>
        <p:nvSpPr>
          <p:cNvPr id="48" name="Google Shape;48;p32"/>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9" name="Google Shape;49;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0" name="Shape 50"/>
        <p:cNvGrpSpPr/>
        <p:nvPr/>
      </p:nvGrpSpPr>
      <p:grpSpPr>
        <a:xfrm>
          <a:off x="0" y="0"/>
          <a:ext cx="0" cy="0"/>
          <a:chOff x="0" y="0"/>
          <a:chExt cx="0" cy="0"/>
        </a:xfrm>
      </p:grpSpPr>
      <p:sp>
        <p:nvSpPr>
          <p:cNvPr id="51" name="Google Shape;51;p3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33"/>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53" name="Google Shape;53;p33"/>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4" name="Google Shape;54;p33"/>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5" name="Google Shape;55;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6" name="Shape 56"/>
        <p:cNvGrpSpPr/>
        <p:nvPr/>
      </p:nvGrpSpPr>
      <p:grpSpPr>
        <a:xfrm>
          <a:off x="0" y="0"/>
          <a:ext cx="0" cy="0"/>
          <a:chOff x="0" y="0"/>
          <a:chExt cx="0" cy="0"/>
        </a:xfrm>
      </p:grpSpPr>
      <p:sp>
        <p:nvSpPr>
          <p:cNvPr id="57" name="Google Shape;57;p34"/>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58" name="Google Shape;58;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9" name="Shape 59"/>
        <p:cNvGrpSpPr/>
        <p:nvPr/>
      </p:nvGrpSpPr>
      <p:grpSpPr>
        <a:xfrm>
          <a:off x="0" y="0"/>
          <a:ext cx="0" cy="0"/>
          <a:chOff x="0" y="0"/>
          <a:chExt cx="0" cy="0"/>
        </a:xfrm>
      </p:grpSpPr>
      <p:sp>
        <p:nvSpPr>
          <p:cNvPr id="60" name="Google Shape;60;p35"/>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61" name="Google Shape;61;p35"/>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62" name="Google Shape;62;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3" name="Shape 63"/>
        <p:cNvGrpSpPr/>
        <p:nvPr/>
      </p:nvGrpSpPr>
      <p:grpSpPr>
        <a:xfrm>
          <a:off x="0" y="0"/>
          <a:ext cx="0" cy="0"/>
          <a:chOff x="0" y="0"/>
          <a:chExt cx="0" cy="0"/>
        </a:xfrm>
      </p:grpSpPr>
      <p:sp>
        <p:nvSpPr>
          <p:cNvPr id="64" name="Google Shape;64;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slideLayout" Target="../slideLayouts/slideLayout5.xml"/><Relationship Id="rId3" Type="http://schemas.openxmlformats.org/officeDocument/2006/relationships/slideLayout" Target="../slideLayouts/slideLayout6.xml"/><Relationship Id="rId4" Type="http://schemas.openxmlformats.org/officeDocument/2006/relationships/slideLayout" Target="../slideLayouts/slideLayout7.xml"/><Relationship Id="rId11" Type="http://schemas.openxmlformats.org/officeDocument/2006/relationships/slideLayout" Target="../slideLayouts/slideLayout14.xml"/><Relationship Id="rId10" Type="http://schemas.openxmlformats.org/officeDocument/2006/relationships/slideLayout" Target="../slideLayouts/slideLayout13.xml"/><Relationship Id="rId12" Type="http://schemas.openxmlformats.org/officeDocument/2006/relationships/theme" Target="../theme/theme3.xml"/><Relationship Id="rId9" Type="http://schemas.openxmlformats.org/officeDocument/2006/relationships/slideLayout" Target="../slideLayouts/slideLayout12.xml"/><Relationship Id="rId5" Type="http://schemas.openxmlformats.org/officeDocument/2006/relationships/slideLayout" Target="../slideLayouts/slideLayout8.xml"/><Relationship Id="rId6" Type="http://schemas.openxmlformats.org/officeDocument/2006/relationships/slideLayout" Target="../slideLayouts/slideLayout9.xml"/><Relationship Id="rId7" Type="http://schemas.openxmlformats.org/officeDocument/2006/relationships/slideLayout" Target="../slideLayouts/slideLayout10.xml"/><Relationship Id="rId8"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1"/>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7" name="Google Shape;7;p21"/>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8" name="Google Shape;8;p2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9" name="Google Shape;9;p21"/>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10" name="Google Shape;10;p21"/>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0" name="Shape 20"/>
        <p:cNvGrpSpPr/>
        <p:nvPr/>
      </p:nvGrpSpPr>
      <p:grpSpPr>
        <a:xfrm>
          <a:off x="0" y="0"/>
          <a:ext cx="0" cy="0"/>
          <a:chOff x="0" y="0"/>
          <a:chExt cx="0" cy="0"/>
        </a:xfrm>
      </p:grpSpPr>
      <p:sp>
        <p:nvSpPr>
          <p:cNvPr id="21" name="Google Shape;21;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22" name="Google Shape;22;p2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23" name="Google Shape;23;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jpg"/><Relationship Id="rId4" Type="http://schemas.openxmlformats.org/officeDocument/2006/relationships/image" Target="../media/image14.png"/><Relationship Id="rId5" Type="http://schemas.openxmlformats.org/officeDocument/2006/relationships/image" Target="../media/image16.png"/><Relationship Id="rId6"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jpg"/><Relationship Id="rId4" Type="http://schemas.openxmlformats.org/officeDocument/2006/relationships/image" Target="../media/image14.png"/><Relationship Id="rId5" Type="http://schemas.openxmlformats.org/officeDocument/2006/relationships/image" Target="../media/image16.png"/><Relationship Id="rId6"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1.jpg"/><Relationship Id="rId4" Type="http://schemas.openxmlformats.org/officeDocument/2006/relationships/image" Target="../media/image2.png"/><Relationship Id="rId5" Type="http://schemas.openxmlformats.org/officeDocument/2006/relationships/image" Target="../media/image13.png"/><Relationship Id="rId6" Type="http://schemas.openxmlformats.org/officeDocument/2006/relationships/image" Target="../media/image16.png"/><Relationship Id="rId7"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8.jp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16.png"/><Relationship Id="rId7"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2.png"/><Relationship Id="rId5" Type="http://schemas.openxmlformats.org/officeDocument/2006/relationships/image" Target="../media/image16.png"/><Relationship Id="rId6" Type="http://schemas.openxmlformats.org/officeDocument/2006/relationships/image" Target="../media/image13.png"/><Relationship Id="rId7"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9.jpg"/><Relationship Id="rId4" Type="http://schemas.openxmlformats.org/officeDocument/2006/relationships/image" Target="../media/image2.png"/><Relationship Id="rId5" Type="http://schemas.openxmlformats.org/officeDocument/2006/relationships/image" Target="../media/image16.png"/><Relationship Id="rId6" Type="http://schemas.openxmlformats.org/officeDocument/2006/relationships/image" Target="../media/image13.png"/><Relationship Id="rId7"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8.jp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16.png"/><Relationship Id="rId7"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32.jpg"/><Relationship Id="rId5" Type="http://schemas.openxmlformats.org/officeDocument/2006/relationships/image" Target="../media/image5.png"/><Relationship Id="rId6"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1.jpg"/><Relationship Id="rId4" Type="http://schemas.openxmlformats.org/officeDocument/2006/relationships/image" Target="../media/image2.png"/><Relationship Id="rId5" Type="http://schemas.openxmlformats.org/officeDocument/2006/relationships/image" Target="../media/image13.png"/><Relationship Id="rId6" Type="http://schemas.openxmlformats.org/officeDocument/2006/relationships/image" Target="../media/image16.png"/><Relationship Id="rId7"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1.jpg"/><Relationship Id="rId4" Type="http://schemas.openxmlformats.org/officeDocument/2006/relationships/image" Target="../media/image2.png"/><Relationship Id="rId5" Type="http://schemas.openxmlformats.org/officeDocument/2006/relationships/image" Target="../media/image13.png"/><Relationship Id="rId6" Type="http://schemas.openxmlformats.org/officeDocument/2006/relationships/image" Target="../media/image16.png"/><Relationship Id="rId7"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8.jpg"/><Relationship Id="rId4" Type="http://schemas.openxmlformats.org/officeDocument/2006/relationships/image" Target="../media/image5.png"/><Relationship Id="rId5" Type="http://schemas.openxmlformats.org/officeDocument/2006/relationships/image" Target="../media/image23.png"/><Relationship Id="rId6" Type="http://schemas.openxmlformats.org/officeDocument/2006/relationships/image" Target="../media/image16.png"/><Relationship Id="rId7"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8.jpg"/><Relationship Id="rId4" Type="http://schemas.openxmlformats.org/officeDocument/2006/relationships/image" Target="../media/image5.png"/><Relationship Id="rId5" Type="http://schemas.openxmlformats.org/officeDocument/2006/relationships/image" Target="../media/image23.png"/><Relationship Id="rId6" Type="http://schemas.openxmlformats.org/officeDocument/2006/relationships/image" Target="../media/image16.png"/><Relationship Id="rId7"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8.jpg"/><Relationship Id="rId4" Type="http://schemas.openxmlformats.org/officeDocument/2006/relationships/image" Target="../media/image5.png"/><Relationship Id="rId5" Type="http://schemas.openxmlformats.org/officeDocument/2006/relationships/image" Target="../media/image23.png"/><Relationship Id="rId6" Type="http://schemas.openxmlformats.org/officeDocument/2006/relationships/image" Target="../media/image16.png"/><Relationship Id="rId7"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4.jpg"/><Relationship Id="rId4" Type="http://schemas.openxmlformats.org/officeDocument/2006/relationships/image" Target="../media/image5.png"/><Relationship Id="rId5" Type="http://schemas.openxmlformats.org/officeDocument/2006/relationships/image" Target="../media/image29.png"/><Relationship Id="rId6" Type="http://schemas.openxmlformats.org/officeDocument/2006/relationships/image" Target="../media/image16.png"/><Relationship Id="rId7"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4.jpg"/><Relationship Id="rId4" Type="http://schemas.openxmlformats.org/officeDocument/2006/relationships/image" Target="../media/image5.png"/><Relationship Id="rId5" Type="http://schemas.openxmlformats.org/officeDocument/2006/relationships/image" Target="../media/image29.png"/><Relationship Id="rId6" Type="http://schemas.openxmlformats.org/officeDocument/2006/relationships/image" Target="../media/image16.png"/><Relationship Id="rId7"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8.jpg"/><Relationship Id="rId4" Type="http://schemas.openxmlformats.org/officeDocument/2006/relationships/image" Target="../media/image5.png"/><Relationship Id="rId5" Type="http://schemas.openxmlformats.org/officeDocument/2006/relationships/image" Target="../media/image23.png"/><Relationship Id="rId6" Type="http://schemas.openxmlformats.org/officeDocument/2006/relationships/image" Target="../media/image16.png"/><Relationship Id="rId7"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8.jpg"/><Relationship Id="rId4" Type="http://schemas.openxmlformats.org/officeDocument/2006/relationships/image" Target="../media/image5.png"/><Relationship Id="rId5" Type="http://schemas.openxmlformats.org/officeDocument/2006/relationships/image" Target="../media/image23.png"/><Relationship Id="rId6" Type="http://schemas.openxmlformats.org/officeDocument/2006/relationships/image" Target="../media/image16.png"/><Relationship Id="rId7"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8.jpg"/><Relationship Id="rId4" Type="http://schemas.openxmlformats.org/officeDocument/2006/relationships/image" Target="../media/image5.png"/><Relationship Id="rId5" Type="http://schemas.openxmlformats.org/officeDocument/2006/relationships/image" Target="../media/image23.png"/><Relationship Id="rId6" Type="http://schemas.openxmlformats.org/officeDocument/2006/relationships/image" Target="../media/image16.png"/><Relationship Id="rId7" Type="http://schemas.openxmlformats.org/officeDocument/2006/relationships/image" Target="../media/image33.png"/><Relationship Id="rId8"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7.jpg"/><Relationship Id="rId4" Type="http://schemas.openxmlformats.org/officeDocument/2006/relationships/image" Target="../media/image14.png"/><Relationship Id="rId5"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g365644284af_0_0"/>
          <p:cNvSpPr/>
          <p:nvPr>
            <p:ph idx="2" type="pic"/>
          </p:nvPr>
        </p:nvSpPr>
        <p:spPr>
          <a:xfrm>
            <a:off x="5364480" y="0"/>
            <a:ext cx="3779400" cy="5143500"/>
          </a:xfrm>
          <a:prstGeom prst="rect">
            <a:avLst/>
          </a:prstGeom>
        </p:spPr>
      </p:sp>
      <p:pic>
        <p:nvPicPr>
          <p:cNvPr id="70" name="Google Shape;70;g365644284af_0_0"/>
          <p:cNvPicPr preferRelativeResize="0"/>
          <p:nvPr/>
        </p:nvPicPr>
        <p:blipFill>
          <a:blip r:embed="rId3">
            <a:alphaModFix/>
          </a:blip>
          <a:stretch>
            <a:fillRect/>
          </a:stretch>
        </p:blipFill>
        <p:spPr>
          <a:xfrm>
            <a:off x="638100" y="1313400"/>
            <a:ext cx="7867800" cy="3677699"/>
          </a:xfrm>
          <a:prstGeom prst="rect">
            <a:avLst/>
          </a:prstGeom>
          <a:noFill/>
          <a:ln>
            <a:noFill/>
          </a:ln>
        </p:spPr>
      </p:pic>
      <p:sp>
        <p:nvSpPr>
          <p:cNvPr id="71" name="Google Shape;71;g365644284af_0_0"/>
          <p:cNvSpPr txBox="1"/>
          <p:nvPr/>
        </p:nvSpPr>
        <p:spPr>
          <a:xfrm>
            <a:off x="896575" y="220200"/>
            <a:ext cx="7609200" cy="89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640">
                <a:solidFill>
                  <a:srgbClr val="002F4A"/>
                </a:solidFill>
                <a:latin typeface="Merriweather"/>
                <a:ea typeface="Merriweather"/>
                <a:cs typeface="Merriweather"/>
                <a:sym typeface="Merriweather"/>
              </a:rPr>
              <a:t>This event provided the audience the opportunity to hear the presenters in any language live through their cell phones.  All large School Counseling events will have this feature.  Bring headphones for the best experience.</a:t>
            </a:r>
            <a:r>
              <a:rPr lang="en" sz="1840">
                <a:solidFill>
                  <a:srgbClr val="002F4A"/>
                </a:solidFill>
                <a:latin typeface="Merriweather"/>
                <a:ea typeface="Merriweather"/>
                <a:cs typeface="Merriweather"/>
                <a:sym typeface="Merriweather"/>
              </a:rPr>
              <a:t> </a:t>
            </a:r>
            <a:endParaRPr sz="21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
          <p:cNvSpPr txBox="1"/>
          <p:nvPr/>
        </p:nvSpPr>
        <p:spPr>
          <a:xfrm>
            <a:off x="5260694" y="4184248"/>
            <a:ext cx="178175" cy="276999"/>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400"/>
              <a:buFont typeface="Calibri"/>
              <a:buNone/>
            </a:pPr>
            <a:r>
              <a:rPr b="0" i="0" lang="en" sz="14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Arial"/>
              <a:ea typeface="Arial"/>
              <a:cs typeface="Arial"/>
              <a:sym typeface="Arial"/>
            </a:endParaRPr>
          </a:p>
        </p:txBody>
      </p:sp>
      <p:sp>
        <p:nvSpPr>
          <p:cNvPr id="78" name="Google Shape;78;p1"/>
          <p:cNvSpPr txBox="1"/>
          <p:nvPr/>
        </p:nvSpPr>
        <p:spPr>
          <a:xfrm>
            <a:off x="627927" y="2505533"/>
            <a:ext cx="6417764" cy="1598604"/>
          </a:xfrm>
          <a:prstGeom prst="rect">
            <a:avLst/>
          </a:prstGeom>
          <a:noFill/>
          <a:ln>
            <a:noFill/>
          </a:ln>
        </p:spPr>
        <p:txBody>
          <a:bodyPr anchorCtr="0" anchor="t" bIns="34275" lIns="68575" spcFirstLastPara="1" rIns="68575" wrap="square" tIns="34275">
            <a:normAutofit/>
          </a:bodyPr>
          <a:lstStyle/>
          <a:p>
            <a:pPr indent="0" lvl="0" marL="0" marR="0" rtl="0" algn="l">
              <a:lnSpc>
                <a:spcPct val="90000"/>
              </a:lnSpc>
              <a:spcBef>
                <a:spcPts val="0"/>
              </a:spcBef>
              <a:spcAft>
                <a:spcPts val="0"/>
              </a:spcAft>
              <a:buClr>
                <a:srgbClr val="F5A81C"/>
              </a:buClr>
              <a:buSzPts val="1800"/>
              <a:buFont typeface="Arial"/>
              <a:buNone/>
            </a:pPr>
            <a:r>
              <a:rPr b="0" i="0" lang="en" sz="1800" u="none" cap="none" strike="noStrike">
                <a:solidFill>
                  <a:srgbClr val="F5A81C"/>
                </a:solidFill>
                <a:latin typeface="Arial"/>
                <a:ea typeface="Arial"/>
                <a:cs typeface="Arial"/>
                <a:sym typeface="Arial"/>
              </a:rPr>
              <a:t>October 9, 2021</a:t>
            </a:r>
            <a:endParaRPr b="0" i="0" sz="1800" u="none" cap="none" strike="noStrike">
              <a:solidFill>
                <a:srgbClr val="F5A81C"/>
              </a:solidFill>
              <a:latin typeface="Arial"/>
              <a:ea typeface="Arial"/>
              <a:cs typeface="Arial"/>
              <a:sym typeface="Arial"/>
            </a:endParaRPr>
          </a:p>
        </p:txBody>
      </p:sp>
      <p:sp>
        <p:nvSpPr>
          <p:cNvPr id="79" name="Google Shape;79;p1"/>
          <p:cNvSpPr txBox="1"/>
          <p:nvPr/>
        </p:nvSpPr>
        <p:spPr>
          <a:xfrm>
            <a:off x="627927" y="1668733"/>
            <a:ext cx="8994930" cy="2204429"/>
          </a:xfrm>
          <a:prstGeom prst="rect">
            <a:avLst/>
          </a:prstGeom>
          <a:noFill/>
          <a:ln>
            <a:noFill/>
          </a:ln>
        </p:spPr>
        <p:txBody>
          <a:bodyPr anchorCtr="0" anchor="t" bIns="34275" lIns="68575" spcFirstLastPara="1" rIns="68575" wrap="square" tIns="34275">
            <a:normAutofit/>
          </a:bodyPr>
          <a:lstStyle/>
          <a:p>
            <a:pPr indent="0" lvl="0" marL="0" marR="0" rtl="0" algn="l">
              <a:lnSpc>
                <a:spcPct val="55555"/>
              </a:lnSpc>
              <a:spcBef>
                <a:spcPts val="0"/>
              </a:spcBef>
              <a:spcAft>
                <a:spcPts val="0"/>
              </a:spcAft>
              <a:buClr>
                <a:srgbClr val="FFFFFF"/>
              </a:buClr>
              <a:buSzPts val="5400"/>
              <a:buFont typeface="Arial"/>
              <a:buNone/>
            </a:pPr>
            <a:r>
              <a:rPr b="1" i="0" lang="en" sz="5400" u="none" cap="none" strike="noStrike">
                <a:solidFill>
                  <a:srgbClr val="FFFFFF"/>
                </a:solidFill>
                <a:latin typeface="Arial"/>
                <a:ea typeface="Arial"/>
                <a:cs typeface="Arial"/>
                <a:sym typeface="Arial"/>
              </a:rPr>
              <a:t>Fall Open House</a:t>
            </a:r>
            <a:endParaRPr b="0" i="0" sz="1100" u="none" cap="none" strike="noStrike">
              <a:solidFill>
                <a:srgbClr val="000000"/>
              </a:solidFill>
              <a:latin typeface="Arial"/>
              <a:ea typeface="Arial"/>
              <a:cs typeface="Arial"/>
              <a:sym typeface="Arial"/>
            </a:endParaRPr>
          </a:p>
        </p:txBody>
      </p:sp>
      <p:pic>
        <p:nvPicPr>
          <p:cNvPr id="80" name="Google Shape;80;p1"/>
          <p:cNvPicPr preferRelativeResize="0"/>
          <p:nvPr/>
        </p:nvPicPr>
        <p:blipFill rotWithShape="1">
          <a:blip r:embed="rId3">
            <a:alphaModFix/>
          </a:blip>
          <a:srcRect b="0" l="0" r="0" t="0"/>
          <a:stretch/>
        </p:blipFill>
        <p:spPr>
          <a:xfrm>
            <a:off x="-94702" y="0"/>
            <a:ext cx="9238702" cy="5196257"/>
          </a:xfrm>
          <a:prstGeom prst="rect">
            <a:avLst/>
          </a:prstGeom>
          <a:noFill/>
          <a:ln>
            <a:noFill/>
          </a:ln>
        </p:spPr>
      </p:pic>
      <p:sp>
        <p:nvSpPr>
          <p:cNvPr id="81" name="Google Shape;81;p1"/>
          <p:cNvSpPr/>
          <p:nvPr/>
        </p:nvSpPr>
        <p:spPr>
          <a:xfrm>
            <a:off x="-286644" y="-93453"/>
            <a:ext cx="9995512" cy="5383162"/>
          </a:xfrm>
          <a:prstGeom prst="rect">
            <a:avLst/>
          </a:prstGeom>
          <a:solidFill>
            <a:srgbClr val="641934">
              <a:alpha val="71764"/>
            </a:srgbClr>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FFFFFF"/>
              </a:solidFill>
              <a:latin typeface="Calibri"/>
              <a:ea typeface="Calibri"/>
              <a:cs typeface="Calibri"/>
              <a:sym typeface="Calibri"/>
            </a:endParaRPr>
          </a:p>
        </p:txBody>
      </p:sp>
      <p:pic>
        <p:nvPicPr>
          <p:cNvPr id="82" name="Google Shape;82;p1"/>
          <p:cNvPicPr preferRelativeResize="0"/>
          <p:nvPr/>
        </p:nvPicPr>
        <p:blipFill rotWithShape="1">
          <a:blip r:embed="rId4">
            <a:alphaModFix/>
          </a:blip>
          <a:srcRect b="0" l="0" r="0" t="0"/>
          <a:stretch/>
        </p:blipFill>
        <p:spPr>
          <a:xfrm>
            <a:off x="7922682" y="23869"/>
            <a:ext cx="1202540" cy="5148518"/>
          </a:xfrm>
          <a:prstGeom prst="rect">
            <a:avLst/>
          </a:prstGeom>
          <a:noFill/>
          <a:ln>
            <a:noFill/>
          </a:ln>
        </p:spPr>
      </p:pic>
      <p:sp>
        <p:nvSpPr>
          <p:cNvPr id="83" name="Google Shape;83;p1"/>
          <p:cNvSpPr txBox="1"/>
          <p:nvPr/>
        </p:nvSpPr>
        <p:spPr>
          <a:xfrm>
            <a:off x="-226713" y="476823"/>
            <a:ext cx="8851500" cy="1465371"/>
          </a:xfrm>
          <a:prstGeom prst="rect">
            <a:avLst/>
          </a:prstGeom>
          <a:noFill/>
          <a:ln>
            <a:noFill/>
          </a:ln>
        </p:spPr>
        <p:txBody>
          <a:bodyPr anchorCtr="0" anchor="t" bIns="34275" lIns="68575" spcFirstLastPara="1" rIns="68575" wrap="square" tIns="34275">
            <a:spAutoFit/>
          </a:bodyPr>
          <a:lstStyle/>
          <a:p>
            <a:pPr indent="0" lvl="0" marL="0" marR="0" rtl="0" algn="ctr">
              <a:lnSpc>
                <a:spcPct val="55555"/>
              </a:lnSpc>
              <a:spcBef>
                <a:spcPts val="0"/>
              </a:spcBef>
              <a:spcAft>
                <a:spcPts val="0"/>
              </a:spcAft>
              <a:buClr>
                <a:srgbClr val="000000"/>
              </a:buClr>
              <a:buSzPts val="5400"/>
              <a:buFont typeface="Arial"/>
              <a:buNone/>
            </a:pPr>
            <a:r>
              <a:rPr b="0" i="0" lang="en" sz="5400" u="none" cap="none" strike="noStrike">
                <a:solidFill>
                  <a:srgbClr val="FFFFFF"/>
                </a:solidFill>
                <a:latin typeface="Arial"/>
                <a:ea typeface="Arial"/>
                <a:cs typeface="Arial"/>
                <a:sym typeface="Arial"/>
              </a:rPr>
              <a:t>Understanding </a:t>
            </a:r>
            <a:endParaRPr/>
          </a:p>
          <a:p>
            <a:pPr indent="0" lvl="0" marL="0" marR="0" rtl="0" algn="ctr">
              <a:lnSpc>
                <a:spcPct val="55555"/>
              </a:lnSpc>
              <a:spcBef>
                <a:spcPts val="0"/>
              </a:spcBef>
              <a:spcAft>
                <a:spcPts val="0"/>
              </a:spcAft>
              <a:buClr>
                <a:srgbClr val="000000"/>
              </a:buClr>
              <a:buSzPts val="5400"/>
              <a:buFont typeface="Arial"/>
              <a:buNone/>
            </a:pPr>
            <a:r>
              <a:t/>
            </a:r>
            <a:endParaRPr b="0" i="0" sz="5400" u="none" cap="none" strike="noStrike">
              <a:solidFill>
                <a:srgbClr val="FFFFFF"/>
              </a:solidFill>
              <a:latin typeface="Arial"/>
              <a:ea typeface="Arial"/>
              <a:cs typeface="Arial"/>
              <a:sym typeface="Arial"/>
            </a:endParaRPr>
          </a:p>
          <a:p>
            <a:pPr indent="0" lvl="0" marL="0" marR="0" rtl="0" algn="ctr">
              <a:lnSpc>
                <a:spcPct val="55555"/>
              </a:lnSpc>
              <a:spcBef>
                <a:spcPts val="0"/>
              </a:spcBef>
              <a:spcAft>
                <a:spcPts val="0"/>
              </a:spcAft>
              <a:buClr>
                <a:srgbClr val="000000"/>
              </a:buClr>
              <a:buSzPts val="5400"/>
              <a:buFont typeface="Arial"/>
              <a:buNone/>
            </a:pPr>
            <a:r>
              <a:rPr b="0" i="0" lang="en" sz="5400" u="none" cap="none" strike="noStrike">
                <a:solidFill>
                  <a:srgbClr val="FFFFFF"/>
                </a:solidFill>
                <a:latin typeface="Arial"/>
                <a:ea typeface="Arial"/>
                <a:cs typeface="Arial"/>
                <a:sym typeface="Arial"/>
              </a:rPr>
              <a:t>Financial Aid</a:t>
            </a:r>
            <a:endParaRPr b="1" i="0" sz="5400" u="none" cap="none" strike="noStrike">
              <a:solidFill>
                <a:srgbClr val="FFFFFF"/>
              </a:solidFill>
              <a:latin typeface="Arial"/>
              <a:ea typeface="Arial"/>
              <a:cs typeface="Arial"/>
              <a:sym typeface="Arial"/>
            </a:endParaRPr>
          </a:p>
        </p:txBody>
      </p:sp>
      <p:sp>
        <p:nvSpPr>
          <p:cNvPr id="84" name="Google Shape;84;p1"/>
          <p:cNvSpPr txBox="1"/>
          <p:nvPr/>
        </p:nvSpPr>
        <p:spPr>
          <a:xfrm>
            <a:off x="-364668" y="2210236"/>
            <a:ext cx="9127410" cy="1731213"/>
          </a:xfrm>
          <a:prstGeom prst="rect">
            <a:avLst/>
          </a:prstGeom>
          <a:noFill/>
          <a:ln>
            <a:noFill/>
          </a:ln>
        </p:spPr>
        <p:txBody>
          <a:bodyPr anchorCtr="0" anchor="t" bIns="34275" lIns="68575" spcFirstLastPara="1" rIns="68575" wrap="square" tIns="34275">
            <a:spAutoFit/>
          </a:bodyPr>
          <a:lstStyle/>
          <a:p>
            <a:pPr indent="0" lvl="0" marL="0" marR="0" rtl="0" algn="ctr">
              <a:lnSpc>
                <a:spcPct val="90000"/>
              </a:lnSpc>
              <a:spcBef>
                <a:spcPts val="0"/>
              </a:spcBef>
              <a:spcAft>
                <a:spcPts val="0"/>
              </a:spcAft>
              <a:buClr>
                <a:srgbClr val="000000"/>
              </a:buClr>
              <a:buSzPts val="3000"/>
              <a:buFont typeface="Arial"/>
              <a:buNone/>
            </a:pPr>
            <a:r>
              <a:rPr b="0" i="0" lang="en" sz="3000" u="none" cap="none" strike="noStrike">
                <a:solidFill>
                  <a:srgbClr val="F5A81C"/>
                </a:solidFill>
                <a:latin typeface="Arial"/>
                <a:ea typeface="Arial"/>
                <a:cs typeface="Arial"/>
                <a:sym typeface="Arial"/>
              </a:rPr>
              <a:t>Ryan DePuy</a:t>
            </a:r>
            <a:endParaRPr b="0" i="0" sz="11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000"/>
              <a:buFont typeface="Arial"/>
              <a:buNone/>
            </a:pPr>
            <a:r>
              <a:rPr b="0" i="0" lang="en" sz="3000" u="none" cap="none" strike="noStrike">
                <a:solidFill>
                  <a:srgbClr val="F5A81C"/>
                </a:solidFill>
                <a:latin typeface="Arial"/>
                <a:ea typeface="Arial"/>
                <a:cs typeface="Arial"/>
                <a:sym typeface="Arial"/>
              </a:rPr>
              <a:t>Vice President </a:t>
            </a:r>
            <a:endParaRPr b="0" i="0" sz="3000" u="none" cap="none" strike="noStrike">
              <a:solidFill>
                <a:srgbClr val="F5A81C"/>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000"/>
              <a:buFont typeface="Arial"/>
              <a:buNone/>
            </a:pPr>
            <a:r>
              <a:rPr b="0" i="0" lang="en" sz="3000" u="none" cap="none" strike="noStrike">
                <a:solidFill>
                  <a:srgbClr val="F5A81C"/>
                </a:solidFill>
                <a:latin typeface="Arial"/>
                <a:ea typeface="Arial"/>
                <a:cs typeface="Arial"/>
                <a:sym typeface="Arial"/>
              </a:rPr>
              <a:t>Undergraduate Admissions</a:t>
            </a:r>
            <a:endParaRPr b="0" i="0" sz="11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000"/>
              <a:buFont typeface="Arial"/>
              <a:buNone/>
            </a:pPr>
            <a:r>
              <a:rPr b="0" i="0" lang="en" sz="3000" u="none" cap="none" strike="noStrike">
                <a:solidFill>
                  <a:srgbClr val="F5A81C"/>
                </a:solidFill>
                <a:latin typeface="Arial"/>
                <a:ea typeface="Arial"/>
                <a:cs typeface="Arial"/>
                <a:sym typeface="Arial"/>
              </a:rPr>
              <a:t>rdepuy@iona.edu </a:t>
            </a:r>
            <a:endParaRPr b="0" i="0" sz="1100" u="none" cap="none" strike="noStrike">
              <a:solidFill>
                <a:srgbClr val="000000"/>
              </a:solidFill>
              <a:latin typeface="Arial"/>
              <a:ea typeface="Arial"/>
              <a:cs typeface="Arial"/>
              <a:sym typeface="Arial"/>
            </a:endParaRPr>
          </a:p>
        </p:txBody>
      </p:sp>
      <p:pic>
        <p:nvPicPr>
          <p:cNvPr id="85" name="Google Shape;85;p1"/>
          <p:cNvPicPr preferRelativeResize="0"/>
          <p:nvPr/>
        </p:nvPicPr>
        <p:blipFill rotWithShape="1">
          <a:blip r:embed="rId5">
            <a:alphaModFix/>
          </a:blip>
          <a:srcRect b="0" l="0" r="0" t="0"/>
          <a:stretch/>
        </p:blipFill>
        <p:spPr>
          <a:xfrm>
            <a:off x="713469" y="4348152"/>
            <a:ext cx="3214638" cy="448972"/>
          </a:xfrm>
          <a:prstGeom prst="rect">
            <a:avLst/>
          </a:prstGeom>
          <a:noFill/>
          <a:ln>
            <a:noFill/>
          </a:ln>
        </p:spPr>
      </p:pic>
      <p:pic>
        <p:nvPicPr>
          <p:cNvPr id="86" name="Google Shape;86;p1"/>
          <p:cNvPicPr preferRelativeResize="0"/>
          <p:nvPr/>
        </p:nvPicPr>
        <p:blipFill>
          <a:blip r:embed="rId6">
            <a:alphaModFix/>
          </a:blip>
          <a:stretch>
            <a:fillRect/>
          </a:stretch>
        </p:blipFill>
        <p:spPr>
          <a:xfrm>
            <a:off x="8093728" y="4"/>
            <a:ext cx="1050272" cy="967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2"/>
          <p:cNvSpPr txBox="1"/>
          <p:nvPr/>
        </p:nvSpPr>
        <p:spPr>
          <a:xfrm>
            <a:off x="5260694" y="4184248"/>
            <a:ext cx="178175" cy="276999"/>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400"/>
              <a:buFont typeface="Calibri"/>
              <a:buNone/>
            </a:pPr>
            <a:r>
              <a:rPr b="0" i="0" lang="en" sz="14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Arial"/>
              <a:ea typeface="Arial"/>
              <a:cs typeface="Arial"/>
              <a:sym typeface="Arial"/>
            </a:endParaRPr>
          </a:p>
        </p:txBody>
      </p:sp>
      <p:sp>
        <p:nvSpPr>
          <p:cNvPr id="93" name="Google Shape;93;p2"/>
          <p:cNvSpPr txBox="1"/>
          <p:nvPr/>
        </p:nvSpPr>
        <p:spPr>
          <a:xfrm>
            <a:off x="627927" y="2505533"/>
            <a:ext cx="6417764" cy="1598604"/>
          </a:xfrm>
          <a:prstGeom prst="rect">
            <a:avLst/>
          </a:prstGeom>
          <a:noFill/>
          <a:ln>
            <a:noFill/>
          </a:ln>
        </p:spPr>
        <p:txBody>
          <a:bodyPr anchorCtr="0" anchor="t" bIns="34275" lIns="68575" spcFirstLastPara="1" rIns="68575" wrap="square" tIns="34275">
            <a:normAutofit/>
          </a:bodyPr>
          <a:lstStyle/>
          <a:p>
            <a:pPr indent="0" lvl="0" marL="0" marR="0" rtl="0" algn="l">
              <a:lnSpc>
                <a:spcPct val="90000"/>
              </a:lnSpc>
              <a:spcBef>
                <a:spcPts val="0"/>
              </a:spcBef>
              <a:spcAft>
                <a:spcPts val="0"/>
              </a:spcAft>
              <a:buClr>
                <a:srgbClr val="F5A81C"/>
              </a:buClr>
              <a:buSzPts val="1800"/>
              <a:buFont typeface="Arial"/>
              <a:buNone/>
            </a:pPr>
            <a:r>
              <a:rPr b="0" i="0" lang="en" sz="1800" u="none" cap="none" strike="noStrike">
                <a:solidFill>
                  <a:srgbClr val="F5A81C"/>
                </a:solidFill>
                <a:latin typeface="Arial"/>
                <a:ea typeface="Arial"/>
                <a:cs typeface="Arial"/>
                <a:sym typeface="Arial"/>
              </a:rPr>
              <a:t>October 9, 2021</a:t>
            </a:r>
            <a:endParaRPr b="0" i="0" sz="1800" u="none" cap="none" strike="noStrike">
              <a:solidFill>
                <a:srgbClr val="F5A81C"/>
              </a:solidFill>
              <a:latin typeface="Arial"/>
              <a:ea typeface="Arial"/>
              <a:cs typeface="Arial"/>
              <a:sym typeface="Arial"/>
            </a:endParaRPr>
          </a:p>
        </p:txBody>
      </p:sp>
      <p:sp>
        <p:nvSpPr>
          <p:cNvPr id="94" name="Google Shape;94;p2"/>
          <p:cNvSpPr txBox="1"/>
          <p:nvPr/>
        </p:nvSpPr>
        <p:spPr>
          <a:xfrm>
            <a:off x="627927" y="1668733"/>
            <a:ext cx="8994930" cy="2204429"/>
          </a:xfrm>
          <a:prstGeom prst="rect">
            <a:avLst/>
          </a:prstGeom>
          <a:noFill/>
          <a:ln>
            <a:noFill/>
          </a:ln>
        </p:spPr>
        <p:txBody>
          <a:bodyPr anchorCtr="0" anchor="t" bIns="34275" lIns="68575" spcFirstLastPara="1" rIns="68575" wrap="square" tIns="34275">
            <a:normAutofit/>
          </a:bodyPr>
          <a:lstStyle/>
          <a:p>
            <a:pPr indent="0" lvl="0" marL="0" marR="0" rtl="0" algn="l">
              <a:lnSpc>
                <a:spcPct val="55555"/>
              </a:lnSpc>
              <a:spcBef>
                <a:spcPts val="0"/>
              </a:spcBef>
              <a:spcAft>
                <a:spcPts val="0"/>
              </a:spcAft>
              <a:buClr>
                <a:srgbClr val="FFFFFF"/>
              </a:buClr>
              <a:buSzPts val="5400"/>
              <a:buFont typeface="Arial"/>
              <a:buNone/>
            </a:pPr>
            <a:r>
              <a:rPr b="1" i="0" lang="en" sz="5400" u="none" cap="none" strike="noStrike">
                <a:solidFill>
                  <a:srgbClr val="FFFFFF"/>
                </a:solidFill>
                <a:latin typeface="Arial"/>
                <a:ea typeface="Arial"/>
                <a:cs typeface="Arial"/>
                <a:sym typeface="Arial"/>
              </a:rPr>
              <a:t>Fall Open House</a:t>
            </a:r>
            <a:endParaRPr b="0" i="0" sz="1100" u="none" cap="none" strike="noStrike">
              <a:solidFill>
                <a:srgbClr val="000000"/>
              </a:solidFill>
              <a:latin typeface="Arial"/>
              <a:ea typeface="Arial"/>
              <a:cs typeface="Arial"/>
              <a:sym typeface="Arial"/>
            </a:endParaRPr>
          </a:p>
        </p:txBody>
      </p:sp>
      <p:pic>
        <p:nvPicPr>
          <p:cNvPr id="95" name="Google Shape;95;p2"/>
          <p:cNvPicPr preferRelativeResize="0"/>
          <p:nvPr/>
        </p:nvPicPr>
        <p:blipFill rotWithShape="1">
          <a:blip r:embed="rId3">
            <a:alphaModFix/>
          </a:blip>
          <a:srcRect b="0" l="0" r="0" t="0"/>
          <a:stretch/>
        </p:blipFill>
        <p:spPr>
          <a:xfrm>
            <a:off x="-94702" y="0"/>
            <a:ext cx="9238702" cy="5196257"/>
          </a:xfrm>
          <a:prstGeom prst="rect">
            <a:avLst/>
          </a:prstGeom>
          <a:noFill/>
          <a:ln>
            <a:noFill/>
          </a:ln>
        </p:spPr>
      </p:pic>
      <p:sp>
        <p:nvSpPr>
          <p:cNvPr id="96" name="Google Shape;96;p2"/>
          <p:cNvSpPr/>
          <p:nvPr/>
        </p:nvSpPr>
        <p:spPr>
          <a:xfrm>
            <a:off x="-286644" y="-93453"/>
            <a:ext cx="9995512" cy="5383162"/>
          </a:xfrm>
          <a:prstGeom prst="rect">
            <a:avLst/>
          </a:prstGeom>
          <a:solidFill>
            <a:srgbClr val="641934">
              <a:alpha val="71764"/>
            </a:srgbClr>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FFFFFF"/>
              </a:solidFill>
              <a:latin typeface="Calibri"/>
              <a:ea typeface="Calibri"/>
              <a:cs typeface="Calibri"/>
              <a:sym typeface="Calibri"/>
            </a:endParaRPr>
          </a:p>
        </p:txBody>
      </p:sp>
      <p:pic>
        <p:nvPicPr>
          <p:cNvPr id="97" name="Google Shape;97;p2"/>
          <p:cNvPicPr preferRelativeResize="0"/>
          <p:nvPr/>
        </p:nvPicPr>
        <p:blipFill rotWithShape="1">
          <a:blip r:embed="rId4">
            <a:alphaModFix/>
          </a:blip>
          <a:srcRect b="0" l="0" r="0" t="0"/>
          <a:stretch/>
        </p:blipFill>
        <p:spPr>
          <a:xfrm>
            <a:off x="7922682" y="23869"/>
            <a:ext cx="1202540" cy="5148518"/>
          </a:xfrm>
          <a:prstGeom prst="rect">
            <a:avLst/>
          </a:prstGeom>
          <a:noFill/>
          <a:ln>
            <a:noFill/>
          </a:ln>
        </p:spPr>
      </p:pic>
      <p:sp>
        <p:nvSpPr>
          <p:cNvPr id="98" name="Google Shape;98;p2"/>
          <p:cNvSpPr txBox="1"/>
          <p:nvPr/>
        </p:nvSpPr>
        <p:spPr>
          <a:xfrm>
            <a:off x="146250" y="409064"/>
            <a:ext cx="8851500" cy="534603"/>
          </a:xfrm>
          <a:prstGeom prst="rect">
            <a:avLst/>
          </a:prstGeom>
          <a:noFill/>
          <a:ln>
            <a:noFill/>
          </a:ln>
        </p:spPr>
        <p:txBody>
          <a:bodyPr anchorCtr="0" anchor="t" bIns="34275" lIns="68575" spcFirstLastPara="1" rIns="68575" wrap="square" tIns="34275">
            <a:spAutoFit/>
          </a:bodyPr>
          <a:lstStyle/>
          <a:p>
            <a:pPr indent="0" lvl="0" marL="0" marR="0" rtl="0" algn="l">
              <a:lnSpc>
                <a:spcPct val="55555"/>
              </a:lnSpc>
              <a:spcBef>
                <a:spcPts val="0"/>
              </a:spcBef>
              <a:spcAft>
                <a:spcPts val="0"/>
              </a:spcAft>
              <a:buClr>
                <a:srgbClr val="000000"/>
              </a:buClr>
              <a:buSzPts val="5400"/>
              <a:buFont typeface="Arial"/>
              <a:buNone/>
            </a:pPr>
            <a:r>
              <a:rPr b="0" i="0" lang="en" sz="5400" u="none" cap="none" strike="noStrike">
                <a:solidFill>
                  <a:srgbClr val="FFFFFF"/>
                </a:solidFill>
                <a:latin typeface="Calibri"/>
                <a:ea typeface="Calibri"/>
                <a:cs typeface="Calibri"/>
                <a:sym typeface="Calibri"/>
              </a:rPr>
              <a:t>Ted Talk Goals</a:t>
            </a:r>
            <a:endParaRPr b="1" i="0" sz="5400" u="none" cap="none" strike="noStrike">
              <a:solidFill>
                <a:srgbClr val="FFFFFF"/>
              </a:solidFill>
              <a:latin typeface="Calibri"/>
              <a:ea typeface="Calibri"/>
              <a:cs typeface="Calibri"/>
              <a:sym typeface="Calibri"/>
            </a:endParaRPr>
          </a:p>
        </p:txBody>
      </p:sp>
      <p:pic>
        <p:nvPicPr>
          <p:cNvPr id="99" name="Google Shape;99;p2"/>
          <p:cNvPicPr preferRelativeResize="0"/>
          <p:nvPr/>
        </p:nvPicPr>
        <p:blipFill rotWithShape="1">
          <a:blip r:embed="rId5">
            <a:alphaModFix/>
          </a:blip>
          <a:srcRect b="0" l="0" r="0" t="0"/>
          <a:stretch/>
        </p:blipFill>
        <p:spPr>
          <a:xfrm>
            <a:off x="713469" y="4348152"/>
            <a:ext cx="3214638" cy="448972"/>
          </a:xfrm>
          <a:prstGeom prst="rect">
            <a:avLst/>
          </a:prstGeom>
          <a:noFill/>
          <a:ln>
            <a:noFill/>
          </a:ln>
        </p:spPr>
      </p:pic>
      <p:sp>
        <p:nvSpPr>
          <p:cNvPr id="100" name="Google Shape;100;p2"/>
          <p:cNvSpPr txBox="1"/>
          <p:nvPr/>
        </p:nvSpPr>
        <p:spPr>
          <a:xfrm>
            <a:off x="676367" y="943667"/>
            <a:ext cx="7091953" cy="3808705"/>
          </a:xfrm>
          <a:prstGeom prst="rect">
            <a:avLst/>
          </a:prstGeom>
          <a:noFill/>
          <a:ln>
            <a:noFill/>
          </a:ln>
        </p:spPr>
        <p:txBody>
          <a:bodyPr anchorCtr="0" anchor="t" bIns="34275" lIns="68575" spcFirstLastPara="1" rIns="68575" wrap="square" tIns="34275">
            <a:spAutoFit/>
          </a:bodyPr>
          <a:lstStyle/>
          <a:p>
            <a:pPr indent="-203200" lvl="0" marL="342900" marR="0" rtl="0" algn="l">
              <a:lnSpc>
                <a:spcPct val="90000"/>
              </a:lnSpc>
              <a:spcBef>
                <a:spcPts val="0"/>
              </a:spcBef>
              <a:spcAft>
                <a:spcPts val="0"/>
              </a:spcAft>
              <a:buClr>
                <a:schemeClr val="dk1"/>
              </a:buClr>
              <a:buSzPts val="2100"/>
              <a:buFont typeface="Arial"/>
              <a:buNone/>
            </a:pPr>
            <a:r>
              <a:t/>
            </a:r>
            <a:endParaRPr b="1" i="0" sz="36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0" i="0" lang="en" sz="3600" u="none" cap="none" strike="noStrike">
                <a:solidFill>
                  <a:schemeClr val="lt1"/>
                </a:solidFill>
                <a:latin typeface="Calibri"/>
                <a:ea typeface="Calibri"/>
                <a:cs typeface="Calibri"/>
                <a:sym typeface="Calibri"/>
              </a:rPr>
              <a:t>Understand Where $$ Comes From</a:t>
            </a:r>
            <a:endParaRPr b="0" i="0" sz="3600" u="none" cap="none" strike="noStrike">
              <a:solidFill>
                <a:srgbClr val="000000"/>
              </a:solidFill>
              <a:latin typeface="Calibri"/>
              <a:ea typeface="Calibri"/>
              <a:cs typeface="Calibri"/>
              <a:sym typeface="Calibri"/>
            </a:endParaRPr>
          </a:p>
          <a:p>
            <a:pPr indent="-203200" lvl="0" marL="342900" marR="0" rtl="0" algn="l">
              <a:lnSpc>
                <a:spcPct val="90000"/>
              </a:lnSpc>
              <a:spcBef>
                <a:spcPts val="0"/>
              </a:spcBef>
              <a:spcAft>
                <a:spcPts val="0"/>
              </a:spcAft>
              <a:buClr>
                <a:schemeClr val="dk1"/>
              </a:buClr>
              <a:buSzPts val="2100"/>
              <a:buFont typeface="Arial"/>
              <a:buNone/>
            </a:pPr>
            <a:r>
              <a:t/>
            </a:r>
            <a:endParaRPr b="0" i="0" sz="3600" u="none" cap="none" strike="noStrike">
              <a:solidFill>
                <a:schemeClr val="lt1"/>
              </a:solidFill>
              <a:latin typeface="Calibri"/>
              <a:ea typeface="Calibri"/>
              <a:cs typeface="Calibri"/>
              <a:sym typeface="Calibri"/>
            </a:endParaRPr>
          </a:p>
          <a:p>
            <a:pPr indent="-336550" lvl="0" marL="342900" marR="0" rtl="0" algn="l">
              <a:lnSpc>
                <a:spcPct val="90000"/>
              </a:lnSpc>
              <a:spcBef>
                <a:spcPts val="0"/>
              </a:spcBef>
              <a:spcAft>
                <a:spcPts val="0"/>
              </a:spcAft>
              <a:buClr>
                <a:schemeClr val="lt1"/>
              </a:buClr>
              <a:buSzPts val="2100"/>
              <a:buFont typeface="Arial"/>
              <a:buChar char="•"/>
            </a:pPr>
            <a:r>
              <a:rPr b="0" i="0" lang="en" sz="3600" u="none" cap="none" strike="noStrike">
                <a:solidFill>
                  <a:schemeClr val="lt1"/>
                </a:solidFill>
                <a:latin typeface="Calibri"/>
                <a:ea typeface="Calibri"/>
                <a:cs typeface="Calibri"/>
                <a:sym typeface="Calibri"/>
              </a:rPr>
              <a:t>Understand The Process</a:t>
            </a:r>
            <a:endParaRPr b="0" i="0" sz="3600" u="none" cap="none" strike="noStrike">
              <a:solidFill>
                <a:srgbClr val="000000"/>
              </a:solidFill>
              <a:latin typeface="Calibri"/>
              <a:ea typeface="Calibri"/>
              <a:cs typeface="Calibri"/>
              <a:sym typeface="Calibri"/>
            </a:endParaRPr>
          </a:p>
          <a:p>
            <a:pPr indent="-203200" lvl="0" marL="342900" marR="0" rtl="0" algn="l">
              <a:lnSpc>
                <a:spcPct val="90000"/>
              </a:lnSpc>
              <a:spcBef>
                <a:spcPts val="0"/>
              </a:spcBef>
              <a:spcAft>
                <a:spcPts val="0"/>
              </a:spcAft>
              <a:buClr>
                <a:schemeClr val="dk1"/>
              </a:buClr>
              <a:buSzPts val="2100"/>
              <a:buFont typeface="Arial"/>
              <a:buNone/>
            </a:pPr>
            <a:r>
              <a:t/>
            </a:r>
            <a:endParaRPr b="0" i="0" sz="3600" u="none" cap="none" strike="noStrike">
              <a:solidFill>
                <a:schemeClr val="lt1"/>
              </a:solidFill>
              <a:latin typeface="Calibri"/>
              <a:ea typeface="Calibri"/>
              <a:cs typeface="Calibri"/>
              <a:sym typeface="Calibri"/>
            </a:endParaRPr>
          </a:p>
          <a:p>
            <a:pPr indent="-336550" lvl="0" marL="342900" marR="0" rtl="0" algn="l">
              <a:lnSpc>
                <a:spcPct val="90000"/>
              </a:lnSpc>
              <a:spcBef>
                <a:spcPts val="0"/>
              </a:spcBef>
              <a:spcAft>
                <a:spcPts val="0"/>
              </a:spcAft>
              <a:buClr>
                <a:schemeClr val="lt1"/>
              </a:buClr>
              <a:buSzPts val="2100"/>
              <a:buFont typeface="Arial"/>
              <a:buChar char="•"/>
            </a:pPr>
            <a:r>
              <a:rPr b="0" i="0" lang="en" sz="3600" u="none" cap="none" strike="noStrike">
                <a:solidFill>
                  <a:schemeClr val="lt1"/>
                </a:solidFill>
                <a:latin typeface="Calibri"/>
                <a:ea typeface="Calibri"/>
                <a:cs typeface="Calibri"/>
                <a:sym typeface="Calibri"/>
              </a:rPr>
              <a:t>Reduce Fear</a:t>
            </a:r>
            <a:endParaRPr/>
          </a:p>
          <a:p>
            <a:pPr indent="-203200" lvl="0" marL="342900" marR="0" rtl="0" algn="l">
              <a:lnSpc>
                <a:spcPct val="90000"/>
              </a:lnSpc>
              <a:spcBef>
                <a:spcPts val="0"/>
              </a:spcBef>
              <a:spcAft>
                <a:spcPts val="0"/>
              </a:spcAft>
              <a:buClr>
                <a:schemeClr val="lt1"/>
              </a:buClr>
              <a:buSzPts val="2100"/>
              <a:buFont typeface="Arial"/>
              <a:buNone/>
            </a:pPr>
            <a:r>
              <a:t/>
            </a:r>
            <a:endParaRPr b="0" i="0" sz="3600" u="none" cap="none" strike="noStrike">
              <a:solidFill>
                <a:schemeClr val="lt1"/>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p:txBody>
      </p:sp>
      <p:pic>
        <p:nvPicPr>
          <p:cNvPr id="101" name="Google Shape;101;p2"/>
          <p:cNvPicPr preferRelativeResize="0"/>
          <p:nvPr/>
        </p:nvPicPr>
        <p:blipFill>
          <a:blip r:embed="rId6">
            <a:alphaModFix/>
          </a:blip>
          <a:stretch>
            <a:fillRect/>
          </a:stretch>
        </p:blipFill>
        <p:spPr>
          <a:xfrm>
            <a:off x="8093728" y="4"/>
            <a:ext cx="1050272" cy="967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p3"/>
          <p:cNvPicPr preferRelativeResize="0"/>
          <p:nvPr/>
        </p:nvPicPr>
        <p:blipFill rotWithShape="1">
          <a:blip r:embed="rId3">
            <a:alphaModFix/>
          </a:blip>
          <a:srcRect b="0" l="0" r="0" t="0"/>
          <a:stretch/>
        </p:blipFill>
        <p:spPr>
          <a:xfrm>
            <a:off x="-310020" y="0"/>
            <a:ext cx="9454020" cy="5605397"/>
          </a:xfrm>
          <a:prstGeom prst="rect">
            <a:avLst/>
          </a:prstGeom>
          <a:noFill/>
          <a:ln>
            <a:noFill/>
          </a:ln>
        </p:spPr>
      </p:pic>
      <p:pic>
        <p:nvPicPr>
          <p:cNvPr id="107" name="Google Shape;107;p3"/>
          <p:cNvPicPr preferRelativeResize="0"/>
          <p:nvPr/>
        </p:nvPicPr>
        <p:blipFill rotWithShape="1">
          <a:blip r:embed="rId4">
            <a:alphaModFix/>
          </a:blip>
          <a:srcRect b="0" l="0" r="0" t="0"/>
          <a:stretch/>
        </p:blipFill>
        <p:spPr>
          <a:xfrm>
            <a:off x="-310020" y="-121615"/>
            <a:ext cx="9995258" cy="5381711"/>
          </a:xfrm>
          <a:prstGeom prst="rect">
            <a:avLst/>
          </a:prstGeom>
          <a:noFill/>
          <a:ln>
            <a:noFill/>
          </a:ln>
        </p:spPr>
      </p:pic>
      <p:pic>
        <p:nvPicPr>
          <p:cNvPr id="108" name="Google Shape;108;p3"/>
          <p:cNvPicPr preferRelativeResize="0"/>
          <p:nvPr/>
        </p:nvPicPr>
        <p:blipFill rotWithShape="1">
          <a:blip r:embed="rId5">
            <a:alphaModFix/>
          </a:blip>
          <a:srcRect b="0" l="0" r="0" t="0"/>
          <a:stretch/>
        </p:blipFill>
        <p:spPr>
          <a:xfrm>
            <a:off x="7941460" y="-5018"/>
            <a:ext cx="1202540" cy="5148518"/>
          </a:xfrm>
          <a:prstGeom prst="rect">
            <a:avLst/>
          </a:prstGeom>
          <a:noFill/>
          <a:ln>
            <a:noFill/>
          </a:ln>
        </p:spPr>
      </p:pic>
      <p:sp>
        <p:nvSpPr>
          <p:cNvPr id="109" name="Google Shape;109;p3"/>
          <p:cNvSpPr/>
          <p:nvPr/>
        </p:nvSpPr>
        <p:spPr>
          <a:xfrm>
            <a:off x="757350" y="2298940"/>
            <a:ext cx="7629300" cy="540600"/>
          </a:xfrm>
          <a:prstGeom prst="rect">
            <a:avLst/>
          </a:prstGeom>
          <a:noFill/>
          <a:ln>
            <a:noFill/>
          </a:ln>
        </p:spPr>
        <p:txBody>
          <a:bodyPr anchorCtr="0" anchor="t" bIns="34275" lIns="68575" spcFirstLastPara="1" rIns="68575" wrap="square" tIns="34275">
            <a:noAutofit/>
          </a:bodyPr>
          <a:lstStyle/>
          <a:p>
            <a:pPr indent="0" lvl="0" marL="0" marR="0" rtl="0" algn="l">
              <a:lnSpc>
                <a:spcPct val="55555"/>
              </a:lnSpc>
              <a:spcBef>
                <a:spcPts val="0"/>
              </a:spcBef>
              <a:spcAft>
                <a:spcPts val="0"/>
              </a:spcAft>
              <a:buClr>
                <a:srgbClr val="000000"/>
              </a:buClr>
              <a:buSzPts val="5400"/>
              <a:buFont typeface="Arial"/>
              <a:buNone/>
            </a:pPr>
            <a:r>
              <a:rPr b="0" i="0" lang="en" sz="5400" u="none" cap="none" strike="noStrike">
                <a:solidFill>
                  <a:srgbClr val="FFFFFF"/>
                </a:solidFill>
                <a:latin typeface="Arial"/>
                <a:ea typeface="Arial"/>
                <a:cs typeface="Arial"/>
                <a:sym typeface="Arial"/>
              </a:rPr>
              <a:t>What is Financial Aid?</a:t>
            </a:r>
            <a:endParaRPr b="0" i="0" sz="1100" u="none" cap="none" strike="noStrike">
              <a:solidFill>
                <a:srgbClr val="000000"/>
              </a:solidFill>
              <a:latin typeface="Arial"/>
              <a:ea typeface="Arial"/>
              <a:cs typeface="Arial"/>
              <a:sym typeface="Arial"/>
            </a:endParaRPr>
          </a:p>
        </p:txBody>
      </p:sp>
      <p:pic>
        <p:nvPicPr>
          <p:cNvPr id="110" name="Google Shape;110;p3"/>
          <p:cNvPicPr preferRelativeResize="0"/>
          <p:nvPr/>
        </p:nvPicPr>
        <p:blipFill rotWithShape="1">
          <a:blip r:embed="rId6">
            <a:alphaModFix/>
          </a:blip>
          <a:srcRect b="0" l="0" r="0" t="0"/>
          <a:stretch/>
        </p:blipFill>
        <p:spPr>
          <a:xfrm>
            <a:off x="713469" y="4348152"/>
            <a:ext cx="3214638" cy="448972"/>
          </a:xfrm>
          <a:prstGeom prst="rect">
            <a:avLst/>
          </a:prstGeom>
          <a:noFill/>
          <a:ln>
            <a:noFill/>
          </a:ln>
        </p:spPr>
      </p:pic>
      <p:pic>
        <p:nvPicPr>
          <p:cNvPr id="111" name="Google Shape;111;p3"/>
          <p:cNvPicPr preferRelativeResize="0"/>
          <p:nvPr/>
        </p:nvPicPr>
        <p:blipFill>
          <a:blip r:embed="rId7">
            <a:alphaModFix/>
          </a:blip>
          <a:stretch>
            <a:fillRect/>
          </a:stretch>
        </p:blipFill>
        <p:spPr>
          <a:xfrm>
            <a:off x="8093728" y="4"/>
            <a:ext cx="1050272" cy="967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descr="Wildstyle Ink |" id="116" name="Google Shape;116;p4"/>
          <p:cNvPicPr preferRelativeResize="0"/>
          <p:nvPr/>
        </p:nvPicPr>
        <p:blipFill rotWithShape="1">
          <a:blip r:embed="rId3">
            <a:alphaModFix/>
          </a:blip>
          <a:srcRect b="0" l="0" r="0" t="0"/>
          <a:stretch/>
        </p:blipFill>
        <p:spPr>
          <a:xfrm>
            <a:off x="-81116" y="-435078"/>
            <a:ext cx="9372600" cy="639895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descr="Untitled photo" id="121" name="Google Shape;121;p5"/>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22" name="Google Shape;122;p5"/>
          <p:cNvPicPr preferRelativeResize="0"/>
          <p:nvPr/>
        </p:nvPicPr>
        <p:blipFill rotWithShape="1">
          <a:blip r:embed="rId4">
            <a:alphaModFix/>
          </a:blip>
          <a:srcRect b="0" l="0" r="0" t="0"/>
          <a:stretch/>
        </p:blipFill>
        <p:spPr>
          <a:xfrm>
            <a:off x="-851258" y="0"/>
            <a:ext cx="9995258" cy="5381711"/>
          </a:xfrm>
          <a:prstGeom prst="rect">
            <a:avLst/>
          </a:prstGeom>
          <a:noFill/>
          <a:ln>
            <a:noFill/>
          </a:ln>
        </p:spPr>
      </p:pic>
      <p:pic>
        <p:nvPicPr>
          <p:cNvPr id="123" name="Google Shape;123;p5"/>
          <p:cNvPicPr preferRelativeResize="0"/>
          <p:nvPr/>
        </p:nvPicPr>
        <p:blipFill rotWithShape="1">
          <a:blip r:embed="rId5">
            <a:alphaModFix/>
          </a:blip>
          <a:srcRect b="0" l="0" r="0" t="0"/>
          <a:stretch/>
        </p:blipFill>
        <p:spPr>
          <a:xfrm>
            <a:off x="7936888" y="-110183"/>
            <a:ext cx="1207112" cy="5253683"/>
          </a:xfrm>
          <a:prstGeom prst="rect">
            <a:avLst/>
          </a:prstGeom>
          <a:noFill/>
          <a:ln>
            <a:noFill/>
          </a:ln>
        </p:spPr>
      </p:pic>
      <p:sp>
        <p:nvSpPr>
          <p:cNvPr id="124" name="Google Shape;124;p5"/>
          <p:cNvSpPr txBox="1"/>
          <p:nvPr/>
        </p:nvSpPr>
        <p:spPr>
          <a:xfrm>
            <a:off x="600632" y="259544"/>
            <a:ext cx="6642086" cy="1182672"/>
          </a:xfrm>
          <a:prstGeom prst="rect">
            <a:avLst/>
          </a:prstGeom>
          <a:noFill/>
          <a:ln>
            <a:noFill/>
          </a:ln>
        </p:spPr>
        <p:txBody>
          <a:bodyPr anchorCtr="0" anchor="t" bIns="34275" lIns="34275" spcFirstLastPara="1" rIns="34275" wrap="square" tIns="34275">
            <a:normAutofit/>
          </a:bodyPr>
          <a:lstStyle/>
          <a:p>
            <a:pPr indent="0" lvl="0" marL="0" marR="0" rtl="0" algn="l">
              <a:lnSpc>
                <a:spcPct val="100000"/>
              </a:lnSpc>
              <a:spcBef>
                <a:spcPts val="0"/>
              </a:spcBef>
              <a:spcAft>
                <a:spcPts val="0"/>
              </a:spcAft>
              <a:buClr>
                <a:srgbClr val="FFFFFF"/>
              </a:buClr>
              <a:buSzPts val="3000"/>
              <a:buFont typeface="Arial"/>
              <a:buNone/>
            </a:pPr>
            <a:r>
              <a:t/>
            </a:r>
            <a:endParaRPr b="0" i="0" sz="3000" u="none" cap="none" strike="noStrike">
              <a:solidFill>
                <a:srgbClr val="FFFFFF"/>
              </a:solidFill>
              <a:latin typeface="Arial"/>
              <a:ea typeface="Arial"/>
              <a:cs typeface="Arial"/>
              <a:sym typeface="Arial"/>
            </a:endParaRPr>
          </a:p>
        </p:txBody>
      </p:sp>
      <p:pic>
        <p:nvPicPr>
          <p:cNvPr id="125" name="Google Shape;125;p5"/>
          <p:cNvPicPr preferRelativeResize="0"/>
          <p:nvPr/>
        </p:nvPicPr>
        <p:blipFill rotWithShape="1">
          <a:blip r:embed="rId6">
            <a:alphaModFix/>
          </a:blip>
          <a:srcRect b="0" l="0" r="0" t="0"/>
          <a:stretch/>
        </p:blipFill>
        <p:spPr>
          <a:xfrm>
            <a:off x="331813" y="4588087"/>
            <a:ext cx="3214638" cy="448972"/>
          </a:xfrm>
          <a:prstGeom prst="rect">
            <a:avLst/>
          </a:prstGeom>
          <a:noFill/>
          <a:ln>
            <a:noFill/>
          </a:ln>
        </p:spPr>
      </p:pic>
      <p:sp>
        <p:nvSpPr>
          <p:cNvPr id="126" name="Google Shape;126;p5"/>
          <p:cNvSpPr/>
          <p:nvPr/>
        </p:nvSpPr>
        <p:spPr>
          <a:xfrm>
            <a:off x="731803" y="403450"/>
            <a:ext cx="5750113" cy="510140"/>
          </a:xfrm>
          <a:prstGeom prst="rect">
            <a:avLst/>
          </a:prstGeom>
          <a:noFill/>
          <a:ln>
            <a:noFill/>
          </a:ln>
        </p:spPr>
        <p:txBody>
          <a:bodyPr anchorCtr="0" anchor="t" bIns="34275" lIns="68575" spcFirstLastPara="1" rIns="68575" wrap="square" tIns="34275">
            <a:noAutofit/>
          </a:bodyPr>
          <a:lstStyle/>
          <a:p>
            <a:pPr indent="0" lvl="0" marL="0" marR="0" rtl="0" algn="l">
              <a:lnSpc>
                <a:spcPct val="66666"/>
              </a:lnSpc>
              <a:spcBef>
                <a:spcPts val="0"/>
              </a:spcBef>
              <a:spcAft>
                <a:spcPts val="0"/>
              </a:spcAft>
              <a:buClr>
                <a:srgbClr val="000000"/>
              </a:buClr>
              <a:buSzPts val="4500"/>
              <a:buFont typeface="Arial"/>
              <a:buNone/>
            </a:pPr>
            <a:r>
              <a:rPr b="0" i="0" lang="en" sz="4500" u="none" cap="none" strike="noStrike">
                <a:solidFill>
                  <a:srgbClr val="FFFFFF"/>
                </a:solidFill>
                <a:latin typeface="Calibri"/>
                <a:ea typeface="Calibri"/>
                <a:cs typeface="Calibri"/>
                <a:sym typeface="Calibri"/>
              </a:rPr>
              <a:t>Types of Financial Aid </a:t>
            </a:r>
            <a:endParaRPr b="0" i="0" sz="1100" u="none" cap="none" strike="noStrike">
              <a:solidFill>
                <a:srgbClr val="000000"/>
              </a:solidFill>
              <a:latin typeface="Arial"/>
              <a:ea typeface="Arial"/>
              <a:cs typeface="Arial"/>
              <a:sym typeface="Arial"/>
            </a:endParaRPr>
          </a:p>
        </p:txBody>
      </p:sp>
      <p:sp>
        <p:nvSpPr>
          <p:cNvPr id="127" name="Google Shape;127;p5"/>
          <p:cNvSpPr/>
          <p:nvPr/>
        </p:nvSpPr>
        <p:spPr>
          <a:xfrm>
            <a:off x="921775" y="1402599"/>
            <a:ext cx="4572000" cy="3185488"/>
          </a:xfrm>
          <a:prstGeom prst="rect">
            <a:avLst/>
          </a:prstGeom>
          <a:noFill/>
          <a:ln>
            <a:noFill/>
          </a:ln>
        </p:spPr>
        <p:txBody>
          <a:bodyPr anchorCtr="0" anchor="t" bIns="34275" lIns="68575" spcFirstLastPara="1" rIns="68575" wrap="square" tIns="34275">
            <a:noAutofit/>
          </a:bodyPr>
          <a:lstStyle/>
          <a:p>
            <a:pPr indent="-254000" lvl="0" marL="254000" marR="0" rtl="0" algn="l">
              <a:lnSpc>
                <a:spcPct val="90000"/>
              </a:lnSpc>
              <a:spcBef>
                <a:spcPts val="0"/>
              </a:spcBef>
              <a:spcAft>
                <a:spcPts val="0"/>
              </a:spcAft>
              <a:buClr>
                <a:srgbClr val="FFFFFF"/>
              </a:buClr>
              <a:buSzPts val="3600"/>
              <a:buFont typeface="Arial"/>
              <a:buChar char="•"/>
            </a:pPr>
            <a:r>
              <a:rPr b="0" i="0" lang="en" sz="3600" u="none" cap="none" strike="noStrike">
                <a:solidFill>
                  <a:srgbClr val="FFFFFF"/>
                </a:solidFill>
                <a:latin typeface="Calibri"/>
                <a:ea typeface="Calibri"/>
                <a:cs typeface="Calibri"/>
                <a:sym typeface="Calibri"/>
              </a:rPr>
              <a:t>Merit-based</a:t>
            </a:r>
            <a:endParaRPr b="0" i="0" sz="1100" u="none" cap="none" strike="noStrike">
              <a:solidFill>
                <a:srgbClr val="000000"/>
              </a:solidFill>
              <a:latin typeface="Arial"/>
              <a:ea typeface="Arial"/>
              <a:cs typeface="Arial"/>
              <a:sym typeface="Arial"/>
            </a:endParaRPr>
          </a:p>
          <a:p>
            <a:pPr indent="-25400" lvl="0" marL="254000" marR="0" rtl="0" algn="l">
              <a:lnSpc>
                <a:spcPct val="90000"/>
              </a:lnSpc>
              <a:spcBef>
                <a:spcPts val="0"/>
              </a:spcBef>
              <a:spcAft>
                <a:spcPts val="0"/>
              </a:spcAft>
              <a:buClr>
                <a:schemeClr val="dk1"/>
              </a:buClr>
              <a:buSzPts val="3600"/>
              <a:buFont typeface="Arial"/>
              <a:buNone/>
            </a:pPr>
            <a:r>
              <a:t/>
            </a:r>
            <a:endParaRPr b="0" i="0" sz="3600" u="none" cap="none" strike="noStrike">
              <a:solidFill>
                <a:srgbClr val="FFFFFF"/>
              </a:solidFill>
              <a:latin typeface="Calibri"/>
              <a:ea typeface="Calibri"/>
              <a:cs typeface="Calibri"/>
              <a:sym typeface="Calibri"/>
            </a:endParaRPr>
          </a:p>
          <a:p>
            <a:pPr indent="-254000" lvl="0" marL="254000" marR="0" rtl="0" algn="l">
              <a:lnSpc>
                <a:spcPct val="90000"/>
              </a:lnSpc>
              <a:spcBef>
                <a:spcPts val="0"/>
              </a:spcBef>
              <a:spcAft>
                <a:spcPts val="0"/>
              </a:spcAft>
              <a:buClr>
                <a:srgbClr val="FFFFFF"/>
              </a:buClr>
              <a:buSzPts val="3600"/>
              <a:buFont typeface="Arial"/>
              <a:buChar char="•"/>
            </a:pPr>
            <a:r>
              <a:rPr b="0" i="0" lang="en" sz="3600" u="none" cap="none" strike="noStrike">
                <a:solidFill>
                  <a:srgbClr val="FFFFFF"/>
                </a:solidFill>
                <a:latin typeface="Calibri"/>
                <a:ea typeface="Calibri"/>
                <a:cs typeface="Calibri"/>
                <a:sym typeface="Calibri"/>
              </a:rPr>
              <a:t>Participation-based</a:t>
            </a:r>
            <a:endParaRPr b="0" i="0" sz="1100" u="none" cap="none" strike="noStrike">
              <a:solidFill>
                <a:srgbClr val="000000"/>
              </a:solidFill>
              <a:latin typeface="Arial"/>
              <a:ea typeface="Arial"/>
              <a:cs typeface="Arial"/>
              <a:sym typeface="Arial"/>
            </a:endParaRPr>
          </a:p>
          <a:p>
            <a:pPr indent="-25400" lvl="0" marL="254000" marR="0" rtl="0" algn="l">
              <a:lnSpc>
                <a:spcPct val="90000"/>
              </a:lnSpc>
              <a:spcBef>
                <a:spcPts val="0"/>
              </a:spcBef>
              <a:spcAft>
                <a:spcPts val="0"/>
              </a:spcAft>
              <a:buClr>
                <a:schemeClr val="dk1"/>
              </a:buClr>
              <a:buSzPts val="3600"/>
              <a:buFont typeface="Arial"/>
              <a:buNone/>
            </a:pPr>
            <a:r>
              <a:t/>
            </a:r>
            <a:endParaRPr b="0" i="0" sz="3600" u="none" cap="none" strike="noStrike">
              <a:solidFill>
                <a:srgbClr val="FFFFFF"/>
              </a:solidFill>
              <a:latin typeface="Calibri"/>
              <a:ea typeface="Calibri"/>
              <a:cs typeface="Calibri"/>
              <a:sym typeface="Calibri"/>
            </a:endParaRPr>
          </a:p>
          <a:p>
            <a:pPr indent="-254000" lvl="0" marL="254000" marR="0" rtl="0" algn="l">
              <a:lnSpc>
                <a:spcPct val="90000"/>
              </a:lnSpc>
              <a:spcBef>
                <a:spcPts val="0"/>
              </a:spcBef>
              <a:spcAft>
                <a:spcPts val="0"/>
              </a:spcAft>
              <a:buClr>
                <a:srgbClr val="FFFFFF"/>
              </a:buClr>
              <a:buSzPts val="3600"/>
              <a:buFont typeface="Arial"/>
              <a:buChar char="•"/>
            </a:pPr>
            <a:r>
              <a:rPr b="0" i="0" lang="en" sz="3600" u="none" cap="none" strike="noStrike">
                <a:solidFill>
                  <a:srgbClr val="FFFFFF"/>
                </a:solidFill>
                <a:latin typeface="Calibri"/>
                <a:ea typeface="Calibri"/>
                <a:cs typeface="Calibri"/>
                <a:sym typeface="Calibri"/>
              </a:rPr>
              <a:t>Need-based</a:t>
            </a:r>
            <a:endParaRPr b="0" i="0" sz="11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1500"/>
              <a:buFont typeface="Arial"/>
              <a:buNone/>
            </a:pPr>
            <a:r>
              <a:t/>
            </a:r>
            <a:endParaRPr b="1" i="0" sz="1500" u="none" cap="none" strike="noStrike">
              <a:solidFill>
                <a:srgbClr val="FFFFFF"/>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500"/>
              <a:buFont typeface="Arial"/>
              <a:buNone/>
            </a:pPr>
            <a:r>
              <a:t/>
            </a:r>
            <a:endParaRPr b="1" i="0" sz="1500" u="none" cap="none" strike="noStrike">
              <a:solidFill>
                <a:srgbClr val="FFFFFF"/>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500"/>
              <a:buFont typeface="Arial"/>
              <a:buNone/>
            </a:pPr>
            <a:r>
              <a:rPr b="1" i="0" lang="en" sz="1500" u="none" cap="none" strike="noStrike">
                <a:solidFill>
                  <a:srgbClr val="FFFFFF"/>
                </a:solidFill>
                <a:latin typeface="Calibri"/>
                <a:ea typeface="Calibri"/>
                <a:cs typeface="Calibri"/>
                <a:sym typeface="Calibri"/>
              </a:rPr>
              <a:t> </a:t>
            </a:r>
            <a:endParaRPr b="1" i="0" sz="1500" u="none" cap="none" strike="noStrike">
              <a:solidFill>
                <a:srgbClr val="FFFFFF"/>
              </a:solidFill>
              <a:latin typeface="Calibri"/>
              <a:ea typeface="Calibri"/>
              <a:cs typeface="Calibri"/>
              <a:sym typeface="Calibri"/>
            </a:endParaRPr>
          </a:p>
        </p:txBody>
      </p:sp>
      <p:pic>
        <p:nvPicPr>
          <p:cNvPr id="128" name="Google Shape;128;p5"/>
          <p:cNvPicPr preferRelativeResize="0"/>
          <p:nvPr/>
        </p:nvPicPr>
        <p:blipFill>
          <a:blip r:embed="rId7">
            <a:alphaModFix/>
          </a:blip>
          <a:stretch>
            <a:fillRect/>
          </a:stretch>
        </p:blipFill>
        <p:spPr>
          <a:xfrm>
            <a:off x="8093728" y="4"/>
            <a:ext cx="1050272" cy="967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p6"/>
          <p:cNvPicPr preferRelativeResize="0"/>
          <p:nvPr/>
        </p:nvPicPr>
        <p:blipFill rotWithShape="1">
          <a:blip r:embed="rId3">
            <a:alphaModFix/>
          </a:blip>
          <a:srcRect b="0" l="0" r="0" t="0"/>
          <a:stretch/>
        </p:blipFill>
        <p:spPr>
          <a:xfrm>
            <a:off x="-232477" y="-889079"/>
            <a:ext cx="9812237" cy="7159867"/>
          </a:xfrm>
          <a:prstGeom prst="rect">
            <a:avLst/>
          </a:prstGeom>
          <a:noFill/>
          <a:ln>
            <a:noFill/>
          </a:ln>
        </p:spPr>
      </p:pic>
      <p:pic>
        <p:nvPicPr>
          <p:cNvPr id="134" name="Google Shape;134;p6"/>
          <p:cNvPicPr preferRelativeResize="0"/>
          <p:nvPr/>
        </p:nvPicPr>
        <p:blipFill rotWithShape="1">
          <a:blip r:embed="rId4">
            <a:alphaModFix/>
          </a:blip>
          <a:srcRect b="0" l="0" r="0" t="0"/>
          <a:stretch/>
        </p:blipFill>
        <p:spPr>
          <a:xfrm>
            <a:off x="-295708" y="-48523"/>
            <a:ext cx="9995258" cy="5381711"/>
          </a:xfrm>
          <a:prstGeom prst="rect">
            <a:avLst/>
          </a:prstGeom>
          <a:noFill/>
          <a:ln>
            <a:noFill/>
          </a:ln>
        </p:spPr>
      </p:pic>
      <p:sp>
        <p:nvSpPr>
          <p:cNvPr id="135" name="Google Shape;135;p6"/>
          <p:cNvSpPr txBox="1"/>
          <p:nvPr/>
        </p:nvSpPr>
        <p:spPr>
          <a:xfrm>
            <a:off x="290174" y="315475"/>
            <a:ext cx="7507800" cy="531000"/>
          </a:xfrm>
          <a:prstGeom prst="rect">
            <a:avLst/>
          </a:prstGeom>
          <a:noFill/>
          <a:ln>
            <a:noFill/>
          </a:ln>
        </p:spPr>
        <p:txBody>
          <a:bodyPr anchorCtr="0" anchor="t" bIns="34275" lIns="68575" spcFirstLastPara="1" rIns="68575" wrap="square" tIns="34275">
            <a:spAutoFit/>
          </a:bodyPr>
          <a:lstStyle/>
          <a:p>
            <a:pPr indent="0" lvl="0" marL="0" marR="0" rtl="0" algn="l">
              <a:lnSpc>
                <a:spcPct val="66666"/>
              </a:lnSpc>
              <a:spcBef>
                <a:spcPts val="0"/>
              </a:spcBef>
              <a:spcAft>
                <a:spcPts val="0"/>
              </a:spcAft>
              <a:buClr>
                <a:srgbClr val="000000"/>
              </a:buClr>
              <a:buSzPts val="4500"/>
              <a:buFont typeface="Arial"/>
              <a:buNone/>
            </a:pPr>
            <a:r>
              <a:rPr b="0" i="0" lang="en" sz="4500" u="none" cap="none" strike="noStrike">
                <a:solidFill>
                  <a:srgbClr val="FFFFFF"/>
                </a:solidFill>
                <a:latin typeface="Arial"/>
                <a:ea typeface="Arial"/>
                <a:cs typeface="Arial"/>
                <a:sym typeface="Arial"/>
              </a:rPr>
              <a:t>Financial Aid Terms </a:t>
            </a:r>
            <a:endParaRPr b="0" i="0" sz="1100" u="none" cap="none" strike="noStrike">
              <a:solidFill>
                <a:srgbClr val="000000"/>
              </a:solidFill>
              <a:latin typeface="Arial"/>
              <a:ea typeface="Arial"/>
              <a:cs typeface="Arial"/>
              <a:sym typeface="Arial"/>
            </a:endParaRPr>
          </a:p>
        </p:txBody>
      </p:sp>
      <p:pic>
        <p:nvPicPr>
          <p:cNvPr id="136" name="Google Shape;136;p6"/>
          <p:cNvPicPr preferRelativeResize="0"/>
          <p:nvPr/>
        </p:nvPicPr>
        <p:blipFill rotWithShape="1">
          <a:blip r:embed="rId5">
            <a:alphaModFix/>
          </a:blip>
          <a:srcRect b="0" l="0" r="0" t="0"/>
          <a:stretch/>
        </p:blipFill>
        <p:spPr>
          <a:xfrm>
            <a:off x="185703" y="4561967"/>
            <a:ext cx="3214638" cy="448972"/>
          </a:xfrm>
          <a:prstGeom prst="rect">
            <a:avLst/>
          </a:prstGeom>
          <a:noFill/>
          <a:ln>
            <a:noFill/>
          </a:ln>
        </p:spPr>
      </p:pic>
      <p:pic>
        <p:nvPicPr>
          <p:cNvPr id="137" name="Google Shape;137;p6"/>
          <p:cNvPicPr preferRelativeResize="0"/>
          <p:nvPr/>
        </p:nvPicPr>
        <p:blipFill rotWithShape="1">
          <a:blip r:embed="rId6">
            <a:alphaModFix/>
          </a:blip>
          <a:srcRect b="0" l="0" r="0" t="0"/>
          <a:stretch/>
        </p:blipFill>
        <p:spPr>
          <a:xfrm>
            <a:off x="7941460" y="-5018"/>
            <a:ext cx="1202540" cy="5148518"/>
          </a:xfrm>
          <a:prstGeom prst="rect">
            <a:avLst/>
          </a:prstGeom>
          <a:noFill/>
          <a:ln>
            <a:noFill/>
          </a:ln>
        </p:spPr>
      </p:pic>
      <p:sp>
        <p:nvSpPr>
          <p:cNvPr id="138" name="Google Shape;138;p6"/>
          <p:cNvSpPr txBox="1"/>
          <p:nvPr/>
        </p:nvSpPr>
        <p:spPr>
          <a:xfrm>
            <a:off x="402766" y="846484"/>
            <a:ext cx="8598310" cy="3808733"/>
          </a:xfrm>
          <a:prstGeom prst="rect">
            <a:avLst/>
          </a:prstGeom>
          <a:noFill/>
          <a:ln>
            <a:noFill/>
          </a:ln>
        </p:spPr>
        <p:txBody>
          <a:bodyPr anchorCtr="0" anchor="t" bIns="34275" lIns="34275" spcFirstLastPara="1" rIns="34275" wrap="square" tIns="34275">
            <a:spAutoFit/>
          </a:bodyPr>
          <a:lstStyle/>
          <a:p>
            <a:pPr indent="0" lvl="0" marL="0" marR="0" rtl="0" algn="l">
              <a:lnSpc>
                <a:spcPct val="90000"/>
              </a:lnSpc>
              <a:spcBef>
                <a:spcPts val="0"/>
              </a:spcBef>
              <a:spcAft>
                <a:spcPts val="0"/>
              </a:spcAft>
              <a:buClr>
                <a:srgbClr val="000000"/>
              </a:buClr>
              <a:buSzPts val="1500"/>
              <a:buFont typeface="Arial"/>
              <a:buNone/>
            </a:pPr>
            <a:r>
              <a:t/>
            </a:r>
            <a:endParaRPr b="1" i="0" sz="1500" u="none" cap="none" strike="noStrike">
              <a:solidFill>
                <a:srgbClr val="FFFFFF"/>
              </a:solidFill>
              <a:latin typeface="Calibri"/>
              <a:ea typeface="Calibri"/>
              <a:cs typeface="Calibri"/>
              <a:sym typeface="Calibri"/>
            </a:endParaRPr>
          </a:p>
          <a:p>
            <a:pPr indent="-254000" lvl="0" marL="254000" marR="0" rtl="0" algn="l">
              <a:lnSpc>
                <a:spcPct val="90000"/>
              </a:lnSpc>
              <a:spcBef>
                <a:spcPts val="0"/>
              </a:spcBef>
              <a:spcAft>
                <a:spcPts val="0"/>
              </a:spcAft>
              <a:buClr>
                <a:srgbClr val="FFFFFF"/>
              </a:buClr>
              <a:buSzPts val="3000"/>
              <a:buFont typeface="Arial"/>
              <a:buChar char="•"/>
            </a:pPr>
            <a:r>
              <a:rPr b="0" i="0" lang="en" sz="3000" u="none" cap="none" strike="noStrike">
                <a:solidFill>
                  <a:srgbClr val="FFFFFF"/>
                </a:solidFill>
                <a:latin typeface="Calibri"/>
                <a:ea typeface="Calibri"/>
                <a:cs typeface="Calibri"/>
                <a:sym typeface="Calibri"/>
              </a:rPr>
              <a:t>Student Aid Index (SAI)</a:t>
            </a:r>
            <a:endParaRPr b="0" i="0" sz="1100" u="none" cap="none" strike="noStrike">
              <a:solidFill>
                <a:srgbClr val="000000"/>
              </a:solidFill>
              <a:latin typeface="Arial"/>
              <a:ea typeface="Arial"/>
              <a:cs typeface="Arial"/>
              <a:sym typeface="Arial"/>
            </a:endParaRPr>
          </a:p>
          <a:p>
            <a:pPr indent="-254000" lvl="1" marL="596900" marR="0" rtl="0" algn="l">
              <a:lnSpc>
                <a:spcPct val="90000"/>
              </a:lnSpc>
              <a:spcBef>
                <a:spcPts val="0"/>
              </a:spcBef>
              <a:spcAft>
                <a:spcPts val="0"/>
              </a:spcAft>
              <a:buClr>
                <a:srgbClr val="FFFFFF"/>
              </a:buClr>
              <a:buSzPts val="3000"/>
              <a:buFont typeface="Arial"/>
              <a:buChar char="•"/>
            </a:pPr>
            <a:r>
              <a:rPr b="0" i="0" lang="en" sz="3000" u="none" cap="none" strike="noStrike">
                <a:solidFill>
                  <a:srgbClr val="FFFFFF"/>
                </a:solidFill>
                <a:latin typeface="Calibri"/>
                <a:ea typeface="Calibri"/>
                <a:cs typeface="Calibri"/>
                <a:sym typeface="Calibri"/>
              </a:rPr>
              <a:t>Used to be Estimated Family Contribution (EFC)</a:t>
            </a:r>
            <a:endParaRPr b="0" i="0" sz="1100" u="none" cap="none" strike="noStrike">
              <a:solidFill>
                <a:srgbClr val="000000"/>
              </a:solidFill>
              <a:latin typeface="Arial"/>
              <a:ea typeface="Arial"/>
              <a:cs typeface="Arial"/>
              <a:sym typeface="Arial"/>
            </a:endParaRPr>
          </a:p>
          <a:p>
            <a:pPr indent="-254000" lvl="0" marL="254000" marR="0" rtl="0" algn="l">
              <a:lnSpc>
                <a:spcPct val="90000"/>
              </a:lnSpc>
              <a:spcBef>
                <a:spcPts val="0"/>
              </a:spcBef>
              <a:spcAft>
                <a:spcPts val="0"/>
              </a:spcAft>
              <a:buClr>
                <a:srgbClr val="FFFFFF"/>
              </a:buClr>
              <a:buSzPts val="3000"/>
              <a:buFont typeface="Arial"/>
              <a:buChar char="•"/>
            </a:pPr>
            <a:r>
              <a:rPr b="0" i="0" lang="en" sz="3000" u="none" cap="none" strike="noStrike">
                <a:solidFill>
                  <a:srgbClr val="FFFFFF"/>
                </a:solidFill>
                <a:latin typeface="Calibri"/>
                <a:ea typeface="Calibri"/>
                <a:cs typeface="Calibri"/>
                <a:sym typeface="Calibri"/>
              </a:rPr>
              <a:t>Direct Cost (Tuition, fees, room, board)</a:t>
            </a:r>
            <a:endParaRPr b="0" i="0" sz="1100" u="none" cap="none" strike="noStrike">
              <a:solidFill>
                <a:srgbClr val="000000"/>
              </a:solidFill>
              <a:latin typeface="Arial"/>
              <a:ea typeface="Arial"/>
              <a:cs typeface="Arial"/>
              <a:sym typeface="Arial"/>
            </a:endParaRPr>
          </a:p>
          <a:p>
            <a:pPr indent="-254000" lvl="0" marL="254000" marR="0" rtl="0" algn="l">
              <a:lnSpc>
                <a:spcPct val="90000"/>
              </a:lnSpc>
              <a:spcBef>
                <a:spcPts val="0"/>
              </a:spcBef>
              <a:spcAft>
                <a:spcPts val="0"/>
              </a:spcAft>
              <a:buClr>
                <a:srgbClr val="FFFFFF"/>
              </a:buClr>
              <a:buSzPts val="3000"/>
              <a:buFont typeface="Arial"/>
              <a:buChar char="•"/>
            </a:pPr>
            <a:r>
              <a:rPr b="0" i="0" lang="en" sz="3000" u="none" cap="none" strike="noStrike">
                <a:solidFill>
                  <a:srgbClr val="FFFFFF"/>
                </a:solidFill>
                <a:latin typeface="Calibri"/>
                <a:ea typeface="Calibri"/>
                <a:cs typeface="Calibri"/>
                <a:sym typeface="Calibri"/>
              </a:rPr>
              <a:t>Indirect Costs (travel, books, discretionary)</a:t>
            </a:r>
            <a:endParaRPr b="0" i="0" sz="1100" u="none" cap="none" strike="noStrike">
              <a:solidFill>
                <a:srgbClr val="000000"/>
              </a:solidFill>
              <a:latin typeface="Arial"/>
              <a:ea typeface="Arial"/>
              <a:cs typeface="Arial"/>
              <a:sym typeface="Arial"/>
            </a:endParaRPr>
          </a:p>
          <a:p>
            <a:pPr indent="-254000" lvl="0" marL="254000" marR="0" rtl="0" algn="l">
              <a:lnSpc>
                <a:spcPct val="90000"/>
              </a:lnSpc>
              <a:spcBef>
                <a:spcPts val="0"/>
              </a:spcBef>
              <a:spcAft>
                <a:spcPts val="0"/>
              </a:spcAft>
              <a:buClr>
                <a:srgbClr val="FFFFFF"/>
              </a:buClr>
              <a:buSzPts val="3000"/>
              <a:buFont typeface="Arial"/>
              <a:buChar char="•"/>
            </a:pPr>
            <a:r>
              <a:rPr b="0" i="0" lang="en" sz="3000" u="none" cap="none" strike="noStrike">
                <a:solidFill>
                  <a:srgbClr val="FFFFFF"/>
                </a:solidFill>
                <a:latin typeface="Calibri"/>
                <a:ea typeface="Calibri"/>
                <a:cs typeface="Calibri"/>
                <a:sym typeface="Calibri"/>
              </a:rPr>
              <a:t>Cost of Attendance (Direct + Indirect)</a:t>
            </a:r>
            <a:endParaRPr b="0" i="0" sz="1100" u="none" cap="none" strike="noStrike">
              <a:solidFill>
                <a:srgbClr val="000000"/>
              </a:solidFill>
              <a:latin typeface="Arial"/>
              <a:ea typeface="Arial"/>
              <a:cs typeface="Arial"/>
              <a:sym typeface="Arial"/>
            </a:endParaRPr>
          </a:p>
          <a:p>
            <a:pPr indent="-254000" lvl="0" marL="254000" marR="0" rtl="0" algn="l">
              <a:lnSpc>
                <a:spcPct val="90000"/>
              </a:lnSpc>
              <a:spcBef>
                <a:spcPts val="0"/>
              </a:spcBef>
              <a:spcAft>
                <a:spcPts val="0"/>
              </a:spcAft>
              <a:buClr>
                <a:srgbClr val="FFFFFF"/>
              </a:buClr>
              <a:buSzPts val="3000"/>
              <a:buFont typeface="Arial"/>
              <a:buChar char="•"/>
            </a:pPr>
            <a:r>
              <a:rPr b="0" i="0" lang="en" sz="3000" u="none" cap="none" strike="noStrike">
                <a:solidFill>
                  <a:srgbClr val="FFFFFF"/>
                </a:solidFill>
                <a:latin typeface="Calibri"/>
                <a:ea typeface="Calibri"/>
                <a:cs typeface="Calibri"/>
                <a:sym typeface="Calibri"/>
              </a:rPr>
              <a:t>Financial Need (COA – EFC = Need)</a:t>
            </a:r>
            <a:endParaRPr b="0" i="0" sz="1100" u="none" cap="none" strike="noStrike">
              <a:solidFill>
                <a:srgbClr val="000000"/>
              </a:solidFill>
              <a:latin typeface="Arial"/>
              <a:ea typeface="Arial"/>
              <a:cs typeface="Arial"/>
              <a:sym typeface="Arial"/>
            </a:endParaRPr>
          </a:p>
          <a:p>
            <a:pPr indent="-254000" lvl="0" marL="254000" marR="0" rtl="0" algn="l">
              <a:lnSpc>
                <a:spcPct val="90000"/>
              </a:lnSpc>
              <a:spcBef>
                <a:spcPts val="0"/>
              </a:spcBef>
              <a:spcAft>
                <a:spcPts val="0"/>
              </a:spcAft>
              <a:buClr>
                <a:srgbClr val="FFFFFF"/>
              </a:buClr>
              <a:buSzPts val="3000"/>
              <a:buFont typeface="Arial"/>
              <a:buChar char="•"/>
            </a:pPr>
            <a:r>
              <a:rPr b="0" i="0" lang="en" sz="3000" u="none" cap="none" strike="noStrike">
                <a:solidFill>
                  <a:srgbClr val="FFFFFF"/>
                </a:solidFill>
                <a:latin typeface="Calibri"/>
                <a:ea typeface="Calibri"/>
                <a:cs typeface="Calibri"/>
                <a:sym typeface="Calibri"/>
              </a:rPr>
              <a:t>Total Offer/Award </a:t>
            </a:r>
            <a:endParaRPr b="0" i="0" sz="1100" u="none" cap="none" strike="noStrike">
              <a:solidFill>
                <a:srgbClr val="000000"/>
              </a:solidFill>
              <a:latin typeface="Arial"/>
              <a:ea typeface="Arial"/>
              <a:cs typeface="Arial"/>
              <a:sym typeface="Arial"/>
            </a:endParaRPr>
          </a:p>
          <a:p>
            <a:pPr indent="-254000" lvl="0" marL="254000" marR="0" rtl="0" algn="l">
              <a:lnSpc>
                <a:spcPct val="90000"/>
              </a:lnSpc>
              <a:spcBef>
                <a:spcPts val="0"/>
              </a:spcBef>
              <a:spcAft>
                <a:spcPts val="0"/>
              </a:spcAft>
              <a:buClr>
                <a:srgbClr val="FFFFFF"/>
              </a:buClr>
              <a:buSzPts val="3000"/>
              <a:buFont typeface="Arial"/>
              <a:buChar char="•"/>
            </a:pPr>
            <a:r>
              <a:rPr b="0" i="0" lang="en" sz="3000" u="none" cap="none" strike="noStrike">
                <a:solidFill>
                  <a:srgbClr val="FFFFFF"/>
                </a:solidFill>
                <a:latin typeface="Calibri"/>
                <a:ea typeface="Calibri"/>
                <a:cs typeface="Calibri"/>
                <a:sym typeface="Calibri"/>
              </a:rPr>
              <a:t>Net Price (COA – Total Award)  </a:t>
            </a:r>
            <a:endParaRPr b="0" i="0" sz="11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1500"/>
              <a:buFont typeface="Arial"/>
              <a:buNone/>
            </a:pPr>
            <a:r>
              <a:rPr b="1" i="0" lang="en" sz="1500" u="none" cap="none" strike="noStrike">
                <a:solidFill>
                  <a:srgbClr val="FFFFFF"/>
                </a:solidFill>
                <a:latin typeface="Calibri"/>
                <a:ea typeface="Calibri"/>
                <a:cs typeface="Calibri"/>
                <a:sym typeface="Calibri"/>
              </a:rPr>
              <a:t> </a:t>
            </a:r>
            <a:endParaRPr b="1" i="0" sz="1500" u="none" cap="none" strike="noStrike">
              <a:solidFill>
                <a:schemeClr val="lt1"/>
              </a:solidFill>
              <a:latin typeface="Calibri"/>
              <a:ea typeface="Calibri"/>
              <a:cs typeface="Calibri"/>
              <a:sym typeface="Calibri"/>
            </a:endParaRPr>
          </a:p>
        </p:txBody>
      </p:sp>
      <p:pic>
        <p:nvPicPr>
          <p:cNvPr id="139" name="Google Shape;139;p6"/>
          <p:cNvPicPr preferRelativeResize="0"/>
          <p:nvPr/>
        </p:nvPicPr>
        <p:blipFill>
          <a:blip r:embed="rId7">
            <a:alphaModFix/>
          </a:blip>
          <a:stretch>
            <a:fillRect/>
          </a:stretch>
        </p:blipFill>
        <p:spPr>
          <a:xfrm>
            <a:off x="8093728" y="4"/>
            <a:ext cx="1050272" cy="967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7"/>
          <p:cNvPicPr preferRelativeResize="0"/>
          <p:nvPr/>
        </p:nvPicPr>
        <p:blipFill rotWithShape="1">
          <a:blip r:embed="rId3">
            <a:alphaModFix/>
          </a:blip>
          <a:srcRect b="0" l="0" r="0" t="0"/>
          <a:stretch/>
        </p:blipFill>
        <p:spPr>
          <a:xfrm>
            <a:off x="-232477" y="-889079"/>
            <a:ext cx="9812237" cy="7159867"/>
          </a:xfrm>
          <a:prstGeom prst="rect">
            <a:avLst/>
          </a:prstGeom>
          <a:noFill/>
          <a:ln>
            <a:noFill/>
          </a:ln>
        </p:spPr>
      </p:pic>
      <p:pic>
        <p:nvPicPr>
          <p:cNvPr id="145" name="Google Shape;145;p7"/>
          <p:cNvPicPr preferRelativeResize="0"/>
          <p:nvPr/>
        </p:nvPicPr>
        <p:blipFill rotWithShape="1">
          <a:blip r:embed="rId4">
            <a:alphaModFix/>
          </a:blip>
          <a:srcRect b="0" l="0" r="0" t="0"/>
          <a:stretch/>
        </p:blipFill>
        <p:spPr>
          <a:xfrm>
            <a:off x="-232477" y="-121615"/>
            <a:ext cx="9995258" cy="5381711"/>
          </a:xfrm>
          <a:prstGeom prst="rect">
            <a:avLst/>
          </a:prstGeom>
          <a:noFill/>
          <a:ln>
            <a:noFill/>
          </a:ln>
        </p:spPr>
      </p:pic>
      <p:sp>
        <p:nvSpPr>
          <p:cNvPr id="146" name="Google Shape;146;p7"/>
          <p:cNvSpPr txBox="1"/>
          <p:nvPr/>
        </p:nvSpPr>
        <p:spPr>
          <a:xfrm>
            <a:off x="290175" y="315475"/>
            <a:ext cx="7749900" cy="533193"/>
          </a:xfrm>
          <a:prstGeom prst="rect">
            <a:avLst/>
          </a:prstGeom>
          <a:noFill/>
          <a:ln>
            <a:noFill/>
          </a:ln>
        </p:spPr>
        <p:txBody>
          <a:bodyPr anchorCtr="0" anchor="t" bIns="34275" lIns="68575" spcFirstLastPara="1" rIns="68575" wrap="square" tIns="34275">
            <a:spAutoFit/>
          </a:bodyPr>
          <a:lstStyle/>
          <a:p>
            <a:pPr indent="0" lvl="0" marL="0" marR="0" rtl="0" algn="l">
              <a:lnSpc>
                <a:spcPct val="66666"/>
              </a:lnSpc>
              <a:spcBef>
                <a:spcPts val="0"/>
              </a:spcBef>
              <a:spcAft>
                <a:spcPts val="0"/>
              </a:spcAft>
              <a:buClr>
                <a:srgbClr val="000000"/>
              </a:buClr>
              <a:buSzPts val="4500"/>
              <a:buFont typeface="Arial"/>
              <a:buNone/>
            </a:pPr>
            <a:r>
              <a:rPr b="0" i="0" lang="en" sz="4500" u="none" cap="none" strike="noStrike">
                <a:solidFill>
                  <a:srgbClr val="FFFFFF"/>
                </a:solidFill>
                <a:latin typeface="Arial"/>
                <a:ea typeface="Arial"/>
                <a:cs typeface="Arial"/>
                <a:sym typeface="Arial"/>
              </a:rPr>
              <a:t>Net Cost | Solve for “X”</a:t>
            </a:r>
            <a:endParaRPr b="0" i="0" sz="1100" u="none" cap="none" strike="noStrike">
              <a:solidFill>
                <a:srgbClr val="000000"/>
              </a:solidFill>
              <a:latin typeface="Arial"/>
              <a:ea typeface="Arial"/>
              <a:cs typeface="Arial"/>
              <a:sym typeface="Arial"/>
            </a:endParaRPr>
          </a:p>
        </p:txBody>
      </p:sp>
      <p:pic>
        <p:nvPicPr>
          <p:cNvPr id="147" name="Google Shape;147;p7"/>
          <p:cNvPicPr preferRelativeResize="0"/>
          <p:nvPr/>
        </p:nvPicPr>
        <p:blipFill rotWithShape="1">
          <a:blip r:embed="rId5">
            <a:alphaModFix/>
          </a:blip>
          <a:srcRect b="0" l="0" r="0" t="0"/>
          <a:stretch/>
        </p:blipFill>
        <p:spPr>
          <a:xfrm>
            <a:off x="185703" y="4561967"/>
            <a:ext cx="3214638" cy="448972"/>
          </a:xfrm>
          <a:prstGeom prst="rect">
            <a:avLst/>
          </a:prstGeom>
          <a:noFill/>
          <a:ln>
            <a:noFill/>
          </a:ln>
        </p:spPr>
      </p:pic>
      <p:pic>
        <p:nvPicPr>
          <p:cNvPr id="148" name="Google Shape;148;p7"/>
          <p:cNvPicPr preferRelativeResize="0"/>
          <p:nvPr/>
        </p:nvPicPr>
        <p:blipFill rotWithShape="1">
          <a:blip r:embed="rId6">
            <a:alphaModFix/>
          </a:blip>
          <a:srcRect b="0" l="0" r="0" t="0"/>
          <a:stretch/>
        </p:blipFill>
        <p:spPr>
          <a:xfrm>
            <a:off x="7941460" y="-5018"/>
            <a:ext cx="1202540" cy="5148518"/>
          </a:xfrm>
          <a:prstGeom prst="rect">
            <a:avLst/>
          </a:prstGeom>
          <a:noFill/>
          <a:ln>
            <a:noFill/>
          </a:ln>
        </p:spPr>
      </p:pic>
      <p:sp>
        <p:nvSpPr>
          <p:cNvPr id="149" name="Google Shape;149;p7"/>
          <p:cNvSpPr txBox="1"/>
          <p:nvPr/>
        </p:nvSpPr>
        <p:spPr>
          <a:xfrm>
            <a:off x="912304" y="1074779"/>
            <a:ext cx="8598300" cy="4390402"/>
          </a:xfrm>
          <a:prstGeom prst="rect">
            <a:avLst/>
          </a:prstGeom>
          <a:noFill/>
          <a:ln>
            <a:noFill/>
          </a:ln>
        </p:spPr>
        <p:txBody>
          <a:bodyPr anchorCtr="0" anchor="t" bIns="34275" lIns="34275" spcFirstLastPara="1" rIns="34275" wrap="square" tIns="34275">
            <a:spAutoFit/>
          </a:bodyPr>
          <a:lstStyle/>
          <a:p>
            <a:pPr indent="0" lvl="0" marL="0" marR="0" rtl="0" algn="l">
              <a:lnSpc>
                <a:spcPct val="90000"/>
              </a:lnSpc>
              <a:spcBef>
                <a:spcPts val="0"/>
              </a:spcBef>
              <a:spcAft>
                <a:spcPts val="0"/>
              </a:spcAft>
              <a:buClr>
                <a:srgbClr val="000000"/>
              </a:buClr>
              <a:buSzPts val="4000"/>
              <a:buFont typeface="Arial"/>
              <a:buNone/>
            </a:pPr>
            <a:r>
              <a:t/>
            </a:r>
            <a:endParaRPr b="0" i="0" sz="4000" u="none" cap="none" strike="noStrike">
              <a:solidFill>
                <a:srgbClr val="FFFFFF"/>
              </a:solidFill>
              <a:latin typeface="Calibri"/>
              <a:ea typeface="Calibri"/>
              <a:cs typeface="Calibri"/>
              <a:sym typeface="Calibri"/>
            </a:endParaRPr>
          </a:p>
          <a:p>
            <a:pPr indent="0" lvl="0" marL="0" marR="0" rtl="0" algn="l">
              <a:lnSpc>
                <a:spcPct val="90000"/>
              </a:lnSpc>
              <a:spcBef>
                <a:spcPts val="0"/>
              </a:spcBef>
              <a:spcAft>
                <a:spcPts val="0"/>
              </a:spcAft>
              <a:buNone/>
            </a:pPr>
            <a:r>
              <a:rPr b="0" i="0" lang="en" sz="4000" u="none" cap="none" strike="noStrike">
                <a:solidFill>
                  <a:srgbClr val="FFFFFF"/>
                </a:solidFill>
                <a:latin typeface="Calibri"/>
                <a:ea typeface="Calibri"/>
                <a:cs typeface="Calibri"/>
                <a:sym typeface="Calibri"/>
              </a:rPr>
              <a:t>  </a:t>
            </a:r>
            <a:r>
              <a:rPr b="0" i="0" lang="en" sz="5400" u="none" cap="none" strike="noStrike">
                <a:solidFill>
                  <a:srgbClr val="FFFFFF"/>
                </a:solidFill>
                <a:latin typeface="Calibri"/>
                <a:ea typeface="Calibri"/>
                <a:cs typeface="Calibri"/>
                <a:sym typeface="Calibri"/>
              </a:rPr>
              <a:t>$45,000		(COA)</a:t>
            </a:r>
            <a:endParaRPr/>
          </a:p>
          <a:p>
            <a:pPr indent="0" lvl="2" marL="0" marR="0" rtl="0" algn="l">
              <a:lnSpc>
                <a:spcPct val="90000"/>
              </a:lnSpc>
              <a:spcBef>
                <a:spcPts val="0"/>
              </a:spcBef>
              <a:spcAft>
                <a:spcPts val="0"/>
              </a:spcAft>
              <a:buNone/>
            </a:pPr>
            <a:r>
              <a:rPr b="0" i="0" lang="en" sz="5400" u="none" cap="none" strike="noStrike">
                <a:solidFill>
                  <a:srgbClr val="FFFFFF"/>
                </a:solidFill>
                <a:latin typeface="Calibri"/>
                <a:ea typeface="Calibri"/>
                <a:cs typeface="Calibri"/>
                <a:sym typeface="Calibri"/>
              </a:rPr>
              <a:t>- $20,000		(Total Offer)</a:t>
            </a:r>
            <a:endParaRPr/>
          </a:p>
          <a:p>
            <a:pPr indent="0" lvl="2" marL="0" marR="0" rtl="0" algn="l">
              <a:lnSpc>
                <a:spcPct val="90000"/>
              </a:lnSpc>
              <a:spcBef>
                <a:spcPts val="0"/>
              </a:spcBef>
              <a:spcAft>
                <a:spcPts val="0"/>
              </a:spcAft>
              <a:buNone/>
            </a:pPr>
            <a:r>
              <a:rPr b="0" i="0" lang="en" sz="5400" u="none" cap="none" strike="noStrike">
                <a:solidFill>
                  <a:srgbClr val="FFFFFF"/>
                </a:solidFill>
                <a:latin typeface="Calibri"/>
                <a:ea typeface="Calibri"/>
                <a:cs typeface="Calibri"/>
                <a:sym typeface="Calibri"/>
              </a:rPr>
              <a:t>= X 			(NET COST)</a:t>
            </a:r>
            <a:endParaRPr b="0" i="0" sz="5400" u="none" cap="none" strike="noStrike">
              <a:solidFill>
                <a:srgbClr val="FFFFFF"/>
              </a:solidFill>
              <a:latin typeface="Calibri"/>
              <a:ea typeface="Calibri"/>
              <a:cs typeface="Calibri"/>
              <a:sym typeface="Calibri"/>
            </a:endParaRPr>
          </a:p>
          <a:p>
            <a:pPr indent="0" lvl="2" marL="0" marR="0" rtl="0" algn="l">
              <a:lnSpc>
                <a:spcPct val="90000"/>
              </a:lnSpc>
              <a:spcBef>
                <a:spcPts val="0"/>
              </a:spcBef>
              <a:spcAft>
                <a:spcPts val="0"/>
              </a:spcAft>
              <a:buNone/>
            </a:pPr>
            <a:r>
              <a:t/>
            </a:r>
            <a:endParaRPr b="0" i="0" sz="4000" u="none" cap="none" strike="noStrike">
              <a:solidFill>
                <a:srgbClr val="FFFFFF"/>
              </a:solidFill>
              <a:latin typeface="Calibri"/>
              <a:ea typeface="Calibri"/>
              <a:cs typeface="Calibri"/>
              <a:sym typeface="Calibri"/>
            </a:endParaRPr>
          </a:p>
          <a:p>
            <a:pPr indent="0" lvl="0" marL="0" marR="0" rtl="0" algn="l">
              <a:lnSpc>
                <a:spcPct val="90000"/>
              </a:lnSpc>
              <a:spcBef>
                <a:spcPts val="0"/>
              </a:spcBef>
              <a:spcAft>
                <a:spcPts val="0"/>
              </a:spcAft>
              <a:buNone/>
            </a:pPr>
            <a:r>
              <a:rPr b="0" i="0" lang="en" sz="4000" u="none" cap="none" strike="noStrike">
                <a:solidFill>
                  <a:srgbClr val="FFFFFF"/>
                </a:solidFill>
                <a:latin typeface="Calibri"/>
                <a:ea typeface="Calibri"/>
                <a:cs typeface="Calibri"/>
                <a:sym typeface="Calibri"/>
              </a:rPr>
              <a:t> </a:t>
            </a:r>
            <a:endParaRPr/>
          </a:p>
          <a:p>
            <a:pPr indent="0" lvl="0" marL="0" marR="0" rtl="0" algn="l">
              <a:lnSpc>
                <a:spcPct val="90000"/>
              </a:lnSpc>
              <a:spcBef>
                <a:spcPts val="0"/>
              </a:spcBef>
              <a:spcAft>
                <a:spcPts val="0"/>
              </a:spcAft>
              <a:buNone/>
            </a:pPr>
            <a:r>
              <a:rPr b="1" i="0" lang="en" sz="3000" u="none" cap="none" strike="noStrike">
                <a:solidFill>
                  <a:srgbClr val="FFFFFF"/>
                </a:solidFill>
                <a:latin typeface="Calibri"/>
                <a:ea typeface="Calibri"/>
                <a:cs typeface="Calibri"/>
                <a:sym typeface="Calibri"/>
              </a:rPr>
              <a:t> </a:t>
            </a:r>
            <a:endParaRPr b="0" i="0" sz="1500" u="none" cap="none" strike="noStrike">
              <a:solidFill>
                <a:schemeClr val="lt1"/>
              </a:solidFill>
              <a:latin typeface="Calibri"/>
              <a:ea typeface="Calibri"/>
              <a:cs typeface="Calibri"/>
              <a:sym typeface="Calibri"/>
            </a:endParaRPr>
          </a:p>
        </p:txBody>
      </p:sp>
      <p:pic>
        <p:nvPicPr>
          <p:cNvPr id="150" name="Google Shape;150;p7"/>
          <p:cNvPicPr preferRelativeResize="0"/>
          <p:nvPr/>
        </p:nvPicPr>
        <p:blipFill>
          <a:blip r:embed="rId7">
            <a:alphaModFix/>
          </a:blip>
          <a:stretch>
            <a:fillRect/>
          </a:stretch>
        </p:blipFill>
        <p:spPr>
          <a:xfrm>
            <a:off x="8093728" y="4"/>
            <a:ext cx="1050272" cy="967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pic>
        <p:nvPicPr>
          <p:cNvPr descr="Untitled photo" id="155" name="Google Shape;155;p8"/>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56" name="Google Shape;156;p8"/>
          <p:cNvPicPr preferRelativeResize="0"/>
          <p:nvPr/>
        </p:nvPicPr>
        <p:blipFill rotWithShape="1">
          <a:blip r:embed="rId4">
            <a:alphaModFix/>
          </a:blip>
          <a:srcRect b="0" l="0" r="0" t="0"/>
          <a:stretch/>
        </p:blipFill>
        <p:spPr>
          <a:xfrm>
            <a:off x="-851258" y="0"/>
            <a:ext cx="9995258" cy="5381711"/>
          </a:xfrm>
          <a:prstGeom prst="rect">
            <a:avLst/>
          </a:prstGeom>
          <a:noFill/>
          <a:ln>
            <a:noFill/>
          </a:ln>
        </p:spPr>
      </p:pic>
      <p:pic>
        <p:nvPicPr>
          <p:cNvPr id="157" name="Google Shape;157;p8"/>
          <p:cNvPicPr preferRelativeResize="0"/>
          <p:nvPr/>
        </p:nvPicPr>
        <p:blipFill rotWithShape="1">
          <a:blip r:embed="rId5">
            <a:alphaModFix/>
          </a:blip>
          <a:srcRect b="0" l="0" r="0" t="0"/>
          <a:stretch/>
        </p:blipFill>
        <p:spPr>
          <a:xfrm>
            <a:off x="7936888" y="-110183"/>
            <a:ext cx="1207112" cy="5253683"/>
          </a:xfrm>
          <a:prstGeom prst="rect">
            <a:avLst/>
          </a:prstGeom>
          <a:noFill/>
          <a:ln>
            <a:noFill/>
          </a:ln>
        </p:spPr>
      </p:pic>
      <p:sp>
        <p:nvSpPr>
          <p:cNvPr id="158" name="Google Shape;158;p8"/>
          <p:cNvSpPr txBox="1"/>
          <p:nvPr/>
        </p:nvSpPr>
        <p:spPr>
          <a:xfrm>
            <a:off x="600632" y="259544"/>
            <a:ext cx="6642086" cy="1182672"/>
          </a:xfrm>
          <a:prstGeom prst="rect">
            <a:avLst/>
          </a:prstGeom>
          <a:noFill/>
          <a:ln>
            <a:noFill/>
          </a:ln>
        </p:spPr>
        <p:txBody>
          <a:bodyPr anchorCtr="0" anchor="t" bIns="34275" lIns="34275" spcFirstLastPara="1" rIns="34275" wrap="square" tIns="34275">
            <a:normAutofit/>
          </a:bodyPr>
          <a:lstStyle/>
          <a:p>
            <a:pPr indent="0" lvl="0" marL="0" marR="0" rtl="0" algn="l">
              <a:lnSpc>
                <a:spcPct val="100000"/>
              </a:lnSpc>
              <a:spcBef>
                <a:spcPts val="0"/>
              </a:spcBef>
              <a:spcAft>
                <a:spcPts val="0"/>
              </a:spcAft>
              <a:buClr>
                <a:srgbClr val="FFFFFF"/>
              </a:buClr>
              <a:buSzPts val="3000"/>
              <a:buFont typeface="Arial"/>
              <a:buNone/>
            </a:pPr>
            <a:r>
              <a:t/>
            </a:r>
            <a:endParaRPr b="0" i="0" sz="3000" u="none" cap="none" strike="noStrike">
              <a:solidFill>
                <a:srgbClr val="FFFFFF"/>
              </a:solidFill>
              <a:latin typeface="Arial"/>
              <a:ea typeface="Arial"/>
              <a:cs typeface="Arial"/>
              <a:sym typeface="Arial"/>
            </a:endParaRPr>
          </a:p>
        </p:txBody>
      </p:sp>
      <p:pic>
        <p:nvPicPr>
          <p:cNvPr id="159" name="Google Shape;159;p8"/>
          <p:cNvPicPr preferRelativeResize="0"/>
          <p:nvPr/>
        </p:nvPicPr>
        <p:blipFill rotWithShape="1">
          <a:blip r:embed="rId6">
            <a:alphaModFix/>
          </a:blip>
          <a:srcRect b="0" l="0" r="0" t="0"/>
          <a:stretch/>
        </p:blipFill>
        <p:spPr>
          <a:xfrm>
            <a:off x="331813" y="4588087"/>
            <a:ext cx="3214638" cy="448972"/>
          </a:xfrm>
          <a:prstGeom prst="rect">
            <a:avLst/>
          </a:prstGeom>
          <a:noFill/>
          <a:ln>
            <a:noFill/>
          </a:ln>
        </p:spPr>
      </p:pic>
      <p:sp>
        <p:nvSpPr>
          <p:cNvPr id="160" name="Google Shape;160;p8"/>
          <p:cNvSpPr/>
          <p:nvPr/>
        </p:nvSpPr>
        <p:spPr>
          <a:xfrm>
            <a:off x="731803" y="403450"/>
            <a:ext cx="5750113" cy="510140"/>
          </a:xfrm>
          <a:prstGeom prst="rect">
            <a:avLst/>
          </a:prstGeom>
          <a:noFill/>
          <a:ln>
            <a:noFill/>
          </a:ln>
        </p:spPr>
        <p:txBody>
          <a:bodyPr anchorCtr="0" anchor="t" bIns="34275" lIns="68575" spcFirstLastPara="1" rIns="68575" wrap="square" tIns="34275">
            <a:noAutofit/>
          </a:bodyPr>
          <a:lstStyle/>
          <a:p>
            <a:pPr indent="0" lvl="0" marL="0" marR="0" rtl="0" algn="l">
              <a:lnSpc>
                <a:spcPct val="66666"/>
              </a:lnSpc>
              <a:spcBef>
                <a:spcPts val="0"/>
              </a:spcBef>
              <a:spcAft>
                <a:spcPts val="0"/>
              </a:spcAft>
              <a:buClr>
                <a:srgbClr val="000000"/>
              </a:buClr>
              <a:buSzPts val="4500"/>
              <a:buFont typeface="Arial"/>
              <a:buNone/>
            </a:pPr>
            <a:r>
              <a:rPr b="0" i="0" lang="en" sz="4500" u="none" cap="none" strike="noStrike">
                <a:solidFill>
                  <a:srgbClr val="FFFFFF"/>
                </a:solidFill>
                <a:latin typeface="Calibri"/>
                <a:ea typeface="Calibri"/>
                <a:cs typeface="Calibri"/>
                <a:sym typeface="Calibri"/>
              </a:rPr>
              <a:t>Types of Financial Aid </a:t>
            </a:r>
            <a:endParaRPr b="0" i="0" sz="1100" u="none" cap="none" strike="noStrike">
              <a:solidFill>
                <a:srgbClr val="000000"/>
              </a:solidFill>
              <a:latin typeface="Arial"/>
              <a:ea typeface="Arial"/>
              <a:cs typeface="Arial"/>
              <a:sym typeface="Arial"/>
            </a:endParaRPr>
          </a:p>
        </p:txBody>
      </p:sp>
      <p:sp>
        <p:nvSpPr>
          <p:cNvPr id="161" name="Google Shape;161;p8"/>
          <p:cNvSpPr/>
          <p:nvPr/>
        </p:nvSpPr>
        <p:spPr>
          <a:xfrm>
            <a:off x="921775" y="1402599"/>
            <a:ext cx="4572000" cy="3185488"/>
          </a:xfrm>
          <a:prstGeom prst="rect">
            <a:avLst/>
          </a:prstGeom>
          <a:noFill/>
          <a:ln>
            <a:noFill/>
          </a:ln>
        </p:spPr>
        <p:txBody>
          <a:bodyPr anchorCtr="0" anchor="t" bIns="34275" lIns="68575" spcFirstLastPara="1" rIns="68575" wrap="square" tIns="34275">
            <a:noAutofit/>
          </a:bodyPr>
          <a:lstStyle/>
          <a:p>
            <a:pPr indent="-254000" lvl="0" marL="254000" marR="0" rtl="0" algn="l">
              <a:lnSpc>
                <a:spcPct val="90000"/>
              </a:lnSpc>
              <a:spcBef>
                <a:spcPts val="0"/>
              </a:spcBef>
              <a:spcAft>
                <a:spcPts val="0"/>
              </a:spcAft>
              <a:buClr>
                <a:srgbClr val="FFFFFF"/>
              </a:buClr>
              <a:buSzPts val="3600"/>
              <a:buFont typeface="Arial"/>
              <a:buChar char="•"/>
            </a:pPr>
            <a:r>
              <a:rPr b="0" i="0" lang="en" sz="3600" u="none" cap="none" strike="noStrike">
                <a:solidFill>
                  <a:srgbClr val="FFFFFF"/>
                </a:solidFill>
                <a:latin typeface="Calibri"/>
                <a:ea typeface="Calibri"/>
                <a:cs typeface="Calibri"/>
                <a:sym typeface="Calibri"/>
              </a:rPr>
              <a:t>Merit-based</a:t>
            </a:r>
            <a:endParaRPr b="0" i="0" sz="1100" u="none" cap="none" strike="noStrike">
              <a:solidFill>
                <a:srgbClr val="000000"/>
              </a:solidFill>
              <a:latin typeface="Arial"/>
              <a:ea typeface="Arial"/>
              <a:cs typeface="Arial"/>
              <a:sym typeface="Arial"/>
            </a:endParaRPr>
          </a:p>
          <a:p>
            <a:pPr indent="-25400" lvl="0" marL="254000" marR="0" rtl="0" algn="l">
              <a:lnSpc>
                <a:spcPct val="90000"/>
              </a:lnSpc>
              <a:spcBef>
                <a:spcPts val="0"/>
              </a:spcBef>
              <a:spcAft>
                <a:spcPts val="0"/>
              </a:spcAft>
              <a:buClr>
                <a:schemeClr val="dk1"/>
              </a:buClr>
              <a:buSzPts val="3600"/>
              <a:buFont typeface="Arial"/>
              <a:buNone/>
            </a:pPr>
            <a:r>
              <a:t/>
            </a:r>
            <a:endParaRPr b="0" i="0" sz="3600" u="none" cap="none" strike="noStrike">
              <a:solidFill>
                <a:srgbClr val="FFFFFF"/>
              </a:solidFill>
              <a:latin typeface="Calibri"/>
              <a:ea typeface="Calibri"/>
              <a:cs typeface="Calibri"/>
              <a:sym typeface="Calibri"/>
            </a:endParaRPr>
          </a:p>
          <a:p>
            <a:pPr indent="-254000" lvl="0" marL="254000" marR="0" rtl="0" algn="l">
              <a:lnSpc>
                <a:spcPct val="90000"/>
              </a:lnSpc>
              <a:spcBef>
                <a:spcPts val="0"/>
              </a:spcBef>
              <a:spcAft>
                <a:spcPts val="0"/>
              </a:spcAft>
              <a:buClr>
                <a:srgbClr val="FFFFFF"/>
              </a:buClr>
              <a:buSzPts val="3600"/>
              <a:buFont typeface="Arial"/>
              <a:buChar char="•"/>
            </a:pPr>
            <a:r>
              <a:rPr b="0" i="0" lang="en" sz="3600" u="none" cap="none" strike="noStrike">
                <a:solidFill>
                  <a:srgbClr val="FFFFFF"/>
                </a:solidFill>
                <a:latin typeface="Calibri"/>
                <a:ea typeface="Calibri"/>
                <a:cs typeface="Calibri"/>
                <a:sym typeface="Calibri"/>
              </a:rPr>
              <a:t>Participation-based</a:t>
            </a:r>
            <a:endParaRPr b="0" i="0" sz="1100" u="none" cap="none" strike="noStrike">
              <a:solidFill>
                <a:srgbClr val="000000"/>
              </a:solidFill>
              <a:latin typeface="Arial"/>
              <a:ea typeface="Arial"/>
              <a:cs typeface="Arial"/>
              <a:sym typeface="Arial"/>
            </a:endParaRPr>
          </a:p>
          <a:p>
            <a:pPr indent="-25400" lvl="0" marL="254000" marR="0" rtl="0" algn="l">
              <a:lnSpc>
                <a:spcPct val="90000"/>
              </a:lnSpc>
              <a:spcBef>
                <a:spcPts val="0"/>
              </a:spcBef>
              <a:spcAft>
                <a:spcPts val="0"/>
              </a:spcAft>
              <a:buClr>
                <a:schemeClr val="dk1"/>
              </a:buClr>
              <a:buSzPts val="3600"/>
              <a:buFont typeface="Arial"/>
              <a:buNone/>
            </a:pPr>
            <a:r>
              <a:t/>
            </a:r>
            <a:endParaRPr b="0" i="0" sz="3600" u="none" cap="none" strike="noStrike">
              <a:solidFill>
                <a:srgbClr val="FFFFFF"/>
              </a:solidFill>
              <a:latin typeface="Calibri"/>
              <a:ea typeface="Calibri"/>
              <a:cs typeface="Calibri"/>
              <a:sym typeface="Calibri"/>
            </a:endParaRPr>
          </a:p>
          <a:p>
            <a:pPr indent="-254000" lvl="0" marL="254000" marR="0" rtl="0" algn="l">
              <a:lnSpc>
                <a:spcPct val="90000"/>
              </a:lnSpc>
              <a:spcBef>
                <a:spcPts val="0"/>
              </a:spcBef>
              <a:spcAft>
                <a:spcPts val="0"/>
              </a:spcAft>
              <a:buClr>
                <a:srgbClr val="FFFFFF"/>
              </a:buClr>
              <a:buSzPts val="3600"/>
              <a:buFont typeface="Arial"/>
              <a:buChar char="•"/>
            </a:pPr>
            <a:r>
              <a:rPr b="0" i="0" lang="en" sz="3600" u="none" cap="none" strike="noStrike">
                <a:solidFill>
                  <a:srgbClr val="FFFFFF"/>
                </a:solidFill>
                <a:latin typeface="Calibri"/>
                <a:ea typeface="Calibri"/>
                <a:cs typeface="Calibri"/>
                <a:sym typeface="Calibri"/>
              </a:rPr>
              <a:t>Need-based</a:t>
            </a:r>
            <a:endParaRPr b="0" i="0" sz="11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1500"/>
              <a:buFont typeface="Arial"/>
              <a:buNone/>
            </a:pPr>
            <a:r>
              <a:t/>
            </a:r>
            <a:endParaRPr b="1" i="0" sz="1500" u="none" cap="none" strike="noStrike">
              <a:solidFill>
                <a:srgbClr val="FFFFFF"/>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500"/>
              <a:buFont typeface="Arial"/>
              <a:buNone/>
            </a:pPr>
            <a:r>
              <a:t/>
            </a:r>
            <a:endParaRPr b="1" i="0" sz="1500" u="none" cap="none" strike="noStrike">
              <a:solidFill>
                <a:srgbClr val="FFFFFF"/>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500"/>
              <a:buFont typeface="Arial"/>
              <a:buNone/>
            </a:pPr>
            <a:r>
              <a:rPr b="1" i="0" lang="en" sz="1500" u="none" cap="none" strike="noStrike">
                <a:solidFill>
                  <a:srgbClr val="FFFFFF"/>
                </a:solidFill>
                <a:latin typeface="Calibri"/>
                <a:ea typeface="Calibri"/>
                <a:cs typeface="Calibri"/>
                <a:sym typeface="Calibri"/>
              </a:rPr>
              <a:t> </a:t>
            </a:r>
            <a:endParaRPr b="1" i="0" sz="1500" u="none" cap="none" strike="noStrike">
              <a:solidFill>
                <a:srgbClr val="FFFFFF"/>
              </a:solidFill>
              <a:latin typeface="Calibri"/>
              <a:ea typeface="Calibri"/>
              <a:cs typeface="Calibri"/>
              <a:sym typeface="Calibri"/>
            </a:endParaRPr>
          </a:p>
        </p:txBody>
      </p:sp>
      <p:pic>
        <p:nvPicPr>
          <p:cNvPr id="162" name="Google Shape;162;p8"/>
          <p:cNvPicPr preferRelativeResize="0"/>
          <p:nvPr/>
        </p:nvPicPr>
        <p:blipFill>
          <a:blip r:embed="rId7">
            <a:alphaModFix/>
          </a:blip>
          <a:stretch>
            <a:fillRect/>
          </a:stretch>
        </p:blipFill>
        <p:spPr>
          <a:xfrm>
            <a:off x="8093728" y="4"/>
            <a:ext cx="1050272" cy="967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pic>
        <p:nvPicPr>
          <p:cNvPr id="167" name="Google Shape;167;p9"/>
          <p:cNvPicPr preferRelativeResize="0"/>
          <p:nvPr/>
        </p:nvPicPr>
        <p:blipFill rotWithShape="1">
          <a:blip r:embed="rId3">
            <a:alphaModFix/>
          </a:blip>
          <a:srcRect b="0" l="0" r="0" t="0"/>
          <a:stretch/>
        </p:blipFill>
        <p:spPr>
          <a:xfrm>
            <a:off x="119411" y="4327427"/>
            <a:ext cx="3214638" cy="448972"/>
          </a:xfrm>
          <a:prstGeom prst="rect">
            <a:avLst/>
          </a:prstGeom>
          <a:noFill/>
          <a:ln>
            <a:noFill/>
          </a:ln>
        </p:spPr>
      </p:pic>
      <p:pic>
        <p:nvPicPr>
          <p:cNvPr descr="Untitled photo" id="168" name="Google Shape;168;p9"/>
          <p:cNvPicPr preferRelativeResize="0"/>
          <p:nvPr/>
        </p:nvPicPr>
        <p:blipFill rotWithShape="1">
          <a:blip r:embed="rId4">
            <a:alphaModFix/>
          </a:blip>
          <a:srcRect b="0" l="0" r="0" t="0"/>
          <a:stretch/>
        </p:blipFill>
        <p:spPr>
          <a:xfrm>
            <a:off x="0" y="-477191"/>
            <a:ext cx="9239864" cy="6161811"/>
          </a:xfrm>
          <a:prstGeom prst="rect">
            <a:avLst/>
          </a:prstGeom>
          <a:noFill/>
          <a:ln>
            <a:noFill/>
          </a:ln>
        </p:spPr>
      </p:pic>
      <p:pic>
        <p:nvPicPr>
          <p:cNvPr id="169" name="Google Shape;169;p9"/>
          <p:cNvPicPr preferRelativeResize="0"/>
          <p:nvPr/>
        </p:nvPicPr>
        <p:blipFill rotWithShape="1">
          <a:blip r:embed="rId5">
            <a:alphaModFix/>
          </a:blip>
          <a:srcRect b="0" l="0" r="0" t="0"/>
          <a:stretch/>
        </p:blipFill>
        <p:spPr>
          <a:xfrm>
            <a:off x="-821761" y="-87141"/>
            <a:ext cx="9995258" cy="5381711"/>
          </a:xfrm>
          <a:prstGeom prst="rect">
            <a:avLst/>
          </a:prstGeom>
          <a:noFill/>
          <a:ln>
            <a:noFill/>
          </a:ln>
        </p:spPr>
      </p:pic>
      <p:pic>
        <p:nvPicPr>
          <p:cNvPr id="170" name="Google Shape;170;p9"/>
          <p:cNvPicPr preferRelativeResize="0"/>
          <p:nvPr/>
        </p:nvPicPr>
        <p:blipFill rotWithShape="1">
          <a:blip r:embed="rId3">
            <a:alphaModFix/>
          </a:blip>
          <a:srcRect b="0" l="0" r="0" t="0"/>
          <a:stretch/>
        </p:blipFill>
        <p:spPr>
          <a:xfrm>
            <a:off x="478513" y="4401266"/>
            <a:ext cx="3214638" cy="448972"/>
          </a:xfrm>
          <a:prstGeom prst="rect">
            <a:avLst/>
          </a:prstGeom>
          <a:noFill/>
          <a:ln>
            <a:noFill/>
          </a:ln>
        </p:spPr>
      </p:pic>
      <p:sp>
        <p:nvSpPr>
          <p:cNvPr descr="https://usc-powerpoint.officeapps.live.com/pods/GetClipboardImage.ashx?Id=2c840aa5-6036-43c6-9aea-1e0f12f4f79f&amp;DC=PUS4&amp;pkey=4fb92764-09be-4d49-bac1-5e5d3fe4684e&amp;wdwaccluster=PUS4" id="171" name="Google Shape;171;p9"/>
          <p:cNvSpPr/>
          <p:nvPr/>
        </p:nvSpPr>
        <p:spPr>
          <a:xfrm>
            <a:off x="4457700" y="2457450"/>
            <a:ext cx="228600" cy="228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descr="https://usc-powerpoint.officeapps.live.com/pods/GetClipboardImage.ashx?Id=2c840aa5-6036-43c6-9aea-1e0f12f4f79f&amp;DC=PUS4&amp;pkey=4fb92764-09be-4d49-bac1-5e5d3fe4684e&amp;wdwaccluster=PUS4" id="172" name="Google Shape;172;p9"/>
          <p:cNvSpPr/>
          <p:nvPr/>
        </p:nvSpPr>
        <p:spPr>
          <a:xfrm>
            <a:off x="4572000" y="2571750"/>
            <a:ext cx="228600" cy="228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173" name="Google Shape;173;p9"/>
          <p:cNvSpPr txBox="1"/>
          <p:nvPr/>
        </p:nvSpPr>
        <p:spPr>
          <a:xfrm>
            <a:off x="399800" y="256725"/>
            <a:ext cx="7749000" cy="531000"/>
          </a:xfrm>
          <a:prstGeom prst="rect">
            <a:avLst/>
          </a:prstGeom>
          <a:noFill/>
          <a:ln>
            <a:noFill/>
          </a:ln>
        </p:spPr>
        <p:txBody>
          <a:bodyPr anchorCtr="0" anchor="t" bIns="34275" lIns="68575" spcFirstLastPara="1" rIns="68575" wrap="square" tIns="34275">
            <a:spAutoFit/>
          </a:bodyPr>
          <a:lstStyle/>
          <a:p>
            <a:pPr indent="0" lvl="0" marL="0" marR="0" rtl="0" algn="l">
              <a:lnSpc>
                <a:spcPct val="66666"/>
              </a:lnSpc>
              <a:spcBef>
                <a:spcPts val="0"/>
              </a:spcBef>
              <a:spcAft>
                <a:spcPts val="0"/>
              </a:spcAft>
              <a:buClr>
                <a:srgbClr val="000000"/>
              </a:buClr>
              <a:buSzPts val="4500"/>
              <a:buFont typeface="Arial"/>
              <a:buNone/>
            </a:pPr>
            <a:r>
              <a:rPr b="0" i="0" lang="en" sz="4500" u="none" cap="none" strike="noStrike">
                <a:solidFill>
                  <a:srgbClr val="FFFFFF"/>
                </a:solidFill>
                <a:latin typeface="Arial"/>
                <a:ea typeface="Arial"/>
                <a:cs typeface="Arial"/>
                <a:sym typeface="Arial"/>
              </a:rPr>
              <a:t>Applying for Merit-Based Aid</a:t>
            </a:r>
            <a:endParaRPr b="0" i="0" sz="1100" u="none" cap="none" strike="noStrike">
              <a:solidFill>
                <a:srgbClr val="000000"/>
              </a:solidFill>
              <a:latin typeface="Arial"/>
              <a:ea typeface="Arial"/>
              <a:cs typeface="Arial"/>
              <a:sym typeface="Arial"/>
            </a:endParaRPr>
          </a:p>
        </p:txBody>
      </p:sp>
      <p:sp>
        <p:nvSpPr>
          <p:cNvPr id="174" name="Google Shape;174;p9"/>
          <p:cNvSpPr txBox="1"/>
          <p:nvPr/>
        </p:nvSpPr>
        <p:spPr>
          <a:xfrm>
            <a:off x="466601" y="979000"/>
            <a:ext cx="8057400" cy="3186300"/>
          </a:xfrm>
          <a:prstGeom prst="rect">
            <a:avLst/>
          </a:prstGeom>
          <a:noFill/>
          <a:ln>
            <a:noFill/>
          </a:ln>
        </p:spPr>
        <p:txBody>
          <a:bodyPr anchorCtr="0" anchor="t" bIns="34275" lIns="68575" spcFirstLastPara="1" rIns="68575" wrap="square" tIns="34275">
            <a:spAutoFit/>
          </a:bodyPr>
          <a:lstStyle/>
          <a:p>
            <a:pPr indent="0" lvl="0" marL="0" marR="0" rtl="0" algn="l">
              <a:lnSpc>
                <a:spcPct val="9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Most Colleges and Universities consider students for merit-based awards at the time of application.  You can ask!</a:t>
            </a:r>
            <a:endParaRPr b="0" i="0" sz="1100" u="none" cap="none" strike="noStrike">
              <a:solidFill>
                <a:srgbClr val="000000"/>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Schools can utilize a combination of academic credentials, scores, or an academic index to evaluate students </a:t>
            </a:r>
            <a:endParaRPr b="0" i="0" sz="1100" u="none" cap="none" strike="noStrike">
              <a:solidFill>
                <a:srgbClr val="000000"/>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Usually the largest piece of your financial aid</a:t>
            </a:r>
            <a:endParaRPr b="0" i="0" sz="1100" u="none" cap="none" strike="noStrike">
              <a:solidFill>
                <a:srgbClr val="000000"/>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Helpful Hint: Pay attention to application deadlines!!! </a:t>
            </a:r>
            <a:endParaRPr b="0" i="0" sz="11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p:txBody>
      </p:sp>
      <p:pic>
        <p:nvPicPr>
          <p:cNvPr id="175" name="Google Shape;175;p9"/>
          <p:cNvPicPr preferRelativeResize="0"/>
          <p:nvPr/>
        </p:nvPicPr>
        <p:blipFill>
          <a:blip r:embed="rId6">
            <a:alphaModFix/>
          </a:blip>
          <a:stretch>
            <a:fillRect/>
          </a:stretch>
        </p:blipFill>
        <p:spPr>
          <a:xfrm>
            <a:off x="8093728" y="4"/>
            <a:ext cx="1050272" cy="967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id="180" name="Google Shape;180;p10"/>
          <p:cNvPicPr preferRelativeResize="0"/>
          <p:nvPr/>
        </p:nvPicPr>
        <p:blipFill rotWithShape="1">
          <a:blip r:embed="rId3">
            <a:alphaModFix/>
          </a:blip>
          <a:srcRect b="0" l="0" r="0" t="0"/>
          <a:stretch/>
        </p:blipFill>
        <p:spPr>
          <a:xfrm>
            <a:off x="-310020" y="0"/>
            <a:ext cx="9454020" cy="5605397"/>
          </a:xfrm>
          <a:prstGeom prst="rect">
            <a:avLst/>
          </a:prstGeom>
          <a:noFill/>
          <a:ln>
            <a:noFill/>
          </a:ln>
        </p:spPr>
      </p:pic>
      <p:pic>
        <p:nvPicPr>
          <p:cNvPr id="181" name="Google Shape;181;p10"/>
          <p:cNvPicPr preferRelativeResize="0"/>
          <p:nvPr/>
        </p:nvPicPr>
        <p:blipFill rotWithShape="1">
          <a:blip r:embed="rId4">
            <a:alphaModFix/>
          </a:blip>
          <a:srcRect b="0" l="0" r="0" t="0"/>
          <a:stretch/>
        </p:blipFill>
        <p:spPr>
          <a:xfrm>
            <a:off x="-310020" y="0"/>
            <a:ext cx="9995258" cy="5381711"/>
          </a:xfrm>
          <a:prstGeom prst="rect">
            <a:avLst/>
          </a:prstGeom>
          <a:noFill/>
          <a:ln>
            <a:noFill/>
          </a:ln>
        </p:spPr>
      </p:pic>
      <p:pic>
        <p:nvPicPr>
          <p:cNvPr id="182" name="Google Shape;182;p10"/>
          <p:cNvPicPr preferRelativeResize="0"/>
          <p:nvPr/>
        </p:nvPicPr>
        <p:blipFill rotWithShape="1">
          <a:blip r:embed="rId5">
            <a:alphaModFix/>
          </a:blip>
          <a:srcRect b="0" l="0" r="0" t="0"/>
          <a:stretch/>
        </p:blipFill>
        <p:spPr>
          <a:xfrm>
            <a:off x="7941460" y="-5018"/>
            <a:ext cx="1202540" cy="5148518"/>
          </a:xfrm>
          <a:prstGeom prst="rect">
            <a:avLst/>
          </a:prstGeom>
          <a:noFill/>
          <a:ln>
            <a:noFill/>
          </a:ln>
        </p:spPr>
      </p:pic>
      <p:sp>
        <p:nvSpPr>
          <p:cNvPr id="183" name="Google Shape;183;p10"/>
          <p:cNvSpPr/>
          <p:nvPr/>
        </p:nvSpPr>
        <p:spPr>
          <a:xfrm>
            <a:off x="478750" y="410950"/>
            <a:ext cx="7779000" cy="510300"/>
          </a:xfrm>
          <a:prstGeom prst="rect">
            <a:avLst/>
          </a:prstGeom>
          <a:noFill/>
          <a:ln>
            <a:noFill/>
          </a:ln>
        </p:spPr>
        <p:txBody>
          <a:bodyPr anchorCtr="0" anchor="t" bIns="34275" lIns="68575" spcFirstLastPara="1" rIns="68575" wrap="square" tIns="34275">
            <a:noAutofit/>
          </a:bodyPr>
          <a:lstStyle/>
          <a:p>
            <a:pPr indent="0" lvl="0" marL="0" marR="0" rtl="0" algn="l">
              <a:lnSpc>
                <a:spcPct val="66666"/>
              </a:lnSpc>
              <a:spcBef>
                <a:spcPts val="0"/>
              </a:spcBef>
              <a:spcAft>
                <a:spcPts val="0"/>
              </a:spcAft>
              <a:buClr>
                <a:srgbClr val="000000"/>
              </a:buClr>
              <a:buSzPts val="4500"/>
              <a:buFont typeface="Arial"/>
              <a:buNone/>
            </a:pPr>
            <a:r>
              <a:rPr b="0" i="0" lang="en" sz="4500" u="none" cap="none" strike="noStrike">
                <a:solidFill>
                  <a:srgbClr val="FFFFFF"/>
                </a:solidFill>
                <a:latin typeface="Arial"/>
                <a:ea typeface="Arial"/>
                <a:cs typeface="Arial"/>
                <a:sym typeface="Arial"/>
              </a:rPr>
              <a:t>Applying for Participation Aid</a:t>
            </a:r>
            <a:endParaRPr b="0" i="0" sz="1100" u="none" cap="none" strike="noStrike">
              <a:solidFill>
                <a:srgbClr val="000000"/>
              </a:solidFill>
              <a:latin typeface="Arial"/>
              <a:ea typeface="Arial"/>
              <a:cs typeface="Arial"/>
              <a:sym typeface="Arial"/>
            </a:endParaRPr>
          </a:p>
        </p:txBody>
      </p:sp>
      <p:pic>
        <p:nvPicPr>
          <p:cNvPr id="184" name="Google Shape;184;p10"/>
          <p:cNvPicPr preferRelativeResize="0"/>
          <p:nvPr/>
        </p:nvPicPr>
        <p:blipFill rotWithShape="1">
          <a:blip r:embed="rId6">
            <a:alphaModFix/>
          </a:blip>
          <a:srcRect b="0" l="0" r="0" t="0"/>
          <a:stretch/>
        </p:blipFill>
        <p:spPr>
          <a:xfrm>
            <a:off x="713469" y="4348152"/>
            <a:ext cx="3214638" cy="448972"/>
          </a:xfrm>
          <a:prstGeom prst="rect">
            <a:avLst/>
          </a:prstGeom>
          <a:noFill/>
          <a:ln>
            <a:noFill/>
          </a:ln>
        </p:spPr>
      </p:pic>
      <p:sp>
        <p:nvSpPr>
          <p:cNvPr id="185" name="Google Shape;185;p10"/>
          <p:cNvSpPr txBox="1"/>
          <p:nvPr/>
        </p:nvSpPr>
        <p:spPr>
          <a:xfrm>
            <a:off x="466596" y="979006"/>
            <a:ext cx="7091953" cy="3476336"/>
          </a:xfrm>
          <a:prstGeom prst="rect">
            <a:avLst/>
          </a:prstGeom>
          <a:noFill/>
          <a:ln>
            <a:noFill/>
          </a:ln>
        </p:spPr>
        <p:txBody>
          <a:bodyPr anchorCtr="0" anchor="t" bIns="34275" lIns="68575" spcFirstLastPara="1" rIns="68575" wrap="square" tIns="34275">
            <a:spAutoFit/>
          </a:bodyPr>
          <a:lstStyle/>
          <a:p>
            <a:pPr indent="0" lvl="0" marL="0" marR="0" rtl="0" algn="l">
              <a:lnSpc>
                <a:spcPct val="9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Award contingent on your involvement in an activity or program on campus </a:t>
            </a:r>
            <a:endParaRPr b="0" i="0" sz="1100" u="none" cap="none" strike="noStrike">
              <a:solidFill>
                <a:srgbClr val="000000"/>
              </a:solidFill>
              <a:latin typeface="Arial"/>
              <a:ea typeface="Arial"/>
              <a:cs typeface="Arial"/>
              <a:sym typeface="Arial"/>
            </a:endParaRPr>
          </a:p>
          <a:p>
            <a:pPr indent="-336550" lvl="1" marL="6858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Athletics </a:t>
            </a:r>
            <a:endParaRPr b="0" i="0" sz="1100" u="none" cap="none" strike="noStrike">
              <a:solidFill>
                <a:srgbClr val="000000"/>
              </a:solidFill>
              <a:latin typeface="Arial"/>
              <a:ea typeface="Arial"/>
              <a:cs typeface="Arial"/>
              <a:sym typeface="Arial"/>
            </a:endParaRPr>
          </a:p>
          <a:p>
            <a:pPr indent="-336550" lvl="1" marL="6858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Community Service</a:t>
            </a:r>
            <a:endParaRPr b="0" i="0" sz="1100" u="none" cap="none" strike="noStrike">
              <a:solidFill>
                <a:srgbClr val="000000"/>
              </a:solidFill>
              <a:latin typeface="Arial"/>
              <a:ea typeface="Arial"/>
              <a:cs typeface="Arial"/>
              <a:sym typeface="Arial"/>
            </a:endParaRPr>
          </a:p>
          <a:p>
            <a:pPr indent="-336550" lvl="1" marL="6858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Residential Status </a:t>
            </a:r>
            <a:endParaRPr b="0" i="0" sz="1100" u="none" cap="none" strike="noStrike">
              <a:solidFill>
                <a:srgbClr val="000000"/>
              </a:solidFill>
              <a:latin typeface="Arial"/>
              <a:ea typeface="Arial"/>
              <a:cs typeface="Arial"/>
              <a:sym typeface="Arial"/>
            </a:endParaRPr>
          </a:p>
          <a:p>
            <a:pPr indent="-336550" lvl="1" marL="6858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Honors </a:t>
            </a:r>
            <a:endParaRPr b="0" i="0" sz="1100" u="none" cap="none" strike="noStrike">
              <a:solidFill>
                <a:srgbClr val="000000"/>
              </a:solidFill>
              <a:latin typeface="Arial"/>
              <a:ea typeface="Arial"/>
              <a:cs typeface="Arial"/>
              <a:sym typeface="Arial"/>
            </a:endParaRPr>
          </a:p>
          <a:p>
            <a:pPr indent="-336550" lvl="1" marL="6858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Specialty Academic Programs</a:t>
            </a:r>
            <a:endParaRPr b="0" i="0" sz="1100" u="none" cap="none" strike="noStrike">
              <a:solidFill>
                <a:srgbClr val="000000"/>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Potential additional applications, essays, and/or interviews for consideration</a:t>
            </a:r>
            <a:endParaRPr b="0" i="0" sz="11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p:txBody>
      </p:sp>
      <p:pic>
        <p:nvPicPr>
          <p:cNvPr id="186" name="Google Shape;186;p10"/>
          <p:cNvPicPr preferRelativeResize="0"/>
          <p:nvPr/>
        </p:nvPicPr>
        <p:blipFill>
          <a:blip r:embed="rId7">
            <a:alphaModFix/>
          </a:blip>
          <a:stretch>
            <a:fillRect/>
          </a:stretch>
        </p:blipFill>
        <p:spPr>
          <a:xfrm>
            <a:off x="8093728" y="4"/>
            <a:ext cx="1050272" cy="967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p11"/>
          <p:cNvPicPr preferRelativeResize="0"/>
          <p:nvPr/>
        </p:nvPicPr>
        <p:blipFill rotWithShape="1">
          <a:blip r:embed="rId3">
            <a:alphaModFix/>
          </a:blip>
          <a:srcRect b="0" l="0" r="0" t="0"/>
          <a:stretch/>
        </p:blipFill>
        <p:spPr>
          <a:xfrm>
            <a:off x="-310020" y="0"/>
            <a:ext cx="9454020" cy="5605397"/>
          </a:xfrm>
          <a:prstGeom prst="rect">
            <a:avLst/>
          </a:prstGeom>
          <a:noFill/>
          <a:ln>
            <a:noFill/>
          </a:ln>
        </p:spPr>
      </p:pic>
      <p:pic>
        <p:nvPicPr>
          <p:cNvPr id="192" name="Google Shape;192;p11"/>
          <p:cNvPicPr preferRelativeResize="0"/>
          <p:nvPr/>
        </p:nvPicPr>
        <p:blipFill rotWithShape="1">
          <a:blip r:embed="rId4">
            <a:alphaModFix/>
          </a:blip>
          <a:srcRect b="0" l="0" r="0" t="0"/>
          <a:stretch/>
        </p:blipFill>
        <p:spPr>
          <a:xfrm>
            <a:off x="-310020" y="0"/>
            <a:ext cx="9995258" cy="5381711"/>
          </a:xfrm>
          <a:prstGeom prst="rect">
            <a:avLst/>
          </a:prstGeom>
          <a:noFill/>
          <a:ln>
            <a:noFill/>
          </a:ln>
        </p:spPr>
      </p:pic>
      <p:pic>
        <p:nvPicPr>
          <p:cNvPr id="193" name="Google Shape;193;p11"/>
          <p:cNvPicPr preferRelativeResize="0"/>
          <p:nvPr/>
        </p:nvPicPr>
        <p:blipFill rotWithShape="1">
          <a:blip r:embed="rId5">
            <a:alphaModFix/>
          </a:blip>
          <a:srcRect b="0" l="0" r="0" t="0"/>
          <a:stretch/>
        </p:blipFill>
        <p:spPr>
          <a:xfrm>
            <a:off x="7941460" y="-5018"/>
            <a:ext cx="1202540" cy="5148518"/>
          </a:xfrm>
          <a:prstGeom prst="rect">
            <a:avLst/>
          </a:prstGeom>
          <a:noFill/>
          <a:ln>
            <a:noFill/>
          </a:ln>
        </p:spPr>
      </p:pic>
      <p:sp>
        <p:nvSpPr>
          <p:cNvPr id="194" name="Google Shape;194;p11"/>
          <p:cNvSpPr/>
          <p:nvPr/>
        </p:nvSpPr>
        <p:spPr>
          <a:xfrm>
            <a:off x="478750" y="410950"/>
            <a:ext cx="8045400" cy="510300"/>
          </a:xfrm>
          <a:prstGeom prst="rect">
            <a:avLst/>
          </a:prstGeom>
          <a:noFill/>
          <a:ln>
            <a:noFill/>
          </a:ln>
        </p:spPr>
        <p:txBody>
          <a:bodyPr anchorCtr="0" anchor="t" bIns="34275" lIns="68575" spcFirstLastPara="1" rIns="68575" wrap="square" tIns="34275">
            <a:noAutofit/>
          </a:bodyPr>
          <a:lstStyle/>
          <a:p>
            <a:pPr indent="0" lvl="0" marL="0" marR="0" rtl="0" algn="l">
              <a:lnSpc>
                <a:spcPct val="66666"/>
              </a:lnSpc>
              <a:spcBef>
                <a:spcPts val="0"/>
              </a:spcBef>
              <a:spcAft>
                <a:spcPts val="0"/>
              </a:spcAft>
              <a:buClr>
                <a:srgbClr val="000000"/>
              </a:buClr>
              <a:buSzPts val="4500"/>
              <a:buFont typeface="Arial"/>
              <a:buNone/>
            </a:pPr>
            <a:r>
              <a:rPr b="0" i="0" lang="en" sz="4500" u="none" cap="none" strike="noStrike">
                <a:solidFill>
                  <a:srgbClr val="FFFFFF"/>
                </a:solidFill>
                <a:latin typeface="Arial"/>
                <a:ea typeface="Arial"/>
                <a:cs typeface="Arial"/>
                <a:sym typeface="Arial"/>
              </a:rPr>
              <a:t>Applying for Need-based Aid</a:t>
            </a:r>
            <a:endParaRPr b="0" i="0" sz="1100" u="none" cap="none" strike="noStrike">
              <a:solidFill>
                <a:srgbClr val="000000"/>
              </a:solidFill>
              <a:latin typeface="Arial"/>
              <a:ea typeface="Arial"/>
              <a:cs typeface="Arial"/>
              <a:sym typeface="Arial"/>
            </a:endParaRPr>
          </a:p>
        </p:txBody>
      </p:sp>
      <p:pic>
        <p:nvPicPr>
          <p:cNvPr id="195" name="Google Shape;195;p11"/>
          <p:cNvPicPr preferRelativeResize="0"/>
          <p:nvPr/>
        </p:nvPicPr>
        <p:blipFill rotWithShape="1">
          <a:blip r:embed="rId6">
            <a:alphaModFix/>
          </a:blip>
          <a:srcRect b="0" l="0" r="0" t="0"/>
          <a:stretch/>
        </p:blipFill>
        <p:spPr>
          <a:xfrm>
            <a:off x="713469" y="4348152"/>
            <a:ext cx="3214638" cy="448972"/>
          </a:xfrm>
          <a:prstGeom prst="rect">
            <a:avLst/>
          </a:prstGeom>
          <a:noFill/>
          <a:ln>
            <a:noFill/>
          </a:ln>
        </p:spPr>
      </p:pic>
      <p:sp>
        <p:nvSpPr>
          <p:cNvPr id="196" name="Google Shape;196;p11"/>
          <p:cNvSpPr txBox="1"/>
          <p:nvPr/>
        </p:nvSpPr>
        <p:spPr>
          <a:xfrm>
            <a:off x="478750" y="1267346"/>
            <a:ext cx="7091953" cy="2603790"/>
          </a:xfrm>
          <a:prstGeom prst="rect">
            <a:avLst/>
          </a:prstGeom>
          <a:noFill/>
          <a:ln>
            <a:noFill/>
          </a:ln>
        </p:spPr>
        <p:txBody>
          <a:bodyPr anchorCtr="0" anchor="t" bIns="34275" lIns="68575" spcFirstLastPara="1" rIns="68575" wrap="square" tIns="34275">
            <a:spAutoFit/>
          </a:bodyPr>
          <a:lstStyle/>
          <a:p>
            <a:pPr indent="0" lvl="0" marL="0" marR="0" rtl="0" algn="l">
              <a:lnSpc>
                <a:spcPct val="9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FAFSA</a:t>
            </a:r>
            <a:endParaRPr b="0" i="0" sz="1100" u="none" cap="none" strike="noStrike">
              <a:solidFill>
                <a:srgbClr val="000000"/>
              </a:solidFill>
              <a:latin typeface="Arial"/>
              <a:ea typeface="Arial"/>
              <a:cs typeface="Arial"/>
              <a:sym typeface="Arial"/>
            </a:endParaRPr>
          </a:p>
          <a:p>
            <a:pPr indent="-336550" lvl="1" marL="6858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Free Application for Federal Student Aid </a:t>
            </a:r>
            <a:endParaRPr b="0" i="0" sz="1100" u="none" cap="none" strike="noStrike">
              <a:solidFill>
                <a:srgbClr val="000000"/>
              </a:solidFill>
              <a:latin typeface="Arial"/>
              <a:ea typeface="Arial"/>
              <a:cs typeface="Arial"/>
              <a:sym typeface="Arial"/>
            </a:endParaRPr>
          </a:p>
          <a:p>
            <a:pPr indent="-336550" lvl="1" marL="6858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https://studentaid.gov/</a:t>
            </a:r>
            <a:endParaRPr b="0" i="0" sz="1100" u="none" cap="none" strike="noStrike">
              <a:solidFill>
                <a:srgbClr val="000000"/>
              </a:solidFill>
              <a:latin typeface="Arial"/>
              <a:ea typeface="Arial"/>
              <a:cs typeface="Arial"/>
              <a:sym typeface="Arial"/>
            </a:endParaRPr>
          </a:p>
          <a:p>
            <a:pPr indent="-336550" lvl="1" marL="6858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Mobile App</a:t>
            </a:r>
            <a:endParaRPr b="0" i="0" sz="1100" u="none" cap="none" strike="noStrike">
              <a:solidFill>
                <a:srgbClr val="000000"/>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CSS Profile</a:t>
            </a:r>
            <a:endParaRPr b="0" i="0" sz="1100" u="none" cap="none" strike="noStrike">
              <a:solidFill>
                <a:srgbClr val="000000"/>
              </a:solidFill>
              <a:latin typeface="Arial"/>
              <a:ea typeface="Arial"/>
              <a:cs typeface="Arial"/>
              <a:sym typeface="Arial"/>
            </a:endParaRPr>
          </a:p>
          <a:p>
            <a:pPr indent="-336550" lvl="1" marL="6858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College Board Document  </a:t>
            </a:r>
            <a:endParaRPr b="0" i="0" sz="11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p:txBody>
      </p:sp>
      <p:pic>
        <p:nvPicPr>
          <p:cNvPr id="197" name="Google Shape;197;p11"/>
          <p:cNvPicPr preferRelativeResize="0"/>
          <p:nvPr/>
        </p:nvPicPr>
        <p:blipFill>
          <a:blip r:embed="rId7">
            <a:alphaModFix/>
          </a:blip>
          <a:stretch>
            <a:fillRect/>
          </a:stretch>
        </p:blipFill>
        <p:spPr>
          <a:xfrm>
            <a:off x="8093728" y="4"/>
            <a:ext cx="1050272" cy="967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12"/>
          <p:cNvPicPr preferRelativeResize="0"/>
          <p:nvPr/>
        </p:nvPicPr>
        <p:blipFill rotWithShape="1">
          <a:blip r:embed="rId3">
            <a:alphaModFix/>
          </a:blip>
          <a:srcRect b="0" l="0" r="0" t="0"/>
          <a:stretch/>
        </p:blipFill>
        <p:spPr>
          <a:xfrm>
            <a:off x="0" y="-471488"/>
            <a:ext cx="9317182" cy="6201749"/>
          </a:xfrm>
          <a:prstGeom prst="rect">
            <a:avLst/>
          </a:prstGeom>
          <a:noFill/>
          <a:ln>
            <a:noFill/>
          </a:ln>
        </p:spPr>
      </p:pic>
      <p:pic>
        <p:nvPicPr>
          <p:cNvPr id="203" name="Google Shape;203;p12"/>
          <p:cNvPicPr preferRelativeResize="0"/>
          <p:nvPr/>
        </p:nvPicPr>
        <p:blipFill rotWithShape="1">
          <a:blip r:embed="rId4">
            <a:alphaModFix/>
          </a:blip>
          <a:srcRect b="0" l="0" r="0" t="0"/>
          <a:stretch/>
        </p:blipFill>
        <p:spPr>
          <a:xfrm>
            <a:off x="-425629" y="-119105"/>
            <a:ext cx="9995258" cy="5381711"/>
          </a:xfrm>
          <a:prstGeom prst="rect">
            <a:avLst/>
          </a:prstGeom>
          <a:noFill/>
          <a:ln>
            <a:noFill/>
          </a:ln>
        </p:spPr>
      </p:pic>
      <p:pic>
        <p:nvPicPr>
          <p:cNvPr id="204" name="Google Shape;204;p12"/>
          <p:cNvPicPr preferRelativeResize="0"/>
          <p:nvPr/>
        </p:nvPicPr>
        <p:blipFill rotWithShape="1">
          <a:blip r:embed="rId5">
            <a:alphaModFix/>
          </a:blip>
          <a:srcRect b="0" l="0" r="0" t="0"/>
          <a:stretch/>
        </p:blipFill>
        <p:spPr>
          <a:xfrm>
            <a:off x="7914634" y="-471488"/>
            <a:ext cx="1202540" cy="5730240"/>
          </a:xfrm>
          <a:prstGeom prst="rect">
            <a:avLst/>
          </a:prstGeom>
          <a:noFill/>
          <a:ln>
            <a:noFill/>
          </a:ln>
        </p:spPr>
      </p:pic>
      <p:pic>
        <p:nvPicPr>
          <p:cNvPr id="205" name="Google Shape;205;p12"/>
          <p:cNvPicPr preferRelativeResize="0"/>
          <p:nvPr/>
        </p:nvPicPr>
        <p:blipFill rotWithShape="1">
          <a:blip r:embed="rId6">
            <a:alphaModFix/>
          </a:blip>
          <a:srcRect b="0" l="0" r="0" t="0"/>
          <a:stretch/>
        </p:blipFill>
        <p:spPr>
          <a:xfrm>
            <a:off x="713469" y="4348152"/>
            <a:ext cx="3214638" cy="448972"/>
          </a:xfrm>
          <a:prstGeom prst="rect">
            <a:avLst/>
          </a:prstGeom>
          <a:noFill/>
          <a:ln>
            <a:noFill/>
          </a:ln>
        </p:spPr>
      </p:pic>
      <p:sp>
        <p:nvSpPr>
          <p:cNvPr id="206" name="Google Shape;206;p12"/>
          <p:cNvSpPr/>
          <p:nvPr/>
        </p:nvSpPr>
        <p:spPr>
          <a:xfrm>
            <a:off x="478749" y="410950"/>
            <a:ext cx="3214500" cy="510300"/>
          </a:xfrm>
          <a:prstGeom prst="rect">
            <a:avLst/>
          </a:prstGeom>
          <a:noFill/>
          <a:ln>
            <a:noFill/>
          </a:ln>
        </p:spPr>
        <p:txBody>
          <a:bodyPr anchorCtr="0" anchor="t" bIns="34275" lIns="68575" spcFirstLastPara="1" rIns="68575" wrap="square" tIns="34275">
            <a:noAutofit/>
          </a:bodyPr>
          <a:lstStyle/>
          <a:p>
            <a:pPr indent="0" lvl="0" marL="0" marR="0" rtl="0" algn="l">
              <a:lnSpc>
                <a:spcPct val="66666"/>
              </a:lnSpc>
              <a:spcBef>
                <a:spcPts val="0"/>
              </a:spcBef>
              <a:spcAft>
                <a:spcPts val="0"/>
              </a:spcAft>
              <a:buClr>
                <a:srgbClr val="000000"/>
              </a:buClr>
              <a:buSzPts val="4500"/>
              <a:buFont typeface="Arial"/>
              <a:buNone/>
            </a:pPr>
            <a:r>
              <a:rPr b="0" i="0" lang="en" sz="4500" u="none" cap="none" strike="noStrike">
                <a:solidFill>
                  <a:srgbClr val="FFFFFF"/>
                </a:solidFill>
                <a:latin typeface="Arial"/>
                <a:ea typeface="Arial"/>
                <a:cs typeface="Arial"/>
                <a:sym typeface="Arial"/>
              </a:rPr>
              <a:t>FAFSA</a:t>
            </a:r>
            <a:endParaRPr b="0" i="0" sz="1100" u="none" cap="none" strike="noStrike">
              <a:solidFill>
                <a:srgbClr val="000000"/>
              </a:solidFill>
              <a:latin typeface="Arial"/>
              <a:ea typeface="Arial"/>
              <a:cs typeface="Arial"/>
              <a:sym typeface="Arial"/>
            </a:endParaRPr>
          </a:p>
        </p:txBody>
      </p:sp>
      <p:sp>
        <p:nvSpPr>
          <p:cNvPr id="207" name="Google Shape;207;p12"/>
          <p:cNvSpPr txBox="1"/>
          <p:nvPr/>
        </p:nvSpPr>
        <p:spPr>
          <a:xfrm>
            <a:off x="478750" y="1036642"/>
            <a:ext cx="7091953" cy="3185457"/>
          </a:xfrm>
          <a:prstGeom prst="rect">
            <a:avLst/>
          </a:prstGeom>
          <a:noFill/>
          <a:ln>
            <a:noFill/>
          </a:ln>
        </p:spPr>
        <p:txBody>
          <a:bodyPr anchorCtr="0" anchor="t" bIns="34275" lIns="68575" spcFirstLastPara="1" rIns="68575" wrap="square" tIns="34275">
            <a:spAutoFit/>
          </a:bodyPr>
          <a:lstStyle/>
          <a:p>
            <a:pPr indent="0" lvl="0" marL="0" marR="0" rtl="0" algn="l">
              <a:lnSpc>
                <a:spcPct val="9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Anticipated Open 10/1 – 12/1, 2024</a:t>
            </a:r>
            <a:endParaRPr b="0" i="0" sz="1100" u="none" cap="none" strike="noStrike">
              <a:solidFill>
                <a:srgbClr val="000000"/>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Tax information from the previous FY is used</a:t>
            </a:r>
            <a:endParaRPr b="0" i="0" sz="1100" u="none" cap="none" strike="noStrike">
              <a:solidFill>
                <a:srgbClr val="000000"/>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Usually best if parents assist students through the process, or complete it on their behalf.  </a:t>
            </a:r>
            <a:endParaRPr b="0" i="0" sz="1100" u="none" cap="none" strike="noStrike">
              <a:solidFill>
                <a:srgbClr val="000000"/>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Helpful Hint: Make sure to use student information, student’s FAFSA</a:t>
            </a:r>
            <a:endParaRPr b="0" i="0" sz="11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p:txBody>
      </p:sp>
      <p:pic>
        <p:nvPicPr>
          <p:cNvPr id="208" name="Google Shape;208;p12"/>
          <p:cNvPicPr preferRelativeResize="0"/>
          <p:nvPr/>
        </p:nvPicPr>
        <p:blipFill>
          <a:blip r:embed="rId7">
            <a:alphaModFix/>
          </a:blip>
          <a:stretch>
            <a:fillRect/>
          </a:stretch>
        </p:blipFill>
        <p:spPr>
          <a:xfrm>
            <a:off x="8093728" y="4"/>
            <a:ext cx="1050272" cy="967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p13"/>
          <p:cNvPicPr preferRelativeResize="0"/>
          <p:nvPr/>
        </p:nvPicPr>
        <p:blipFill rotWithShape="1">
          <a:blip r:embed="rId3">
            <a:alphaModFix/>
          </a:blip>
          <a:srcRect b="0" l="0" r="0" t="0"/>
          <a:stretch/>
        </p:blipFill>
        <p:spPr>
          <a:xfrm>
            <a:off x="0" y="-471488"/>
            <a:ext cx="9317182" cy="6201749"/>
          </a:xfrm>
          <a:prstGeom prst="rect">
            <a:avLst/>
          </a:prstGeom>
          <a:noFill/>
          <a:ln>
            <a:noFill/>
          </a:ln>
        </p:spPr>
      </p:pic>
      <p:pic>
        <p:nvPicPr>
          <p:cNvPr id="214" name="Google Shape;214;p13"/>
          <p:cNvPicPr preferRelativeResize="0"/>
          <p:nvPr/>
        </p:nvPicPr>
        <p:blipFill rotWithShape="1">
          <a:blip r:embed="rId4">
            <a:alphaModFix/>
          </a:blip>
          <a:srcRect b="0" l="0" r="0" t="0"/>
          <a:stretch/>
        </p:blipFill>
        <p:spPr>
          <a:xfrm>
            <a:off x="-425629" y="-119105"/>
            <a:ext cx="9995258" cy="5381711"/>
          </a:xfrm>
          <a:prstGeom prst="rect">
            <a:avLst/>
          </a:prstGeom>
          <a:noFill/>
          <a:ln>
            <a:noFill/>
          </a:ln>
        </p:spPr>
      </p:pic>
      <p:pic>
        <p:nvPicPr>
          <p:cNvPr id="215" name="Google Shape;215;p13"/>
          <p:cNvPicPr preferRelativeResize="0"/>
          <p:nvPr/>
        </p:nvPicPr>
        <p:blipFill rotWithShape="1">
          <a:blip r:embed="rId5">
            <a:alphaModFix/>
          </a:blip>
          <a:srcRect b="0" l="0" r="0" t="0"/>
          <a:stretch/>
        </p:blipFill>
        <p:spPr>
          <a:xfrm>
            <a:off x="7914634" y="-471488"/>
            <a:ext cx="1202540" cy="5730240"/>
          </a:xfrm>
          <a:prstGeom prst="rect">
            <a:avLst/>
          </a:prstGeom>
          <a:noFill/>
          <a:ln>
            <a:noFill/>
          </a:ln>
        </p:spPr>
      </p:pic>
      <p:pic>
        <p:nvPicPr>
          <p:cNvPr id="216" name="Google Shape;216;p13"/>
          <p:cNvPicPr preferRelativeResize="0"/>
          <p:nvPr/>
        </p:nvPicPr>
        <p:blipFill rotWithShape="1">
          <a:blip r:embed="rId6">
            <a:alphaModFix/>
          </a:blip>
          <a:srcRect b="0" l="0" r="0" t="0"/>
          <a:stretch/>
        </p:blipFill>
        <p:spPr>
          <a:xfrm>
            <a:off x="713469" y="4348152"/>
            <a:ext cx="3214638" cy="448972"/>
          </a:xfrm>
          <a:prstGeom prst="rect">
            <a:avLst/>
          </a:prstGeom>
          <a:noFill/>
          <a:ln>
            <a:noFill/>
          </a:ln>
        </p:spPr>
      </p:pic>
      <p:sp>
        <p:nvSpPr>
          <p:cNvPr id="217" name="Google Shape;217;p13"/>
          <p:cNvSpPr/>
          <p:nvPr/>
        </p:nvSpPr>
        <p:spPr>
          <a:xfrm>
            <a:off x="478750" y="410950"/>
            <a:ext cx="6653700" cy="510000"/>
          </a:xfrm>
          <a:prstGeom prst="rect">
            <a:avLst/>
          </a:prstGeom>
          <a:noFill/>
          <a:ln>
            <a:noFill/>
          </a:ln>
        </p:spPr>
        <p:txBody>
          <a:bodyPr anchorCtr="0" anchor="t" bIns="34275" lIns="68575" spcFirstLastPara="1" rIns="68575" wrap="square" tIns="34275">
            <a:noAutofit/>
          </a:bodyPr>
          <a:lstStyle/>
          <a:p>
            <a:pPr indent="0" lvl="0" marL="0" marR="0" rtl="0" algn="l">
              <a:lnSpc>
                <a:spcPct val="66666"/>
              </a:lnSpc>
              <a:spcBef>
                <a:spcPts val="0"/>
              </a:spcBef>
              <a:spcAft>
                <a:spcPts val="0"/>
              </a:spcAft>
              <a:buClr>
                <a:srgbClr val="000000"/>
              </a:buClr>
              <a:buSzPts val="4500"/>
              <a:buFont typeface="Arial"/>
              <a:buNone/>
            </a:pPr>
            <a:r>
              <a:rPr b="0" i="0" lang="en" sz="4500" u="none" cap="none" strike="noStrike">
                <a:solidFill>
                  <a:srgbClr val="FFFFFF"/>
                </a:solidFill>
                <a:latin typeface="Arial"/>
                <a:ea typeface="Arial"/>
                <a:cs typeface="Arial"/>
                <a:sym typeface="Arial"/>
              </a:rPr>
              <a:t>FAFSA Step-by-step</a:t>
            </a:r>
            <a:endParaRPr b="0" i="0" sz="1100" u="none" cap="none" strike="noStrike">
              <a:solidFill>
                <a:srgbClr val="000000"/>
              </a:solidFill>
              <a:latin typeface="Arial"/>
              <a:ea typeface="Arial"/>
              <a:cs typeface="Arial"/>
              <a:sym typeface="Arial"/>
            </a:endParaRPr>
          </a:p>
        </p:txBody>
      </p:sp>
      <p:sp>
        <p:nvSpPr>
          <p:cNvPr id="218" name="Google Shape;218;p13"/>
          <p:cNvSpPr txBox="1"/>
          <p:nvPr/>
        </p:nvSpPr>
        <p:spPr>
          <a:xfrm>
            <a:off x="950725" y="774981"/>
            <a:ext cx="7092000" cy="3383100"/>
          </a:xfrm>
          <a:prstGeom prst="rect">
            <a:avLst/>
          </a:prstGeom>
          <a:noFill/>
          <a:ln>
            <a:noFill/>
          </a:ln>
        </p:spPr>
        <p:txBody>
          <a:bodyPr anchorCtr="0" anchor="t" bIns="34275" lIns="68575" spcFirstLastPara="1" rIns="68575" wrap="square" tIns="34275">
            <a:spAutoFit/>
          </a:bodyPr>
          <a:lstStyle/>
          <a:p>
            <a:pPr indent="0" lvl="0" marL="0" marR="0" rtl="0" algn="l">
              <a:lnSpc>
                <a:spcPct val="90000"/>
              </a:lnSpc>
              <a:spcBef>
                <a:spcPts val="0"/>
              </a:spcBef>
              <a:spcAft>
                <a:spcPts val="0"/>
              </a:spcAft>
              <a:buClr>
                <a:srgbClr val="000000"/>
              </a:buClr>
              <a:buSzPts val="1700"/>
              <a:buFont typeface="Arial"/>
              <a:buNone/>
            </a:pPr>
            <a:r>
              <a:t/>
            </a:r>
            <a:endParaRPr b="1" i="0" sz="1700" u="none" cap="none" strike="noStrike">
              <a:solidFill>
                <a:schemeClr val="lt1"/>
              </a:solidFill>
              <a:latin typeface="Arial"/>
              <a:ea typeface="Arial"/>
              <a:cs typeface="Arial"/>
              <a:sym typeface="Arial"/>
            </a:endParaRPr>
          </a:p>
          <a:p>
            <a:pPr indent="-368300" lvl="0" marL="381000" marR="0" rtl="0" algn="l">
              <a:lnSpc>
                <a:spcPct val="100000"/>
              </a:lnSpc>
              <a:spcBef>
                <a:spcPts val="0"/>
              </a:spcBef>
              <a:spcAft>
                <a:spcPts val="0"/>
              </a:spcAft>
              <a:buClr>
                <a:schemeClr val="lt1"/>
              </a:buClr>
              <a:buSzPts val="2000"/>
              <a:buFont typeface="Arial"/>
              <a:buAutoNum type="arabicPeriod"/>
            </a:pPr>
            <a:r>
              <a:rPr b="1" i="0" lang="en" sz="2000" u="none" cap="none" strike="noStrike">
                <a:solidFill>
                  <a:schemeClr val="lt1"/>
                </a:solidFill>
                <a:latin typeface="Arial"/>
                <a:ea typeface="Arial"/>
                <a:cs typeface="Arial"/>
                <a:sym typeface="Arial"/>
              </a:rPr>
              <a:t>Create an account (FSA ID)</a:t>
            </a:r>
            <a:endParaRPr b="0" i="0" sz="1000" u="none" cap="none" strike="noStrike">
              <a:solidFill>
                <a:srgbClr val="000000"/>
              </a:solidFill>
              <a:latin typeface="Arial"/>
              <a:ea typeface="Arial"/>
              <a:cs typeface="Arial"/>
              <a:sym typeface="Arial"/>
            </a:endParaRPr>
          </a:p>
          <a:p>
            <a:pPr indent="-368300" lvl="0" marL="381000" marR="0" rtl="0" algn="l">
              <a:lnSpc>
                <a:spcPct val="100000"/>
              </a:lnSpc>
              <a:spcBef>
                <a:spcPts val="0"/>
              </a:spcBef>
              <a:spcAft>
                <a:spcPts val="0"/>
              </a:spcAft>
              <a:buClr>
                <a:schemeClr val="lt1"/>
              </a:buClr>
              <a:buSzPts val="2000"/>
              <a:buFont typeface="Arial"/>
              <a:buAutoNum type="arabicPeriod"/>
            </a:pPr>
            <a:r>
              <a:rPr b="1" i="0" lang="en" sz="2000" u="none" cap="none" strike="noStrike">
                <a:solidFill>
                  <a:schemeClr val="lt1"/>
                </a:solidFill>
                <a:latin typeface="Arial"/>
                <a:ea typeface="Arial"/>
                <a:cs typeface="Arial"/>
                <a:sym typeface="Arial"/>
              </a:rPr>
              <a:t>Start FAFSA @ fafsa.gov</a:t>
            </a:r>
            <a:endParaRPr b="0" i="0" sz="1000" u="none" cap="none" strike="noStrike">
              <a:solidFill>
                <a:srgbClr val="000000"/>
              </a:solidFill>
              <a:latin typeface="Arial"/>
              <a:ea typeface="Arial"/>
              <a:cs typeface="Arial"/>
              <a:sym typeface="Arial"/>
            </a:endParaRPr>
          </a:p>
          <a:p>
            <a:pPr indent="-368300" lvl="0" marL="381000" marR="0" rtl="0" algn="l">
              <a:lnSpc>
                <a:spcPct val="100000"/>
              </a:lnSpc>
              <a:spcBef>
                <a:spcPts val="0"/>
              </a:spcBef>
              <a:spcAft>
                <a:spcPts val="0"/>
              </a:spcAft>
              <a:buClr>
                <a:schemeClr val="lt1"/>
              </a:buClr>
              <a:buSzPts val="2000"/>
              <a:buFont typeface="Arial"/>
              <a:buAutoNum type="arabicPeriod"/>
            </a:pPr>
            <a:r>
              <a:rPr b="1" i="0" lang="en" sz="2000" u="none" cap="none" strike="noStrike">
                <a:solidFill>
                  <a:schemeClr val="lt1"/>
                </a:solidFill>
                <a:latin typeface="Arial"/>
                <a:ea typeface="Arial"/>
                <a:cs typeface="Arial"/>
                <a:sym typeface="Arial"/>
              </a:rPr>
              <a:t>Fill out the demographics section</a:t>
            </a:r>
            <a:endParaRPr b="0" i="0" sz="1000" u="none" cap="none" strike="noStrike">
              <a:solidFill>
                <a:srgbClr val="000000"/>
              </a:solidFill>
              <a:latin typeface="Arial"/>
              <a:ea typeface="Arial"/>
              <a:cs typeface="Arial"/>
              <a:sym typeface="Arial"/>
            </a:endParaRPr>
          </a:p>
          <a:p>
            <a:pPr indent="-368300" lvl="0" marL="381000" marR="0" rtl="0" algn="l">
              <a:lnSpc>
                <a:spcPct val="100000"/>
              </a:lnSpc>
              <a:spcBef>
                <a:spcPts val="0"/>
              </a:spcBef>
              <a:spcAft>
                <a:spcPts val="0"/>
              </a:spcAft>
              <a:buClr>
                <a:schemeClr val="lt1"/>
              </a:buClr>
              <a:buSzPts val="2000"/>
              <a:buFont typeface="Arial"/>
              <a:buAutoNum type="arabicPeriod"/>
            </a:pPr>
            <a:r>
              <a:rPr b="1" i="0" lang="en" sz="2000" u="none" cap="none" strike="noStrike">
                <a:solidFill>
                  <a:schemeClr val="lt1"/>
                </a:solidFill>
                <a:latin typeface="Arial"/>
                <a:ea typeface="Arial"/>
                <a:cs typeface="Arial"/>
                <a:sym typeface="Arial"/>
              </a:rPr>
              <a:t>List the schools</a:t>
            </a:r>
            <a:endParaRPr b="0" i="0" sz="1000" u="none" cap="none" strike="noStrike">
              <a:solidFill>
                <a:srgbClr val="000000"/>
              </a:solidFill>
              <a:latin typeface="Arial"/>
              <a:ea typeface="Arial"/>
              <a:cs typeface="Arial"/>
              <a:sym typeface="Arial"/>
            </a:endParaRPr>
          </a:p>
          <a:p>
            <a:pPr indent="-368300" lvl="0" marL="381000" marR="0" rtl="0" algn="l">
              <a:lnSpc>
                <a:spcPct val="100000"/>
              </a:lnSpc>
              <a:spcBef>
                <a:spcPts val="0"/>
              </a:spcBef>
              <a:spcAft>
                <a:spcPts val="0"/>
              </a:spcAft>
              <a:buClr>
                <a:schemeClr val="lt1"/>
              </a:buClr>
              <a:buSzPts val="2000"/>
              <a:buFont typeface="Arial"/>
              <a:buAutoNum type="arabicPeriod"/>
            </a:pPr>
            <a:r>
              <a:rPr b="1" i="0" lang="en" sz="2000" u="none" cap="none" strike="noStrike">
                <a:solidFill>
                  <a:schemeClr val="lt1"/>
                </a:solidFill>
                <a:latin typeface="Arial"/>
                <a:ea typeface="Arial"/>
                <a:cs typeface="Arial"/>
                <a:sym typeface="Arial"/>
              </a:rPr>
              <a:t>Answer dependency questions</a:t>
            </a:r>
            <a:endParaRPr b="0" i="0" sz="1000" u="none" cap="none" strike="noStrike">
              <a:solidFill>
                <a:srgbClr val="000000"/>
              </a:solidFill>
              <a:latin typeface="Arial"/>
              <a:ea typeface="Arial"/>
              <a:cs typeface="Arial"/>
              <a:sym typeface="Arial"/>
            </a:endParaRPr>
          </a:p>
          <a:p>
            <a:pPr indent="-368300" lvl="0" marL="381000" marR="0" rtl="0" algn="l">
              <a:lnSpc>
                <a:spcPct val="100000"/>
              </a:lnSpc>
              <a:spcBef>
                <a:spcPts val="0"/>
              </a:spcBef>
              <a:spcAft>
                <a:spcPts val="0"/>
              </a:spcAft>
              <a:buClr>
                <a:schemeClr val="lt1"/>
              </a:buClr>
              <a:buSzPts val="2000"/>
              <a:buFont typeface="Arial"/>
              <a:buAutoNum type="arabicPeriod"/>
            </a:pPr>
            <a:r>
              <a:rPr b="1" i="0" lang="en" sz="2000" u="none" cap="none" strike="noStrike">
                <a:solidFill>
                  <a:schemeClr val="lt1"/>
                </a:solidFill>
                <a:latin typeface="Arial"/>
                <a:ea typeface="Arial"/>
                <a:cs typeface="Arial"/>
                <a:sym typeface="Arial"/>
              </a:rPr>
              <a:t>Parent demographics </a:t>
            </a:r>
            <a:endParaRPr b="0" i="0" sz="1000" u="none" cap="none" strike="noStrike">
              <a:solidFill>
                <a:srgbClr val="000000"/>
              </a:solidFill>
              <a:latin typeface="Arial"/>
              <a:ea typeface="Arial"/>
              <a:cs typeface="Arial"/>
              <a:sym typeface="Arial"/>
            </a:endParaRPr>
          </a:p>
          <a:p>
            <a:pPr indent="-368300" lvl="0" marL="381000" marR="0" rtl="0" algn="l">
              <a:lnSpc>
                <a:spcPct val="100000"/>
              </a:lnSpc>
              <a:spcBef>
                <a:spcPts val="0"/>
              </a:spcBef>
              <a:spcAft>
                <a:spcPts val="0"/>
              </a:spcAft>
              <a:buClr>
                <a:schemeClr val="lt1"/>
              </a:buClr>
              <a:buSzPts val="2000"/>
              <a:buFont typeface="Arial"/>
              <a:buAutoNum type="arabicPeriod"/>
            </a:pPr>
            <a:r>
              <a:rPr b="1" i="0" lang="en" sz="2000" u="none" cap="none" strike="noStrike">
                <a:solidFill>
                  <a:schemeClr val="lt1"/>
                </a:solidFill>
                <a:latin typeface="Arial"/>
                <a:ea typeface="Arial"/>
                <a:cs typeface="Arial"/>
                <a:sym typeface="Arial"/>
              </a:rPr>
              <a:t>Supply financial information</a:t>
            </a:r>
            <a:endParaRPr b="0" i="0" sz="1000" u="none" cap="none" strike="noStrike">
              <a:solidFill>
                <a:srgbClr val="000000"/>
              </a:solidFill>
              <a:latin typeface="Arial"/>
              <a:ea typeface="Arial"/>
              <a:cs typeface="Arial"/>
              <a:sym typeface="Arial"/>
            </a:endParaRPr>
          </a:p>
          <a:p>
            <a:pPr indent="0" lvl="2" marL="596900" marR="0" rtl="0" algn="l">
              <a:lnSpc>
                <a:spcPct val="100000"/>
              </a:lnSpc>
              <a:spcBef>
                <a:spcPts val="0"/>
              </a:spcBef>
              <a:spcAft>
                <a:spcPts val="0"/>
              </a:spcAft>
              <a:buClr>
                <a:srgbClr val="000000"/>
              </a:buClr>
              <a:buSzPts val="2000"/>
              <a:buFont typeface="Arial"/>
              <a:buNone/>
            </a:pPr>
            <a:r>
              <a:rPr b="1" i="0" lang="en" sz="2000" u="none" cap="none" strike="noStrike">
                <a:solidFill>
                  <a:schemeClr val="lt1"/>
                </a:solidFill>
                <a:latin typeface="Arial"/>
                <a:ea typeface="Arial"/>
                <a:cs typeface="Arial"/>
                <a:sym typeface="Arial"/>
              </a:rPr>
              <a:t>IRS Data Retrieval Tool</a:t>
            </a:r>
            <a:endParaRPr b="0" i="0" sz="1000" u="none" cap="none" strike="noStrike">
              <a:solidFill>
                <a:srgbClr val="000000"/>
              </a:solidFill>
              <a:latin typeface="Arial"/>
              <a:ea typeface="Arial"/>
              <a:cs typeface="Arial"/>
              <a:sym typeface="Arial"/>
            </a:endParaRPr>
          </a:p>
          <a:p>
            <a:pPr indent="-368300" lvl="0" marL="381000" marR="0" rtl="0" algn="l">
              <a:lnSpc>
                <a:spcPct val="100000"/>
              </a:lnSpc>
              <a:spcBef>
                <a:spcPts val="0"/>
              </a:spcBef>
              <a:spcAft>
                <a:spcPts val="0"/>
              </a:spcAft>
              <a:buClr>
                <a:schemeClr val="lt1"/>
              </a:buClr>
              <a:buSzPts val="2000"/>
              <a:buFont typeface="Arial"/>
              <a:buAutoNum type="arabicPeriod"/>
            </a:pPr>
            <a:r>
              <a:rPr b="1" i="0" lang="en" sz="2000" u="none" cap="none" strike="noStrike">
                <a:solidFill>
                  <a:schemeClr val="lt1"/>
                </a:solidFill>
                <a:latin typeface="Arial"/>
                <a:ea typeface="Arial"/>
                <a:cs typeface="Arial"/>
                <a:sym typeface="Arial"/>
              </a:rPr>
              <a:t>Sign </a:t>
            </a:r>
            <a:endParaRPr b="0" i="0" sz="1000" u="none" cap="none" strike="noStrike">
              <a:solidFill>
                <a:srgbClr val="000000"/>
              </a:solidFill>
              <a:latin typeface="Arial"/>
              <a:ea typeface="Arial"/>
              <a:cs typeface="Arial"/>
              <a:sym typeface="Arial"/>
            </a:endParaRPr>
          </a:p>
          <a:p>
            <a:pPr indent="-368300" lvl="0" marL="381000" marR="0" rtl="0" algn="l">
              <a:lnSpc>
                <a:spcPct val="100000"/>
              </a:lnSpc>
              <a:spcBef>
                <a:spcPts val="0"/>
              </a:spcBef>
              <a:spcAft>
                <a:spcPts val="0"/>
              </a:spcAft>
              <a:buClr>
                <a:schemeClr val="lt1"/>
              </a:buClr>
              <a:buSzPts val="2000"/>
              <a:buFont typeface="Arial"/>
              <a:buAutoNum type="arabicPeriod"/>
            </a:pPr>
            <a:r>
              <a:rPr b="1" i="0" lang="en" sz="2000" u="none" cap="none" strike="noStrike">
                <a:solidFill>
                  <a:schemeClr val="lt1"/>
                </a:solidFill>
                <a:latin typeface="Arial"/>
                <a:ea typeface="Arial"/>
                <a:cs typeface="Arial"/>
                <a:sym typeface="Arial"/>
              </a:rPr>
              <a:t>Finished!</a:t>
            </a:r>
            <a:endParaRPr b="0" i="0" sz="1000" u="none" cap="none" strike="noStrike">
              <a:solidFill>
                <a:srgbClr val="000000"/>
              </a:solidFill>
              <a:latin typeface="Arial"/>
              <a:ea typeface="Arial"/>
              <a:cs typeface="Arial"/>
              <a:sym typeface="Arial"/>
            </a:endParaRPr>
          </a:p>
        </p:txBody>
      </p:sp>
      <p:pic>
        <p:nvPicPr>
          <p:cNvPr id="219" name="Google Shape;219;p13"/>
          <p:cNvPicPr preferRelativeResize="0"/>
          <p:nvPr/>
        </p:nvPicPr>
        <p:blipFill>
          <a:blip r:embed="rId7">
            <a:alphaModFix/>
          </a:blip>
          <a:stretch>
            <a:fillRect/>
          </a:stretch>
        </p:blipFill>
        <p:spPr>
          <a:xfrm>
            <a:off x="8093728" y="4"/>
            <a:ext cx="1050272" cy="967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p14"/>
          <p:cNvPicPr preferRelativeResize="0"/>
          <p:nvPr/>
        </p:nvPicPr>
        <p:blipFill rotWithShape="1">
          <a:blip r:embed="rId3">
            <a:alphaModFix/>
          </a:blip>
          <a:srcRect b="0" l="0" r="0" t="0"/>
          <a:stretch/>
        </p:blipFill>
        <p:spPr>
          <a:xfrm>
            <a:off x="0" y="-471488"/>
            <a:ext cx="9317182" cy="6201749"/>
          </a:xfrm>
          <a:prstGeom prst="rect">
            <a:avLst/>
          </a:prstGeom>
          <a:noFill/>
          <a:ln>
            <a:noFill/>
          </a:ln>
        </p:spPr>
      </p:pic>
      <p:pic>
        <p:nvPicPr>
          <p:cNvPr id="225" name="Google Shape;225;p14"/>
          <p:cNvPicPr preferRelativeResize="0"/>
          <p:nvPr/>
        </p:nvPicPr>
        <p:blipFill rotWithShape="1">
          <a:blip r:embed="rId4">
            <a:alphaModFix/>
          </a:blip>
          <a:srcRect b="0" l="0" r="0" t="0"/>
          <a:stretch/>
        </p:blipFill>
        <p:spPr>
          <a:xfrm>
            <a:off x="-425629" y="-119105"/>
            <a:ext cx="9995258" cy="5381711"/>
          </a:xfrm>
          <a:prstGeom prst="rect">
            <a:avLst/>
          </a:prstGeom>
          <a:noFill/>
          <a:ln>
            <a:noFill/>
          </a:ln>
        </p:spPr>
      </p:pic>
      <p:pic>
        <p:nvPicPr>
          <p:cNvPr id="226" name="Google Shape;226;p14"/>
          <p:cNvPicPr preferRelativeResize="0"/>
          <p:nvPr/>
        </p:nvPicPr>
        <p:blipFill rotWithShape="1">
          <a:blip r:embed="rId5">
            <a:alphaModFix/>
          </a:blip>
          <a:srcRect b="0" l="0" r="0" t="0"/>
          <a:stretch/>
        </p:blipFill>
        <p:spPr>
          <a:xfrm>
            <a:off x="7914634" y="-471488"/>
            <a:ext cx="1202540" cy="5730240"/>
          </a:xfrm>
          <a:prstGeom prst="rect">
            <a:avLst/>
          </a:prstGeom>
          <a:noFill/>
          <a:ln>
            <a:noFill/>
          </a:ln>
        </p:spPr>
      </p:pic>
      <p:pic>
        <p:nvPicPr>
          <p:cNvPr id="227" name="Google Shape;227;p14"/>
          <p:cNvPicPr preferRelativeResize="0"/>
          <p:nvPr/>
        </p:nvPicPr>
        <p:blipFill rotWithShape="1">
          <a:blip r:embed="rId6">
            <a:alphaModFix/>
          </a:blip>
          <a:srcRect b="0" l="0" r="0" t="0"/>
          <a:stretch/>
        </p:blipFill>
        <p:spPr>
          <a:xfrm>
            <a:off x="713469" y="4348152"/>
            <a:ext cx="3214638" cy="448972"/>
          </a:xfrm>
          <a:prstGeom prst="rect">
            <a:avLst/>
          </a:prstGeom>
          <a:noFill/>
          <a:ln>
            <a:noFill/>
          </a:ln>
        </p:spPr>
      </p:pic>
      <p:sp>
        <p:nvSpPr>
          <p:cNvPr id="228" name="Google Shape;228;p14"/>
          <p:cNvSpPr/>
          <p:nvPr/>
        </p:nvSpPr>
        <p:spPr>
          <a:xfrm>
            <a:off x="478750" y="410950"/>
            <a:ext cx="4475100" cy="510300"/>
          </a:xfrm>
          <a:prstGeom prst="rect">
            <a:avLst/>
          </a:prstGeom>
          <a:noFill/>
          <a:ln>
            <a:noFill/>
          </a:ln>
        </p:spPr>
        <p:txBody>
          <a:bodyPr anchorCtr="0" anchor="t" bIns="34275" lIns="68575" spcFirstLastPara="1" rIns="68575" wrap="square" tIns="34275">
            <a:noAutofit/>
          </a:bodyPr>
          <a:lstStyle/>
          <a:p>
            <a:pPr indent="0" lvl="0" marL="0" marR="0" rtl="0" algn="l">
              <a:lnSpc>
                <a:spcPct val="66666"/>
              </a:lnSpc>
              <a:spcBef>
                <a:spcPts val="0"/>
              </a:spcBef>
              <a:spcAft>
                <a:spcPts val="0"/>
              </a:spcAft>
              <a:buClr>
                <a:srgbClr val="000000"/>
              </a:buClr>
              <a:buSzPts val="4500"/>
              <a:buFont typeface="Arial"/>
              <a:buNone/>
            </a:pPr>
            <a:r>
              <a:rPr b="0" i="0" lang="en" sz="4500" u="none" cap="none" strike="noStrike">
                <a:solidFill>
                  <a:srgbClr val="FFFFFF"/>
                </a:solidFill>
                <a:latin typeface="Arial"/>
                <a:ea typeface="Arial"/>
                <a:cs typeface="Arial"/>
                <a:sym typeface="Arial"/>
              </a:rPr>
              <a:t>CSS Profile </a:t>
            </a:r>
            <a:endParaRPr b="0" i="0" sz="1100" u="none" cap="none" strike="noStrike">
              <a:solidFill>
                <a:srgbClr val="000000"/>
              </a:solidFill>
              <a:latin typeface="Arial"/>
              <a:ea typeface="Arial"/>
              <a:cs typeface="Arial"/>
              <a:sym typeface="Arial"/>
            </a:endParaRPr>
          </a:p>
        </p:txBody>
      </p:sp>
      <p:sp>
        <p:nvSpPr>
          <p:cNvPr id="229" name="Google Shape;229;p14"/>
          <p:cNvSpPr txBox="1"/>
          <p:nvPr/>
        </p:nvSpPr>
        <p:spPr>
          <a:xfrm>
            <a:off x="478750" y="1382571"/>
            <a:ext cx="7092000" cy="2022600"/>
          </a:xfrm>
          <a:prstGeom prst="rect">
            <a:avLst/>
          </a:prstGeom>
          <a:noFill/>
          <a:ln>
            <a:noFill/>
          </a:ln>
        </p:spPr>
        <p:txBody>
          <a:bodyPr anchorCtr="0" anchor="t" bIns="34275" lIns="68575" spcFirstLastPara="1" rIns="68575" wrap="square" tIns="34275">
            <a:spAutoFit/>
          </a:bodyPr>
          <a:lstStyle/>
          <a:p>
            <a:pPr indent="0" lvl="0" marL="0" marR="0" rtl="0" algn="l">
              <a:lnSpc>
                <a:spcPct val="9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Opens Oct 1</a:t>
            </a:r>
            <a:r>
              <a:rPr b="1" baseline="30000" i="0" lang="en" sz="2100" u="none" cap="none" strike="noStrike">
                <a:solidFill>
                  <a:schemeClr val="lt1"/>
                </a:solidFill>
                <a:latin typeface="Arial"/>
                <a:ea typeface="Arial"/>
                <a:cs typeface="Arial"/>
                <a:sym typeface="Arial"/>
              </a:rPr>
              <a:t>st</a:t>
            </a:r>
            <a:r>
              <a:rPr b="1" i="0" lang="en" sz="2100" u="none" cap="none" strike="noStrike">
                <a:solidFill>
                  <a:schemeClr val="lt1"/>
                </a:solidFill>
                <a:latin typeface="Arial"/>
                <a:ea typeface="Arial"/>
                <a:cs typeface="Arial"/>
                <a:sym typeface="Arial"/>
              </a:rPr>
              <a:t> of student’s senior year</a:t>
            </a:r>
            <a:endParaRPr b="0" i="0" sz="1100" u="none" cap="none" strike="noStrike">
              <a:solidFill>
                <a:srgbClr val="000000"/>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Very similar to the FAFSA, though more complex</a:t>
            </a:r>
            <a:endParaRPr b="0" i="0" sz="1100" u="none" cap="none" strike="noStrike">
              <a:solidFill>
                <a:srgbClr val="000000"/>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Complete 1x </a:t>
            </a:r>
            <a:endParaRPr b="0" i="0" sz="11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p:txBody>
      </p:sp>
      <p:pic>
        <p:nvPicPr>
          <p:cNvPr id="230" name="Google Shape;230;p14"/>
          <p:cNvPicPr preferRelativeResize="0"/>
          <p:nvPr/>
        </p:nvPicPr>
        <p:blipFill>
          <a:blip r:embed="rId7">
            <a:alphaModFix/>
          </a:blip>
          <a:stretch>
            <a:fillRect/>
          </a:stretch>
        </p:blipFill>
        <p:spPr>
          <a:xfrm>
            <a:off x="8093728" y="4"/>
            <a:ext cx="1050272" cy="967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pic>
        <p:nvPicPr>
          <p:cNvPr descr="A picture containing sky, outdoor, person, people&#10;&#10;Description automatically generated" id="235" name="Google Shape;235;p15"/>
          <p:cNvPicPr preferRelativeResize="0"/>
          <p:nvPr/>
        </p:nvPicPr>
        <p:blipFill rotWithShape="1">
          <a:blip r:embed="rId3">
            <a:alphaModFix/>
          </a:blip>
          <a:srcRect b="0" l="0" r="0" t="0"/>
          <a:stretch/>
        </p:blipFill>
        <p:spPr>
          <a:xfrm>
            <a:off x="-425629" y="-119020"/>
            <a:ext cx="9144000" cy="5619750"/>
          </a:xfrm>
          <a:prstGeom prst="rect">
            <a:avLst/>
          </a:prstGeom>
          <a:noFill/>
          <a:ln>
            <a:noFill/>
          </a:ln>
        </p:spPr>
      </p:pic>
      <p:pic>
        <p:nvPicPr>
          <p:cNvPr id="236" name="Google Shape;236;p15"/>
          <p:cNvPicPr preferRelativeResize="0"/>
          <p:nvPr/>
        </p:nvPicPr>
        <p:blipFill rotWithShape="1">
          <a:blip r:embed="rId4">
            <a:alphaModFix/>
          </a:blip>
          <a:srcRect b="0" l="0" r="0" t="0"/>
          <a:stretch/>
        </p:blipFill>
        <p:spPr>
          <a:xfrm>
            <a:off x="-425629" y="-110922"/>
            <a:ext cx="9995258" cy="5381711"/>
          </a:xfrm>
          <a:prstGeom prst="rect">
            <a:avLst/>
          </a:prstGeom>
          <a:noFill/>
          <a:ln>
            <a:noFill/>
          </a:ln>
        </p:spPr>
      </p:pic>
      <p:sp>
        <p:nvSpPr>
          <p:cNvPr id="237" name="Google Shape;237;p15"/>
          <p:cNvSpPr/>
          <p:nvPr/>
        </p:nvSpPr>
        <p:spPr>
          <a:xfrm>
            <a:off x="164800" y="1052487"/>
            <a:ext cx="4572000" cy="318549"/>
          </a:xfrm>
          <a:prstGeom prst="rect">
            <a:avLst/>
          </a:prstGeom>
          <a:noFill/>
          <a:ln>
            <a:noFill/>
          </a:ln>
        </p:spPr>
        <p:txBody>
          <a:bodyPr anchorCtr="0" anchor="t" bIns="34275" lIns="68575" spcFirstLastPara="1" rIns="68575" wrap="square" tIns="34275">
            <a:noAutofit/>
          </a:bodyPr>
          <a:lstStyle/>
          <a:p>
            <a:pPr indent="0" lvl="1" marL="342900" marR="0" rtl="0" algn="l">
              <a:lnSpc>
                <a:spcPct val="9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238" name="Google Shape;238;p15"/>
          <p:cNvPicPr preferRelativeResize="0"/>
          <p:nvPr/>
        </p:nvPicPr>
        <p:blipFill rotWithShape="1">
          <a:blip r:embed="rId5">
            <a:alphaModFix/>
          </a:blip>
          <a:srcRect b="0" l="0" r="0" t="0"/>
          <a:stretch/>
        </p:blipFill>
        <p:spPr>
          <a:xfrm>
            <a:off x="7936888" y="0"/>
            <a:ext cx="1207112" cy="5381711"/>
          </a:xfrm>
          <a:prstGeom prst="rect">
            <a:avLst/>
          </a:prstGeom>
          <a:noFill/>
          <a:ln>
            <a:noFill/>
          </a:ln>
        </p:spPr>
      </p:pic>
      <p:sp>
        <p:nvSpPr>
          <p:cNvPr id="239" name="Google Shape;239;p15"/>
          <p:cNvSpPr txBox="1"/>
          <p:nvPr/>
        </p:nvSpPr>
        <p:spPr>
          <a:xfrm>
            <a:off x="6331241" y="1581017"/>
            <a:ext cx="2554538" cy="346249"/>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descr="https://usc-powerpoint.officeapps.live.com/pods/GetClipboardImage.ashx?Id=e0371916-04d1-480a-b440-855bb0ec7e22&amp;DC=PUS4&amp;pkey=085ec334-7aef-40dd-ba8c-9fae5744e93e&amp;wdwaccluster=PUS4" id="240" name="Google Shape;240;p15"/>
          <p:cNvSpPr/>
          <p:nvPr/>
        </p:nvSpPr>
        <p:spPr>
          <a:xfrm>
            <a:off x="4457700" y="2457450"/>
            <a:ext cx="228600" cy="228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descr="https://usc-powerpoint.officeapps.live.com/pods/GetClipboardImage.ashx?Id=45c84b84-ba69-4247-ac98-299129c81b57&amp;DC=PUS4&amp;pkey=e32f0835-0f5f-48a4-af0d-d474b5fdfed9&amp;wdwaccluster=PUS4" id="241" name="Google Shape;241;p15"/>
          <p:cNvSpPr/>
          <p:nvPr/>
        </p:nvSpPr>
        <p:spPr>
          <a:xfrm>
            <a:off x="4572000" y="2571750"/>
            <a:ext cx="228600" cy="228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descr="https://usc-powerpoint.officeapps.live.com/pods/GetClipboardImage.ashx?Id=45c84b84-ba69-4247-ac98-299129c81b57&amp;DC=PUS4&amp;pkey=e32f0835-0f5f-48a4-af0d-d474b5fdfed9&amp;wdwaccluster=PUS4" id="242" name="Google Shape;242;p15"/>
          <p:cNvSpPr/>
          <p:nvPr/>
        </p:nvSpPr>
        <p:spPr>
          <a:xfrm>
            <a:off x="4686300" y="2686050"/>
            <a:ext cx="228600" cy="228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pic>
        <p:nvPicPr>
          <p:cNvPr id="243" name="Google Shape;243;p15"/>
          <p:cNvPicPr preferRelativeResize="0"/>
          <p:nvPr/>
        </p:nvPicPr>
        <p:blipFill rotWithShape="1">
          <a:blip r:embed="rId6">
            <a:alphaModFix/>
          </a:blip>
          <a:srcRect b="0" l="0" r="0" t="0"/>
          <a:stretch/>
        </p:blipFill>
        <p:spPr>
          <a:xfrm>
            <a:off x="511880" y="4370275"/>
            <a:ext cx="3214638" cy="448972"/>
          </a:xfrm>
          <a:prstGeom prst="rect">
            <a:avLst/>
          </a:prstGeom>
          <a:noFill/>
          <a:ln>
            <a:noFill/>
          </a:ln>
        </p:spPr>
      </p:pic>
      <p:sp>
        <p:nvSpPr>
          <p:cNvPr id="244" name="Google Shape;244;p15"/>
          <p:cNvSpPr txBox="1"/>
          <p:nvPr/>
        </p:nvSpPr>
        <p:spPr>
          <a:xfrm>
            <a:off x="386681" y="225917"/>
            <a:ext cx="7092000" cy="4059000"/>
          </a:xfrm>
          <a:prstGeom prst="rect">
            <a:avLst/>
          </a:prstGeom>
          <a:noFill/>
          <a:ln>
            <a:noFill/>
          </a:ln>
        </p:spPr>
        <p:txBody>
          <a:bodyPr anchorCtr="0" anchor="t" bIns="34275" lIns="68575" spcFirstLastPara="1" rIns="68575" wrap="square" tIns="34275">
            <a:spAutoFit/>
          </a:bodyPr>
          <a:lstStyle/>
          <a:p>
            <a:pPr indent="0" lvl="0" marL="0" marR="0" rtl="0" algn="l">
              <a:lnSpc>
                <a:spcPct val="9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2100"/>
              <a:buFont typeface="Arial"/>
              <a:buNone/>
            </a:pPr>
            <a:r>
              <a:t/>
            </a:r>
            <a:endParaRPr b="1" i="0" sz="2100" u="none" cap="none" strike="noStrike">
              <a:solidFill>
                <a:schemeClr val="lt1"/>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Grants</a:t>
            </a:r>
            <a:endParaRPr b="0" i="0" sz="1100" u="none" cap="none" strike="noStrike">
              <a:solidFill>
                <a:srgbClr val="000000"/>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Scholarships</a:t>
            </a:r>
            <a:endParaRPr b="0" i="0" sz="1100" u="none" cap="none" strike="noStrike">
              <a:solidFill>
                <a:srgbClr val="000000"/>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Federal/State Money </a:t>
            </a:r>
            <a:endParaRPr b="0" i="0" sz="1100" u="none" cap="none" strike="noStrike">
              <a:solidFill>
                <a:srgbClr val="000000"/>
              </a:solidFill>
              <a:latin typeface="Arial"/>
              <a:ea typeface="Arial"/>
              <a:cs typeface="Arial"/>
              <a:sym typeface="Arial"/>
            </a:endParaRPr>
          </a:p>
          <a:p>
            <a:pPr indent="-336550" lvl="1" marL="6858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Pell </a:t>
            </a:r>
            <a:endParaRPr b="0" i="0" sz="1100" u="none" cap="none" strike="noStrike">
              <a:solidFill>
                <a:srgbClr val="000000"/>
              </a:solidFill>
              <a:latin typeface="Arial"/>
              <a:ea typeface="Arial"/>
              <a:cs typeface="Arial"/>
              <a:sym typeface="Arial"/>
            </a:endParaRPr>
          </a:p>
          <a:p>
            <a:pPr indent="-336550" lvl="1" marL="6858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TAP</a:t>
            </a:r>
            <a:endParaRPr b="0" i="0" sz="1100" u="none" cap="none" strike="noStrike">
              <a:solidFill>
                <a:srgbClr val="000000"/>
              </a:solidFill>
              <a:latin typeface="Arial"/>
              <a:ea typeface="Arial"/>
              <a:cs typeface="Arial"/>
              <a:sym typeface="Arial"/>
            </a:endParaRPr>
          </a:p>
          <a:p>
            <a:pPr indent="-336550" lvl="1" marL="6858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SEOG (Supplemental Educational Opportunity Grants)</a:t>
            </a:r>
            <a:endParaRPr b="0" i="0" sz="1100" u="none" cap="none" strike="noStrike">
              <a:solidFill>
                <a:srgbClr val="000000"/>
              </a:solidFill>
              <a:latin typeface="Arial"/>
              <a:ea typeface="Arial"/>
              <a:cs typeface="Arial"/>
              <a:sym typeface="Arial"/>
            </a:endParaRPr>
          </a:p>
          <a:p>
            <a:pPr indent="-336550" lvl="1" marL="6858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Subsidized or Unsubsidized Federal Loans</a:t>
            </a:r>
            <a:endParaRPr b="0" i="0" sz="11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p:txBody>
      </p:sp>
      <p:sp>
        <p:nvSpPr>
          <p:cNvPr id="245" name="Google Shape;245;p15"/>
          <p:cNvSpPr/>
          <p:nvPr/>
        </p:nvSpPr>
        <p:spPr>
          <a:xfrm>
            <a:off x="478750" y="410950"/>
            <a:ext cx="6907800" cy="510000"/>
          </a:xfrm>
          <a:prstGeom prst="rect">
            <a:avLst/>
          </a:prstGeom>
          <a:noFill/>
          <a:ln>
            <a:noFill/>
          </a:ln>
        </p:spPr>
        <p:txBody>
          <a:bodyPr anchorCtr="0" anchor="t" bIns="34275" lIns="68575" spcFirstLastPara="1" rIns="68575" wrap="square" tIns="34275">
            <a:noAutofit/>
          </a:bodyPr>
          <a:lstStyle/>
          <a:p>
            <a:pPr indent="0" lvl="0" marL="0" marR="0" rtl="0" algn="l">
              <a:lnSpc>
                <a:spcPct val="66666"/>
              </a:lnSpc>
              <a:spcBef>
                <a:spcPts val="0"/>
              </a:spcBef>
              <a:spcAft>
                <a:spcPts val="0"/>
              </a:spcAft>
              <a:buClr>
                <a:srgbClr val="000000"/>
              </a:buClr>
              <a:buSzPts val="4500"/>
              <a:buFont typeface="Arial"/>
              <a:buNone/>
            </a:pPr>
            <a:r>
              <a:rPr b="0" i="0" lang="en" sz="4500" u="none" cap="none" strike="noStrike">
                <a:solidFill>
                  <a:srgbClr val="FFFFFF"/>
                </a:solidFill>
                <a:latin typeface="Arial"/>
                <a:ea typeface="Arial"/>
                <a:cs typeface="Arial"/>
                <a:sym typeface="Arial"/>
              </a:rPr>
              <a:t>Results of Need-based aid</a:t>
            </a:r>
            <a:endParaRPr b="0" i="0" sz="1100" u="none" cap="none" strike="noStrike">
              <a:solidFill>
                <a:srgbClr val="000000"/>
              </a:solidFill>
              <a:latin typeface="Arial"/>
              <a:ea typeface="Arial"/>
              <a:cs typeface="Arial"/>
              <a:sym typeface="Arial"/>
            </a:endParaRPr>
          </a:p>
        </p:txBody>
      </p:sp>
      <p:pic>
        <p:nvPicPr>
          <p:cNvPr id="246" name="Google Shape;246;p15"/>
          <p:cNvPicPr preferRelativeResize="0"/>
          <p:nvPr/>
        </p:nvPicPr>
        <p:blipFill>
          <a:blip r:embed="rId7">
            <a:alphaModFix/>
          </a:blip>
          <a:stretch>
            <a:fillRect/>
          </a:stretch>
        </p:blipFill>
        <p:spPr>
          <a:xfrm>
            <a:off x="8093728" y="4"/>
            <a:ext cx="1050272" cy="967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pic>
        <p:nvPicPr>
          <p:cNvPr descr="A picture containing sky, outdoor, person, people&#10;&#10;Description automatically generated" id="251" name="Google Shape;251;p16"/>
          <p:cNvPicPr preferRelativeResize="0"/>
          <p:nvPr/>
        </p:nvPicPr>
        <p:blipFill rotWithShape="1">
          <a:blip r:embed="rId3">
            <a:alphaModFix/>
          </a:blip>
          <a:srcRect b="0" l="0" r="0" t="0"/>
          <a:stretch/>
        </p:blipFill>
        <p:spPr>
          <a:xfrm>
            <a:off x="-425629" y="-119020"/>
            <a:ext cx="9144000" cy="5619750"/>
          </a:xfrm>
          <a:prstGeom prst="rect">
            <a:avLst/>
          </a:prstGeom>
          <a:noFill/>
          <a:ln>
            <a:noFill/>
          </a:ln>
        </p:spPr>
      </p:pic>
      <p:pic>
        <p:nvPicPr>
          <p:cNvPr id="252" name="Google Shape;252;p16"/>
          <p:cNvPicPr preferRelativeResize="0"/>
          <p:nvPr/>
        </p:nvPicPr>
        <p:blipFill rotWithShape="1">
          <a:blip r:embed="rId4">
            <a:alphaModFix/>
          </a:blip>
          <a:srcRect b="0" l="0" r="0" t="0"/>
          <a:stretch/>
        </p:blipFill>
        <p:spPr>
          <a:xfrm>
            <a:off x="-425629" y="-110922"/>
            <a:ext cx="9995258" cy="5381711"/>
          </a:xfrm>
          <a:prstGeom prst="rect">
            <a:avLst/>
          </a:prstGeom>
          <a:noFill/>
          <a:ln>
            <a:noFill/>
          </a:ln>
        </p:spPr>
      </p:pic>
      <p:sp>
        <p:nvSpPr>
          <p:cNvPr id="253" name="Google Shape;253;p16"/>
          <p:cNvSpPr/>
          <p:nvPr/>
        </p:nvSpPr>
        <p:spPr>
          <a:xfrm>
            <a:off x="164800" y="1052487"/>
            <a:ext cx="4572000" cy="318549"/>
          </a:xfrm>
          <a:prstGeom prst="rect">
            <a:avLst/>
          </a:prstGeom>
          <a:noFill/>
          <a:ln>
            <a:noFill/>
          </a:ln>
        </p:spPr>
        <p:txBody>
          <a:bodyPr anchorCtr="0" anchor="t" bIns="34275" lIns="68575" spcFirstLastPara="1" rIns="68575" wrap="square" tIns="34275">
            <a:noAutofit/>
          </a:bodyPr>
          <a:lstStyle/>
          <a:p>
            <a:pPr indent="0" lvl="1" marL="342900" marR="0" rtl="0" algn="l">
              <a:lnSpc>
                <a:spcPct val="9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254" name="Google Shape;254;p16"/>
          <p:cNvPicPr preferRelativeResize="0"/>
          <p:nvPr/>
        </p:nvPicPr>
        <p:blipFill rotWithShape="1">
          <a:blip r:embed="rId5">
            <a:alphaModFix/>
          </a:blip>
          <a:srcRect b="0" l="0" r="0" t="0"/>
          <a:stretch/>
        </p:blipFill>
        <p:spPr>
          <a:xfrm>
            <a:off x="7936888" y="0"/>
            <a:ext cx="1207112" cy="5381711"/>
          </a:xfrm>
          <a:prstGeom prst="rect">
            <a:avLst/>
          </a:prstGeom>
          <a:noFill/>
          <a:ln>
            <a:noFill/>
          </a:ln>
        </p:spPr>
      </p:pic>
      <p:sp>
        <p:nvSpPr>
          <p:cNvPr id="255" name="Google Shape;255;p16"/>
          <p:cNvSpPr txBox="1"/>
          <p:nvPr/>
        </p:nvSpPr>
        <p:spPr>
          <a:xfrm>
            <a:off x="6331241" y="1581017"/>
            <a:ext cx="2554538" cy="346249"/>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descr="https://usc-powerpoint.officeapps.live.com/pods/GetClipboardImage.ashx?Id=e0371916-04d1-480a-b440-855bb0ec7e22&amp;DC=PUS4&amp;pkey=085ec334-7aef-40dd-ba8c-9fae5744e93e&amp;wdwaccluster=PUS4" id="256" name="Google Shape;256;p16"/>
          <p:cNvSpPr/>
          <p:nvPr/>
        </p:nvSpPr>
        <p:spPr>
          <a:xfrm>
            <a:off x="4457700" y="2457450"/>
            <a:ext cx="228600" cy="228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descr="https://usc-powerpoint.officeapps.live.com/pods/GetClipboardImage.ashx?Id=45c84b84-ba69-4247-ac98-299129c81b57&amp;DC=PUS4&amp;pkey=e32f0835-0f5f-48a4-af0d-d474b5fdfed9&amp;wdwaccluster=PUS4" id="257" name="Google Shape;257;p16"/>
          <p:cNvSpPr/>
          <p:nvPr/>
        </p:nvSpPr>
        <p:spPr>
          <a:xfrm>
            <a:off x="4572000" y="2571750"/>
            <a:ext cx="228600" cy="228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descr="https://usc-powerpoint.officeapps.live.com/pods/GetClipboardImage.ashx?Id=45c84b84-ba69-4247-ac98-299129c81b57&amp;DC=PUS4&amp;pkey=e32f0835-0f5f-48a4-af0d-d474b5fdfed9&amp;wdwaccluster=PUS4" id="258" name="Google Shape;258;p16"/>
          <p:cNvSpPr/>
          <p:nvPr/>
        </p:nvSpPr>
        <p:spPr>
          <a:xfrm>
            <a:off x="4686300" y="2686050"/>
            <a:ext cx="228600" cy="228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pic>
        <p:nvPicPr>
          <p:cNvPr id="259" name="Google Shape;259;p16"/>
          <p:cNvPicPr preferRelativeResize="0"/>
          <p:nvPr/>
        </p:nvPicPr>
        <p:blipFill rotWithShape="1">
          <a:blip r:embed="rId6">
            <a:alphaModFix/>
          </a:blip>
          <a:srcRect b="0" l="0" r="0" t="0"/>
          <a:stretch/>
        </p:blipFill>
        <p:spPr>
          <a:xfrm>
            <a:off x="511880" y="4370275"/>
            <a:ext cx="3214638" cy="448972"/>
          </a:xfrm>
          <a:prstGeom prst="rect">
            <a:avLst/>
          </a:prstGeom>
          <a:noFill/>
          <a:ln>
            <a:noFill/>
          </a:ln>
        </p:spPr>
      </p:pic>
      <p:sp>
        <p:nvSpPr>
          <p:cNvPr id="260" name="Google Shape;260;p16"/>
          <p:cNvSpPr txBox="1"/>
          <p:nvPr/>
        </p:nvSpPr>
        <p:spPr>
          <a:xfrm>
            <a:off x="419306" y="492167"/>
            <a:ext cx="7091953" cy="4058034"/>
          </a:xfrm>
          <a:prstGeom prst="rect">
            <a:avLst/>
          </a:prstGeom>
          <a:noFill/>
          <a:ln>
            <a:noFill/>
          </a:ln>
        </p:spPr>
        <p:txBody>
          <a:bodyPr anchorCtr="0" anchor="t" bIns="34275" lIns="68575" spcFirstLastPara="1" rIns="68575" wrap="square" tIns="34275">
            <a:spAutoFit/>
          </a:bodyPr>
          <a:lstStyle/>
          <a:p>
            <a:pPr indent="0" lvl="0" marL="0" marR="0" rtl="0" algn="l">
              <a:lnSpc>
                <a:spcPct val="9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2100"/>
              <a:buFont typeface="Arial"/>
              <a:buNone/>
            </a:pPr>
            <a:r>
              <a:t/>
            </a:r>
            <a:endParaRPr b="1" i="0" sz="2100" u="none" cap="none" strike="noStrike">
              <a:solidFill>
                <a:schemeClr val="lt1"/>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Federal Subsidized and Unsubsidized</a:t>
            </a:r>
            <a:endParaRPr b="0" i="0" sz="1100" u="none" cap="none" strike="noStrike">
              <a:solidFill>
                <a:srgbClr val="000000"/>
              </a:solidFill>
              <a:latin typeface="Arial"/>
              <a:ea typeface="Arial"/>
              <a:cs typeface="Arial"/>
              <a:sym typeface="Arial"/>
            </a:endParaRPr>
          </a:p>
          <a:p>
            <a:pPr indent="-336550" lvl="1" marL="6858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Fixed 6.53% Interest Rate Currently </a:t>
            </a:r>
            <a:endParaRPr b="0" i="0" sz="1100" u="none" cap="none" strike="noStrike">
              <a:solidFill>
                <a:srgbClr val="000000"/>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PLUS Loan</a:t>
            </a:r>
            <a:endParaRPr b="0" i="0" sz="1100" u="none" cap="none" strike="noStrike">
              <a:solidFill>
                <a:srgbClr val="000000"/>
              </a:solidFill>
              <a:latin typeface="Arial"/>
              <a:ea typeface="Arial"/>
              <a:cs typeface="Arial"/>
              <a:sym typeface="Arial"/>
            </a:endParaRPr>
          </a:p>
          <a:p>
            <a:pPr indent="-336550" lvl="1" marL="6858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Loan for the parent of the dependent child </a:t>
            </a:r>
            <a:endParaRPr b="0" i="0" sz="1100" u="none" cap="none" strike="noStrike">
              <a:solidFill>
                <a:srgbClr val="000000"/>
              </a:solidFill>
              <a:latin typeface="Arial"/>
              <a:ea typeface="Arial"/>
              <a:cs typeface="Arial"/>
              <a:sym typeface="Arial"/>
            </a:endParaRPr>
          </a:p>
          <a:p>
            <a:pPr indent="-336550" lvl="1" marL="6858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9.08% Interest Rate (moving up!)</a:t>
            </a:r>
            <a:endParaRPr b="0" i="0" sz="1100" u="none" cap="none" strike="noStrike">
              <a:solidFill>
                <a:srgbClr val="000000"/>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Alternatives</a:t>
            </a:r>
            <a:endParaRPr b="0" i="0" sz="1100" u="none" cap="none" strike="noStrike">
              <a:solidFill>
                <a:srgbClr val="000000"/>
              </a:solidFill>
              <a:latin typeface="Arial"/>
              <a:ea typeface="Arial"/>
              <a:cs typeface="Arial"/>
              <a:sym typeface="Arial"/>
            </a:endParaRPr>
          </a:p>
          <a:p>
            <a:pPr indent="-336550" lvl="1" marL="6858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Private lenders. Be sure to check the terms and conditions.  Range 12% - 17% depending.</a:t>
            </a:r>
            <a:endParaRPr b="0" i="0" sz="11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p:txBody>
      </p:sp>
      <p:sp>
        <p:nvSpPr>
          <p:cNvPr id="261" name="Google Shape;261;p16"/>
          <p:cNvSpPr/>
          <p:nvPr/>
        </p:nvSpPr>
        <p:spPr>
          <a:xfrm>
            <a:off x="478750" y="410950"/>
            <a:ext cx="7537200" cy="510300"/>
          </a:xfrm>
          <a:prstGeom prst="rect">
            <a:avLst/>
          </a:prstGeom>
          <a:noFill/>
          <a:ln>
            <a:noFill/>
          </a:ln>
        </p:spPr>
        <p:txBody>
          <a:bodyPr anchorCtr="0" anchor="t" bIns="34275" lIns="68575" spcFirstLastPara="1" rIns="68575" wrap="square" tIns="34275">
            <a:noAutofit/>
          </a:bodyPr>
          <a:lstStyle/>
          <a:p>
            <a:pPr indent="0" lvl="0" marL="0" marR="0" rtl="0" algn="l">
              <a:lnSpc>
                <a:spcPct val="66666"/>
              </a:lnSpc>
              <a:spcBef>
                <a:spcPts val="0"/>
              </a:spcBef>
              <a:spcAft>
                <a:spcPts val="0"/>
              </a:spcAft>
              <a:buClr>
                <a:srgbClr val="000000"/>
              </a:buClr>
              <a:buSzPts val="4500"/>
              <a:buFont typeface="Arial"/>
              <a:buNone/>
            </a:pPr>
            <a:r>
              <a:rPr b="0" i="0" lang="en" sz="4500" u="none" cap="none" strike="noStrike">
                <a:solidFill>
                  <a:srgbClr val="FFFFFF"/>
                </a:solidFill>
                <a:latin typeface="Arial"/>
                <a:ea typeface="Arial"/>
                <a:cs typeface="Arial"/>
                <a:sym typeface="Arial"/>
              </a:rPr>
              <a:t>Student and Parent Loans</a:t>
            </a:r>
            <a:endParaRPr b="0" i="0" sz="1100" u="none" cap="none" strike="noStrike">
              <a:solidFill>
                <a:srgbClr val="000000"/>
              </a:solidFill>
              <a:latin typeface="Arial"/>
              <a:ea typeface="Arial"/>
              <a:cs typeface="Arial"/>
              <a:sym typeface="Arial"/>
            </a:endParaRPr>
          </a:p>
        </p:txBody>
      </p:sp>
      <p:pic>
        <p:nvPicPr>
          <p:cNvPr id="262" name="Google Shape;262;p16"/>
          <p:cNvPicPr preferRelativeResize="0"/>
          <p:nvPr/>
        </p:nvPicPr>
        <p:blipFill>
          <a:blip r:embed="rId7">
            <a:alphaModFix/>
          </a:blip>
          <a:stretch>
            <a:fillRect/>
          </a:stretch>
        </p:blipFill>
        <p:spPr>
          <a:xfrm>
            <a:off x="8093728" y="4"/>
            <a:ext cx="1050272" cy="9672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pic>
        <p:nvPicPr>
          <p:cNvPr id="267" name="Google Shape;267;p17"/>
          <p:cNvPicPr preferRelativeResize="0"/>
          <p:nvPr/>
        </p:nvPicPr>
        <p:blipFill rotWithShape="1">
          <a:blip r:embed="rId3">
            <a:alphaModFix/>
          </a:blip>
          <a:srcRect b="0" l="0" r="0" t="0"/>
          <a:stretch/>
        </p:blipFill>
        <p:spPr>
          <a:xfrm>
            <a:off x="0" y="-471488"/>
            <a:ext cx="9317182" cy="6201749"/>
          </a:xfrm>
          <a:prstGeom prst="rect">
            <a:avLst/>
          </a:prstGeom>
          <a:noFill/>
          <a:ln>
            <a:noFill/>
          </a:ln>
        </p:spPr>
      </p:pic>
      <p:pic>
        <p:nvPicPr>
          <p:cNvPr id="268" name="Google Shape;268;p17"/>
          <p:cNvPicPr preferRelativeResize="0"/>
          <p:nvPr/>
        </p:nvPicPr>
        <p:blipFill rotWithShape="1">
          <a:blip r:embed="rId4">
            <a:alphaModFix/>
          </a:blip>
          <a:srcRect b="0" l="0" r="0" t="0"/>
          <a:stretch/>
        </p:blipFill>
        <p:spPr>
          <a:xfrm>
            <a:off x="-425629" y="-119105"/>
            <a:ext cx="9995258" cy="5381711"/>
          </a:xfrm>
          <a:prstGeom prst="rect">
            <a:avLst/>
          </a:prstGeom>
          <a:noFill/>
          <a:ln>
            <a:noFill/>
          </a:ln>
        </p:spPr>
      </p:pic>
      <p:pic>
        <p:nvPicPr>
          <p:cNvPr id="269" name="Google Shape;269;p17"/>
          <p:cNvPicPr preferRelativeResize="0"/>
          <p:nvPr/>
        </p:nvPicPr>
        <p:blipFill rotWithShape="1">
          <a:blip r:embed="rId5">
            <a:alphaModFix/>
          </a:blip>
          <a:srcRect b="0" l="0" r="0" t="0"/>
          <a:stretch/>
        </p:blipFill>
        <p:spPr>
          <a:xfrm>
            <a:off x="7914634" y="-471488"/>
            <a:ext cx="1202540" cy="5730240"/>
          </a:xfrm>
          <a:prstGeom prst="rect">
            <a:avLst/>
          </a:prstGeom>
          <a:noFill/>
          <a:ln>
            <a:noFill/>
          </a:ln>
        </p:spPr>
      </p:pic>
      <p:pic>
        <p:nvPicPr>
          <p:cNvPr id="270" name="Google Shape;270;p17"/>
          <p:cNvPicPr preferRelativeResize="0"/>
          <p:nvPr/>
        </p:nvPicPr>
        <p:blipFill rotWithShape="1">
          <a:blip r:embed="rId6">
            <a:alphaModFix/>
          </a:blip>
          <a:srcRect b="0" l="0" r="0" t="0"/>
          <a:stretch/>
        </p:blipFill>
        <p:spPr>
          <a:xfrm>
            <a:off x="713469" y="4348152"/>
            <a:ext cx="3214638" cy="448972"/>
          </a:xfrm>
          <a:prstGeom prst="rect">
            <a:avLst/>
          </a:prstGeom>
          <a:noFill/>
          <a:ln>
            <a:noFill/>
          </a:ln>
        </p:spPr>
      </p:pic>
      <p:sp>
        <p:nvSpPr>
          <p:cNvPr id="271" name="Google Shape;271;p17"/>
          <p:cNvSpPr/>
          <p:nvPr/>
        </p:nvSpPr>
        <p:spPr>
          <a:xfrm>
            <a:off x="478750" y="410950"/>
            <a:ext cx="4705200" cy="510300"/>
          </a:xfrm>
          <a:prstGeom prst="rect">
            <a:avLst/>
          </a:prstGeom>
          <a:noFill/>
          <a:ln>
            <a:noFill/>
          </a:ln>
        </p:spPr>
        <p:txBody>
          <a:bodyPr anchorCtr="0" anchor="t" bIns="34275" lIns="68575" spcFirstLastPara="1" rIns="68575" wrap="square" tIns="34275">
            <a:noAutofit/>
          </a:bodyPr>
          <a:lstStyle/>
          <a:p>
            <a:pPr indent="0" lvl="0" marL="0" marR="0" rtl="0" algn="l">
              <a:lnSpc>
                <a:spcPct val="66666"/>
              </a:lnSpc>
              <a:spcBef>
                <a:spcPts val="0"/>
              </a:spcBef>
              <a:spcAft>
                <a:spcPts val="0"/>
              </a:spcAft>
              <a:buClr>
                <a:srgbClr val="000000"/>
              </a:buClr>
              <a:buSzPts val="4500"/>
              <a:buFont typeface="Arial"/>
              <a:buNone/>
            </a:pPr>
            <a:r>
              <a:rPr b="0" i="0" lang="en" sz="4500" u="none" cap="none" strike="noStrike">
                <a:solidFill>
                  <a:srgbClr val="FFFFFF"/>
                </a:solidFill>
                <a:latin typeface="Arial"/>
                <a:ea typeface="Arial"/>
                <a:cs typeface="Arial"/>
                <a:sym typeface="Arial"/>
              </a:rPr>
              <a:t>What Now?</a:t>
            </a:r>
            <a:endParaRPr b="0" i="0" sz="1100" u="none" cap="none" strike="noStrike">
              <a:solidFill>
                <a:srgbClr val="000000"/>
              </a:solidFill>
              <a:latin typeface="Arial"/>
              <a:ea typeface="Arial"/>
              <a:cs typeface="Arial"/>
              <a:sym typeface="Arial"/>
            </a:endParaRPr>
          </a:p>
        </p:txBody>
      </p:sp>
      <p:sp>
        <p:nvSpPr>
          <p:cNvPr id="272" name="Google Shape;272;p17"/>
          <p:cNvSpPr txBox="1"/>
          <p:nvPr/>
        </p:nvSpPr>
        <p:spPr>
          <a:xfrm>
            <a:off x="478750" y="1267346"/>
            <a:ext cx="7091953" cy="2603790"/>
          </a:xfrm>
          <a:prstGeom prst="rect">
            <a:avLst/>
          </a:prstGeom>
          <a:noFill/>
          <a:ln>
            <a:noFill/>
          </a:ln>
        </p:spPr>
        <p:txBody>
          <a:bodyPr anchorCtr="0" anchor="t" bIns="34275" lIns="68575" spcFirstLastPara="1" rIns="68575" wrap="square" tIns="34275">
            <a:spAutoFit/>
          </a:bodyPr>
          <a:lstStyle/>
          <a:p>
            <a:pPr indent="0" lvl="0" marL="0" marR="0" rtl="0" algn="l">
              <a:lnSpc>
                <a:spcPct val="9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Review your financial aid award letters. </a:t>
            </a:r>
            <a:endParaRPr b="0" i="0" sz="1100" u="none" cap="none" strike="noStrike">
              <a:solidFill>
                <a:srgbClr val="000000"/>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Do the math!</a:t>
            </a:r>
            <a:endParaRPr b="0" i="0" sz="1100" u="none" cap="none" strike="noStrike">
              <a:solidFill>
                <a:srgbClr val="000000"/>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Connect with Financial Aid Office with Questions </a:t>
            </a:r>
            <a:endParaRPr b="0" i="0" sz="1100" u="none" cap="none" strike="noStrike">
              <a:solidFill>
                <a:srgbClr val="000000"/>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a:p>
            <a:pPr indent="-336550" lvl="0" marL="342900" marR="0" rtl="0" algn="l">
              <a:lnSpc>
                <a:spcPct val="90000"/>
              </a:lnSpc>
              <a:spcBef>
                <a:spcPts val="0"/>
              </a:spcBef>
              <a:spcAft>
                <a:spcPts val="0"/>
              </a:spcAft>
              <a:buClr>
                <a:schemeClr val="lt1"/>
              </a:buClr>
              <a:buSzPts val="2100"/>
              <a:buFont typeface="Arial"/>
              <a:buChar char="•"/>
            </a:pPr>
            <a:r>
              <a:rPr b="1" i="0" lang="en" sz="2100" u="none" cap="none" strike="noStrike">
                <a:solidFill>
                  <a:schemeClr val="lt1"/>
                </a:solidFill>
                <a:latin typeface="Arial"/>
                <a:ea typeface="Arial"/>
                <a:cs typeface="Arial"/>
                <a:sym typeface="Arial"/>
              </a:rPr>
              <a:t>Keep a record/spreadsheet of award letters</a:t>
            </a:r>
            <a:endParaRPr b="0" i="0" sz="11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p:txBody>
      </p:sp>
      <p:pic>
        <p:nvPicPr>
          <p:cNvPr id="273" name="Google Shape;273;p17"/>
          <p:cNvPicPr preferRelativeResize="0"/>
          <p:nvPr/>
        </p:nvPicPr>
        <p:blipFill>
          <a:blip r:embed="rId7">
            <a:alphaModFix/>
          </a:blip>
          <a:stretch>
            <a:fillRect/>
          </a:stretch>
        </p:blipFill>
        <p:spPr>
          <a:xfrm>
            <a:off x="8093728" y="4"/>
            <a:ext cx="1050272" cy="967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id="278" name="Google Shape;278;p18"/>
          <p:cNvPicPr preferRelativeResize="0"/>
          <p:nvPr/>
        </p:nvPicPr>
        <p:blipFill rotWithShape="1">
          <a:blip r:embed="rId3">
            <a:alphaModFix/>
          </a:blip>
          <a:srcRect b="0" l="0" r="0" t="0"/>
          <a:stretch/>
        </p:blipFill>
        <p:spPr>
          <a:xfrm>
            <a:off x="0" y="-471488"/>
            <a:ext cx="9317182" cy="6201749"/>
          </a:xfrm>
          <a:prstGeom prst="rect">
            <a:avLst/>
          </a:prstGeom>
          <a:noFill/>
          <a:ln>
            <a:noFill/>
          </a:ln>
        </p:spPr>
      </p:pic>
      <p:pic>
        <p:nvPicPr>
          <p:cNvPr id="279" name="Google Shape;279;p18"/>
          <p:cNvPicPr preferRelativeResize="0"/>
          <p:nvPr/>
        </p:nvPicPr>
        <p:blipFill rotWithShape="1">
          <a:blip r:embed="rId4">
            <a:alphaModFix/>
          </a:blip>
          <a:srcRect b="0" l="0" r="0" t="0"/>
          <a:stretch/>
        </p:blipFill>
        <p:spPr>
          <a:xfrm>
            <a:off x="-425629" y="-119105"/>
            <a:ext cx="9995258" cy="5381711"/>
          </a:xfrm>
          <a:prstGeom prst="rect">
            <a:avLst/>
          </a:prstGeom>
          <a:noFill/>
          <a:ln>
            <a:noFill/>
          </a:ln>
        </p:spPr>
      </p:pic>
      <p:pic>
        <p:nvPicPr>
          <p:cNvPr id="280" name="Google Shape;280;p18"/>
          <p:cNvPicPr preferRelativeResize="0"/>
          <p:nvPr/>
        </p:nvPicPr>
        <p:blipFill rotWithShape="1">
          <a:blip r:embed="rId5">
            <a:alphaModFix/>
          </a:blip>
          <a:srcRect b="0" l="0" r="0" t="0"/>
          <a:stretch/>
        </p:blipFill>
        <p:spPr>
          <a:xfrm>
            <a:off x="7914634" y="-471488"/>
            <a:ext cx="1202540" cy="5730240"/>
          </a:xfrm>
          <a:prstGeom prst="rect">
            <a:avLst/>
          </a:prstGeom>
          <a:noFill/>
          <a:ln>
            <a:noFill/>
          </a:ln>
        </p:spPr>
      </p:pic>
      <p:pic>
        <p:nvPicPr>
          <p:cNvPr id="281" name="Google Shape;281;p18"/>
          <p:cNvPicPr preferRelativeResize="0"/>
          <p:nvPr/>
        </p:nvPicPr>
        <p:blipFill rotWithShape="1">
          <a:blip r:embed="rId6">
            <a:alphaModFix/>
          </a:blip>
          <a:srcRect b="0" l="0" r="0" t="0"/>
          <a:stretch/>
        </p:blipFill>
        <p:spPr>
          <a:xfrm>
            <a:off x="713469" y="4348152"/>
            <a:ext cx="3214638" cy="448972"/>
          </a:xfrm>
          <a:prstGeom prst="rect">
            <a:avLst/>
          </a:prstGeom>
          <a:noFill/>
          <a:ln>
            <a:noFill/>
          </a:ln>
        </p:spPr>
      </p:pic>
      <p:sp>
        <p:nvSpPr>
          <p:cNvPr id="282" name="Google Shape;282;p18"/>
          <p:cNvSpPr/>
          <p:nvPr/>
        </p:nvSpPr>
        <p:spPr>
          <a:xfrm>
            <a:off x="478750" y="410950"/>
            <a:ext cx="6665700" cy="510300"/>
          </a:xfrm>
          <a:prstGeom prst="rect">
            <a:avLst/>
          </a:prstGeom>
          <a:noFill/>
          <a:ln>
            <a:noFill/>
          </a:ln>
        </p:spPr>
        <p:txBody>
          <a:bodyPr anchorCtr="0" anchor="t" bIns="34275" lIns="68575" spcFirstLastPara="1" rIns="68575" wrap="square" tIns="34275">
            <a:noAutofit/>
          </a:bodyPr>
          <a:lstStyle/>
          <a:p>
            <a:pPr indent="0" lvl="0" marL="0" marR="0" rtl="0" algn="l">
              <a:lnSpc>
                <a:spcPct val="66666"/>
              </a:lnSpc>
              <a:spcBef>
                <a:spcPts val="0"/>
              </a:spcBef>
              <a:spcAft>
                <a:spcPts val="0"/>
              </a:spcAft>
              <a:buClr>
                <a:srgbClr val="000000"/>
              </a:buClr>
              <a:buSzPts val="4500"/>
              <a:buFont typeface="Arial"/>
              <a:buNone/>
            </a:pPr>
            <a:r>
              <a:rPr b="0" i="0" lang="en" sz="4500" u="none" cap="none" strike="noStrike">
                <a:solidFill>
                  <a:srgbClr val="FFFFFF"/>
                </a:solidFill>
                <a:latin typeface="Arial"/>
                <a:ea typeface="Arial"/>
                <a:cs typeface="Arial"/>
                <a:sym typeface="Arial"/>
              </a:rPr>
              <a:t>Can I Negotiate? </a:t>
            </a:r>
            <a:endParaRPr b="0" i="0" sz="1100" u="none" cap="none" strike="noStrike">
              <a:solidFill>
                <a:srgbClr val="000000"/>
              </a:solidFill>
              <a:latin typeface="Arial"/>
              <a:ea typeface="Arial"/>
              <a:cs typeface="Arial"/>
              <a:sym typeface="Arial"/>
            </a:endParaRPr>
          </a:p>
        </p:txBody>
      </p:sp>
      <p:sp>
        <p:nvSpPr>
          <p:cNvPr id="283" name="Google Shape;283;p18"/>
          <p:cNvSpPr txBox="1"/>
          <p:nvPr/>
        </p:nvSpPr>
        <p:spPr>
          <a:xfrm>
            <a:off x="478750" y="1267345"/>
            <a:ext cx="7091953" cy="3185488"/>
          </a:xfrm>
          <a:prstGeom prst="rect">
            <a:avLst/>
          </a:prstGeom>
          <a:noFill/>
          <a:ln>
            <a:noFill/>
          </a:ln>
        </p:spPr>
        <p:txBody>
          <a:bodyPr anchorCtr="0" anchor="t" bIns="34275" lIns="68575" spcFirstLastPara="1" rIns="68575" wrap="square" tIns="34275">
            <a:spAutoFit/>
          </a:bodyPr>
          <a:lstStyle/>
          <a:p>
            <a:pPr indent="0" lvl="0" marL="0" marR="0" rtl="0" algn="l">
              <a:lnSpc>
                <a:spcPct val="9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a:p>
            <a:pPr indent="-342900" lvl="0" marL="342900" marR="0" rtl="0" algn="l">
              <a:lnSpc>
                <a:spcPct val="90000"/>
              </a:lnSpc>
              <a:spcBef>
                <a:spcPts val="0"/>
              </a:spcBef>
              <a:spcAft>
                <a:spcPts val="0"/>
              </a:spcAft>
              <a:buClr>
                <a:schemeClr val="lt1"/>
              </a:buClr>
              <a:buSzPts val="2400"/>
              <a:buFont typeface="Arial"/>
              <a:buChar char="•"/>
            </a:pPr>
            <a:r>
              <a:rPr b="1" i="0" lang="en" sz="2400" u="none" cap="none" strike="noStrike">
                <a:solidFill>
                  <a:schemeClr val="lt1"/>
                </a:solidFill>
                <a:latin typeface="Arial"/>
                <a:ea typeface="Arial"/>
                <a:cs typeface="Arial"/>
                <a:sym typeface="Arial"/>
              </a:rPr>
              <a:t>Yes and No </a:t>
            </a:r>
            <a:endParaRPr b="0" i="0" sz="1100" u="none" cap="none" strike="noStrike">
              <a:solidFill>
                <a:srgbClr val="000000"/>
              </a:solidFill>
              <a:latin typeface="Arial"/>
              <a:ea typeface="Arial"/>
              <a:cs typeface="Arial"/>
              <a:sym typeface="Arial"/>
            </a:endParaRPr>
          </a:p>
          <a:p>
            <a:pPr indent="-190500" lvl="0" marL="342900" marR="0" rtl="0" algn="l">
              <a:lnSpc>
                <a:spcPct val="90000"/>
              </a:lnSpc>
              <a:spcBef>
                <a:spcPts val="0"/>
              </a:spcBef>
              <a:spcAft>
                <a:spcPts val="0"/>
              </a:spcAft>
              <a:buClr>
                <a:schemeClr val="dk1"/>
              </a:buClr>
              <a:buSzPts val="2400"/>
              <a:buFont typeface="Arial"/>
              <a:buNone/>
            </a:pPr>
            <a:r>
              <a:t/>
            </a:r>
            <a:endParaRPr b="1" i="0" sz="2400" u="none" cap="none" strike="noStrike">
              <a:solidFill>
                <a:schemeClr val="lt1"/>
              </a:solidFill>
              <a:latin typeface="Arial"/>
              <a:ea typeface="Arial"/>
              <a:cs typeface="Arial"/>
              <a:sym typeface="Arial"/>
            </a:endParaRPr>
          </a:p>
          <a:p>
            <a:pPr indent="-342900" lvl="0" marL="342900" marR="0" rtl="0" algn="l">
              <a:lnSpc>
                <a:spcPct val="90000"/>
              </a:lnSpc>
              <a:spcBef>
                <a:spcPts val="0"/>
              </a:spcBef>
              <a:spcAft>
                <a:spcPts val="0"/>
              </a:spcAft>
              <a:buClr>
                <a:schemeClr val="lt1"/>
              </a:buClr>
              <a:buSzPts val="2400"/>
              <a:buFont typeface="Arial"/>
              <a:buChar char="•"/>
            </a:pPr>
            <a:r>
              <a:rPr b="1" i="0" lang="en" sz="2400" u="none" cap="none" strike="noStrike">
                <a:solidFill>
                  <a:schemeClr val="lt1"/>
                </a:solidFill>
                <a:latin typeface="Arial"/>
                <a:ea typeface="Arial"/>
                <a:cs typeface="Arial"/>
                <a:sym typeface="Arial"/>
              </a:rPr>
              <a:t>Connect with Financial Aid Office to learn more about the standard appeal process and what it looks like at that school</a:t>
            </a:r>
            <a:endParaRPr b="0" i="0" sz="1100" u="none" cap="none" strike="noStrike">
              <a:solidFill>
                <a:srgbClr val="000000"/>
              </a:solidFill>
              <a:latin typeface="Arial"/>
              <a:ea typeface="Arial"/>
              <a:cs typeface="Arial"/>
              <a:sym typeface="Arial"/>
            </a:endParaRPr>
          </a:p>
          <a:p>
            <a:pPr indent="-190500" lvl="0" marL="342900" marR="0" rtl="0" algn="l">
              <a:lnSpc>
                <a:spcPct val="90000"/>
              </a:lnSpc>
              <a:spcBef>
                <a:spcPts val="0"/>
              </a:spcBef>
              <a:spcAft>
                <a:spcPts val="0"/>
              </a:spcAft>
              <a:buClr>
                <a:schemeClr val="dk1"/>
              </a:buClr>
              <a:buSzPts val="2400"/>
              <a:buFont typeface="Arial"/>
              <a:buNone/>
            </a:pPr>
            <a:r>
              <a:t/>
            </a:r>
            <a:endParaRPr b="1" i="0" sz="2400" u="none" cap="none" strike="noStrike">
              <a:solidFill>
                <a:schemeClr val="lt1"/>
              </a:solidFill>
              <a:latin typeface="Arial"/>
              <a:ea typeface="Arial"/>
              <a:cs typeface="Arial"/>
              <a:sym typeface="Arial"/>
            </a:endParaRPr>
          </a:p>
          <a:p>
            <a:pPr indent="-342900" lvl="0" marL="342900" marR="0" rtl="0" algn="l">
              <a:lnSpc>
                <a:spcPct val="90000"/>
              </a:lnSpc>
              <a:spcBef>
                <a:spcPts val="0"/>
              </a:spcBef>
              <a:spcAft>
                <a:spcPts val="0"/>
              </a:spcAft>
              <a:buClr>
                <a:schemeClr val="lt1"/>
              </a:buClr>
              <a:buSzPts val="2400"/>
              <a:buFont typeface="Arial"/>
              <a:buChar char="•"/>
            </a:pPr>
            <a:r>
              <a:rPr b="1" i="0" lang="en" sz="2400" u="none" cap="none" strike="noStrike">
                <a:solidFill>
                  <a:schemeClr val="lt1"/>
                </a:solidFill>
                <a:latin typeface="Arial"/>
                <a:ea typeface="Arial"/>
                <a:cs typeface="Arial"/>
                <a:sym typeface="Arial"/>
              </a:rPr>
              <a:t>Special circumstances/conditions appeal </a:t>
            </a:r>
            <a:endParaRPr b="0" i="0" sz="11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2100"/>
              <a:buFont typeface="Arial"/>
              <a:buNone/>
            </a:pPr>
            <a:r>
              <a:t/>
            </a:r>
            <a:endParaRPr b="1" i="0" sz="2100" u="none" cap="none" strike="noStrike">
              <a:solidFill>
                <a:schemeClr val="lt1"/>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p:txBody>
      </p:sp>
      <p:pic>
        <p:nvPicPr>
          <p:cNvPr id="284" name="Google Shape;284;p18"/>
          <p:cNvPicPr preferRelativeResize="0"/>
          <p:nvPr/>
        </p:nvPicPr>
        <p:blipFill>
          <a:blip r:embed="rId7">
            <a:alphaModFix/>
          </a:blip>
          <a:stretch>
            <a:fillRect/>
          </a:stretch>
        </p:blipFill>
        <p:spPr>
          <a:xfrm>
            <a:off x="8093728" y="4"/>
            <a:ext cx="1050272" cy="967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id="289" name="Google Shape;289;p19"/>
          <p:cNvPicPr preferRelativeResize="0"/>
          <p:nvPr/>
        </p:nvPicPr>
        <p:blipFill rotWithShape="1">
          <a:blip r:embed="rId3">
            <a:alphaModFix/>
          </a:blip>
          <a:srcRect b="0" l="0" r="0" t="0"/>
          <a:stretch/>
        </p:blipFill>
        <p:spPr>
          <a:xfrm>
            <a:off x="0" y="-471488"/>
            <a:ext cx="9317182" cy="6201749"/>
          </a:xfrm>
          <a:prstGeom prst="rect">
            <a:avLst/>
          </a:prstGeom>
          <a:noFill/>
          <a:ln>
            <a:noFill/>
          </a:ln>
        </p:spPr>
      </p:pic>
      <p:pic>
        <p:nvPicPr>
          <p:cNvPr id="290" name="Google Shape;290;p19"/>
          <p:cNvPicPr preferRelativeResize="0"/>
          <p:nvPr/>
        </p:nvPicPr>
        <p:blipFill rotWithShape="1">
          <a:blip r:embed="rId4">
            <a:alphaModFix/>
          </a:blip>
          <a:srcRect b="0" l="0" r="0" t="0"/>
          <a:stretch/>
        </p:blipFill>
        <p:spPr>
          <a:xfrm>
            <a:off x="-425629" y="-119105"/>
            <a:ext cx="9995258" cy="5381711"/>
          </a:xfrm>
          <a:prstGeom prst="rect">
            <a:avLst/>
          </a:prstGeom>
          <a:noFill/>
          <a:ln>
            <a:noFill/>
          </a:ln>
        </p:spPr>
      </p:pic>
      <p:pic>
        <p:nvPicPr>
          <p:cNvPr id="291" name="Google Shape;291;p19"/>
          <p:cNvPicPr preferRelativeResize="0"/>
          <p:nvPr/>
        </p:nvPicPr>
        <p:blipFill rotWithShape="1">
          <a:blip r:embed="rId5">
            <a:alphaModFix/>
          </a:blip>
          <a:srcRect b="0" l="0" r="0" t="0"/>
          <a:stretch/>
        </p:blipFill>
        <p:spPr>
          <a:xfrm>
            <a:off x="7914634" y="-471488"/>
            <a:ext cx="1202540" cy="5730240"/>
          </a:xfrm>
          <a:prstGeom prst="rect">
            <a:avLst/>
          </a:prstGeom>
          <a:noFill/>
          <a:ln>
            <a:noFill/>
          </a:ln>
        </p:spPr>
      </p:pic>
      <p:pic>
        <p:nvPicPr>
          <p:cNvPr id="292" name="Google Shape;292;p19"/>
          <p:cNvPicPr preferRelativeResize="0"/>
          <p:nvPr/>
        </p:nvPicPr>
        <p:blipFill rotWithShape="1">
          <a:blip r:embed="rId6">
            <a:alphaModFix/>
          </a:blip>
          <a:srcRect b="0" l="0" r="0" t="0"/>
          <a:stretch/>
        </p:blipFill>
        <p:spPr>
          <a:xfrm>
            <a:off x="713469" y="4348152"/>
            <a:ext cx="3214638" cy="448972"/>
          </a:xfrm>
          <a:prstGeom prst="rect">
            <a:avLst/>
          </a:prstGeom>
          <a:noFill/>
          <a:ln>
            <a:noFill/>
          </a:ln>
        </p:spPr>
      </p:pic>
      <p:sp>
        <p:nvSpPr>
          <p:cNvPr id="293" name="Google Shape;293;p19"/>
          <p:cNvSpPr/>
          <p:nvPr/>
        </p:nvSpPr>
        <p:spPr>
          <a:xfrm>
            <a:off x="478750" y="410950"/>
            <a:ext cx="7367700" cy="510300"/>
          </a:xfrm>
          <a:prstGeom prst="rect">
            <a:avLst/>
          </a:prstGeom>
          <a:noFill/>
          <a:ln>
            <a:noFill/>
          </a:ln>
        </p:spPr>
        <p:txBody>
          <a:bodyPr anchorCtr="0" anchor="t" bIns="34275" lIns="68575" spcFirstLastPara="1" rIns="68575" wrap="square" tIns="34275">
            <a:noAutofit/>
          </a:bodyPr>
          <a:lstStyle/>
          <a:p>
            <a:pPr indent="0" lvl="0" marL="0" marR="0" rtl="0" algn="l">
              <a:lnSpc>
                <a:spcPct val="66666"/>
              </a:lnSpc>
              <a:spcBef>
                <a:spcPts val="0"/>
              </a:spcBef>
              <a:spcAft>
                <a:spcPts val="0"/>
              </a:spcAft>
              <a:buClr>
                <a:srgbClr val="000000"/>
              </a:buClr>
              <a:buSzPts val="4500"/>
              <a:buFont typeface="Arial"/>
              <a:buNone/>
            </a:pPr>
            <a:r>
              <a:rPr b="0" i="0" lang="en" sz="4500" u="none" cap="none" strike="noStrike">
                <a:solidFill>
                  <a:srgbClr val="FFFFFF"/>
                </a:solidFill>
                <a:latin typeface="Arial"/>
                <a:ea typeface="Arial"/>
                <a:cs typeface="Arial"/>
                <a:sym typeface="Arial"/>
              </a:rPr>
              <a:t>Helpful Hints &amp; Resources</a:t>
            </a:r>
            <a:endParaRPr b="0" i="0" sz="1100" u="none" cap="none" strike="noStrike">
              <a:solidFill>
                <a:srgbClr val="000000"/>
              </a:solidFill>
              <a:latin typeface="Arial"/>
              <a:ea typeface="Arial"/>
              <a:cs typeface="Arial"/>
              <a:sym typeface="Arial"/>
            </a:endParaRPr>
          </a:p>
        </p:txBody>
      </p:sp>
      <p:sp>
        <p:nvSpPr>
          <p:cNvPr id="294" name="Google Shape;294;p19"/>
          <p:cNvSpPr txBox="1"/>
          <p:nvPr/>
        </p:nvSpPr>
        <p:spPr>
          <a:xfrm>
            <a:off x="478750" y="828474"/>
            <a:ext cx="7092000" cy="3601800"/>
          </a:xfrm>
          <a:prstGeom prst="rect">
            <a:avLst/>
          </a:prstGeom>
          <a:noFill/>
          <a:ln>
            <a:noFill/>
          </a:ln>
        </p:spPr>
        <p:txBody>
          <a:bodyPr anchorCtr="0" anchor="t" bIns="34275" lIns="68575" spcFirstLastPara="1" rIns="68575" wrap="square" tIns="34275">
            <a:spAutoFit/>
          </a:bodyPr>
          <a:lstStyle/>
          <a:p>
            <a:pPr indent="0" lvl="0" marL="0" marR="0" rtl="0" algn="l">
              <a:lnSpc>
                <a:spcPct val="90000"/>
              </a:lnSpc>
              <a:spcBef>
                <a:spcPts val="0"/>
              </a:spcBef>
              <a:spcAft>
                <a:spcPts val="0"/>
              </a:spcAft>
              <a:buClr>
                <a:srgbClr val="000000"/>
              </a:buClr>
              <a:buSzPts val="1700"/>
              <a:buFont typeface="Arial"/>
              <a:buNone/>
            </a:pPr>
            <a:r>
              <a:t/>
            </a:r>
            <a:endParaRPr b="1" i="0" sz="1700" u="none" cap="none" strike="noStrike">
              <a:solidFill>
                <a:schemeClr val="lt1"/>
              </a:solidFill>
              <a:latin typeface="Arial"/>
              <a:ea typeface="Arial"/>
              <a:cs typeface="Arial"/>
              <a:sym typeface="Arial"/>
            </a:endParaRPr>
          </a:p>
          <a:p>
            <a:pPr indent="-330200" lvl="0" marL="342900" marR="0" rtl="0" algn="l">
              <a:lnSpc>
                <a:spcPct val="90000"/>
              </a:lnSpc>
              <a:spcBef>
                <a:spcPts val="0"/>
              </a:spcBef>
              <a:spcAft>
                <a:spcPts val="0"/>
              </a:spcAft>
              <a:buClr>
                <a:schemeClr val="lt1"/>
              </a:buClr>
              <a:buSzPts val="2000"/>
              <a:buFont typeface="Arial"/>
              <a:buChar char="•"/>
            </a:pPr>
            <a:r>
              <a:rPr b="1" i="0" lang="en" sz="2000" u="none" cap="none" strike="noStrike">
                <a:solidFill>
                  <a:schemeClr val="lt1"/>
                </a:solidFill>
                <a:latin typeface="Arial"/>
                <a:ea typeface="Arial"/>
                <a:cs typeface="Arial"/>
                <a:sym typeface="Arial"/>
              </a:rPr>
              <a:t>Net Price Calculator (NPC) </a:t>
            </a:r>
            <a:endParaRPr b="0" i="0" sz="1000" u="none" cap="none" strike="noStrike">
              <a:solidFill>
                <a:srgbClr val="000000"/>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000" u="none" cap="none" strike="noStrike">
              <a:solidFill>
                <a:schemeClr val="lt1"/>
              </a:solidFill>
              <a:latin typeface="Arial"/>
              <a:ea typeface="Arial"/>
              <a:cs typeface="Arial"/>
              <a:sym typeface="Arial"/>
            </a:endParaRPr>
          </a:p>
          <a:p>
            <a:pPr indent="-330200" lvl="0" marL="342900" marR="0" rtl="0" algn="l">
              <a:lnSpc>
                <a:spcPct val="90000"/>
              </a:lnSpc>
              <a:spcBef>
                <a:spcPts val="0"/>
              </a:spcBef>
              <a:spcAft>
                <a:spcPts val="0"/>
              </a:spcAft>
              <a:buClr>
                <a:schemeClr val="lt1"/>
              </a:buClr>
              <a:buSzPts val="2000"/>
              <a:buFont typeface="Arial"/>
              <a:buChar char="•"/>
            </a:pPr>
            <a:r>
              <a:rPr b="1" i="0" lang="en" sz="2000" u="none" cap="none" strike="noStrike">
                <a:solidFill>
                  <a:schemeClr val="lt1"/>
                </a:solidFill>
                <a:latin typeface="Arial"/>
                <a:ea typeface="Arial"/>
                <a:cs typeface="Arial"/>
                <a:sym typeface="Arial"/>
              </a:rPr>
              <a:t>Financial Aid &amp; School Websites</a:t>
            </a:r>
            <a:endParaRPr b="0" i="0" sz="1000" u="none" cap="none" strike="noStrike">
              <a:solidFill>
                <a:srgbClr val="000000"/>
              </a:solidFill>
              <a:latin typeface="Arial"/>
              <a:ea typeface="Arial"/>
              <a:cs typeface="Arial"/>
              <a:sym typeface="Arial"/>
            </a:endParaRPr>
          </a:p>
          <a:p>
            <a:pPr indent="-203200" lvl="0" marL="342900" marR="0" rtl="0" algn="l">
              <a:lnSpc>
                <a:spcPct val="90000"/>
              </a:lnSpc>
              <a:spcBef>
                <a:spcPts val="0"/>
              </a:spcBef>
              <a:spcAft>
                <a:spcPts val="0"/>
              </a:spcAft>
              <a:buClr>
                <a:schemeClr val="dk1"/>
              </a:buClr>
              <a:buSzPts val="2100"/>
              <a:buFont typeface="Arial"/>
              <a:buNone/>
            </a:pPr>
            <a:r>
              <a:t/>
            </a:r>
            <a:endParaRPr b="1" i="0" sz="2000" u="none" cap="none" strike="noStrike">
              <a:solidFill>
                <a:schemeClr val="lt1"/>
              </a:solidFill>
              <a:latin typeface="Arial"/>
              <a:ea typeface="Arial"/>
              <a:cs typeface="Arial"/>
              <a:sym typeface="Arial"/>
            </a:endParaRPr>
          </a:p>
          <a:p>
            <a:pPr indent="-330200" lvl="0" marL="342900" marR="0" rtl="0" algn="l">
              <a:lnSpc>
                <a:spcPct val="90000"/>
              </a:lnSpc>
              <a:spcBef>
                <a:spcPts val="0"/>
              </a:spcBef>
              <a:spcAft>
                <a:spcPts val="0"/>
              </a:spcAft>
              <a:buClr>
                <a:schemeClr val="lt1"/>
              </a:buClr>
              <a:buSzPts val="2000"/>
              <a:buFont typeface="Arial"/>
              <a:buChar char="•"/>
            </a:pPr>
            <a:r>
              <a:rPr b="1" i="0" lang="en" sz="2000" u="none" cap="none" strike="noStrike">
                <a:solidFill>
                  <a:schemeClr val="lt1"/>
                </a:solidFill>
                <a:latin typeface="Arial"/>
                <a:ea typeface="Arial"/>
                <a:cs typeface="Arial"/>
                <a:sym typeface="Arial"/>
              </a:rPr>
              <a:t>Leverage your Admissions Counselor</a:t>
            </a:r>
            <a:endParaRPr b="0" i="0" sz="1000" u="none" cap="none" strike="noStrike">
              <a:solidFill>
                <a:srgbClr val="000000"/>
              </a:solidFill>
              <a:latin typeface="Arial"/>
              <a:ea typeface="Arial"/>
              <a:cs typeface="Arial"/>
              <a:sym typeface="Arial"/>
            </a:endParaRPr>
          </a:p>
          <a:p>
            <a:pPr indent="-330200" lvl="1" marL="685800" marR="0" rtl="0" algn="l">
              <a:lnSpc>
                <a:spcPct val="90000"/>
              </a:lnSpc>
              <a:spcBef>
                <a:spcPts val="0"/>
              </a:spcBef>
              <a:spcAft>
                <a:spcPts val="0"/>
              </a:spcAft>
              <a:buClr>
                <a:schemeClr val="lt1"/>
              </a:buClr>
              <a:buSzPts val="2000"/>
              <a:buFont typeface="Arial"/>
              <a:buChar char="•"/>
            </a:pPr>
            <a:r>
              <a:rPr b="1" i="0" lang="en" sz="2000" u="none" cap="none" strike="noStrike">
                <a:solidFill>
                  <a:schemeClr val="lt1"/>
                </a:solidFill>
                <a:latin typeface="Arial"/>
                <a:ea typeface="Arial"/>
                <a:cs typeface="Arial"/>
                <a:sym typeface="Arial"/>
              </a:rPr>
              <a:t>Ask schools about their aid process!</a:t>
            </a:r>
            <a:endParaRPr b="0" i="0" sz="1000" u="none" cap="none" strike="noStrike">
              <a:solidFill>
                <a:srgbClr val="000000"/>
              </a:solidFill>
              <a:latin typeface="Arial"/>
              <a:ea typeface="Arial"/>
              <a:cs typeface="Arial"/>
              <a:sym typeface="Arial"/>
            </a:endParaRPr>
          </a:p>
          <a:p>
            <a:pPr indent="-203200" lvl="1" marL="685800" marR="0" rtl="0" algn="l">
              <a:lnSpc>
                <a:spcPct val="90000"/>
              </a:lnSpc>
              <a:spcBef>
                <a:spcPts val="0"/>
              </a:spcBef>
              <a:spcAft>
                <a:spcPts val="0"/>
              </a:spcAft>
              <a:buClr>
                <a:schemeClr val="dk1"/>
              </a:buClr>
              <a:buSzPts val="2100"/>
              <a:buFont typeface="Arial"/>
              <a:buNone/>
            </a:pPr>
            <a:r>
              <a:t/>
            </a:r>
            <a:endParaRPr b="1" i="0" sz="2000" u="none" cap="none" strike="noStrike">
              <a:solidFill>
                <a:schemeClr val="lt1"/>
              </a:solidFill>
              <a:latin typeface="Arial"/>
              <a:ea typeface="Arial"/>
              <a:cs typeface="Arial"/>
              <a:sym typeface="Arial"/>
            </a:endParaRPr>
          </a:p>
          <a:p>
            <a:pPr indent="-330200" lvl="0" marL="342900" marR="0" rtl="0" algn="l">
              <a:lnSpc>
                <a:spcPct val="90000"/>
              </a:lnSpc>
              <a:spcBef>
                <a:spcPts val="0"/>
              </a:spcBef>
              <a:spcAft>
                <a:spcPts val="0"/>
              </a:spcAft>
              <a:buClr>
                <a:schemeClr val="lt1"/>
              </a:buClr>
              <a:buSzPts val="2000"/>
              <a:buFont typeface="Arial"/>
              <a:buChar char="•"/>
            </a:pPr>
            <a:r>
              <a:rPr b="1" i="0" lang="en" sz="2000" u="none" cap="none" strike="noStrike">
                <a:solidFill>
                  <a:schemeClr val="lt1"/>
                </a:solidFill>
                <a:latin typeface="Arial"/>
                <a:ea typeface="Arial"/>
                <a:cs typeface="Arial"/>
                <a:sym typeface="Arial"/>
              </a:rPr>
              <a:t>Always remember, aid varies:</a:t>
            </a:r>
            <a:endParaRPr b="0" i="0" sz="1000" u="none" cap="none" strike="noStrike">
              <a:solidFill>
                <a:srgbClr val="000000"/>
              </a:solidFill>
              <a:latin typeface="Arial"/>
              <a:ea typeface="Arial"/>
              <a:cs typeface="Arial"/>
              <a:sym typeface="Arial"/>
            </a:endParaRPr>
          </a:p>
          <a:p>
            <a:pPr indent="-330200" lvl="1" marL="685800" marR="0" rtl="0" algn="l">
              <a:lnSpc>
                <a:spcPct val="90000"/>
              </a:lnSpc>
              <a:spcBef>
                <a:spcPts val="0"/>
              </a:spcBef>
              <a:spcAft>
                <a:spcPts val="0"/>
              </a:spcAft>
              <a:buClr>
                <a:schemeClr val="lt1"/>
              </a:buClr>
              <a:buSzPts val="2000"/>
              <a:buFont typeface="Arial"/>
              <a:buChar char="•"/>
            </a:pPr>
            <a:r>
              <a:rPr b="1" i="0" lang="en" sz="2000" u="none" cap="none" strike="noStrike">
                <a:solidFill>
                  <a:schemeClr val="lt1"/>
                </a:solidFill>
                <a:latin typeface="Arial"/>
                <a:ea typeface="Arial"/>
                <a:cs typeface="Arial"/>
                <a:sym typeface="Arial"/>
              </a:rPr>
              <a:t>Student to Student</a:t>
            </a:r>
            <a:endParaRPr b="0" i="0" sz="1000" u="none" cap="none" strike="noStrike">
              <a:solidFill>
                <a:srgbClr val="000000"/>
              </a:solidFill>
              <a:latin typeface="Arial"/>
              <a:ea typeface="Arial"/>
              <a:cs typeface="Arial"/>
              <a:sym typeface="Arial"/>
            </a:endParaRPr>
          </a:p>
          <a:p>
            <a:pPr indent="-330200" lvl="1" marL="685800" marR="0" rtl="0" algn="l">
              <a:lnSpc>
                <a:spcPct val="90000"/>
              </a:lnSpc>
              <a:spcBef>
                <a:spcPts val="0"/>
              </a:spcBef>
              <a:spcAft>
                <a:spcPts val="0"/>
              </a:spcAft>
              <a:buClr>
                <a:schemeClr val="lt1"/>
              </a:buClr>
              <a:buSzPts val="2000"/>
              <a:buFont typeface="Arial"/>
              <a:buChar char="•"/>
            </a:pPr>
            <a:r>
              <a:rPr b="1" i="0" lang="en" sz="2000" u="none" cap="none" strike="noStrike">
                <a:solidFill>
                  <a:schemeClr val="lt1"/>
                </a:solidFill>
                <a:latin typeface="Arial"/>
                <a:ea typeface="Arial"/>
                <a:cs typeface="Arial"/>
                <a:sym typeface="Arial"/>
              </a:rPr>
              <a:t>School to School </a:t>
            </a:r>
            <a:endParaRPr b="0" i="0" sz="1000" u="none" cap="none" strike="noStrike">
              <a:solidFill>
                <a:srgbClr val="000000"/>
              </a:solidFill>
              <a:latin typeface="Arial"/>
              <a:ea typeface="Arial"/>
              <a:cs typeface="Arial"/>
              <a:sym typeface="Arial"/>
            </a:endParaRPr>
          </a:p>
          <a:p>
            <a:pPr indent="-330200" lvl="1" marL="685800" marR="0" rtl="0" algn="l">
              <a:lnSpc>
                <a:spcPct val="90000"/>
              </a:lnSpc>
              <a:spcBef>
                <a:spcPts val="0"/>
              </a:spcBef>
              <a:spcAft>
                <a:spcPts val="0"/>
              </a:spcAft>
              <a:buClr>
                <a:schemeClr val="lt1"/>
              </a:buClr>
              <a:buSzPts val="2000"/>
              <a:buFont typeface="Arial"/>
              <a:buChar char="•"/>
            </a:pPr>
            <a:r>
              <a:rPr b="1" i="0" lang="en" sz="2000" u="none" cap="none" strike="noStrike">
                <a:solidFill>
                  <a:schemeClr val="lt1"/>
                </a:solidFill>
                <a:latin typeface="Arial"/>
                <a:ea typeface="Arial"/>
                <a:cs typeface="Arial"/>
                <a:sym typeface="Arial"/>
              </a:rPr>
              <a:t>Year to Year</a:t>
            </a:r>
            <a:endParaRPr b="0" i="0" sz="10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p:txBody>
      </p:sp>
      <p:pic>
        <p:nvPicPr>
          <p:cNvPr id="295" name="Google Shape;295;p19"/>
          <p:cNvPicPr preferRelativeResize="0"/>
          <p:nvPr/>
        </p:nvPicPr>
        <p:blipFill rotWithShape="1">
          <a:blip r:embed="rId7">
            <a:alphaModFix/>
          </a:blip>
          <a:srcRect b="0" l="0" r="0" t="0"/>
          <a:stretch/>
        </p:blipFill>
        <p:spPr>
          <a:xfrm>
            <a:off x="6366345" y="1368707"/>
            <a:ext cx="2608725" cy="3446485"/>
          </a:xfrm>
          <a:prstGeom prst="rect">
            <a:avLst/>
          </a:prstGeom>
          <a:noFill/>
          <a:ln>
            <a:noFill/>
          </a:ln>
        </p:spPr>
      </p:pic>
      <p:pic>
        <p:nvPicPr>
          <p:cNvPr id="296" name="Google Shape;296;p19"/>
          <p:cNvPicPr preferRelativeResize="0"/>
          <p:nvPr/>
        </p:nvPicPr>
        <p:blipFill>
          <a:blip r:embed="rId8">
            <a:alphaModFix/>
          </a:blip>
          <a:stretch>
            <a:fillRect/>
          </a:stretch>
        </p:blipFill>
        <p:spPr>
          <a:xfrm>
            <a:off x="8093728" y="4"/>
            <a:ext cx="1050272" cy="967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0"/>
          <p:cNvSpPr txBox="1"/>
          <p:nvPr/>
        </p:nvSpPr>
        <p:spPr>
          <a:xfrm>
            <a:off x="5260694" y="4184248"/>
            <a:ext cx="178175" cy="276999"/>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400"/>
              <a:buFont typeface="Calibri"/>
              <a:buNone/>
            </a:pPr>
            <a:r>
              <a:rPr b="0" i="0" lang="en" sz="14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Arial"/>
              <a:ea typeface="Arial"/>
              <a:cs typeface="Arial"/>
              <a:sym typeface="Arial"/>
            </a:endParaRPr>
          </a:p>
        </p:txBody>
      </p:sp>
      <p:sp>
        <p:nvSpPr>
          <p:cNvPr id="303" name="Google Shape;303;p20"/>
          <p:cNvSpPr txBox="1"/>
          <p:nvPr/>
        </p:nvSpPr>
        <p:spPr>
          <a:xfrm>
            <a:off x="627927" y="2505533"/>
            <a:ext cx="6417764" cy="1598604"/>
          </a:xfrm>
          <a:prstGeom prst="rect">
            <a:avLst/>
          </a:prstGeom>
          <a:noFill/>
          <a:ln>
            <a:noFill/>
          </a:ln>
        </p:spPr>
        <p:txBody>
          <a:bodyPr anchorCtr="0" anchor="t" bIns="34275" lIns="68575" spcFirstLastPara="1" rIns="68575" wrap="square" tIns="34275">
            <a:normAutofit/>
          </a:bodyPr>
          <a:lstStyle/>
          <a:p>
            <a:pPr indent="0" lvl="0" marL="0" marR="0" rtl="0" algn="l">
              <a:lnSpc>
                <a:spcPct val="90000"/>
              </a:lnSpc>
              <a:spcBef>
                <a:spcPts val="0"/>
              </a:spcBef>
              <a:spcAft>
                <a:spcPts val="0"/>
              </a:spcAft>
              <a:buClr>
                <a:srgbClr val="F5A81C"/>
              </a:buClr>
              <a:buSzPts val="1800"/>
              <a:buFont typeface="Arial"/>
              <a:buNone/>
            </a:pPr>
            <a:r>
              <a:rPr b="0" i="0" lang="en" sz="1800" u="none" cap="none" strike="noStrike">
                <a:solidFill>
                  <a:srgbClr val="F5A81C"/>
                </a:solidFill>
                <a:latin typeface="Arial"/>
                <a:ea typeface="Arial"/>
                <a:cs typeface="Arial"/>
                <a:sym typeface="Arial"/>
              </a:rPr>
              <a:t>October 9, 2021</a:t>
            </a:r>
            <a:endParaRPr b="0" i="0" sz="1800" u="none" cap="none" strike="noStrike">
              <a:solidFill>
                <a:srgbClr val="F5A81C"/>
              </a:solidFill>
              <a:latin typeface="Arial"/>
              <a:ea typeface="Arial"/>
              <a:cs typeface="Arial"/>
              <a:sym typeface="Arial"/>
            </a:endParaRPr>
          </a:p>
        </p:txBody>
      </p:sp>
      <p:sp>
        <p:nvSpPr>
          <p:cNvPr id="304" name="Google Shape;304;p20"/>
          <p:cNvSpPr txBox="1"/>
          <p:nvPr/>
        </p:nvSpPr>
        <p:spPr>
          <a:xfrm>
            <a:off x="627927" y="1668733"/>
            <a:ext cx="8994930" cy="2204429"/>
          </a:xfrm>
          <a:prstGeom prst="rect">
            <a:avLst/>
          </a:prstGeom>
          <a:noFill/>
          <a:ln>
            <a:noFill/>
          </a:ln>
        </p:spPr>
        <p:txBody>
          <a:bodyPr anchorCtr="0" anchor="t" bIns="34275" lIns="68575" spcFirstLastPara="1" rIns="68575" wrap="square" tIns="34275">
            <a:normAutofit/>
          </a:bodyPr>
          <a:lstStyle/>
          <a:p>
            <a:pPr indent="0" lvl="0" marL="0" marR="0" rtl="0" algn="l">
              <a:lnSpc>
                <a:spcPct val="55555"/>
              </a:lnSpc>
              <a:spcBef>
                <a:spcPts val="0"/>
              </a:spcBef>
              <a:spcAft>
                <a:spcPts val="0"/>
              </a:spcAft>
              <a:buClr>
                <a:srgbClr val="FFFFFF"/>
              </a:buClr>
              <a:buSzPts val="5400"/>
              <a:buFont typeface="Arial"/>
              <a:buNone/>
            </a:pPr>
            <a:r>
              <a:rPr b="1" i="0" lang="en" sz="5400" u="none" cap="none" strike="noStrike">
                <a:solidFill>
                  <a:srgbClr val="FFFFFF"/>
                </a:solidFill>
                <a:latin typeface="Arial"/>
                <a:ea typeface="Arial"/>
                <a:cs typeface="Arial"/>
                <a:sym typeface="Arial"/>
              </a:rPr>
              <a:t>Fall Open House</a:t>
            </a:r>
            <a:endParaRPr b="0" i="0" sz="1100" u="none" cap="none" strike="noStrike">
              <a:solidFill>
                <a:srgbClr val="000000"/>
              </a:solidFill>
              <a:latin typeface="Arial"/>
              <a:ea typeface="Arial"/>
              <a:cs typeface="Arial"/>
              <a:sym typeface="Arial"/>
            </a:endParaRPr>
          </a:p>
        </p:txBody>
      </p:sp>
      <p:pic>
        <p:nvPicPr>
          <p:cNvPr id="305" name="Google Shape;305;p20"/>
          <p:cNvPicPr preferRelativeResize="0"/>
          <p:nvPr/>
        </p:nvPicPr>
        <p:blipFill rotWithShape="1">
          <a:blip r:embed="rId3">
            <a:alphaModFix/>
          </a:blip>
          <a:srcRect b="0" l="0" r="0" t="0"/>
          <a:stretch/>
        </p:blipFill>
        <p:spPr>
          <a:xfrm>
            <a:off x="-94702" y="0"/>
            <a:ext cx="9238702" cy="5196257"/>
          </a:xfrm>
          <a:prstGeom prst="rect">
            <a:avLst/>
          </a:prstGeom>
          <a:noFill/>
          <a:ln>
            <a:noFill/>
          </a:ln>
        </p:spPr>
      </p:pic>
      <p:sp>
        <p:nvSpPr>
          <p:cNvPr id="306" name="Google Shape;306;p20"/>
          <p:cNvSpPr/>
          <p:nvPr/>
        </p:nvSpPr>
        <p:spPr>
          <a:xfrm>
            <a:off x="-286644" y="23869"/>
            <a:ext cx="9995512" cy="5383162"/>
          </a:xfrm>
          <a:prstGeom prst="rect">
            <a:avLst/>
          </a:prstGeom>
          <a:solidFill>
            <a:srgbClr val="641934">
              <a:alpha val="71764"/>
            </a:srgbClr>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FFFFFF"/>
              </a:solidFill>
              <a:latin typeface="Calibri"/>
              <a:ea typeface="Calibri"/>
              <a:cs typeface="Calibri"/>
              <a:sym typeface="Calibri"/>
            </a:endParaRPr>
          </a:p>
        </p:txBody>
      </p:sp>
      <p:pic>
        <p:nvPicPr>
          <p:cNvPr id="307" name="Google Shape;307;p20"/>
          <p:cNvPicPr preferRelativeResize="0"/>
          <p:nvPr/>
        </p:nvPicPr>
        <p:blipFill rotWithShape="1">
          <a:blip r:embed="rId4">
            <a:alphaModFix/>
          </a:blip>
          <a:srcRect b="0" l="0" r="0" t="0"/>
          <a:stretch/>
        </p:blipFill>
        <p:spPr>
          <a:xfrm>
            <a:off x="7922682" y="23869"/>
            <a:ext cx="1202540" cy="5148518"/>
          </a:xfrm>
          <a:prstGeom prst="rect">
            <a:avLst/>
          </a:prstGeom>
          <a:noFill/>
          <a:ln>
            <a:noFill/>
          </a:ln>
        </p:spPr>
      </p:pic>
      <p:sp>
        <p:nvSpPr>
          <p:cNvPr id="308" name="Google Shape;308;p20"/>
          <p:cNvSpPr txBox="1"/>
          <p:nvPr/>
        </p:nvSpPr>
        <p:spPr>
          <a:xfrm>
            <a:off x="-94702" y="589042"/>
            <a:ext cx="8851500" cy="1465371"/>
          </a:xfrm>
          <a:prstGeom prst="rect">
            <a:avLst/>
          </a:prstGeom>
          <a:noFill/>
          <a:ln>
            <a:noFill/>
          </a:ln>
        </p:spPr>
        <p:txBody>
          <a:bodyPr anchorCtr="0" anchor="t" bIns="34275" lIns="68575" spcFirstLastPara="1" rIns="68575" wrap="square" tIns="34275">
            <a:spAutoFit/>
          </a:bodyPr>
          <a:lstStyle/>
          <a:p>
            <a:pPr indent="0" lvl="0" marL="0" marR="0" rtl="0" algn="ctr">
              <a:lnSpc>
                <a:spcPct val="55555"/>
              </a:lnSpc>
              <a:spcBef>
                <a:spcPts val="0"/>
              </a:spcBef>
              <a:spcAft>
                <a:spcPts val="0"/>
              </a:spcAft>
              <a:buClr>
                <a:srgbClr val="000000"/>
              </a:buClr>
              <a:buSzPts val="5400"/>
              <a:buFont typeface="Arial"/>
              <a:buNone/>
            </a:pPr>
            <a:r>
              <a:rPr b="0" i="0" lang="en" sz="5400" u="none" cap="none" strike="noStrike">
                <a:solidFill>
                  <a:srgbClr val="FFFFFF"/>
                </a:solidFill>
                <a:latin typeface="Arial"/>
                <a:ea typeface="Arial"/>
                <a:cs typeface="Arial"/>
                <a:sym typeface="Arial"/>
              </a:rPr>
              <a:t>Understanding</a:t>
            </a:r>
            <a:endParaRPr/>
          </a:p>
          <a:p>
            <a:pPr indent="0" lvl="0" marL="0" marR="0" rtl="0" algn="ctr">
              <a:lnSpc>
                <a:spcPct val="55555"/>
              </a:lnSpc>
              <a:spcBef>
                <a:spcPts val="0"/>
              </a:spcBef>
              <a:spcAft>
                <a:spcPts val="0"/>
              </a:spcAft>
              <a:buClr>
                <a:srgbClr val="000000"/>
              </a:buClr>
              <a:buSzPts val="5400"/>
              <a:buFont typeface="Arial"/>
              <a:buNone/>
            </a:pPr>
            <a:r>
              <a:rPr b="0" i="0" lang="en" sz="5400" u="none" cap="none" strike="noStrike">
                <a:solidFill>
                  <a:srgbClr val="FFFFFF"/>
                </a:solidFill>
                <a:latin typeface="Arial"/>
                <a:ea typeface="Arial"/>
                <a:cs typeface="Arial"/>
                <a:sym typeface="Arial"/>
              </a:rPr>
              <a:t> </a:t>
            </a:r>
            <a:endParaRPr/>
          </a:p>
          <a:p>
            <a:pPr indent="0" lvl="0" marL="0" marR="0" rtl="0" algn="ctr">
              <a:lnSpc>
                <a:spcPct val="55555"/>
              </a:lnSpc>
              <a:spcBef>
                <a:spcPts val="0"/>
              </a:spcBef>
              <a:spcAft>
                <a:spcPts val="0"/>
              </a:spcAft>
              <a:buClr>
                <a:srgbClr val="000000"/>
              </a:buClr>
              <a:buSzPts val="5400"/>
              <a:buFont typeface="Arial"/>
              <a:buNone/>
            </a:pPr>
            <a:r>
              <a:rPr b="0" i="0" lang="en" sz="5400" u="none" cap="none" strike="noStrike">
                <a:solidFill>
                  <a:srgbClr val="FFFFFF"/>
                </a:solidFill>
                <a:latin typeface="Arial"/>
                <a:ea typeface="Arial"/>
                <a:cs typeface="Arial"/>
                <a:sym typeface="Arial"/>
              </a:rPr>
              <a:t>Financial Aid</a:t>
            </a:r>
            <a:endParaRPr b="1" i="0" sz="5400" u="none" cap="none" strike="noStrike">
              <a:solidFill>
                <a:srgbClr val="FFFFFF"/>
              </a:solidFill>
              <a:latin typeface="Arial"/>
              <a:ea typeface="Arial"/>
              <a:cs typeface="Arial"/>
              <a:sym typeface="Arial"/>
            </a:endParaRPr>
          </a:p>
        </p:txBody>
      </p:sp>
      <p:sp>
        <p:nvSpPr>
          <p:cNvPr id="309" name="Google Shape;309;p20"/>
          <p:cNvSpPr txBox="1"/>
          <p:nvPr/>
        </p:nvSpPr>
        <p:spPr>
          <a:xfrm>
            <a:off x="-232657" y="2161385"/>
            <a:ext cx="9127410" cy="2146711"/>
          </a:xfrm>
          <a:prstGeom prst="rect">
            <a:avLst/>
          </a:prstGeom>
          <a:noFill/>
          <a:ln>
            <a:noFill/>
          </a:ln>
        </p:spPr>
        <p:txBody>
          <a:bodyPr anchorCtr="0" anchor="t" bIns="34275" lIns="68575" spcFirstLastPara="1" rIns="68575" wrap="square" tIns="34275">
            <a:spAutoFit/>
          </a:bodyPr>
          <a:lstStyle/>
          <a:p>
            <a:pPr indent="0" lvl="0" marL="0" marR="0" rtl="0" algn="ctr">
              <a:lnSpc>
                <a:spcPct val="90000"/>
              </a:lnSpc>
              <a:spcBef>
                <a:spcPts val="0"/>
              </a:spcBef>
              <a:spcAft>
                <a:spcPts val="0"/>
              </a:spcAft>
              <a:buClr>
                <a:srgbClr val="000000"/>
              </a:buClr>
              <a:buSzPts val="3000"/>
              <a:buFont typeface="Arial"/>
              <a:buNone/>
            </a:pPr>
            <a:r>
              <a:rPr b="1" i="0" lang="en" sz="3000" u="none" cap="none" strike="noStrike">
                <a:solidFill>
                  <a:srgbClr val="F5A81C"/>
                </a:solidFill>
                <a:latin typeface="Arial"/>
                <a:ea typeface="Arial"/>
                <a:cs typeface="Arial"/>
                <a:sym typeface="Arial"/>
              </a:rPr>
              <a:t>Ryan DePuy</a:t>
            </a:r>
            <a:endParaRPr b="1" i="0" sz="11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000"/>
              <a:buFont typeface="Arial"/>
              <a:buNone/>
            </a:pPr>
            <a:r>
              <a:rPr b="1" i="0" lang="en" sz="3000" u="none" cap="none" strike="noStrike">
                <a:solidFill>
                  <a:srgbClr val="F5A81C"/>
                </a:solidFill>
                <a:latin typeface="Arial"/>
                <a:ea typeface="Arial"/>
                <a:cs typeface="Arial"/>
                <a:sym typeface="Arial"/>
              </a:rPr>
              <a:t>Vice President </a:t>
            </a:r>
            <a:endParaRPr b="1" i="0" sz="3000" u="none" cap="none" strike="noStrike">
              <a:solidFill>
                <a:srgbClr val="F5A81C"/>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000"/>
              <a:buFont typeface="Arial"/>
              <a:buNone/>
            </a:pPr>
            <a:r>
              <a:rPr b="1" i="0" lang="en" sz="3000" u="none" cap="none" strike="noStrike">
                <a:solidFill>
                  <a:srgbClr val="F5A81C"/>
                </a:solidFill>
                <a:latin typeface="Arial"/>
                <a:ea typeface="Arial"/>
                <a:cs typeface="Arial"/>
                <a:sym typeface="Arial"/>
              </a:rPr>
              <a:t>Undergraduate Admissions</a:t>
            </a:r>
            <a:endParaRPr b="1" i="0" sz="11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000"/>
              <a:buFont typeface="Arial"/>
              <a:buNone/>
            </a:pPr>
            <a:r>
              <a:rPr b="1" i="0" lang="en" sz="3000" u="none" cap="none" strike="noStrike">
                <a:solidFill>
                  <a:srgbClr val="F5A81C"/>
                </a:solidFill>
                <a:latin typeface="Arial"/>
                <a:ea typeface="Arial"/>
                <a:cs typeface="Arial"/>
                <a:sym typeface="Arial"/>
              </a:rPr>
              <a:t>rdepuy@iona.edu </a:t>
            </a:r>
            <a:endParaRPr b="1" i="0" sz="11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000"/>
              <a:buFont typeface="Arial"/>
              <a:buNone/>
            </a:pPr>
            <a:r>
              <a:rPr b="1" i="0" lang="en" sz="3000" u="none" cap="none" strike="noStrike">
                <a:solidFill>
                  <a:srgbClr val="F5A81C"/>
                </a:solidFill>
                <a:latin typeface="Arial"/>
                <a:ea typeface="Arial"/>
                <a:cs typeface="Arial"/>
                <a:sym typeface="Arial"/>
              </a:rPr>
              <a:t>914-633-2275</a:t>
            </a:r>
            <a:endParaRPr b="1" i="0" sz="1100" u="none" cap="none" strike="noStrike">
              <a:solidFill>
                <a:srgbClr val="000000"/>
              </a:solidFill>
              <a:latin typeface="Arial"/>
              <a:ea typeface="Arial"/>
              <a:cs typeface="Arial"/>
              <a:sym typeface="Arial"/>
            </a:endParaRPr>
          </a:p>
        </p:txBody>
      </p:sp>
      <p:pic>
        <p:nvPicPr>
          <p:cNvPr id="310" name="Google Shape;310;p20"/>
          <p:cNvPicPr preferRelativeResize="0"/>
          <p:nvPr/>
        </p:nvPicPr>
        <p:blipFill rotWithShape="1">
          <a:blip r:embed="rId5">
            <a:alphaModFix/>
          </a:blip>
          <a:srcRect b="0" l="0" r="0" t="0"/>
          <a:stretch/>
        </p:blipFill>
        <p:spPr>
          <a:xfrm>
            <a:off x="713469" y="4348152"/>
            <a:ext cx="3214638" cy="44897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Depuy, Ryan</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0x010100B08F4254C0ED0B4D9158649B97520C81</vt:lpwstr>
  </property>
</Properties>
</file>