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10287000" cx="18288000"/>
  <p:notesSz cx="6858000" cy="9144000"/>
  <p:embeddedFontLst>
    <p:embeddedFont>
      <p:font typeface="Libre Franklin"/>
      <p:regular r:id="rId16"/>
      <p:bold r:id="rId17"/>
      <p:italic r:id="rId18"/>
      <p:boldItalic r:id="rId19"/>
    </p:embeddedFont>
    <p:embeddedFont>
      <p:font typeface="Poppins"/>
      <p:regular r:id="rId20"/>
      <p:bold r:id="rId21"/>
      <p:italic r:id="rId22"/>
      <p:boldItalic r:id="rId23"/>
    </p:embeddedFont>
    <p:embeddedFont>
      <p:font typeface="Chelsea Market"/>
      <p:regular r:id="rId24"/>
    </p:embeddedFont>
    <p:embeddedFont>
      <p:font typeface="Happy Monkey"/>
      <p:regular r:id="rId25"/>
    </p:embeddedFont>
    <p:embeddedFont>
      <p:font typeface="Poppins SemiBold"/>
      <p:regular r:id="rId26"/>
      <p:bold r:id="rId27"/>
      <p:italic r:id="rId28"/>
      <p:boldItalic r:id="rId29"/>
    </p:embeddedFont>
    <p:embeddedFont>
      <p:font typeface="Love Ya Like A Sister"/>
      <p:regular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68A8B12-D0C6-4CA1-AC16-F9F965FCA06C}">
  <a:tblStyle styleId="{368A8B12-D0C6-4CA1-AC16-F9F965FCA06C}"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regular.fntdata"/><Relationship Id="rId22" Type="http://schemas.openxmlformats.org/officeDocument/2006/relationships/font" Target="fonts/Poppins-italic.fntdata"/><Relationship Id="rId21" Type="http://schemas.openxmlformats.org/officeDocument/2006/relationships/font" Target="fonts/Poppins-bold.fntdata"/><Relationship Id="rId24" Type="http://schemas.openxmlformats.org/officeDocument/2006/relationships/font" Target="fonts/ChelseaMarket-regular.fntdata"/><Relationship Id="rId23" Type="http://schemas.openxmlformats.org/officeDocument/2006/relationships/font" Target="fonts/Poppi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oppinsSemiBold-regular.fntdata"/><Relationship Id="rId25" Type="http://schemas.openxmlformats.org/officeDocument/2006/relationships/font" Target="fonts/HappyMonkey-regular.fntdata"/><Relationship Id="rId28" Type="http://schemas.openxmlformats.org/officeDocument/2006/relationships/font" Target="fonts/PoppinsSemiBold-italic.fntdata"/><Relationship Id="rId27" Type="http://schemas.openxmlformats.org/officeDocument/2006/relationships/font" Target="fonts/PoppinsSemiBold-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SemiBold-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regular.fntdata"/><Relationship Id="rId30" Type="http://schemas.openxmlformats.org/officeDocument/2006/relationships/font" Target="fonts/LoveYaLikeASister-regular.fntdata"/><Relationship Id="rId11" Type="http://schemas.openxmlformats.org/officeDocument/2006/relationships/slide" Target="slides/slide5.xml"/><Relationship Id="rId33" Type="http://schemas.openxmlformats.org/officeDocument/2006/relationships/font" Target="fonts/OpenSans-italic.fntdata"/><Relationship Id="rId10" Type="http://schemas.openxmlformats.org/officeDocument/2006/relationships/slide" Target="slides/slide4.xml"/><Relationship Id="rId32"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penSans-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LibreFranklin-bold.fntdata"/><Relationship Id="rId16" Type="http://schemas.openxmlformats.org/officeDocument/2006/relationships/font" Target="fonts/LibreFranklin-regular.fntdata"/><Relationship Id="rId19" Type="http://schemas.openxmlformats.org/officeDocument/2006/relationships/font" Target="fonts/LibreFranklin-boldItalic.fntdata"/><Relationship Id="rId18" Type="http://schemas.openxmlformats.org/officeDocument/2006/relationships/font" Target="fonts/LibreFranklin-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0" name="Google Shape;9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768e4fc6d2_0_64: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3768e4fc6d2_0_64: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32" name="Google Shape;13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768e4fc6d2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45" name="Google Shape;145;g3768e4fc6d2_0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768e4fc6d2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57" name="Google Shape;157;g3768e4fc6d2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7705eb1ba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37705eb1ba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US" sz="1400">
                <a:solidFill>
                  <a:schemeClr val="dk1"/>
                </a:solidFill>
              </a:rPr>
              <a:t>Slide 4: EIP Models</a:t>
            </a:r>
            <a:endParaRPr b="1" sz="1400">
              <a:solidFill>
                <a:schemeClr val="dk1"/>
              </a:solidFill>
            </a:endParaRPr>
          </a:p>
          <a:p>
            <a:pPr indent="-317500" lvl="0" marL="457200" rtl="0" algn="l">
              <a:lnSpc>
                <a:spcPct val="115000"/>
              </a:lnSpc>
              <a:spcBef>
                <a:spcPts val="1200"/>
              </a:spcBef>
              <a:spcAft>
                <a:spcPts val="0"/>
              </a:spcAft>
              <a:buClr>
                <a:schemeClr val="dk1"/>
              </a:buClr>
              <a:buSzPts val="1400"/>
              <a:buChar char="●"/>
            </a:pPr>
            <a:r>
              <a:rPr lang="en-US" sz="1400">
                <a:solidFill>
                  <a:schemeClr val="dk1"/>
                </a:solidFill>
              </a:rPr>
              <a:t>Overview of different EIP models</a:t>
            </a:r>
            <a:endParaRPr sz="1400">
              <a:solidFill>
                <a:schemeClr val="dk1"/>
              </a:solidFill>
            </a:endParaRPr>
          </a:p>
          <a:p>
            <a:pPr indent="-317500" lvl="1" marL="914400" rtl="0" algn="l">
              <a:lnSpc>
                <a:spcPct val="115000"/>
              </a:lnSpc>
              <a:spcBef>
                <a:spcPts val="0"/>
              </a:spcBef>
              <a:spcAft>
                <a:spcPts val="0"/>
              </a:spcAft>
              <a:buClr>
                <a:schemeClr val="dk1"/>
              </a:buClr>
              <a:buSzPts val="1400"/>
              <a:buChar char="○"/>
            </a:pPr>
            <a:r>
              <a:rPr lang="en-US" sz="1400">
                <a:solidFill>
                  <a:schemeClr val="dk1"/>
                </a:solidFill>
              </a:rPr>
              <a:t>Augmented Model</a:t>
            </a:r>
            <a:endParaRPr sz="1400">
              <a:solidFill>
                <a:schemeClr val="dk1"/>
              </a:solidFill>
            </a:endParaRPr>
          </a:p>
          <a:p>
            <a:pPr indent="-317500" lvl="1" marL="914400" rtl="0" algn="l">
              <a:lnSpc>
                <a:spcPct val="115000"/>
              </a:lnSpc>
              <a:spcBef>
                <a:spcPts val="0"/>
              </a:spcBef>
              <a:spcAft>
                <a:spcPts val="0"/>
              </a:spcAft>
              <a:buClr>
                <a:schemeClr val="dk1"/>
              </a:buClr>
              <a:buSzPts val="1400"/>
              <a:buChar char="○"/>
            </a:pPr>
            <a:r>
              <a:rPr lang="en-US" sz="1400">
                <a:solidFill>
                  <a:schemeClr val="dk1"/>
                </a:solidFill>
              </a:rPr>
              <a:t>Self-Contained Model</a:t>
            </a:r>
            <a:endParaRPr sz="1400">
              <a:solidFill>
                <a:schemeClr val="dk1"/>
              </a:solidFill>
            </a:endParaRPr>
          </a:p>
          <a:p>
            <a:pPr indent="-317500" lvl="1" marL="914400" rtl="0" algn="l">
              <a:lnSpc>
                <a:spcPct val="115000"/>
              </a:lnSpc>
              <a:spcBef>
                <a:spcPts val="0"/>
              </a:spcBef>
              <a:spcAft>
                <a:spcPts val="0"/>
              </a:spcAft>
              <a:buClr>
                <a:schemeClr val="dk1"/>
              </a:buClr>
              <a:buSzPts val="1400"/>
              <a:buChar char="○"/>
            </a:pPr>
            <a:r>
              <a:rPr lang="en-US" sz="1400">
                <a:solidFill>
                  <a:schemeClr val="dk1"/>
                </a:solidFill>
              </a:rPr>
              <a:t>Innovative Model</a:t>
            </a:r>
            <a:endParaRPr sz="1400">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f0083208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2f00832086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sp>
        <p:nvSpPr>
          <p:cNvPr id="81" name="Google Shape;81;p13"/>
          <p:cNvSpPr txBox="1"/>
          <p:nvPr>
            <p:ph type="title"/>
          </p:nvPr>
        </p:nvSpPr>
        <p:spPr>
          <a:xfrm>
            <a:off x="623400" y="1111200"/>
            <a:ext cx="5616000" cy="1511400"/>
          </a:xfrm>
          <a:prstGeom prst="rect">
            <a:avLst/>
          </a:prstGeom>
          <a:noFill/>
          <a:ln>
            <a:noFill/>
          </a:ln>
        </p:spPr>
        <p:txBody>
          <a:bodyPr anchorCtr="0" anchor="b" bIns="182850" lIns="182850" spcFirstLastPara="1" rIns="182850" wrap="square" tIns="18285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2" name="Google Shape;82;p13"/>
          <p:cNvSpPr txBox="1"/>
          <p:nvPr>
            <p:ph idx="1" type="body"/>
          </p:nvPr>
        </p:nvSpPr>
        <p:spPr>
          <a:xfrm>
            <a:off x="623400" y="2779200"/>
            <a:ext cx="5616000" cy="6358800"/>
          </a:xfrm>
          <a:prstGeom prst="rect">
            <a:avLst/>
          </a:prstGeom>
          <a:noFill/>
          <a:ln>
            <a:noFill/>
          </a:ln>
        </p:spPr>
        <p:txBody>
          <a:bodyPr anchorCtr="0" anchor="t" bIns="182850" lIns="182850" spcFirstLastPara="1" rIns="182850" wrap="square" tIns="182850">
            <a:noAutofit/>
          </a:bodyPr>
          <a:lstStyle>
            <a:lvl1pPr indent="-381000" lvl="0" marL="457200" algn="l">
              <a:lnSpc>
                <a:spcPct val="115000"/>
              </a:lnSpc>
              <a:spcBef>
                <a:spcPts val="0"/>
              </a:spcBef>
              <a:spcAft>
                <a:spcPts val="0"/>
              </a:spcAft>
              <a:buSzPts val="2400"/>
              <a:buChar char="●"/>
              <a:defRPr sz="2400"/>
            </a:lvl1pPr>
            <a:lvl2pPr indent="-381000" lvl="1" marL="914400" algn="l">
              <a:lnSpc>
                <a:spcPct val="115000"/>
              </a:lnSpc>
              <a:spcBef>
                <a:spcPts val="3200"/>
              </a:spcBef>
              <a:spcAft>
                <a:spcPts val="0"/>
              </a:spcAft>
              <a:buSzPts val="2400"/>
              <a:buChar char="○"/>
              <a:defRPr sz="2400"/>
            </a:lvl2pPr>
            <a:lvl3pPr indent="-381000" lvl="2" marL="1371600" algn="l">
              <a:lnSpc>
                <a:spcPct val="115000"/>
              </a:lnSpc>
              <a:spcBef>
                <a:spcPts val="3200"/>
              </a:spcBef>
              <a:spcAft>
                <a:spcPts val="0"/>
              </a:spcAft>
              <a:buSzPts val="2400"/>
              <a:buChar char="■"/>
              <a:defRPr sz="2400"/>
            </a:lvl3pPr>
            <a:lvl4pPr indent="-381000" lvl="3" marL="1828800" algn="l">
              <a:lnSpc>
                <a:spcPct val="115000"/>
              </a:lnSpc>
              <a:spcBef>
                <a:spcPts val="3200"/>
              </a:spcBef>
              <a:spcAft>
                <a:spcPts val="0"/>
              </a:spcAft>
              <a:buSzPts val="2400"/>
              <a:buChar char="●"/>
              <a:defRPr sz="2400"/>
            </a:lvl4pPr>
            <a:lvl5pPr indent="-381000" lvl="4" marL="2286000" algn="l">
              <a:lnSpc>
                <a:spcPct val="115000"/>
              </a:lnSpc>
              <a:spcBef>
                <a:spcPts val="3200"/>
              </a:spcBef>
              <a:spcAft>
                <a:spcPts val="0"/>
              </a:spcAft>
              <a:buSzPts val="2400"/>
              <a:buChar char="○"/>
              <a:defRPr sz="2400"/>
            </a:lvl5pPr>
            <a:lvl6pPr indent="-381000" lvl="5" marL="2743200" algn="l">
              <a:lnSpc>
                <a:spcPct val="115000"/>
              </a:lnSpc>
              <a:spcBef>
                <a:spcPts val="3200"/>
              </a:spcBef>
              <a:spcAft>
                <a:spcPts val="0"/>
              </a:spcAft>
              <a:buSzPts val="2400"/>
              <a:buChar char="■"/>
              <a:defRPr sz="2400"/>
            </a:lvl6pPr>
            <a:lvl7pPr indent="-381000" lvl="6" marL="3200400" algn="l">
              <a:lnSpc>
                <a:spcPct val="115000"/>
              </a:lnSpc>
              <a:spcBef>
                <a:spcPts val="3200"/>
              </a:spcBef>
              <a:spcAft>
                <a:spcPts val="0"/>
              </a:spcAft>
              <a:buSzPts val="2400"/>
              <a:buChar char="●"/>
              <a:defRPr sz="2400"/>
            </a:lvl7pPr>
            <a:lvl8pPr indent="-381000" lvl="7" marL="3657600" algn="l">
              <a:lnSpc>
                <a:spcPct val="115000"/>
              </a:lnSpc>
              <a:spcBef>
                <a:spcPts val="3200"/>
              </a:spcBef>
              <a:spcAft>
                <a:spcPts val="0"/>
              </a:spcAft>
              <a:buSzPts val="2400"/>
              <a:buChar char="○"/>
              <a:defRPr sz="2400"/>
            </a:lvl8pPr>
            <a:lvl9pPr indent="-381000" lvl="8" marL="4114800" algn="l">
              <a:lnSpc>
                <a:spcPct val="115000"/>
              </a:lnSpc>
              <a:spcBef>
                <a:spcPts val="3200"/>
              </a:spcBef>
              <a:spcAft>
                <a:spcPts val="3200"/>
              </a:spcAft>
              <a:buSzPts val="2400"/>
              <a:buChar char="■"/>
              <a:defRPr sz="2400"/>
            </a:lvl9pPr>
          </a:lstStyle>
          <a:p/>
        </p:txBody>
      </p:sp>
      <p:sp>
        <p:nvSpPr>
          <p:cNvPr id="83" name="Google Shape;83;p13"/>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indent="0" lvl="0"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sp>
        <p:nvSpPr>
          <p:cNvPr id="85" name="Google Shape;85;p14"/>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algn="l">
              <a:lnSpc>
                <a:spcPct val="90000"/>
              </a:lnSpc>
              <a:spcBef>
                <a:spcPts val="0"/>
              </a:spcBef>
              <a:spcAft>
                <a:spcPts val="0"/>
              </a:spcAft>
              <a:buClr>
                <a:srgbClr val="262626"/>
              </a:buClr>
              <a:buSzPts val="5600"/>
              <a:buFont typeface="Libre Franklin Medium"/>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86" name="Google Shape;86;p14"/>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algn="l">
              <a:lnSpc>
                <a:spcPct val="100000"/>
              </a:lnSpc>
              <a:spcBef>
                <a:spcPts val="0"/>
              </a:spcBef>
              <a:spcAft>
                <a:spcPts val="0"/>
              </a:spcAft>
              <a:buSzPts val="3600"/>
              <a:buChar char="●"/>
              <a:defRPr/>
            </a:lvl1pPr>
            <a:lvl2pPr indent="-406400" lvl="1" marL="914400" algn="l">
              <a:lnSpc>
                <a:spcPct val="100000"/>
              </a:lnSpc>
              <a:spcBef>
                <a:spcPts val="0"/>
              </a:spcBef>
              <a:spcAft>
                <a:spcPts val="0"/>
              </a:spcAft>
              <a:buSzPts val="2800"/>
              <a:buChar char="○"/>
              <a:defRPr/>
            </a:lvl2pPr>
            <a:lvl3pPr indent="-406400" lvl="2" marL="1371600" algn="l">
              <a:lnSpc>
                <a:spcPct val="100000"/>
              </a:lnSpc>
              <a:spcBef>
                <a:spcPts val="0"/>
              </a:spcBef>
              <a:spcAft>
                <a:spcPts val="0"/>
              </a:spcAft>
              <a:buSzPts val="2800"/>
              <a:buChar char="■"/>
              <a:defRPr/>
            </a:lvl3pPr>
            <a:lvl4pPr indent="-406400" lvl="3" marL="1828800" algn="l">
              <a:lnSpc>
                <a:spcPct val="100000"/>
              </a:lnSpc>
              <a:spcBef>
                <a:spcPts val="0"/>
              </a:spcBef>
              <a:spcAft>
                <a:spcPts val="0"/>
              </a:spcAft>
              <a:buSzPts val="2800"/>
              <a:buChar char="●"/>
              <a:defRPr/>
            </a:lvl4pPr>
            <a:lvl5pPr indent="-406400" lvl="4" marL="2286000" algn="l">
              <a:lnSpc>
                <a:spcPct val="100000"/>
              </a:lnSpc>
              <a:spcBef>
                <a:spcPts val="0"/>
              </a:spcBef>
              <a:spcAft>
                <a:spcPts val="0"/>
              </a:spcAft>
              <a:buSzPts val="2800"/>
              <a:buChar char="○"/>
              <a:defRPr/>
            </a:lvl5pPr>
            <a:lvl6pPr indent="-406400" lvl="5" marL="2743200" algn="l">
              <a:lnSpc>
                <a:spcPct val="100000"/>
              </a:lnSpc>
              <a:spcBef>
                <a:spcPts val="0"/>
              </a:spcBef>
              <a:spcAft>
                <a:spcPts val="0"/>
              </a:spcAft>
              <a:buSzPts val="2800"/>
              <a:buChar char="■"/>
              <a:defRPr/>
            </a:lvl6pPr>
            <a:lvl7pPr indent="-406400" lvl="6" marL="3200400" algn="l">
              <a:lnSpc>
                <a:spcPct val="100000"/>
              </a:lnSpc>
              <a:spcBef>
                <a:spcPts val="0"/>
              </a:spcBef>
              <a:spcAft>
                <a:spcPts val="0"/>
              </a:spcAft>
              <a:buSzPts val="2800"/>
              <a:buChar char="●"/>
              <a:defRPr/>
            </a:lvl7pPr>
            <a:lvl8pPr indent="-406400" lvl="7" marL="3657600" algn="l">
              <a:lnSpc>
                <a:spcPct val="100000"/>
              </a:lnSpc>
              <a:spcBef>
                <a:spcPts val="0"/>
              </a:spcBef>
              <a:spcAft>
                <a:spcPts val="0"/>
              </a:spcAft>
              <a:buSzPts val="2800"/>
              <a:buChar char="○"/>
              <a:defRPr/>
            </a:lvl8pPr>
            <a:lvl9pPr indent="-406400" lvl="8" marL="4114800" algn="l">
              <a:lnSpc>
                <a:spcPct val="100000"/>
              </a:lnSpc>
              <a:spcBef>
                <a:spcPts val="0"/>
              </a:spcBef>
              <a:spcAft>
                <a:spcPts val="0"/>
              </a:spcAft>
              <a:buSzPts val="2800"/>
              <a:buChar char="■"/>
              <a:defRPr/>
            </a:lvl9pPr>
          </a:lstStyle>
          <a:p/>
        </p:txBody>
      </p:sp>
      <p:sp>
        <p:nvSpPr>
          <p:cNvPr id="87" name="Google Shape;87;p14"/>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rmAutofit/>
          </a:bodyPr>
          <a:lstStyle>
            <a:lvl1pPr indent="0" lvl="0"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1pPr>
            <a:lvl2pPr indent="0" lvl="1"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2pPr>
            <a:lvl3pPr indent="0" lvl="2"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3pPr>
            <a:lvl4pPr indent="0" lvl="3"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4pPr>
            <a:lvl5pPr indent="0" lvl="4"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5pPr>
            <a:lvl6pPr indent="0" lvl="5"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6pPr>
            <a:lvl7pPr indent="0" lvl="6"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7pPr>
            <a:lvl8pPr indent="0" lvl="7"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8pPr>
            <a:lvl9pPr indent="0" lvl="8" marL="0" marR="0" algn="r">
              <a:spcBef>
                <a:spcPts val="0"/>
              </a:spcBef>
              <a:spcAft>
                <a:spcPts val="0"/>
              </a:spcAft>
              <a:buClr>
                <a:srgbClr val="3F3F3F"/>
              </a:buClr>
              <a:buSzPts val="1500"/>
              <a:buFont typeface="Libre Franklin"/>
              <a:buNone/>
              <a:defRPr b="0" i="0" sz="1500" u="none" cap="none" strike="noStrike">
                <a:solidFill>
                  <a:srgbClr val="3F3F3F"/>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7.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hyperlink" Target="https://gadoe.org/learning/literacy-dyslexia/" TargetMode="External"/><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hyperlink" Target="mailto:rochondria.livingston@clayton.k12.ga.us" TargetMode="External"/><Relationship Id="rId7" Type="http://schemas.openxmlformats.org/officeDocument/2006/relationships/hyperlink" Target="mailto:tiarra.greenwood@clayton.k12.ga.us" TargetMode="External"/><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7.png"/><Relationship Id="rId7" Type="http://schemas.openxmlformats.org/officeDocument/2006/relationships/image" Target="../media/image5.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p:nvPr/>
        </p:nvSpPr>
        <p:spPr>
          <a:xfrm rot="2816745">
            <a:off x="12537760" y="5402034"/>
            <a:ext cx="9769056" cy="3072812"/>
          </a:xfrm>
          <a:custGeom>
            <a:rect b="b" l="l" r="r" t="t"/>
            <a:pathLst>
              <a:path extrusionOk="0" h="3072812" w="9769056">
                <a:moveTo>
                  <a:pt x="0" y="0"/>
                </a:moveTo>
                <a:lnTo>
                  <a:pt x="9769056" y="0"/>
                </a:lnTo>
                <a:lnTo>
                  <a:pt x="9769056" y="3072812"/>
                </a:lnTo>
                <a:lnTo>
                  <a:pt x="0" y="3072812"/>
                </a:lnTo>
                <a:lnTo>
                  <a:pt x="0" y="0"/>
                </a:lnTo>
                <a:close/>
              </a:path>
            </a:pathLst>
          </a:custGeom>
          <a:blipFill rotWithShape="1">
            <a:blip r:embed="rId3">
              <a:alphaModFix/>
            </a:blip>
            <a:stretch>
              <a:fillRect b="0" l="0" r="0" t="0"/>
            </a:stretch>
          </a:blipFill>
          <a:ln>
            <a:noFill/>
          </a:ln>
        </p:spPr>
      </p:sp>
      <p:sp>
        <p:nvSpPr>
          <p:cNvPr id="93" name="Google Shape;93;p15"/>
          <p:cNvSpPr/>
          <p:nvPr/>
        </p:nvSpPr>
        <p:spPr>
          <a:xfrm rot="2816745">
            <a:off x="7616063" y="-23683"/>
            <a:ext cx="9769056" cy="3072812"/>
          </a:xfrm>
          <a:custGeom>
            <a:rect b="b" l="l" r="r" t="t"/>
            <a:pathLst>
              <a:path extrusionOk="0" h="3072812" w="9769056">
                <a:moveTo>
                  <a:pt x="0" y="0"/>
                </a:moveTo>
                <a:lnTo>
                  <a:pt x="9769056" y="0"/>
                </a:lnTo>
                <a:lnTo>
                  <a:pt x="9769056" y="3072812"/>
                </a:lnTo>
                <a:lnTo>
                  <a:pt x="0" y="3072812"/>
                </a:lnTo>
                <a:lnTo>
                  <a:pt x="0" y="0"/>
                </a:lnTo>
                <a:close/>
              </a:path>
            </a:pathLst>
          </a:custGeom>
          <a:blipFill rotWithShape="1">
            <a:blip r:embed="rId4">
              <a:alphaModFix/>
            </a:blip>
            <a:stretch>
              <a:fillRect b="0" l="0" r="0" t="0"/>
            </a:stretch>
          </a:blipFill>
          <a:ln>
            <a:noFill/>
          </a:ln>
        </p:spPr>
      </p:sp>
      <p:sp>
        <p:nvSpPr>
          <p:cNvPr id="94" name="Google Shape;94;p15"/>
          <p:cNvSpPr/>
          <p:nvPr/>
        </p:nvSpPr>
        <p:spPr>
          <a:xfrm rot="2816745">
            <a:off x="6177408" y="768153"/>
            <a:ext cx="5461122" cy="1257455"/>
          </a:xfrm>
          <a:custGeom>
            <a:rect b="b" l="l" r="r" t="t"/>
            <a:pathLst>
              <a:path extrusionOk="0" h="1257455" w="5461122">
                <a:moveTo>
                  <a:pt x="0" y="0"/>
                </a:moveTo>
                <a:lnTo>
                  <a:pt x="5461122" y="0"/>
                </a:lnTo>
                <a:lnTo>
                  <a:pt x="5461122" y="1257456"/>
                </a:lnTo>
                <a:lnTo>
                  <a:pt x="0" y="1257456"/>
                </a:lnTo>
                <a:lnTo>
                  <a:pt x="0" y="0"/>
                </a:lnTo>
                <a:close/>
              </a:path>
            </a:pathLst>
          </a:custGeom>
          <a:blipFill rotWithShape="1">
            <a:blip r:embed="rId5">
              <a:alphaModFix/>
            </a:blip>
            <a:stretch>
              <a:fillRect b="-23445" l="0" r="0" t="-13159"/>
            </a:stretch>
          </a:blipFill>
          <a:ln>
            <a:noFill/>
          </a:ln>
        </p:spPr>
      </p:sp>
      <p:sp>
        <p:nvSpPr>
          <p:cNvPr id="95" name="Google Shape;95;p15"/>
          <p:cNvSpPr/>
          <p:nvPr/>
        </p:nvSpPr>
        <p:spPr>
          <a:xfrm rot="2816745">
            <a:off x="14528739" y="9831871"/>
            <a:ext cx="5461122" cy="1257455"/>
          </a:xfrm>
          <a:custGeom>
            <a:rect b="b" l="l" r="r" t="t"/>
            <a:pathLst>
              <a:path extrusionOk="0" h="1257455" w="5461122">
                <a:moveTo>
                  <a:pt x="0" y="0"/>
                </a:moveTo>
                <a:lnTo>
                  <a:pt x="5461122" y="0"/>
                </a:lnTo>
                <a:lnTo>
                  <a:pt x="5461122" y="1257455"/>
                </a:lnTo>
                <a:lnTo>
                  <a:pt x="0" y="1257455"/>
                </a:lnTo>
                <a:lnTo>
                  <a:pt x="0" y="0"/>
                </a:lnTo>
                <a:close/>
              </a:path>
            </a:pathLst>
          </a:custGeom>
          <a:blipFill rotWithShape="1">
            <a:blip r:embed="rId5">
              <a:alphaModFix/>
            </a:blip>
            <a:stretch>
              <a:fillRect b="-23445" l="0" r="0" t="-13159"/>
            </a:stretch>
          </a:blipFill>
          <a:ln>
            <a:noFill/>
          </a:ln>
        </p:spPr>
      </p:sp>
      <p:sp>
        <p:nvSpPr>
          <p:cNvPr id="96" name="Google Shape;96;p15"/>
          <p:cNvSpPr/>
          <p:nvPr/>
        </p:nvSpPr>
        <p:spPr>
          <a:xfrm>
            <a:off x="8525511" y="448215"/>
            <a:ext cx="9390570" cy="9390570"/>
          </a:xfrm>
          <a:custGeom>
            <a:rect b="b" l="l" r="r" t="t"/>
            <a:pathLst>
              <a:path extrusionOk="0" h="9390570" w="9390570">
                <a:moveTo>
                  <a:pt x="0" y="0"/>
                </a:moveTo>
                <a:lnTo>
                  <a:pt x="9390570" y="0"/>
                </a:lnTo>
                <a:lnTo>
                  <a:pt x="9390570" y="9390570"/>
                </a:lnTo>
                <a:lnTo>
                  <a:pt x="0" y="9390570"/>
                </a:lnTo>
                <a:lnTo>
                  <a:pt x="0" y="0"/>
                </a:lnTo>
                <a:close/>
              </a:path>
            </a:pathLst>
          </a:custGeom>
          <a:blipFill rotWithShape="1">
            <a:blip r:embed="rId6">
              <a:alphaModFix/>
            </a:blip>
            <a:stretch>
              <a:fillRect b="0" l="0" r="0" t="0"/>
            </a:stretch>
          </a:blipFill>
          <a:ln>
            <a:noFill/>
          </a:ln>
        </p:spPr>
      </p:sp>
      <p:sp>
        <p:nvSpPr>
          <p:cNvPr id="97" name="Google Shape;97;p15"/>
          <p:cNvSpPr/>
          <p:nvPr/>
        </p:nvSpPr>
        <p:spPr>
          <a:xfrm>
            <a:off x="9019305" y="942008"/>
            <a:ext cx="8402983" cy="8402983"/>
          </a:xfrm>
          <a:custGeom>
            <a:rect b="b" l="l" r="r" t="t"/>
            <a:pathLst>
              <a:path extrusionOk="0" h="8402983" w="8402983">
                <a:moveTo>
                  <a:pt x="0" y="0"/>
                </a:moveTo>
                <a:lnTo>
                  <a:pt x="8402983" y="0"/>
                </a:lnTo>
                <a:lnTo>
                  <a:pt x="8402983" y="8402984"/>
                </a:lnTo>
                <a:lnTo>
                  <a:pt x="0" y="8402984"/>
                </a:lnTo>
                <a:lnTo>
                  <a:pt x="0" y="0"/>
                </a:lnTo>
                <a:close/>
              </a:path>
            </a:pathLst>
          </a:custGeom>
          <a:blipFill rotWithShape="1">
            <a:blip r:embed="rId7">
              <a:alphaModFix/>
            </a:blip>
            <a:stretch>
              <a:fillRect b="0" l="0" r="0" t="0"/>
            </a:stretch>
          </a:blipFill>
          <a:ln>
            <a:noFill/>
          </a:ln>
        </p:spPr>
      </p:sp>
      <p:grpSp>
        <p:nvGrpSpPr>
          <p:cNvPr id="98" name="Google Shape;98;p15"/>
          <p:cNvGrpSpPr/>
          <p:nvPr/>
        </p:nvGrpSpPr>
        <p:grpSpPr>
          <a:xfrm>
            <a:off x="9905486" y="1828190"/>
            <a:ext cx="6630621" cy="6630621"/>
            <a:chOff x="0" y="0"/>
            <a:chExt cx="812800" cy="812800"/>
          </a:xfrm>
        </p:grpSpPr>
        <p:sp>
          <p:nvSpPr>
            <p:cNvPr id="99" name="Google Shape;99;p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15"/>
          <p:cNvSpPr/>
          <p:nvPr/>
        </p:nvSpPr>
        <p:spPr>
          <a:xfrm>
            <a:off x="16392320" y="277894"/>
            <a:ext cx="1501611" cy="1501611"/>
          </a:xfrm>
          <a:custGeom>
            <a:rect b="b" l="l" r="r" t="t"/>
            <a:pathLst>
              <a:path extrusionOk="0" h="1501611" w="1501611">
                <a:moveTo>
                  <a:pt x="0" y="0"/>
                </a:moveTo>
                <a:lnTo>
                  <a:pt x="1501612" y="0"/>
                </a:lnTo>
                <a:lnTo>
                  <a:pt x="1501612" y="1501612"/>
                </a:lnTo>
                <a:lnTo>
                  <a:pt x="0" y="1501612"/>
                </a:lnTo>
                <a:lnTo>
                  <a:pt x="0" y="0"/>
                </a:lnTo>
                <a:close/>
              </a:path>
            </a:pathLst>
          </a:custGeom>
          <a:blipFill rotWithShape="1">
            <a:blip r:embed="rId8">
              <a:alphaModFix/>
            </a:blip>
            <a:stretch>
              <a:fillRect b="0" l="0" r="0" t="0"/>
            </a:stretch>
          </a:blipFill>
          <a:ln>
            <a:noFill/>
          </a:ln>
        </p:spPr>
      </p:sp>
      <p:sp>
        <p:nvSpPr>
          <p:cNvPr id="102" name="Google Shape;102;p15"/>
          <p:cNvSpPr/>
          <p:nvPr/>
        </p:nvSpPr>
        <p:spPr>
          <a:xfrm>
            <a:off x="8910558" y="7621235"/>
            <a:ext cx="1259344" cy="1259344"/>
          </a:xfrm>
          <a:custGeom>
            <a:rect b="b" l="l" r="r" t="t"/>
            <a:pathLst>
              <a:path extrusionOk="0" h="1259344" w="1259344">
                <a:moveTo>
                  <a:pt x="0" y="0"/>
                </a:moveTo>
                <a:lnTo>
                  <a:pt x="1259343" y="0"/>
                </a:lnTo>
                <a:lnTo>
                  <a:pt x="1259343" y="1259344"/>
                </a:lnTo>
                <a:lnTo>
                  <a:pt x="0" y="1259344"/>
                </a:lnTo>
                <a:lnTo>
                  <a:pt x="0" y="0"/>
                </a:lnTo>
                <a:close/>
              </a:path>
            </a:pathLst>
          </a:custGeom>
          <a:blipFill rotWithShape="1">
            <a:blip r:embed="rId9">
              <a:alphaModFix/>
            </a:blip>
            <a:stretch>
              <a:fillRect b="0" l="0" r="0" t="0"/>
            </a:stretch>
          </a:blipFill>
          <a:ln>
            <a:noFill/>
          </a:ln>
        </p:spPr>
      </p:sp>
      <p:sp>
        <p:nvSpPr>
          <p:cNvPr id="103" name="Google Shape;103;p15"/>
          <p:cNvSpPr txBox="1"/>
          <p:nvPr/>
        </p:nvSpPr>
        <p:spPr>
          <a:xfrm>
            <a:off x="514900" y="5105650"/>
            <a:ext cx="9390600" cy="5267400"/>
          </a:xfrm>
          <a:prstGeom prst="rect">
            <a:avLst/>
          </a:prstGeom>
          <a:noFill/>
          <a:ln>
            <a:noFill/>
          </a:ln>
        </p:spPr>
        <p:txBody>
          <a:bodyPr anchorCtr="0" anchor="t" bIns="0" lIns="0" spcFirstLastPara="1" rIns="0" wrap="square" tIns="0">
            <a:spAutoFit/>
          </a:bodyPr>
          <a:lstStyle/>
          <a:p>
            <a:pPr indent="0" lvl="0" marL="0" marR="0" rtl="0" algn="l">
              <a:lnSpc>
                <a:spcPct val="114000"/>
              </a:lnSpc>
              <a:spcBef>
                <a:spcPts val="0"/>
              </a:spcBef>
              <a:spcAft>
                <a:spcPts val="0"/>
              </a:spcAft>
              <a:buNone/>
            </a:pPr>
            <a:r>
              <a:rPr lang="en-US" sz="3500">
                <a:latin typeface="Poppins SemiBold"/>
                <a:ea typeface="Poppins SemiBold"/>
                <a:cs typeface="Poppins SemiBold"/>
                <a:sym typeface="Poppins SemiBold"/>
              </a:rPr>
              <a:t>Principal: Crystal Haines</a:t>
            </a:r>
            <a:endParaRPr sz="3500">
              <a:latin typeface="Poppins SemiBold"/>
              <a:ea typeface="Poppins SemiBold"/>
              <a:cs typeface="Poppins SemiBold"/>
              <a:sym typeface="Poppins SemiBold"/>
            </a:endParaRPr>
          </a:p>
          <a:p>
            <a:pPr indent="0" lvl="0" marL="0" marR="0" rtl="0" algn="l">
              <a:lnSpc>
                <a:spcPct val="114000"/>
              </a:lnSpc>
              <a:spcBef>
                <a:spcPts val="0"/>
              </a:spcBef>
              <a:spcAft>
                <a:spcPts val="0"/>
              </a:spcAft>
              <a:buNone/>
            </a:pPr>
            <a:r>
              <a:t/>
            </a:r>
            <a:endParaRPr sz="3500">
              <a:latin typeface="Poppins SemiBold"/>
              <a:ea typeface="Poppins SemiBold"/>
              <a:cs typeface="Poppins SemiBold"/>
              <a:sym typeface="Poppins SemiBold"/>
            </a:endParaRPr>
          </a:p>
          <a:p>
            <a:pPr indent="0" lvl="0" marL="0" marR="0" rtl="0" algn="l">
              <a:lnSpc>
                <a:spcPct val="114000"/>
              </a:lnSpc>
              <a:spcBef>
                <a:spcPts val="0"/>
              </a:spcBef>
              <a:spcAft>
                <a:spcPts val="0"/>
              </a:spcAft>
              <a:buNone/>
            </a:pPr>
            <a:r>
              <a:rPr lang="en-US" sz="3500">
                <a:latin typeface="Poppins SemiBold"/>
                <a:ea typeface="Poppins SemiBold"/>
                <a:cs typeface="Poppins SemiBold"/>
                <a:sym typeface="Poppins SemiBold"/>
              </a:rPr>
              <a:t>Assistant Principal:</a:t>
            </a:r>
            <a:r>
              <a:rPr lang="en-US" sz="3500">
                <a:solidFill>
                  <a:schemeClr val="lt1"/>
                </a:solidFill>
                <a:latin typeface="Poppins"/>
                <a:ea typeface="Poppins"/>
                <a:cs typeface="Poppins"/>
                <a:sym typeface="Poppins"/>
              </a:rPr>
              <a:t> </a:t>
            </a:r>
            <a:r>
              <a:rPr b="1" lang="en-US" sz="3500">
                <a:solidFill>
                  <a:srgbClr val="262626"/>
                </a:solidFill>
                <a:latin typeface="Poppins"/>
                <a:ea typeface="Poppins"/>
                <a:cs typeface="Poppins"/>
                <a:sym typeface="Poppins"/>
              </a:rPr>
              <a:t>Faamata Fonoimoana</a:t>
            </a:r>
            <a:endParaRPr b="1" sz="3500">
              <a:solidFill>
                <a:srgbClr val="262626"/>
              </a:solidFill>
              <a:latin typeface="Poppins"/>
              <a:ea typeface="Poppins"/>
              <a:cs typeface="Poppins"/>
              <a:sym typeface="Poppins"/>
            </a:endParaRPr>
          </a:p>
          <a:p>
            <a:pPr indent="0" lvl="0" marL="0" marR="0" rtl="0" algn="l">
              <a:lnSpc>
                <a:spcPct val="114000"/>
              </a:lnSpc>
              <a:spcBef>
                <a:spcPts val="0"/>
              </a:spcBef>
              <a:spcAft>
                <a:spcPts val="0"/>
              </a:spcAft>
              <a:buNone/>
            </a:pPr>
            <a:r>
              <a:t/>
            </a:r>
            <a:endParaRPr b="1" sz="3500">
              <a:solidFill>
                <a:srgbClr val="262626"/>
              </a:solidFill>
              <a:latin typeface="Poppins"/>
              <a:ea typeface="Poppins"/>
              <a:cs typeface="Poppins"/>
              <a:sym typeface="Poppins"/>
            </a:endParaRPr>
          </a:p>
          <a:p>
            <a:pPr indent="0" lvl="0" marL="0" marR="0" rtl="0" algn="l">
              <a:lnSpc>
                <a:spcPct val="114000"/>
              </a:lnSpc>
              <a:spcBef>
                <a:spcPts val="0"/>
              </a:spcBef>
              <a:spcAft>
                <a:spcPts val="0"/>
              </a:spcAft>
              <a:buNone/>
            </a:pPr>
            <a:r>
              <a:rPr b="1" lang="en-US" sz="3500">
                <a:solidFill>
                  <a:srgbClr val="262626"/>
                </a:solidFill>
                <a:latin typeface="Poppins"/>
                <a:ea typeface="Poppins"/>
                <a:cs typeface="Poppins"/>
                <a:sym typeface="Poppins"/>
              </a:rPr>
              <a:t>EIP Lead: Rochondria Livingston</a:t>
            </a:r>
            <a:endParaRPr b="1" sz="3500">
              <a:solidFill>
                <a:srgbClr val="262626"/>
              </a:solidFill>
              <a:latin typeface="Poppins"/>
              <a:ea typeface="Poppins"/>
              <a:cs typeface="Poppins"/>
              <a:sym typeface="Poppins"/>
            </a:endParaRPr>
          </a:p>
          <a:p>
            <a:pPr indent="0" lvl="0" marL="0" marR="0" rtl="0" algn="l">
              <a:lnSpc>
                <a:spcPct val="114000"/>
              </a:lnSpc>
              <a:spcBef>
                <a:spcPts val="0"/>
              </a:spcBef>
              <a:spcAft>
                <a:spcPts val="0"/>
              </a:spcAft>
              <a:buNone/>
            </a:pPr>
            <a:r>
              <a:t/>
            </a:r>
            <a:endParaRPr b="1" sz="3500">
              <a:solidFill>
                <a:srgbClr val="262626"/>
              </a:solidFill>
              <a:latin typeface="Poppins"/>
              <a:ea typeface="Poppins"/>
              <a:cs typeface="Poppins"/>
              <a:sym typeface="Poppins"/>
            </a:endParaRPr>
          </a:p>
          <a:p>
            <a:pPr indent="0" lvl="0" marL="0" marR="0" rtl="0" algn="l">
              <a:lnSpc>
                <a:spcPct val="114000"/>
              </a:lnSpc>
              <a:spcBef>
                <a:spcPts val="0"/>
              </a:spcBef>
              <a:spcAft>
                <a:spcPts val="0"/>
              </a:spcAft>
              <a:buNone/>
            </a:pPr>
            <a:r>
              <a:rPr b="1" lang="en-US" sz="3500">
                <a:solidFill>
                  <a:srgbClr val="262626"/>
                </a:solidFill>
                <a:latin typeface="Poppins"/>
                <a:ea typeface="Poppins"/>
                <a:cs typeface="Poppins"/>
                <a:sym typeface="Poppins"/>
              </a:rPr>
              <a:t>School Year : 2025-2026</a:t>
            </a:r>
            <a:endParaRPr b="1" sz="3500">
              <a:solidFill>
                <a:srgbClr val="262626"/>
              </a:solidFill>
              <a:latin typeface="Poppins"/>
              <a:ea typeface="Poppins"/>
              <a:cs typeface="Poppins"/>
              <a:sym typeface="Poppins"/>
            </a:endParaRPr>
          </a:p>
          <a:p>
            <a:pPr indent="0" lvl="0" marL="0" marR="0" rtl="0" algn="l">
              <a:lnSpc>
                <a:spcPct val="114000"/>
              </a:lnSpc>
              <a:spcBef>
                <a:spcPts val="0"/>
              </a:spcBef>
              <a:spcAft>
                <a:spcPts val="0"/>
              </a:spcAft>
              <a:buNone/>
            </a:pPr>
            <a:r>
              <a:t/>
            </a:r>
            <a:endParaRPr sz="2300">
              <a:solidFill>
                <a:schemeClr val="dk1"/>
              </a:solidFill>
              <a:latin typeface="Chelsea Market"/>
              <a:ea typeface="Chelsea Market"/>
              <a:cs typeface="Chelsea Market"/>
              <a:sym typeface="Chelsea Market"/>
            </a:endParaRPr>
          </a:p>
        </p:txBody>
      </p:sp>
      <p:sp>
        <p:nvSpPr>
          <p:cNvPr id="104" name="Google Shape;104;p15"/>
          <p:cNvSpPr txBox="1"/>
          <p:nvPr/>
        </p:nvSpPr>
        <p:spPr>
          <a:xfrm>
            <a:off x="616300" y="1779500"/>
            <a:ext cx="8403000" cy="3022200"/>
          </a:xfrm>
          <a:prstGeom prst="rect">
            <a:avLst/>
          </a:prstGeom>
          <a:noFill/>
          <a:ln>
            <a:noFill/>
          </a:ln>
        </p:spPr>
        <p:txBody>
          <a:bodyPr anchorCtr="0" anchor="t" bIns="0" lIns="0" spcFirstLastPara="1" rIns="0" wrap="square" tIns="0">
            <a:spAutoFit/>
          </a:bodyPr>
          <a:lstStyle/>
          <a:p>
            <a:pPr indent="0" lvl="0" marL="0" marR="0" rtl="0" algn="ctr">
              <a:lnSpc>
                <a:spcPct val="113999"/>
              </a:lnSpc>
              <a:spcBef>
                <a:spcPts val="0"/>
              </a:spcBef>
              <a:spcAft>
                <a:spcPts val="0"/>
              </a:spcAft>
              <a:buNone/>
            </a:pPr>
            <a:r>
              <a:rPr b="1" lang="en-US" sz="5986">
                <a:latin typeface="Happy Monkey"/>
                <a:ea typeface="Happy Monkey"/>
                <a:cs typeface="Happy Monkey"/>
                <a:sym typeface="Happy Monkey"/>
              </a:rPr>
              <a:t>Morrow Elementary Early Intervention Program (EIP)</a:t>
            </a:r>
            <a:endParaRPr>
              <a:latin typeface="Happy Monkey"/>
              <a:ea typeface="Happy Monkey"/>
              <a:cs typeface="Happy Monkey"/>
              <a:sym typeface="Happy Monkey"/>
            </a:endParaRPr>
          </a:p>
        </p:txBody>
      </p:sp>
      <p:pic>
        <p:nvPicPr>
          <p:cNvPr id="105" name="Google Shape;105;p15"/>
          <p:cNvPicPr preferRelativeResize="0"/>
          <p:nvPr/>
        </p:nvPicPr>
        <p:blipFill>
          <a:blip r:embed="rId10">
            <a:alphaModFix/>
          </a:blip>
          <a:stretch>
            <a:fillRect/>
          </a:stretch>
        </p:blipFill>
        <p:spPr>
          <a:xfrm>
            <a:off x="10169900" y="2353825"/>
            <a:ext cx="6222425" cy="5267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7448" l="0" r="0" t="-37437"/>
            </a:stretch>
          </a:blipFill>
          <a:ln>
            <a:noFill/>
          </a:ln>
        </p:spPr>
      </p:sp>
      <p:sp>
        <p:nvSpPr>
          <p:cNvPr id="111" name="Google Shape;111;p16"/>
          <p:cNvSpPr txBox="1"/>
          <p:nvPr/>
        </p:nvSpPr>
        <p:spPr>
          <a:xfrm>
            <a:off x="1217644" y="628749"/>
            <a:ext cx="12008700" cy="928500"/>
          </a:xfrm>
          <a:prstGeom prst="rect">
            <a:avLst/>
          </a:prstGeom>
          <a:noFill/>
          <a:ln>
            <a:noFill/>
          </a:ln>
        </p:spPr>
        <p:txBody>
          <a:bodyPr anchorCtr="0" anchor="t" bIns="0" lIns="0" spcFirstLastPara="1" rIns="0" wrap="square" tIns="0">
            <a:spAutoFit/>
          </a:bodyPr>
          <a:lstStyle/>
          <a:p>
            <a:pPr indent="0" lvl="0" marL="0" marR="0" rtl="0" algn="l">
              <a:lnSpc>
                <a:spcPct val="106001"/>
              </a:lnSpc>
              <a:spcBef>
                <a:spcPts val="0"/>
              </a:spcBef>
              <a:spcAft>
                <a:spcPts val="0"/>
              </a:spcAft>
              <a:buNone/>
            </a:pPr>
            <a:r>
              <a:rPr b="1" i="0" lang="en-US" sz="6032" u="none" cap="none" strike="noStrike">
                <a:solidFill>
                  <a:srgbClr val="144882"/>
                </a:solidFill>
                <a:latin typeface="Ultra"/>
                <a:ea typeface="Ultra"/>
                <a:cs typeface="Ultra"/>
                <a:sym typeface="Ultra"/>
              </a:rPr>
              <a:t>Clayton County Public Schools</a:t>
            </a:r>
            <a:endParaRPr/>
          </a:p>
        </p:txBody>
      </p:sp>
      <p:grpSp>
        <p:nvGrpSpPr>
          <p:cNvPr id="112" name="Google Shape;112;p16"/>
          <p:cNvGrpSpPr/>
          <p:nvPr/>
        </p:nvGrpSpPr>
        <p:grpSpPr>
          <a:xfrm>
            <a:off x="0" y="3339025"/>
            <a:ext cx="18287813" cy="5967008"/>
            <a:chOff x="0" y="-38100"/>
            <a:chExt cx="5655733" cy="1641769"/>
          </a:xfrm>
        </p:grpSpPr>
        <p:sp>
          <p:nvSpPr>
            <p:cNvPr id="113" name="Google Shape;113;p16"/>
            <p:cNvSpPr/>
            <p:nvPr/>
          </p:nvSpPr>
          <p:spPr>
            <a:xfrm>
              <a:off x="0" y="0"/>
              <a:ext cx="5655733" cy="1603669"/>
            </a:xfrm>
            <a:custGeom>
              <a:rect b="b" l="l" r="r" t="t"/>
              <a:pathLst>
                <a:path extrusionOk="0" h="1603669" w="5655733">
                  <a:moveTo>
                    <a:pt x="0" y="0"/>
                  </a:moveTo>
                  <a:lnTo>
                    <a:pt x="5655733" y="0"/>
                  </a:lnTo>
                  <a:lnTo>
                    <a:pt x="5655733" y="1603669"/>
                  </a:lnTo>
                  <a:lnTo>
                    <a:pt x="0" y="1603669"/>
                  </a:lnTo>
                  <a:close/>
                </a:path>
              </a:pathLst>
            </a:custGeom>
            <a:solidFill>
              <a:srgbClr val="144882"/>
            </a:solidFill>
            <a:ln>
              <a:noFill/>
            </a:ln>
          </p:spPr>
        </p:sp>
        <p:sp>
          <p:nvSpPr>
            <p:cNvPr id="114" name="Google Shape;114;p16"/>
            <p:cNvSpPr txBox="1"/>
            <p:nvPr/>
          </p:nvSpPr>
          <p:spPr>
            <a:xfrm>
              <a:off x="0" y="-38100"/>
              <a:ext cx="5363400" cy="1563900"/>
            </a:xfrm>
            <a:prstGeom prst="rect">
              <a:avLst/>
            </a:prstGeom>
            <a:noFill/>
            <a:ln>
              <a:noFill/>
            </a:ln>
          </p:spPr>
          <p:txBody>
            <a:bodyPr anchorCtr="0" anchor="ctr" bIns="45150" lIns="45150" spcFirstLastPara="1" rIns="45150" wrap="square" tIns="45150">
              <a:noAutofit/>
            </a:bodyPr>
            <a:lstStyle/>
            <a:p>
              <a:pPr indent="0" lvl="0" marL="0" marR="0" rtl="0" algn="ctr">
                <a:lnSpc>
                  <a:spcPct val="147722"/>
                </a:lnSpc>
                <a:spcBef>
                  <a:spcPts val="0"/>
                </a:spcBef>
                <a:spcAft>
                  <a:spcPts val="0"/>
                </a:spcAft>
                <a:buNone/>
              </a:pPr>
              <a:r>
                <a:t/>
              </a:r>
              <a:endParaRPr b="0" i="0" sz="1599" u="none" cap="none" strike="noStrike">
                <a:solidFill>
                  <a:schemeClr val="dk1"/>
                </a:solidFill>
                <a:latin typeface="Calibri"/>
                <a:ea typeface="Calibri"/>
                <a:cs typeface="Calibri"/>
                <a:sym typeface="Calibri"/>
              </a:endParaRPr>
            </a:p>
          </p:txBody>
        </p:sp>
      </p:grpSp>
      <p:grpSp>
        <p:nvGrpSpPr>
          <p:cNvPr id="115" name="Google Shape;115;p16"/>
          <p:cNvGrpSpPr/>
          <p:nvPr/>
        </p:nvGrpSpPr>
        <p:grpSpPr>
          <a:xfrm>
            <a:off x="13937659" y="74358"/>
            <a:ext cx="3147243" cy="2852189"/>
            <a:chOff x="0" y="-196703"/>
            <a:chExt cx="4196324" cy="3802918"/>
          </a:xfrm>
        </p:grpSpPr>
        <p:grpSp>
          <p:nvGrpSpPr>
            <p:cNvPr id="116" name="Google Shape;116;p16"/>
            <p:cNvGrpSpPr/>
            <p:nvPr/>
          </p:nvGrpSpPr>
          <p:grpSpPr>
            <a:xfrm>
              <a:off x="0" y="-196703"/>
              <a:ext cx="4196324" cy="3802918"/>
              <a:chOff x="0" y="-38100"/>
              <a:chExt cx="812800" cy="736600"/>
            </a:xfrm>
          </p:grpSpPr>
          <p:sp>
            <p:nvSpPr>
              <p:cNvPr id="117" name="Google Shape;117;p16"/>
              <p:cNvSpPr/>
              <p:nvPr/>
            </p:nvSpPr>
            <p:spPr>
              <a:xfrm>
                <a:off x="0" y="0"/>
                <a:ext cx="812800" cy="698500"/>
              </a:xfrm>
              <a:custGeom>
                <a:rect b="b" l="l" r="r" t="t"/>
                <a:pathLst>
                  <a:path extrusionOk="0"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144882"/>
              </a:solidFill>
              <a:ln>
                <a:noFill/>
              </a:ln>
            </p:spPr>
          </p:sp>
          <p:sp>
            <p:nvSpPr>
              <p:cNvPr id="118" name="Google Shape;118;p16"/>
              <p:cNvSpPr txBox="1"/>
              <p:nvPr/>
            </p:nvSpPr>
            <p:spPr>
              <a:xfrm>
                <a:off x="114300" y="-38100"/>
                <a:ext cx="584100" cy="736500"/>
              </a:xfrm>
              <a:prstGeom prst="rect">
                <a:avLst/>
              </a:prstGeom>
              <a:noFill/>
              <a:ln>
                <a:noFill/>
              </a:ln>
            </p:spPr>
            <p:txBody>
              <a:bodyPr anchorCtr="0" anchor="ctr" bIns="19050" lIns="19050" spcFirstLastPara="1" rIns="19050" wrap="square" tIns="1905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9" name="Google Shape;119;p16"/>
            <p:cNvGrpSpPr/>
            <p:nvPr/>
          </p:nvGrpSpPr>
          <p:grpSpPr>
            <a:xfrm>
              <a:off x="205220" y="-1101"/>
              <a:ext cx="3785860" cy="3430935"/>
              <a:chOff x="0" y="-38100"/>
              <a:chExt cx="812800" cy="736600"/>
            </a:xfrm>
          </p:grpSpPr>
          <p:sp>
            <p:nvSpPr>
              <p:cNvPr id="120" name="Google Shape;120;p16"/>
              <p:cNvSpPr/>
              <p:nvPr/>
            </p:nvSpPr>
            <p:spPr>
              <a:xfrm>
                <a:off x="0" y="0"/>
                <a:ext cx="812800" cy="698500"/>
              </a:xfrm>
              <a:custGeom>
                <a:rect b="b" l="l" r="r" t="t"/>
                <a:pathLst>
                  <a:path extrusionOk="0"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a:ln>
                <a:noFill/>
              </a:ln>
            </p:spPr>
          </p:sp>
          <p:sp>
            <p:nvSpPr>
              <p:cNvPr id="121" name="Google Shape;121;p16"/>
              <p:cNvSpPr txBox="1"/>
              <p:nvPr/>
            </p:nvSpPr>
            <p:spPr>
              <a:xfrm>
                <a:off x="114300" y="-38100"/>
                <a:ext cx="584100" cy="736500"/>
              </a:xfrm>
              <a:prstGeom prst="rect">
                <a:avLst/>
              </a:prstGeom>
              <a:noFill/>
              <a:ln>
                <a:noFill/>
              </a:ln>
            </p:spPr>
            <p:txBody>
              <a:bodyPr anchorCtr="0" anchor="ctr" bIns="19050" lIns="19050" spcFirstLastPara="1" rIns="19050" wrap="square" tIns="1905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grpSp>
        <p:nvGrpSpPr>
          <p:cNvPr id="122" name="Google Shape;122;p16"/>
          <p:cNvGrpSpPr/>
          <p:nvPr/>
        </p:nvGrpSpPr>
        <p:grpSpPr>
          <a:xfrm>
            <a:off x="0" y="-135137"/>
            <a:ext cx="18288118" cy="357023"/>
            <a:chOff x="0" y="-38100"/>
            <a:chExt cx="4816592" cy="94030"/>
          </a:xfrm>
        </p:grpSpPr>
        <p:sp>
          <p:nvSpPr>
            <p:cNvPr id="123" name="Google Shape;123;p16"/>
            <p:cNvSpPr/>
            <p:nvPr/>
          </p:nvSpPr>
          <p:spPr>
            <a:xfrm>
              <a:off x="0" y="0"/>
              <a:ext cx="4816592" cy="55930"/>
            </a:xfrm>
            <a:custGeom>
              <a:rect b="b" l="l" r="r" t="t"/>
              <a:pathLst>
                <a:path extrusionOk="0" h="55930" w="4816592">
                  <a:moveTo>
                    <a:pt x="0" y="0"/>
                  </a:moveTo>
                  <a:lnTo>
                    <a:pt x="4816592" y="0"/>
                  </a:lnTo>
                  <a:lnTo>
                    <a:pt x="4816592" y="55930"/>
                  </a:lnTo>
                  <a:lnTo>
                    <a:pt x="0" y="55930"/>
                  </a:lnTo>
                  <a:close/>
                </a:path>
              </a:pathLst>
            </a:custGeom>
            <a:solidFill>
              <a:srgbClr val="144882"/>
            </a:solidFill>
            <a:ln>
              <a:noFill/>
            </a:ln>
          </p:spPr>
        </p:sp>
        <p:sp>
          <p:nvSpPr>
            <p:cNvPr id="124" name="Google Shape;124;p16"/>
            <p:cNvSpPr txBox="1"/>
            <p:nvPr/>
          </p:nvSpPr>
          <p:spPr>
            <a:xfrm>
              <a:off x="0" y="-38100"/>
              <a:ext cx="4816500" cy="93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5" name="Google Shape;125;p16"/>
          <p:cNvSpPr txBox="1"/>
          <p:nvPr/>
        </p:nvSpPr>
        <p:spPr>
          <a:xfrm>
            <a:off x="10528586" y="3944080"/>
            <a:ext cx="6344700" cy="659700"/>
          </a:xfrm>
          <a:prstGeom prst="rect">
            <a:avLst/>
          </a:prstGeom>
          <a:noFill/>
          <a:ln>
            <a:noFill/>
          </a:ln>
        </p:spPr>
        <p:txBody>
          <a:bodyPr anchorCtr="0" anchor="t" bIns="0" lIns="0" spcFirstLastPara="1" rIns="0" wrap="square" tIns="0">
            <a:spAutoFit/>
          </a:bodyPr>
          <a:lstStyle/>
          <a:p>
            <a:pPr indent="0" lvl="0" marL="0" marR="0" rtl="0" algn="ctr">
              <a:lnSpc>
                <a:spcPct val="109988"/>
              </a:lnSpc>
              <a:spcBef>
                <a:spcPts val="0"/>
              </a:spcBef>
              <a:spcAft>
                <a:spcPts val="0"/>
              </a:spcAft>
              <a:buNone/>
            </a:pPr>
            <a:r>
              <a:rPr b="1" i="0" lang="en-US" sz="4285" u="none" cap="none" strike="noStrike">
                <a:solidFill>
                  <a:srgbClr val="FFFFFF"/>
                </a:solidFill>
                <a:latin typeface="Times"/>
                <a:ea typeface="Times"/>
                <a:cs typeface="Times"/>
                <a:sym typeface="Times"/>
              </a:rPr>
              <a:t>Mission Statement</a:t>
            </a:r>
            <a:endParaRPr/>
          </a:p>
        </p:txBody>
      </p:sp>
      <p:sp>
        <p:nvSpPr>
          <p:cNvPr id="126" name="Google Shape;126;p16"/>
          <p:cNvSpPr txBox="1"/>
          <p:nvPr/>
        </p:nvSpPr>
        <p:spPr>
          <a:xfrm>
            <a:off x="1038225" y="4836701"/>
            <a:ext cx="7451700" cy="49182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US" sz="3399" u="none" cap="none" strike="noStrike">
                <a:solidFill>
                  <a:srgbClr val="FFFFFF"/>
                </a:solidFill>
                <a:latin typeface="Open Sans"/>
                <a:ea typeface="Open Sans"/>
                <a:cs typeface="Open Sans"/>
                <a:sym typeface="Open Sans"/>
              </a:rPr>
              <a:t>The vision of Clayton County Public Schools is to prepare ALL graduates to have the skills to pursue and accomplish college, post-secondary training, and/or career opportunities in order to live and compete successfully in a global society. </a:t>
            </a:r>
            <a:endParaRPr/>
          </a:p>
        </p:txBody>
      </p:sp>
      <p:sp>
        <p:nvSpPr>
          <p:cNvPr id="127" name="Google Shape;127;p16"/>
          <p:cNvSpPr txBox="1"/>
          <p:nvPr/>
        </p:nvSpPr>
        <p:spPr>
          <a:xfrm>
            <a:off x="885592" y="3944080"/>
            <a:ext cx="7757100" cy="659700"/>
          </a:xfrm>
          <a:prstGeom prst="rect">
            <a:avLst/>
          </a:prstGeom>
          <a:noFill/>
          <a:ln>
            <a:noFill/>
          </a:ln>
        </p:spPr>
        <p:txBody>
          <a:bodyPr anchorCtr="0" anchor="t" bIns="0" lIns="0" spcFirstLastPara="1" rIns="0" wrap="square" tIns="0">
            <a:spAutoFit/>
          </a:bodyPr>
          <a:lstStyle/>
          <a:p>
            <a:pPr indent="0" lvl="0" marL="0" marR="0" rtl="0" algn="ctr">
              <a:lnSpc>
                <a:spcPct val="109988"/>
              </a:lnSpc>
              <a:spcBef>
                <a:spcPts val="0"/>
              </a:spcBef>
              <a:spcAft>
                <a:spcPts val="0"/>
              </a:spcAft>
              <a:buNone/>
            </a:pPr>
            <a:r>
              <a:rPr b="1" i="0" lang="en-US" sz="4285" u="none" cap="none" strike="noStrike">
                <a:solidFill>
                  <a:srgbClr val="FFFFFF"/>
                </a:solidFill>
                <a:latin typeface="Times"/>
                <a:ea typeface="Times"/>
                <a:cs typeface="Times"/>
                <a:sym typeface="Times"/>
              </a:rPr>
              <a:t>Vision Statement </a:t>
            </a:r>
            <a:endParaRPr/>
          </a:p>
        </p:txBody>
      </p:sp>
      <p:sp>
        <p:nvSpPr>
          <p:cNvPr id="128" name="Google Shape;128;p16"/>
          <p:cNvSpPr txBox="1"/>
          <p:nvPr/>
        </p:nvSpPr>
        <p:spPr>
          <a:xfrm>
            <a:off x="9975062" y="4836701"/>
            <a:ext cx="7451700" cy="49182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US" sz="3399" u="none" cap="none" strike="noStrike">
                <a:solidFill>
                  <a:srgbClr val="FFFFFF"/>
                </a:solidFill>
                <a:latin typeface="Open Sans"/>
                <a:ea typeface="Open Sans"/>
                <a:cs typeface="Open Sans"/>
                <a:sym typeface="Open Sans"/>
              </a:rPr>
              <a:t>The mission of Clayton County Public Schools is to empower scholars to achieve academic, professional, and personal goals by providing equitable access and experiences that build skills in literacy, creativity, critical thinking, and collaboration.</a:t>
            </a:r>
            <a:endParaRPr/>
          </a:p>
        </p:txBody>
      </p:sp>
      <p:sp>
        <p:nvSpPr>
          <p:cNvPr id="129" name="Google Shape;129;p16"/>
          <p:cNvSpPr/>
          <p:nvPr/>
        </p:nvSpPr>
        <p:spPr>
          <a:xfrm>
            <a:off x="14426710" y="489647"/>
            <a:ext cx="2169128" cy="2169128"/>
          </a:xfrm>
          <a:custGeom>
            <a:rect b="b" l="l" r="r" t="t"/>
            <a:pathLst>
              <a:path extrusionOk="0" h="2169128" w="2169128">
                <a:moveTo>
                  <a:pt x="0" y="0"/>
                </a:moveTo>
                <a:lnTo>
                  <a:pt x="2169128" y="0"/>
                </a:lnTo>
                <a:lnTo>
                  <a:pt x="2169128" y="2169128"/>
                </a:lnTo>
                <a:lnTo>
                  <a:pt x="0" y="2169128"/>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p:nvPr/>
        </p:nvSpPr>
        <p:spPr>
          <a:xfrm rot="2816745">
            <a:off x="16201008" y="-69536"/>
            <a:ext cx="4802674" cy="1510659"/>
          </a:xfrm>
          <a:custGeom>
            <a:rect b="b" l="l" r="r" t="t"/>
            <a:pathLst>
              <a:path extrusionOk="0" h="1510659" w="4802674">
                <a:moveTo>
                  <a:pt x="0" y="0"/>
                </a:moveTo>
                <a:lnTo>
                  <a:pt x="4802675" y="0"/>
                </a:lnTo>
                <a:lnTo>
                  <a:pt x="4802675" y="1510660"/>
                </a:lnTo>
                <a:lnTo>
                  <a:pt x="0" y="1510660"/>
                </a:lnTo>
                <a:lnTo>
                  <a:pt x="0" y="0"/>
                </a:lnTo>
                <a:close/>
              </a:path>
            </a:pathLst>
          </a:custGeom>
          <a:blipFill rotWithShape="1">
            <a:blip r:embed="rId3">
              <a:alphaModFix/>
            </a:blip>
            <a:stretch>
              <a:fillRect b="0" l="0" r="0" t="0"/>
            </a:stretch>
          </a:blipFill>
          <a:ln>
            <a:noFill/>
          </a:ln>
        </p:spPr>
      </p:sp>
      <p:sp>
        <p:nvSpPr>
          <p:cNvPr id="135" name="Google Shape;135;p17"/>
          <p:cNvSpPr/>
          <p:nvPr/>
        </p:nvSpPr>
        <p:spPr>
          <a:xfrm flipH="1" rot="-2906905">
            <a:off x="-2486805" y="-270124"/>
            <a:ext cx="4802674" cy="1510659"/>
          </a:xfrm>
          <a:custGeom>
            <a:rect b="b" l="l" r="r" t="t"/>
            <a:pathLst>
              <a:path extrusionOk="0" h="1510659" w="4802674">
                <a:moveTo>
                  <a:pt x="4802675" y="0"/>
                </a:moveTo>
                <a:lnTo>
                  <a:pt x="0" y="0"/>
                </a:lnTo>
                <a:lnTo>
                  <a:pt x="0" y="1510659"/>
                </a:lnTo>
                <a:lnTo>
                  <a:pt x="4802675" y="1510659"/>
                </a:lnTo>
                <a:lnTo>
                  <a:pt x="4802675" y="0"/>
                </a:lnTo>
                <a:close/>
              </a:path>
            </a:pathLst>
          </a:custGeom>
          <a:blipFill rotWithShape="1">
            <a:blip r:embed="rId3">
              <a:alphaModFix/>
            </a:blip>
            <a:stretch>
              <a:fillRect b="0" l="0" r="0" t="0"/>
            </a:stretch>
          </a:blipFill>
          <a:ln>
            <a:noFill/>
          </a:ln>
        </p:spPr>
      </p:sp>
      <p:sp>
        <p:nvSpPr>
          <p:cNvPr id="136" name="Google Shape;136;p17"/>
          <p:cNvSpPr/>
          <p:nvPr/>
        </p:nvSpPr>
        <p:spPr>
          <a:xfrm rot="2816745">
            <a:off x="15173184" y="788078"/>
            <a:ext cx="4213366" cy="481243"/>
          </a:xfrm>
          <a:custGeom>
            <a:rect b="b" l="l" r="r" t="t"/>
            <a:pathLst>
              <a:path extrusionOk="0" h="481243" w="4213366">
                <a:moveTo>
                  <a:pt x="0" y="0"/>
                </a:moveTo>
                <a:lnTo>
                  <a:pt x="4213365" y="0"/>
                </a:lnTo>
                <a:lnTo>
                  <a:pt x="4213365" y="481244"/>
                </a:lnTo>
                <a:lnTo>
                  <a:pt x="0" y="481244"/>
                </a:lnTo>
                <a:lnTo>
                  <a:pt x="0" y="0"/>
                </a:lnTo>
                <a:close/>
              </a:path>
            </a:pathLst>
          </a:custGeom>
          <a:blipFill rotWithShape="1">
            <a:blip r:embed="rId4">
              <a:alphaModFix/>
            </a:blip>
            <a:stretch>
              <a:fillRect b="-95059" l="0" r="0" t="-80308"/>
            </a:stretch>
          </a:blipFill>
          <a:ln>
            <a:noFill/>
          </a:ln>
        </p:spPr>
      </p:sp>
      <p:sp>
        <p:nvSpPr>
          <p:cNvPr id="137" name="Google Shape;137;p17"/>
          <p:cNvSpPr/>
          <p:nvPr/>
        </p:nvSpPr>
        <p:spPr>
          <a:xfrm flipH="1" rot="-2942733">
            <a:off x="-1058091" y="742968"/>
            <a:ext cx="4213366" cy="481243"/>
          </a:xfrm>
          <a:custGeom>
            <a:rect b="b" l="l" r="r" t="t"/>
            <a:pathLst>
              <a:path extrusionOk="0" h="481243" w="4213366">
                <a:moveTo>
                  <a:pt x="4213365" y="0"/>
                </a:moveTo>
                <a:lnTo>
                  <a:pt x="0" y="0"/>
                </a:lnTo>
                <a:lnTo>
                  <a:pt x="0" y="481244"/>
                </a:lnTo>
                <a:lnTo>
                  <a:pt x="4213365" y="481244"/>
                </a:lnTo>
                <a:lnTo>
                  <a:pt x="4213365" y="0"/>
                </a:lnTo>
                <a:close/>
              </a:path>
            </a:pathLst>
          </a:custGeom>
          <a:blipFill rotWithShape="1">
            <a:blip r:embed="rId4">
              <a:alphaModFix/>
            </a:blip>
            <a:stretch>
              <a:fillRect b="-95059" l="0" r="0" t="-80308"/>
            </a:stretch>
          </a:blipFill>
          <a:ln>
            <a:noFill/>
          </a:ln>
        </p:spPr>
      </p:sp>
      <p:sp>
        <p:nvSpPr>
          <p:cNvPr id="138" name="Google Shape;138;p17"/>
          <p:cNvSpPr/>
          <p:nvPr/>
        </p:nvSpPr>
        <p:spPr>
          <a:xfrm>
            <a:off x="16293027" y="374679"/>
            <a:ext cx="654021" cy="654021"/>
          </a:xfrm>
          <a:custGeom>
            <a:rect b="b" l="l" r="r" t="t"/>
            <a:pathLst>
              <a:path extrusionOk="0" h="654021" w="654021">
                <a:moveTo>
                  <a:pt x="0" y="0"/>
                </a:moveTo>
                <a:lnTo>
                  <a:pt x="654021" y="0"/>
                </a:lnTo>
                <a:lnTo>
                  <a:pt x="654021" y="654021"/>
                </a:lnTo>
                <a:lnTo>
                  <a:pt x="0" y="654021"/>
                </a:lnTo>
                <a:lnTo>
                  <a:pt x="0" y="0"/>
                </a:lnTo>
                <a:close/>
              </a:path>
            </a:pathLst>
          </a:custGeom>
          <a:blipFill rotWithShape="1">
            <a:blip r:embed="rId5">
              <a:alphaModFix/>
            </a:blip>
            <a:stretch>
              <a:fillRect b="0" l="0" r="0" t="0"/>
            </a:stretch>
          </a:blipFill>
          <a:ln>
            <a:noFill/>
          </a:ln>
        </p:spPr>
      </p:sp>
      <p:sp>
        <p:nvSpPr>
          <p:cNvPr id="139" name="Google Shape;139;p17"/>
          <p:cNvSpPr/>
          <p:nvPr/>
        </p:nvSpPr>
        <p:spPr>
          <a:xfrm>
            <a:off x="1351886" y="374679"/>
            <a:ext cx="654021" cy="654021"/>
          </a:xfrm>
          <a:custGeom>
            <a:rect b="b" l="l" r="r" t="t"/>
            <a:pathLst>
              <a:path extrusionOk="0" h="654021" w="654021">
                <a:moveTo>
                  <a:pt x="0" y="0"/>
                </a:moveTo>
                <a:lnTo>
                  <a:pt x="654022" y="0"/>
                </a:lnTo>
                <a:lnTo>
                  <a:pt x="654022" y="654021"/>
                </a:lnTo>
                <a:lnTo>
                  <a:pt x="0" y="654021"/>
                </a:lnTo>
                <a:lnTo>
                  <a:pt x="0" y="0"/>
                </a:lnTo>
                <a:close/>
              </a:path>
            </a:pathLst>
          </a:custGeom>
          <a:blipFill rotWithShape="1">
            <a:blip r:embed="rId5">
              <a:alphaModFix/>
            </a:blip>
            <a:stretch>
              <a:fillRect b="0" l="0" r="0" t="0"/>
            </a:stretch>
          </a:blipFill>
          <a:ln>
            <a:noFill/>
          </a:ln>
        </p:spPr>
      </p:sp>
      <p:sp>
        <p:nvSpPr>
          <p:cNvPr id="140" name="Google Shape;140;p17"/>
          <p:cNvSpPr txBox="1"/>
          <p:nvPr/>
        </p:nvSpPr>
        <p:spPr>
          <a:xfrm>
            <a:off x="2657357" y="1028700"/>
            <a:ext cx="12204600" cy="600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b="1" lang="en-US" sz="3900" u="sng">
                <a:solidFill>
                  <a:schemeClr val="dk1"/>
                </a:solidFill>
                <a:latin typeface="Poppins"/>
                <a:ea typeface="Poppins"/>
                <a:cs typeface="Poppins"/>
                <a:sym typeface="Poppins"/>
              </a:rPr>
              <a:t>What is the Early Intervention Program (EIP)</a:t>
            </a:r>
            <a:r>
              <a:rPr b="1" lang="en-US" sz="3900" u="sng">
                <a:solidFill>
                  <a:schemeClr val="dk1"/>
                </a:solidFill>
                <a:latin typeface="Poppins"/>
                <a:ea typeface="Poppins"/>
                <a:cs typeface="Poppins"/>
                <a:sym typeface="Poppins"/>
              </a:rPr>
              <a:t>?</a:t>
            </a:r>
            <a:endParaRPr b="1" sz="2100" u="sng">
              <a:latin typeface="Poppins"/>
              <a:ea typeface="Poppins"/>
              <a:cs typeface="Poppins"/>
              <a:sym typeface="Poppins"/>
            </a:endParaRPr>
          </a:p>
        </p:txBody>
      </p:sp>
      <p:sp>
        <p:nvSpPr>
          <p:cNvPr id="141" name="Google Shape;141;p17"/>
          <p:cNvSpPr txBox="1"/>
          <p:nvPr/>
        </p:nvSpPr>
        <p:spPr>
          <a:xfrm>
            <a:off x="1351875" y="2617900"/>
            <a:ext cx="14941200" cy="5920200"/>
          </a:xfrm>
          <a:prstGeom prst="rect">
            <a:avLst/>
          </a:prstGeom>
          <a:noFill/>
          <a:ln>
            <a:noFill/>
          </a:ln>
        </p:spPr>
        <p:txBody>
          <a:bodyPr anchorCtr="0" anchor="t" bIns="0" lIns="0" spcFirstLastPara="1" rIns="0" wrap="square" tIns="0">
            <a:spAutoFit/>
          </a:bodyPr>
          <a:lstStyle/>
          <a:p>
            <a:pPr indent="0" lvl="0" marL="0" marR="0" rtl="0" algn="l">
              <a:lnSpc>
                <a:spcPct val="139968"/>
              </a:lnSpc>
              <a:spcBef>
                <a:spcPts val="0"/>
              </a:spcBef>
              <a:spcAft>
                <a:spcPts val="0"/>
              </a:spcAft>
              <a:buNone/>
            </a:pPr>
            <a:r>
              <a:rPr b="1" i="0" lang="en-US" sz="4650" u="none" cap="none" strike="noStrike">
                <a:solidFill>
                  <a:schemeClr val="dk1"/>
                </a:solidFill>
                <a:latin typeface="Poppins"/>
                <a:ea typeface="Poppins"/>
                <a:cs typeface="Poppins"/>
                <a:sym typeface="Poppins"/>
              </a:rPr>
              <a:t> </a:t>
            </a:r>
            <a:r>
              <a:rPr b="1" lang="en-US" sz="3400">
                <a:solidFill>
                  <a:schemeClr val="dk1"/>
                </a:solidFill>
                <a:latin typeface="Poppins"/>
                <a:ea typeface="Poppins"/>
                <a:cs typeface="Poppins"/>
                <a:sym typeface="Poppins"/>
              </a:rPr>
              <a:t>The Early Intervention Program (EIP) is designed to serve students who are ‘at risk’ of not reaching or maintaining academic grade level.” </a:t>
            </a:r>
            <a:endParaRPr b="1" sz="3400">
              <a:solidFill>
                <a:schemeClr val="dk1"/>
              </a:solidFill>
              <a:latin typeface="Poppins"/>
              <a:ea typeface="Poppins"/>
              <a:cs typeface="Poppins"/>
              <a:sym typeface="Poppins"/>
            </a:endParaRPr>
          </a:p>
          <a:p>
            <a:pPr indent="0" lvl="0" marL="0" marR="0" rtl="0" algn="l">
              <a:lnSpc>
                <a:spcPct val="139968"/>
              </a:lnSpc>
              <a:spcBef>
                <a:spcPts val="0"/>
              </a:spcBef>
              <a:spcAft>
                <a:spcPts val="0"/>
              </a:spcAft>
              <a:buNone/>
            </a:pPr>
            <a:r>
              <a:t/>
            </a:r>
            <a:endParaRPr b="1" sz="3400">
              <a:solidFill>
                <a:schemeClr val="dk1"/>
              </a:solidFill>
              <a:latin typeface="Poppins"/>
              <a:ea typeface="Poppins"/>
              <a:cs typeface="Poppins"/>
              <a:sym typeface="Poppins"/>
            </a:endParaRPr>
          </a:p>
          <a:p>
            <a:pPr indent="0" lvl="0" marL="0" marR="0" rtl="0" algn="l">
              <a:lnSpc>
                <a:spcPct val="139968"/>
              </a:lnSpc>
              <a:spcBef>
                <a:spcPts val="0"/>
              </a:spcBef>
              <a:spcAft>
                <a:spcPts val="0"/>
              </a:spcAft>
              <a:buNone/>
            </a:pPr>
            <a:r>
              <a:rPr b="1" lang="en-US" sz="3400">
                <a:solidFill>
                  <a:schemeClr val="dk1"/>
                </a:solidFill>
                <a:latin typeface="Poppins"/>
                <a:ea typeface="Poppins"/>
                <a:cs typeface="Poppins"/>
                <a:sym typeface="Poppins"/>
              </a:rPr>
              <a:t>“The purpose of the EIP program is to provide additional resources to help students who are performing below grade level to obtain the necessary academic skills in order to reach grade level performance in the shortest time possible.” ( GA DOE 2024)</a:t>
            </a:r>
            <a:endParaRPr b="1" sz="2900">
              <a:solidFill>
                <a:schemeClr val="dk1"/>
              </a:solidFill>
              <a:latin typeface="Poppins"/>
              <a:ea typeface="Poppins"/>
              <a:cs typeface="Poppins"/>
              <a:sym typeface="Poppins"/>
            </a:endParaRPr>
          </a:p>
        </p:txBody>
      </p:sp>
      <p:pic>
        <p:nvPicPr>
          <p:cNvPr id="142" name="Google Shape;142;p17"/>
          <p:cNvPicPr preferRelativeResize="0"/>
          <p:nvPr/>
        </p:nvPicPr>
        <p:blipFill>
          <a:blip r:embed="rId6">
            <a:alphaModFix/>
          </a:blip>
          <a:stretch>
            <a:fillRect/>
          </a:stretch>
        </p:blipFill>
        <p:spPr>
          <a:xfrm>
            <a:off x="15665825" y="6897500"/>
            <a:ext cx="2346550" cy="257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8"/>
          <p:cNvSpPr/>
          <p:nvPr/>
        </p:nvSpPr>
        <p:spPr>
          <a:xfrm rot="2815562">
            <a:off x="16202639" y="-70890"/>
            <a:ext cx="4799566" cy="1509681"/>
          </a:xfrm>
          <a:custGeom>
            <a:rect b="b" l="l" r="r" t="t"/>
            <a:pathLst>
              <a:path extrusionOk="0" h="1510659" w="4802674">
                <a:moveTo>
                  <a:pt x="0" y="0"/>
                </a:moveTo>
                <a:lnTo>
                  <a:pt x="4802675" y="0"/>
                </a:lnTo>
                <a:lnTo>
                  <a:pt x="4802675" y="1510660"/>
                </a:lnTo>
                <a:lnTo>
                  <a:pt x="0" y="1510660"/>
                </a:lnTo>
                <a:lnTo>
                  <a:pt x="0" y="0"/>
                </a:lnTo>
                <a:close/>
              </a:path>
            </a:pathLst>
          </a:custGeom>
          <a:blipFill rotWithShape="1">
            <a:blip r:embed="rId3">
              <a:alphaModFix/>
            </a:blip>
            <a:stretch>
              <a:fillRect b="0" l="0" r="0" t="0"/>
            </a:stretch>
          </a:blipFill>
          <a:ln>
            <a:noFill/>
          </a:ln>
        </p:spPr>
      </p:sp>
      <p:sp>
        <p:nvSpPr>
          <p:cNvPr id="148" name="Google Shape;148;p18"/>
          <p:cNvSpPr/>
          <p:nvPr/>
        </p:nvSpPr>
        <p:spPr>
          <a:xfrm flipH="1" rot="-2906990">
            <a:off x="-2482739" y="-271903"/>
            <a:ext cx="4797058" cy="1508892"/>
          </a:xfrm>
          <a:custGeom>
            <a:rect b="b" l="l" r="r" t="t"/>
            <a:pathLst>
              <a:path extrusionOk="0" h="1510659" w="4802674">
                <a:moveTo>
                  <a:pt x="4802675" y="0"/>
                </a:moveTo>
                <a:lnTo>
                  <a:pt x="0" y="0"/>
                </a:lnTo>
                <a:lnTo>
                  <a:pt x="0" y="1510659"/>
                </a:lnTo>
                <a:lnTo>
                  <a:pt x="4802675" y="1510659"/>
                </a:lnTo>
                <a:lnTo>
                  <a:pt x="4802675" y="0"/>
                </a:lnTo>
                <a:close/>
              </a:path>
            </a:pathLst>
          </a:custGeom>
          <a:blipFill rotWithShape="1">
            <a:blip r:embed="rId3">
              <a:alphaModFix/>
            </a:blip>
            <a:stretch>
              <a:fillRect b="0" l="0" r="0" t="0"/>
            </a:stretch>
          </a:blipFill>
          <a:ln>
            <a:noFill/>
          </a:ln>
        </p:spPr>
      </p:sp>
      <p:sp>
        <p:nvSpPr>
          <p:cNvPr id="149" name="Google Shape;149;p18"/>
          <p:cNvSpPr/>
          <p:nvPr/>
        </p:nvSpPr>
        <p:spPr>
          <a:xfrm rot="2815562">
            <a:off x="15174316" y="786697"/>
            <a:ext cx="4210640" cy="480932"/>
          </a:xfrm>
          <a:custGeom>
            <a:rect b="b" l="l" r="r" t="t"/>
            <a:pathLst>
              <a:path extrusionOk="0" h="481243" w="4213366">
                <a:moveTo>
                  <a:pt x="0" y="0"/>
                </a:moveTo>
                <a:lnTo>
                  <a:pt x="4213365" y="0"/>
                </a:lnTo>
                <a:lnTo>
                  <a:pt x="4213365" y="481244"/>
                </a:lnTo>
                <a:lnTo>
                  <a:pt x="0" y="481244"/>
                </a:lnTo>
                <a:lnTo>
                  <a:pt x="0" y="0"/>
                </a:lnTo>
                <a:close/>
              </a:path>
            </a:pathLst>
          </a:custGeom>
          <a:blipFill rotWithShape="1">
            <a:blip r:embed="rId4">
              <a:alphaModFix/>
            </a:blip>
            <a:stretch>
              <a:fillRect b="-95054" l="0" r="0" t="-80313"/>
            </a:stretch>
          </a:blipFill>
          <a:ln>
            <a:noFill/>
          </a:ln>
        </p:spPr>
      </p:sp>
      <p:sp>
        <p:nvSpPr>
          <p:cNvPr id="150" name="Google Shape;150;p18"/>
          <p:cNvSpPr/>
          <p:nvPr/>
        </p:nvSpPr>
        <p:spPr>
          <a:xfrm flipH="1" rot="-2943404">
            <a:off x="-1056179" y="742485"/>
            <a:ext cx="4211364" cy="481014"/>
          </a:xfrm>
          <a:custGeom>
            <a:rect b="b" l="l" r="r" t="t"/>
            <a:pathLst>
              <a:path extrusionOk="0" h="481243" w="4213366">
                <a:moveTo>
                  <a:pt x="4213365" y="0"/>
                </a:moveTo>
                <a:lnTo>
                  <a:pt x="0" y="0"/>
                </a:lnTo>
                <a:lnTo>
                  <a:pt x="0" y="481244"/>
                </a:lnTo>
                <a:lnTo>
                  <a:pt x="4213365" y="481244"/>
                </a:lnTo>
                <a:lnTo>
                  <a:pt x="4213365" y="0"/>
                </a:lnTo>
                <a:close/>
              </a:path>
            </a:pathLst>
          </a:custGeom>
          <a:blipFill rotWithShape="1">
            <a:blip r:embed="rId4">
              <a:alphaModFix/>
            </a:blip>
            <a:stretch>
              <a:fillRect b="-95054" l="0" r="0" t="-80313"/>
            </a:stretch>
          </a:blipFill>
          <a:ln>
            <a:noFill/>
          </a:ln>
        </p:spPr>
      </p:sp>
      <p:sp>
        <p:nvSpPr>
          <p:cNvPr id="151" name="Google Shape;151;p18"/>
          <p:cNvSpPr/>
          <p:nvPr/>
        </p:nvSpPr>
        <p:spPr>
          <a:xfrm>
            <a:off x="16293027" y="374679"/>
            <a:ext cx="654021" cy="654021"/>
          </a:xfrm>
          <a:custGeom>
            <a:rect b="b" l="l" r="r" t="t"/>
            <a:pathLst>
              <a:path extrusionOk="0" h="654021" w="654021">
                <a:moveTo>
                  <a:pt x="0" y="0"/>
                </a:moveTo>
                <a:lnTo>
                  <a:pt x="654021" y="0"/>
                </a:lnTo>
                <a:lnTo>
                  <a:pt x="654021" y="654021"/>
                </a:lnTo>
                <a:lnTo>
                  <a:pt x="0" y="654021"/>
                </a:lnTo>
                <a:lnTo>
                  <a:pt x="0" y="0"/>
                </a:lnTo>
                <a:close/>
              </a:path>
            </a:pathLst>
          </a:custGeom>
          <a:blipFill rotWithShape="1">
            <a:blip r:embed="rId5">
              <a:alphaModFix/>
            </a:blip>
            <a:stretch>
              <a:fillRect b="0" l="0" r="0" t="0"/>
            </a:stretch>
          </a:blipFill>
          <a:ln>
            <a:noFill/>
          </a:ln>
        </p:spPr>
      </p:sp>
      <p:sp>
        <p:nvSpPr>
          <p:cNvPr id="152" name="Google Shape;152;p18"/>
          <p:cNvSpPr/>
          <p:nvPr/>
        </p:nvSpPr>
        <p:spPr>
          <a:xfrm>
            <a:off x="1351886" y="374679"/>
            <a:ext cx="654021" cy="654021"/>
          </a:xfrm>
          <a:custGeom>
            <a:rect b="b" l="l" r="r" t="t"/>
            <a:pathLst>
              <a:path extrusionOk="0" h="654021" w="654021">
                <a:moveTo>
                  <a:pt x="0" y="0"/>
                </a:moveTo>
                <a:lnTo>
                  <a:pt x="654022" y="0"/>
                </a:lnTo>
                <a:lnTo>
                  <a:pt x="654022" y="654021"/>
                </a:lnTo>
                <a:lnTo>
                  <a:pt x="0" y="654021"/>
                </a:lnTo>
                <a:lnTo>
                  <a:pt x="0" y="0"/>
                </a:lnTo>
                <a:close/>
              </a:path>
            </a:pathLst>
          </a:custGeom>
          <a:blipFill rotWithShape="1">
            <a:blip r:embed="rId5">
              <a:alphaModFix/>
            </a:blip>
            <a:stretch>
              <a:fillRect b="0" l="0" r="0" t="0"/>
            </a:stretch>
          </a:blipFill>
          <a:ln>
            <a:noFill/>
          </a:ln>
        </p:spPr>
      </p:sp>
      <p:sp>
        <p:nvSpPr>
          <p:cNvPr id="153" name="Google Shape;153;p18"/>
          <p:cNvSpPr txBox="1"/>
          <p:nvPr/>
        </p:nvSpPr>
        <p:spPr>
          <a:xfrm>
            <a:off x="2657357" y="1028700"/>
            <a:ext cx="12204600" cy="600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b="1" lang="en-US" sz="3900" u="sng">
                <a:solidFill>
                  <a:schemeClr val="dk1"/>
                </a:solidFill>
                <a:latin typeface="Poppins"/>
                <a:ea typeface="Poppins"/>
                <a:cs typeface="Poppins"/>
                <a:sym typeface="Poppins"/>
              </a:rPr>
              <a:t>Early Intervention Program Objectives:</a:t>
            </a:r>
            <a:endParaRPr b="1" sz="2100" u="sng">
              <a:latin typeface="Poppins"/>
              <a:ea typeface="Poppins"/>
              <a:cs typeface="Poppins"/>
              <a:sym typeface="Poppins"/>
            </a:endParaRPr>
          </a:p>
        </p:txBody>
      </p:sp>
      <p:sp>
        <p:nvSpPr>
          <p:cNvPr id="154" name="Google Shape;154;p18"/>
          <p:cNvSpPr txBox="1"/>
          <p:nvPr/>
        </p:nvSpPr>
        <p:spPr>
          <a:xfrm>
            <a:off x="1351875" y="2438425"/>
            <a:ext cx="14941200" cy="5313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600"/>
              </a:spcBef>
              <a:spcAft>
                <a:spcPts val="0"/>
              </a:spcAft>
              <a:buNone/>
            </a:pPr>
            <a:r>
              <a:t/>
            </a:r>
            <a:endParaRPr sz="2300">
              <a:solidFill>
                <a:srgbClr val="4D4D4D"/>
              </a:solidFill>
              <a:latin typeface="Poppins"/>
              <a:ea typeface="Poppins"/>
              <a:cs typeface="Poppins"/>
              <a:sym typeface="Poppins"/>
            </a:endParaRPr>
          </a:p>
          <a:p>
            <a:pPr indent="0" lvl="0" marL="457200" rtl="0" algn="l">
              <a:lnSpc>
                <a:spcPct val="90000"/>
              </a:lnSpc>
              <a:spcBef>
                <a:spcPts val="600"/>
              </a:spcBef>
              <a:spcAft>
                <a:spcPts val="0"/>
              </a:spcAft>
              <a:buNone/>
            </a:pPr>
            <a:r>
              <a:t/>
            </a:r>
            <a:endParaRPr b="1" sz="2300">
              <a:solidFill>
                <a:srgbClr val="4D4D4D"/>
              </a:solidFill>
              <a:latin typeface="Poppins"/>
              <a:ea typeface="Poppins"/>
              <a:cs typeface="Poppins"/>
              <a:sym typeface="Poppins"/>
            </a:endParaRPr>
          </a:p>
          <a:p>
            <a:pPr indent="-444500" lvl="0" marL="457200" rtl="0" algn="l">
              <a:lnSpc>
                <a:spcPct val="90000"/>
              </a:lnSpc>
              <a:spcBef>
                <a:spcPts val="600"/>
              </a:spcBef>
              <a:spcAft>
                <a:spcPts val="0"/>
              </a:spcAft>
              <a:buClr>
                <a:srgbClr val="008EDC"/>
              </a:buClr>
              <a:buSzPts val="3400"/>
              <a:buChar char="•"/>
            </a:pPr>
            <a:r>
              <a:rPr b="1" lang="en-US" sz="3400">
                <a:solidFill>
                  <a:srgbClr val="4D4D4D"/>
                </a:solidFill>
                <a:latin typeface="Poppins"/>
                <a:ea typeface="Poppins"/>
                <a:cs typeface="Poppins"/>
                <a:sym typeface="Poppins"/>
              </a:rPr>
              <a:t>Targeted Support</a:t>
            </a:r>
            <a:r>
              <a:rPr lang="en-US" sz="3400">
                <a:solidFill>
                  <a:srgbClr val="4D4D4D"/>
                </a:solidFill>
                <a:latin typeface="Poppins"/>
                <a:ea typeface="Poppins"/>
                <a:cs typeface="Poppins"/>
                <a:sym typeface="Poppins"/>
              </a:rPr>
              <a:t>: Provide interventions for students at risk of not meeting grade-level expectations in English Language Arts/Reading and Mathematics.</a:t>
            </a:r>
            <a:endParaRPr sz="3400">
              <a:solidFill>
                <a:srgbClr val="4D4D4D"/>
              </a:solidFill>
              <a:latin typeface="Poppins"/>
              <a:ea typeface="Poppins"/>
              <a:cs typeface="Poppins"/>
              <a:sym typeface="Poppins"/>
            </a:endParaRPr>
          </a:p>
          <a:p>
            <a:pPr indent="-444500" lvl="0" marL="457200" rtl="0" algn="l">
              <a:lnSpc>
                <a:spcPct val="90000"/>
              </a:lnSpc>
              <a:spcBef>
                <a:spcPts val="600"/>
              </a:spcBef>
              <a:spcAft>
                <a:spcPts val="0"/>
              </a:spcAft>
              <a:buClr>
                <a:srgbClr val="008EDC"/>
              </a:buClr>
              <a:buSzPts val="3400"/>
              <a:buChar char="•"/>
            </a:pPr>
            <a:r>
              <a:rPr b="1" lang="en-US" sz="3400">
                <a:solidFill>
                  <a:srgbClr val="4D4D4D"/>
                </a:solidFill>
                <a:latin typeface="Poppins"/>
                <a:ea typeface="Poppins"/>
                <a:cs typeface="Poppins"/>
                <a:sym typeface="Poppins"/>
              </a:rPr>
              <a:t>Short-term Assistance</a:t>
            </a:r>
            <a:r>
              <a:rPr lang="en-US" sz="3400">
                <a:solidFill>
                  <a:srgbClr val="4D4D4D"/>
                </a:solidFill>
                <a:latin typeface="Poppins"/>
                <a:ea typeface="Poppins"/>
                <a:cs typeface="Poppins"/>
                <a:sym typeface="Poppins"/>
              </a:rPr>
              <a:t>: Aim to help students reach grade-level expectations quickly, avoiding long-term EIP placement.</a:t>
            </a:r>
            <a:endParaRPr sz="3400">
              <a:solidFill>
                <a:srgbClr val="4D4D4D"/>
              </a:solidFill>
              <a:latin typeface="Poppins"/>
              <a:ea typeface="Poppins"/>
              <a:cs typeface="Poppins"/>
              <a:sym typeface="Poppins"/>
            </a:endParaRPr>
          </a:p>
          <a:p>
            <a:pPr indent="-444500" lvl="0" marL="457200" rtl="0" algn="l">
              <a:lnSpc>
                <a:spcPct val="90000"/>
              </a:lnSpc>
              <a:spcBef>
                <a:spcPts val="600"/>
              </a:spcBef>
              <a:spcAft>
                <a:spcPts val="0"/>
              </a:spcAft>
              <a:buClr>
                <a:srgbClr val="008EDC"/>
              </a:buClr>
              <a:buSzPts val="3400"/>
              <a:buChar char="•"/>
            </a:pPr>
            <a:r>
              <a:rPr b="1" lang="en-US" sz="3400">
                <a:solidFill>
                  <a:srgbClr val="4D4D4D"/>
                </a:solidFill>
                <a:latin typeface="Poppins"/>
                <a:ea typeface="Poppins"/>
                <a:cs typeface="Poppins"/>
                <a:sym typeface="Poppins"/>
              </a:rPr>
              <a:t>Evidence-based Interventions</a:t>
            </a:r>
            <a:r>
              <a:rPr lang="en-US" sz="3400">
                <a:solidFill>
                  <a:srgbClr val="4D4D4D"/>
                </a:solidFill>
                <a:latin typeface="Poppins"/>
                <a:ea typeface="Poppins"/>
                <a:cs typeface="Poppins"/>
                <a:sym typeface="Poppins"/>
              </a:rPr>
              <a:t>: Implement targeted, evidence-based interventions with frequent progress monitoring.</a:t>
            </a:r>
            <a:endParaRPr sz="3400">
              <a:solidFill>
                <a:srgbClr val="4D4D4D"/>
              </a:solidFill>
              <a:latin typeface="Poppins"/>
              <a:ea typeface="Poppins"/>
              <a:cs typeface="Poppins"/>
              <a:sym typeface="Poppins"/>
            </a:endParaRPr>
          </a:p>
          <a:p>
            <a:pPr indent="0" lvl="0" marL="457200" rtl="0" algn="l">
              <a:lnSpc>
                <a:spcPct val="90000"/>
              </a:lnSpc>
              <a:spcBef>
                <a:spcPts val="600"/>
              </a:spcBef>
              <a:spcAft>
                <a:spcPts val="0"/>
              </a:spcAft>
              <a:buNone/>
            </a:pPr>
            <a:r>
              <a:t/>
            </a:r>
            <a:endParaRPr sz="3400">
              <a:solidFill>
                <a:srgbClr val="4D4D4D"/>
              </a:solidFill>
              <a:latin typeface="Poppins"/>
              <a:ea typeface="Poppins"/>
              <a:cs typeface="Poppins"/>
              <a:sym typeface="Poppins"/>
            </a:endParaRPr>
          </a:p>
          <a:p>
            <a:pPr indent="0" lvl="0" marL="914400" marR="0" rtl="0" algn="l">
              <a:lnSpc>
                <a:spcPct val="139968"/>
              </a:lnSpc>
              <a:spcBef>
                <a:spcPts val="0"/>
              </a:spcBef>
              <a:spcAft>
                <a:spcPts val="0"/>
              </a:spcAft>
              <a:buNone/>
            </a:pPr>
            <a:r>
              <a:t/>
            </a:r>
            <a:endParaRPr b="1" sz="3400">
              <a:solidFill>
                <a:schemeClr val="dk1"/>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9"/>
          <p:cNvSpPr/>
          <p:nvPr/>
        </p:nvSpPr>
        <p:spPr>
          <a:xfrm rot="2815562">
            <a:off x="16202639" y="-70890"/>
            <a:ext cx="4799566" cy="1509681"/>
          </a:xfrm>
          <a:custGeom>
            <a:rect b="b" l="l" r="r" t="t"/>
            <a:pathLst>
              <a:path extrusionOk="0" h="1510659" w="4802674">
                <a:moveTo>
                  <a:pt x="0" y="0"/>
                </a:moveTo>
                <a:lnTo>
                  <a:pt x="4802675" y="0"/>
                </a:lnTo>
                <a:lnTo>
                  <a:pt x="4802675" y="1510660"/>
                </a:lnTo>
                <a:lnTo>
                  <a:pt x="0" y="1510660"/>
                </a:lnTo>
                <a:lnTo>
                  <a:pt x="0" y="0"/>
                </a:lnTo>
                <a:close/>
              </a:path>
            </a:pathLst>
          </a:custGeom>
          <a:blipFill rotWithShape="1">
            <a:blip r:embed="rId3">
              <a:alphaModFix/>
            </a:blip>
            <a:stretch>
              <a:fillRect b="0" l="0" r="0" t="0"/>
            </a:stretch>
          </a:blipFill>
          <a:ln>
            <a:noFill/>
          </a:ln>
        </p:spPr>
      </p:sp>
      <p:sp>
        <p:nvSpPr>
          <p:cNvPr id="160" name="Google Shape;160;p19"/>
          <p:cNvSpPr/>
          <p:nvPr/>
        </p:nvSpPr>
        <p:spPr>
          <a:xfrm flipH="1" rot="-2906990">
            <a:off x="-2482739" y="-271903"/>
            <a:ext cx="4797058" cy="1508892"/>
          </a:xfrm>
          <a:custGeom>
            <a:rect b="b" l="l" r="r" t="t"/>
            <a:pathLst>
              <a:path extrusionOk="0" h="1510659" w="4802674">
                <a:moveTo>
                  <a:pt x="4802675" y="0"/>
                </a:moveTo>
                <a:lnTo>
                  <a:pt x="0" y="0"/>
                </a:lnTo>
                <a:lnTo>
                  <a:pt x="0" y="1510659"/>
                </a:lnTo>
                <a:lnTo>
                  <a:pt x="4802675" y="1510659"/>
                </a:lnTo>
                <a:lnTo>
                  <a:pt x="4802675" y="0"/>
                </a:lnTo>
                <a:close/>
              </a:path>
            </a:pathLst>
          </a:custGeom>
          <a:blipFill rotWithShape="1">
            <a:blip r:embed="rId3">
              <a:alphaModFix/>
            </a:blip>
            <a:stretch>
              <a:fillRect b="0" l="0" r="0" t="0"/>
            </a:stretch>
          </a:blipFill>
          <a:ln>
            <a:noFill/>
          </a:ln>
        </p:spPr>
      </p:sp>
      <p:sp>
        <p:nvSpPr>
          <p:cNvPr id="161" name="Google Shape;161;p19"/>
          <p:cNvSpPr/>
          <p:nvPr/>
        </p:nvSpPr>
        <p:spPr>
          <a:xfrm rot="2815562">
            <a:off x="15174316" y="786697"/>
            <a:ext cx="4210640" cy="480932"/>
          </a:xfrm>
          <a:custGeom>
            <a:rect b="b" l="l" r="r" t="t"/>
            <a:pathLst>
              <a:path extrusionOk="0" h="481243" w="4213366">
                <a:moveTo>
                  <a:pt x="0" y="0"/>
                </a:moveTo>
                <a:lnTo>
                  <a:pt x="4213365" y="0"/>
                </a:lnTo>
                <a:lnTo>
                  <a:pt x="4213365" y="481244"/>
                </a:lnTo>
                <a:lnTo>
                  <a:pt x="0" y="481244"/>
                </a:lnTo>
                <a:lnTo>
                  <a:pt x="0" y="0"/>
                </a:lnTo>
                <a:close/>
              </a:path>
            </a:pathLst>
          </a:custGeom>
          <a:blipFill rotWithShape="1">
            <a:blip r:embed="rId4">
              <a:alphaModFix/>
            </a:blip>
            <a:stretch>
              <a:fillRect b="-95054" l="0" r="0" t="-80313"/>
            </a:stretch>
          </a:blipFill>
          <a:ln>
            <a:noFill/>
          </a:ln>
        </p:spPr>
      </p:sp>
      <p:sp>
        <p:nvSpPr>
          <p:cNvPr id="162" name="Google Shape;162;p19"/>
          <p:cNvSpPr/>
          <p:nvPr/>
        </p:nvSpPr>
        <p:spPr>
          <a:xfrm flipH="1" rot="-2943404">
            <a:off x="-1056179" y="742485"/>
            <a:ext cx="4211364" cy="481014"/>
          </a:xfrm>
          <a:custGeom>
            <a:rect b="b" l="l" r="r" t="t"/>
            <a:pathLst>
              <a:path extrusionOk="0" h="481243" w="4213366">
                <a:moveTo>
                  <a:pt x="4213365" y="0"/>
                </a:moveTo>
                <a:lnTo>
                  <a:pt x="0" y="0"/>
                </a:lnTo>
                <a:lnTo>
                  <a:pt x="0" y="481244"/>
                </a:lnTo>
                <a:lnTo>
                  <a:pt x="4213365" y="481244"/>
                </a:lnTo>
                <a:lnTo>
                  <a:pt x="4213365" y="0"/>
                </a:lnTo>
                <a:close/>
              </a:path>
            </a:pathLst>
          </a:custGeom>
          <a:blipFill rotWithShape="1">
            <a:blip r:embed="rId4">
              <a:alphaModFix/>
            </a:blip>
            <a:stretch>
              <a:fillRect b="-95054" l="0" r="0" t="-80313"/>
            </a:stretch>
          </a:blipFill>
          <a:ln>
            <a:noFill/>
          </a:ln>
        </p:spPr>
      </p:sp>
      <p:sp>
        <p:nvSpPr>
          <p:cNvPr id="163" name="Google Shape;163;p19"/>
          <p:cNvSpPr/>
          <p:nvPr/>
        </p:nvSpPr>
        <p:spPr>
          <a:xfrm>
            <a:off x="16293027" y="374679"/>
            <a:ext cx="654021" cy="654021"/>
          </a:xfrm>
          <a:custGeom>
            <a:rect b="b" l="l" r="r" t="t"/>
            <a:pathLst>
              <a:path extrusionOk="0" h="654021" w="654021">
                <a:moveTo>
                  <a:pt x="0" y="0"/>
                </a:moveTo>
                <a:lnTo>
                  <a:pt x="654021" y="0"/>
                </a:lnTo>
                <a:lnTo>
                  <a:pt x="654021" y="654021"/>
                </a:lnTo>
                <a:lnTo>
                  <a:pt x="0" y="654021"/>
                </a:lnTo>
                <a:lnTo>
                  <a:pt x="0" y="0"/>
                </a:lnTo>
                <a:close/>
              </a:path>
            </a:pathLst>
          </a:custGeom>
          <a:blipFill rotWithShape="1">
            <a:blip r:embed="rId5">
              <a:alphaModFix/>
            </a:blip>
            <a:stretch>
              <a:fillRect b="0" l="0" r="0" t="0"/>
            </a:stretch>
          </a:blipFill>
          <a:ln>
            <a:noFill/>
          </a:ln>
        </p:spPr>
      </p:sp>
      <p:sp>
        <p:nvSpPr>
          <p:cNvPr id="164" name="Google Shape;164;p19"/>
          <p:cNvSpPr/>
          <p:nvPr/>
        </p:nvSpPr>
        <p:spPr>
          <a:xfrm>
            <a:off x="1351886" y="374679"/>
            <a:ext cx="654021" cy="654021"/>
          </a:xfrm>
          <a:custGeom>
            <a:rect b="b" l="l" r="r" t="t"/>
            <a:pathLst>
              <a:path extrusionOk="0" h="654021" w="654021">
                <a:moveTo>
                  <a:pt x="0" y="0"/>
                </a:moveTo>
                <a:lnTo>
                  <a:pt x="654022" y="0"/>
                </a:lnTo>
                <a:lnTo>
                  <a:pt x="654022" y="654021"/>
                </a:lnTo>
                <a:lnTo>
                  <a:pt x="0" y="654021"/>
                </a:lnTo>
                <a:lnTo>
                  <a:pt x="0" y="0"/>
                </a:lnTo>
                <a:close/>
              </a:path>
            </a:pathLst>
          </a:custGeom>
          <a:blipFill rotWithShape="1">
            <a:blip r:embed="rId5">
              <a:alphaModFix/>
            </a:blip>
            <a:stretch>
              <a:fillRect b="0" l="0" r="0" t="0"/>
            </a:stretch>
          </a:blipFill>
          <a:ln>
            <a:noFill/>
          </a:ln>
        </p:spPr>
      </p:sp>
      <p:sp>
        <p:nvSpPr>
          <p:cNvPr id="165" name="Google Shape;165;p19"/>
          <p:cNvSpPr txBox="1"/>
          <p:nvPr/>
        </p:nvSpPr>
        <p:spPr>
          <a:xfrm>
            <a:off x="2657357" y="1028700"/>
            <a:ext cx="12204600" cy="600300"/>
          </a:xfrm>
          <a:prstGeom prst="rect">
            <a:avLst/>
          </a:prstGeom>
          <a:noFill/>
          <a:ln>
            <a:noFill/>
          </a:ln>
        </p:spPr>
        <p:txBody>
          <a:bodyPr anchorCtr="0" anchor="t" bIns="0" lIns="0" spcFirstLastPara="1" rIns="0" wrap="square" tIns="0">
            <a:normAutofit fontScale="92500"/>
          </a:bodyPr>
          <a:lstStyle/>
          <a:p>
            <a:pPr indent="0" lvl="0" marL="0" rtl="0" algn="ctr">
              <a:spcBef>
                <a:spcPts val="0"/>
              </a:spcBef>
              <a:spcAft>
                <a:spcPts val="0"/>
              </a:spcAft>
              <a:buNone/>
            </a:pPr>
            <a:r>
              <a:rPr b="1" lang="en-US" sz="3900" u="sng">
                <a:solidFill>
                  <a:schemeClr val="dk1"/>
                </a:solidFill>
                <a:latin typeface="Poppins"/>
                <a:ea typeface="Poppins"/>
                <a:cs typeface="Poppins"/>
                <a:sym typeface="Poppins"/>
              </a:rPr>
              <a:t>Early Intervention Program Objectives( continued):</a:t>
            </a:r>
            <a:endParaRPr b="1" sz="2100" u="sng">
              <a:latin typeface="Poppins"/>
              <a:ea typeface="Poppins"/>
              <a:cs typeface="Poppins"/>
              <a:sym typeface="Poppins"/>
            </a:endParaRPr>
          </a:p>
        </p:txBody>
      </p:sp>
      <p:sp>
        <p:nvSpPr>
          <p:cNvPr id="166" name="Google Shape;166;p19"/>
          <p:cNvSpPr txBox="1"/>
          <p:nvPr/>
        </p:nvSpPr>
        <p:spPr>
          <a:xfrm>
            <a:off x="1351875" y="2438425"/>
            <a:ext cx="14941200" cy="65187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600"/>
              </a:spcBef>
              <a:spcAft>
                <a:spcPts val="0"/>
              </a:spcAft>
              <a:buNone/>
            </a:pPr>
            <a:r>
              <a:t/>
            </a:r>
            <a:endParaRPr sz="2300">
              <a:solidFill>
                <a:srgbClr val="4D4D4D"/>
              </a:solidFill>
              <a:latin typeface="Poppins"/>
              <a:ea typeface="Poppins"/>
              <a:cs typeface="Poppins"/>
              <a:sym typeface="Poppins"/>
            </a:endParaRPr>
          </a:p>
          <a:p>
            <a:pPr indent="0" lvl="0" marL="457200" rtl="0" algn="l">
              <a:lnSpc>
                <a:spcPct val="90000"/>
              </a:lnSpc>
              <a:spcBef>
                <a:spcPts val="600"/>
              </a:spcBef>
              <a:spcAft>
                <a:spcPts val="0"/>
              </a:spcAft>
              <a:buNone/>
            </a:pPr>
            <a:r>
              <a:t/>
            </a:r>
            <a:endParaRPr b="1"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Alignment</a:t>
            </a:r>
            <a:r>
              <a:rPr lang="en-US" sz="2500">
                <a:solidFill>
                  <a:srgbClr val="4D4D4D"/>
                </a:solidFill>
                <a:latin typeface="Poppins"/>
                <a:ea typeface="Poppins"/>
                <a:cs typeface="Poppins"/>
                <a:sym typeface="Poppins"/>
              </a:rPr>
              <a:t>: Ensure reading interventions align with the </a:t>
            </a:r>
            <a:r>
              <a:rPr lang="en-US" sz="2500" u="sng">
                <a:solidFill>
                  <a:schemeClr val="hlink"/>
                </a:solidFill>
                <a:latin typeface="Poppins"/>
                <a:ea typeface="Poppins"/>
                <a:cs typeface="Poppins"/>
                <a:sym typeface="Poppins"/>
                <a:hlinkClick r:id="rId6"/>
              </a:rPr>
              <a:t>Georgia Early Literacy Act </a:t>
            </a:r>
            <a:r>
              <a:rPr lang="en-US" sz="2500">
                <a:solidFill>
                  <a:srgbClr val="4D4D4D"/>
                </a:solidFill>
                <a:latin typeface="Poppins"/>
                <a:ea typeface="Poppins"/>
                <a:cs typeface="Poppins"/>
                <a:sym typeface="Poppins"/>
              </a:rPr>
              <a:t>and state-approved materials.</a:t>
            </a:r>
            <a:endParaRPr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Compliance</a:t>
            </a:r>
            <a:r>
              <a:rPr lang="en-US" sz="2500">
                <a:solidFill>
                  <a:srgbClr val="4D4D4D"/>
                </a:solidFill>
                <a:latin typeface="Poppins"/>
                <a:ea typeface="Poppins"/>
                <a:cs typeface="Poppins"/>
                <a:sym typeface="Poppins"/>
              </a:rPr>
              <a:t>: Require annual assurance from LEAs to adhere to evidence-based practices for EIP funding.</a:t>
            </a:r>
            <a:endParaRPr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Integration with MTSS</a:t>
            </a:r>
            <a:r>
              <a:rPr lang="en-US" sz="2500">
                <a:solidFill>
                  <a:srgbClr val="4D4D4D"/>
                </a:solidFill>
                <a:latin typeface="Poppins"/>
                <a:ea typeface="Poppins"/>
                <a:cs typeface="Poppins"/>
                <a:sym typeface="Poppins"/>
              </a:rPr>
              <a:t>: Align with Georgia Tiered System of Supports (GaMTSS) for comprehensive academic and non-academic support.</a:t>
            </a:r>
            <a:endParaRPr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Flexible Support Tiers</a:t>
            </a:r>
            <a:r>
              <a:rPr lang="en-US" sz="2500">
                <a:solidFill>
                  <a:srgbClr val="4D4D4D"/>
                </a:solidFill>
                <a:latin typeface="Poppins"/>
                <a:ea typeface="Poppins"/>
                <a:cs typeface="Poppins"/>
                <a:sym typeface="Poppins"/>
              </a:rPr>
              <a:t>: Use data to move students fluidly between tiered supports (Tiers 1, 2, and 3).</a:t>
            </a:r>
            <a:endParaRPr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Parental Involvement</a:t>
            </a:r>
            <a:r>
              <a:rPr lang="en-US" sz="2500">
                <a:solidFill>
                  <a:srgbClr val="4D4D4D"/>
                </a:solidFill>
                <a:latin typeface="Poppins"/>
                <a:ea typeface="Poppins"/>
                <a:cs typeface="Poppins"/>
                <a:sym typeface="Poppins"/>
              </a:rPr>
              <a:t>: Involve parents in EIP decisions and provide opportunities for engagement.</a:t>
            </a:r>
            <a:endParaRPr sz="2500">
              <a:solidFill>
                <a:srgbClr val="4D4D4D"/>
              </a:solidFill>
              <a:latin typeface="Poppins"/>
              <a:ea typeface="Poppins"/>
              <a:cs typeface="Poppins"/>
              <a:sym typeface="Poppins"/>
            </a:endParaRPr>
          </a:p>
          <a:p>
            <a:pPr indent="-387350" lvl="0" marL="457200" rtl="0" algn="l">
              <a:lnSpc>
                <a:spcPct val="90000"/>
              </a:lnSpc>
              <a:spcBef>
                <a:spcPts val="600"/>
              </a:spcBef>
              <a:spcAft>
                <a:spcPts val="0"/>
              </a:spcAft>
              <a:buClr>
                <a:srgbClr val="008EDC"/>
              </a:buClr>
              <a:buSzPts val="2500"/>
              <a:buChar char="•"/>
            </a:pPr>
            <a:r>
              <a:rPr b="1" lang="en-US" sz="2500">
                <a:solidFill>
                  <a:srgbClr val="4D4D4D"/>
                </a:solidFill>
                <a:latin typeface="Poppins"/>
                <a:ea typeface="Poppins"/>
                <a:cs typeface="Poppins"/>
                <a:sym typeface="Poppins"/>
              </a:rPr>
              <a:t>Clear Exit Criteria</a:t>
            </a:r>
            <a:r>
              <a:rPr lang="en-US" sz="2500">
                <a:solidFill>
                  <a:srgbClr val="4D4D4D"/>
                </a:solidFill>
                <a:latin typeface="Poppins"/>
                <a:ea typeface="Poppins"/>
                <a:cs typeface="Poppins"/>
                <a:sym typeface="Poppins"/>
              </a:rPr>
              <a:t>: Exit students from EIP once they consistently meet grade-level performance.</a:t>
            </a:r>
            <a:endParaRPr b="1" sz="3900">
              <a:solidFill>
                <a:srgbClr val="4D4D4D"/>
              </a:solidFill>
              <a:latin typeface="Poppins"/>
              <a:ea typeface="Poppins"/>
              <a:cs typeface="Poppins"/>
              <a:sym typeface="Poppins"/>
            </a:endParaRPr>
          </a:p>
          <a:p>
            <a:pPr indent="0" lvl="0" marL="457200" rtl="0" algn="l">
              <a:lnSpc>
                <a:spcPct val="90000"/>
              </a:lnSpc>
              <a:spcBef>
                <a:spcPts val="600"/>
              </a:spcBef>
              <a:spcAft>
                <a:spcPts val="0"/>
              </a:spcAft>
              <a:buNone/>
            </a:pPr>
            <a:r>
              <a:t/>
            </a:r>
            <a:endParaRPr sz="3700">
              <a:solidFill>
                <a:srgbClr val="4D4D4D"/>
              </a:solidFill>
              <a:latin typeface="Poppins"/>
              <a:ea typeface="Poppins"/>
              <a:cs typeface="Poppins"/>
              <a:sym typeface="Poppins"/>
            </a:endParaRPr>
          </a:p>
          <a:p>
            <a:pPr indent="0" lvl="0" marL="914400" marR="0" rtl="0" algn="l">
              <a:lnSpc>
                <a:spcPct val="139968"/>
              </a:lnSpc>
              <a:spcBef>
                <a:spcPts val="0"/>
              </a:spcBef>
              <a:spcAft>
                <a:spcPts val="0"/>
              </a:spcAft>
              <a:buNone/>
            </a:pPr>
            <a:r>
              <a:t/>
            </a:r>
            <a:endParaRPr b="1" sz="3700">
              <a:solidFill>
                <a:schemeClr val="dk1"/>
              </a:solidFill>
              <a:latin typeface="Poppins"/>
              <a:ea typeface="Poppins"/>
              <a:cs typeface="Poppins"/>
              <a:sym typeface="Poppins"/>
            </a:endParaRPr>
          </a:p>
        </p:txBody>
      </p:sp>
      <p:pic>
        <p:nvPicPr>
          <p:cNvPr id="167" name="Google Shape;167;p19"/>
          <p:cNvPicPr preferRelativeResize="0"/>
          <p:nvPr/>
        </p:nvPicPr>
        <p:blipFill>
          <a:blip r:embed="rId7">
            <a:alphaModFix/>
          </a:blip>
          <a:stretch>
            <a:fillRect/>
          </a:stretch>
        </p:blipFill>
        <p:spPr>
          <a:xfrm>
            <a:off x="15666163" y="6759775"/>
            <a:ext cx="2346550" cy="2578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0"/>
          <p:cNvSpPr txBox="1"/>
          <p:nvPr>
            <p:ph type="title"/>
          </p:nvPr>
        </p:nvSpPr>
        <p:spPr>
          <a:xfrm>
            <a:off x="623400" y="432850"/>
            <a:ext cx="17041200" cy="1145400"/>
          </a:xfrm>
          <a:prstGeom prst="rect">
            <a:avLst/>
          </a:prstGeom>
          <a:noFill/>
          <a:ln>
            <a:noFill/>
          </a:ln>
        </p:spPr>
        <p:txBody>
          <a:bodyPr anchorCtr="0" anchor="t" bIns="182850" lIns="182850" spcFirstLastPara="1" rIns="182850" wrap="square" tIns="182850">
            <a:normAutofit/>
          </a:bodyPr>
          <a:lstStyle/>
          <a:p>
            <a:pPr indent="0" lvl="0" marL="0" rtl="0" algn="ctr">
              <a:lnSpc>
                <a:spcPct val="90000"/>
              </a:lnSpc>
              <a:spcBef>
                <a:spcPts val="0"/>
              </a:spcBef>
              <a:spcAft>
                <a:spcPts val="0"/>
              </a:spcAft>
              <a:buClr>
                <a:srgbClr val="262626"/>
              </a:buClr>
              <a:buSzPts val="6200"/>
              <a:buFont typeface="Libre Franklin Medium"/>
              <a:buNone/>
            </a:pPr>
            <a:r>
              <a:rPr lang="en-US"/>
              <a:t>EIP Models Overview</a:t>
            </a:r>
            <a:endParaRPr/>
          </a:p>
        </p:txBody>
      </p:sp>
      <p:graphicFrame>
        <p:nvGraphicFramePr>
          <p:cNvPr id="173" name="Google Shape;173;p20"/>
          <p:cNvGraphicFramePr/>
          <p:nvPr/>
        </p:nvGraphicFramePr>
        <p:xfrm>
          <a:off x="775150" y="1434900"/>
          <a:ext cx="3000000" cy="3000000"/>
        </p:xfrm>
        <a:graphic>
          <a:graphicData uri="http://schemas.openxmlformats.org/drawingml/2006/table">
            <a:tbl>
              <a:tblPr>
                <a:noFill/>
                <a:tableStyleId>{368A8B12-D0C6-4CA1-AC16-F9F965FCA06C}</a:tableStyleId>
              </a:tblPr>
              <a:tblGrid>
                <a:gridCol w="4116100"/>
                <a:gridCol w="4116100"/>
                <a:gridCol w="4116100"/>
                <a:gridCol w="4116100"/>
              </a:tblGrid>
              <a:tr h="750500">
                <a:tc>
                  <a:txBody>
                    <a:bodyPr/>
                    <a:lstStyle/>
                    <a:p>
                      <a:pPr indent="0" lvl="0" marL="0" marR="0" rtl="0" algn="ctr">
                        <a:spcBef>
                          <a:spcPts val="0"/>
                        </a:spcBef>
                        <a:spcAft>
                          <a:spcPts val="0"/>
                        </a:spcAft>
                        <a:buClr>
                          <a:schemeClr val="lt1"/>
                        </a:buClr>
                        <a:buSzPts val="2700"/>
                        <a:buFont typeface="Libre Franklin"/>
                        <a:buNone/>
                      </a:pPr>
                      <a:r>
                        <a:rPr b="1" lang="en-US" sz="2700" u="none" cap="none" strike="noStrike">
                          <a:solidFill>
                            <a:schemeClr val="lt1"/>
                          </a:solidFill>
                        </a:rPr>
                        <a:t>Model</a:t>
                      </a:r>
                      <a:endParaRPr b="1" sz="2700" u="none" cap="none" strike="noStrike">
                        <a:solidFill>
                          <a:schemeClr val="lt1"/>
                        </a:solidFill>
                      </a:endParaRPr>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B5394"/>
                    </a:solidFill>
                  </a:tcPr>
                </a:tc>
                <a:tc>
                  <a:txBody>
                    <a:bodyPr/>
                    <a:lstStyle/>
                    <a:p>
                      <a:pPr indent="0" lvl="0" marL="0" marR="0" rtl="0" algn="ctr">
                        <a:spcBef>
                          <a:spcPts val="0"/>
                        </a:spcBef>
                        <a:spcAft>
                          <a:spcPts val="0"/>
                        </a:spcAft>
                        <a:buClr>
                          <a:schemeClr val="lt1"/>
                        </a:buClr>
                        <a:buSzPts val="2700"/>
                        <a:buFont typeface="Libre Franklin"/>
                        <a:buNone/>
                      </a:pPr>
                      <a:r>
                        <a:rPr b="1" lang="en-US" sz="2700" u="none" cap="none" strike="noStrike">
                          <a:solidFill>
                            <a:schemeClr val="lt1"/>
                          </a:solidFill>
                        </a:rPr>
                        <a:t>Description</a:t>
                      </a:r>
                      <a:endParaRPr b="1" sz="2700" u="none" cap="none" strike="noStrike">
                        <a:solidFill>
                          <a:schemeClr val="lt1"/>
                        </a:solidFill>
                      </a:endParaRPr>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B5394"/>
                    </a:solidFill>
                  </a:tcPr>
                </a:tc>
                <a:tc>
                  <a:txBody>
                    <a:bodyPr/>
                    <a:lstStyle/>
                    <a:p>
                      <a:pPr indent="0" lvl="0" marL="0" marR="0" rtl="0" algn="ctr">
                        <a:spcBef>
                          <a:spcPts val="0"/>
                        </a:spcBef>
                        <a:spcAft>
                          <a:spcPts val="0"/>
                        </a:spcAft>
                        <a:buClr>
                          <a:schemeClr val="lt1"/>
                        </a:buClr>
                        <a:buSzPts val="2700"/>
                        <a:buFont typeface="Libre Franklin"/>
                        <a:buNone/>
                      </a:pPr>
                      <a:r>
                        <a:rPr b="1" lang="en-US" sz="2700" u="none" cap="none" strike="noStrike">
                          <a:solidFill>
                            <a:schemeClr val="lt1"/>
                          </a:solidFill>
                        </a:rPr>
                        <a:t>Class Size</a:t>
                      </a:r>
                      <a:endParaRPr b="1" sz="2700" u="none" cap="none" strike="noStrike">
                        <a:solidFill>
                          <a:schemeClr val="lt1"/>
                        </a:solidFill>
                      </a:endParaRPr>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B5394"/>
                    </a:solidFill>
                  </a:tcPr>
                </a:tc>
                <a:tc>
                  <a:txBody>
                    <a:bodyPr/>
                    <a:lstStyle/>
                    <a:p>
                      <a:pPr indent="0" lvl="0" marL="0" marR="0" rtl="0" algn="ctr">
                        <a:spcBef>
                          <a:spcPts val="0"/>
                        </a:spcBef>
                        <a:spcAft>
                          <a:spcPts val="0"/>
                        </a:spcAft>
                        <a:buClr>
                          <a:schemeClr val="lt1"/>
                        </a:buClr>
                        <a:buSzPts val="2700"/>
                        <a:buFont typeface="Libre Franklin"/>
                        <a:buNone/>
                      </a:pPr>
                      <a:r>
                        <a:rPr b="1" lang="en-US" sz="2700" u="none" cap="none" strike="noStrike">
                          <a:solidFill>
                            <a:schemeClr val="lt1"/>
                          </a:solidFill>
                        </a:rPr>
                        <a:t>Minimum Minutes per Segment</a:t>
                      </a:r>
                      <a:endParaRPr b="1" sz="2700" u="none" cap="none" strike="noStrike">
                        <a:solidFill>
                          <a:schemeClr val="lt1"/>
                        </a:solidFill>
                      </a:endParaRPr>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B5394"/>
                    </a:solidFill>
                  </a:tcPr>
                </a:tc>
              </a:tr>
              <a:tr h="1702500">
                <a:tc>
                  <a:txBody>
                    <a:bodyPr/>
                    <a:lstStyle/>
                    <a:p>
                      <a:pPr indent="0" lvl="0" marL="0" marR="0" rtl="0" algn="l">
                        <a:spcBef>
                          <a:spcPts val="0"/>
                        </a:spcBef>
                        <a:spcAft>
                          <a:spcPts val="0"/>
                        </a:spcAft>
                        <a:buClr>
                          <a:schemeClr val="dk1"/>
                        </a:buClr>
                        <a:buSzPts val="2000"/>
                        <a:buFont typeface="Libre Franklin"/>
                        <a:buNone/>
                      </a:pPr>
                      <a:r>
                        <a:rPr b="1" lang="en-US" sz="2000" u="none" cap="none" strike="noStrike"/>
                        <a:t>Augmented</a:t>
                      </a:r>
                      <a:endParaRPr b="1"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2000"/>
                        <a:buFont typeface="Libre Franklin"/>
                        <a:buNone/>
                      </a:pPr>
                      <a:r>
                        <a:rPr lang="en-US" sz="2000" u="none" cap="none" strike="noStrike"/>
                        <a:t>Incorporates EIP services into the regular class with an additional certified teacher to lower the teacher/pupil ratio. Co-teaching approach.</a:t>
                      </a:r>
                      <a:endParaRPr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400"/>
                        <a:buFont typeface="Libre Franklin"/>
                        <a:buNone/>
                      </a:pPr>
                      <a:r>
                        <a:rPr lang="en-US" sz="2400" u="none" cap="none" strike="noStrike"/>
                        <a:t>Varies by grade</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400"/>
                        <a:buFont typeface="Libre Franklin"/>
                        <a:buNone/>
                      </a:pPr>
                      <a:r>
                        <a:rPr lang="en-US" sz="2400" u="none" cap="none" strike="noStrike"/>
                        <a:t>45 minutes (K-3) </a:t>
                      </a:r>
                      <a:endParaRPr sz="2400" u="none" cap="none" strike="noStrike"/>
                    </a:p>
                    <a:p>
                      <a:pPr indent="0" lvl="0" marL="0" marR="0" rtl="0" algn="ctr">
                        <a:spcBef>
                          <a:spcPts val="0"/>
                        </a:spcBef>
                        <a:spcAft>
                          <a:spcPts val="0"/>
                        </a:spcAft>
                        <a:buClr>
                          <a:schemeClr val="dk1"/>
                        </a:buClr>
                        <a:buSzPts val="2400"/>
                        <a:buFont typeface="Libre Franklin"/>
                        <a:buNone/>
                      </a:pPr>
                      <a:r>
                        <a:rPr lang="en-US" sz="2400" u="none" cap="none" strike="noStrike"/>
                        <a:t>50 minutes (4-5)</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702500">
                <a:tc>
                  <a:txBody>
                    <a:bodyPr/>
                    <a:lstStyle/>
                    <a:p>
                      <a:pPr indent="0" lvl="0" marL="0" marR="0" rtl="0" algn="l">
                        <a:spcBef>
                          <a:spcPts val="0"/>
                        </a:spcBef>
                        <a:spcAft>
                          <a:spcPts val="0"/>
                        </a:spcAft>
                        <a:buClr>
                          <a:schemeClr val="dk1"/>
                        </a:buClr>
                        <a:buSzPts val="2000"/>
                        <a:buFont typeface="Libre Franklin"/>
                        <a:buNone/>
                      </a:pPr>
                      <a:r>
                        <a:rPr b="1" lang="en-US" sz="2000" u="none" cap="none" strike="noStrike"/>
                        <a:t>Self-Contained</a:t>
                      </a:r>
                      <a:endParaRPr b="1"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2000"/>
                        <a:buFont typeface="Libre Franklin"/>
                        <a:buNone/>
                      </a:pPr>
                      <a:r>
                        <a:rPr lang="en-US" sz="2000" u="none" cap="none" strike="noStrike"/>
                        <a:t>EIP students receive interventions within a reduced class size. The teacher provides both subject-area content and interventions.</a:t>
                      </a:r>
                      <a:endParaRPr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400"/>
                        <a:buFont typeface="Libre Franklin"/>
                        <a:buNone/>
                      </a:pPr>
                      <a:r>
                        <a:rPr lang="en-US" sz="2400" u="none" cap="none" strike="noStrike"/>
                        <a:t>14 (max)</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45 minutes (K-3) </a:t>
                      </a:r>
                      <a:endParaRPr sz="2400" u="none" cap="none" strike="noStrike">
                        <a:solidFill>
                          <a:schemeClr val="dk1"/>
                        </a:solidFill>
                      </a:endParaRPr>
                    </a:p>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50 minutes (4-5)</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459250">
                <a:tc>
                  <a:txBody>
                    <a:bodyPr/>
                    <a:lstStyle/>
                    <a:p>
                      <a:pPr indent="0" lvl="0" marL="0" marR="0" rtl="0" algn="l">
                        <a:spcBef>
                          <a:spcPts val="0"/>
                        </a:spcBef>
                        <a:spcAft>
                          <a:spcPts val="0"/>
                        </a:spcAft>
                        <a:buClr>
                          <a:schemeClr val="dk1"/>
                        </a:buClr>
                        <a:buSzPts val="2000"/>
                        <a:buFont typeface="Libre Franklin"/>
                        <a:buNone/>
                      </a:pPr>
                      <a:r>
                        <a:rPr b="1" lang="en-US" sz="2000" u="none" cap="none" strike="noStrike"/>
                        <a:t>Pull-Out</a:t>
                      </a:r>
                      <a:endParaRPr b="1"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2000"/>
                        <a:buFont typeface="Libre Franklin"/>
                        <a:buNone/>
                      </a:pPr>
                      <a:r>
                        <a:rPr lang="en-US" sz="2000" u="none" cap="none" strike="noStrike"/>
                        <a:t>EIP students are removed from the general classroom to receive interventions in a small group setting by an EIP teacher.</a:t>
                      </a:r>
                      <a:endParaRPr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400"/>
                        <a:buFont typeface="Libre Franklin"/>
                        <a:buNone/>
                      </a:pPr>
                      <a:r>
                        <a:rPr lang="en-US" sz="2400" u="none" cap="none" strike="noStrike"/>
                        <a:t>14 (max)</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45 minutes (K-3) </a:t>
                      </a:r>
                      <a:endParaRPr sz="2400" u="none" cap="none" strike="noStrike">
                        <a:solidFill>
                          <a:schemeClr val="dk1"/>
                        </a:solidFill>
                      </a:endParaRPr>
                    </a:p>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50 minutes (4-5)</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702500">
                <a:tc>
                  <a:txBody>
                    <a:bodyPr/>
                    <a:lstStyle/>
                    <a:p>
                      <a:pPr indent="0" lvl="0" marL="0" marR="0" rtl="0" algn="l">
                        <a:spcBef>
                          <a:spcPts val="0"/>
                        </a:spcBef>
                        <a:spcAft>
                          <a:spcPts val="0"/>
                        </a:spcAft>
                        <a:buClr>
                          <a:schemeClr val="dk1"/>
                        </a:buClr>
                        <a:buSzPts val="2000"/>
                        <a:buFont typeface="Libre Franklin"/>
                        <a:buNone/>
                      </a:pPr>
                      <a:r>
                        <a:rPr b="1" lang="en-US" sz="2000" u="none" cap="none" strike="noStrike"/>
                        <a:t>Innovative</a:t>
                      </a:r>
                      <a:endParaRPr b="1"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2000"/>
                        <a:buFont typeface="Libre Franklin"/>
                        <a:buNone/>
                      </a:pPr>
                      <a:r>
                        <a:rPr lang="en-US" sz="2000" u="none" cap="none" strike="noStrike"/>
                        <a:t>Customized interventions or practices beyond state services, designed to accelerate learning, based on the unique needs of students and staff.</a:t>
                      </a:r>
                      <a:endParaRPr sz="20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400"/>
                        <a:buFont typeface="Libre Franklin"/>
                        <a:buNone/>
                      </a:pPr>
                      <a:r>
                        <a:rPr lang="en-US" sz="2400" u="none" cap="none" strike="noStrike"/>
                        <a:t>Varies by design</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45 minutes (K-3) </a:t>
                      </a:r>
                      <a:endParaRPr sz="2400" u="none" cap="none" strike="noStrike">
                        <a:solidFill>
                          <a:schemeClr val="dk1"/>
                        </a:solidFill>
                      </a:endParaRPr>
                    </a:p>
                    <a:p>
                      <a:pPr indent="0" lvl="0" marL="0" marR="0" rtl="0" algn="ctr">
                        <a:spcBef>
                          <a:spcPts val="0"/>
                        </a:spcBef>
                        <a:spcAft>
                          <a:spcPts val="0"/>
                        </a:spcAft>
                        <a:buClr>
                          <a:schemeClr val="dk1"/>
                        </a:buClr>
                        <a:buSzPts val="2200"/>
                        <a:buFont typeface="Arial"/>
                        <a:buNone/>
                      </a:pPr>
                      <a:r>
                        <a:rPr lang="en-US" sz="2400" u="none" cap="none" strike="noStrike">
                          <a:solidFill>
                            <a:schemeClr val="dk1"/>
                          </a:solidFill>
                        </a:rPr>
                        <a:t>50 minutes (4-5)</a:t>
                      </a:r>
                      <a:endParaRPr sz="2400" u="none" cap="none" strike="noStrike"/>
                    </a:p>
                  </a:txBody>
                  <a:tcPr marT="182850" marB="182850" marR="182850" marL="18285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p:nvPr/>
        </p:nvSpPr>
        <p:spPr>
          <a:xfrm rot="2816745">
            <a:off x="16201008" y="-69536"/>
            <a:ext cx="4802674" cy="1510659"/>
          </a:xfrm>
          <a:custGeom>
            <a:rect b="b" l="l" r="r" t="t"/>
            <a:pathLst>
              <a:path extrusionOk="0" h="1510659" w="4802674">
                <a:moveTo>
                  <a:pt x="0" y="0"/>
                </a:moveTo>
                <a:lnTo>
                  <a:pt x="4802675" y="0"/>
                </a:lnTo>
                <a:lnTo>
                  <a:pt x="4802675" y="1510660"/>
                </a:lnTo>
                <a:lnTo>
                  <a:pt x="0" y="1510660"/>
                </a:lnTo>
                <a:lnTo>
                  <a:pt x="0" y="0"/>
                </a:lnTo>
                <a:close/>
              </a:path>
            </a:pathLst>
          </a:custGeom>
          <a:blipFill rotWithShape="1">
            <a:blip r:embed="rId3">
              <a:alphaModFix/>
            </a:blip>
            <a:stretch>
              <a:fillRect b="0" l="0" r="0" t="0"/>
            </a:stretch>
          </a:blipFill>
          <a:ln>
            <a:noFill/>
          </a:ln>
        </p:spPr>
      </p:sp>
      <p:sp>
        <p:nvSpPr>
          <p:cNvPr id="179" name="Google Shape;179;p21"/>
          <p:cNvSpPr/>
          <p:nvPr/>
        </p:nvSpPr>
        <p:spPr>
          <a:xfrm flipH="1" rot="-2906905">
            <a:off x="-2486805" y="-270124"/>
            <a:ext cx="4802674" cy="1510659"/>
          </a:xfrm>
          <a:custGeom>
            <a:rect b="b" l="l" r="r" t="t"/>
            <a:pathLst>
              <a:path extrusionOk="0" h="1510659" w="4802674">
                <a:moveTo>
                  <a:pt x="4802675" y="0"/>
                </a:moveTo>
                <a:lnTo>
                  <a:pt x="0" y="0"/>
                </a:lnTo>
                <a:lnTo>
                  <a:pt x="0" y="1510659"/>
                </a:lnTo>
                <a:lnTo>
                  <a:pt x="4802675" y="1510659"/>
                </a:lnTo>
                <a:lnTo>
                  <a:pt x="4802675" y="0"/>
                </a:lnTo>
                <a:close/>
              </a:path>
            </a:pathLst>
          </a:custGeom>
          <a:blipFill rotWithShape="1">
            <a:blip r:embed="rId3">
              <a:alphaModFix/>
            </a:blip>
            <a:stretch>
              <a:fillRect b="0" l="0" r="0" t="0"/>
            </a:stretch>
          </a:blipFill>
          <a:ln>
            <a:noFill/>
          </a:ln>
        </p:spPr>
      </p:sp>
      <p:sp>
        <p:nvSpPr>
          <p:cNvPr id="180" name="Google Shape;180;p21"/>
          <p:cNvSpPr/>
          <p:nvPr/>
        </p:nvSpPr>
        <p:spPr>
          <a:xfrm rot="2816745">
            <a:off x="15173184" y="788078"/>
            <a:ext cx="4213366" cy="481243"/>
          </a:xfrm>
          <a:custGeom>
            <a:rect b="b" l="l" r="r" t="t"/>
            <a:pathLst>
              <a:path extrusionOk="0" h="481243" w="4213366">
                <a:moveTo>
                  <a:pt x="0" y="0"/>
                </a:moveTo>
                <a:lnTo>
                  <a:pt x="4213365" y="0"/>
                </a:lnTo>
                <a:lnTo>
                  <a:pt x="4213365" y="481244"/>
                </a:lnTo>
                <a:lnTo>
                  <a:pt x="0" y="481244"/>
                </a:lnTo>
                <a:lnTo>
                  <a:pt x="0" y="0"/>
                </a:lnTo>
                <a:close/>
              </a:path>
            </a:pathLst>
          </a:custGeom>
          <a:blipFill rotWithShape="1">
            <a:blip r:embed="rId4">
              <a:alphaModFix/>
            </a:blip>
            <a:stretch>
              <a:fillRect b="-95059" l="0" r="0" t="-80308"/>
            </a:stretch>
          </a:blipFill>
          <a:ln>
            <a:noFill/>
          </a:ln>
        </p:spPr>
      </p:sp>
      <p:sp>
        <p:nvSpPr>
          <p:cNvPr id="181" name="Google Shape;181;p21"/>
          <p:cNvSpPr/>
          <p:nvPr/>
        </p:nvSpPr>
        <p:spPr>
          <a:xfrm flipH="1" rot="-2942733">
            <a:off x="-1058091" y="742968"/>
            <a:ext cx="4213366" cy="481243"/>
          </a:xfrm>
          <a:custGeom>
            <a:rect b="b" l="l" r="r" t="t"/>
            <a:pathLst>
              <a:path extrusionOk="0" h="481243" w="4213366">
                <a:moveTo>
                  <a:pt x="4213365" y="0"/>
                </a:moveTo>
                <a:lnTo>
                  <a:pt x="0" y="0"/>
                </a:lnTo>
                <a:lnTo>
                  <a:pt x="0" y="481244"/>
                </a:lnTo>
                <a:lnTo>
                  <a:pt x="4213365" y="481244"/>
                </a:lnTo>
                <a:lnTo>
                  <a:pt x="4213365" y="0"/>
                </a:lnTo>
                <a:close/>
              </a:path>
            </a:pathLst>
          </a:custGeom>
          <a:blipFill rotWithShape="1">
            <a:blip r:embed="rId4">
              <a:alphaModFix/>
            </a:blip>
            <a:stretch>
              <a:fillRect b="-95059" l="0" r="0" t="-80308"/>
            </a:stretch>
          </a:blipFill>
          <a:ln>
            <a:noFill/>
          </a:ln>
        </p:spPr>
      </p:sp>
      <p:sp>
        <p:nvSpPr>
          <p:cNvPr id="182" name="Google Shape;182;p21"/>
          <p:cNvSpPr/>
          <p:nvPr/>
        </p:nvSpPr>
        <p:spPr>
          <a:xfrm>
            <a:off x="16293027" y="374679"/>
            <a:ext cx="654021" cy="654021"/>
          </a:xfrm>
          <a:custGeom>
            <a:rect b="b" l="l" r="r" t="t"/>
            <a:pathLst>
              <a:path extrusionOk="0" h="654021" w="654021">
                <a:moveTo>
                  <a:pt x="0" y="0"/>
                </a:moveTo>
                <a:lnTo>
                  <a:pt x="654021" y="0"/>
                </a:lnTo>
                <a:lnTo>
                  <a:pt x="654021" y="654021"/>
                </a:lnTo>
                <a:lnTo>
                  <a:pt x="0" y="654021"/>
                </a:lnTo>
                <a:lnTo>
                  <a:pt x="0" y="0"/>
                </a:lnTo>
                <a:close/>
              </a:path>
            </a:pathLst>
          </a:custGeom>
          <a:blipFill rotWithShape="1">
            <a:blip r:embed="rId5">
              <a:alphaModFix/>
            </a:blip>
            <a:stretch>
              <a:fillRect b="0" l="0" r="0" t="0"/>
            </a:stretch>
          </a:blipFill>
          <a:ln>
            <a:noFill/>
          </a:ln>
        </p:spPr>
      </p:sp>
      <p:sp>
        <p:nvSpPr>
          <p:cNvPr id="183" name="Google Shape;183;p21"/>
          <p:cNvSpPr/>
          <p:nvPr/>
        </p:nvSpPr>
        <p:spPr>
          <a:xfrm>
            <a:off x="1351886" y="374679"/>
            <a:ext cx="654021" cy="654021"/>
          </a:xfrm>
          <a:custGeom>
            <a:rect b="b" l="l" r="r" t="t"/>
            <a:pathLst>
              <a:path extrusionOk="0" h="654021" w="654021">
                <a:moveTo>
                  <a:pt x="0" y="0"/>
                </a:moveTo>
                <a:lnTo>
                  <a:pt x="654022" y="0"/>
                </a:lnTo>
                <a:lnTo>
                  <a:pt x="654022" y="654021"/>
                </a:lnTo>
                <a:lnTo>
                  <a:pt x="0" y="654021"/>
                </a:lnTo>
                <a:lnTo>
                  <a:pt x="0" y="0"/>
                </a:lnTo>
                <a:close/>
              </a:path>
            </a:pathLst>
          </a:custGeom>
          <a:blipFill rotWithShape="1">
            <a:blip r:embed="rId5">
              <a:alphaModFix/>
            </a:blip>
            <a:stretch>
              <a:fillRect b="0" l="0" r="0" t="0"/>
            </a:stretch>
          </a:blipFill>
          <a:ln>
            <a:noFill/>
          </a:ln>
        </p:spPr>
      </p:sp>
      <p:sp>
        <p:nvSpPr>
          <p:cNvPr id="184" name="Google Shape;184;p21"/>
          <p:cNvSpPr txBox="1"/>
          <p:nvPr/>
        </p:nvSpPr>
        <p:spPr>
          <a:xfrm>
            <a:off x="3864450" y="1019175"/>
            <a:ext cx="10764900" cy="215400"/>
          </a:xfrm>
          <a:prstGeom prst="rect">
            <a:avLst/>
          </a:prstGeom>
          <a:noFill/>
          <a:ln>
            <a:noFill/>
          </a:ln>
        </p:spPr>
        <p:txBody>
          <a:bodyPr anchorCtr="0" anchor="t" bIns="0" lIns="0" spcFirstLastPara="1" rIns="0" wrap="square" tIns="0">
            <a:spAutoFit/>
          </a:bodyPr>
          <a:lstStyle/>
          <a:p>
            <a:pPr indent="0" lvl="0" marL="0" marR="0" rtl="0" algn="ctr">
              <a:lnSpc>
                <a:spcPct val="113000"/>
              </a:lnSpc>
              <a:spcBef>
                <a:spcPts val="0"/>
              </a:spcBef>
              <a:spcAft>
                <a:spcPts val="0"/>
              </a:spcAft>
              <a:buNone/>
            </a:pPr>
            <a:r>
              <a:t/>
            </a:r>
            <a:endParaRPr/>
          </a:p>
        </p:txBody>
      </p:sp>
      <p:sp>
        <p:nvSpPr>
          <p:cNvPr id="185" name="Google Shape;185;p21"/>
          <p:cNvSpPr txBox="1"/>
          <p:nvPr/>
        </p:nvSpPr>
        <p:spPr>
          <a:xfrm>
            <a:off x="4572000" y="1019175"/>
            <a:ext cx="10911900" cy="8712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4000">
                <a:solidFill>
                  <a:schemeClr val="dk1"/>
                </a:solidFill>
                <a:latin typeface="Love Ya Like A Sister"/>
                <a:ea typeface="Love Ya Like A Sister"/>
                <a:cs typeface="Love Ya Like A Sister"/>
                <a:sym typeface="Love Ya Like A Sister"/>
              </a:rPr>
              <a:t>How Can I support My Scholar at Home?</a:t>
            </a:r>
            <a:endParaRPr b="1" sz="4000">
              <a:solidFill>
                <a:schemeClr val="dk1"/>
              </a:solidFill>
              <a:latin typeface="Love Ya Like A Sister"/>
              <a:ea typeface="Love Ya Like A Sister"/>
              <a:cs typeface="Love Ya Like A Sister"/>
              <a:sym typeface="Love Ya Like A Sister"/>
            </a:endParaRPr>
          </a:p>
        </p:txBody>
      </p:sp>
      <p:sp>
        <p:nvSpPr>
          <p:cNvPr id="186" name="Google Shape;186;p21"/>
          <p:cNvSpPr txBox="1"/>
          <p:nvPr/>
        </p:nvSpPr>
        <p:spPr>
          <a:xfrm>
            <a:off x="923600" y="3332525"/>
            <a:ext cx="4066500" cy="6391800"/>
          </a:xfrm>
          <a:prstGeom prst="rect">
            <a:avLst/>
          </a:prstGeom>
          <a:noFill/>
          <a:ln cap="flat" cmpd="sng" w="28575">
            <a:solidFill>
              <a:schemeClr val="dk2"/>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3000">
                <a:solidFill>
                  <a:schemeClr val="dk1"/>
                </a:solidFill>
                <a:latin typeface="Chelsea Market"/>
                <a:ea typeface="Chelsea Market"/>
                <a:cs typeface="Chelsea Market"/>
                <a:sym typeface="Chelsea Market"/>
              </a:rPr>
              <a:t>Communicate With Teachers</a:t>
            </a:r>
            <a:endParaRPr b="1" sz="30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Clr>
                <a:schemeClr val="dk1"/>
              </a:buClr>
              <a:buSzPts val="1100"/>
              <a:buFont typeface="Arial"/>
              <a:buNone/>
            </a:pPr>
            <a:r>
              <a:rPr lang="en-US" sz="3000">
                <a:solidFill>
                  <a:schemeClr val="dk1"/>
                </a:solidFill>
                <a:latin typeface="Chelsea Market"/>
                <a:ea typeface="Chelsea Market"/>
                <a:cs typeface="Chelsea Market"/>
                <a:sym typeface="Chelsea Market"/>
              </a:rPr>
              <a:t>-</a:t>
            </a:r>
            <a:r>
              <a:rPr lang="en-US" sz="2900">
                <a:solidFill>
                  <a:schemeClr val="dk1"/>
                </a:solidFill>
                <a:latin typeface="Chelsea Market"/>
                <a:ea typeface="Chelsea Market"/>
                <a:cs typeface="Chelsea Market"/>
                <a:sym typeface="Chelsea Market"/>
              </a:rPr>
              <a:t>stay in touch with your child’s teacher (email, Class Dojo)..</a:t>
            </a:r>
            <a:endParaRPr sz="29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Clr>
                <a:schemeClr val="dk1"/>
              </a:buClr>
              <a:buSzPts val="1100"/>
              <a:buFont typeface="Arial"/>
              <a:buNone/>
            </a:pPr>
            <a:r>
              <a:rPr lang="en-US" sz="2900">
                <a:solidFill>
                  <a:schemeClr val="dk1"/>
                </a:solidFill>
                <a:latin typeface="Chelsea Market"/>
                <a:ea typeface="Chelsea Market"/>
                <a:cs typeface="Chelsea Market"/>
                <a:sym typeface="Chelsea Market"/>
              </a:rPr>
              <a:t>-attend parent teacher conferences</a:t>
            </a:r>
            <a:endParaRPr sz="29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2100"/>
              </a:spcAft>
              <a:buNone/>
            </a:pPr>
            <a:r>
              <a:t/>
            </a:r>
            <a:endParaRPr b="1" sz="3000">
              <a:solidFill>
                <a:schemeClr val="dk1"/>
              </a:solidFill>
              <a:latin typeface="Chelsea Market"/>
              <a:ea typeface="Chelsea Market"/>
              <a:cs typeface="Chelsea Market"/>
              <a:sym typeface="Chelsea Market"/>
            </a:endParaRPr>
          </a:p>
        </p:txBody>
      </p:sp>
      <p:sp>
        <p:nvSpPr>
          <p:cNvPr id="187" name="Google Shape;187;p21"/>
          <p:cNvSpPr txBox="1"/>
          <p:nvPr/>
        </p:nvSpPr>
        <p:spPr>
          <a:xfrm>
            <a:off x="6267275" y="3332525"/>
            <a:ext cx="4066500" cy="6391800"/>
          </a:xfrm>
          <a:prstGeom prst="rect">
            <a:avLst/>
          </a:prstGeom>
          <a:noFill/>
          <a:ln cap="flat" cmpd="sng" w="28575">
            <a:solidFill>
              <a:schemeClr val="dk2"/>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3000">
                <a:solidFill>
                  <a:schemeClr val="dk1"/>
                </a:solidFill>
                <a:latin typeface="Chelsea Market"/>
                <a:ea typeface="Chelsea Market"/>
                <a:cs typeface="Chelsea Market"/>
                <a:sym typeface="Chelsea Market"/>
              </a:rPr>
              <a:t>Encourage Reading</a:t>
            </a:r>
            <a:endParaRPr sz="30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None/>
            </a:pPr>
            <a:r>
              <a:rPr lang="en-US" sz="2900">
                <a:solidFill>
                  <a:schemeClr val="dk1"/>
                </a:solidFill>
                <a:latin typeface="Chelsea Market"/>
                <a:ea typeface="Chelsea Market"/>
                <a:cs typeface="Chelsea Market"/>
                <a:sym typeface="Chelsea Market"/>
              </a:rPr>
              <a:t>-promote a love of reading by reading with your child</a:t>
            </a:r>
            <a:endParaRPr sz="29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None/>
            </a:pPr>
            <a:r>
              <a:rPr lang="en-US" sz="2900">
                <a:solidFill>
                  <a:schemeClr val="dk1"/>
                </a:solidFill>
                <a:latin typeface="Chelsea Market"/>
                <a:ea typeface="Chelsea Market"/>
                <a:cs typeface="Chelsea Market"/>
                <a:sym typeface="Chelsea Market"/>
              </a:rPr>
              <a:t>-discuss what your child is reading, ask them questions and encourage them to share their thoughts</a:t>
            </a:r>
            <a:endParaRPr sz="29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2100"/>
              </a:spcAft>
              <a:buNone/>
            </a:pPr>
            <a:r>
              <a:t/>
            </a:r>
            <a:endParaRPr b="1" sz="2400">
              <a:solidFill>
                <a:schemeClr val="dk1"/>
              </a:solidFill>
              <a:latin typeface="Chelsea Market"/>
              <a:ea typeface="Chelsea Market"/>
              <a:cs typeface="Chelsea Market"/>
              <a:sym typeface="Chelsea Market"/>
            </a:endParaRPr>
          </a:p>
        </p:txBody>
      </p:sp>
      <p:sp>
        <p:nvSpPr>
          <p:cNvPr id="188" name="Google Shape;188;p21"/>
          <p:cNvSpPr txBox="1"/>
          <p:nvPr/>
        </p:nvSpPr>
        <p:spPr>
          <a:xfrm>
            <a:off x="11897600" y="3332525"/>
            <a:ext cx="4066500" cy="6391800"/>
          </a:xfrm>
          <a:prstGeom prst="rect">
            <a:avLst/>
          </a:prstGeom>
          <a:noFill/>
          <a:ln cap="flat" cmpd="sng" w="28575">
            <a:solidFill>
              <a:schemeClr val="dk2"/>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b="1" lang="en-US" sz="3000">
                <a:solidFill>
                  <a:schemeClr val="dk1"/>
                </a:solidFill>
                <a:latin typeface="Chelsea Market"/>
                <a:ea typeface="Chelsea Market"/>
                <a:cs typeface="Chelsea Market"/>
                <a:sym typeface="Chelsea Market"/>
              </a:rPr>
              <a:t>Be Supportive</a:t>
            </a:r>
            <a:endParaRPr b="1" sz="30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None/>
            </a:pPr>
            <a:r>
              <a:rPr lang="en-US" sz="2700">
                <a:solidFill>
                  <a:schemeClr val="dk1"/>
                </a:solidFill>
                <a:latin typeface="Chelsea Market"/>
                <a:ea typeface="Chelsea Market"/>
                <a:cs typeface="Chelsea Market"/>
                <a:sym typeface="Chelsea Market"/>
              </a:rPr>
              <a:t>-recognize that every child learns at their own pace and may have different strengths and weaknesses.</a:t>
            </a:r>
            <a:endParaRPr sz="27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None/>
            </a:pPr>
            <a:r>
              <a:rPr lang="en-US" sz="2700">
                <a:solidFill>
                  <a:schemeClr val="dk1"/>
                </a:solidFill>
                <a:latin typeface="Chelsea Market"/>
                <a:ea typeface="Chelsea Market"/>
                <a:cs typeface="Chelsea Market"/>
                <a:sym typeface="Chelsea Market"/>
              </a:rPr>
              <a:t>- provide support, praise, and encouragement to boost their confidence.</a:t>
            </a:r>
            <a:endParaRPr sz="27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0"/>
              </a:spcAft>
              <a:buNone/>
            </a:pPr>
            <a:r>
              <a:t/>
            </a:r>
            <a:endParaRPr b="1" sz="2000">
              <a:solidFill>
                <a:schemeClr val="dk1"/>
              </a:solidFill>
              <a:latin typeface="Chelsea Market"/>
              <a:ea typeface="Chelsea Market"/>
              <a:cs typeface="Chelsea Market"/>
              <a:sym typeface="Chelsea Market"/>
            </a:endParaRPr>
          </a:p>
          <a:p>
            <a:pPr indent="0" lvl="0" marL="0" rtl="0" algn="l">
              <a:lnSpc>
                <a:spcPct val="115000"/>
              </a:lnSpc>
              <a:spcBef>
                <a:spcPts val="2100"/>
              </a:spcBef>
              <a:spcAft>
                <a:spcPts val="2100"/>
              </a:spcAft>
              <a:buNone/>
            </a:pPr>
            <a:r>
              <a:t/>
            </a:r>
            <a:endParaRPr b="1" sz="2400">
              <a:solidFill>
                <a:schemeClr val="dk1"/>
              </a:solidFill>
              <a:latin typeface="Chelsea Market"/>
              <a:ea typeface="Chelsea Market"/>
              <a:cs typeface="Chelsea Market"/>
              <a:sym typeface="Chelsea Market"/>
            </a:endParaRPr>
          </a:p>
        </p:txBody>
      </p:sp>
      <p:pic>
        <p:nvPicPr>
          <p:cNvPr id="189" name="Google Shape;189;p21"/>
          <p:cNvPicPr preferRelativeResize="0"/>
          <p:nvPr/>
        </p:nvPicPr>
        <p:blipFill>
          <a:blip r:embed="rId6">
            <a:alphaModFix/>
          </a:blip>
          <a:stretch>
            <a:fillRect/>
          </a:stretch>
        </p:blipFill>
        <p:spPr>
          <a:xfrm>
            <a:off x="2043513" y="374675"/>
            <a:ext cx="2346550" cy="2578100"/>
          </a:xfrm>
          <a:prstGeom prst="rect">
            <a:avLst/>
          </a:prstGeom>
          <a:noFill/>
          <a:ln>
            <a:noFill/>
          </a:ln>
        </p:spPr>
      </p:pic>
      <p:sp>
        <p:nvSpPr>
          <p:cNvPr id="190" name="Google Shape;190;p21"/>
          <p:cNvSpPr txBox="1"/>
          <p:nvPr/>
        </p:nvSpPr>
        <p:spPr>
          <a:xfrm>
            <a:off x="429200" y="9724325"/>
            <a:ext cx="116991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900">
                <a:solidFill>
                  <a:schemeClr val="dk1"/>
                </a:solidFill>
                <a:latin typeface="Chelsea Market"/>
                <a:ea typeface="Chelsea Market"/>
                <a:cs typeface="Chelsea Market"/>
                <a:sym typeface="Chelsea Market"/>
              </a:rPr>
              <a:t> Reference: Clayton County Public Schools 2023, Early Intervention Program</a:t>
            </a:r>
            <a:endParaRPr sz="1900">
              <a:solidFill>
                <a:schemeClr val="dk1"/>
              </a:solidFill>
              <a:latin typeface="Chelsea Market"/>
              <a:ea typeface="Chelsea Market"/>
              <a:cs typeface="Chelsea Market"/>
              <a:sym typeface="Chelsea Marke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2"/>
          <p:cNvSpPr/>
          <p:nvPr/>
        </p:nvSpPr>
        <p:spPr>
          <a:xfrm rot="2815562">
            <a:off x="16202639" y="-70890"/>
            <a:ext cx="4799566" cy="1509681"/>
          </a:xfrm>
          <a:custGeom>
            <a:rect b="b" l="l" r="r" t="t"/>
            <a:pathLst>
              <a:path extrusionOk="0" h="1510659" w="4802674">
                <a:moveTo>
                  <a:pt x="0" y="0"/>
                </a:moveTo>
                <a:lnTo>
                  <a:pt x="4802675" y="0"/>
                </a:lnTo>
                <a:lnTo>
                  <a:pt x="4802675" y="1510660"/>
                </a:lnTo>
                <a:lnTo>
                  <a:pt x="0" y="1510660"/>
                </a:lnTo>
                <a:lnTo>
                  <a:pt x="0" y="0"/>
                </a:lnTo>
                <a:close/>
              </a:path>
            </a:pathLst>
          </a:custGeom>
          <a:blipFill rotWithShape="1">
            <a:blip r:embed="rId3">
              <a:alphaModFix/>
            </a:blip>
            <a:stretch>
              <a:fillRect b="0" l="0" r="0" t="0"/>
            </a:stretch>
          </a:blipFill>
          <a:ln>
            <a:noFill/>
          </a:ln>
        </p:spPr>
      </p:sp>
      <p:sp>
        <p:nvSpPr>
          <p:cNvPr id="196" name="Google Shape;196;p22"/>
          <p:cNvSpPr/>
          <p:nvPr/>
        </p:nvSpPr>
        <p:spPr>
          <a:xfrm flipH="1" rot="-2906990">
            <a:off x="-2482739" y="-271903"/>
            <a:ext cx="4797058" cy="1508892"/>
          </a:xfrm>
          <a:custGeom>
            <a:rect b="b" l="l" r="r" t="t"/>
            <a:pathLst>
              <a:path extrusionOk="0" h="1510659" w="4802674">
                <a:moveTo>
                  <a:pt x="4802675" y="0"/>
                </a:moveTo>
                <a:lnTo>
                  <a:pt x="0" y="0"/>
                </a:lnTo>
                <a:lnTo>
                  <a:pt x="0" y="1510659"/>
                </a:lnTo>
                <a:lnTo>
                  <a:pt x="4802675" y="1510659"/>
                </a:lnTo>
                <a:lnTo>
                  <a:pt x="4802675" y="0"/>
                </a:lnTo>
                <a:close/>
              </a:path>
            </a:pathLst>
          </a:custGeom>
          <a:blipFill rotWithShape="1">
            <a:blip r:embed="rId3">
              <a:alphaModFix/>
            </a:blip>
            <a:stretch>
              <a:fillRect b="0" l="0" r="0" t="0"/>
            </a:stretch>
          </a:blipFill>
          <a:ln>
            <a:noFill/>
          </a:ln>
        </p:spPr>
      </p:sp>
      <p:sp>
        <p:nvSpPr>
          <p:cNvPr id="197" name="Google Shape;197;p22"/>
          <p:cNvSpPr/>
          <p:nvPr/>
        </p:nvSpPr>
        <p:spPr>
          <a:xfrm rot="2815562">
            <a:off x="15174316" y="786697"/>
            <a:ext cx="4210640" cy="480932"/>
          </a:xfrm>
          <a:custGeom>
            <a:rect b="b" l="l" r="r" t="t"/>
            <a:pathLst>
              <a:path extrusionOk="0" h="481243" w="4213366">
                <a:moveTo>
                  <a:pt x="0" y="0"/>
                </a:moveTo>
                <a:lnTo>
                  <a:pt x="4213365" y="0"/>
                </a:lnTo>
                <a:lnTo>
                  <a:pt x="4213365" y="481244"/>
                </a:lnTo>
                <a:lnTo>
                  <a:pt x="0" y="481244"/>
                </a:lnTo>
                <a:lnTo>
                  <a:pt x="0" y="0"/>
                </a:lnTo>
                <a:close/>
              </a:path>
            </a:pathLst>
          </a:custGeom>
          <a:blipFill rotWithShape="1">
            <a:blip r:embed="rId4">
              <a:alphaModFix/>
            </a:blip>
            <a:stretch>
              <a:fillRect b="-95054" l="0" r="0" t="-80313"/>
            </a:stretch>
          </a:blipFill>
          <a:ln>
            <a:noFill/>
          </a:ln>
        </p:spPr>
      </p:sp>
      <p:sp>
        <p:nvSpPr>
          <p:cNvPr id="198" name="Google Shape;198;p22"/>
          <p:cNvSpPr/>
          <p:nvPr/>
        </p:nvSpPr>
        <p:spPr>
          <a:xfrm flipH="1" rot="-2943404">
            <a:off x="-1056179" y="742485"/>
            <a:ext cx="4211364" cy="481014"/>
          </a:xfrm>
          <a:custGeom>
            <a:rect b="b" l="l" r="r" t="t"/>
            <a:pathLst>
              <a:path extrusionOk="0" h="481243" w="4213366">
                <a:moveTo>
                  <a:pt x="4213365" y="0"/>
                </a:moveTo>
                <a:lnTo>
                  <a:pt x="0" y="0"/>
                </a:lnTo>
                <a:lnTo>
                  <a:pt x="0" y="481244"/>
                </a:lnTo>
                <a:lnTo>
                  <a:pt x="4213365" y="481244"/>
                </a:lnTo>
                <a:lnTo>
                  <a:pt x="4213365" y="0"/>
                </a:lnTo>
                <a:close/>
              </a:path>
            </a:pathLst>
          </a:custGeom>
          <a:blipFill rotWithShape="1">
            <a:blip r:embed="rId4">
              <a:alphaModFix/>
            </a:blip>
            <a:stretch>
              <a:fillRect b="-95054" l="0" r="0" t="-80313"/>
            </a:stretch>
          </a:blipFill>
          <a:ln>
            <a:noFill/>
          </a:ln>
        </p:spPr>
      </p:sp>
      <p:sp>
        <p:nvSpPr>
          <p:cNvPr id="199" name="Google Shape;199;p22"/>
          <p:cNvSpPr/>
          <p:nvPr/>
        </p:nvSpPr>
        <p:spPr>
          <a:xfrm>
            <a:off x="16293027" y="374679"/>
            <a:ext cx="654021" cy="654021"/>
          </a:xfrm>
          <a:custGeom>
            <a:rect b="b" l="l" r="r" t="t"/>
            <a:pathLst>
              <a:path extrusionOk="0" h="654021" w="654021">
                <a:moveTo>
                  <a:pt x="0" y="0"/>
                </a:moveTo>
                <a:lnTo>
                  <a:pt x="654021" y="0"/>
                </a:lnTo>
                <a:lnTo>
                  <a:pt x="654021" y="654021"/>
                </a:lnTo>
                <a:lnTo>
                  <a:pt x="0" y="654021"/>
                </a:lnTo>
                <a:lnTo>
                  <a:pt x="0" y="0"/>
                </a:lnTo>
                <a:close/>
              </a:path>
            </a:pathLst>
          </a:custGeom>
          <a:blipFill rotWithShape="1">
            <a:blip r:embed="rId5">
              <a:alphaModFix/>
            </a:blip>
            <a:stretch>
              <a:fillRect b="0" l="0" r="0" t="0"/>
            </a:stretch>
          </a:blipFill>
          <a:ln>
            <a:noFill/>
          </a:ln>
        </p:spPr>
      </p:sp>
      <p:sp>
        <p:nvSpPr>
          <p:cNvPr id="200" name="Google Shape;200;p22"/>
          <p:cNvSpPr/>
          <p:nvPr/>
        </p:nvSpPr>
        <p:spPr>
          <a:xfrm>
            <a:off x="1351886" y="374679"/>
            <a:ext cx="654021" cy="654021"/>
          </a:xfrm>
          <a:custGeom>
            <a:rect b="b" l="l" r="r" t="t"/>
            <a:pathLst>
              <a:path extrusionOk="0" h="654021" w="654021">
                <a:moveTo>
                  <a:pt x="0" y="0"/>
                </a:moveTo>
                <a:lnTo>
                  <a:pt x="654022" y="0"/>
                </a:lnTo>
                <a:lnTo>
                  <a:pt x="654022" y="654021"/>
                </a:lnTo>
                <a:lnTo>
                  <a:pt x="0" y="654021"/>
                </a:lnTo>
                <a:lnTo>
                  <a:pt x="0" y="0"/>
                </a:lnTo>
                <a:close/>
              </a:path>
            </a:pathLst>
          </a:custGeom>
          <a:blipFill rotWithShape="1">
            <a:blip r:embed="rId5">
              <a:alphaModFix/>
            </a:blip>
            <a:stretch>
              <a:fillRect b="0" l="0" r="0" t="0"/>
            </a:stretch>
          </a:blipFill>
          <a:ln>
            <a:noFill/>
          </a:ln>
        </p:spPr>
      </p:sp>
      <p:sp>
        <p:nvSpPr>
          <p:cNvPr id="201" name="Google Shape;201;p22"/>
          <p:cNvSpPr txBox="1"/>
          <p:nvPr/>
        </p:nvSpPr>
        <p:spPr>
          <a:xfrm>
            <a:off x="4308512" y="374675"/>
            <a:ext cx="10214400" cy="1475100"/>
          </a:xfrm>
          <a:prstGeom prst="rect">
            <a:avLst/>
          </a:prstGeom>
          <a:noFill/>
          <a:ln>
            <a:noFill/>
          </a:ln>
        </p:spPr>
        <p:txBody>
          <a:bodyPr anchorCtr="0" anchor="t" bIns="0" lIns="0" spcFirstLastPara="1" rIns="0" wrap="square" tIns="0">
            <a:spAutoFit/>
          </a:bodyPr>
          <a:lstStyle/>
          <a:p>
            <a:pPr indent="0" lvl="0" marL="0" marR="0" rtl="0" algn="ctr">
              <a:lnSpc>
                <a:spcPct val="112977"/>
              </a:lnSpc>
              <a:spcBef>
                <a:spcPts val="0"/>
              </a:spcBef>
              <a:spcAft>
                <a:spcPts val="0"/>
              </a:spcAft>
              <a:buNone/>
            </a:pPr>
            <a:r>
              <a:rPr b="1" lang="en-US" sz="4500">
                <a:latin typeface="Love Ya Like A Sister"/>
                <a:ea typeface="Love Ya Like A Sister"/>
                <a:cs typeface="Love Ya Like A Sister"/>
                <a:sym typeface="Love Ya Like A Sister"/>
              </a:rPr>
              <a:t>How can I </a:t>
            </a:r>
            <a:r>
              <a:rPr b="1" lang="en-US" sz="4500">
                <a:latin typeface="Love Ya Like A Sister"/>
                <a:ea typeface="Love Ya Like A Sister"/>
                <a:cs typeface="Love Ya Like A Sister"/>
                <a:sym typeface="Love Ya Like A Sister"/>
              </a:rPr>
              <a:t>contact</a:t>
            </a:r>
            <a:r>
              <a:rPr b="1" lang="en-US" sz="4500">
                <a:latin typeface="Love Ya Like A Sister"/>
                <a:ea typeface="Love Ya Like A Sister"/>
                <a:cs typeface="Love Ya Like A Sister"/>
                <a:sym typeface="Love Ya Like A Sister"/>
              </a:rPr>
              <a:t> my child’s Early Intervention Teacher?</a:t>
            </a:r>
            <a:endParaRPr>
              <a:latin typeface="Love Ya Like A Sister"/>
              <a:ea typeface="Love Ya Like A Sister"/>
              <a:cs typeface="Love Ya Like A Sister"/>
              <a:sym typeface="Love Ya Like A Sister"/>
            </a:endParaRPr>
          </a:p>
        </p:txBody>
      </p:sp>
      <p:sp>
        <p:nvSpPr>
          <p:cNvPr id="202" name="Google Shape;202;p22"/>
          <p:cNvSpPr txBox="1"/>
          <p:nvPr/>
        </p:nvSpPr>
        <p:spPr>
          <a:xfrm>
            <a:off x="796200" y="2777950"/>
            <a:ext cx="16530300" cy="2662800"/>
          </a:xfrm>
          <a:prstGeom prst="rect">
            <a:avLst/>
          </a:prstGeom>
          <a:noFill/>
          <a:ln>
            <a:noFill/>
          </a:ln>
        </p:spPr>
        <p:txBody>
          <a:bodyPr anchorCtr="0" anchor="t" bIns="0" lIns="0" spcFirstLastPara="1" rIns="0" wrap="square" tIns="0">
            <a:spAutoFit/>
          </a:bodyPr>
          <a:lstStyle/>
          <a:p>
            <a:pPr indent="0" lvl="0" marL="0" rtl="0" algn="just">
              <a:spcBef>
                <a:spcPts val="0"/>
              </a:spcBef>
              <a:spcAft>
                <a:spcPts val="0"/>
              </a:spcAft>
              <a:buNone/>
            </a:pPr>
            <a:r>
              <a:rPr b="1" lang="en-US" sz="3600" u="sng">
                <a:solidFill>
                  <a:schemeClr val="dk1"/>
                </a:solidFill>
                <a:latin typeface="Love Ya Like A Sister"/>
                <a:ea typeface="Love Ya Like A Sister"/>
                <a:cs typeface="Love Ya Like A Sister"/>
                <a:sym typeface="Love Ya Like A Sister"/>
                <a:hlinkClick r:id="rId6">
                  <a:extLst>
                    <a:ext uri="{A12FA001-AC4F-418D-AE19-62706E023703}">
                      <ahyp:hlinkClr val="tx"/>
                    </a:ext>
                  </a:extLst>
                </a:hlinkClick>
              </a:rPr>
              <a:t>Mrs. Livingston EIP Augmented Grades K-5</a:t>
            </a:r>
            <a:endParaRPr b="1" sz="3600">
              <a:solidFill>
                <a:schemeClr val="dk1"/>
              </a:solidFill>
              <a:latin typeface="Poppins"/>
              <a:ea typeface="Poppins"/>
              <a:cs typeface="Poppins"/>
              <a:sym typeface="Poppins"/>
            </a:endParaRPr>
          </a:p>
          <a:p>
            <a:pPr indent="0" lvl="0" marL="0" rtl="0" algn="just">
              <a:spcBef>
                <a:spcPts val="0"/>
              </a:spcBef>
              <a:spcAft>
                <a:spcPts val="0"/>
              </a:spcAft>
              <a:buNone/>
            </a:pPr>
            <a:r>
              <a:t/>
            </a:r>
            <a:endParaRPr b="1" sz="3600">
              <a:solidFill>
                <a:schemeClr val="dk1"/>
              </a:solidFill>
              <a:latin typeface="Poppins"/>
              <a:ea typeface="Poppins"/>
              <a:cs typeface="Poppins"/>
              <a:sym typeface="Poppins"/>
            </a:endParaRPr>
          </a:p>
          <a:p>
            <a:pPr indent="0" lvl="0" marL="0" rtl="0" algn="just">
              <a:spcBef>
                <a:spcPts val="0"/>
              </a:spcBef>
              <a:spcAft>
                <a:spcPts val="0"/>
              </a:spcAft>
              <a:buNone/>
            </a:pPr>
            <a:r>
              <a:rPr b="1" lang="en-US" sz="3600" u="sng">
                <a:solidFill>
                  <a:schemeClr val="dk1"/>
                </a:solidFill>
                <a:latin typeface="Love Ya Like A Sister"/>
                <a:ea typeface="Love Ya Like A Sister"/>
                <a:cs typeface="Love Ya Like A Sister"/>
                <a:sym typeface="Love Ya Like A Sister"/>
                <a:hlinkClick r:id="rId7">
                  <a:extLst>
                    <a:ext uri="{A12FA001-AC4F-418D-AE19-62706E023703}">
                      <ahyp:hlinkClr val="tx"/>
                    </a:ext>
                  </a:extLst>
                </a:hlinkClick>
              </a:rPr>
              <a:t>Ms. Greenwood EIP Augmented Grades K-5</a:t>
            </a:r>
            <a:endParaRPr b="1" sz="3600">
              <a:solidFill>
                <a:schemeClr val="dk1"/>
              </a:solidFill>
              <a:latin typeface="Love Ya Like A Sister"/>
              <a:ea typeface="Love Ya Like A Sister"/>
              <a:cs typeface="Love Ya Like A Sister"/>
              <a:sym typeface="Love Ya Like A Sister"/>
            </a:endParaRPr>
          </a:p>
          <a:p>
            <a:pPr indent="0" lvl="0" marL="0" rtl="0" algn="just">
              <a:spcBef>
                <a:spcPts val="0"/>
              </a:spcBef>
              <a:spcAft>
                <a:spcPts val="0"/>
              </a:spcAft>
              <a:buNone/>
            </a:pPr>
            <a:r>
              <a:t/>
            </a:r>
            <a:endParaRPr b="1" sz="3600">
              <a:solidFill>
                <a:schemeClr val="dk1"/>
              </a:solidFill>
              <a:latin typeface="Love Ya Like A Sister"/>
              <a:ea typeface="Love Ya Like A Sister"/>
              <a:cs typeface="Love Ya Like A Sister"/>
              <a:sym typeface="Love Ya Like A Sister"/>
            </a:endParaRPr>
          </a:p>
          <a:p>
            <a:pPr indent="0" lvl="0" marL="0" rtl="0" algn="just">
              <a:spcBef>
                <a:spcPts val="0"/>
              </a:spcBef>
              <a:spcAft>
                <a:spcPts val="0"/>
              </a:spcAft>
              <a:buNone/>
            </a:pPr>
            <a:r>
              <a:t/>
            </a:r>
            <a:endParaRPr sz="2900">
              <a:solidFill>
                <a:schemeClr val="dk1"/>
              </a:solidFill>
              <a:latin typeface="Poppins"/>
              <a:ea typeface="Poppins"/>
              <a:cs typeface="Poppins"/>
              <a:sym typeface="Poppins"/>
            </a:endParaRPr>
          </a:p>
        </p:txBody>
      </p:sp>
      <p:pic>
        <p:nvPicPr>
          <p:cNvPr id="203" name="Google Shape;203;p22"/>
          <p:cNvPicPr preferRelativeResize="0"/>
          <p:nvPr/>
        </p:nvPicPr>
        <p:blipFill>
          <a:blip r:embed="rId8">
            <a:alphaModFix/>
          </a:blip>
          <a:stretch>
            <a:fillRect/>
          </a:stretch>
        </p:blipFill>
        <p:spPr>
          <a:xfrm>
            <a:off x="13319613" y="4228300"/>
            <a:ext cx="2346550" cy="2578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animEffect filter="fade" transition="in">
                                      <p:cBhvr>
                                        <p:cTn dur="1000"/>
                                        <p:tgtEl>
                                          <p:spTgt spid="2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animEffect filter="fade" transition="in">
                                      <p:cBhvr>
                                        <p:cTn dur="1000"/>
                                        <p:tgtEl>
                                          <p:spTgt spid="2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animEffect filter="fade" transition="in">
                                      <p:cBhvr>
                                        <p:cTn dur="1000"/>
                                        <p:tgtEl>
                                          <p:spTgt spid="2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animEffect filter="fade" transition="in">
                                      <p:cBhvr>
                                        <p:cTn dur="1000"/>
                                        <p:tgtEl>
                                          <p:spTgt spid="2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4" st="4"/>
                                            </p:txEl>
                                          </p:spTgt>
                                        </p:tgtEl>
                                        <p:attrNameLst>
                                          <p:attrName>style.visibility</p:attrName>
                                        </p:attrNameLst>
                                      </p:cBhvr>
                                      <p:to>
                                        <p:strVal val="visible"/>
                                      </p:to>
                                    </p:set>
                                    <p:animEffect filter="fade" transition="in">
                                      <p:cBhvr>
                                        <p:cTn dur="1000"/>
                                        <p:tgtEl>
                                          <p:spTgt spid="20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3"/>
          <p:cNvSpPr/>
          <p:nvPr/>
        </p:nvSpPr>
        <p:spPr>
          <a:xfrm rot="2816745">
            <a:off x="12537760" y="5402034"/>
            <a:ext cx="9769056" cy="3072812"/>
          </a:xfrm>
          <a:custGeom>
            <a:rect b="b" l="l" r="r" t="t"/>
            <a:pathLst>
              <a:path extrusionOk="0" h="3072812" w="9769056">
                <a:moveTo>
                  <a:pt x="0" y="0"/>
                </a:moveTo>
                <a:lnTo>
                  <a:pt x="9769056" y="0"/>
                </a:lnTo>
                <a:lnTo>
                  <a:pt x="9769056" y="3072812"/>
                </a:lnTo>
                <a:lnTo>
                  <a:pt x="0" y="3072812"/>
                </a:lnTo>
                <a:lnTo>
                  <a:pt x="0" y="0"/>
                </a:lnTo>
                <a:close/>
              </a:path>
            </a:pathLst>
          </a:custGeom>
          <a:blipFill rotWithShape="1">
            <a:blip r:embed="rId3">
              <a:alphaModFix/>
            </a:blip>
            <a:stretch>
              <a:fillRect b="0" l="0" r="0" t="0"/>
            </a:stretch>
          </a:blipFill>
          <a:ln>
            <a:noFill/>
          </a:ln>
        </p:spPr>
      </p:sp>
      <p:sp>
        <p:nvSpPr>
          <p:cNvPr id="209" name="Google Shape;209;p23"/>
          <p:cNvSpPr/>
          <p:nvPr/>
        </p:nvSpPr>
        <p:spPr>
          <a:xfrm rot="2816745">
            <a:off x="7616063" y="-23683"/>
            <a:ext cx="9769056" cy="3072812"/>
          </a:xfrm>
          <a:custGeom>
            <a:rect b="b" l="l" r="r" t="t"/>
            <a:pathLst>
              <a:path extrusionOk="0" h="3072812" w="9769056">
                <a:moveTo>
                  <a:pt x="0" y="0"/>
                </a:moveTo>
                <a:lnTo>
                  <a:pt x="9769056" y="0"/>
                </a:lnTo>
                <a:lnTo>
                  <a:pt x="9769056" y="3072812"/>
                </a:lnTo>
                <a:lnTo>
                  <a:pt x="0" y="3072812"/>
                </a:lnTo>
                <a:lnTo>
                  <a:pt x="0" y="0"/>
                </a:lnTo>
                <a:close/>
              </a:path>
            </a:pathLst>
          </a:custGeom>
          <a:blipFill rotWithShape="1">
            <a:blip r:embed="rId3">
              <a:alphaModFix/>
            </a:blip>
            <a:stretch>
              <a:fillRect b="0" l="0" r="0" t="0"/>
            </a:stretch>
          </a:blipFill>
          <a:ln>
            <a:noFill/>
          </a:ln>
        </p:spPr>
      </p:sp>
      <p:sp>
        <p:nvSpPr>
          <p:cNvPr id="210" name="Google Shape;210;p23"/>
          <p:cNvSpPr/>
          <p:nvPr/>
        </p:nvSpPr>
        <p:spPr>
          <a:xfrm rot="2816745">
            <a:off x="6177408" y="768153"/>
            <a:ext cx="5461122" cy="1257455"/>
          </a:xfrm>
          <a:custGeom>
            <a:rect b="b" l="l" r="r" t="t"/>
            <a:pathLst>
              <a:path extrusionOk="0" h="1257455" w="5461122">
                <a:moveTo>
                  <a:pt x="0" y="0"/>
                </a:moveTo>
                <a:lnTo>
                  <a:pt x="5461122" y="0"/>
                </a:lnTo>
                <a:lnTo>
                  <a:pt x="5461122" y="1257456"/>
                </a:lnTo>
                <a:lnTo>
                  <a:pt x="0" y="1257456"/>
                </a:lnTo>
                <a:lnTo>
                  <a:pt x="0" y="0"/>
                </a:lnTo>
                <a:close/>
              </a:path>
            </a:pathLst>
          </a:custGeom>
          <a:blipFill rotWithShape="1">
            <a:blip r:embed="rId4">
              <a:alphaModFix/>
            </a:blip>
            <a:stretch>
              <a:fillRect b="-23445" l="0" r="0" t="-13159"/>
            </a:stretch>
          </a:blipFill>
          <a:ln>
            <a:noFill/>
          </a:ln>
        </p:spPr>
      </p:sp>
      <p:sp>
        <p:nvSpPr>
          <p:cNvPr id="211" name="Google Shape;211;p23"/>
          <p:cNvSpPr/>
          <p:nvPr/>
        </p:nvSpPr>
        <p:spPr>
          <a:xfrm rot="2816745">
            <a:off x="14528739" y="9831871"/>
            <a:ext cx="5461122" cy="1257455"/>
          </a:xfrm>
          <a:custGeom>
            <a:rect b="b" l="l" r="r" t="t"/>
            <a:pathLst>
              <a:path extrusionOk="0" h="1257455" w="5461122">
                <a:moveTo>
                  <a:pt x="0" y="0"/>
                </a:moveTo>
                <a:lnTo>
                  <a:pt x="5461122" y="0"/>
                </a:lnTo>
                <a:lnTo>
                  <a:pt x="5461122" y="1257455"/>
                </a:lnTo>
                <a:lnTo>
                  <a:pt x="0" y="1257455"/>
                </a:lnTo>
                <a:lnTo>
                  <a:pt x="0" y="0"/>
                </a:lnTo>
                <a:close/>
              </a:path>
            </a:pathLst>
          </a:custGeom>
          <a:blipFill rotWithShape="1">
            <a:blip r:embed="rId4">
              <a:alphaModFix/>
            </a:blip>
            <a:stretch>
              <a:fillRect b="-23445" l="0" r="0" t="-13159"/>
            </a:stretch>
          </a:blipFill>
          <a:ln>
            <a:noFill/>
          </a:ln>
        </p:spPr>
      </p:sp>
      <p:sp>
        <p:nvSpPr>
          <p:cNvPr id="212" name="Google Shape;212;p23"/>
          <p:cNvSpPr/>
          <p:nvPr/>
        </p:nvSpPr>
        <p:spPr>
          <a:xfrm>
            <a:off x="8525511" y="448215"/>
            <a:ext cx="9390570" cy="9390570"/>
          </a:xfrm>
          <a:custGeom>
            <a:rect b="b" l="l" r="r" t="t"/>
            <a:pathLst>
              <a:path extrusionOk="0" h="9390570" w="9390570">
                <a:moveTo>
                  <a:pt x="0" y="0"/>
                </a:moveTo>
                <a:lnTo>
                  <a:pt x="9390570" y="0"/>
                </a:lnTo>
                <a:lnTo>
                  <a:pt x="9390570" y="9390570"/>
                </a:lnTo>
                <a:lnTo>
                  <a:pt x="0" y="9390570"/>
                </a:lnTo>
                <a:lnTo>
                  <a:pt x="0" y="0"/>
                </a:lnTo>
                <a:close/>
              </a:path>
            </a:pathLst>
          </a:custGeom>
          <a:blipFill rotWithShape="1">
            <a:blip r:embed="rId5">
              <a:alphaModFix/>
            </a:blip>
            <a:stretch>
              <a:fillRect b="0" l="0" r="0" t="0"/>
            </a:stretch>
          </a:blipFill>
          <a:ln>
            <a:noFill/>
          </a:ln>
        </p:spPr>
      </p:sp>
      <p:sp>
        <p:nvSpPr>
          <p:cNvPr id="213" name="Google Shape;213;p23"/>
          <p:cNvSpPr/>
          <p:nvPr/>
        </p:nvSpPr>
        <p:spPr>
          <a:xfrm>
            <a:off x="9019305" y="942008"/>
            <a:ext cx="8402983" cy="8402983"/>
          </a:xfrm>
          <a:custGeom>
            <a:rect b="b" l="l" r="r" t="t"/>
            <a:pathLst>
              <a:path extrusionOk="0" h="8402983" w="8402983">
                <a:moveTo>
                  <a:pt x="0" y="0"/>
                </a:moveTo>
                <a:lnTo>
                  <a:pt x="8402983" y="0"/>
                </a:lnTo>
                <a:lnTo>
                  <a:pt x="8402983" y="8402984"/>
                </a:lnTo>
                <a:lnTo>
                  <a:pt x="0" y="8402984"/>
                </a:lnTo>
                <a:lnTo>
                  <a:pt x="0" y="0"/>
                </a:lnTo>
                <a:close/>
              </a:path>
            </a:pathLst>
          </a:custGeom>
          <a:blipFill rotWithShape="1">
            <a:blip r:embed="rId6">
              <a:alphaModFix/>
            </a:blip>
            <a:stretch>
              <a:fillRect b="0" l="0" r="0" t="0"/>
            </a:stretch>
          </a:blipFill>
          <a:ln>
            <a:noFill/>
          </a:ln>
        </p:spPr>
      </p:sp>
      <p:sp>
        <p:nvSpPr>
          <p:cNvPr id="214" name="Google Shape;214;p23"/>
          <p:cNvSpPr/>
          <p:nvPr/>
        </p:nvSpPr>
        <p:spPr>
          <a:xfrm>
            <a:off x="9483718" y="1406421"/>
            <a:ext cx="7474157" cy="7474157"/>
          </a:xfrm>
          <a:custGeom>
            <a:rect b="b" l="l" r="r" t="t"/>
            <a:pathLst>
              <a:path extrusionOk="0" h="7474157" w="7474157">
                <a:moveTo>
                  <a:pt x="0" y="0"/>
                </a:moveTo>
                <a:lnTo>
                  <a:pt x="7474157" y="0"/>
                </a:lnTo>
                <a:lnTo>
                  <a:pt x="7474157" y="7474158"/>
                </a:lnTo>
                <a:lnTo>
                  <a:pt x="0" y="7474158"/>
                </a:lnTo>
                <a:lnTo>
                  <a:pt x="0" y="0"/>
                </a:lnTo>
                <a:close/>
              </a:path>
            </a:pathLst>
          </a:custGeom>
          <a:blipFill rotWithShape="1">
            <a:blip r:embed="rId7">
              <a:alphaModFix/>
            </a:blip>
            <a:stretch>
              <a:fillRect b="0" l="0" r="0" t="0"/>
            </a:stretch>
          </a:blipFill>
          <a:ln>
            <a:noFill/>
          </a:ln>
        </p:spPr>
      </p:sp>
      <p:grpSp>
        <p:nvGrpSpPr>
          <p:cNvPr id="215" name="Google Shape;215;p23"/>
          <p:cNvGrpSpPr/>
          <p:nvPr/>
        </p:nvGrpSpPr>
        <p:grpSpPr>
          <a:xfrm>
            <a:off x="9905486" y="1828190"/>
            <a:ext cx="6630621" cy="6630621"/>
            <a:chOff x="0" y="0"/>
            <a:chExt cx="812800" cy="812800"/>
          </a:xfrm>
        </p:grpSpPr>
        <p:sp>
          <p:nvSpPr>
            <p:cNvPr id="216" name="Google Shape;216;p2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8" name="Google Shape;218;p23"/>
          <p:cNvSpPr/>
          <p:nvPr/>
        </p:nvSpPr>
        <p:spPr>
          <a:xfrm>
            <a:off x="16392320" y="277894"/>
            <a:ext cx="1501611" cy="1501611"/>
          </a:xfrm>
          <a:custGeom>
            <a:rect b="b" l="l" r="r" t="t"/>
            <a:pathLst>
              <a:path extrusionOk="0" h="1501611" w="1501611">
                <a:moveTo>
                  <a:pt x="0" y="0"/>
                </a:moveTo>
                <a:lnTo>
                  <a:pt x="1501612" y="0"/>
                </a:lnTo>
                <a:lnTo>
                  <a:pt x="1501612" y="1501612"/>
                </a:lnTo>
                <a:lnTo>
                  <a:pt x="0" y="1501612"/>
                </a:lnTo>
                <a:lnTo>
                  <a:pt x="0" y="0"/>
                </a:lnTo>
                <a:close/>
              </a:path>
            </a:pathLst>
          </a:custGeom>
          <a:blipFill rotWithShape="1">
            <a:blip r:embed="rId5">
              <a:alphaModFix/>
            </a:blip>
            <a:stretch>
              <a:fillRect b="0" l="0" r="0" t="0"/>
            </a:stretch>
          </a:blipFill>
          <a:ln>
            <a:noFill/>
          </a:ln>
        </p:spPr>
      </p:sp>
      <p:sp>
        <p:nvSpPr>
          <p:cNvPr id="219" name="Google Shape;219;p23"/>
          <p:cNvSpPr/>
          <p:nvPr/>
        </p:nvSpPr>
        <p:spPr>
          <a:xfrm>
            <a:off x="8910558" y="7621235"/>
            <a:ext cx="1259344" cy="1259344"/>
          </a:xfrm>
          <a:custGeom>
            <a:rect b="b" l="l" r="r" t="t"/>
            <a:pathLst>
              <a:path extrusionOk="0" h="1259344" w="1259344">
                <a:moveTo>
                  <a:pt x="0" y="0"/>
                </a:moveTo>
                <a:lnTo>
                  <a:pt x="1259343" y="0"/>
                </a:lnTo>
                <a:lnTo>
                  <a:pt x="1259343" y="1259344"/>
                </a:lnTo>
                <a:lnTo>
                  <a:pt x="0" y="1259344"/>
                </a:lnTo>
                <a:lnTo>
                  <a:pt x="0" y="0"/>
                </a:lnTo>
                <a:close/>
              </a:path>
            </a:pathLst>
          </a:custGeom>
          <a:blipFill rotWithShape="1">
            <a:blip r:embed="rId7">
              <a:alphaModFix/>
            </a:blip>
            <a:stretch>
              <a:fillRect b="0" l="0" r="0" t="0"/>
            </a:stretch>
          </a:blipFill>
          <a:ln>
            <a:noFill/>
          </a:ln>
        </p:spPr>
      </p:sp>
      <p:sp>
        <p:nvSpPr>
          <p:cNvPr id="220" name="Google Shape;220;p23"/>
          <p:cNvSpPr txBox="1"/>
          <p:nvPr/>
        </p:nvSpPr>
        <p:spPr>
          <a:xfrm>
            <a:off x="1028700" y="3984066"/>
            <a:ext cx="7429541" cy="1566788"/>
          </a:xfrm>
          <a:prstGeom prst="rect">
            <a:avLst/>
          </a:prstGeom>
          <a:noFill/>
          <a:ln>
            <a:noFill/>
          </a:ln>
        </p:spPr>
        <p:txBody>
          <a:bodyPr anchorCtr="0" anchor="t" bIns="0" lIns="0" spcFirstLastPara="1" rIns="0" wrap="square" tIns="0">
            <a:spAutoFit/>
          </a:bodyPr>
          <a:lstStyle/>
          <a:p>
            <a:pPr indent="0" lvl="0" marL="0" marR="0" rtl="0" algn="l">
              <a:lnSpc>
                <a:spcPct val="114007"/>
              </a:lnSpc>
              <a:spcBef>
                <a:spcPts val="0"/>
              </a:spcBef>
              <a:spcAft>
                <a:spcPts val="0"/>
              </a:spcAft>
              <a:buNone/>
            </a:pPr>
            <a:r>
              <a:rPr b="1" i="0" lang="en-US" sz="10066" u="none" cap="none" strike="noStrike">
                <a:solidFill>
                  <a:srgbClr val="000000"/>
                </a:solidFill>
                <a:latin typeface="Poppins"/>
                <a:ea typeface="Poppins"/>
                <a:cs typeface="Poppins"/>
                <a:sym typeface="Poppins"/>
              </a:rPr>
              <a:t>Thank You</a:t>
            </a:r>
            <a:endParaRPr/>
          </a:p>
        </p:txBody>
      </p:sp>
      <p:sp>
        <p:nvSpPr>
          <p:cNvPr id="221" name="Google Shape;221;p23"/>
          <p:cNvSpPr txBox="1"/>
          <p:nvPr/>
        </p:nvSpPr>
        <p:spPr>
          <a:xfrm>
            <a:off x="1028700" y="5483512"/>
            <a:ext cx="7429541" cy="613596"/>
          </a:xfrm>
          <a:prstGeom prst="rect">
            <a:avLst/>
          </a:prstGeom>
          <a:noFill/>
          <a:ln>
            <a:noFill/>
          </a:ln>
        </p:spPr>
        <p:txBody>
          <a:bodyPr anchorCtr="0" anchor="t" bIns="0" lIns="0" spcFirstLastPara="1" rIns="0" wrap="square" tIns="0">
            <a:spAutoFit/>
          </a:bodyPr>
          <a:lstStyle/>
          <a:p>
            <a:pPr indent="0" lvl="0" marL="0" marR="0" rtl="0" algn="l">
              <a:lnSpc>
                <a:spcPct val="114011"/>
              </a:lnSpc>
              <a:spcBef>
                <a:spcPts val="0"/>
              </a:spcBef>
              <a:spcAft>
                <a:spcPts val="0"/>
              </a:spcAft>
              <a:buNone/>
            </a:pPr>
            <a:r>
              <a:rPr b="0" i="0" lang="en-US" sz="4018" u="none" cap="none" strike="noStrike">
                <a:solidFill>
                  <a:srgbClr val="000000"/>
                </a:solidFill>
                <a:latin typeface="Poppins SemiBold"/>
                <a:ea typeface="Poppins SemiBold"/>
                <a:cs typeface="Poppins SemiBold"/>
                <a:sym typeface="Poppins SemiBold"/>
              </a:rPr>
              <a:t>For Your Attention</a:t>
            </a:r>
            <a:endParaRPr/>
          </a:p>
        </p:txBody>
      </p:sp>
      <p:pic>
        <p:nvPicPr>
          <p:cNvPr id="222" name="Google Shape;222;p23"/>
          <p:cNvPicPr preferRelativeResize="0"/>
          <p:nvPr/>
        </p:nvPicPr>
        <p:blipFill>
          <a:blip r:embed="rId8">
            <a:alphaModFix/>
          </a:blip>
          <a:stretch>
            <a:fillRect/>
          </a:stretch>
        </p:blipFill>
        <p:spPr>
          <a:xfrm>
            <a:off x="10169900" y="2353825"/>
            <a:ext cx="6222425" cy="5267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