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4" r:id="rId9"/>
    <p:sldId id="265" r:id="rId10"/>
  </p:sldIdLst>
  <p:sldSz cx="9144000" cy="5143500" type="screen16x9"/>
  <p:notesSz cx="6858000" cy="9144000"/>
  <p:embeddedFontLst>
    <p:embeddedFont>
      <p:font typeface="Economica" panose="020B0604020202020204" charset="0"/>
      <p:regular r:id="rId12"/>
      <p:bold r:id="rId13"/>
      <p:italic r:id="rId14"/>
      <p:boldItalic r:id="rId1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4C4AB8-AA12-B1BD-4A39-FCC116173B1A}" v="71" dt="2025-09-12T18:01:42.7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uthern Marsh, Susan B" userId="S::southes2@gcsnc.com::f12e451c-777f-40cd-8a74-30fd1cdfbd86" providerId="AD" clId="Web-{D44C4AB8-AA12-B1BD-4A39-FCC116173B1A}"/>
    <pc:docChg chg="delSld modSld">
      <pc:chgData name="Southern Marsh, Susan B" userId="S::southes2@gcsnc.com::f12e451c-777f-40cd-8a74-30fd1cdfbd86" providerId="AD" clId="Web-{D44C4AB8-AA12-B1BD-4A39-FCC116173B1A}" dt="2025-09-12T18:01:42.775" v="71" actId="20577"/>
      <pc:docMkLst>
        <pc:docMk/>
      </pc:docMkLst>
      <pc:sldChg chg="modSp">
        <pc:chgData name="Southern Marsh, Susan B" userId="S::southes2@gcsnc.com::f12e451c-777f-40cd-8a74-30fd1cdfbd86" providerId="AD" clId="Web-{D44C4AB8-AA12-B1BD-4A39-FCC116173B1A}" dt="2025-09-12T18:01:42.775" v="71" actId="20577"/>
        <pc:sldMkLst>
          <pc:docMk/>
          <pc:sldMk cId="0" sldId="261"/>
        </pc:sldMkLst>
        <pc:spChg chg="mod">
          <ac:chgData name="Southern Marsh, Susan B" userId="S::southes2@gcsnc.com::f12e451c-777f-40cd-8a74-30fd1cdfbd86" providerId="AD" clId="Web-{D44C4AB8-AA12-B1BD-4A39-FCC116173B1A}" dt="2025-09-12T18:01:42.775" v="71" actId="20577"/>
          <ac:spMkLst>
            <pc:docMk/>
            <pc:sldMk cId="0" sldId="261"/>
            <ac:spMk id="100" creationId="{00000000-0000-0000-0000-000000000000}"/>
          </ac:spMkLst>
        </pc:spChg>
      </pc:sldChg>
      <pc:sldChg chg="modSp">
        <pc:chgData name="Southern Marsh, Susan B" userId="S::southes2@gcsnc.com::f12e451c-777f-40cd-8a74-30fd1cdfbd86" providerId="AD" clId="Web-{D44C4AB8-AA12-B1BD-4A39-FCC116173B1A}" dt="2025-09-12T18:01:12.165" v="58" actId="20577"/>
        <pc:sldMkLst>
          <pc:docMk/>
          <pc:sldMk cId="0" sldId="262"/>
        </pc:sldMkLst>
        <pc:spChg chg="mod">
          <ac:chgData name="Southern Marsh, Susan B" userId="S::southes2@gcsnc.com::f12e451c-777f-40cd-8a74-30fd1cdfbd86" providerId="AD" clId="Web-{D44C4AB8-AA12-B1BD-4A39-FCC116173B1A}" dt="2025-09-12T18:01:12.165" v="58" actId="20577"/>
          <ac:spMkLst>
            <pc:docMk/>
            <pc:sldMk cId="0" sldId="262"/>
            <ac:spMk id="107" creationId="{00000000-0000-0000-0000-000000000000}"/>
          </ac:spMkLst>
        </pc:spChg>
      </pc:sldChg>
      <pc:sldChg chg="del">
        <pc:chgData name="Southern Marsh, Susan B" userId="S::southes2@gcsnc.com::f12e451c-777f-40cd-8a74-30fd1cdfbd86" providerId="AD" clId="Web-{D44C4AB8-AA12-B1BD-4A39-FCC116173B1A}" dt="2025-09-12T18:00:25.071" v="53"/>
        <pc:sldMkLst>
          <pc:docMk/>
          <pc:sldMk cId="0" sldId="26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0015ae5ff1_0_2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0015ae5ff1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0015ae5ff1_0_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0015ae5ff1_0_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30015ae5ff1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30015ae5ff1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0015ae5ff1_0_4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0015ae5ff1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30015ae5ff1_0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30015ae5ff1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0015ae5ff1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30015ae5ff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006b7beb97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006b7beb9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0015ae5ff1_0_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0015ae5ff1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2744013" y="756700"/>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1" name="Google Shape;11;p2"/>
          <p:cNvSpPr/>
          <p:nvPr/>
        </p:nvSpPr>
        <p:spPr>
          <a:xfrm rot="10800000">
            <a:off x="5318350" y="32667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2" name="Google Shape;12;p2"/>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3" name="Google Shape;13;p2"/>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Font typeface="Economica"/>
              <a:buNone/>
              <a:defRPr sz="2100">
                <a:latin typeface="Economica"/>
                <a:ea typeface="Economica"/>
                <a:cs typeface="Economica"/>
                <a:sym typeface="Economica"/>
              </a:defRPr>
            </a:lvl1pPr>
            <a:lvl2pPr lvl="1" algn="ctr">
              <a:lnSpc>
                <a:spcPct val="100000"/>
              </a:lnSpc>
              <a:spcBef>
                <a:spcPts val="0"/>
              </a:spcBef>
              <a:spcAft>
                <a:spcPts val="0"/>
              </a:spcAft>
              <a:buSzPts val="2100"/>
              <a:buFont typeface="Economica"/>
              <a:buNone/>
              <a:defRPr sz="2100">
                <a:latin typeface="Economica"/>
                <a:ea typeface="Economica"/>
                <a:cs typeface="Economica"/>
                <a:sym typeface="Economica"/>
              </a:defRPr>
            </a:lvl2pPr>
            <a:lvl3pPr lvl="2" algn="ctr">
              <a:lnSpc>
                <a:spcPct val="100000"/>
              </a:lnSpc>
              <a:spcBef>
                <a:spcPts val="0"/>
              </a:spcBef>
              <a:spcAft>
                <a:spcPts val="0"/>
              </a:spcAft>
              <a:buSzPts val="2100"/>
              <a:buFont typeface="Economica"/>
              <a:buNone/>
              <a:defRPr sz="2100">
                <a:latin typeface="Economica"/>
                <a:ea typeface="Economica"/>
                <a:cs typeface="Economica"/>
                <a:sym typeface="Economica"/>
              </a:defRPr>
            </a:lvl3pPr>
            <a:lvl4pPr lvl="3" algn="ctr">
              <a:lnSpc>
                <a:spcPct val="100000"/>
              </a:lnSpc>
              <a:spcBef>
                <a:spcPts val="0"/>
              </a:spcBef>
              <a:spcAft>
                <a:spcPts val="0"/>
              </a:spcAft>
              <a:buSzPts val="2100"/>
              <a:buFont typeface="Economica"/>
              <a:buNone/>
              <a:defRPr sz="2100">
                <a:latin typeface="Economica"/>
                <a:ea typeface="Economica"/>
                <a:cs typeface="Economica"/>
                <a:sym typeface="Economica"/>
              </a:defRPr>
            </a:lvl4pPr>
            <a:lvl5pPr lvl="4" algn="ctr">
              <a:lnSpc>
                <a:spcPct val="100000"/>
              </a:lnSpc>
              <a:spcBef>
                <a:spcPts val="0"/>
              </a:spcBef>
              <a:spcAft>
                <a:spcPts val="0"/>
              </a:spcAft>
              <a:buSzPts val="2100"/>
              <a:buFont typeface="Economica"/>
              <a:buNone/>
              <a:defRPr sz="2100">
                <a:latin typeface="Economica"/>
                <a:ea typeface="Economica"/>
                <a:cs typeface="Economica"/>
                <a:sym typeface="Economica"/>
              </a:defRPr>
            </a:lvl5pPr>
            <a:lvl6pPr lvl="5" algn="ctr">
              <a:lnSpc>
                <a:spcPct val="100000"/>
              </a:lnSpc>
              <a:spcBef>
                <a:spcPts val="0"/>
              </a:spcBef>
              <a:spcAft>
                <a:spcPts val="0"/>
              </a:spcAft>
              <a:buSzPts val="2100"/>
              <a:buFont typeface="Economica"/>
              <a:buNone/>
              <a:defRPr sz="2100">
                <a:latin typeface="Economica"/>
                <a:ea typeface="Economica"/>
                <a:cs typeface="Economica"/>
                <a:sym typeface="Economica"/>
              </a:defRPr>
            </a:lvl6pPr>
            <a:lvl7pPr lvl="6" algn="ctr">
              <a:lnSpc>
                <a:spcPct val="100000"/>
              </a:lnSpc>
              <a:spcBef>
                <a:spcPts val="0"/>
              </a:spcBef>
              <a:spcAft>
                <a:spcPts val="0"/>
              </a:spcAft>
              <a:buSzPts val="2100"/>
              <a:buFont typeface="Economica"/>
              <a:buNone/>
              <a:defRPr sz="2100">
                <a:latin typeface="Economica"/>
                <a:ea typeface="Economica"/>
                <a:cs typeface="Economica"/>
                <a:sym typeface="Economica"/>
              </a:defRPr>
            </a:lvl7pPr>
            <a:lvl8pPr lvl="7" algn="ctr">
              <a:lnSpc>
                <a:spcPct val="100000"/>
              </a:lnSpc>
              <a:spcBef>
                <a:spcPts val="0"/>
              </a:spcBef>
              <a:spcAft>
                <a:spcPts val="0"/>
              </a:spcAft>
              <a:buSzPts val="2100"/>
              <a:buFont typeface="Economica"/>
              <a:buNone/>
              <a:defRPr sz="2100">
                <a:latin typeface="Economica"/>
                <a:ea typeface="Economica"/>
                <a:cs typeface="Economica"/>
                <a:sym typeface="Economica"/>
              </a:defRPr>
            </a:lvl8pPr>
            <a:lvl9pPr lvl="8" algn="ctr">
              <a:lnSpc>
                <a:spcPct val="100000"/>
              </a:lnSpc>
              <a:spcBef>
                <a:spcPts val="0"/>
              </a:spcBef>
              <a:spcAft>
                <a:spcPts val="0"/>
              </a:spcAft>
              <a:buSzPts val="2100"/>
              <a:buFont typeface="Economica"/>
              <a:buNone/>
              <a:defRPr sz="2100">
                <a:latin typeface="Economica"/>
                <a:ea typeface="Economica"/>
                <a:cs typeface="Economica"/>
                <a:sym typeface="Economica"/>
              </a:defRPr>
            </a:lvl9pPr>
          </a:lstStyle>
          <a:p>
            <a:endParaRPr/>
          </a:p>
        </p:txBody>
      </p:sp>
      <p:sp>
        <p:nvSpPr>
          <p:cNvPr id="14" name="Google Shape;14;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3"/>
          <p:cNvSpPr/>
          <p:nvPr/>
        </p:nvSpPr>
        <p:spPr>
          <a:xfrm flipH="1">
            <a:off x="7595938" y="4602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7" name="Google Shape;17;p3"/>
          <p:cNvSpPr/>
          <p:nvPr/>
        </p:nvSpPr>
        <p:spPr>
          <a:xfrm rot="10800000" flipH="1">
            <a:off x="466425" y="3558325"/>
            <a:ext cx="1081625" cy="1124950"/>
          </a:xfrm>
          <a:custGeom>
            <a:avLst/>
            <a:gdLst/>
            <a:ahLst/>
            <a:cxnLst/>
            <a:rect l="l" t="t" r="r" b="b"/>
            <a:pathLst>
              <a:path w="43265" h="44998" extrusionOk="0">
                <a:moveTo>
                  <a:pt x="0" y="44998"/>
                </a:moveTo>
                <a:lnTo>
                  <a:pt x="0" y="0"/>
                </a:lnTo>
                <a:lnTo>
                  <a:pt x="43265" y="0"/>
                </a:lnTo>
              </a:path>
            </a:pathLst>
          </a:custGeom>
          <a:noFill/>
          <a:ln w="28575" cap="flat" cmpd="sng">
            <a:solidFill>
              <a:schemeClr val="lt2"/>
            </a:solidFill>
            <a:prstDash val="solid"/>
            <a:miter lim="8000"/>
            <a:headEnd type="none" w="sm" len="sm"/>
            <a:tailEnd type="none" w="sm" len="sm"/>
          </a:ln>
        </p:spPr>
      </p:sp>
      <p:sp>
        <p:nvSpPr>
          <p:cNvPr id="18" name="Google Shape;18;p3"/>
          <p:cNvSpPr txBox="1">
            <a:spLocks noGrp="1"/>
          </p:cNvSpPr>
          <p:nvPr>
            <p:ph type="title"/>
          </p:nvPr>
        </p:nvSpPr>
        <p:spPr>
          <a:xfrm>
            <a:off x="773700" y="1806450"/>
            <a:ext cx="7596600" cy="15306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a:endParaRPr/>
          </a:p>
        </p:txBody>
      </p:sp>
      <p:sp>
        <p:nvSpPr>
          <p:cNvPr id="19" name="Google Shape;19;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4"/>
          <p:cNvSpPr txBox="1">
            <a:spLocks noGrp="1"/>
          </p:cNvSpPr>
          <p:nvPr>
            <p:ph type="body" idx="1"/>
          </p:nvPr>
        </p:nvSpPr>
        <p:spPr>
          <a:xfrm>
            <a:off x="311700" y="1225225"/>
            <a:ext cx="8520600" cy="33540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4" name="Google Shape;24;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5"/>
        <p:cNvGrpSpPr/>
        <p:nvPr/>
      </p:nvGrpSpPr>
      <p:grpSpPr>
        <a:xfrm>
          <a:off x="0" y="0"/>
          <a:ext cx="0" cy="0"/>
          <a:chOff x="0" y="0"/>
          <a:chExt cx="0" cy="0"/>
        </a:xfrm>
      </p:grpSpPr>
      <p:sp>
        <p:nvSpPr>
          <p:cNvPr id="26" name="Google Shape;26;p5"/>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7" name="Google Shape;27;p5"/>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9" name="Google Shape;29;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32" name="Google Shape;32;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3"/>
        <p:cNvGrpSpPr/>
        <p:nvPr/>
      </p:nvGrpSpPr>
      <p:grpSpPr>
        <a:xfrm>
          <a:off x="0" y="0"/>
          <a:ext cx="0" cy="0"/>
          <a:chOff x="0" y="0"/>
          <a:chExt cx="0" cy="0"/>
        </a:xfrm>
      </p:grpSpPr>
      <p:sp>
        <p:nvSpPr>
          <p:cNvPr id="34" name="Google Shape;34;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a:endParaRPr/>
          </a:p>
        </p:txBody>
      </p:sp>
      <p:sp>
        <p:nvSpPr>
          <p:cNvPr id="35" name="Google Shape;35;p7"/>
          <p:cNvSpPr txBox="1">
            <a:spLocks noGrp="1"/>
          </p:cNvSpPr>
          <p:nvPr>
            <p:ph type="body" idx="1"/>
          </p:nvPr>
        </p:nvSpPr>
        <p:spPr>
          <a:xfrm>
            <a:off x="311700" y="1399400"/>
            <a:ext cx="2808000" cy="27849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6" name="Google Shape;36;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7"/>
        <p:cNvGrpSpPr/>
        <p:nvPr/>
      </p:nvGrpSpPr>
      <p:grpSpPr>
        <a:xfrm>
          <a:off x="0" y="0"/>
          <a:ext cx="0" cy="0"/>
          <a:chOff x="0" y="0"/>
          <a:chExt cx="0" cy="0"/>
        </a:xfrm>
      </p:grpSpPr>
      <p:sp>
        <p:nvSpPr>
          <p:cNvPr id="38" name="Google Shape;38;p8"/>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8"/>
          <p:cNvSpPr txBox="1">
            <a:spLocks noGrp="1"/>
          </p:cNvSpPr>
          <p:nvPr>
            <p:ph type="title"/>
          </p:nvPr>
        </p:nvSpPr>
        <p:spPr>
          <a:xfrm>
            <a:off x="490250" y="450150"/>
            <a:ext cx="5878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40" name="Google Shape;40;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1"/>
        <p:cNvGrpSpPr/>
        <p:nvPr/>
      </p:nvGrpSpPr>
      <p:grpSpPr>
        <a:xfrm>
          <a:off x="0" y="0"/>
          <a:ext cx="0" cy="0"/>
          <a:chOff x="0" y="0"/>
          <a:chExt cx="0" cy="0"/>
        </a:xfrm>
      </p:grpSpPr>
      <p:sp>
        <p:nvSpPr>
          <p:cNvPr id="42" name="Google Shape;42;p9"/>
          <p:cNvSpPr/>
          <p:nvPr/>
        </p:nvSpPr>
        <p:spPr>
          <a:xfrm>
            <a:off x="4572000" y="-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3" name="Google Shape;43;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4" name="Google Shape;44;p9"/>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2"/>
              </a:buClr>
              <a:buSzPts val="4200"/>
              <a:buNone/>
              <a:defRPr>
                <a:solidFill>
                  <a:schemeClr val="lt2"/>
                </a:solidFill>
              </a:defRPr>
            </a:lvl1pPr>
            <a:lvl2pPr lvl="1" algn="ctr">
              <a:spcBef>
                <a:spcPts val="0"/>
              </a:spcBef>
              <a:spcAft>
                <a:spcPts val="0"/>
              </a:spcAft>
              <a:buClr>
                <a:schemeClr val="lt2"/>
              </a:buClr>
              <a:buSzPts val="4200"/>
              <a:buNone/>
              <a:defRPr>
                <a:solidFill>
                  <a:schemeClr val="lt2"/>
                </a:solidFill>
              </a:defRPr>
            </a:lvl2pPr>
            <a:lvl3pPr lvl="2" algn="ctr">
              <a:spcBef>
                <a:spcPts val="0"/>
              </a:spcBef>
              <a:spcAft>
                <a:spcPts val="0"/>
              </a:spcAft>
              <a:buClr>
                <a:schemeClr val="lt2"/>
              </a:buClr>
              <a:buSzPts val="4200"/>
              <a:buNone/>
              <a:defRPr>
                <a:solidFill>
                  <a:schemeClr val="lt2"/>
                </a:solidFill>
              </a:defRPr>
            </a:lvl3pPr>
            <a:lvl4pPr lvl="3" algn="ctr">
              <a:spcBef>
                <a:spcPts val="0"/>
              </a:spcBef>
              <a:spcAft>
                <a:spcPts val="0"/>
              </a:spcAft>
              <a:buClr>
                <a:schemeClr val="lt2"/>
              </a:buClr>
              <a:buSzPts val="4200"/>
              <a:buNone/>
              <a:defRPr>
                <a:solidFill>
                  <a:schemeClr val="lt2"/>
                </a:solidFill>
              </a:defRPr>
            </a:lvl4pPr>
            <a:lvl5pPr lvl="4" algn="ctr">
              <a:spcBef>
                <a:spcPts val="0"/>
              </a:spcBef>
              <a:spcAft>
                <a:spcPts val="0"/>
              </a:spcAft>
              <a:buClr>
                <a:schemeClr val="lt2"/>
              </a:buClr>
              <a:buSzPts val="4200"/>
              <a:buNone/>
              <a:defRPr>
                <a:solidFill>
                  <a:schemeClr val="lt2"/>
                </a:solidFill>
              </a:defRPr>
            </a:lvl5pPr>
            <a:lvl6pPr lvl="5" algn="ctr">
              <a:spcBef>
                <a:spcPts val="0"/>
              </a:spcBef>
              <a:spcAft>
                <a:spcPts val="0"/>
              </a:spcAft>
              <a:buClr>
                <a:schemeClr val="lt2"/>
              </a:buClr>
              <a:buSzPts val="4200"/>
              <a:buNone/>
              <a:defRPr>
                <a:solidFill>
                  <a:schemeClr val="lt2"/>
                </a:solidFill>
              </a:defRPr>
            </a:lvl6pPr>
            <a:lvl7pPr lvl="6" algn="ctr">
              <a:spcBef>
                <a:spcPts val="0"/>
              </a:spcBef>
              <a:spcAft>
                <a:spcPts val="0"/>
              </a:spcAft>
              <a:buClr>
                <a:schemeClr val="lt2"/>
              </a:buClr>
              <a:buSzPts val="4200"/>
              <a:buNone/>
              <a:defRPr>
                <a:solidFill>
                  <a:schemeClr val="lt2"/>
                </a:solidFill>
              </a:defRPr>
            </a:lvl7pPr>
            <a:lvl8pPr lvl="7" algn="ctr">
              <a:spcBef>
                <a:spcPts val="0"/>
              </a:spcBef>
              <a:spcAft>
                <a:spcPts val="0"/>
              </a:spcAft>
              <a:buClr>
                <a:schemeClr val="lt2"/>
              </a:buClr>
              <a:buSzPts val="4200"/>
              <a:buNone/>
              <a:defRPr>
                <a:solidFill>
                  <a:schemeClr val="lt2"/>
                </a:solidFill>
              </a:defRPr>
            </a:lvl8pPr>
            <a:lvl9pPr lvl="8" algn="ctr">
              <a:spcBef>
                <a:spcPts val="0"/>
              </a:spcBef>
              <a:spcAft>
                <a:spcPts val="0"/>
              </a:spcAft>
              <a:buClr>
                <a:schemeClr val="lt2"/>
              </a:buClr>
              <a:buSzPts val="4200"/>
              <a:buNone/>
              <a:defRPr>
                <a:solidFill>
                  <a:schemeClr val="lt2"/>
                </a:solidFill>
              </a:defRPr>
            </a:lvl9pPr>
          </a:lstStyle>
          <a:p>
            <a:endParaRPr/>
          </a:p>
        </p:txBody>
      </p:sp>
      <p:sp>
        <p:nvSpPr>
          <p:cNvPr id="45" name="Google Shape;45;p9"/>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400"/>
              <a:buFont typeface="Economica"/>
              <a:buNone/>
              <a:defRPr sz="2400">
                <a:latin typeface="Economica"/>
                <a:ea typeface="Economica"/>
                <a:cs typeface="Economica"/>
                <a:sym typeface="Economica"/>
              </a:defRPr>
            </a:lvl1pPr>
            <a:lvl2pPr lvl="1" algn="ctr">
              <a:lnSpc>
                <a:spcPct val="100000"/>
              </a:lnSpc>
              <a:spcBef>
                <a:spcPts val="0"/>
              </a:spcBef>
              <a:spcAft>
                <a:spcPts val="0"/>
              </a:spcAft>
              <a:buSzPts val="2400"/>
              <a:buFont typeface="Economica"/>
              <a:buNone/>
              <a:defRPr sz="2400">
                <a:latin typeface="Economica"/>
                <a:ea typeface="Economica"/>
                <a:cs typeface="Economica"/>
                <a:sym typeface="Economica"/>
              </a:defRPr>
            </a:lvl2pPr>
            <a:lvl3pPr lvl="2" algn="ctr">
              <a:lnSpc>
                <a:spcPct val="100000"/>
              </a:lnSpc>
              <a:spcBef>
                <a:spcPts val="0"/>
              </a:spcBef>
              <a:spcAft>
                <a:spcPts val="0"/>
              </a:spcAft>
              <a:buSzPts val="2400"/>
              <a:buFont typeface="Economica"/>
              <a:buNone/>
              <a:defRPr sz="2400">
                <a:latin typeface="Economica"/>
                <a:ea typeface="Economica"/>
                <a:cs typeface="Economica"/>
                <a:sym typeface="Economica"/>
              </a:defRPr>
            </a:lvl3pPr>
            <a:lvl4pPr lvl="3" algn="ctr">
              <a:lnSpc>
                <a:spcPct val="100000"/>
              </a:lnSpc>
              <a:spcBef>
                <a:spcPts val="0"/>
              </a:spcBef>
              <a:spcAft>
                <a:spcPts val="0"/>
              </a:spcAft>
              <a:buSzPts val="2400"/>
              <a:buFont typeface="Economica"/>
              <a:buNone/>
              <a:defRPr sz="2400">
                <a:latin typeface="Economica"/>
                <a:ea typeface="Economica"/>
                <a:cs typeface="Economica"/>
                <a:sym typeface="Economica"/>
              </a:defRPr>
            </a:lvl4pPr>
            <a:lvl5pPr lvl="4" algn="ctr">
              <a:lnSpc>
                <a:spcPct val="100000"/>
              </a:lnSpc>
              <a:spcBef>
                <a:spcPts val="0"/>
              </a:spcBef>
              <a:spcAft>
                <a:spcPts val="0"/>
              </a:spcAft>
              <a:buSzPts val="2400"/>
              <a:buFont typeface="Economica"/>
              <a:buNone/>
              <a:defRPr sz="2400">
                <a:latin typeface="Economica"/>
                <a:ea typeface="Economica"/>
                <a:cs typeface="Economica"/>
                <a:sym typeface="Economica"/>
              </a:defRPr>
            </a:lvl5pPr>
            <a:lvl6pPr lvl="5" algn="ctr">
              <a:lnSpc>
                <a:spcPct val="100000"/>
              </a:lnSpc>
              <a:spcBef>
                <a:spcPts val="0"/>
              </a:spcBef>
              <a:spcAft>
                <a:spcPts val="0"/>
              </a:spcAft>
              <a:buSzPts val="2400"/>
              <a:buFont typeface="Economica"/>
              <a:buNone/>
              <a:defRPr sz="2400">
                <a:latin typeface="Economica"/>
                <a:ea typeface="Economica"/>
                <a:cs typeface="Economica"/>
                <a:sym typeface="Economica"/>
              </a:defRPr>
            </a:lvl6pPr>
            <a:lvl7pPr lvl="6" algn="ctr">
              <a:lnSpc>
                <a:spcPct val="100000"/>
              </a:lnSpc>
              <a:spcBef>
                <a:spcPts val="0"/>
              </a:spcBef>
              <a:spcAft>
                <a:spcPts val="0"/>
              </a:spcAft>
              <a:buSzPts val="2400"/>
              <a:buFont typeface="Economica"/>
              <a:buNone/>
              <a:defRPr sz="2400">
                <a:latin typeface="Economica"/>
                <a:ea typeface="Economica"/>
                <a:cs typeface="Economica"/>
                <a:sym typeface="Economica"/>
              </a:defRPr>
            </a:lvl7pPr>
            <a:lvl8pPr lvl="7" algn="ctr">
              <a:lnSpc>
                <a:spcPct val="100000"/>
              </a:lnSpc>
              <a:spcBef>
                <a:spcPts val="0"/>
              </a:spcBef>
              <a:spcAft>
                <a:spcPts val="0"/>
              </a:spcAft>
              <a:buSzPts val="2400"/>
              <a:buFont typeface="Economica"/>
              <a:buNone/>
              <a:defRPr sz="2400">
                <a:latin typeface="Economica"/>
                <a:ea typeface="Economica"/>
                <a:cs typeface="Economica"/>
                <a:sym typeface="Economica"/>
              </a:defRPr>
            </a:lvl8pPr>
            <a:lvl9pPr lvl="8" algn="ctr">
              <a:lnSpc>
                <a:spcPct val="100000"/>
              </a:lnSpc>
              <a:spcBef>
                <a:spcPts val="0"/>
              </a:spcBef>
              <a:spcAft>
                <a:spcPts val="0"/>
              </a:spcAft>
              <a:buSzPts val="2400"/>
              <a:buFont typeface="Economica"/>
              <a:buNone/>
              <a:defRPr sz="2400">
                <a:latin typeface="Economica"/>
                <a:ea typeface="Economica"/>
                <a:cs typeface="Economica"/>
                <a:sym typeface="Economica"/>
              </a:defRPr>
            </a:lvl9pPr>
          </a:lstStyle>
          <a:p>
            <a:endParaRPr/>
          </a:p>
        </p:txBody>
      </p:sp>
      <p:sp>
        <p:nvSpPr>
          <p:cNvPr id="46" name="Google Shape;46;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7" name="Google Shape;47;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8"/>
        <p:cNvGrpSpPr/>
        <p:nvPr/>
      </p:nvGrpSpPr>
      <p:grpSpPr>
        <a:xfrm>
          <a:off x="0" y="0"/>
          <a:ext cx="0" cy="0"/>
          <a:chOff x="0" y="0"/>
          <a:chExt cx="0" cy="0"/>
        </a:xfrm>
      </p:grpSpPr>
      <p:sp>
        <p:nvSpPr>
          <p:cNvPr id="49" name="Google Shape;49;p10"/>
          <p:cNvSpPr txBox="1">
            <a:spLocks noGrp="1"/>
          </p:cNvSpPr>
          <p:nvPr>
            <p:ph type="body" idx="1"/>
          </p:nvPr>
        </p:nvSpPr>
        <p:spPr>
          <a:xfrm>
            <a:off x="319500" y="421892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2400"/>
              <a:buFont typeface="Economica"/>
              <a:buNone/>
              <a:defRPr sz="2400">
                <a:latin typeface="Economica"/>
                <a:ea typeface="Economica"/>
                <a:cs typeface="Economica"/>
                <a:sym typeface="Economica"/>
              </a:defRPr>
            </a:lvl1pPr>
          </a:lstStyle>
          <a:p>
            <a:endParaRPr/>
          </a:p>
        </p:txBody>
      </p:sp>
      <p:sp>
        <p:nvSpPr>
          <p:cNvPr id="50" name="Google Shape;50;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1"/>
        <p:cNvGrpSpPr/>
        <p:nvPr/>
      </p:nvGrpSpPr>
      <p:grpSpPr>
        <a:xfrm>
          <a:off x="0" y="0"/>
          <a:ext cx="0" cy="0"/>
          <a:chOff x="0" y="0"/>
          <a:chExt cx="0" cy="0"/>
        </a:xfrm>
      </p:grpSpPr>
      <p:sp>
        <p:nvSpPr>
          <p:cNvPr id="52" name="Google Shape;52;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11"/>
          <p:cNvSpPr txBox="1">
            <a:spLocks noGrp="1"/>
          </p:cNvSpPr>
          <p:nvPr>
            <p:ph type="title" hasCustomPrompt="1"/>
          </p:nvPr>
        </p:nvSpPr>
        <p:spPr>
          <a:xfrm>
            <a:off x="311700" y="957125"/>
            <a:ext cx="8520600" cy="2128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2"/>
              </a:buClr>
              <a:buSzPts val="16000"/>
              <a:buNone/>
              <a:defRPr sz="16000">
                <a:solidFill>
                  <a:schemeClr val="lt2"/>
                </a:solidFill>
              </a:defRPr>
            </a:lvl1pPr>
            <a:lvl2pPr lvl="1" algn="ctr">
              <a:spcBef>
                <a:spcPts val="0"/>
              </a:spcBef>
              <a:spcAft>
                <a:spcPts val="0"/>
              </a:spcAft>
              <a:buClr>
                <a:schemeClr val="lt2"/>
              </a:buClr>
              <a:buSzPts val="16000"/>
              <a:buNone/>
              <a:defRPr sz="16000">
                <a:solidFill>
                  <a:schemeClr val="lt2"/>
                </a:solidFill>
              </a:defRPr>
            </a:lvl2pPr>
            <a:lvl3pPr lvl="2" algn="ctr">
              <a:spcBef>
                <a:spcPts val="0"/>
              </a:spcBef>
              <a:spcAft>
                <a:spcPts val="0"/>
              </a:spcAft>
              <a:buClr>
                <a:schemeClr val="lt2"/>
              </a:buClr>
              <a:buSzPts val="16000"/>
              <a:buNone/>
              <a:defRPr sz="16000">
                <a:solidFill>
                  <a:schemeClr val="lt2"/>
                </a:solidFill>
              </a:defRPr>
            </a:lvl3pPr>
            <a:lvl4pPr lvl="3" algn="ctr">
              <a:spcBef>
                <a:spcPts val="0"/>
              </a:spcBef>
              <a:spcAft>
                <a:spcPts val="0"/>
              </a:spcAft>
              <a:buClr>
                <a:schemeClr val="lt2"/>
              </a:buClr>
              <a:buSzPts val="16000"/>
              <a:buNone/>
              <a:defRPr sz="16000">
                <a:solidFill>
                  <a:schemeClr val="lt2"/>
                </a:solidFill>
              </a:defRPr>
            </a:lvl4pPr>
            <a:lvl5pPr lvl="4" algn="ctr">
              <a:spcBef>
                <a:spcPts val="0"/>
              </a:spcBef>
              <a:spcAft>
                <a:spcPts val="0"/>
              </a:spcAft>
              <a:buClr>
                <a:schemeClr val="lt2"/>
              </a:buClr>
              <a:buSzPts val="16000"/>
              <a:buNone/>
              <a:defRPr sz="16000">
                <a:solidFill>
                  <a:schemeClr val="lt2"/>
                </a:solidFill>
              </a:defRPr>
            </a:lvl5pPr>
            <a:lvl6pPr lvl="5" algn="ctr">
              <a:spcBef>
                <a:spcPts val="0"/>
              </a:spcBef>
              <a:spcAft>
                <a:spcPts val="0"/>
              </a:spcAft>
              <a:buClr>
                <a:schemeClr val="lt2"/>
              </a:buClr>
              <a:buSzPts val="16000"/>
              <a:buNone/>
              <a:defRPr sz="16000">
                <a:solidFill>
                  <a:schemeClr val="lt2"/>
                </a:solidFill>
              </a:defRPr>
            </a:lvl6pPr>
            <a:lvl7pPr lvl="6" algn="ctr">
              <a:spcBef>
                <a:spcPts val="0"/>
              </a:spcBef>
              <a:spcAft>
                <a:spcPts val="0"/>
              </a:spcAft>
              <a:buClr>
                <a:schemeClr val="lt2"/>
              </a:buClr>
              <a:buSzPts val="16000"/>
              <a:buNone/>
              <a:defRPr sz="16000">
                <a:solidFill>
                  <a:schemeClr val="lt2"/>
                </a:solidFill>
              </a:defRPr>
            </a:lvl7pPr>
            <a:lvl8pPr lvl="7" algn="ctr">
              <a:spcBef>
                <a:spcPts val="0"/>
              </a:spcBef>
              <a:spcAft>
                <a:spcPts val="0"/>
              </a:spcAft>
              <a:buClr>
                <a:schemeClr val="lt2"/>
              </a:buClr>
              <a:buSzPts val="16000"/>
              <a:buNone/>
              <a:defRPr sz="16000">
                <a:solidFill>
                  <a:schemeClr val="lt2"/>
                </a:solidFill>
              </a:defRPr>
            </a:lvl8pPr>
            <a:lvl9pPr lvl="8" algn="ctr">
              <a:spcBef>
                <a:spcPts val="0"/>
              </a:spcBef>
              <a:spcAft>
                <a:spcPts val="0"/>
              </a:spcAft>
              <a:buClr>
                <a:schemeClr val="lt2"/>
              </a:buClr>
              <a:buSzPts val="16000"/>
              <a:buNone/>
              <a:defRPr sz="16000">
                <a:solidFill>
                  <a:schemeClr val="lt2"/>
                </a:solidFill>
              </a:defRPr>
            </a:lvl9pPr>
          </a:lstStyle>
          <a:p>
            <a:r>
              <a:t>xx%</a:t>
            </a:r>
          </a:p>
        </p:txBody>
      </p:sp>
      <p:sp>
        <p:nvSpPr>
          <p:cNvPr id="54" name="Google Shape;54;p11"/>
          <p:cNvSpPr txBox="1">
            <a:spLocks noGrp="1"/>
          </p:cNvSpPr>
          <p:nvPr>
            <p:ph type="body" idx="1"/>
          </p:nvPr>
        </p:nvSpPr>
        <p:spPr>
          <a:xfrm>
            <a:off x="311700" y="3162000"/>
            <a:ext cx="8520600" cy="10716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5" name="Google Shape;55;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luxe">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315925"/>
            <a:ext cx="8520600" cy="831300"/>
          </a:xfrm>
          <a:prstGeom prst="rect">
            <a:avLst/>
          </a:prstGeom>
          <a:noFill/>
          <a:ln>
            <a:noFill/>
          </a:ln>
        </p:spPr>
        <p:txBody>
          <a:bodyPr spcFirstLastPara="1" wrap="square" lIns="91425" tIns="91425" rIns="91425" bIns="91425" anchor="b" anchorCtr="0">
            <a:normAutofit/>
          </a:bodyPr>
          <a:lstStyle>
            <a:lvl1pPr lvl="0">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1pPr>
            <a:lvl2pPr lvl="1">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2pPr>
            <a:lvl3pPr lvl="2">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3pPr>
            <a:lvl4pPr lvl="3">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4pPr>
            <a:lvl5pPr lvl="4">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5pPr>
            <a:lvl6pPr lvl="5">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6pPr>
            <a:lvl7pPr lvl="6">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7pPr>
            <a:lvl8pPr lvl="7">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8pPr>
            <a:lvl9pPr lvl="8">
              <a:spcBef>
                <a:spcPts val="0"/>
              </a:spcBef>
              <a:spcAft>
                <a:spcPts val="0"/>
              </a:spcAft>
              <a:buClr>
                <a:schemeClr val="dk1"/>
              </a:buClr>
              <a:buSzPts val="4200"/>
              <a:buFont typeface="Economica"/>
              <a:buNone/>
              <a:defRPr sz="4200">
                <a:solidFill>
                  <a:schemeClr val="dk1"/>
                </a:solidFill>
                <a:latin typeface="Economica"/>
                <a:ea typeface="Economica"/>
                <a:cs typeface="Economica"/>
                <a:sym typeface="Economica"/>
              </a:defRPr>
            </a:lvl9pPr>
          </a:lstStyle>
          <a:p>
            <a:endParaRPr/>
          </a:p>
        </p:txBody>
      </p:sp>
      <p:sp>
        <p:nvSpPr>
          <p:cNvPr id="7" name="Google Shape;7;p1"/>
          <p:cNvSpPr txBox="1">
            <a:spLocks noGrp="1"/>
          </p:cNvSpPr>
          <p:nvPr>
            <p:ph type="body" idx="1"/>
          </p:nvPr>
        </p:nvSpPr>
        <p:spPr>
          <a:xfrm>
            <a:off x="311700" y="1225225"/>
            <a:ext cx="8520600" cy="33540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3pPr>
            <a:lvl4pPr marL="1828800" lvl="3"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4pPr>
            <a:lvl5pPr marL="2286000" lvl="4"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5pPr>
            <a:lvl6pPr marL="2743200" lvl="5"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6pPr>
            <a:lvl7pPr marL="3200400" lvl="6"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7pPr>
            <a:lvl8pPr marL="3657600" lvl="7"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8pPr>
            <a:lvl9pPr marL="4114800" lvl="8" indent="-317500">
              <a:lnSpc>
                <a:spcPct val="115000"/>
              </a:lnSpc>
              <a:spcBef>
                <a:spcPts val="0"/>
              </a:spcBef>
              <a:spcAft>
                <a:spcPts val="0"/>
              </a:spcAft>
              <a:buClr>
                <a:schemeClr val="dk1"/>
              </a:buClr>
              <a:buSzPts val="1400"/>
              <a:buFont typeface="Open Sans"/>
              <a:buChar char="■"/>
              <a:defRPr>
                <a:solidFill>
                  <a:schemeClr val="dk1"/>
                </a:solidFill>
                <a:latin typeface="Open Sans"/>
                <a:ea typeface="Open Sans"/>
                <a:cs typeface="Open Sans"/>
                <a:sym typeface="Open Sans"/>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1"/>
                </a:solidFill>
                <a:latin typeface="Economica"/>
                <a:ea typeface="Economica"/>
                <a:cs typeface="Economica"/>
                <a:sym typeface="Economica"/>
              </a:defRPr>
            </a:lvl1pPr>
            <a:lvl2pPr lvl="1" algn="r">
              <a:buNone/>
              <a:defRPr sz="1000">
                <a:solidFill>
                  <a:schemeClr val="dk1"/>
                </a:solidFill>
                <a:latin typeface="Economica"/>
                <a:ea typeface="Economica"/>
                <a:cs typeface="Economica"/>
                <a:sym typeface="Economica"/>
              </a:defRPr>
            </a:lvl2pPr>
            <a:lvl3pPr lvl="2" algn="r">
              <a:buNone/>
              <a:defRPr sz="1000">
                <a:solidFill>
                  <a:schemeClr val="dk1"/>
                </a:solidFill>
                <a:latin typeface="Economica"/>
                <a:ea typeface="Economica"/>
                <a:cs typeface="Economica"/>
                <a:sym typeface="Economica"/>
              </a:defRPr>
            </a:lvl3pPr>
            <a:lvl4pPr lvl="3" algn="r">
              <a:buNone/>
              <a:defRPr sz="1000">
                <a:solidFill>
                  <a:schemeClr val="dk1"/>
                </a:solidFill>
                <a:latin typeface="Economica"/>
                <a:ea typeface="Economica"/>
                <a:cs typeface="Economica"/>
                <a:sym typeface="Economica"/>
              </a:defRPr>
            </a:lvl4pPr>
            <a:lvl5pPr lvl="4" algn="r">
              <a:buNone/>
              <a:defRPr sz="1000">
                <a:solidFill>
                  <a:schemeClr val="dk1"/>
                </a:solidFill>
                <a:latin typeface="Economica"/>
                <a:ea typeface="Economica"/>
                <a:cs typeface="Economica"/>
                <a:sym typeface="Economica"/>
              </a:defRPr>
            </a:lvl5pPr>
            <a:lvl6pPr lvl="5" algn="r">
              <a:buNone/>
              <a:defRPr sz="1000">
                <a:solidFill>
                  <a:schemeClr val="dk1"/>
                </a:solidFill>
                <a:latin typeface="Economica"/>
                <a:ea typeface="Economica"/>
                <a:cs typeface="Economica"/>
                <a:sym typeface="Economica"/>
              </a:defRPr>
            </a:lvl6pPr>
            <a:lvl7pPr lvl="6" algn="r">
              <a:buNone/>
              <a:defRPr sz="1000">
                <a:solidFill>
                  <a:schemeClr val="dk1"/>
                </a:solidFill>
                <a:latin typeface="Economica"/>
                <a:ea typeface="Economica"/>
                <a:cs typeface="Economica"/>
                <a:sym typeface="Economica"/>
              </a:defRPr>
            </a:lvl7pPr>
            <a:lvl8pPr lvl="7" algn="r">
              <a:buNone/>
              <a:defRPr sz="1000">
                <a:solidFill>
                  <a:schemeClr val="dk1"/>
                </a:solidFill>
                <a:latin typeface="Economica"/>
                <a:ea typeface="Economica"/>
                <a:cs typeface="Economica"/>
                <a:sym typeface="Economica"/>
              </a:defRPr>
            </a:lvl8pPr>
            <a:lvl9pPr lvl="8" algn="r">
              <a:buNone/>
              <a:defRPr sz="1000">
                <a:solidFill>
                  <a:schemeClr val="dk1"/>
                </a:solidFill>
                <a:latin typeface="Economica"/>
                <a:ea typeface="Economica"/>
                <a:cs typeface="Economica"/>
                <a:sym typeface="Economica"/>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www.ncgovschool.org"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hyperlink" Target="http://www.ncgovschool.org"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1"/>
        <p:cNvGrpSpPr/>
        <p:nvPr/>
      </p:nvGrpSpPr>
      <p:grpSpPr>
        <a:xfrm>
          <a:off x="0" y="0"/>
          <a:ext cx="0" cy="0"/>
          <a:chOff x="0" y="0"/>
          <a:chExt cx="0" cy="0"/>
        </a:xfrm>
      </p:grpSpPr>
      <p:sp>
        <p:nvSpPr>
          <p:cNvPr id="62" name="Google Shape;62;p13"/>
          <p:cNvSpPr txBox="1">
            <a:spLocks noGrp="1"/>
          </p:cNvSpPr>
          <p:nvPr>
            <p:ph type="ctrTitle"/>
          </p:nvPr>
        </p:nvSpPr>
        <p:spPr>
          <a:xfrm>
            <a:off x="3044700" y="1444255"/>
            <a:ext cx="3054600" cy="15372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1C4587"/>
                </a:solidFill>
              </a:rPr>
              <a:t>Governor's School</a:t>
            </a:r>
            <a:endParaRPr b="1">
              <a:solidFill>
                <a:srgbClr val="1C4587"/>
              </a:solidFill>
            </a:endParaRPr>
          </a:p>
        </p:txBody>
      </p:sp>
      <p:sp>
        <p:nvSpPr>
          <p:cNvPr id="63" name="Google Shape;63;p13"/>
          <p:cNvSpPr txBox="1">
            <a:spLocks noGrp="1"/>
          </p:cNvSpPr>
          <p:nvPr>
            <p:ph type="subTitle" idx="1"/>
          </p:nvPr>
        </p:nvSpPr>
        <p:spPr>
          <a:xfrm>
            <a:off x="3044700" y="3116580"/>
            <a:ext cx="3054600" cy="701400"/>
          </a:xfrm>
          <a:prstGeom prst="rect">
            <a:avLst/>
          </a:prstGeom>
        </p:spPr>
        <p:txBody>
          <a:bodyPr spcFirstLastPara="1" wrap="square" lIns="91425" tIns="91425" rIns="91425" bIns="91425" anchor="t" anchorCtr="0">
            <a:normAutofit/>
          </a:bodyPr>
          <a:lstStyle/>
          <a:p>
            <a:pPr marL="1190625" lvl="0" indent="0" algn="l" rtl="0">
              <a:spcBef>
                <a:spcPts val="19"/>
              </a:spcBef>
              <a:spcAft>
                <a:spcPts val="0"/>
              </a:spcAft>
              <a:buClr>
                <a:schemeClr val="dk1"/>
              </a:buClr>
              <a:buSzPts val="1100"/>
              <a:buFont typeface="Arial"/>
              <a:buNone/>
            </a:pPr>
            <a:r>
              <a:rPr lang="en" sz="1000" b="1">
                <a:solidFill>
                  <a:srgbClr val="666666"/>
                </a:solidFill>
              </a:rPr>
              <a:t>A Summer Program for Gifted and Talented High School Students</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4"/>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700" b="1">
                <a:solidFill>
                  <a:srgbClr val="1C4587"/>
                </a:solidFill>
              </a:rPr>
              <a:t>What is it …?</a:t>
            </a:r>
            <a:endParaRPr sz="4700" b="1">
              <a:solidFill>
                <a:srgbClr val="1C4587"/>
              </a:solidFill>
            </a:endParaRPr>
          </a:p>
        </p:txBody>
      </p:sp>
      <p:sp>
        <p:nvSpPr>
          <p:cNvPr id="69" name="Google Shape;69;p14"/>
          <p:cNvSpPr txBox="1">
            <a:spLocks noGrp="1"/>
          </p:cNvSpPr>
          <p:nvPr>
            <p:ph type="body" idx="1"/>
          </p:nvPr>
        </p:nvSpPr>
        <p:spPr>
          <a:xfrm>
            <a:off x="311700" y="1225225"/>
            <a:ext cx="3999900" cy="33540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sz="1100">
              <a:solidFill>
                <a:schemeClr val="dk1"/>
              </a:solidFill>
            </a:endParaRPr>
          </a:p>
          <a:p>
            <a:pPr marL="0" lvl="0" indent="0" algn="l" rtl="0">
              <a:spcBef>
                <a:spcPts val="1200"/>
              </a:spcBef>
              <a:spcAft>
                <a:spcPts val="1200"/>
              </a:spcAft>
              <a:buNone/>
            </a:pPr>
            <a:endParaRPr/>
          </a:p>
        </p:txBody>
      </p:sp>
      <p:sp>
        <p:nvSpPr>
          <p:cNvPr id="70" name="Google Shape;70;p14"/>
          <p:cNvSpPr txBox="1">
            <a:spLocks noGrp="1"/>
          </p:cNvSpPr>
          <p:nvPr>
            <p:ph type="body" idx="2"/>
          </p:nvPr>
        </p:nvSpPr>
        <p:spPr>
          <a:xfrm>
            <a:off x="4485600" y="994300"/>
            <a:ext cx="4346700" cy="378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b="1">
                <a:solidFill>
                  <a:srgbClr val="FF9900"/>
                </a:solidFill>
              </a:rPr>
              <a:t>Governor’s school is a four week Summer residential program for select students to explore an area of interest without the typical boundaries of a formal education setting.</a:t>
            </a:r>
            <a:endParaRPr b="1">
              <a:solidFill>
                <a:srgbClr val="FF9900"/>
              </a:solidFill>
            </a:endParaRPr>
          </a:p>
          <a:p>
            <a:pPr marL="0" lvl="0" indent="0" algn="l" rtl="0">
              <a:spcBef>
                <a:spcPts val="1200"/>
              </a:spcBef>
              <a:spcAft>
                <a:spcPts val="0"/>
              </a:spcAft>
              <a:buClr>
                <a:schemeClr val="dk1"/>
              </a:buClr>
              <a:buSzPts val="1100"/>
              <a:buFont typeface="Arial"/>
              <a:buNone/>
            </a:pPr>
            <a:r>
              <a:rPr lang="en" b="1">
                <a:solidFill>
                  <a:srgbClr val="FF9900"/>
                </a:solidFill>
                <a:highlight>
                  <a:srgbClr val="FFFFFF"/>
                </a:highlight>
              </a:rPr>
              <a:t>Students are encouraged to explore and ask questions, with the purpose of learning for its own sake</a:t>
            </a:r>
            <a:r>
              <a:rPr lang="en" b="1">
                <a:solidFill>
                  <a:srgbClr val="FF9900"/>
                </a:solidFill>
              </a:rPr>
              <a:t> </a:t>
            </a:r>
            <a:r>
              <a:rPr lang="en" b="1">
                <a:solidFill>
                  <a:srgbClr val="FF9900"/>
                </a:solidFill>
                <a:highlight>
                  <a:srgbClr val="FFFFFF"/>
                </a:highlight>
              </a:rPr>
              <a:t>and discovering new possibilities that complement their high school instruction, without the regular pressures of tests,</a:t>
            </a:r>
            <a:r>
              <a:rPr lang="en" b="1">
                <a:solidFill>
                  <a:srgbClr val="FF9900"/>
                </a:solidFill>
              </a:rPr>
              <a:t> scores, and grade point averages. </a:t>
            </a:r>
            <a:endParaRPr b="1">
              <a:solidFill>
                <a:srgbClr val="FF9900"/>
              </a:solidFill>
            </a:endParaRPr>
          </a:p>
          <a:p>
            <a:pPr marL="0" lvl="0" indent="0" algn="l" rtl="0">
              <a:spcBef>
                <a:spcPts val="1200"/>
              </a:spcBef>
              <a:spcAft>
                <a:spcPts val="1200"/>
              </a:spcAft>
              <a:buClr>
                <a:schemeClr val="dk1"/>
              </a:buClr>
              <a:buSzPts val="1100"/>
              <a:buFont typeface="Arial"/>
              <a:buNone/>
            </a:pPr>
            <a:r>
              <a:rPr lang="en" b="1">
                <a:solidFill>
                  <a:srgbClr val="FF9900"/>
                </a:solidFill>
              </a:rPr>
              <a:t>The Governor’s School emphasizes collaborative efforts in all disciplines with its three area approach to their program’s structure. </a:t>
            </a:r>
            <a:endParaRPr sz="1700" b="1">
              <a:solidFill>
                <a:srgbClr val="FF9900"/>
              </a:solidFill>
            </a:endParaRPr>
          </a:p>
        </p:txBody>
      </p:sp>
      <p:pic>
        <p:nvPicPr>
          <p:cNvPr id="71" name="Google Shape;71;p14"/>
          <p:cNvPicPr preferRelativeResize="0"/>
          <p:nvPr/>
        </p:nvPicPr>
        <p:blipFill>
          <a:blip r:embed="rId3">
            <a:alphaModFix/>
          </a:blip>
          <a:stretch>
            <a:fillRect/>
          </a:stretch>
        </p:blipFill>
        <p:spPr>
          <a:xfrm>
            <a:off x="1110525" y="1911513"/>
            <a:ext cx="2149025" cy="13204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311700" y="315925"/>
            <a:ext cx="8520600" cy="831300"/>
          </a:xfrm>
          <a:prstGeom prst="rect">
            <a:avLst/>
          </a:prstGeom>
          <a:solidFill>
            <a:srgbClr val="1C4587"/>
          </a:solidFill>
        </p:spPr>
        <p:txBody>
          <a:bodyPr spcFirstLastPara="1" wrap="square" lIns="91425" tIns="91425" rIns="91425" bIns="91425" anchor="b" anchorCtr="0">
            <a:normAutofit/>
          </a:bodyPr>
          <a:lstStyle/>
          <a:p>
            <a:pPr marL="0" lvl="0" indent="0" algn="l" rtl="0">
              <a:spcBef>
                <a:spcPts val="0"/>
              </a:spcBef>
              <a:spcAft>
                <a:spcPts val="0"/>
              </a:spcAft>
              <a:buNone/>
            </a:pPr>
            <a:r>
              <a:rPr lang="en" b="1">
                <a:solidFill>
                  <a:srgbClr val="FF9900"/>
                </a:solidFill>
              </a:rPr>
              <a:t>Class Areas</a:t>
            </a:r>
            <a:endParaRPr b="1">
              <a:solidFill>
                <a:srgbClr val="FF9900"/>
              </a:solidFill>
            </a:endParaRPr>
          </a:p>
        </p:txBody>
      </p:sp>
      <p:sp>
        <p:nvSpPr>
          <p:cNvPr id="77" name="Google Shape;77;p15"/>
          <p:cNvSpPr txBox="1">
            <a:spLocks noGrp="1"/>
          </p:cNvSpPr>
          <p:nvPr>
            <p:ph type="body" idx="1"/>
          </p:nvPr>
        </p:nvSpPr>
        <p:spPr>
          <a:xfrm>
            <a:off x="311700" y="1225225"/>
            <a:ext cx="8520600" cy="3723900"/>
          </a:xfrm>
          <a:prstGeom prst="rect">
            <a:avLst/>
          </a:prstGeom>
        </p:spPr>
        <p:txBody>
          <a:bodyPr spcFirstLastPara="1" wrap="square" lIns="91425" tIns="91425" rIns="91425" bIns="91425" anchor="t" anchorCtr="0">
            <a:normAutofit fontScale="55000" lnSpcReduction="20000"/>
          </a:bodyPr>
          <a:lstStyle/>
          <a:p>
            <a:pPr marL="4318" marR="203608" lvl="0" indent="-4318" algn="l" rtl="0">
              <a:lnSpc>
                <a:spcPct val="95786"/>
              </a:lnSpc>
              <a:spcBef>
                <a:spcPts val="187"/>
              </a:spcBef>
              <a:spcAft>
                <a:spcPts val="0"/>
              </a:spcAft>
              <a:buClr>
                <a:schemeClr val="dk1"/>
              </a:buClr>
              <a:buSzPct val="53658"/>
              <a:buFont typeface="Arial"/>
              <a:buNone/>
            </a:pPr>
            <a:r>
              <a:rPr lang="en" sz="2050" b="1">
                <a:solidFill>
                  <a:schemeClr val="dk1"/>
                </a:solidFill>
              </a:rPr>
              <a:t>AREA I </a:t>
            </a:r>
            <a:r>
              <a:rPr lang="en" sz="2050">
                <a:solidFill>
                  <a:schemeClr val="dk1"/>
                </a:solidFill>
              </a:rPr>
              <a:t>– Area I is the discipline in which students are nominated to attend Governor’s School. Below is a summary description of the ten Area I disciplines. The emphasis in all disciplines is on contemporary texts, compositions, artistic expressions, issues, and ideas, and the theories that flow from them. Study in each Area I discipline emphasizes theory and application over the memorization of fact. Particular focus is dedicated to contemporary theories that stimulate innovative thought in a rapidly changing culture. Courses and activities are designed to promote student creativity and move students to question assumptions and explore unanswered questions. Area I classes meet twice per day, Monday through Friday, and once on Saturday. Students spend 70% of their instructional week in Area I. </a:t>
            </a:r>
            <a:endParaRPr sz="2050">
              <a:solidFill>
                <a:schemeClr val="dk1"/>
              </a:solidFill>
            </a:endParaRPr>
          </a:p>
          <a:p>
            <a:pPr marL="2286" marR="53042" lvl="0" indent="9525" algn="l" rtl="0">
              <a:lnSpc>
                <a:spcPct val="95786"/>
              </a:lnSpc>
              <a:spcBef>
                <a:spcPts val="325"/>
              </a:spcBef>
              <a:spcAft>
                <a:spcPts val="0"/>
              </a:spcAft>
              <a:buClr>
                <a:schemeClr val="dk1"/>
              </a:buClr>
              <a:buSzPct val="53658"/>
              <a:buFont typeface="Arial"/>
              <a:buNone/>
            </a:pPr>
            <a:r>
              <a:rPr lang="en" sz="2050">
                <a:solidFill>
                  <a:schemeClr val="dk1"/>
                </a:solidFill>
                <a:highlight>
                  <a:srgbClr val="FFFFFF"/>
                </a:highlight>
              </a:rPr>
              <a:t>In addition to their Area I classes, every student attends Area II and Area III. These courses contribute toward a unique</a:t>
            </a:r>
            <a:r>
              <a:rPr lang="en" sz="2050">
                <a:solidFill>
                  <a:schemeClr val="dk1"/>
                </a:solidFill>
              </a:rPr>
              <a:t> </a:t>
            </a:r>
            <a:r>
              <a:rPr lang="en" sz="2050">
                <a:solidFill>
                  <a:schemeClr val="dk1"/>
                </a:solidFill>
                <a:highlight>
                  <a:srgbClr val="FFFFFF"/>
                </a:highlight>
              </a:rPr>
              <a:t>and rewarding experience, which sets Governor’s School’s program apart from other intensive programs. Each Area II and Area III course comprises a diverse group of students from nearly every Area I discipline,</a:t>
            </a:r>
            <a:r>
              <a:rPr lang="en" sz="2050">
                <a:solidFill>
                  <a:schemeClr val="dk1"/>
                </a:solidFill>
              </a:rPr>
              <a:t> </a:t>
            </a:r>
            <a:r>
              <a:rPr lang="en" sz="2050">
                <a:solidFill>
                  <a:schemeClr val="dk1"/>
                </a:solidFill>
                <a:highlight>
                  <a:srgbClr val="FFFFFF"/>
                </a:highlight>
              </a:rPr>
              <a:t>promoting a richness of perspectives that helps in collaborative topic exploration. Each Area II and Area III class meets three</a:t>
            </a:r>
            <a:r>
              <a:rPr lang="en" sz="2050">
                <a:solidFill>
                  <a:schemeClr val="dk1"/>
                </a:solidFill>
              </a:rPr>
              <a:t> times per week. </a:t>
            </a:r>
            <a:endParaRPr sz="2050">
              <a:solidFill>
                <a:schemeClr val="dk1"/>
              </a:solidFill>
            </a:endParaRPr>
          </a:p>
          <a:p>
            <a:pPr marL="0" marR="274518" lvl="0" indent="-2286" algn="l" rtl="0">
              <a:lnSpc>
                <a:spcPct val="95786"/>
              </a:lnSpc>
              <a:spcBef>
                <a:spcPts val="1025"/>
              </a:spcBef>
              <a:spcAft>
                <a:spcPts val="0"/>
              </a:spcAft>
              <a:buClr>
                <a:schemeClr val="dk1"/>
              </a:buClr>
              <a:buSzPct val="53658"/>
              <a:buFont typeface="Arial"/>
              <a:buNone/>
            </a:pPr>
            <a:r>
              <a:rPr lang="en" sz="2050" b="1">
                <a:solidFill>
                  <a:schemeClr val="dk1"/>
                </a:solidFill>
              </a:rPr>
              <a:t>AREA II </a:t>
            </a:r>
            <a:r>
              <a:rPr lang="en" sz="2050">
                <a:solidFill>
                  <a:schemeClr val="dk1"/>
                </a:solidFill>
              </a:rPr>
              <a:t>– Area II is an ‘Applied Philosophy’ course that asks students to apply critical, creative, and philosophical thinking and concepts as they explore current issues and events. Students are asked to reflect and pursue their own learning and investigate the very nature of thought and of the mind. Ultimately, Area II provides the students with a set of intellectual tools with which they may consider their academic and artistic endeavors, as well as their personal ideas, in a more thoughtful light. Area II accounts for ~15% of a student's instructional week. </a:t>
            </a:r>
            <a:endParaRPr sz="2050">
              <a:solidFill>
                <a:schemeClr val="dk1"/>
              </a:solidFill>
            </a:endParaRPr>
          </a:p>
          <a:p>
            <a:pPr marL="0" marR="57566" lvl="0" indent="-381" algn="l" rtl="0">
              <a:lnSpc>
                <a:spcPct val="97349"/>
              </a:lnSpc>
              <a:spcBef>
                <a:spcPts val="1025"/>
              </a:spcBef>
              <a:spcAft>
                <a:spcPts val="0"/>
              </a:spcAft>
              <a:buNone/>
            </a:pPr>
            <a:r>
              <a:rPr lang="en" sz="2050" b="1">
                <a:solidFill>
                  <a:schemeClr val="dk1"/>
                </a:solidFill>
              </a:rPr>
              <a:t>AREA III </a:t>
            </a:r>
            <a:r>
              <a:rPr lang="en" sz="2050">
                <a:solidFill>
                  <a:schemeClr val="dk1"/>
                </a:solidFill>
              </a:rPr>
              <a:t>– Area III, often referred to as 'Self and Society,' is a course where students learn to examine and articulate their opinions and listen to the perspectives of others. Through this exchange, students become aware of a wide range of differing viewpoints and explore their own perspectives with new insights. The tools that Area III provides are a more thoughtful consideration of others’ experiences and a deeper understanding of their own. Area III discussions add to the Governor's School learning process by relating the overall curriculum to students' lives. Area III also accounts for ~15% of a student's instructional week. </a:t>
            </a:r>
            <a:endParaRPr sz="2050"/>
          </a:p>
          <a:p>
            <a:pPr marL="0" lvl="0" indent="0" algn="l" rtl="0">
              <a:spcBef>
                <a:spcPts val="0"/>
              </a:spcBef>
              <a:spcAft>
                <a:spcPts val="1200"/>
              </a:spcAft>
              <a:buNone/>
            </a:pPr>
            <a:endParaRPr/>
          </a:p>
        </p:txBody>
      </p:sp>
      <p:pic>
        <p:nvPicPr>
          <p:cNvPr id="78" name="Google Shape;78;p15"/>
          <p:cNvPicPr preferRelativeResize="0"/>
          <p:nvPr/>
        </p:nvPicPr>
        <p:blipFill>
          <a:blip r:embed="rId3">
            <a:alphaModFix/>
          </a:blip>
          <a:stretch>
            <a:fillRect/>
          </a:stretch>
        </p:blipFill>
        <p:spPr>
          <a:xfrm>
            <a:off x="8327075" y="4543073"/>
            <a:ext cx="733850" cy="4509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16"/>
          <p:cNvSpPr txBox="1">
            <a:spLocks noGrp="1"/>
          </p:cNvSpPr>
          <p:nvPr>
            <p:ph type="title"/>
          </p:nvPr>
        </p:nvSpPr>
        <p:spPr>
          <a:xfrm>
            <a:off x="311700" y="315925"/>
            <a:ext cx="8520600" cy="831300"/>
          </a:xfrm>
          <a:prstGeom prst="rect">
            <a:avLst/>
          </a:prstGeom>
          <a:solidFill>
            <a:srgbClr val="1C4587"/>
          </a:solidFill>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4620" b="1">
                <a:solidFill>
                  <a:srgbClr val="FF9900"/>
                </a:solidFill>
              </a:rPr>
              <a:t>Area 1 Disciplines</a:t>
            </a:r>
            <a:endParaRPr sz="4620" b="1">
              <a:solidFill>
                <a:srgbClr val="FF9900"/>
              </a:solidFill>
            </a:endParaRPr>
          </a:p>
        </p:txBody>
      </p:sp>
      <p:sp>
        <p:nvSpPr>
          <p:cNvPr id="84" name="Google Shape;84;p16"/>
          <p:cNvSpPr txBox="1">
            <a:spLocks noGrp="1"/>
          </p:cNvSpPr>
          <p:nvPr>
            <p:ph type="body" idx="1"/>
          </p:nvPr>
        </p:nvSpPr>
        <p:spPr>
          <a:xfrm>
            <a:off x="311700" y="1225225"/>
            <a:ext cx="3999900" cy="3806100"/>
          </a:xfrm>
          <a:prstGeom prst="rect">
            <a:avLst/>
          </a:prstGeom>
        </p:spPr>
        <p:txBody>
          <a:bodyPr spcFirstLastPara="1" wrap="square" lIns="91425" tIns="91425" rIns="91425" bIns="91425" anchor="t" anchorCtr="0">
            <a:normAutofit/>
          </a:bodyPr>
          <a:lstStyle/>
          <a:p>
            <a:pPr marL="461772" marR="87420" lvl="0" indent="-112141" algn="l" rtl="0">
              <a:lnSpc>
                <a:spcPct val="100000"/>
              </a:lnSpc>
              <a:spcBef>
                <a:spcPts val="100"/>
              </a:spcBef>
              <a:spcAft>
                <a:spcPts val="0"/>
              </a:spcAft>
              <a:buClr>
                <a:schemeClr val="dk1"/>
              </a:buClr>
              <a:buSzPts val="1100"/>
              <a:buFont typeface="Arial"/>
              <a:buNone/>
            </a:pPr>
            <a:r>
              <a:rPr lang="en" sz="2800" b="1">
                <a:solidFill>
                  <a:srgbClr val="FF9900"/>
                </a:solidFill>
              </a:rPr>
              <a:t>The academic disciplines:</a:t>
            </a:r>
            <a:endParaRPr sz="2800">
              <a:solidFill>
                <a:srgbClr val="FF9900"/>
              </a:solidFill>
            </a:endParaRPr>
          </a:p>
          <a:p>
            <a:pPr marL="457200" marR="87420" lvl="0" indent="-406400" algn="l" rtl="0">
              <a:lnSpc>
                <a:spcPct val="100000"/>
              </a:lnSpc>
              <a:spcBef>
                <a:spcPts val="100"/>
              </a:spcBef>
              <a:spcAft>
                <a:spcPts val="0"/>
              </a:spcAft>
              <a:buClr>
                <a:srgbClr val="FF9900"/>
              </a:buClr>
              <a:buSzPts val="2800"/>
              <a:buChar char="●"/>
            </a:pPr>
            <a:r>
              <a:rPr lang="en" sz="2800">
                <a:solidFill>
                  <a:srgbClr val="FF9900"/>
                </a:solidFill>
              </a:rPr>
              <a:t>English</a:t>
            </a:r>
            <a:endParaRPr sz="2800">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Mathematics</a:t>
            </a:r>
            <a:endParaRPr sz="2800">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Natural Science</a:t>
            </a:r>
            <a:endParaRPr sz="2800" b="1">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Social Science</a:t>
            </a:r>
            <a:endParaRPr sz="2800">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Spanish</a:t>
            </a:r>
            <a:endParaRPr sz="3200">
              <a:solidFill>
                <a:srgbClr val="FF9900"/>
              </a:solidFill>
            </a:endParaRPr>
          </a:p>
        </p:txBody>
      </p:sp>
      <p:sp>
        <p:nvSpPr>
          <p:cNvPr id="85" name="Google Shape;85;p16"/>
          <p:cNvSpPr txBox="1">
            <a:spLocks noGrp="1"/>
          </p:cNvSpPr>
          <p:nvPr>
            <p:ph type="body" idx="2"/>
          </p:nvPr>
        </p:nvSpPr>
        <p:spPr>
          <a:xfrm>
            <a:off x="4832400" y="1225225"/>
            <a:ext cx="3999900" cy="3354000"/>
          </a:xfrm>
          <a:prstGeom prst="rect">
            <a:avLst/>
          </a:prstGeom>
        </p:spPr>
        <p:txBody>
          <a:bodyPr spcFirstLastPara="1" wrap="square" lIns="91425" tIns="91425" rIns="91425" bIns="91425" anchor="t" anchorCtr="0">
            <a:normAutofit/>
          </a:bodyPr>
          <a:lstStyle/>
          <a:p>
            <a:pPr marL="461772" marR="87420" lvl="0" indent="-112141" algn="l" rtl="0">
              <a:lnSpc>
                <a:spcPct val="100000"/>
              </a:lnSpc>
              <a:spcBef>
                <a:spcPts val="100"/>
              </a:spcBef>
              <a:spcAft>
                <a:spcPts val="0"/>
              </a:spcAft>
              <a:buClr>
                <a:schemeClr val="dk1"/>
              </a:buClr>
              <a:buSzPts val="1100"/>
              <a:buFont typeface="Arial"/>
              <a:buNone/>
            </a:pPr>
            <a:r>
              <a:rPr lang="en" sz="2800" b="1">
                <a:solidFill>
                  <a:srgbClr val="FF9900"/>
                </a:solidFill>
              </a:rPr>
              <a:t>The arts disciplines:</a:t>
            </a:r>
            <a:endParaRPr sz="2800" b="1">
              <a:solidFill>
                <a:srgbClr val="FF9900"/>
              </a:solidFill>
            </a:endParaRPr>
          </a:p>
          <a:p>
            <a:pPr marL="457200" marR="87420" lvl="0" indent="-406400" algn="l" rtl="0">
              <a:lnSpc>
                <a:spcPct val="100000"/>
              </a:lnSpc>
              <a:spcBef>
                <a:spcPts val="100"/>
              </a:spcBef>
              <a:spcAft>
                <a:spcPts val="0"/>
              </a:spcAft>
              <a:buClr>
                <a:srgbClr val="FF9900"/>
              </a:buClr>
              <a:buSzPts val="2800"/>
              <a:buChar char="●"/>
            </a:pPr>
            <a:r>
              <a:rPr lang="en" sz="2800">
                <a:solidFill>
                  <a:srgbClr val="FF9900"/>
                </a:solidFill>
              </a:rPr>
              <a:t>Choral Music</a:t>
            </a:r>
            <a:endParaRPr sz="2800">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Dance</a:t>
            </a:r>
            <a:endParaRPr sz="2800">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Instrumental Music</a:t>
            </a:r>
            <a:endParaRPr sz="2800">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Theater</a:t>
            </a:r>
            <a:endParaRPr sz="2800">
              <a:solidFill>
                <a:srgbClr val="FF9900"/>
              </a:solidFill>
            </a:endParaRPr>
          </a:p>
          <a:p>
            <a:pPr marL="457200" marR="87420" lvl="0" indent="-406400" algn="l" rtl="0">
              <a:lnSpc>
                <a:spcPct val="100000"/>
              </a:lnSpc>
              <a:spcBef>
                <a:spcPts val="0"/>
              </a:spcBef>
              <a:spcAft>
                <a:spcPts val="0"/>
              </a:spcAft>
              <a:buClr>
                <a:srgbClr val="FF9900"/>
              </a:buClr>
              <a:buSzPts val="2800"/>
              <a:buChar char="●"/>
            </a:pPr>
            <a:r>
              <a:rPr lang="en" sz="2800">
                <a:solidFill>
                  <a:srgbClr val="FF9900"/>
                </a:solidFill>
              </a:rPr>
              <a:t>Visual Art</a:t>
            </a:r>
            <a:endParaRPr sz="3200">
              <a:solidFill>
                <a:srgbClr val="FF9900"/>
              </a:solidFill>
            </a:endParaRPr>
          </a:p>
        </p:txBody>
      </p:sp>
      <p:pic>
        <p:nvPicPr>
          <p:cNvPr id="86" name="Google Shape;86;p16"/>
          <p:cNvPicPr preferRelativeResize="0"/>
          <p:nvPr/>
        </p:nvPicPr>
        <p:blipFill>
          <a:blip r:embed="rId3">
            <a:alphaModFix/>
          </a:blip>
          <a:stretch>
            <a:fillRect/>
          </a:stretch>
        </p:blipFill>
        <p:spPr>
          <a:xfrm>
            <a:off x="8327075" y="4543073"/>
            <a:ext cx="733850" cy="4509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311700" y="97200"/>
            <a:ext cx="8520600" cy="642900"/>
          </a:xfrm>
          <a:prstGeom prst="rect">
            <a:avLst/>
          </a:prstGeom>
          <a:solidFill>
            <a:srgbClr val="1C4587"/>
          </a:solidFill>
        </p:spPr>
        <p:txBody>
          <a:bodyPr spcFirstLastPara="1" wrap="square" lIns="91425" tIns="91425" rIns="91425" bIns="91425" anchor="b" anchorCtr="0">
            <a:normAutofit fontScale="90000"/>
          </a:bodyPr>
          <a:lstStyle/>
          <a:p>
            <a:pPr marL="0" lvl="0" indent="0" algn="l" rtl="0">
              <a:spcBef>
                <a:spcPts val="0"/>
              </a:spcBef>
              <a:spcAft>
                <a:spcPts val="0"/>
              </a:spcAft>
              <a:buNone/>
            </a:pPr>
            <a:r>
              <a:rPr lang="en" b="1">
                <a:solidFill>
                  <a:srgbClr val="FF9900"/>
                </a:solidFill>
              </a:rPr>
              <a:t>Discipline Descriptions</a:t>
            </a:r>
            <a:endParaRPr b="1">
              <a:solidFill>
                <a:srgbClr val="FF9900"/>
              </a:solidFill>
            </a:endParaRPr>
          </a:p>
        </p:txBody>
      </p:sp>
      <p:sp>
        <p:nvSpPr>
          <p:cNvPr id="92" name="Google Shape;92;p17"/>
          <p:cNvSpPr txBox="1">
            <a:spLocks noGrp="1"/>
          </p:cNvSpPr>
          <p:nvPr>
            <p:ph type="body" idx="1"/>
          </p:nvPr>
        </p:nvSpPr>
        <p:spPr>
          <a:xfrm>
            <a:off x="311700" y="740075"/>
            <a:ext cx="3999900" cy="4261500"/>
          </a:xfrm>
          <a:prstGeom prst="rect">
            <a:avLst/>
          </a:prstGeom>
        </p:spPr>
        <p:txBody>
          <a:bodyPr spcFirstLastPara="1" wrap="square" lIns="91425" tIns="91425" rIns="91425" bIns="91425" anchor="t" anchorCtr="0">
            <a:normAutofit fontScale="92500" lnSpcReduction="20000"/>
          </a:bodyPr>
          <a:lstStyle/>
          <a:p>
            <a:pPr marL="457200" marR="282848" lvl="0" indent="-287337" algn="l" rtl="0">
              <a:lnSpc>
                <a:spcPct val="95786"/>
              </a:lnSpc>
              <a:spcBef>
                <a:spcPts val="325"/>
              </a:spcBef>
              <a:spcAft>
                <a:spcPts val="0"/>
              </a:spcAft>
              <a:buClr>
                <a:schemeClr val="dk1"/>
              </a:buClr>
              <a:buSzPct val="100000"/>
              <a:buChar char="●"/>
            </a:pPr>
            <a:r>
              <a:rPr lang="en" sz="1000" b="1">
                <a:solidFill>
                  <a:schemeClr val="dk1"/>
                </a:solidFill>
                <a:highlight>
                  <a:srgbClr val="FFFFFF"/>
                </a:highlight>
              </a:rPr>
              <a:t>CHORAL MUSIC </a:t>
            </a:r>
            <a:r>
              <a:rPr lang="en" sz="1000">
                <a:solidFill>
                  <a:schemeClr val="dk1"/>
                </a:solidFill>
                <a:highlight>
                  <a:srgbClr val="FFFFFF"/>
                </a:highlight>
              </a:rPr>
              <a:t>– (Mixed Choir at one campus; Treble Choir at one campus) – The</a:t>
            </a:r>
            <a:r>
              <a:rPr lang="en" sz="1000">
                <a:solidFill>
                  <a:schemeClr val="dk1"/>
                </a:solidFill>
              </a:rPr>
              <a:t> </a:t>
            </a:r>
            <a:r>
              <a:rPr lang="en" sz="1000">
                <a:solidFill>
                  <a:schemeClr val="dk1"/>
                </a:solidFill>
                <a:highlight>
                  <a:srgbClr val="FFFFFF"/>
                </a:highlight>
              </a:rPr>
              <a:t>choral music program explores the expression of the human experience and the connection to other arts and</a:t>
            </a:r>
            <a:r>
              <a:rPr lang="en" sz="1000">
                <a:solidFill>
                  <a:schemeClr val="dk1"/>
                </a:solidFill>
              </a:rPr>
              <a:t> </a:t>
            </a:r>
            <a:r>
              <a:rPr lang="en" sz="1000">
                <a:solidFill>
                  <a:schemeClr val="dk1"/>
                </a:solidFill>
                <a:highlight>
                  <a:srgbClr val="FFFFFF"/>
                </a:highlight>
              </a:rPr>
              <a:t>world events through choral music. The focus is on music of 20th and 21st century composers. Students also</a:t>
            </a:r>
            <a:r>
              <a:rPr lang="en" sz="1000">
                <a:solidFill>
                  <a:schemeClr val="dk1"/>
                </a:solidFill>
              </a:rPr>
              <a:t> </a:t>
            </a:r>
            <a:r>
              <a:rPr lang="en" sz="1000">
                <a:solidFill>
                  <a:schemeClr val="dk1"/>
                </a:solidFill>
                <a:highlight>
                  <a:srgbClr val="FFFFFF"/>
                </a:highlight>
              </a:rPr>
              <a:t>learn the finer points of choral singing – blend, diction, tone quality – and vocal technique in rehearsals and</a:t>
            </a:r>
            <a:r>
              <a:rPr lang="en" sz="1000">
                <a:solidFill>
                  <a:schemeClr val="dk1"/>
                </a:solidFill>
              </a:rPr>
              <a:t> performances. </a:t>
            </a:r>
            <a:endParaRPr sz="1000">
              <a:solidFill>
                <a:schemeClr val="dk1"/>
              </a:solidFill>
            </a:endParaRPr>
          </a:p>
          <a:p>
            <a:pPr marL="457200" marR="110831" lvl="0" indent="-287337" algn="l" rtl="0">
              <a:lnSpc>
                <a:spcPct val="95786"/>
              </a:lnSpc>
              <a:spcBef>
                <a:spcPts val="0"/>
              </a:spcBef>
              <a:spcAft>
                <a:spcPts val="0"/>
              </a:spcAft>
              <a:buClr>
                <a:schemeClr val="dk1"/>
              </a:buClr>
              <a:buSzPct val="100000"/>
              <a:buChar char="●"/>
            </a:pPr>
            <a:r>
              <a:rPr lang="en" sz="1000" b="1">
                <a:solidFill>
                  <a:schemeClr val="dk1"/>
                </a:solidFill>
                <a:highlight>
                  <a:srgbClr val="FFFFFF"/>
                </a:highlight>
              </a:rPr>
              <a:t>DANCE </a:t>
            </a:r>
            <a:r>
              <a:rPr lang="en" sz="1000">
                <a:solidFill>
                  <a:schemeClr val="dk1"/>
                </a:solidFill>
                <a:highlight>
                  <a:srgbClr val="FFFFFF"/>
                </a:highlight>
              </a:rPr>
              <a:t>– The dance program embraces and expresses 20th and 21st century theories through daily</a:t>
            </a:r>
            <a:r>
              <a:rPr lang="en" sz="1000">
                <a:solidFill>
                  <a:schemeClr val="dk1"/>
                </a:solidFill>
              </a:rPr>
              <a:t> </a:t>
            </a:r>
            <a:r>
              <a:rPr lang="en" sz="1000">
                <a:solidFill>
                  <a:schemeClr val="dk1"/>
                </a:solidFill>
                <a:highlight>
                  <a:srgbClr val="FFFFFF"/>
                </a:highlight>
              </a:rPr>
              <a:t>contemporary modern technique classes, a survey of recent pioneers, and the integration of self-expression and</a:t>
            </a:r>
            <a:r>
              <a:rPr lang="en" sz="1000">
                <a:solidFill>
                  <a:schemeClr val="dk1"/>
                </a:solidFill>
              </a:rPr>
              <a:t> abstraction through improvisation, composition, and choreography. </a:t>
            </a:r>
            <a:endParaRPr sz="1000">
              <a:solidFill>
                <a:schemeClr val="dk1"/>
              </a:solidFill>
            </a:endParaRPr>
          </a:p>
          <a:p>
            <a:pPr marL="457200" marR="87420" lvl="0" indent="-287337" algn="l" rtl="0">
              <a:lnSpc>
                <a:spcPct val="95786"/>
              </a:lnSpc>
              <a:spcBef>
                <a:spcPts val="0"/>
              </a:spcBef>
              <a:spcAft>
                <a:spcPts val="0"/>
              </a:spcAft>
              <a:buClr>
                <a:schemeClr val="dk1"/>
              </a:buClr>
              <a:buSzPct val="100000"/>
              <a:buChar char="●"/>
            </a:pPr>
            <a:r>
              <a:rPr lang="en" sz="1000" b="1">
                <a:solidFill>
                  <a:schemeClr val="dk1"/>
                </a:solidFill>
                <a:highlight>
                  <a:srgbClr val="FFFFFF"/>
                </a:highlight>
              </a:rPr>
              <a:t>ENGLISH </a:t>
            </a:r>
            <a:r>
              <a:rPr lang="en" sz="1000">
                <a:solidFill>
                  <a:schemeClr val="dk1"/>
                </a:solidFill>
                <a:highlight>
                  <a:srgbClr val="FFFFFF"/>
                </a:highlight>
              </a:rPr>
              <a:t>– The English program focuses on modern and postmodern fiction, poetry, and drama. Students</a:t>
            </a:r>
            <a:r>
              <a:rPr lang="en" sz="1000">
                <a:solidFill>
                  <a:schemeClr val="dk1"/>
                </a:solidFill>
              </a:rPr>
              <a:t> </a:t>
            </a:r>
            <a:r>
              <a:rPr lang="en" sz="1000">
                <a:solidFill>
                  <a:schemeClr val="dk1"/>
                </a:solidFill>
                <a:highlight>
                  <a:srgbClr val="FFFFFF"/>
                </a:highlight>
              </a:rPr>
              <a:t>are encouraged to read closely, imaginatively, analytically, and empathetically. Teachers incorporate creative and</a:t>
            </a:r>
            <a:r>
              <a:rPr lang="en" sz="1000">
                <a:solidFill>
                  <a:schemeClr val="dk1"/>
                </a:solidFill>
              </a:rPr>
              <a:t> analytical writing workshops and immerse students in writing throughout the session. </a:t>
            </a:r>
            <a:endParaRPr sz="1000">
              <a:solidFill>
                <a:schemeClr val="dk1"/>
              </a:solidFill>
            </a:endParaRPr>
          </a:p>
          <a:p>
            <a:pPr marL="457200" marR="245229" lvl="0" indent="-287337" algn="l" rtl="0">
              <a:lnSpc>
                <a:spcPct val="100784"/>
              </a:lnSpc>
              <a:spcBef>
                <a:spcPts val="0"/>
              </a:spcBef>
              <a:spcAft>
                <a:spcPts val="0"/>
              </a:spcAft>
              <a:buClr>
                <a:schemeClr val="dk1"/>
              </a:buClr>
              <a:buSzPct val="100000"/>
              <a:buChar char="●"/>
            </a:pPr>
            <a:r>
              <a:rPr lang="en" sz="1000" b="1">
                <a:solidFill>
                  <a:schemeClr val="dk1"/>
                </a:solidFill>
                <a:highlight>
                  <a:srgbClr val="FFFFFF"/>
                </a:highlight>
              </a:rPr>
              <a:t>INSTRUMENTAL MUSIC </a:t>
            </a:r>
            <a:r>
              <a:rPr lang="en" sz="1000">
                <a:solidFill>
                  <a:schemeClr val="dk1"/>
                </a:solidFill>
                <a:highlight>
                  <a:srgbClr val="FFFFFF"/>
                </a:highlight>
              </a:rPr>
              <a:t>(Orchestra at Governor’s School West; Wind Ensemble/Band at Governor’s School</a:t>
            </a:r>
            <a:r>
              <a:rPr lang="en" sz="1000">
                <a:solidFill>
                  <a:schemeClr val="dk1"/>
                </a:solidFill>
              </a:rPr>
              <a:t> </a:t>
            </a:r>
            <a:r>
              <a:rPr lang="en" sz="1000">
                <a:solidFill>
                  <a:schemeClr val="dk1"/>
                </a:solidFill>
                <a:highlight>
                  <a:srgbClr val="FFFFFF"/>
                </a:highlight>
              </a:rPr>
              <a:t>East) – The instrumental music program is focused on the study and performance of significant 20th and 21st</a:t>
            </a:r>
            <a:r>
              <a:rPr lang="en" sz="1000">
                <a:solidFill>
                  <a:schemeClr val="dk1"/>
                </a:solidFill>
              </a:rPr>
              <a:t> </a:t>
            </a:r>
            <a:r>
              <a:rPr lang="en" sz="1000">
                <a:solidFill>
                  <a:schemeClr val="dk1"/>
                </a:solidFill>
                <a:highlight>
                  <a:srgbClr val="FFFFFF"/>
                </a:highlight>
              </a:rPr>
              <a:t>century repertoire for orchestra (West) or wind ensemble (East), and the creation and performance of student</a:t>
            </a:r>
            <a:r>
              <a:rPr lang="en" sz="1000">
                <a:solidFill>
                  <a:schemeClr val="dk1"/>
                </a:solidFill>
              </a:rPr>
              <a:t> works. Students also study improvisation, composition, and technique.</a:t>
            </a:r>
            <a:endParaRPr sz="1000">
              <a:solidFill>
                <a:schemeClr val="dk1"/>
              </a:solidFill>
            </a:endParaRPr>
          </a:p>
          <a:p>
            <a:pPr marL="457200" marR="35764" lvl="0" indent="-287337" algn="l" rtl="0">
              <a:lnSpc>
                <a:spcPct val="95786"/>
              </a:lnSpc>
              <a:spcBef>
                <a:spcPts val="0"/>
              </a:spcBef>
              <a:spcAft>
                <a:spcPts val="0"/>
              </a:spcAft>
              <a:buClr>
                <a:schemeClr val="dk1"/>
              </a:buClr>
              <a:buSzPct val="100000"/>
              <a:buChar char="●"/>
            </a:pPr>
            <a:r>
              <a:rPr lang="en" sz="1000" b="1">
                <a:solidFill>
                  <a:schemeClr val="dk1"/>
                </a:solidFill>
                <a:highlight>
                  <a:srgbClr val="FFFFFF"/>
                </a:highlight>
              </a:rPr>
              <a:t>VISUAL ARTS </a:t>
            </a:r>
            <a:r>
              <a:rPr lang="en" sz="1000">
                <a:solidFill>
                  <a:schemeClr val="dk1"/>
                </a:solidFill>
                <a:highlight>
                  <a:srgbClr val="FFFFFF"/>
                </a:highlight>
              </a:rPr>
              <a:t>– In the visual arts program, students study and practice visual expression consistent with current</a:t>
            </a:r>
            <a:r>
              <a:rPr lang="en" sz="1000">
                <a:solidFill>
                  <a:schemeClr val="dk1"/>
                </a:solidFill>
              </a:rPr>
              <a:t> </a:t>
            </a:r>
            <a:r>
              <a:rPr lang="en" sz="1000">
                <a:solidFill>
                  <a:schemeClr val="dk1"/>
                </a:solidFill>
                <a:highlight>
                  <a:srgbClr val="FFFFFF"/>
                </a:highlight>
              </a:rPr>
              <a:t>concepts and styles. Emphasis is placed on creative expression as students investigate and examine movements</a:t>
            </a:r>
            <a:r>
              <a:rPr lang="en" sz="1000">
                <a:solidFill>
                  <a:schemeClr val="dk1"/>
                </a:solidFill>
              </a:rPr>
              <a:t> </a:t>
            </a:r>
            <a:r>
              <a:rPr lang="en" sz="1000">
                <a:solidFill>
                  <a:schemeClr val="dk1"/>
                </a:solidFill>
                <a:highlight>
                  <a:srgbClr val="FFFFFF"/>
                </a:highlight>
              </a:rPr>
              <a:t>and theories in contemporary art, creating work both individually and collaboratively using a variety of materials.</a:t>
            </a:r>
            <a:r>
              <a:rPr lang="en" sz="1000">
                <a:solidFill>
                  <a:schemeClr val="dk1"/>
                </a:solidFill>
              </a:rPr>
              <a:t> </a:t>
            </a:r>
            <a:endParaRPr sz="1000">
              <a:solidFill>
                <a:schemeClr val="dk1"/>
              </a:solidFill>
            </a:endParaRPr>
          </a:p>
        </p:txBody>
      </p:sp>
      <p:sp>
        <p:nvSpPr>
          <p:cNvPr id="93" name="Google Shape;93;p17"/>
          <p:cNvSpPr txBox="1">
            <a:spLocks noGrp="1"/>
          </p:cNvSpPr>
          <p:nvPr>
            <p:ph type="body" idx="2"/>
          </p:nvPr>
        </p:nvSpPr>
        <p:spPr>
          <a:xfrm>
            <a:off x="4832400" y="740075"/>
            <a:ext cx="3999900" cy="4261500"/>
          </a:xfrm>
          <a:prstGeom prst="rect">
            <a:avLst/>
          </a:prstGeom>
        </p:spPr>
        <p:txBody>
          <a:bodyPr spcFirstLastPara="1" wrap="square" lIns="91425" tIns="91425" rIns="91425" bIns="91425" anchor="t" anchorCtr="0">
            <a:normAutofit fontScale="92500" lnSpcReduction="20000"/>
          </a:bodyPr>
          <a:lstStyle/>
          <a:p>
            <a:pPr marL="457200" marR="195753" lvl="0" indent="-287337" algn="l" rtl="0">
              <a:lnSpc>
                <a:spcPct val="95786"/>
              </a:lnSpc>
              <a:spcBef>
                <a:spcPts val="275"/>
              </a:spcBef>
              <a:spcAft>
                <a:spcPts val="0"/>
              </a:spcAft>
              <a:buClr>
                <a:schemeClr val="dk1"/>
              </a:buClr>
              <a:buSzPct val="100000"/>
              <a:buChar char="●"/>
            </a:pPr>
            <a:r>
              <a:rPr lang="en" sz="1000" b="1">
                <a:solidFill>
                  <a:schemeClr val="dk1"/>
                </a:solidFill>
                <a:highlight>
                  <a:srgbClr val="FFFFFF"/>
                </a:highlight>
              </a:rPr>
              <a:t>MATHEMATICS </a:t>
            </a:r>
            <a:r>
              <a:rPr lang="en" sz="1000">
                <a:solidFill>
                  <a:schemeClr val="dk1"/>
                </a:solidFill>
                <a:highlight>
                  <a:srgbClr val="FFFFFF"/>
                </a:highlight>
              </a:rPr>
              <a:t>– The mathematics program strives to provide an atmosphere for students to independently and collaboratively</a:t>
            </a:r>
            <a:r>
              <a:rPr lang="en" sz="1000">
                <a:solidFill>
                  <a:schemeClr val="dk1"/>
                </a:solidFill>
              </a:rPr>
              <a:t> </a:t>
            </a:r>
            <a:r>
              <a:rPr lang="en" sz="1000">
                <a:solidFill>
                  <a:schemeClr val="dk1"/>
                </a:solidFill>
                <a:highlight>
                  <a:srgbClr val="FFFFFF"/>
                </a:highlight>
              </a:rPr>
              <a:t>contemplate and investigate problems that arise in contemporary mathematical fields. In addition, the program</a:t>
            </a:r>
            <a:r>
              <a:rPr lang="en" sz="1000">
                <a:solidFill>
                  <a:schemeClr val="dk1"/>
                </a:solidFill>
              </a:rPr>
              <a:t> </a:t>
            </a:r>
            <a:r>
              <a:rPr lang="en" sz="1000">
                <a:solidFill>
                  <a:schemeClr val="dk1"/>
                </a:solidFill>
                <a:highlight>
                  <a:srgbClr val="FFFFFF"/>
                </a:highlight>
              </a:rPr>
              <a:t>provides many opportunities for students to</a:t>
            </a:r>
            <a:r>
              <a:rPr lang="en" sz="1000">
                <a:solidFill>
                  <a:schemeClr val="dk1"/>
                </a:solidFill>
              </a:rPr>
              <a:t> gain an appreciation for both mathematics and the work of mathematicians</a:t>
            </a:r>
            <a:r>
              <a:rPr lang="en" sz="1000">
                <a:solidFill>
                  <a:schemeClr val="dk1"/>
                </a:solidFill>
                <a:highlight>
                  <a:srgbClr val="FFFFFF"/>
                </a:highlight>
              </a:rPr>
              <a:t> through student-faculty interaction, seminars, and guest lecturers</a:t>
            </a:r>
            <a:r>
              <a:rPr lang="en" sz="1000">
                <a:solidFill>
                  <a:schemeClr val="dk1"/>
                </a:solidFill>
              </a:rPr>
              <a:t>. </a:t>
            </a:r>
            <a:endParaRPr sz="1000">
              <a:solidFill>
                <a:schemeClr val="dk1"/>
              </a:solidFill>
            </a:endParaRPr>
          </a:p>
          <a:p>
            <a:pPr marL="457200" marR="151196" lvl="0" indent="-287337" algn="l" rtl="0">
              <a:lnSpc>
                <a:spcPct val="95786"/>
              </a:lnSpc>
              <a:spcBef>
                <a:spcPts val="0"/>
              </a:spcBef>
              <a:spcAft>
                <a:spcPts val="0"/>
              </a:spcAft>
              <a:buClr>
                <a:schemeClr val="dk1"/>
              </a:buClr>
              <a:buSzPct val="100000"/>
              <a:buChar char="●"/>
            </a:pPr>
            <a:r>
              <a:rPr lang="en" sz="1000" b="1">
                <a:solidFill>
                  <a:schemeClr val="dk1"/>
                </a:solidFill>
                <a:highlight>
                  <a:srgbClr val="FFFFFF"/>
                </a:highlight>
              </a:rPr>
              <a:t>NATURAL SCIENCE </a:t>
            </a:r>
            <a:r>
              <a:rPr lang="en" sz="1000">
                <a:solidFill>
                  <a:schemeClr val="dk1"/>
                </a:solidFill>
                <a:highlight>
                  <a:srgbClr val="FFFFFF"/>
                </a:highlight>
              </a:rPr>
              <a:t>– The natural science program investigates contemporary studies, methods, and topics of modern</a:t>
            </a:r>
            <a:r>
              <a:rPr lang="en" sz="1000">
                <a:solidFill>
                  <a:schemeClr val="dk1"/>
                </a:solidFill>
              </a:rPr>
              <a:t> </a:t>
            </a:r>
            <a:r>
              <a:rPr lang="en" sz="1000">
                <a:solidFill>
                  <a:schemeClr val="dk1"/>
                </a:solidFill>
                <a:highlight>
                  <a:srgbClr val="FFFFFF"/>
                </a:highlight>
              </a:rPr>
              <a:t>science by the use of interactive seminars, discussions, experiments, and group and individual problem solving.</a:t>
            </a:r>
            <a:r>
              <a:rPr lang="en" sz="1000">
                <a:solidFill>
                  <a:schemeClr val="dk1"/>
                </a:solidFill>
              </a:rPr>
              <a:t> A variety of areas of natural science are explored through engaging lessons and projects. </a:t>
            </a:r>
            <a:endParaRPr sz="1000">
              <a:solidFill>
                <a:schemeClr val="dk1"/>
              </a:solidFill>
            </a:endParaRPr>
          </a:p>
          <a:p>
            <a:pPr marL="457200" marR="282355" lvl="0" indent="-287337" algn="l" rtl="0">
              <a:lnSpc>
                <a:spcPct val="95786"/>
              </a:lnSpc>
              <a:spcBef>
                <a:spcPts val="0"/>
              </a:spcBef>
              <a:spcAft>
                <a:spcPts val="0"/>
              </a:spcAft>
              <a:buClr>
                <a:schemeClr val="dk1"/>
              </a:buClr>
              <a:buSzPct val="100000"/>
              <a:buChar char="●"/>
            </a:pPr>
            <a:r>
              <a:rPr lang="en" sz="1000" b="1">
                <a:solidFill>
                  <a:schemeClr val="dk1"/>
                </a:solidFill>
                <a:highlight>
                  <a:srgbClr val="FFFFFF"/>
                </a:highlight>
              </a:rPr>
              <a:t>SOCIAL SCIENCE </a:t>
            </a:r>
            <a:r>
              <a:rPr lang="en" sz="1000">
                <a:solidFill>
                  <a:schemeClr val="dk1"/>
                </a:solidFill>
                <a:highlight>
                  <a:srgbClr val="FFFFFF"/>
                </a:highlight>
              </a:rPr>
              <a:t>– The social science program examines major political, sociological, psychological, and</a:t>
            </a:r>
            <a:r>
              <a:rPr lang="en" sz="1000">
                <a:solidFill>
                  <a:schemeClr val="dk1"/>
                </a:solidFill>
              </a:rPr>
              <a:t> </a:t>
            </a:r>
            <a:r>
              <a:rPr lang="en" sz="1000">
                <a:solidFill>
                  <a:schemeClr val="dk1"/>
                </a:solidFill>
                <a:highlight>
                  <a:srgbClr val="FFFFFF"/>
                </a:highlight>
              </a:rPr>
              <a:t>anthropological concepts which have influenced the 20th and 21st centuries from theoretical and applied</a:t>
            </a:r>
            <a:r>
              <a:rPr lang="en" sz="1000">
                <a:solidFill>
                  <a:schemeClr val="dk1"/>
                </a:solidFill>
              </a:rPr>
              <a:t> </a:t>
            </a:r>
            <a:r>
              <a:rPr lang="en" sz="1000">
                <a:solidFill>
                  <a:schemeClr val="dk1"/>
                </a:solidFill>
                <a:highlight>
                  <a:srgbClr val="FFFFFF"/>
                </a:highlight>
              </a:rPr>
              <a:t>perspectives. Students are encouraged to see themselves as both individuals and participants in society, and</a:t>
            </a:r>
            <a:r>
              <a:rPr lang="en" sz="1000">
                <a:solidFill>
                  <a:schemeClr val="dk1"/>
                </a:solidFill>
              </a:rPr>
              <a:t> combine classroom discussion with their personal experience in meaningful and analytical ways. </a:t>
            </a:r>
            <a:endParaRPr sz="1000">
              <a:solidFill>
                <a:schemeClr val="dk1"/>
              </a:solidFill>
            </a:endParaRPr>
          </a:p>
          <a:p>
            <a:pPr marL="457200" marR="245229" lvl="0" indent="-287337" algn="l" rtl="0">
              <a:lnSpc>
                <a:spcPct val="100784"/>
              </a:lnSpc>
              <a:spcBef>
                <a:spcPts val="0"/>
              </a:spcBef>
              <a:spcAft>
                <a:spcPts val="0"/>
              </a:spcAft>
              <a:buClr>
                <a:schemeClr val="dk1"/>
              </a:buClr>
              <a:buSzPct val="100000"/>
              <a:buChar char="●"/>
            </a:pPr>
            <a:r>
              <a:rPr lang="en" sz="1000" b="1">
                <a:solidFill>
                  <a:schemeClr val="dk1"/>
                </a:solidFill>
                <a:highlight>
                  <a:srgbClr val="FFFFFF"/>
                </a:highlight>
              </a:rPr>
              <a:t>SPANISH </a:t>
            </a:r>
            <a:r>
              <a:rPr lang="en" sz="1000">
                <a:solidFill>
                  <a:schemeClr val="dk1"/>
                </a:solidFill>
                <a:highlight>
                  <a:srgbClr val="FFFFFF"/>
                </a:highlight>
              </a:rPr>
              <a:t>– The goal of Spanish is to expose students to contemporary thought, literature, music, art, and</a:t>
            </a:r>
            <a:r>
              <a:rPr lang="en" sz="1000">
                <a:solidFill>
                  <a:schemeClr val="dk1"/>
                </a:solidFill>
              </a:rPr>
              <a:t> political trends in Spanish speaking countries. Spanish is the primary language spoken in class. Students nominated in Spanish must have completed at least three high school Spanish classes prior to attending GS or be a fluent Spanish speaker. </a:t>
            </a:r>
            <a:endParaRPr sz="1000">
              <a:solidFill>
                <a:schemeClr val="dk1"/>
              </a:solidFill>
            </a:endParaRPr>
          </a:p>
          <a:p>
            <a:pPr marL="457200" marR="496460" lvl="0" indent="-287337" algn="l" rtl="0">
              <a:lnSpc>
                <a:spcPct val="95786"/>
              </a:lnSpc>
              <a:spcBef>
                <a:spcPts val="0"/>
              </a:spcBef>
              <a:spcAft>
                <a:spcPts val="0"/>
              </a:spcAft>
              <a:buClr>
                <a:schemeClr val="dk1"/>
              </a:buClr>
              <a:buSzPct val="100000"/>
              <a:buChar char="●"/>
            </a:pPr>
            <a:r>
              <a:rPr lang="en" sz="1000" b="1">
                <a:solidFill>
                  <a:schemeClr val="dk1"/>
                </a:solidFill>
                <a:highlight>
                  <a:srgbClr val="FFFFFF"/>
                </a:highlight>
              </a:rPr>
              <a:t>THEATER </a:t>
            </a:r>
            <a:r>
              <a:rPr lang="en" sz="1000">
                <a:solidFill>
                  <a:schemeClr val="dk1"/>
                </a:solidFill>
                <a:highlight>
                  <a:srgbClr val="FFFFFF"/>
                </a:highlight>
              </a:rPr>
              <a:t>– The goal of the theater program is to introduce young theater artists to contemporary and</a:t>
            </a:r>
            <a:r>
              <a:rPr lang="en" sz="1000">
                <a:solidFill>
                  <a:schemeClr val="dk1"/>
                </a:solidFill>
              </a:rPr>
              <a:t> </a:t>
            </a:r>
            <a:r>
              <a:rPr lang="en" sz="1000">
                <a:solidFill>
                  <a:schemeClr val="dk1"/>
                </a:solidFill>
                <a:highlight>
                  <a:srgbClr val="FFFFFF"/>
                </a:highlight>
              </a:rPr>
              <a:t>progressive theory, literature, and technique. Through a mixture of ensemble work, movement techniques, and writing, the holistic approach encourages the actor to become a</a:t>
            </a:r>
            <a:r>
              <a:rPr lang="en" sz="1000">
                <a:solidFill>
                  <a:schemeClr val="dk1"/>
                </a:solidFill>
              </a:rPr>
              <a:t> well-rounded, life-long student of the theater. </a:t>
            </a:r>
            <a:endParaRPr/>
          </a:p>
        </p:txBody>
      </p:sp>
      <p:pic>
        <p:nvPicPr>
          <p:cNvPr id="94" name="Google Shape;94;p17"/>
          <p:cNvPicPr preferRelativeResize="0"/>
          <p:nvPr/>
        </p:nvPicPr>
        <p:blipFill>
          <a:blip r:embed="rId3">
            <a:alphaModFix/>
          </a:blip>
          <a:stretch>
            <a:fillRect/>
          </a:stretch>
        </p:blipFill>
        <p:spPr>
          <a:xfrm>
            <a:off x="8356975" y="4647723"/>
            <a:ext cx="733850" cy="4509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311700" y="121550"/>
            <a:ext cx="85206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How Do I Apply?</a:t>
            </a:r>
            <a:endParaRPr/>
          </a:p>
        </p:txBody>
      </p:sp>
      <p:sp>
        <p:nvSpPr>
          <p:cNvPr id="100" name="Google Shape;100;p18"/>
          <p:cNvSpPr txBox="1">
            <a:spLocks noGrp="1"/>
          </p:cNvSpPr>
          <p:nvPr>
            <p:ph type="body" idx="1"/>
          </p:nvPr>
        </p:nvSpPr>
        <p:spPr>
          <a:xfrm>
            <a:off x="311700" y="897125"/>
            <a:ext cx="8659500" cy="4029600"/>
          </a:xfrm>
          <a:prstGeom prst="rect">
            <a:avLst/>
          </a:prstGeom>
        </p:spPr>
        <p:txBody>
          <a:bodyPr spcFirstLastPara="1" wrap="square" lIns="91425" tIns="91425" rIns="91425" bIns="91425" anchor="t" anchorCtr="0">
            <a:noAutofit/>
          </a:bodyPr>
          <a:lstStyle/>
          <a:p>
            <a:pPr marR="640080" indent="-285750">
              <a:lnSpc>
                <a:spcPct val="86256"/>
              </a:lnSpc>
              <a:spcBef>
                <a:spcPts val="181"/>
              </a:spcBef>
              <a:buSzPts val="900"/>
              <a:buAutoNum type="arabicPeriod"/>
            </a:pPr>
            <a:r>
              <a:rPr lang="en" sz="900" dirty="0"/>
              <a:t>Email Ms. Marsh that you are interested and she’ll double check your eligibility before sending you the application process need to knows and deadline.</a:t>
            </a:r>
            <a:endParaRPr lang="en-US" sz="900" dirty="0"/>
          </a:p>
          <a:p>
            <a:pPr marL="457200" marR="640080" lvl="0" indent="-285750" algn="l" rtl="0">
              <a:lnSpc>
                <a:spcPct val="86256"/>
              </a:lnSpc>
              <a:spcBef>
                <a:spcPts val="0"/>
              </a:spcBef>
              <a:spcAft>
                <a:spcPts val="0"/>
              </a:spcAft>
              <a:buClr>
                <a:schemeClr val="dk1"/>
              </a:buClr>
              <a:buSzPts val="900"/>
              <a:buAutoNum type="arabicPeriod"/>
            </a:pPr>
            <a:r>
              <a:rPr lang="en" sz="900" dirty="0"/>
              <a:t>Download the application form from the Governor’s School website (</a:t>
            </a:r>
            <a:r>
              <a:rPr lang="en" sz="900" u="sng" dirty="0">
                <a:solidFill>
                  <a:srgbClr val="1155CC"/>
                </a:solidFill>
                <a:hlinkClick r:id="rId3">
                  <a:extLst>
                    <a:ext uri="{A12FA001-AC4F-418D-AE19-62706E023703}">
                      <ahyp:hlinkClr xmlns:ahyp="http://schemas.microsoft.com/office/drawing/2018/hyperlinkcolor" val="tx"/>
                    </a:ext>
                  </a:extLst>
                </a:hlinkClick>
              </a:rPr>
              <a:t>www.ncgovschool.org</a:t>
            </a:r>
            <a:r>
              <a:rPr lang="en" sz="900" dirty="0"/>
              <a:t>) and complete it electronically. Submit your application to Ms. Robinette by email before the deadline. The application is composed of the sections detailed below: </a:t>
            </a:r>
            <a:endParaRPr sz="900" dirty="0"/>
          </a:p>
          <a:p>
            <a:pPr marL="914400" marR="640080" lvl="1" indent="-285750" algn="l" rtl="0">
              <a:lnSpc>
                <a:spcPct val="86256"/>
              </a:lnSpc>
              <a:spcBef>
                <a:spcPts val="0"/>
              </a:spcBef>
              <a:spcAft>
                <a:spcPts val="0"/>
              </a:spcAft>
              <a:buClr>
                <a:schemeClr val="dk1"/>
              </a:buClr>
              <a:buSzPts val="900"/>
              <a:buAutoNum type="alphaLcPeriod"/>
            </a:pPr>
            <a:r>
              <a:rPr lang="en" sz="900" b="1" dirty="0"/>
              <a:t>Basic Information &amp; Nomination Discipline: </a:t>
            </a:r>
            <a:r>
              <a:rPr lang="en" sz="900" dirty="0"/>
              <a:t>Double check that all information is accurate and spelled correctly.</a:t>
            </a:r>
            <a:endParaRPr sz="900" dirty="0"/>
          </a:p>
          <a:p>
            <a:pPr marL="914400" marR="640080" lvl="1" indent="-285750" algn="l" rtl="0">
              <a:lnSpc>
                <a:spcPct val="86256"/>
              </a:lnSpc>
              <a:spcBef>
                <a:spcPts val="0"/>
              </a:spcBef>
              <a:spcAft>
                <a:spcPts val="0"/>
              </a:spcAft>
              <a:buClr>
                <a:schemeClr val="dk1"/>
              </a:buClr>
              <a:buSzPts val="900"/>
              <a:buAutoNum type="alphaLcPeriod"/>
            </a:pPr>
            <a:r>
              <a:rPr lang="en" sz="900" b="1" dirty="0"/>
              <a:t>Essay and Discipline-Specific Task: </a:t>
            </a:r>
            <a:r>
              <a:rPr lang="en" sz="900" dirty="0"/>
              <a:t>All students will answer one essay question. Students applying in one of the academic areas will have a second essay to complete, each in response to a prompt specific to their discipline. Students applying in one of the arts areas will complete an audition for their area of nomination. Students applying in Spanish will complete a second essay and a speaking component. </a:t>
            </a:r>
            <a:endParaRPr sz="900" dirty="0"/>
          </a:p>
          <a:p>
            <a:pPr marL="914400" marR="640080" lvl="1" indent="-285750" algn="l" rtl="0">
              <a:lnSpc>
                <a:spcPct val="86256"/>
              </a:lnSpc>
              <a:spcBef>
                <a:spcPts val="0"/>
              </a:spcBef>
              <a:spcAft>
                <a:spcPts val="0"/>
              </a:spcAft>
              <a:buClr>
                <a:schemeClr val="dk1"/>
              </a:buClr>
              <a:buSzPts val="900"/>
              <a:buAutoNum type="alphaLcPeriod"/>
            </a:pPr>
            <a:r>
              <a:rPr lang="en" sz="900" b="1" dirty="0"/>
              <a:t>Personal Readiness: </a:t>
            </a:r>
            <a:r>
              <a:rPr lang="en" sz="900" dirty="0"/>
              <a:t>This form is where you list your recent school/community activities and awards and reflect on those that are most important to you. It is also where you describe what makes you ready for a summer residential experience in a collaborative learning community. </a:t>
            </a:r>
            <a:endParaRPr sz="900" dirty="0"/>
          </a:p>
          <a:p>
            <a:pPr marL="914400" marR="640080" lvl="1" indent="-285750" algn="l" rtl="0">
              <a:lnSpc>
                <a:spcPct val="86256"/>
              </a:lnSpc>
              <a:spcBef>
                <a:spcPts val="0"/>
              </a:spcBef>
              <a:spcAft>
                <a:spcPts val="0"/>
              </a:spcAft>
              <a:buClr>
                <a:schemeClr val="dk1"/>
              </a:buClr>
              <a:buSzPts val="900"/>
              <a:buAutoNum type="alphaLcPeriod"/>
            </a:pPr>
            <a:r>
              <a:rPr lang="en" sz="900" b="1" dirty="0"/>
              <a:t>Student and Parent/Guardian Attestation: </a:t>
            </a:r>
            <a:r>
              <a:rPr lang="en" sz="900" dirty="0"/>
              <a:t>The student and a parent or guardian will sign to verify statements, including that they have read and understood the information provided in this Family Overview.</a:t>
            </a:r>
            <a:endParaRPr sz="900" dirty="0"/>
          </a:p>
          <a:p>
            <a:pPr marL="457200" marR="640080" lvl="0" indent="-285750" algn="l" rtl="0">
              <a:lnSpc>
                <a:spcPct val="86256"/>
              </a:lnSpc>
              <a:spcBef>
                <a:spcPts val="0"/>
              </a:spcBef>
              <a:spcAft>
                <a:spcPts val="0"/>
              </a:spcAft>
              <a:buClr>
                <a:schemeClr val="dk1"/>
              </a:buClr>
              <a:buSzPts val="900"/>
              <a:buAutoNum type="arabicPeriod"/>
            </a:pPr>
            <a:r>
              <a:rPr lang="en" sz="900" dirty="0"/>
              <a:t>Obtain two Recommendations. Review the official Recommendation Form from the Governor’s School website and ask adults who can attest to your academic/arts strengths, personal character, and readiness for the Governor’s School experience to complete the form on your behalf. These adults will need to complete the recommendation electronically and submit the completed form to your Governor’s School Coordinator. </a:t>
            </a:r>
            <a:endParaRPr sz="900" dirty="0"/>
          </a:p>
          <a:p>
            <a:pPr marL="914400" marR="640080" lvl="1" indent="-285750" algn="l" rtl="0">
              <a:lnSpc>
                <a:spcPct val="86256"/>
              </a:lnSpc>
              <a:spcBef>
                <a:spcPts val="0"/>
              </a:spcBef>
              <a:spcAft>
                <a:spcPts val="0"/>
              </a:spcAft>
              <a:buClr>
                <a:schemeClr val="dk1"/>
              </a:buClr>
              <a:buSzPts val="900"/>
              <a:buAutoNum type="alphaLcPeriod"/>
            </a:pPr>
            <a:r>
              <a:rPr lang="en" sz="900" dirty="0"/>
              <a:t>Family members may not complete, read, nor submit recommendations. </a:t>
            </a:r>
            <a:endParaRPr sz="900" dirty="0"/>
          </a:p>
          <a:p>
            <a:pPr marL="914400" marR="640080" lvl="1" indent="-285750" algn="l" rtl="0">
              <a:lnSpc>
                <a:spcPct val="86256"/>
              </a:lnSpc>
              <a:spcBef>
                <a:spcPts val="0"/>
              </a:spcBef>
              <a:spcAft>
                <a:spcPts val="0"/>
              </a:spcAft>
              <a:buClr>
                <a:schemeClr val="dk1"/>
              </a:buClr>
              <a:buSzPts val="900"/>
              <a:buAutoNum type="alphaLcPeriod"/>
            </a:pPr>
            <a:r>
              <a:rPr lang="en" sz="900" dirty="0"/>
              <a:t>At least one recommendation must be from one of your high school teachers in your nominated discipline. If a nomination-discipline teacher is not available, choose another teacher. The second can be from another teacher, a school counselor or administrator, or an out-of-school instructor, coach, or community leader who knows you well enough to complete the form accurately.</a:t>
            </a:r>
            <a:endParaRPr sz="900" dirty="0"/>
          </a:p>
          <a:p>
            <a:pPr marL="914400" marR="640080" lvl="1" indent="-285750" algn="l" rtl="0">
              <a:lnSpc>
                <a:spcPct val="86256"/>
              </a:lnSpc>
              <a:spcBef>
                <a:spcPts val="0"/>
              </a:spcBef>
              <a:spcAft>
                <a:spcPts val="0"/>
              </a:spcAft>
              <a:buClr>
                <a:schemeClr val="dk1"/>
              </a:buClr>
              <a:buSzPts val="900"/>
              <a:buAutoNum type="alphaLcPeriod"/>
            </a:pPr>
            <a:r>
              <a:rPr lang="en" sz="900" dirty="0"/>
              <a:t>Recommenders are to download the Recommendation Form from the Governor’s School website and complete it electronically. </a:t>
            </a:r>
            <a:endParaRPr sz="900" dirty="0"/>
          </a:p>
          <a:p>
            <a:pPr marL="1371600" marR="640080" lvl="2" indent="-285750" algn="l" rtl="0">
              <a:lnSpc>
                <a:spcPct val="86256"/>
              </a:lnSpc>
              <a:spcBef>
                <a:spcPts val="0"/>
              </a:spcBef>
              <a:spcAft>
                <a:spcPts val="0"/>
              </a:spcAft>
              <a:buClr>
                <a:schemeClr val="dk1"/>
              </a:buClr>
              <a:buSzPts val="900"/>
              <a:buAutoNum type="romanLcPeriod"/>
            </a:pPr>
            <a:r>
              <a:rPr lang="en" sz="900" dirty="0"/>
              <a:t>Upon completion, the recommender should send it electronically directly to the appropriate local school official, NOT to the NC Governor’s School office. Neither you nor your parents should receive nor review the recommendation. </a:t>
            </a:r>
            <a:endParaRPr sz="900" dirty="0"/>
          </a:p>
          <a:p>
            <a:pPr marL="1371600" lvl="2" indent="-285750" algn="l" rtl="0">
              <a:lnSpc>
                <a:spcPct val="90000"/>
              </a:lnSpc>
              <a:spcBef>
                <a:spcPts val="0"/>
              </a:spcBef>
              <a:spcAft>
                <a:spcPts val="0"/>
              </a:spcAft>
              <a:buClr>
                <a:schemeClr val="dk1"/>
              </a:buClr>
              <a:buSzPts val="900"/>
              <a:buAutoNum type="romanLcPeriod"/>
            </a:pPr>
            <a:r>
              <a:rPr lang="en" sz="900" dirty="0"/>
              <a:t>Only two Recommendation Forms will be accepted. No other documents (e.g., substitute letters, additional recommendations, etc.) will be accepted.</a:t>
            </a:r>
            <a:endParaRPr sz="900" dirty="0"/>
          </a:p>
          <a:p>
            <a:pPr marL="0" marR="556260" indent="0">
              <a:lnSpc>
                <a:spcPct val="86256"/>
              </a:lnSpc>
              <a:spcBef>
                <a:spcPts val="436"/>
              </a:spcBef>
              <a:buSzPts val="935"/>
              <a:buNone/>
            </a:pPr>
            <a:r>
              <a:rPr lang="en" sz="900" dirty="0"/>
              <a:t>** It will be your responsibility to make sure your Recommenders email Ms. Marsh their recommendation</a:t>
            </a:r>
            <a:endParaRPr sz="900" dirty="0"/>
          </a:p>
        </p:txBody>
      </p:sp>
      <p:pic>
        <p:nvPicPr>
          <p:cNvPr id="101" name="Google Shape;101;p18"/>
          <p:cNvPicPr preferRelativeResize="0"/>
          <p:nvPr/>
        </p:nvPicPr>
        <p:blipFill>
          <a:blip r:embed="rId4">
            <a:alphaModFix/>
          </a:blip>
          <a:stretch>
            <a:fillRect/>
          </a:stretch>
        </p:blipFill>
        <p:spPr>
          <a:xfrm>
            <a:off x="8327075" y="4543073"/>
            <a:ext cx="733850" cy="450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p19"/>
          <p:cNvSpPr txBox="1">
            <a:spLocks noGrp="1"/>
          </p:cNvSpPr>
          <p:nvPr>
            <p:ph type="title"/>
          </p:nvPr>
        </p:nvSpPr>
        <p:spPr>
          <a:xfrm>
            <a:off x="311700" y="315925"/>
            <a:ext cx="8520600" cy="831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SzPts val="990"/>
              <a:buNone/>
            </a:pPr>
            <a:r>
              <a:rPr lang="en" sz="4020"/>
              <a:t>Timeline</a:t>
            </a:r>
            <a:endParaRPr sz="4020"/>
          </a:p>
        </p:txBody>
      </p:sp>
      <p:sp>
        <p:nvSpPr>
          <p:cNvPr id="107" name="Google Shape;107;p19"/>
          <p:cNvSpPr txBox="1">
            <a:spLocks noGrp="1"/>
          </p:cNvSpPr>
          <p:nvPr>
            <p:ph type="body" idx="1"/>
          </p:nvPr>
        </p:nvSpPr>
        <p:spPr>
          <a:xfrm>
            <a:off x="311700" y="1152475"/>
            <a:ext cx="8520600" cy="3714300"/>
          </a:xfrm>
          <a:prstGeom prst="rect">
            <a:avLst/>
          </a:prstGeom>
        </p:spPr>
        <p:txBody>
          <a:bodyPr spcFirstLastPara="1" wrap="square" lIns="91425" tIns="91425" rIns="91425" bIns="91425" anchor="t" anchorCtr="0">
            <a:normAutofit fontScale="92500"/>
          </a:bodyPr>
          <a:lstStyle/>
          <a:p>
            <a:pPr indent="-330200">
              <a:lnSpc>
                <a:spcPct val="100000"/>
              </a:lnSpc>
              <a:spcBef>
                <a:spcPts val="181"/>
              </a:spcBef>
              <a:buSzPts val="1600"/>
            </a:pPr>
            <a:r>
              <a:rPr lang="en" sz="1600" b="1" dirty="0"/>
              <a:t>September 8th 2025: </a:t>
            </a:r>
            <a:r>
              <a:rPr lang="en" sz="1600" dirty="0"/>
              <a:t>Applications are released to Governor’s School Coordinators and posted to the Governor’s School website: </a:t>
            </a:r>
            <a:r>
              <a:rPr lang="en" sz="1600" u="sng" dirty="0">
                <a:solidFill>
                  <a:srgbClr val="1155CC"/>
                </a:solidFill>
                <a:hlinkClick r:id="rId3">
                  <a:extLst>
                    <a:ext uri="{A12FA001-AC4F-418D-AE19-62706E023703}">
                      <ahyp:hlinkClr xmlns:ahyp="http://schemas.microsoft.com/office/drawing/2018/hyperlinkcolor" val="tx"/>
                    </a:ext>
                  </a:extLst>
                </a:hlinkClick>
              </a:rPr>
              <a:t>www.ncgovschool.org</a:t>
            </a:r>
            <a:r>
              <a:rPr lang="en" sz="1600" dirty="0"/>
              <a:t>  </a:t>
            </a:r>
            <a:endParaRPr sz="1600" dirty="0"/>
          </a:p>
          <a:p>
            <a:pPr indent="-330200">
              <a:lnSpc>
                <a:spcPct val="100000"/>
              </a:lnSpc>
              <a:buSzPts val="1600"/>
            </a:pPr>
            <a:r>
              <a:rPr lang="en" sz="1600" b="1" dirty="0"/>
              <a:t>October 10th by 4:00PM: </a:t>
            </a:r>
            <a:r>
              <a:rPr lang="en" sz="1600" dirty="0"/>
              <a:t>The last day to email your </a:t>
            </a:r>
            <a:r>
              <a:rPr lang="en" sz="1600" b="1" u="sng" dirty="0"/>
              <a:t>complete</a:t>
            </a:r>
            <a:r>
              <a:rPr lang="en" sz="1600" dirty="0"/>
              <a:t> application and for your recommenders to email their recommendations to Ms. Marsh (southes2@gcsnc.com).</a:t>
            </a:r>
            <a:endParaRPr sz="1600" dirty="0"/>
          </a:p>
          <a:p>
            <a:pPr marL="457200" lvl="0" indent="-330200" algn="l" rtl="0">
              <a:lnSpc>
                <a:spcPct val="100000"/>
              </a:lnSpc>
              <a:spcBef>
                <a:spcPts val="0"/>
              </a:spcBef>
              <a:spcAft>
                <a:spcPts val="0"/>
              </a:spcAft>
              <a:buClr>
                <a:schemeClr val="dk1"/>
              </a:buClr>
              <a:buSzPts val="1600"/>
              <a:buChar char="●"/>
            </a:pPr>
            <a:r>
              <a:rPr lang="en" sz="1600" b="1" dirty="0"/>
              <a:t>November 2025-January 2026:</a:t>
            </a:r>
            <a:r>
              <a:rPr lang="en" sz="1600" dirty="0"/>
              <a:t> Applications go through Local and State review and selection rounds.</a:t>
            </a:r>
            <a:endParaRPr sz="1600" dirty="0"/>
          </a:p>
          <a:p>
            <a:pPr marL="457200" lvl="0" indent="-330200" algn="l" rtl="0">
              <a:lnSpc>
                <a:spcPct val="100000"/>
              </a:lnSpc>
              <a:spcBef>
                <a:spcPts val="0"/>
              </a:spcBef>
              <a:spcAft>
                <a:spcPts val="0"/>
              </a:spcAft>
              <a:buClr>
                <a:schemeClr val="dk1"/>
              </a:buClr>
              <a:buSzPts val="1600"/>
              <a:buChar char="●"/>
            </a:pPr>
            <a:r>
              <a:rPr lang="en" sz="1600" b="1" dirty="0"/>
              <a:t>Early March: </a:t>
            </a:r>
            <a:r>
              <a:rPr lang="en" sz="1600" dirty="0"/>
              <a:t>Selection notifications are sent to Governor’s School Coordinators to distribute. </a:t>
            </a:r>
            <a:endParaRPr sz="1600" dirty="0"/>
          </a:p>
          <a:p>
            <a:pPr marL="457200" lvl="0" indent="-330200" algn="l" rtl="0">
              <a:lnSpc>
                <a:spcPct val="100000"/>
              </a:lnSpc>
              <a:spcBef>
                <a:spcPts val="0"/>
              </a:spcBef>
              <a:spcAft>
                <a:spcPts val="0"/>
              </a:spcAft>
              <a:buClr>
                <a:schemeClr val="dk1"/>
              </a:buClr>
              <a:buSzPts val="1600"/>
              <a:buChar char="●"/>
            </a:pPr>
            <a:r>
              <a:rPr lang="en" sz="1600" b="1" dirty="0"/>
              <a:t>April 2026: </a:t>
            </a:r>
            <a:r>
              <a:rPr lang="en" sz="1600" dirty="0"/>
              <a:t>Selected students will notify the NC Department of Public Instruction of their decision to accept or decline the invitation to attend the NC Governor’s School. </a:t>
            </a:r>
            <a:endParaRPr sz="1600" dirty="0"/>
          </a:p>
          <a:p>
            <a:pPr marL="457200" lvl="0" indent="-330200" algn="l" rtl="0">
              <a:lnSpc>
                <a:spcPct val="100000"/>
              </a:lnSpc>
              <a:spcBef>
                <a:spcPts val="0"/>
              </a:spcBef>
              <a:spcAft>
                <a:spcPts val="0"/>
              </a:spcAft>
              <a:buClr>
                <a:schemeClr val="dk1"/>
              </a:buClr>
              <a:buSzPts val="1600"/>
              <a:buChar char="●"/>
            </a:pPr>
            <a:r>
              <a:rPr lang="en" sz="1600" b="1" dirty="0"/>
              <a:t>mid-June, 2026 (specific dates TBD): </a:t>
            </a:r>
            <a:r>
              <a:rPr lang="en" sz="1600" dirty="0"/>
              <a:t>Students arrive for the first day of the NC Governor’s School Session. </a:t>
            </a:r>
            <a:endParaRPr sz="1600" dirty="0"/>
          </a:p>
          <a:p>
            <a:pPr marL="457200" lvl="0" indent="-330200" algn="l" rtl="0">
              <a:lnSpc>
                <a:spcPct val="100000"/>
              </a:lnSpc>
              <a:spcBef>
                <a:spcPts val="0"/>
              </a:spcBef>
              <a:spcAft>
                <a:spcPts val="0"/>
              </a:spcAft>
              <a:buClr>
                <a:schemeClr val="dk1"/>
              </a:buClr>
              <a:buSzPts val="1600"/>
              <a:buChar char="●"/>
            </a:pPr>
            <a:r>
              <a:rPr lang="en" sz="1600" b="1" dirty="0"/>
              <a:t>mid-July, 2026 (specific dates TBD): </a:t>
            </a:r>
            <a:r>
              <a:rPr lang="en" sz="1600" dirty="0"/>
              <a:t>Final day of the NC Governor’s School Session. </a:t>
            </a:r>
            <a:endParaRPr sz="2400" dirty="0"/>
          </a:p>
        </p:txBody>
      </p:sp>
      <p:pic>
        <p:nvPicPr>
          <p:cNvPr id="108" name="Google Shape;108;p19"/>
          <p:cNvPicPr preferRelativeResize="0"/>
          <p:nvPr/>
        </p:nvPicPr>
        <p:blipFill>
          <a:blip r:embed="rId4">
            <a:alphaModFix/>
          </a:blip>
          <a:stretch>
            <a:fillRect/>
          </a:stretch>
        </p:blipFill>
        <p:spPr>
          <a:xfrm>
            <a:off x="8327075" y="4543073"/>
            <a:ext cx="733850" cy="4509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311700" y="163525"/>
            <a:ext cx="8520600" cy="831300"/>
          </a:xfrm>
          <a:prstGeom prst="rect">
            <a:avLst/>
          </a:prstGeom>
        </p:spPr>
        <p:txBody>
          <a:bodyPr spcFirstLastPara="1" wrap="square" lIns="91425" tIns="91425" rIns="91425" bIns="91425" anchor="b" anchorCtr="0">
            <a:normAutofit/>
          </a:bodyPr>
          <a:lstStyle/>
          <a:p>
            <a:pPr marL="0" lvl="0" indent="0" algn="l" rtl="0">
              <a:spcBef>
                <a:spcPts val="0"/>
              </a:spcBef>
              <a:spcAft>
                <a:spcPts val="0"/>
              </a:spcAft>
              <a:buNone/>
            </a:pPr>
            <a:r>
              <a:rPr lang="en"/>
              <a:t>Student Testimonials</a:t>
            </a:r>
            <a:endParaRPr/>
          </a:p>
        </p:txBody>
      </p:sp>
      <p:sp>
        <p:nvSpPr>
          <p:cNvPr id="120" name="Google Shape;120;p21"/>
          <p:cNvSpPr txBox="1">
            <a:spLocks noGrp="1"/>
          </p:cNvSpPr>
          <p:nvPr>
            <p:ph type="body" idx="1"/>
          </p:nvPr>
        </p:nvSpPr>
        <p:spPr>
          <a:xfrm>
            <a:off x="311700" y="1072825"/>
            <a:ext cx="2506800" cy="3354000"/>
          </a:xfrm>
          <a:prstGeom prst="rect">
            <a:avLst/>
          </a:prstGeom>
          <a:solidFill>
            <a:srgbClr val="1C4587"/>
          </a:solidFill>
        </p:spPr>
        <p:txBody>
          <a:bodyPr spcFirstLastPara="1" wrap="square" lIns="91425" tIns="91425" rIns="91425" bIns="91425" anchor="t" anchorCtr="0">
            <a:normAutofit fontScale="70000" lnSpcReduction="10000"/>
          </a:bodyPr>
          <a:lstStyle/>
          <a:p>
            <a:pPr marL="0" lvl="0" indent="0" algn="l" rtl="0">
              <a:spcBef>
                <a:spcPts val="0"/>
              </a:spcBef>
              <a:spcAft>
                <a:spcPts val="0"/>
              </a:spcAft>
              <a:buNone/>
            </a:pPr>
            <a:r>
              <a:rPr lang="en" sz="1200">
                <a:solidFill>
                  <a:schemeClr val="lt1"/>
                </a:solidFill>
                <a:latin typeface="Calibri"/>
                <a:ea typeface="Calibri"/>
                <a:cs typeface="Calibri"/>
                <a:sym typeface="Calibri"/>
              </a:rPr>
              <a:t>“I didn’t know what I was getting into when I applied to Governor’s School, and I almost didn’t apply when I saw the length of the application. However, I had the mindset that even if I didn’t get in, it was practice for writing college essays. Ultimately I ended up getting in! I had this idea that it would take away from my summer, but it ended up being the highlight of my summer. I think that my favorite part of it was the independence I got to exercise at Governor’s School and the people that I met. It is definitely academically enriching, and I loved not only the area I applied for but also how we explored other topics and had the opportunity to go to electives for other things we were interested in. Throughout the experience I noticed that everyone found their people and was willing to make friends. I loved everyone I met there! I don’t know anyone who regretted their decision to come, and it’s an experience that's very valuable when it comes to filling out college applications!”</a:t>
            </a:r>
            <a:endParaRPr sz="1200">
              <a:solidFill>
                <a:schemeClr val="lt1"/>
              </a:solidFill>
              <a:latin typeface="Calibri"/>
              <a:ea typeface="Calibri"/>
              <a:cs typeface="Calibri"/>
              <a:sym typeface="Calibri"/>
            </a:endParaRPr>
          </a:p>
          <a:p>
            <a:pPr marL="457200" lvl="0" indent="-281940" algn="l" rtl="0">
              <a:spcBef>
                <a:spcPts val="1200"/>
              </a:spcBef>
              <a:spcAft>
                <a:spcPts val="0"/>
              </a:spcAft>
              <a:buClr>
                <a:schemeClr val="lt1"/>
              </a:buClr>
              <a:buSzPct val="100000"/>
              <a:buFont typeface="Calibri"/>
              <a:buChar char="-"/>
            </a:pPr>
            <a:r>
              <a:rPr lang="en" sz="1200">
                <a:solidFill>
                  <a:schemeClr val="lt1"/>
                </a:solidFill>
                <a:latin typeface="Calibri"/>
                <a:ea typeface="Calibri"/>
                <a:cs typeface="Calibri"/>
                <a:sym typeface="Calibri"/>
              </a:rPr>
              <a:t>Savannah Doyle, GS class of 2024</a:t>
            </a:r>
            <a:endParaRPr sz="1200">
              <a:solidFill>
                <a:schemeClr val="lt1"/>
              </a:solidFill>
              <a:latin typeface="Calibri"/>
              <a:ea typeface="Calibri"/>
              <a:cs typeface="Calibri"/>
              <a:sym typeface="Calibri"/>
            </a:endParaRPr>
          </a:p>
        </p:txBody>
      </p:sp>
      <p:sp>
        <p:nvSpPr>
          <p:cNvPr id="121" name="Google Shape;121;p21"/>
          <p:cNvSpPr txBox="1">
            <a:spLocks noGrp="1"/>
          </p:cNvSpPr>
          <p:nvPr>
            <p:ph type="body" idx="2"/>
          </p:nvPr>
        </p:nvSpPr>
        <p:spPr>
          <a:xfrm>
            <a:off x="3161500" y="1072825"/>
            <a:ext cx="2506800" cy="3354000"/>
          </a:xfrm>
          <a:prstGeom prst="rect">
            <a:avLst/>
          </a:prstGeom>
          <a:solidFill>
            <a:srgbClr val="FF9900"/>
          </a:solidFill>
        </p:spPr>
        <p:txBody>
          <a:bodyPr spcFirstLastPara="1" wrap="square" lIns="91425" tIns="91425" rIns="91425" bIns="91425" anchor="t" anchorCtr="0">
            <a:normAutofit fontScale="62500" lnSpcReduction="10000"/>
          </a:bodyPr>
          <a:lstStyle/>
          <a:p>
            <a:pPr marL="0" lvl="0" indent="0" algn="l" rtl="0">
              <a:spcBef>
                <a:spcPts val="0"/>
              </a:spcBef>
              <a:spcAft>
                <a:spcPts val="0"/>
              </a:spcAft>
              <a:buNone/>
            </a:pPr>
            <a:r>
              <a:rPr lang="en">
                <a:solidFill>
                  <a:schemeClr val="lt1"/>
                </a:solidFill>
              </a:rPr>
              <a:t>“I was nervous about attending the North Carolina Governor’s School for the Summer of 2024. I was shocked when I was selected for the Choral Music Program. Because it was something new and I didn’t know what to expect. I was excited to meet new people and b more independent.</a:t>
            </a:r>
            <a:br>
              <a:rPr lang="en">
                <a:solidFill>
                  <a:schemeClr val="lt1"/>
                </a:solidFill>
              </a:rPr>
            </a:br>
            <a:br>
              <a:rPr lang="en">
                <a:solidFill>
                  <a:schemeClr val="lt1"/>
                </a:solidFill>
              </a:rPr>
            </a:br>
            <a:r>
              <a:rPr lang="en">
                <a:solidFill>
                  <a:schemeClr val="lt1"/>
                </a:solidFill>
              </a:rPr>
              <a:t>My experience at GC was wonderful and exhausting going to classes, living in the dorm, and all the fun activities. I enjoyed all the recreational activities, learning new things, and different perspectives.</a:t>
            </a:r>
            <a:br>
              <a:rPr lang="en">
                <a:solidFill>
                  <a:schemeClr val="lt1"/>
                </a:solidFill>
              </a:rPr>
            </a:br>
            <a:br>
              <a:rPr lang="en">
                <a:solidFill>
                  <a:schemeClr val="lt1"/>
                </a:solidFill>
              </a:rPr>
            </a:br>
            <a:r>
              <a:rPr lang="en">
                <a:solidFill>
                  <a:schemeClr val="lt1"/>
                </a:solidFill>
              </a:rPr>
              <a:t>This experience was truly great and it helped me to get, many things done on my own. I’m glad I had this college life experience, and I will always remember the summer of 2024 at Governor’s School, East at Meredith College.”</a:t>
            </a:r>
            <a:endParaRPr>
              <a:solidFill>
                <a:schemeClr val="lt1"/>
              </a:solidFill>
            </a:endParaRPr>
          </a:p>
          <a:p>
            <a:pPr marL="457200" lvl="0" indent="-284162" algn="l" rtl="0">
              <a:spcBef>
                <a:spcPts val="1200"/>
              </a:spcBef>
              <a:spcAft>
                <a:spcPts val="0"/>
              </a:spcAft>
              <a:buClr>
                <a:schemeClr val="lt1"/>
              </a:buClr>
              <a:buSzPct val="100000"/>
              <a:buChar char="-"/>
            </a:pPr>
            <a:r>
              <a:rPr lang="en">
                <a:solidFill>
                  <a:schemeClr val="lt1"/>
                </a:solidFill>
              </a:rPr>
              <a:t>June Willett, GC class of 2024</a:t>
            </a:r>
            <a:endParaRPr>
              <a:solidFill>
                <a:schemeClr val="lt1"/>
              </a:solidFill>
            </a:endParaRPr>
          </a:p>
        </p:txBody>
      </p:sp>
      <p:pic>
        <p:nvPicPr>
          <p:cNvPr id="122" name="Google Shape;122;p21"/>
          <p:cNvPicPr preferRelativeResize="0"/>
          <p:nvPr/>
        </p:nvPicPr>
        <p:blipFill>
          <a:blip r:embed="rId3">
            <a:alphaModFix/>
          </a:blip>
          <a:stretch>
            <a:fillRect/>
          </a:stretch>
        </p:blipFill>
        <p:spPr>
          <a:xfrm>
            <a:off x="8342050" y="4627298"/>
            <a:ext cx="733850" cy="450900"/>
          </a:xfrm>
          <a:prstGeom prst="rect">
            <a:avLst/>
          </a:prstGeom>
          <a:noFill/>
          <a:ln>
            <a:noFill/>
          </a:ln>
        </p:spPr>
      </p:pic>
      <p:sp>
        <p:nvSpPr>
          <p:cNvPr id="123" name="Google Shape;123;p21"/>
          <p:cNvSpPr txBox="1">
            <a:spLocks noGrp="1"/>
          </p:cNvSpPr>
          <p:nvPr>
            <p:ph type="body" idx="1"/>
          </p:nvPr>
        </p:nvSpPr>
        <p:spPr>
          <a:xfrm>
            <a:off x="5975750" y="1072825"/>
            <a:ext cx="2506800" cy="3354000"/>
          </a:xfrm>
          <a:prstGeom prst="rect">
            <a:avLst/>
          </a:prstGeom>
          <a:solidFill>
            <a:srgbClr val="1C4587"/>
          </a:solidFill>
        </p:spPr>
        <p:txBody>
          <a:bodyPr spcFirstLastPara="1" wrap="square" lIns="91425" tIns="91425" rIns="91425" bIns="91425" anchor="t" anchorCtr="0">
            <a:normAutofit fontScale="77500" lnSpcReduction="20000"/>
          </a:bodyPr>
          <a:lstStyle/>
          <a:p>
            <a:pPr marL="0" lvl="0" indent="0" algn="l" rtl="0">
              <a:lnSpc>
                <a:spcPct val="138000"/>
              </a:lnSpc>
              <a:spcBef>
                <a:spcPts val="0"/>
              </a:spcBef>
              <a:spcAft>
                <a:spcPts val="0"/>
              </a:spcAft>
              <a:buNone/>
            </a:pPr>
            <a:r>
              <a:rPr lang="en" sz="1200">
                <a:solidFill>
                  <a:schemeClr val="lt1"/>
                </a:solidFill>
                <a:highlight>
                  <a:srgbClr val="1C4587"/>
                </a:highlight>
                <a:latin typeface="Calibri"/>
                <a:ea typeface="Calibri"/>
                <a:cs typeface="Calibri"/>
                <a:sym typeface="Calibri"/>
              </a:rPr>
              <a:t>“When I first applied to Governor’s School, I wasn’t sure if it would live up to the hype. But by the 2nd or 3rd day, I realized it did. Governor’s School is such a unique experience that it is difficult to describe. You form a close bond with the 400 other kids you live with. You get to learn in the best way, solely for the sake of learning, without the pressure of tests or grades. You reconsider your own perspective and learn about others as you interact with kids from all over the state. I went to seminars on everything from cults to dangerous snakes. There are fun events and activities throughout your time. It is truly an unforgettable summer. Applying was one of the best decisions I have made and I can’t recommend Governor’s School enough.”</a:t>
            </a:r>
            <a:endParaRPr sz="1200">
              <a:solidFill>
                <a:schemeClr val="lt1"/>
              </a:solidFill>
              <a:highlight>
                <a:srgbClr val="1C4587"/>
              </a:highlight>
              <a:latin typeface="Calibri"/>
              <a:ea typeface="Calibri"/>
              <a:cs typeface="Calibri"/>
              <a:sym typeface="Calibri"/>
            </a:endParaRPr>
          </a:p>
          <a:p>
            <a:pPr marL="0" lvl="0" indent="0" algn="l" rtl="0">
              <a:lnSpc>
                <a:spcPct val="138000"/>
              </a:lnSpc>
              <a:spcBef>
                <a:spcPts val="0"/>
              </a:spcBef>
              <a:spcAft>
                <a:spcPts val="0"/>
              </a:spcAft>
              <a:buNone/>
            </a:pPr>
            <a:endParaRPr sz="1200">
              <a:solidFill>
                <a:schemeClr val="lt1"/>
              </a:solidFill>
              <a:highlight>
                <a:srgbClr val="1C4587"/>
              </a:highlight>
              <a:latin typeface="Calibri"/>
              <a:ea typeface="Calibri"/>
              <a:cs typeface="Calibri"/>
              <a:sym typeface="Calibri"/>
            </a:endParaRPr>
          </a:p>
          <a:p>
            <a:pPr marL="457200" lvl="0" indent="-287655" algn="l" rtl="0">
              <a:lnSpc>
                <a:spcPct val="138000"/>
              </a:lnSpc>
              <a:spcBef>
                <a:spcPts val="0"/>
              </a:spcBef>
              <a:spcAft>
                <a:spcPts val="0"/>
              </a:spcAft>
              <a:buClr>
                <a:schemeClr val="lt1"/>
              </a:buClr>
              <a:buSzPct val="100000"/>
              <a:buFont typeface="Calibri"/>
              <a:buChar char="-"/>
            </a:pPr>
            <a:r>
              <a:rPr lang="en" sz="1200">
                <a:solidFill>
                  <a:schemeClr val="lt1"/>
                </a:solidFill>
                <a:highlight>
                  <a:srgbClr val="1C4587"/>
                </a:highlight>
                <a:latin typeface="Calibri"/>
                <a:ea typeface="Calibri"/>
                <a:cs typeface="Calibri"/>
                <a:sym typeface="Calibri"/>
              </a:rPr>
              <a:t>Noah Levine, GC class of 2024</a:t>
            </a:r>
            <a:endParaRPr sz="1200">
              <a:solidFill>
                <a:schemeClr val="lt1"/>
              </a:solidFill>
              <a:highlight>
                <a:srgbClr val="1C4587"/>
              </a:highlight>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2"/>
          <p:cNvSpPr txBox="1">
            <a:spLocks noGrp="1"/>
          </p:cNvSpPr>
          <p:nvPr>
            <p:ph type="title"/>
          </p:nvPr>
        </p:nvSpPr>
        <p:spPr>
          <a:xfrm>
            <a:off x="265500" y="929275"/>
            <a:ext cx="4045200" cy="17862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FAQ’s</a:t>
            </a:r>
            <a:endParaRPr/>
          </a:p>
        </p:txBody>
      </p:sp>
      <p:sp>
        <p:nvSpPr>
          <p:cNvPr id="129" name="Google Shape;129;p22"/>
          <p:cNvSpPr txBox="1">
            <a:spLocks noGrp="1"/>
          </p:cNvSpPr>
          <p:nvPr>
            <p:ph type="subTitle" idx="1"/>
          </p:nvPr>
        </p:nvSpPr>
        <p:spPr>
          <a:xfrm>
            <a:off x="265500" y="2769001"/>
            <a:ext cx="4045200" cy="1574100"/>
          </a:xfrm>
          <a:prstGeom prst="rect">
            <a:avLst/>
          </a:prstGeom>
        </p:spPr>
        <p:txBody>
          <a:bodyPr spcFirstLastPara="1" wrap="square" lIns="91425" tIns="91425" rIns="91425" bIns="91425" anchor="t" anchorCtr="0">
            <a:normAutofit/>
          </a:bodyPr>
          <a:lstStyle/>
          <a:p>
            <a:pPr marL="11557" marR="60542" lvl="0" indent="-5842" algn="l" rtl="0">
              <a:lnSpc>
                <a:spcPct val="95786"/>
              </a:lnSpc>
              <a:spcBef>
                <a:spcPts val="1234"/>
              </a:spcBef>
              <a:spcAft>
                <a:spcPts val="0"/>
              </a:spcAft>
              <a:buClr>
                <a:schemeClr val="dk1"/>
              </a:buClr>
              <a:buSzPts val="1100"/>
              <a:buFont typeface="Arial"/>
              <a:buNone/>
            </a:pPr>
            <a:r>
              <a:rPr lang="en" sz="1000" i="1">
                <a:solidFill>
                  <a:schemeClr val="dk1"/>
                </a:solidFill>
                <a:highlight>
                  <a:srgbClr val="FFFFFF"/>
                </a:highlight>
              </a:rPr>
              <a:t>For further information, contact Ms. Robinette at ROSSL2@GCSNC.COM. Also, please visit the North</a:t>
            </a:r>
            <a:r>
              <a:rPr lang="en" sz="1000" i="1">
                <a:solidFill>
                  <a:schemeClr val="dk1"/>
                </a:solidFill>
              </a:rPr>
              <a:t> </a:t>
            </a:r>
            <a:r>
              <a:rPr lang="en" sz="1000" i="1">
                <a:solidFill>
                  <a:schemeClr val="dk1"/>
                </a:solidFill>
                <a:highlight>
                  <a:srgbClr val="FFFFFF"/>
                </a:highlight>
              </a:rPr>
              <a:t>Carolina Governor’s School website, </a:t>
            </a:r>
            <a:r>
              <a:rPr lang="en" sz="1000" i="1">
                <a:solidFill>
                  <a:srgbClr val="1155CC"/>
                </a:solidFill>
                <a:highlight>
                  <a:srgbClr val="FFFFFF"/>
                </a:highlight>
              </a:rPr>
              <a:t>www.ncgovschool.org</a:t>
            </a:r>
            <a:r>
              <a:rPr lang="en" sz="1000" i="1">
                <a:solidFill>
                  <a:schemeClr val="dk1"/>
                </a:solidFill>
                <a:highlight>
                  <a:srgbClr val="FFFFFF"/>
                </a:highlight>
              </a:rPr>
              <a:t>.</a:t>
            </a:r>
            <a:r>
              <a:rPr lang="en" sz="1000" i="1">
                <a:solidFill>
                  <a:schemeClr val="dk1"/>
                </a:solidFill>
              </a:rPr>
              <a:t> </a:t>
            </a:r>
            <a:endParaRPr/>
          </a:p>
        </p:txBody>
      </p:sp>
      <p:sp>
        <p:nvSpPr>
          <p:cNvPr id="130" name="Google Shape;130;p22"/>
          <p:cNvSpPr txBox="1">
            <a:spLocks noGrp="1"/>
          </p:cNvSpPr>
          <p:nvPr>
            <p:ph type="body" idx="2"/>
          </p:nvPr>
        </p:nvSpPr>
        <p:spPr>
          <a:xfrm>
            <a:off x="4723825" y="89700"/>
            <a:ext cx="4299600" cy="4329600"/>
          </a:xfrm>
          <a:prstGeom prst="rect">
            <a:avLst/>
          </a:prstGeom>
        </p:spPr>
        <p:txBody>
          <a:bodyPr spcFirstLastPara="1" wrap="square" lIns="91425" tIns="91425" rIns="91425" bIns="91425" anchor="ctr" anchorCtr="0">
            <a:noAutofit/>
          </a:bodyPr>
          <a:lstStyle/>
          <a:p>
            <a:pPr marL="457200" marR="19050" lvl="0" indent="-285750" algn="l" rtl="0">
              <a:lnSpc>
                <a:spcPct val="118505"/>
              </a:lnSpc>
              <a:spcBef>
                <a:spcPts val="138"/>
              </a:spcBef>
              <a:spcAft>
                <a:spcPts val="0"/>
              </a:spcAft>
              <a:buClr>
                <a:schemeClr val="dk1"/>
              </a:buClr>
              <a:buSzPts val="900"/>
              <a:buChar char="●"/>
            </a:pPr>
            <a:r>
              <a:rPr lang="en" sz="900" b="1">
                <a:solidFill>
                  <a:schemeClr val="dk1"/>
                </a:solidFill>
              </a:rPr>
              <a:t>Can I apply in more than one Area? </a:t>
            </a:r>
            <a:r>
              <a:rPr lang="en" sz="900">
                <a:solidFill>
                  <a:schemeClr val="dk1"/>
                </a:solidFill>
              </a:rPr>
              <a:t>No, students can only apply in one discipline. We encourage students to choose a subject area that they enjoy studying.</a:t>
            </a:r>
            <a:endParaRPr sz="900">
              <a:solidFill>
                <a:schemeClr val="dk1"/>
              </a:solidFill>
            </a:endParaRPr>
          </a:p>
          <a:p>
            <a:pPr marL="457200" marR="19050" lvl="0" indent="-285750" algn="l" rtl="0">
              <a:lnSpc>
                <a:spcPct val="118505"/>
              </a:lnSpc>
              <a:spcBef>
                <a:spcPts val="0"/>
              </a:spcBef>
              <a:spcAft>
                <a:spcPts val="0"/>
              </a:spcAft>
              <a:buClr>
                <a:schemeClr val="dk1"/>
              </a:buClr>
              <a:buSzPts val="900"/>
              <a:buChar char="●"/>
            </a:pPr>
            <a:r>
              <a:rPr lang="en" sz="900" b="1">
                <a:solidFill>
                  <a:schemeClr val="dk1"/>
                </a:solidFill>
              </a:rPr>
              <a:t>Can I change my Area I?</a:t>
            </a:r>
            <a:r>
              <a:rPr lang="en" sz="900">
                <a:solidFill>
                  <a:schemeClr val="dk1"/>
                </a:solidFill>
              </a:rPr>
              <a:t> No, just as students can only apply in one subject area, students also cannot change their Area I.</a:t>
            </a:r>
            <a:endParaRPr sz="900">
              <a:solidFill>
                <a:schemeClr val="dk1"/>
              </a:solidFill>
            </a:endParaRPr>
          </a:p>
          <a:p>
            <a:pPr marL="457200" marR="19050" lvl="0" indent="-285750" algn="l" rtl="0">
              <a:lnSpc>
                <a:spcPct val="118505"/>
              </a:lnSpc>
              <a:spcBef>
                <a:spcPts val="0"/>
              </a:spcBef>
              <a:spcAft>
                <a:spcPts val="0"/>
              </a:spcAft>
              <a:buClr>
                <a:schemeClr val="dk1"/>
              </a:buClr>
              <a:buSzPts val="900"/>
              <a:buChar char="●"/>
            </a:pPr>
            <a:r>
              <a:rPr lang="en" sz="900" b="1">
                <a:solidFill>
                  <a:schemeClr val="dk1"/>
                </a:solidFill>
              </a:rPr>
              <a:t>If I attend Governor’s School, can I leave campus to attend a conference or competition? </a:t>
            </a:r>
            <a:r>
              <a:rPr lang="en" sz="900">
                <a:solidFill>
                  <a:schemeClr val="dk1"/>
                </a:solidFill>
              </a:rPr>
              <a:t>No, students who choose to attend Governor’s School are encouraged to commit to the entire session. Absences are not permitted for conferences, competitions, performances, sports camps/practices, or other planned events. </a:t>
            </a:r>
            <a:endParaRPr sz="900">
              <a:solidFill>
                <a:schemeClr val="dk1"/>
              </a:solidFill>
            </a:endParaRPr>
          </a:p>
          <a:p>
            <a:pPr marL="457200" marR="19050" lvl="0" indent="-285750" algn="l" rtl="0">
              <a:lnSpc>
                <a:spcPct val="118505"/>
              </a:lnSpc>
              <a:spcBef>
                <a:spcPts val="0"/>
              </a:spcBef>
              <a:spcAft>
                <a:spcPts val="0"/>
              </a:spcAft>
              <a:buClr>
                <a:schemeClr val="dk1"/>
              </a:buClr>
              <a:buSzPts val="900"/>
              <a:buChar char="●"/>
            </a:pPr>
            <a:r>
              <a:rPr lang="en" sz="900" b="1">
                <a:solidFill>
                  <a:schemeClr val="dk1"/>
                </a:solidFill>
              </a:rPr>
              <a:t>If I am not selected, is there an appeals process? </a:t>
            </a:r>
            <a:r>
              <a:rPr lang="en" sz="900">
                <a:solidFill>
                  <a:schemeClr val="dk1"/>
                </a:solidFill>
              </a:rPr>
              <a:t>No, selection decisions are final. Being nominated is a high honor and one that students can be proud to share on college applications, but the NC Governor’s School office does not reconsider selection decisions. </a:t>
            </a:r>
            <a:endParaRPr sz="900">
              <a:solidFill>
                <a:schemeClr val="dk1"/>
              </a:solidFill>
            </a:endParaRPr>
          </a:p>
          <a:p>
            <a:pPr marL="457200" marR="19050" lvl="0" indent="-285750" algn="l" rtl="0">
              <a:lnSpc>
                <a:spcPct val="118505"/>
              </a:lnSpc>
              <a:spcBef>
                <a:spcPts val="0"/>
              </a:spcBef>
              <a:spcAft>
                <a:spcPts val="0"/>
              </a:spcAft>
              <a:buClr>
                <a:schemeClr val="dk1"/>
              </a:buClr>
              <a:buSzPts val="900"/>
              <a:buChar char="●"/>
            </a:pPr>
            <a:r>
              <a:rPr lang="en" sz="900" b="1">
                <a:solidFill>
                  <a:schemeClr val="dk1"/>
                </a:solidFill>
              </a:rPr>
              <a:t>If I am not selected, can I receive feedback on my application?</a:t>
            </a:r>
            <a:r>
              <a:rPr lang="en" sz="900">
                <a:solidFill>
                  <a:schemeClr val="dk1"/>
                </a:solidFill>
              </a:rPr>
              <a:t> No, the Governor’s School office does not provide feedback or disclose information about students’ applications or recommendations. </a:t>
            </a:r>
            <a:endParaRPr sz="900" b="1">
              <a:solidFill>
                <a:schemeClr val="dk1"/>
              </a:solidFill>
            </a:endParaRPr>
          </a:p>
          <a:p>
            <a:pPr marL="457200" marR="19050" lvl="0" indent="-285750" algn="l" rtl="0">
              <a:lnSpc>
                <a:spcPct val="118505"/>
              </a:lnSpc>
              <a:spcBef>
                <a:spcPts val="0"/>
              </a:spcBef>
              <a:spcAft>
                <a:spcPts val="0"/>
              </a:spcAft>
              <a:buClr>
                <a:schemeClr val="dk1"/>
              </a:buClr>
              <a:buSzPts val="900"/>
              <a:buChar char="●"/>
            </a:pPr>
            <a:r>
              <a:rPr lang="en" sz="900" b="1">
                <a:solidFill>
                  <a:schemeClr val="dk1"/>
                </a:solidFill>
              </a:rPr>
              <a:t>Does it cost money? </a:t>
            </a:r>
            <a:r>
              <a:rPr lang="en" sz="900">
                <a:solidFill>
                  <a:schemeClr val="dk1"/>
                </a:solidFill>
              </a:rPr>
              <a:t>No, Guilford County Schools believes in this opportunity so much that they cover the cost.</a:t>
            </a:r>
            <a:endParaRPr sz="900">
              <a:solidFill>
                <a:schemeClr val="dk1"/>
              </a:solidFill>
            </a:endParaRPr>
          </a:p>
          <a:p>
            <a:pPr marL="457200" marR="19050" lvl="0" indent="-285750" algn="l" rtl="0">
              <a:lnSpc>
                <a:spcPct val="118505"/>
              </a:lnSpc>
              <a:spcBef>
                <a:spcPts val="0"/>
              </a:spcBef>
              <a:spcAft>
                <a:spcPts val="0"/>
              </a:spcAft>
              <a:buClr>
                <a:schemeClr val="dk1"/>
              </a:buClr>
              <a:buSzPts val="900"/>
              <a:buChar char="●"/>
            </a:pPr>
            <a:r>
              <a:rPr lang="en" sz="900" b="1">
                <a:solidFill>
                  <a:schemeClr val="dk1"/>
                </a:solidFill>
              </a:rPr>
              <a:t>Where will I stay?</a:t>
            </a:r>
            <a:r>
              <a:rPr lang="en" sz="900">
                <a:solidFill>
                  <a:schemeClr val="dk1"/>
                </a:solidFill>
              </a:rPr>
              <a:t> You’ll stay in a dorm on one of two college campuses. You’ll have the collegiate experience with a roommate, and suitemates.</a:t>
            </a:r>
            <a:endParaRPr sz="900">
              <a:solidFill>
                <a:schemeClr val="dk1"/>
              </a:solidFill>
            </a:endParaRPr>
          </a:p>
          <a:p>
            <a:pPr marL="457200" marR="19050" lvl="0" indent="-285750" algn="l" rtl="0">
              <a:lnSpc>
                <a:spcPct val="118505"/>
              </a:lnSpc>
              <a:spcBef>
                <a:spcPts val="0"/>
              </a:spcBef>
              <a:spcAft>
                <a:spcPts val="0"/>
              </a:spcAft>
              <a:buClr>
                <a:schemeClr val="dk1"/>
              </a:buClr>
              <a:buSzPts val="900"/>
              <a:buChar char="●"/>
            </a:pPr>
            <a:r>
              <a:rPr lang="en" sz="900" b="1">
                <a:solidFill>
                  <a:schemeClr val="dk1"/>
                </a:solidFill>
              </a:rPr>
              <a:t>Do I have to bring my own food?</a:t>
            </a:r>
            <a:r>
              <a:rPr lang="en" sz="900">
                <a:solidFill>
                  <a:schemeClr val="dk1"/>
                </a:solidFill>
              </a:rPr>
              <a:t> You’re welcome to bring snacks but meals will be provided in the dining hall.</a:t>
            </a:r>
            <a:endParaRPr sz="900">
              <a:solidFill>
                <a:schemeClr val="dk1"/>
              </a:solidFill>
            </a:endParaRPr>
          </a:p>
        </p:txBody>
      </p:sp>
      <p:pic>
        <p:nvPicPr>
          <p:cNvPr id="131" name="Google Shape;131;p22"/>
          <p:cNvPicPr preferRelativeResize="0"/>
          <p:nvPr/>
        </p:nvPicPr>
        <p:blipFill>
          <a:blip r:embed="rId3">
            <a:alphaModFix/>
          </a:blip>
          <a:stretch>
            <a:fillRect/>
          </a:stretch>
        </p:blipFill>
        <p:spPr>
          <a:xfrm>
            <a:off x="66075" y="4640273"/>
            <a:ext cx="733850" cy="450900"/>
          </a:xfrm>
          <a:prstGeom prst="rect">
            <a:avLst/>
          </a:prstGeom>
          <a:noFill/>
          <a:ln>
            <a:noFill/>
          </a:ln>
        </p:spPr>
      </p:pic>
    </p:spTree>
  </p:cSld>
  <p:clrMapOvr>
    <a:masterClrMapping/>
  </p:clrMapOvr>
</p:sld>
</file>

<file path=ppt/theme/theme1.xml><?xml version="1.0" encoding="utf-8"?>
<a:theme xmlns:a="http://schemas.openxmlformats.org/drawingml/2006/main" name="Luxe">
  <a:themeElements>
    <a:clrScheme name="Luxe">
      <a:dk1>
        <a:srgbClr val="000000"/>
      </a:dk1>
      <a:lt1>
        <a:srgbClr val="FFFFFF"/>
      </a:lt1>
      <a:dk2>
        <a:srgbClr val="B7B7B7"/>
      </a:dk2>
      <a:lt2>
        <a:srgbClr val="CCA677"/>
      </a:lt2>
      <a:accent1>
        <a:srgbClr val="5D4037"/>
      </a:accent1>
      <a:accent2>
        <a:srgbClr val="455A64"/>
      </a:accent2>
      <a:accent3>
        <a:srgbClr val="57BB8A"/>
      </a:accent3>
      <a:accent4>
        <a:srgbClr val="78909C"/>
      </a:accent4>
      <a:accent5>
        <a:srgbClr val="607D8B"/>
      </a:accent5>
      <a:accent6>
        <a:srgbClr val="DCE755"/>
      </a:accent6>
      <a:hlink>
        <a:srgbClr val="607D8B"/>
      </a:hlink>
      <a:folHlink>
        <a:srgbClr val="607D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9</Slides>
  <Notes>9</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Luxe</vt:lpstr>
      <vt:lpstr>Governor's School</vt:lpstr>
      <vt:lpstr>What is it …?</vt:lpstr>
      <vt:lpstr>Class Areas</vt:lpstr>
      <vt:lpstr>Area 1 Disciplines</vt:lpstr>
      <vt:lpstr>Discipline Descriptions</vt:lpstr>
      <vt:lpstr>How Do I Apply?</vt:lpstr>
      <vt:lpstr>Timeline</vt:lpstr>
      <vt:lpstr>Student Testimonials</vt:lpstr>
      <vt:lpstr>FAQ’s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21</cp:revision>
  <dcterms:modified xsi:type="dcterms:W3CDTF">2025-09-12T18:01:47Z</dcterms:modified>
</cp:coreProperties>
</file>