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7" r:id="rId4"/>
  </p:sldMasterIdLst>
  <p:notesMasterIdLst>
    <p:notesMasterId r:id="rId18"/>
  </p:notesMasterIdLst>
  <p:handoutMasterIdLst>
    <p:handoutMasterId r:id="rId19"/>
  </p:handoutMasterIdLst>
  <p:sldIdLst>
    <p:sldId id="268" r:id="rId5"/>
    <p:sldId id="271" r:id="rId6"/>
    <p:sldId id="270" r:id="rId7"/>
    <p:sldId id="272" r:id="rId8"/>
    <p:sldId id="273" r:id="rId9"/>
    <p:sldId id="274" r:id="rId10"/>
    <p:sldId id="275" r:id="rId11"/>
    <p:sldId id="261" r:id="rId12"/>
    <p:sldId id="276" r:id="rId13"/>
    <p:sldId id="259" r:id="rId14"/>
    <p:sldId id="277" r:id="rId15"/>
    <p:sldId id="278" r:id="rId16"/>
    <p:sldId id="267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5" autoAdjust="0"/>
  </p:normalViewPr>
  <p:slideViewPr>
    <p:cSldViewPr snapToGrid="0" snapToObjects="1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2592" y="-8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C73E014-A6AA-472C-8E12-1D9B2DEC57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AA60B8-51CB-4CEB-8F1F-B3D7B7F00C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6C2B26F-7429-404A-9C5E-0E429E02A42E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884C44-A5E4-4BDA-B29B-03462F0688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CB09A-41E4-4E88-82E6-007D82625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7AED79-B44F-46F7-9A9D-EC94587FA3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31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5A0E3A-0C98-4EA0-AAC9-F2996360A904}" type="datetimeFigureOut">
              <a:rPr lang="en-US" smtClean="0"/>
              <a:t>9/28/2023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DAAE1FE-786B-4B83-86A4-F53D629261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498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5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28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40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AE1FE-786B-4B83-86A4-F53D629261B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50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3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90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5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3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9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06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3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9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596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7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045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8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21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2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focus.escambia.k12.fl.us/focus/auth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3F2CC0B-D5F1-40B8-9CC6-4A36850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>
            <a:normAutofit/>
          </a:bodyPr>
          <a:lstStyle/>
          <a:p>
            <a:r>
              <a:rPr lang="en-US" dirty="0"/>
              <a:t>FLDOE Family Portal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F05262DB-6398-4AF9-96A3-041CFB112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>
            <a:normAutofit/>
          </a:bodyPr>
          <a:lstStyle/>
          <a:p>
            <a:r>
              <a:rPr lang="en-US" dirty="0"/>
              <a:t>Overview and Troubleshooting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31C6CE6-1810-44ED-A6D7-3FF53040A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1F6D8BFE-D0D0-4BAE-9D5A-701DE7D3C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3F86D30-CEDB-4D96-AF73-AA3CD5A43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F5187540-C4C8-410C-A395-69FCB1C8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75BD6E4A-797C-451B-B08F-D99C1A9D1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0D241082-BAFA-462E-827B-5814B020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920CCBD-116D-450B-9608-99F05F7D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A57CD3DE-CEAF-4BD4-A5EF-24B3E622B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4EC3258C-366B-4629-A7D3-5173D3637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D444D63A-CE2B-4ACD-BA0E-4ADECAD8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7A504DF6-187A-4A54-96E8-3F3F28AAA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FE04C6F5-6DC5-4C7E-9278-9BE624FC78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4A02D9B-E6A9-4D6A-9D2A-D81C76802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8034A6-3565-46AA-9E73-1C954666A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04947AA2-A772-42CB-9CEC-065095D3D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83C52D84-DEC1-4E16-972E-8EEA5D522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2036A28D-EF09-41F7-906F-CF405361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EE8D92C7-C907-4120-95E3-80E3DC8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BBCEAAB8-CD22-41D7-B330-702682A27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6BBC1FEE-3D72-492B-8D8A-BE1A5507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33">
              <a:extLst>
                <a:ext uri="{FF2B5EF4-FFF2-40B4-BE49-F238E27FC236}">
                  <a16:creationId xmlns:a16="http://schemas.microsoft.com/office/drawing/2014/main" id="{C28C6E5C-C393-435C-96A1-AA2859BDC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2C2C991F-AC51-4DF5-B8DD-19B08C1CB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9C916B5F-285D-4F5A-9085-6781753AF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0375DD5F-9D17-4873-B697-3D44A5EBE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A159BBC7-6A8B-4612-94A8-56323452C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177C901C-F8DE-4C99-95C8-F8CA1B84F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1D655F2-6D15-4265-ADEE-EF0075C1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0" name="Freeform 69">
            <a:extLst>
              <a:ext uri="{FF2B5EF4-FFF2-40B4-BE49-F238E27FC236}">
                <a16:creationId xmlns:a16="http://schemas.microsoft.com/office/drawing/2014/main" id="{3248A930-1A6E-4EFB-8213-D1AC735BE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294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BC86C-3882-4440-9216-C0E641E0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24AAD-6732-4943-A08F-997F96828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7306" y="1778466"/>
            <a:ext cx="9147306" cy="4132756"/>
          </a:xfrm>
        </p:spPr>
        <p:txBody>
          <a:bodyPr/>
          <a:lstStyle/>
          <a:p>
            <a:r>
              <a:rPr lang="en-US" dirty="0"/>
              <a:t>The Family Portal is intended as a one stop location for parents to see all of their students’ state assessment scores</a:t>
            </a:r>
          </a:p>
          <a:p>
            <a:r>
              <a:rPr lang="en-US" dirty="0"/>
              <a:t>Our district has opted to integrate access through a parent’s FOCUS account</a:t>
            </a:r>
          </a:p>
          <a:p>
            <a:r>
              <a:rPr lang="en-US" dirty="0"/>
              <a:t>State-issued access codes are unique to each student and are loaded into FOCUS by Evaluation Services</a:t>
            </a:r>
          </a:p>
          <a:p>
            <a:r>
              <a:rPr lang="en-US" dirty="0"/>
              <a:t>This overview will give you some tips on how to handle questions/scenarios from parent users</a:t>
            </a:r>
          </a:p>
        </p:txBody>
      </p:sp>
    </p:spTree>
    <p:extLst>
      <p:ext uri="{BB962C8B-B14F-4D97-AF65-F5344CB8AC3E}">
        <p14:creationId xmlns:p14="http://schemas.microsoft.com/office/powerpoint/2010/main" val="75731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13D3A-75FD-4A76-B1E9-FAB1E3B57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797DC-8B8A-485A-B8CC-A4688097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58636"/>
            <a:ext cx="8915400" cy="4352586"/>
          </a:xfrm>
        </p:spPr>
        <p:txBody>
          <a:bodyPr/>
          <a:lstStyle/>
          <a:p>
            <a:r>
              <a:rPr lang="en-US" dirty="0"/>
              <a:t>Ensure that the parent has an active parent portal account</a:t>
            </a:r>
          </a:p>
          <a:p>
            <a:r>
              <a:rPr lang="en-US" dirty="0"/>
              <a:t>If they need to create an account, refer them to the Escambia County Public Schools website</a:t>
            </a:r>
          </a:p>
          <a:p>
            <a:pPr lvl="1"/>
            <a:r>
              <a:rPr lang="en-US" dirty="0">
                <a:hlinkClick r:id="rId2"/>
              </a:rPr>
              <a:t>https://focus.escambia.k12.fl.us/focus/auth/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B96A7-0415-4479-901A-6962C0696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339" y="3102812"/>
            <a:ext cx="6445161" cy="370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98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B855-83EA-40AA-8BF4-55C62069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parent sees in Parent Portal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A1544-AF2E-4BEB-892E-F5C070747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 parent logs into FOCUS, there will be an “Florida Statewide Assessments” icon if their student is entered into TIDE in our district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46F48-90C1-4AB0-B3DD-C9050D726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86" y="3262745"/>
            <a:ext cx="11856027" cy="2098963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035B4D98-A6C3-4B89-BA9B-B60822B76780}"/>
              </a:ext>
            </a:extLst>
          </p:cNvPr>
          <p:cNvSpPr/>
          <p:nvPr/>
        </p:nvSpPr>
        <p:spPr>
          <a:xfrm>
            <a:off x="7481454" y="3179617"/>
            <a:ext cx="935182" cy="14547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1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2177-3EC3-4D83-87EB-96D1ECAB4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parent sees,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2EA2D-A184-4463-BE66-4B6C3F14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721" y="1385455"/>
            <a:ext cx="8915400" cy="3777622"/>
          </a:xfrm>
        </p:spPr>
        <p:txBody>
          <a:bodyPr/>
          <a:lstStyle/>
          <a:p>
            <a:r>
              <a:rPr lang="en-US" dirty="0"/>
              <a:t>When the parent clicks the “Florida Statewide Assessments” link, they are automatically passed into the State’s Family Portal</a:t>
            </a:r>
          </a:p>
          <a:p>
            <a:r>
              <a:rPr lang="en-US" dirty="0"/>
              <a:t>Parents will be able to see current and past year’s assessments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A456D1-711E-4102-8857-ADE756D5D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60" y="2589928"/>
            <a:ext cx="10413279" cy="3753177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755119E-FD76-49AF-9050-8A9D0E9831A5}"/>
              </a:ext>
            </a:extLst>
          </p:cNvPr>
          <p:cNvSpPr/>
          <p:nvPr/>
        </p:nvSpPr>
        <p:spPr>
          <a:xfrm rot="10800000">
            <a:off x="5995823" y="4742849"/>
            <a:ext cx="1052945" cy="32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D64C93-7479-4114-A93D-AC818AD1A707}"/>
              </a:ext>
            </a:extLst>
          </p:cNvPr>
          <p:cNvSpPr txBox="1"/>
          <p:nvPr/>
        </p:nvSpPr>
        <p:spPr>
          <a:xfrm>
            <a:off x="7071852" y="4463053"/>
            <a:ext cx="2685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will show you the individual student report </a:t>
            </a:r>
          </a:p>
        </p:txBody>
      </p:sp>
    </p:spTree>
    <p:extLst>
      <p:ext uri="{BB962C8B-B14F-4D97-AF65-F5344CB8AC3E}">
        <p14:creationId xmlns:p14="http://schemas.microsoft.com/office/powerpoint/2010/main" val="458458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91CEC-8FCD-4DB2-A23B-A8F7E3225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parent sees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A7CD3-FBF9-4633-9AE8-C40216D7B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6475" y="1540189"/>
            <a:ext cx="8915400" cy="3777622"/>
          </a:xfrm>
        </p:spPr>
        <p:txBody>
          <a:bodyPr/>
          <a:lstStyle/>
          <a:p>
            <a:r>
              <a:rPr lang="en-US" dirty="0"/>
              <a:t>The parent might see a message that there is no detailed information to see, even though the student’s score is shown.</a:t>
            </a:r>
          </a:p>
          <a:p>
            <a:r>
              <a:rPr lang="en-US" dirty="0"/>
              <a:t>This is due to the state not releasing the “final” data file for that PM window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A19734-CD07-45F0-9A91-DCC04B3CD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205" y="2981050"/>
            <a:ext cx="4874621" cy="345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9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1028D-AA18-479C-A2C7-4F6A4E86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 parent sees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243F-36D6-49AE-A8FF-B197E13E6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521" y="1540189"/>
            <a:ext cx="8915400" cy="3777622"/>
          </a:xfrm>
        </p:spPr>
        <p:txBody>
          <a:bodyPr/>
          <a:lstStyle/>
          <a:p>
            <a:r>
              <a:rPr lang="en-US" dirty="0"/>
              <a:t>If the state has released the final data, the parent will see a .pdf of the scores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6D797-9698-4AF8-803F-C8CA0F9A3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595" y="3135760"/>
            <a:ext cx="3309504" cy="3098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36BD74-95B9-4490-9BF6-3934AB0BA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637" y="1991351"/>
            <a:ext cx="4382673" cy="486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3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D5E8-15CF-4755-910B-1B5A1E77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Scenario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FAA39-6ECD-4957-94EB-543AE096D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Parent is unable to see the logo in the parent portal to access scores</a:t>
            </a:r>
          </a:p>
          <a:p>
            <a:r>
              <a:rPr lang="en-US" dirty="0"/>
              <a:t>Logo is located in the middle section of the FOCUS parent portal home screen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FFE4AD-ADC4-41E7-A8ED-2481129E8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7535"/>
            <a:ext cx="12192000" cy="1580845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72CF7D81-6353-4171-9F78-F577CC4C3990}"/>
              </a:ext>
            </a:extLst>
          </p:cNvPr>
          <p:cNvSpPr/>
          <p:nvPr/>
        </p:nvSpPr>
        <p:spPr>
          <a:xfrm>
            <a:off x="8774884" y="3137483"/>
            <a:ext cx="595619" cy="18539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57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8F330-5E5F-4347-A731-CE052463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E3C8-EC16-44DE-A9C9-DC5E5DBFD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Possible causes:</a:t>
            </a:r>
          </a:p>
          <a:p>
            <a:r>
              <a:rPr lang="en-US" dirty="0"/>
              <a:t>	Student came from another Florida district or out of state, and has not been entered into your school’s TIDE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Solution:</a:t>
            </a:r>
          </a:p>
          <a:p>
            <a:r>
              <a:rPr lang="en-US" dirty="0"/>
              <a:t>Enter the student manually into TIDE so the student will receive an access code (especially for previous FL districts)</a:t>
            </a:r>
          </a:p>
          <a:p>
            <a:r>
              <a:rPr lang="en-US" dirty="0"/>
              <a:t>Notify Evaluation Services so we can update the access code in FOCUS</a:t>
            </a:r>
          </a:p>
          <a:p>
            <a:r>
              <a:rPr lang="en-US" dirty="0"/>
              <a:t>You can also wait until the next testing window and the new student(s) will be uploaded by Evaluation Services automatically</a:t>
            </a:r>
          </a:p>
        </p:txBody>
      </p:sp>
    </p:spTree>
    <p:extLst>
      <p:ext uri="{BB962C8B-B14F-4D97-AF65-F5344CB8AC3E}">
        <p14:creationId xmlns:p14="http://schemas.microsoft.com/office/powerpoint/2010/main" val="3021864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Scenario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0EAB9-37C5-430F-988A-3796E5BA2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Parent can see the Family Portal link, but no current scores are visible </a:t>
            </a:r>
          </a:p>
          <a:p>
            <a:r>
              <a:rPr lang="en-US" dirty="0"/>
              <a:t>Possible reasons:  </a:t>
            </a:r>
          </a:p>
          <a:p>
            <a:pPr lvl="1"/>
            <a:r>
              <a:rPr lang="en-US" dirty="0"/>
              <a:t>Student did not test during the PM windows, so no scores are available</a:t>
            </a:r>
          </a:p>
          <a:p>
            <a:pPr lvl="1"/>
            <a:r>
              <a:rPr lang="en-US" dirty="0"/>
              <a:t>Parent is defaulted to “Current Scores” instead of “View all Tests”</a:t>
            </a:r>
          </a:p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Check FOCUS to verify if the student tested in the current PM window</a:t>
            </a:r>
          </a:p>
          <a:p>
            <a:pPr lvl="1"/>
            <a:r>
              <a:rPr lang="en-US" dirty="0"/>
              <a:t>Have parent change the view to “Show All Test from School Year”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267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AD353-08CA-44C5-8C27-893BADFF6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DD70D-7E0E-4B5B-984F-7F1FFAECA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4988" y="1403758"/>
            <a:ext cx="8915400" cy="3777622"/>
          </a:xfrm>
        </p:spPr>
        <p:txBody>
          <a:bodyPr/>
          <a:lstStyle/>
          <a:p>
            <a:r>
              <a:rPr lang="en-US" dirty="0"/>
              <a:t>Parent sees the “Florida Statewide Assessment” link, but then gets this message: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D9FEB9-80B2-4036-8E30-A434BBB5C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655" y="2223083"/>
            <a:ext cx="5515067" cy="455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84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5CAF1-637C-4895-9484-1CC7B998A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595A0-6540-401B-9788-4938F6F07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due to either the access code or student’s demographic information changing</a:t>
            </a:r>
          </a:p>
          <a:p>
            <a:r>
              <a:rPr lang="en-US" dirty="0"/>
              <a:t>If there has been a student demographic change (i.e. name change, FOCUS correction, etc.) verify that TIDE matches what is in FOCUS</a:t>
            </a:r>
          </a:p>
          <a:p>
            <a:r>
              <a:rPr lang="en-US" dirty="0"/>
              <a:t>Contact the </a:t>
            </a:r>
            <a:r>
              <a:rPr lang="en-US" dirty="0" err="1"/>
              <a:t>FSATestresults</a:t>
            </a:r>
            <a:r>
              <a:rPr lang="en-US" dirty="0"/>
              <a:t> help desk if this does not fix the issue.</a:t>
            </a:r>
          </a:p>
        </p:txBody>
      </p:sp>
    </p:spTree>
    <p:extLst>
      <p:ext uri="{BB962C8B-B14F-4D97-AF65-F5344CB8AC3E}">
        <p14:creationId xmlns:p14="http://schemas.microsoft.com/office/powerpoint/2010/main" val="3870626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71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2CC0B-D5F1-40B8-9CC6-4A36850B6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224" y="8957"/>
            <a:ext cx="12192000" cy="685799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31C6CE6-1810-44ED-A6D7-3FF53040A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F6D8BFE-D0D0-4BAE-9D5A-701DE7D3C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3F86D30-CEDB-4D96-AF73-AA3CD5A43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F5187540-C4C8-410C-A395-69FCB1C8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5BD6E4A-797C-451B-B08F-D99C1A9D1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D241082-BAFA-462E-827B-5814B020F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920CCBD-116D-450B-9608-99F05F7D7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A57CD3DE-CEAF-4BD4-A5EF-24B3E622B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EC3258C-366B-4629-A7D3-5173D3637D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D444D63A-CE2B-4ACD-BA0E-4ADECAD8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7A504DF6-187A-4A54-96E8-3F3F28AAA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FE04C6F5-6DC5-4C7E-9278-9BE624FC78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4A02D9B-E6A9-4D6A-9D2A-D81C76802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78034A6-3565-46AA-9E73-1C954666A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04947AA2-A772-42CB-9CEC-065095D3DC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83C52D84-DEC1-4E16-972E-8EEA5D522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2036A28D-EF09-41F7-906F-CF405361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E8D92C7-C907-4120-95E3-80E3DC85BB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BBCEAAB8-CD22-41D7-B330-702682A27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6BBC1FEE-3D72-492B-8D8A-BE1A55076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C28C6E5C-C393-435C-96A1-AA2859BDC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C2C991F-AC51-4DF5-B8DD-19B08C1CB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9C916B5F-285D-4F5A-9085-6781753AF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0375DD5F-9D17-4873-B697-3D44A5EBEC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A159BBC7-6A8B-4612-94A8-56323452C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177C901C-F8DE-4C99-95C8-F8CA1B84F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1D655F2-6D15-4265-ADEE-EF0075C13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69">
            <a:extLst>
              <a:ext uri="{FF2B5EF4-FFF2-40B4-BE49-F238E27FC236}">
                <a16:creationId xmlns:a16="http://schemas.microsoft.com/office/drawing/2014/main" id="{3248A930-1A6E-4EFB-8213-D1AC735BE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04024-55BD-4930-ACAF-CA7911A2417C}"/>
              </a:ext>
            </a:extLst>
          </p:cNvPr>
          <p:cNvSpPr txBox="1"/>
          <p:nvPr/>
        </p:nvSpPr>
        <p:spPr>
          <a:xfrm>
            <a:off x="922561" y="724686"/>
            <a:ext cx="65758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Evaluation Services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D8DF62-CF38-4CE4-BA57-F39FCBF113D5}"/>
              </a:ext>
            </a:extLst>
          </p:cNvPr>
          <p:cNvSpPr txBox="1"/>
          <p:nvPr/>
        </p:nvSpPr>
        <p:spPr>
          <a:xfrm>
            <a:off x="1300695" y="1694310"/>
            <a:ext cx="241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850-469-5386 (Main)</a:t>
            </a:r>
          </a:p>
        </p:txBody>
      </p:sp>
    </p:spTree>
    <p:extLst>
      <p:ext uri="{BB962C8B-B14F-4D97-AF65-F5344CB8AC3E}">
        <p14:creationId xmlns:p14="http://schemas.microsoft.com/office/powerpoint/2010/main" val="40637399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1FE0-E525-44F5-B24B-E8E5757CF5F2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6428C60-BADF-461E-ACB1-6AC412BA55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7010E9-D0D4-4763-90A3-DBAE37445A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Event design</Template>
  <TotalTime>0</TotalTime>
  <Words>546</Words>
  <Application>Microsoft Office PowerPoint</Application>
  <PresentationFormat>Widescreen</PresentationFormat>
  <Paragraphs>53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Wisp</vt:lpstr>
      <vt:lpstr>FLDOE Family Portal</vt:lpstr>
      <vt:lpstr>Family Portal</vt:lpstr>
      <vt:lpstr>Where to Start</vt:lpstr>
      <vt:lpstr>What a parent sees in Parent Portal </vt:lpstr>
      <vt:lpstr>What a parent sees, cont.</vt:lpstr>
      <vt:lpstr>What a parent sees</vt:lpstr>
      <vt:lpstr>What a parent sees</vt:lpstr>
      <vt:lpstr>Scenario 1</vt:lpstr>
      <vt:lpstr>Scenario 1</vt:lpstr>
      <vt:lpstr>Scenario 2</vt:lpstr>
      <vt:lpstr>Scenario 2</vt:lpstr>
      <vt:lpstr>Scenario 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2023-02-03T16:53:08Z</dcterms:created>
  <dcterms:modified xsi:type="dcterms:W3CDTF">2023-09-28T15:56:07Z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