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58" r:id="rId6"/>
    <p:sldId id="1205" r:id="rId7"/>
    <p:sldId id="1060" r:id="rId8"/>
    <p:sldId id="1199" r:id="rId9"/>
    <p:sldId id="1200" r:id="rId10"/>
    <p:sldId id="1203" r:id="rId11"/>
    <p:sldId id="1204" r:id="rId12"/>
    <p:sldId id="1212" r:id="rId13"/>
    <p:sldId id="1222" r:id="rId14"/>
    <p:sldId id="1231" r:id="rId15"/>
    <p:sldId id="1232" r:id="rId16"/>
    <p:sldId id="1233" r:id="rId17"/>
    <p:sldId id="1234" r:id="rId18"/>
    <p:sldId id="1235" r:id="rId19"/>
    <p:sldId id="1197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5DD5FF"/>
    <a:srgbClr val="BD92DE"/>
    <a:srgbClr val="B07BD7"/>
    <a:srgbClr val="FFB089"/>
    <a:srgbClr val="FFA679"/>
    <a:srgbClr val="FFCCB3"/>
    <a:srgbClr val="FF9966"/>
    <a:srgbClr val="65FFB2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Sheet1!$A$54</c:f>
              <c:strCache>
                <c:ptCount val="1"/>
                <c:pt idx="0">
                  <c:v>7/31/2024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Sheet1!$B$53:$E$53</c:f>
              <c:strCache>
                <c:ptCount val="4"/>
                <c:pt idx="0">
                  <c:v> Basic Ed Subsidy </c:v>
                </c:pt>
                <c:pt idx="1">
                  <c:v> Special Ed Subdsidy </c:v>
                </c:pt>
                <c:pt idx="2">
                  <c:v> Social Security </c:v>
                </c:pt>
                <c:pt idx="3">
                  <c:v> Transportation </c:v>
                </c:pt>
              </c:strCache>
            </c:strRef>
          </c:cat>
          <c:val>
            <c:numRef>
              <c:f>Sheet1!$B$54:$E$54</c:f>
              <c:numCache>
                <c:formatCode>_(* #,##0.00_);_(* \(#,##0.00\);_(* "-"??_);_(@_)</c:formatCode>
                <c:ptCount val="4"/>
                <c:pt idx="0">
                  <c:v>101116969.97</c:v>
                </c:pt>
                <c:pt idx="1">
                  <c:v>21120181.079999998</c:v>
                </c:pt>
                <c:pt idx="2">
                  <c:v>2793841.69</c:v>
                </c:pt>
                <c:pt idx="3">
                  <c:v>8718613.5999999996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4-4E4A-A274-0B8B4444B749}"/>
            </c:ext>
          </c:extLst>
        </c:ser>
        <c:ser>
          <c:idx val="1"/>
          <c:order val="1"/>
          <c:tx>
            <c:strRef>
              <c:f>Sheet1!$A$55</c:f>
              <c:strCache>
                <c:ptCount val="1"/>
                <c:pt idx="0">
                  <c:v>7/31/2025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Sheet1!$B$53:$E$53</c:f>
              <c:strCache>
                <c:ptCount val="4"/>
                <c:pt idx="0">
                  <c:v> Basic Ed Subsidy </c:v>
                </c:pt>
                <c:pt idx="1">
                  <c:v> Special Ed Subdsidy </c:v>
                </c:pt>
                <c:pt idx="2">
                  <c:v> Social Security </c:v>
                </c:pt>
                <c:pt idx="3">
                  <c:v> Transportation </c:v>
                </c:pt>
              </c:strCache>
            </c:strRef>
          </c:cat>
          <c:val>
            <c:numRef>
              <c:f>Sheet1!$B$55:$E$55</c:f>
              <c:numCache>
                <c:formatCode>_(* #,##0.00_);_(* \(#,##0.00\);_(* "-"??_);_(@_)</c:formatCode>
                <c:ptCount val="4"/>
                <c:pt idx="0">
                  <c:v>103138719.81</c:v>
                </c:pt>
                <c:pt idx="1">
                  <c:v>16999599.73</c:v>
                </c:pt>
                <c:pt idx="2">
                  <c:v>3032381.69</c:v>
                </c:pt>
                <c:pt idx="3">
                  <c:v>4529719.4800000004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A4-4E4A-A274-0B8B4444B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0946064"/>
        <c:axId val="1930950384"/>
      </c:barChart>
      <c:catAx>
        <c:axId val="193094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950384"/>
        <c:crosses val="autoZero"/>
        <c:auto val="1"/>
        <c:lblAlgn val="ctr"/>
        <c:lblOffset val="100"/>
        <c:noMultiLvlLbl val="0"/>
      </c:catAx>
      <c:valAx>
        <c:axId val="193095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9460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371434611996627E-2"/>
          <c:y val="2.2216263959113167E-2"/>
          <c:w val="0.88504101626490539"/>
          <c:h val="0.881806454198396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Sheet2!$A$5</c:f>
              <c:strCache>
                <c:ptCount val="1"/>
                <c:pt idx="0">
                  <c:v>7/31/2024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 w="127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1B-4E27-8647-671128D132F0}"/>
              </c:ext>
            </c:extLst>
          </c:dPt>
          <c:cat>
            <c:strRef>
              <c:f>Sheet2!$B$4:$F$4</c:f>
              <c:strCache>
                <c:ptCount val="5"/>
                <c:pt idx="0">
                  <c:v>CY Real Estate</c:v>
                </c:pt>
                <c:pt idx="1">
                  <c:v>PY Real Estate</c:v>
                </c:pt>
                <c:pt idx="2">
                  <c:v>CY Earned Income</c:v>
                </c:pt>
                <c:pt idx="3">
                  <c:v>PY Earned Income</c:v>
                </c:pt>
                <c:pt idx="4">
                  <c:v>Real Estate Transfer</c:v>
                </c:pt>
              </c:strCache>
            </c:strRef>
          </c:cat>
          <c:val>
            <c:numRef>
              <c:f>Sheet2!$B$5:$F$5</c:f>
              <c:numCache>
                <c:formatCode>_(* #,##0.00_);_(* \(#,##0.00\);_(* "-"??_);_(@_)</c:formatCode>
                <c:ptCount val="5"/>
                <c:pt idx="0">
                  <c:v>173769874.78</c:v>
                </c:pt>
                <c:pt idx="1">
                  <c:v>3342197.93</c:v>
                </c:pt>
                <c:pt idx="2">
                  <c:v>57949164.490000002</c:v>
                </c:pt>
                <c:pt idx="3">
                  <c:v>12249503.83</c:v>
                </c:pt>
                <c:pt idx="4">
                  <c:v>8750000.6600000001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1B-4E27-8647-671128D132F0}"/>
            </c:ext>
          </c:extLst>
        </c:ser>
        <c:ser>
          <c:idx val="1"/>
          <c:order val="1"/>
          <c:tx>
            <c:strRef>
              <c:f>Sheet2!$A$6</c:f>
              <c:strCache>
                <c:ptCount val="1"/>
                <c:pt idx="0">
                  <c:v>7/31/2025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Sheet2!$B$4:$F$4</c:f>
              <c:strCache>
                <c:ptCount val="5"/>
                <c:pt idx="0">
                  <c:v>CY Real Estate</c:v>
                </c:pt>
                <c:pt idx="1">
                  <c:v>PY Real Estate</c:v>
                </c:pt>
                <c:pt idx="2">
                  <c:v>CY Earned Income</c:v>
                </c:pt>
                <c:pt idx="3">
                  <c:v>PY Earned Income</c:v>
                </c:pt>
                <c:pt idx="4">
                  <c:v>Real Estate Transfer</c:v>
                </c:pt>
              </c:strCache>
            </c:strRef>
          </c:cat>
          <c:val>
            <c:numRef>
              <c:f>Sheet2!$B$6:$F$6</c:f>
              <c:numCache>
                <c:formatCode>_(* #,##0.00_);_(* \(#,##0.00\);_(* "-"??_);_(@_)</c:formatCode>
                <c:ptCount val="5"/>
                <c:pt idx="0">
                  <c:v>166888745.91</c:v>
                </c:pt>
                <c:pt idx="1">
                  <c:v>6360205.2599999998</c:v>
                </c:pt>
                <c:pt idx="2">
                  <c:v>56178163.899999999</c:v>
                </c:pt>
                <c:pt idx="3">
                  <c:v>11656743.449999999</c:v>
                </c:pt>
                <c:pt idx="4">
                  <c:v>6360205.2599999998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1B-4E27-8647-671128D13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763375"/>
        <c:axId val="400761455"/>
      </c:barChart>
      <c:catAx>
        <c:axId val="400763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61455"/>
        <c:crosses val="autoZero"/>
        <c:auto val="1"/>
        <c:lblAlgn val="ctr"/>
        <c:lblOffset val="100"/>
        <c:noMultiLvlLbl val="0"/>
      </c:catAx>
      <c:valAx>
        <c:axId val="400761455"/>
        <c:scaling>
          <c:orientation val="minMax"/>
          <c:max val="170000000.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6337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Sheet2!$A$10</c:f>
              <c:strCache>
                <c:ptCount val="1"/>
                <c:pt idx="0">
                  <c:v>7/31/2024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Sheet2!$B$9:$G$9</c:f>
              <c:strCache>
                <c:ptCount val="6"/>
                <c:pt idx="0">
                  <c:v>Salaries</c:v>
                </c:pt>
                <c:pt idx="1">
                  <c:v>Benefits</c:v>
                </c:pt>
                <c:pt idx="2">
                  <c:v>Transportation</c:v>
                </c:pt>
                <c:pt idx="3">
                  <c:v>Charter Schools</c:v>
                </c:pt>
                <c:pt idx="4">
                  <c:v>Utilities</c:v>
                </c:pt>
                <c:pt idx="5">
                  <c:v>Tax Refunds</c:v>
                </c:pt>
              </c:strCache>
            </c:strRef>
          </c:cat>
          <c:val>
            <c:numRef>
              <c:f>Sheet2!$B$10:$G$10</c:f>
              <c:numCache>
                <c:formatCode>_(* #,##0.00_);_(* \(#,##0.00\);_(* "-"??_);_(@_)</c:formatCode>
                <c:ptCount val="6"/>
                <c:pt idx="0">
                  <c:v>113165709.7</c:v>
                </c:pt>
                <c:pt idx="1">
                  <c:v>75990855.299999997</c:v>
                </c:pt>
                <c:pt idx="2">
                  <c:v>30512449.089999996</c:v>
                </c:pt>
                <c:pt idx="3">
                  <c:v>75448681.120000005</c:v>
                </c:pt>
                <c:pt idx="4">
                  <c:v>4941544.4399999995</c:v>
                </c:pt>
                <c:pt idx="5">
                  <c:v>7197384.2999999998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0D-4A6B-9C43-B4F6048C2F8B}"/>
            </c:ext>
          </c:extLst>
        </c:ser>
        <c:ser>
          <c:idx val="1"/>
          <c:order val="1"/>
          <c:tx>
            <c:strRef>
              <c:f>Sheet2!$A$11</c:f>
              <c:strCache>
                <c:ptCount val="1"/>
                <c:pt idx="0">
                  <c:v>7/31/2025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Sheet2!$B$9:$G$9</c:f>
              <c:strCache>
                <c:ptCount val="6"/>
                <c:pt idx="0">
                  <c:v>Salaries</c:v>
                </c:pt>
                <c:pt idx="1">
                  <c:v>Benefits</c:v>
                </c:pt>
                <c:pt idx="2">
                  <c:v>Transportation</c:v>
                </c:pt>
                <c:pt idx="3">
                  <c:v>Charter Schools</c:v>
                </c:pt>
                <c:pt idx="4">
                  <c:v>Utilities</c:v>
                </c:pt>
                <c:pt idx="5">
                  <c:v>Tax Refunds</c:v>
                </c:pt>
              </c:strCache>
            </c:strRef>
          </c:cat>
          <c:val>
            <c:numRef>
              <c:f>Sheet2!$B$11:$G$11</c:f>
              <c:numCache>
                <c:formatCode>_(* #,##0.00_);_(* \(#,##0.00\);_(* "-"??_);_(@_)</c:formatCode>
                <c:ptCount val="6"/>
                <c:pt idx="0">
                  <c:v>118578172.5</c:v>
                </c:pt>
                <c:pt idx="1">
                  <c:v>80014262.780000001</c:v>
                </c:pt>
                <c:pt idx="2">
                  <c:v>30169625.780000001</c:v>
                </c:pt>
                <c:pt idx="3">
                  <c:v>79270570.409999996</c:v>
                </c:pt>
                <c:pt idx="4">
                  <c:v>6075202.3899999997</c:v>
                </c:pt>
                <c:pt idx="5">
                  <c:v>4651324.76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0D-4A6B-9C43-B4F6048C2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4920159"/>
        <c:axId val="524922559"/>
      </c:barChart>
      <c:catAx>
        <c:axId val="524920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922559"/>
        <c:crosses val="autoZero"/>
        <c:auto val="1"/>
        <c:lblAlgn val="ctr"/>
        <c:lblOffset val="100"/>
        <c:noMultiLvlLbl val="0"/>
      </c:catAx>
      <c:valAx>
        <c:axId val="524922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92015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1.2120158400146032E-2"/>
                  <c:y val="-2.4102859109404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BD-462D-B10F-3CDCD8895799}"/>
                </c:ext>
              </c:extLst>
            </c:dLbl>
            <c:dLbl>
              <c:idx val="25"/>
              <c:layout>
                <c:manualLayout>
                  <c:x val="-1.5425656145640404E-2"/>
                  <c:y val="-0.10712381826402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BD-462D-B10F-3CDCD8895799}"/>
                </c:ext>
              </c:extLst>
            </c:dLbl>
            <c:dLbl>
              <c:idx val="28"/>
              <c:layout>
                <c:manualLayout>
                  <c:x val="-2.9749479709449432E-2"/>
                  <c:y val="-0.17139810922243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BD-462D-B10F-3CDCD8895799}"/>
                </c:ext>
              </c:extLst>
            </c:dLbl>
            <c:dLbl>
              <c:idx val="32"/>
              <c:layout>
                <c:manualLayout>
                  <c:x val="-1.1018325818313766E-3"/>
                  <c:y val="-4.8205718218809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BD-462D-B10F-3CDCD8895799}"/>
                </c:ext>
              </c:extLst>
            </c:dLbl>
            <c:dLbl>
              <c:idx val="39"/>
              <c:layout>
                <c:manualLayout>
                  <c:x val="-9.2553936873842418E-2"/>
                  <c:y val="8.5699054611216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BD-462D-B10F-3CDCD88957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Cashflow!$A$12:$A$53</c:f>
              <c:numCache>
                <c:formatCode>m/d/yyyy</c:formatCode>
                <c:ptCount val="42"/>
                <c:pt idx="0">
                  <c:v>45898</c:v>
                </c:pt>
                <c:pt idx="1">
                  <c:v>45903</c:v>
                </c:pt>
                <c:pt idx="2">
                  <c:v>45903</c:v>
                </c:pt>
                <c:pt idx="3">
                  <c:v>45904</c:v>
                </c:pt>
                <c:pt idx="4">
                  <c:v>45904</c:v>
                </c:pt>
                <c:pt idx="5">
                  <c:v>45908</c:v>
                </c:pt>
                <c:pt idx="6">
                  <c:v>45910</c:v>
                </c:pt>
                <c:pt idx="7">
                  <c:v>45910</c:v>
                </c:pt>
                <c:pt idx="8">
                  <c:v>45911</c:v>
                </c:pt>
                <c:pt idx="9">
                  <c:v>45911</c:v>
                </c:pt>
                <c:pt idx="10">
                  <c:v>45915</c:v>
                </c:pt>
                <c:pt idx="11">
                  <c:v>45915</c:v>
                </c:pt>
                <c:pt idx="12">
                  <c:v>45918</c:v>
                </c:pt>
                <c:pt idx="13">
                  <c:v>45915</c:v>
                </c:pt>
                <c:pt idx="14">
                  <c:v>45917</c:v>
                </c:pt>
                <c:pt idx="15">
                  <c:v>45918</c:v>
                </c:pt>
                <c:pt idx="16">
                  <c:v>45922</c:v>
                </c:pt>
                <c:pt idx="17">
                  <c:v>45923</c:v>
                </c:pt>
                <c:pt idx="18">
                  <c:v>45924</c:v>
                </c:pt>
                <c:pt idx="19">
                  <c:v>45925</c:v>
                </c:pt>
                <c:pt idx="20">
                  <c:v>45930</c:v>
                </c:pt>
                <c:pt idx="21">
                  <c:v>45932</c:v>
                </c:pt>
                <c:pt idx="22">
                  <c:v>45940</c:v>
                </c:pt>
                <c:pt idx="23">
                  <c:v>45945</c:v>
                </c:pt>
                <c:pt idx="24">
                  <c:v>45945</c:v>
                </c:pt>
                <c:pt idx="25">
                  <c:v>45946</c:v>
                </c:pt>
                <c:pt idx="26">
                  <c:v>45953</c:v>
                </c:pt>
                <c:pt idx="27">
                  <c:v>45960</c:v>
                </c:pt>
                <c:pt idx="28">
                  <c:v>45961</c:v>
                </c:pt>
                <c:pt idx="29">
                  <c:v>45967</c:v>
                </c:pt>
                <c:pt idx="30">
                  <c:v>45971</c:v>
                </c:pt>
                <c:pt idx="31">
                  <c:v>45974</c:v>
                </c:pt>
                <c:pt idx="32">
                  <c:v>45976</c:v>
                </c:pt>
                <c:pt idx="33">
                  <c:v>45976</c:v>
                </c:pt>
                <c:pt idx="34">
                  <c:v>45987</c:v>
                </c:pt>
                <c:pt idx="35">
                  <c:v>45991</c:v>
                </c:pt>
                <c:pt idx="36">
                  <c:v>46001</c:v>
                </c:pt>
                <c:pt idx="37">
                  <c:v>46002</c:v>
                </c:pt>
                <c:pt idx="38">
                  <c:v>46006</c:v>
                </c:pt>
                <c:pt idx="39">
                  <c:v>46015</c:v>
                </c:pt>
                <c:pt idx="40">
                  <c:v>46016</c:v>
                </c:pt>
                <c:pt idx="41">
                  <c:v>46022</c:v>
                </c:pt>
              </c:numCache>
            </c:numRef>
          </c:cat>
          <c:val>
            <c:numRef>
              <c:f>Cashflow!$D$12:$D$53</c:f>
              <c:numCache>
                <c:formatCode>_(* #,##0.00_);_(* \(#,##0.00\);_(* "-"??_);_(@_)</c:formatCode>
                <c:ptCount val="42"/>
                <c:pt idx="0">
                  <c:v>89423713.469999999</c:v>
                </c:pt>
                <c:pt idx="1">
                  <c:v>87423713.469999999</c:v>
                </c:pt>
                <c:pt idx="2">
                  <c:v>85883891.549999997</c:v>
                </c:pt>
                <c:pt idx="3">
                  <c:v>82883891.549999997</c:v>
                </c:pt>
                <c:pt idx="4">
                  <c:v>79306493.25</c:v>
                </c:pt>
                <c:pt idx="5">
                  <c:v>77306493.25</c:v>
                </c:pt>
                <c:pt idx="6">
                  <c:v>76706493.25</c:v>
                </c:pt>
                <c:pt idx="7">
                  <c:v>73706493.25</c:v>
                </c:pt>
                <c:pt idx="8">
                  <c:v>74405118.790000007</c:v>
                </c:pt>
                <c:pt idx="9">
                  <c:v>71405118.790000007</c:v>
                </c:pt>
                <c:pt idx="10">
                  <c:v>79223916.810000002</c:v>
                </c:pt>
                <c:pt idx="11">
                  <c:v>77769520.379999995</c:v>
                </c:pt>
                <c:pt idx="12">
                  <c:v>65769520.379999995</c:v>
                </c:pt>
                <c:pt idx="13">
                  <c:v>63769520.379999995</c:v>
                </c:pt>
                <c:pt idx="14">
                  <c:v>60769520.379999995</c:v>
                </c:pt>
                <c:pt idx="15">
                  <c:v>57769520.379999995</c:v>
                </c:pt>
                <c:pt idx="16">
                  <c:v>55769520.379999995</c:v>
                </c:pt>
                <c:pt idx="17">
                  <c:v>25092317.359999996</c:v>
                </c:pt>
                <c:pt idx="18">
                  <c:v>22092317.359999996</c:v>
                </c:pt>
                <c:pt idx="19">
                  <c:v>19092317.359999996</c:v>
                </c:pt>
                <c:pt idx="20">
                  <c:v>17637920.929999996</c:v>
                </c:pt>
                <c:pt idx="21">
                  <c:v>5637920.929999996</c:v>
                </c:pt>
                <c:pt idx="22">
                  <c:v>3537920.929999996</c:v>
                </c:pt>
                <c:pt idx="23">
                  <c:v>2083524.4999999958</c:v>
                </c:pt>
                <c:pt idx="24">
                  <c:v>10083524.499999996</c:v>
                </c:pt>
                <c:pt idx="25">
                  <c:v>-1916475.5000000037</c:v>
                </c:pt>
                <c:pt idx="26">
                  <c:v>11653936.499999996</c:v>
                </c:pt>
                <c:pt idx="27">
                  <c:v>-346063.50000000373</c:v>
                </c:pt>
                <c:pt idx="28">
                  <c:v>-1800459.9300000039</c:v>
                </c:pt>
                <c:pt idx="29">
                  <c:v>13199540.069999997</c:v>
                </c:pt>
                <c:pt idx="30">
                  <c:v>11099540.069999997</c:v>
                </c:pt>
                <c:pt idx="31">
                  <c:v>-900459.93000000343</c:v>
                </c:pt>
                <c:pt idx="32">
                  <c:v>-2354856.3600000036</c:v>
                </c:pt>
                <c:pt idx="33">
                  <c:v>22645143.639999997</c:v>
                </c:pt>
                <c:pt idx="34">
                  <c:v>10645143.639999997</c:v>
                </c:pt>
                <c:pt idx="35">
                  <c:v>9190747.2099999972</c:v>
                </c:pt>
                <c:pt idx="36">
                  <c:v>7090747.2099999972</c:v>
                </c:pt>
                <c:pt idx="37">
                  <c:v>-4909252.7900000028</c:v>
                </c:pt>
                <c:pt idx="38">
                  <c:v>-6363649.2200000025</c:v>
                </c:pt>
                <c:pt idx="39">
                  <c:v>-18363649.220000003</c:v>
                </c:pt>
                <c:pt idx="40">
                  <c:v>-31363649.220000003</c:v>
                </c:pt>
                <c:pt idx="41">
                  <c:v>-32818045.650000002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BD-462D-B10F-3CDCD8895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2651247"/>
        <c:axId val="1082650767"/>
      </c:lineChart>
      <c:dateAx>
        <c:axId val="1082651247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650767"/>
        <c:crosses val="autoZero"/>
        <c:auto val="1"/>
        <c:lblOffset val="100"/>
        <c:baseTimeUnit val="days"/>
      </c:dateAx>
      <c:valAx>
        <c:axId val="1082650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651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7A87-F4F8-4AFD-9257-C7B325C39858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EA89-791A-4C4B-AB00-73A27D2D2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CEA89-791A-4C4B-AB00-73A27D2D23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38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4EFC-DE64-4312-A42A-8A5F74DC39E9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5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D3F7-0035-44C5-8666-80443707B253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4B7C-AA29-4280-8508-BA078F10B53C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AB7-CD77-42EC-9FC6-39DBA99426FB}" type="datetime1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36E0-EE5E-40B3-B31C-57FE1DF606BD}" type="datetime1">
              <a:rPr lang="en-US" smtClean="0"/>
              <a:t>9/5/2025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3CBF-5A41-431D-B56B-5C5E1CF1227F}" type="datetime1">
              <a:rPr lang="en-US" smtClean="0"/>
              <a:t>9/5/2025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1C2-631A-476F-81F9-DE5F82A3FAF7}" type="datetime1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631F-30A6-4206-A67D-EEB1C66D8027}" type="datetime1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B4E8-1D35-48E9-8257-8DB008464695}" type="datetime1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3C6B-1497-4B72-BF14-B3AEA632E679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FDD2-073A-4754-8451-29E63403C272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0439-036F-41FF-842E-D850F103F3E8}" type="datetime1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2833421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September Business and Finance Committee Meeting</a:t>
            </a:r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B5128750-6DE7-4BD7-B6DD-399E9047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22758"/>
            <a:ext cx="4522796" cy="2919017"/>
          </a:xfrm>
          <a:custGeom>
            <a:avLst/>
            <a:gdLst>
              <a:gd name="connsiteX0" fmla="*/ 0 w 4522796"/>
              <a:gd name="connsiteY0" fmla="*/ 2919017 h 2919017"/>
              <a:gd name="connsiteX1" fmla="*/ 4522796 w 4522796"/>
              <a:gd name="connsiteY1" fmla="*/ 2919017 h 2919017"/>
              <a:gd name="connsiteX2" fmla="*/ 3170909 w 4522796"/>
              <a:gd name="connsiteY2" fmla="*/ 0 h 2919017"/>
              <a:gd name="connsiteX3" fmla="*/ 0 w 4522796"/>
              <a:gd name="connsiteY3" fmla="*/ 0 h 291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919017">
                <a:moveTo>
                  <a:pt x="0" y="2919017"/>
                </a:moveTo>
                <a:lnTo>
                  <a:pt x="4522796" y="2919017"/>
                </a:lnTo>
                <a:lnTo>
                  <a:pt x="31709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3566" y="1271943"/>
            <a:ext cx="3564364" cy="76889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10086" y="1537675"/>
            <a:ext cx="3410482" cy="2898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7BA6415-1CCB-4FE4-8D1D-DE0505D9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373B-0DE9-4AE4-A839-26F801A34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448626"/>
            <a:ext cx="6754821" cy="1409374"/>
          </a:xfrm>
          <a:custGeom>
            <a:avLst/>
            <a:gdLst>
              <a:gd name="connsiteX0" fmla="*/ 0 w 6754821"/>
              <a:gd name="connsiteY0" fmla="*/ 0 h 1409374"/>
              <a:gd name="connsiteX1" fmla="*/ 6754821 w 6754821"/>
              <a:gd name="connsiteY1" fmla="*/ 0 h 1409374"/>
              <a:gd name="connsiteX2" fmla="*/ 6102096 w 6754821"/>
              <a:gd name="connsiteY2" fmla="*/ 1409374 h 1409374"/>
              <a:gd name="connsiteX3" fmla="*/ 0 w 6754821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4821" h="1409374">
                <a:moveTo>
                  <a:pt x="0" y="0"/>
                </a:moveTo>
                <a:lnTo>
                  <a:pt x="6754821" y="0"/>
                </a:lnTo>
                <a:lnTo>
                  <a:pt x="6102096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9E3AF92-D38E-1E11-4BD4-5495501FF659}"/>
              </a:ext>
            </a:extLst>
          </p:cNvPr>
          <p:cNvSpPr txBox="1">
            <a:spLocks/>
          </p:cNvSpPr>
          <p:nvPr/>
        </p:nvSpPr>
        <p:spPr>
          <a:xfrm>
            <a:off x="7507355" y="4814718"/>
            <a:ext cx="4684644" cy="659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September 8, 2025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PPS Board of Education Building</a:t>
            </a:r>
          </a:p>
        </p:txBody>
      </p:sp>
    </p:spTree>
    <p:extLst>
      <p:ext uri="{BB962C8B-B14F-4D97-AF65-F5344CB8AC3E}">
        <p14:creationId xmlns:p14="http://schemas.microsoft.com/office/powerpoint/2010/main" val="37485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623851" y="793"/>
            <a:ext cx="9144000" cy="957263"/>
          </a:xfrm>
        </p:spPr>
        <p:txBody>
          <a:bodyPr>
            <a:normAutofit/>
          </a:bodyPr>
          <a:lstStyle/>
          <a:p>
            <a:r>
              <a:rPr lang="en-US" sz="440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440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466259" y="1503034"/>
            <a:ext cx="11459183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Review of Year-to-Date Financials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State Budget Impasse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Budget Planning Update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5324D-E175-F2E3-27D3-540E286F3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CEB7E2-F5FC-F249-BB7C-33B8D24ED1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8D95A2-85CB-9B05-00DF-B392638C8F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655314-B086-A726-BB74-DAB96AADA4A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879AE-D335-9671-C846-7D829D68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6E90C8-B35C-0B86-D9EB-F5AC1BE36738}"/>
              </a:ext>
            </a:extLst>
          </p:cNvPr>
          <p:cNvSpPr txBox="1">
            <a:spLocks/>
          </p:cNvSpPr>
          <p:nvPr/>
        </p:nvSpPr>
        <p:spPr>
          <a:xfrm>
            <a:off x="172387" y="2671420"/>
            <a:ext cx="11919350" cy="12594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Review of Year-to-Date Financials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94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53176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l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State Revenue Through 7/31/25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790C41C-1BED-AA5A-3243-D0B411F27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0510"/>
              </p:ext>
            </p:extLst>
          </p:nvPr>
        </p:nvGraphicFramePr>
        <p:xfrm>
          <a:off x="461240" y="1539513"/>
          <a:ext cx="11269518" cy="481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0167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D2349-94D4-E27F-1DED-E450CA4AF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FB2308-5F04-F688-7672-51B10237934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492528-E334-FFB5-4827-B9868A81D6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1F8D89-845A-8AEE-4BC4-F3EEDB5867C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BE83D0-802B-0A1D-3C6C-618EF2A2D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5613" y="59009"/>
            <a:ext cx="9468787" cy="86725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Local Revenue Through 7/31/2025</a:t>
            </a:r>
            <a:endParaRPr lang="en-US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F3350-E3C6-5222-8216-D6E9279A3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F6AE7EC-5326-6283-E237-68693DE08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151779"/>
              </p:ext>
            </p:extLst>
          </p:nvPr>
        </p:nvGraphicFramePr>
        <p:xfrm>
          <a:off x="706580" y="1474056"/>
          <a:ext cx="10778837" cy="4913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445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4BF9E-E5F2-1F31-D849-FD76D626E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0670FC-7E0B-1D87-1EBA-92250819A85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53B1FF-8AB1-E4D1-5175-EB6D73CD99E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50B240-EF11-56CD-78D4-9D2C1D1FCAB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52ECF19-CD43-6DA0-EE65-C5E0C0207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1873" y="-31004"/>
            <a:ext cx="9316386" cy="957263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Expenditures Through 7/31/25</a:t>
            </a:r>
            <a:endParaRPr lang="en-US" sz="3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1DE73-7EBF-4687-E61D-780C8B02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1FA3742-58D7-824E-D224-A911581D6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23805"/>
              </p:ext>
            </p:extLst>
          </p:nvPr>
        </p:nvGraphicFramePr>
        <p:xfrm>
          <a:off x="609601" y="1505425"/>
          <a:ext cx="10744199" cy="485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4767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09CC8-1355-422B-2540-E965B8A02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A3B357-A608-DB60-128A-1E486B49786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FDF236-0E56-CE52-7241-078F5BBA104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1C0A0E-BA7D-B520-9E86-66A2DB3DA10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50F379-62CD-1F46-7577-9CECA8F8B6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4122" y="-3621"/>
            <a:ext cx="9144000" cy="957263"/>
          </a:xfrm>
        </p:spPr>
        <p:txBody>
          <a:bodyPr>
            <a:normAutofit/>
          </a:bodyPr>
          <a:lstStyle/>
          <a:p>
            <a:pPr algn="l"/>
            <a:r>
              <a:rPr lang="en-US" sz="4000" spc="-15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Year-to-Date Highlights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AA1B9-A36E-1143-5959-273E23BB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590D1F2-D526-E82E-B935-04667A5E740E}"/>
              </a:ext>
            </a:extLst>
          </p:cNvPr>
          <p:cNvSpPr txBox="1">
            <a:spLocks/>
          </p:cNvSpPr>
          <p:nvPr/>
        </p:nvSpPr>
        <p:spPr>
          <a:xfrm>
            <a:off x="550208" y="1614175"/>
            <a:ext cx="11091582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just" hangingPunct="0">
              <a:spcBef>
                <a:spcPts val="0"/>
              </a:spcBef>
              <a:spcAft>
                <a:spcPts val="0"/>
              </a:spcAft>
            </a:pPr>
            <a:r>
              <a:rPr lang="en-US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 MONTH ROLLFORWARD FOR THE GENERAL FUND:</a:t>
            </a:r>
          </a:p>
          <a:p>
            <a:pPr marL="0" marR="0" algn="just" hangingPunct="0">
              <a:spcBef>
                <a:spcPts val="0"/>
              </a:spcBef>
              <a:spcAft>
                <a:spcPts val="0"/>
              </a:spcAft>
            </a:pPr>
            <a:endParaRPr lang="en-US" b="1" kern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indent="-285750" algn="just" hangingPunc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During the 7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-month</a:t>
            </a:r>
            <a:r>
              <a:rPr lang="en-US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period ending Jul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31</a:t>
            </a:r>
            <a:r>
              <a:rPr lang="en-US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2025, total General Fund balance increased by $37.6 million to 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$121.5 million. For the same period in 2024, the increase was $64 million to $150.5 million. </a:t>
            </a:r>
          </a:p>
          <a:p>
            <a:pPr marR="0" algn="just" hangingPunct="0">
              <a:spcBef>
                <a:spcPts val="0"/>
              </a:spcBef>
              <a:spcAft>
                <a:spcPts val="0"/>
              </a:spcAft>
            </a:pPr>
            <a:endParaRPr lang="en-US" kern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n-US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 balance components: $65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.9</a:t>
            </a:r>
            <a:r>
              <a:rPr lang="en-US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million 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available for future spending, </a:t>
            </a:r>
            <a:r>
              <a:rPr lang="en-US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55.6</a:t>
            </a:r>
            <a:r>
              <a:rPr lang="en-US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million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committed for specific uses</a:t>
            </a: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kern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Actual revenues of $403 million were greater than expenditures of $365.4 million by $37.7 million for the period January 1, 2025 – July 31, 2025.</a:t>
            </a:r>
            <a:endParaRPr lang="en-US" kern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>
              <a:spcBef>
                <a:spcPts val="0"/>
              </a:spcBef>
            </a:pPr>
            <a:endParaRPr lang="en-US" sz="2000" kern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2076D-737C-5821-D364-6CE38B1EE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0AEAC5-1D1C-9D93-A7AA-3888EF51AFD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1A27B5-F7B2-848E-383D-720E0FF64CE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D7932F-4550-EA47-9387-300723AEFCD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7BCAA6D-ADAD-0668-D817-30F1B17D5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3574" y="27547"/>
            <a:ext cx="9144000" cy="957263"/>
          </a:xfrm>
        </p:spPr>
        <p:txBody>
          <a:bodyPr>
            <a:normAutofit/>
          </a:bodyPr>
          <a:lstStyle/>
          <a:p>
            <a:pPr algn="l"/>
            <a:r>
              <a:rPr lang="en-US" sz="4000" spc="-15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Year-to-Date Highlights</a:t>
            </a:r>
            <a:endParaRPr lang="en-US" sz="4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5B6D1-4D5E-4142-831C-5984E66B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8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7660EC-23C4-2E47-B9DA-B8FF94CCFBCA}"/>
              </a:ext>
            </a:extLst>
          </p:cNvPr>
          <p:cNvSpPr txBox="1">
            <a:spLocks/>
          </p:cNvSpPr>
          <p:nvPr/>
        </p:nvSpPr>
        <p:spPr>
          <a:xfrm>
            <a:off x="838200" y="1442687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just" hangingPunct="0">
              <a:spcBef>
                <a:spcPts val="0"/>
              </a:spcBef>
              <a:spcAft>
                <a:spcPts val="0"/>
              </a:spcAft>
            </a:pPr>
            <a:r>
              <a:rPr lang="en-US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REVENUES:</a:t>
            </a: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Revenues as of July 31, 2025, were $3.1 million greater than 2024 revenues.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Tuition from Other Districts saw a $1.99 million increase compared to 2024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Basic Education Subsidy showed an increase from 2024 by $2.02 million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Prior Year Real Estate Tax saw an increase of $3.01 million</a:t>
            </a:r>
          </a:p>
          <a:p>
            <a:pPr algn="just" hangingPunct="0">
              <a:spcBef>
                <a:spcPts val="0"/>
              </a:spcBef>
            </a:pPr>
            <a:endParaRPr lang="en-US" b="1" kern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>
              <a:spcBef>
                <a:spcPts val="0"/>
              </a:spcBef>
            </a:pPr>
            <a:r>
              <a:rPr lang="en-US" b="1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EXPENDITURES:</a:t>
            </a: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Expenditures as of July 31, 2025, were $23.3 million greater than 2024 expenditures.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Salary expenditures have shown an increase over 2024 of $5.4 million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Transportation costs were $1.7 million greater than 2024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Employee benefits has seen a $4.02 million increase over 2024</a:t>
            </a:r>
          </a:p>
          <a:p>
            <a:pPr algn="just" hangingPunct="0">
              <a:spcBef>
                <a:spcPts val="0"/>
              </a:spcBef>
            </a:pPr>
            <a:endParaRPr lang="en-US" kern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75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24EAE-F11F-06DA-2B41-B824A4B96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C433B7-1D8C-FB17-9B20-68E488985B9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610102-D7F1-F720-032C-B8369614B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50000C-03F8-A5F5-F4A7-4ADC0F43C73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7B349AC-39AB-2F6F-A992-55DF8A735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7247" y="6156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Our Current Forecast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94155-F888-70A2-EF8F-F2F20D9B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20C66AA-E25F-3555-7425-F1D0B2631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362484"/>
              </p:ext>
            </p:extLst>
          </p:nvPr>
        </p:nvGraphicFramePr>
        <p:xfrm>
          <a:off x="393037" y="1614175"/>
          <a:ext cx="11405923" cy="4348209"/>
        </p:xfrm>
        <a:graphic>
          <a:graphicData uri="http://schemas.openxmlformats.org/drawingml/2006/table">
            <a:tbl>
              <a:tblPr/>
              <a:tblGrid>
                <a:gridCol w="3154008">
                  <a:extLst>
                    <a:ext uri="{9D8B030D-6E8A-4147-A177-3AD203B41FA5}">
                      <a16:colId xmlns:a16="http://schemas.microsoft.com/office/drawing/2014/main" val="4155281280"/>
                    </a:ext>
                  </a:extLst>
                </a:gridCol>
                <a:gridCol w="1158615">
                  <a:extLst>
                    <a:ext uri="{9D8B030D-6E8A-4147-A177-3AD203B41FA5}">
                      <a16:colId xmlns:a16="http://schemas.microsoft.com/office/drawing/2014/main" val="3429322335"/>
                    </a:ext>
                  </a:extLst>
                </a:gridCol>
                <a:gridCol w="1158615">
                  <a:extLst>
                    <a:ext uri="{9D8B030D-6E8A-4147-A177-3AD203B41FA5}">
                      <a16:colId xmlns:a16="http://schemas.microsoft.com/office/drawing/2014/main" val="1974688860"/>
                    </a:ext>
                  </a:extLst>
                </a:gridCol>
                <a:gridCol w="1248729">
                  <a:extLst>
                    <a:ext uri="{9D8B030D-6E8A-4147-A177-3AD203B41FA5}">
                      <a16:colId xmlns:a16="http://schemas.microsoft.com/office/drawing/2014/main" val="807713619"/>
                    </a:ext>
                  </a:extLst>
                </a:gridCol>
                <a:gridCol w="1171489">
                  <a:extLst>
                    <a:ext uri="{9D8B030D-6E8A-4147-A177-3AD203B41FA5}">
                      <a16:colId xmlns:a16="http://schemas.microsoft.com/office/drawing/2014/main" val="685308844"/>
                    </a:ext>
                  </a:extLst>
                </a:gridCol>
                <a:gridCol w="1171489">
                  <a:extLst>
                    <a:ext uri="{9D8B030D-6E8A-4147-A177-3AD203B41FA5}">
                      <a16:colId xmlns:a16="http://schemas.microsoft.com/office/drawing/2014/main" val="2501061968"/>
                    </a:ext>
                  </a:extLst>
                </a:gridCol>
                <a:gridCol w="1171489">
                  <a:extLst>
                    <a:ext uri="{9D8B030D-6E8A-4147-A177-3AD203B41FA5}">
                      <a16:colId xmlns:a16="http://schemas.microsoft.com/office/drawing/2014/main" val="3784572349"/>
                    </a:ext>
                  </a:extLst>
                </a:gridCol>
                <a:gridCol w="1171489">
                  <a:extLst>
                    <a:ext uri="{9D8B030D-6E8A-4147-A177-3AD203B41FA5}">
                      <a16:colId xmlns:a16="http://schemas.microsoft.com/office/drawing/2014/main" val="654532997"/>
                    </a:ext>
                  </a:extLst>
                </a:gridCol>
              </a:tblGrid>
              <a:tr h="2132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833591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991560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0608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990380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96323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Total Revenues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$652,954,802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$682,258,983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$698,727,965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$724,160,527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$713,187,203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$715,613,678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$729,724,731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423067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182100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Total Expenditures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$656,174,842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$678,916,579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$705,591,642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$752,283,642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$734,146,706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$754,988,863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$770,233,159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557762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620340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$83,784,491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$80,564,452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$83,906,856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$77,043,179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$77,043,179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$56,083,676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$16,708,491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902619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Operating Surplus/(Deficit)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($3,220,039)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$3,342,404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($6,863,677)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($28,123,115)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($20,959,504)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($39,375,184)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($40,508,428)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884701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$80,564,452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$83,906,856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$77,043,179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$48,920,064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$56,083,676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$16,708,491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($23,799,937)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10337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Less Projected Reservations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($4,647,552)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($2,335,748)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($10,016,796)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240024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Less Committed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294932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Less Assigned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(16,448,232)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(29,985,032)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($28,123,115)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($39,375,184)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($39,375,184)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(40,508,428)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(43,970,415)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55941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Unassigned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$59,468,668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$51,586,076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$38,903,268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$7,044,880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$14,208,491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($26,299,937)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($70,270,352)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660622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% Budgeted Expenditures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9.06%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7.60%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5.51%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0.94%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1.94%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-3.48%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-9.12%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996611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681568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Minimum Fund Balance per Board Policy #721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$32,808,742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$33,945,829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$35,279,582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$37,614,182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$36,707,335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$37,749,443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$38,511,658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36615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321110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Compliance with Fund Balance Policy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348885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990834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Funds needed to comply with Fund Balance Policy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($26,659,926)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($17,640,247)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($3,623,686)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$30,569,302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$22,498,844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$64,049,380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$108,782,010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526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727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3F876-5EFD-80D2-6C80-5C8A6EB4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4C0691-B359-A0C5-AE2C-DB07A7AB45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606FBF-1255-276D-C30F-6B79C82B060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8ED200-801C-FE30-F7DD-F0A60DDBAC4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46574BC-EEEB-DB91-D13F-7F18AB0A4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2088" y="-39720"/>
            <a:ext cx="9144000" cy="957263"/>
          </a:xfrm>
        </p:spPr>
        <p:txBody>
          <a:bodyPr>
            <a:noAutofit/>
          </a:bodyPr>
          <a:lstStyle/>
          <a:p>
            <a:pPr algn="l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a Millage Increase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4D769C7-6230-4697-8DAB-C130D7CC8DAD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The Act 1 Index for 2025-26 is 4%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We cannot raise taxes for 2026 beyond the Act 1 Index without PDE exceptions or voter approval.</a:t>
            </a:r>
          </a:p>
          <a:p>
            <a:pPr lvl="1" algn="l">
              <a:spcBef>
                <a:spcPts val="0"/>
              </a:spcBef>
            </a:pPr>
            <a:endParaRPr lang="en-US" sz="2800" dirty="0">
              <a:latin typeface="Arial"/>
              <a:cs typeface="Arial"/>
            </a:endParaRP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The current millage rate of 10.25 mills</a:t>
            </a:r>
          </a:p>
          <a:p>
            <a:pPr algn="l">
              <a:spcBef>
                <a:spcPts val="0"/>
              </a:spcBef>
            </a:pPr>
            <a:endParaRPr lang="en-US" sz="3200" dirty="0">
              <a:latin typeface="Arial"/>
              <a:cs typeface="Arial"/>
            </a:endParaRP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A millage rate increase of 4% will result in a millage rate of 10.66 mills in 2026 (.41 mill increase)</a:t>
            </a:r>
          </a:p>
          <a:p>
            <a:pPr marR="0" algn="l">
              <a:spcBef>
                <a:spcPts val="0"/>
              </a:spcBef>
            </a:pPr>
            <a:endParaRPr lang="en-US" sz="3200" dirty="0">
              <a:latin typeface="Arial"/>
              <a:cs typeface="Arial"/>
            </a:endParaRPr>
          </a:p>
          <a:p>
            <a:pPr marL="342900" marR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The estimated increase in real estate tax revenue is $6.9 million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4C23D-680F-FFB3-2996-DE906BE00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39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C53CD-E752-AB20-A199-6456143C3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042508-BDB2-3900-57FA-B9ABA7D98C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A581D9-9C4D-6170-5956-2F080A1CF86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092BC7-96A9-3756-3B01-3467E82BD99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3D79095-4466-53CD-A15E-F2D3BDDA2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7247" y="6156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We Still Have a Significant Deficit in 2026 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5AAE7-E50C-1FBC-71E8-60E56404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D1275EF-C93B-1B7C-8906-30E2FD5AB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67099"/>
              </p:ext>
            </p:extLst>
          </p:nvPr>
        </p:nvGraphicFramePr>
        <p:xfrm>
          <a:off x="489284" y="1574258"/>
          <a:ext cx="11313693" cy="4430533"/>
        </p:xfrm>
        <a:graphic>
          <a:graphicData uri="http://schemas.openxmlformats.org/drawingml/2006/table">
            <a:tbl>
              <a:tblPr/>
              <a:tblGrid>
                <a:gridCol w="3128505">
                  <a:extLst>
                    <a:ext uri="{9D8B030D-6E8A-4147-A177-3AD203B41FA5}">
                      <a16:colId xmlns:a16="http://schemas.microsoft.com/office/drawing/2014/main" val="447432646"/>
                    </a:ext>
                  </a:extLst>
                </a:gridCol>
                <a:gridCol w="1149246">
                  <a:extLst>
                    <a:ext uri="{9D8B030D-6E8A-4147-A177-3AD203B41FA5}">
                      <a16:colId xmlns:a16="http://schemas.microsoft.com/office/drawing/2014/main" val="2587151168"/>
                    </a:ext>
                  </a:extLst>
                </a:gridCol>
                <a:gridCol w="1149246">
                  <a:extLst>
                    <a:ext uri="{9D8B030D-6E8A-4147-A177-3AD203B41FA5}">
                      <a16:colId xmlns:a16="http://schemas.microsoft.com/office/drawing/2014/main" val="3922245516"/>
                    </a:ext>
                  </a:extLst>
                </a:gridCol>
                <a:gridCol w="1238632">
                  <a:extLst>
                    <a:ext uri="{9D8B030D-6E8A-4147-A177-3AD203B41FA5}">
                      <a16:colId xmlns:a16="http://schemas.microsoft.com/office/drawing/2014/main" val="3039935718"/>
                    </a:ext>
                  </a:extLst>
                </a:gridCol>
                <a:gridCol w="1162016">
                  <a:extLst>
                    <a:ext uri="{9D8B030D-6E8A-4147-A177-3AD203B41FA5}">
                      <a16:colId xmlns:a16="http://schemas.microsoft.com/office/drawing/2014/main" val="3699476003"/>
                    </a:ext>
                  </a:extLst>
                </a:gridCol>
                <a:gridCol w="1162016">
                  <a:extLst>
                    <a:ext uri="{9D8B030D-6E8A-4147-A177-3AD203B41FA5}">
                      <a16:colId xmlns:a16="http://schemas.microsoft.com/office/drawing/2014/main" val="3592779372"/>
                    </a:ext>
                  </a:extLst>
                </a:gridCol>
                <a:gridCol w="1162016">
                  <a:extLst>
                    <a:ext uri="{9D8B030D-6E8A-4147-A177-3AD203B41FA5}">
                      <a16:colId xmlns:a16="http://schemas.microsoft.com/office/drawing/2014/main" val="1853194969"/>
                    </a:ext>
                  </a:extLst>
                </a:gridCol>
                <a:gridCol w="1162016">
                  <a:extLst>
                    <a:ext uri="{9D8B030D-6E8A-4147-A177-3AD203B41FA5}">
                      <a16:colId xmlns:a16="http://schemas.microsoft.com/office/drawing/2014/main" val="1917376844"/>
                    </a:ext>
                  </a:extLst>
                </a:gridCol>
              </a:tblGrid>
              <a:tr h="1993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470045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608115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16691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Year Ended 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898789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88791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Total Revenues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$652,954,802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$682,258,983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$698,727,965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$724,160,527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$713,187,203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$722,545,777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$736,795,472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148753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370382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Total Expenditures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$656,174,842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$678,916,579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$705,591,642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$752,283,642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$734,146,706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$755,047,786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$770,293,261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09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564067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$83,784,491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$80,564,452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$83,906,856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$77,043,179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$77,043,179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$56,083,676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$23,581,668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161304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Operating Surplus/(Deficit)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($3,220,039)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$3,342,404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($6,863,677)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($28,123,115)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($20,959,504)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($32,502,008)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($33,497,789)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478828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$80,564,452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$83,906,856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$77,043,179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$48,920,064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$56,083,676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$23,581,668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($9,916,121)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033954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Less Projected Reservations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($4,647,552)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($2,335,748)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($10,016,796)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29111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Less Committed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58783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Less Assigned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(16,448,232)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         (29,985,032)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($28,123,115)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($32,502,008)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($32,502,008)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          (33,497,789)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          (36,819,562)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949408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Unassigned Fund Balance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$59,468,668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$51,586,076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$38,903,268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$13,918,056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$21,081,668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($12,416,121)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($49,235,683)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577954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% Budgeted Expenditures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9.06%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7.60%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5.51%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1.85%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2.87%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-1.64%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-6.39%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896571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169245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Minimum Fund Balance per Board Policy #721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$32,808,742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$33,945,829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$35,279,582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$37,614,182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$36,707,335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$37,752,389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$38,514,663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627423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10642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Compliance with Fund Balance Policy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964696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876713"/>
                  </a:ext>
                </a:extLst>
              </a:tr>
              <a:tr h="17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Funds needed to comply with Fund Balance Policy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($26,659,926)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($17,640,247)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($3,623,686)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$23,696,126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$15,625,668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$50,168,510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$87,750,346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588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646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265D9-0E89-BEDB-C880-B3BE4A8B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72444D-9A12-3624-C71D-0C933190CF1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0E9D5-E510-2808-8F91-0A64A4E19D2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C8C8AD-D084-435C-A50D-3949DC68602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936F0-0B40-1370-D836-FF48027D1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87C0B32-9625-E107-5315-0CCCA492EE7D}"/>
              </a:ext>
            </a:extLst>
          </p:cNvPr>
          <p:cNvSpPr txBox="1">
            <a:spLocks/>
          </p:cNvSpPr>
          <p:nvPr/>
        </p:nvSpPr>
        <p:spPr>
          <a:xfrm>
            <a:off x="172387" y="2671420"/>
            <a:ext cx="11919350" cy="12594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State Budget Impasse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093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EE3AE-03D3-27A4-AB32-5302510FF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A786A6-77F7-85AE-B183-BE465A68781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D11AF3-E1F4-64AE-F533-8F92A9E3303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8498AB-F2A8-470C-42C3-180AB59255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1D03EEE-3844-98DA-E710-2B9259B36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27547"/>
            <a:ext cx="9144000" cy="957263"/>
          </a:xfrm>
        </p:spPr>
        <p:txBody>
          <a:bodyPr>
            <a:noAutofit/>
          </a:bodyPr>
          <a:lstStyle/>
          <a:p>
            <a:r>
              <a:rPr lang="en-US" sz="3200" spc="-150" dirty="0"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Delayed Funding Due to Unresolved State Budget</a:t>
            </a:r>
            <a:endParaRPr lang="en-US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89759-C288-EB5B-951C-9BAF4D827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13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5EAFCC-27F0-5D2A-D0FC-7205FD0DFF3B}"/>
              </a:ext>
            </a:extLst>
          </p:cNvPr>
          <p:cNvSpPr txBox="1">
            <a:spLocks/>
          </p:cNvSpPr>
          <p:nvPr/>
        </p:nvSpPr>
        <p:spPr>
          <a:xfrm>
            <a:off x="838200" y="1442687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State budget was not adopted by the June 30</a:t>
            </a:r>
            <a:r>
              <a:rPr lang="en-US" kern="14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</a:t>
            </a: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deadline</a:t>
            </a: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kern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means the District has not received the following funding: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Basic Education Subsidy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Special Education Funding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Federal Program Funding such as Title 1, 2, 3, and 4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Ready to Learn Funding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PreK Counts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Head Start Supplemental Assistance Program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Reimbursement for Transportation, Social Security, and Retirement</a:t>
            </a:r>
          </a:p>
          <a:p>
            <a:pPr marL="742950" lvl="1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kern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During this time, the District will need to rely on local revenue and fund balance to maintain operations</a:t>
            </a:r>
          </a:p>
        </p:txBody>
      </p:sp>
    </p:spTree>
    <p:extLst>
      <p:ext uri="{BB962C8B-B14F-4D97-AF65-F5344CB8AC3E}">
        <p14:creationId xmlns:p14="http://schemas.microsoft.com/office/powerpoint/2010/main" val="1925709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6C5C8-01D2-B5D1-1219-B867CD00B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7B6DD6-5B0E-159F-9B05-BB52B99DD7F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A6F33-8B93-7870-8255-0D3F5E21373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C10BA5-A157-6CA4-1200-46648F1C953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F2352E-CBE6-CA15-D819-85560C091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0" y="23017"/>
            <a:ext cx="9144000" cy="95726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We Cannot Rely On Fund Balance Alone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1FC503-D33D-AC2F-87BF-B3C63FFE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58DDB79-9AF3-9259-80B1-15769349D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365716"/>
              </p:ext>
            </p:extLst>
          </p:nvPr>
        </p:nvGraphicFramePr>
        <p:xfrm>
          <a:off x="332873" y="1614174"/>
          <a:ext cx="11526252" cy="4742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9047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265CE-B15F-05A8-BD64-CE85D6CDD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86E274-A795-55AA-ED6F-ED1E2BCA4B4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8E511E-E163-27C9-03EF-56D9D02A634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A5B7ED-6E50-3C74-084B-EEC9CE83D3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EBC07DD-FF9A-50F1-9E3B-4D6373FB2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2088" y="-39720"/>
            <a:ext cx="9144000" cy="957263"/>
          </a:xfrm>
        </p:spPr>
        <p:txBody>
          <a:bodyPr>
            <a:noAutofit/>
          </a:bodyPr>
          <a:lstStyle/>
          <a:p>
            <a:pPr algn="l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Budget Planning Update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8542712-24A0-DD98-C0F5-A19E717FF81C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Conducting a final review of non-personnel expenditures</a:t>
            </a:r>
            <a:endParaRPr lang="en-US" sz="2800" dirty="0">
              <a:latin typeface="Arial"/>
              <a:cs typeface="Arial"/>
            </a:endParaRPr>
          </a:p>
          <a:p>
            <a:pPr algn="l">
              <a:spcBef>
                <a:spcPts val="0"/>
              </a:spcBef>
            </a:pPr>
            <a:endParaRPr lang="en-US" sz="3200" dirty="0">
              <a:latin typeface="Arial"/>
              <a:cs typeface="Arial"/>
            </a:endParaRP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Revise revenue and expenditure projections based on actuals through August 2025</a:t>
            </a:r>
          </a:p>
          <a:p>
            <a:pPr marR="0" algn="l">
              <a:spcBef>
                <a:spcPts val="0"/>
              </a:spcBef>
            </a:pPr>
            <a:endParaRPr lang="en-US" sz="3200" dirty="0">
              <a:latin typeface="Arial"/>
              <a:cs typeface="Arial"/>
            </a:endParaRPr>
          </a:p>
          <a:p>
            <a:pPr marL="342900" marR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Finalize primary and alternate budget scenarios</a:t>
            </a:r>
          </a:p>
          <a:p>
            <a:pPr marL="342900" marR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200" dirty="0">
              <a:latin typeface="Arial"/>
              <a:cs typeface="Arial"/>
            </a:endParaRPr>
          </a:p>
          <a:p>
            <a:pPr marL="342900" marR="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/>
                <a:cs typeface="Arial"/>
              </a:rPr>
              <a:t>Present preliminary budget to the Board at the October Budget Workshop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33CCB-3F0D-0E99-E791-1BCAA94C2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96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E2176-8E3B-AED2-D3EB-0B8351973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B98E-C29B-A6AB-53E9-A8C0D2BFB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938143-60CB-714D-F5AB-7F31064EAA4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387" y="283607"/>
            <a:ext cx="2703226" cy="556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4F0B35-F054-F08A-972F-9F2460586D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3E5FB7-1591-3217-23E5-B695AE30958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877A71-D3B1-B795-1068-344BAF031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67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6.1.4122"/>
  <p:tag name="SLIDO_PRESENTATION_ID" val="00000000-0000-0000-0000-000000000000"/>
  <p:tag name="SLIDO_EVENT_UUID" val="5b8f2859-2f80-4fe7-b3a6-67295e4c59ce"/>
  <p:tag name="SLIDO_EVENT_SECTION_UUID" val="8395ef3b-4e88-4787-b335-e2822ec7754d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a6ed9ed-3cbd-4739-bc6c-169c168ff72c">
      <Terms xmlns="http://schemas.microsoft.com/office/infopath/2007/PartnerControls"/>
    </lcf76f155ced4ddcb4097134ff3c332f>
    <TaxCatchAll xmlns="e3fe56d9-c156-4e20-ae68-7c0c57fd1b3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F0DF4DCE749847B3F857E603C5F439" ma:contentTypeVersion="12" ma:contentTypeDescription="Create a new document." ma:contentTypeScope="" ma:versionID="f509fe7ee0791ab6d8e8a7f6e6a7f7e6">
  <xsd:schema xmlns:xsd="http://www.w3.org/2001/XMLSchema" xmlns:xs="http://www.w3.org/2001/XMLSchema" xmlns:p="http://schemas.microsoft.com/office/2006/metadata/properties" xmlns:ns2="ea6ed9ed-3cbd-4739-bc6c-169c168ff72c" xmlns:ns3="e3fe56d9-c156-4e20-ae68-7c0c57fd1b3b" targetNamespace="http://schemas.microsoft.com/office/2006/metadata/properties" ma:root="true" ma:fieldsID="ff915f9ed361a2d0d8710c7a09529be2" ns2:_="" ns3:_="">
    <xsd:import namespace="ea6ed9ed-3cbd-4739-bc6c-169c168ff72c"/>
    <xsd:import namespace="e3fe56d9-c156-4e20-ae68-7c0c57fd1b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6ed9ed-3cbd-4739-bc6c-169c168ff7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491662-f267-499e-bbd5-44ed20930f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fe56d9-c156-4e20-ae68-7c0c57fd1b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8b029c-988d-4e8f-af88-106af9d7ace8}" ma:internalName="TaxCatchAll" ma:showField="CatchAllData" ma:web="e3fe56d9-c156-4e20-ae68-7c0c57fd1b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E3A180-E158-4A87-8228-AE7D0D217C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D654D0-B851-47E1-BD3B-F1B7C6CC5E82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23aa0acd-5b12-4517-96e9-0851fed0fd5e"/>
    <ds:schemaRef ds:uri="a06b82fa-d8cc-4b98-9877-a0204d9ee8dd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931E20A-6717-4CF9-BA43-4054700FC284}"/>
</file>

<file path=docProps/app.xml><?xml version="1.0" encoding="utf-8"?>
<Properties xmlns="http://schemas.openxmlformats.org/officeDocument/2006/extended-properties" xmlns:vt="http://schemas.openxmlformats.org/officeDocument/2006/docPropsVTypes">
  <TotalTime>3334</TotalTime>
  <Words>1195</Words>
  <Application>Microsoft Office PowerPoint</Application>
  <PresentationFormat>Widescreen</PresentationFormat>
  <Paragraphs>454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Office Theme</vt:lpstr>
      <vt:lpstr>September Business and Finance Committee Meeting</vt:lpstr>
      <vt:lpstr>Agenda</vt:lpstr>
      <vt:lpstr>PowerPoint Presentation</vt:lpstr>
      <vt:lpstr>State Revenue Through 7/31/25</vt:lpstr>
      <vt:lpstr>Local Revenue Through 7/31/2025</vt:lpstr>
      <vt:lpstr>Expenditures Through 7/31/25</vt:lpstr>
      <vt:lpstr>Year-to-Date Highlights</vt:lpstr>
      <vt:lpstr>Year-to-Date Highlights</vt:lpstr>
      <vt:lpstr>Our Current Forecast</vt:lpstr>
      <vt:lpstr>Impact of a Millage Increase</vt:lpstr>
      <vt:lpstr>We Still Have a Significant Deficit in 2026 </vt:lpstr>
      <vt:lpstr>PowerPoint Presentation</vt:lpstr>
      <vt:lpstr>Delayed Funding Due to Unresolved State Budget</vt:lpstr>
      <vt:lpstr>We Cannot Rely On Fund Balance Alone</vt:lpstr>
      <vt:lpstr>Budget Planning Update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Weather Coverage Starts NOW!!</dc:title>
  <dc:creator>Santucci, Jocelyn</dc:creator>
  <cp:lastModifiedBy>Joseph, Ronald</cp:lastModifiedBy>
  <cp:revision>36</cp:revision>
  <dcterms:created xsi:type="dcterms:W3CDTF">2022-09-27T17:59:12Z</dcterms:created>
  <dcterms:modified xsi:type="dcterms:W3CDTF">2025-09-05T15:50:59Z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0x010100F9F0DF4DCE749847B3F857E603C5F439</vt:lpwstr>
  </property>
  <property fmtid="{D5CDD505-2E9C-101B-9397-08002B2CF9AE}" pid="3" name="SlidoAppVersion">
    <vt:lpwstr>1.6.1.4122</vt:lpwstr>
  </property>
</Properties>
</file>