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42"/>
  </p:notesMasterIdLst>
  <p:handoutMasterIdLst>
    <p:handoutMasterId r:id="rId43"/>
  </p:handoutMasterIdLst>
  <p:sldIdLst>
    <p:sldId id="256" r:id="rId5"/>
    <p:sldId id="260" r:id="rId6"/>
    <p:sldId id="267" r:id="rId7"/>
    <p:sldId id="269" r:id="rId8"/>
    <p:sldId id="261" r:id="rId9"/>
    <p:sldId id="271" r:id="rId10"/>
    <p:sldId id="302" r:id="rId11"/>
    <p:sldId id="265" r:id="rId12"/>
    <p:sldId id="270" r:id="rId13"/>
    <p:sldId id="264" r:id="rId14"/>
    <p:sldId id="283" r:id="rId15"/>
    <p:sldId id="298" r:id="rId16"/>
    <p:sldId id="273" r:id="rId17"/>
    <p:sldId id="274" r:id="rId18"/>
    <p:sldId id="268" r:id="rId19"/>
    <p:sldId id="294" r:id="rId20"/>
    <p:sldId id="293" r:id="rId21"/>
    <p:sldId id="287" r:id="rId22"/>
    <p:sldId id="291" r:id="rId23"/>
    <p:sldId id="289" r:id="rId24"/>
    <p:sldId id="292" r:id="rId25"/>
    <p:sldId id="272" r:id="rId26"/>
    <p:sldId id="286" r:id="rId27"/>
    <p:sldId id="284" r:id="rId28"/>
    <p:sldId id="285" r:id="rId29"/>
    <p:sldId id="275" r:id="rId30"/>
    <p:sldId id="276" r:id="rId31"/>
    <p:sldId id="277" r:id="rId32"/>
    <p:sldId id="281" r:id="rId33"/>
    <p:sldId id="278" r:id="rId34"/>
    <p:sldId id="279" r:id="rId35"/>
    <p:sldId id="280" r:id="rId36"/>
    <p:sldId id="282" r:id="rId37"/>
    <p:sldId id="299" r:id="rId38"/>
    <p:sldId id="297" r:id="rId39"/>
    <p:sldId id="290" r:id="rId40"/>
    <p:sldId id="30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3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D53F0A-4A98-40FE-B611-A116F15A6CF9}"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3D9F9509-E7CC-46AA-9DB6-57254C8389B3}">
      <dgm:prSet/>
      <dgm:spPr/>
      <dgm:t>
        <a:bodyPr/>
        <a:lstStyle/>
        <a:p>
          <a:r>
            <a:rPr lang="es-MX" b="0" i="0" noProof="0" dirty="0">
              <a:latin typeface="Plantagenet Cherokee" panose="02020602070100000000" pitchFamily="18" charset="0"/>
            </a:rPr>
            <a:t>Clubs</a:t>
          </a:r>
          <a:endParaRPr lang="es-MX" noProof="0" dirty="0">
            <a:latin typeface="Plantagenet Cherokee" panose="02020602070100000000" pitchFamily="18" charset="0"/>
          </a:endParaRPr>
        </a:p>
      </dgm:t>
    </dgm:pt>
    <dgm:pt modelId="{BFCADF6E-12AF-47C1-A60B-006405434CBC}" type="parTrans" cxnId="{C8CED588-B563-4D10-B68D-C2D7AB5A6D48}">
      <dgm:prSet/>
      <dgm:spPr/>
      <dgm:t>
        <a:bodyPr/>
        <a:lstStyle/>
        <a:p>
          <a:endParaRPr lang="en-US"/>
        </a:p>
      </dgm:t>
    </dgm:pt>
    <dgm:pt modelId="{D6137AB4-C512-4BA0-83D0-B1EA16594A82}" type="sibTrans" cxnId="{C8CED588-B563-4D10-B68D-C2D7AB5A6D48}">
      <dgm:prSet/>
      <dgm:spPr/>
      <dgm:t>
        <a:bodyPr/>
        <a:lstStyle/>
        <a:p>
          <a:endParaRPr lang="en-US"/>
        </a:p>
      </dgm:t>
    </dgm:pt>
    <dgm:pt modelId="{EF331884-F484-4CB7-8245-466523D57396}">
      <dgm:prSet/>
      <dgm:spPr/>
      <dgm:t>
        <a:bodyPr/>
        <a:lstStyle/>
        <a:p>
          <a:r>
            <a:rPr lang="es-MX" b="0" i="0" noProof="0" dirty="0">
              <a:latin typeface="Plantagenet Cherokee" panose="02020602070100000000" pitchFamily="18" charset="0"/>
            </a:rPr>
            <a:t>Grupos de M</a:t>
          </a:r>
          <a:r>
            <a:rPr lang="es-US" noProof="0" dirty="0">
              <a:solidFill>
                <a:srgbClr val="EBEBEB"/>
              </a:solidFill>
              <a:latin typeface="Plantagenet Cherokee" panose="02020602070100000000" pitchFamily="18" charset="0"/>
            </a:rPr>
            <a:t>ú</a:t>
          </a:r>
          <a:r>
            <a:rPr lang="es-MX" b="0" i="0" noProof="0" dirty="0">
              <a:latin typeface="Plantagenet Cherokee" panose="02020602070100000000" pitchFamily="18" charset="0"/>
            </a:rPr>
            <a:t>sica</a:t>
          </a:r>
          <a:endParaRPr lang="es-MX" noProof="0" dirty="0">
            <a:latin typeface="Plantagenet Cherokee" panose="02020602070100000000" pitchFamily="18" charset="0"/>
          </a:endParaRPr>
        </a:p>
      </dgm:t>
    </dgm:pt>
    <dgm:pt modelId="{4E6572C3-4119-4B47-9240-E68D309636DB}" type="parTrans" cxnId="{F1E5A66B-6BF9-4159-91D7-CE725F0E1AC0}">
      <dgm:prSet/>
      <dgm:spPr/>
      <dgm:t>
        <a:bodyPr/>
        <a:lstStyle/>
        <a:p>
          <a:endParaRPr lang="en-US"/>
        </a:p>
      </dgm:t>
    </dgm:pt>
    <dgm:pt modelId="{8844B7EC-9653-413F-9B91-D0776BE51067}" type="sibTrans" cxnId="{F1E5A66B-6BF9-4159-91D7-CE725F0E1AC0}">
      <dgm:prSet/>
      <dgm:spPr/>
      <dgm:t>
        <a:bodyPr/>
        <a:lstStyle/>
        <a:p>
          <a:endParaRPr lang="en-US"/>
        </a:p>
      </dgm:t>
    </dgm:pt>
    <dgm:pt modelId="{73D7DA9A-1FE2-4914-B479-5F259AC1166E}">
      <dgm:prSet/>
      <dgm:spPr/>
      <dgm:t>
        <a:bodyPr/>
        <a:lstStyle/>
        <a:p>
          <a:r>
            <a:rPr lang="es-MX" b="0" i="0" noProof="0" dirty="0">
              <a:latin typeface="Plantagenet Cherokee" panose="02020602070100000000" pitchFamily="18" charset="0"/>
            </a:rPr>
            <a:t>Deportes</a:t>
          </a:r>
          <a:endParaRPr lang="es-MX" noProof="0" dirty="0">
            <a:latin typeface="Plantagenet Cherokee" panose="02020602070100000000" pitchFamily="18" charset="0"/>
          </a:endParaRPr>
        </a:p>
      </dgm:t>
    </dgm:pt>
    <dgm:pt modelId="{3CF3A748-7F79-4B52-8356-2DDBF0580550}" type="parTrans" cxnId="{B1C08CD0-C354-43CE-8B2A-B891E184D44C}">
      <dgm:prSet/>
      <dgm:spPr/>
      <dgm:t>
        <a:bodyPr/>
        <a:lstStyle/>
        <a:p>
          <a:endParaRPr lang="en-US"/>
        </a:p>
      </dgm:t>
    </dgm:pt>
    <dgm:pt modelId="{69F5595E-015E-411D-8F27-946215C695B3}" type="sibTrans" cxnId="{B1C08CD0-C354-43CE-8B2A-B891E184D44C}">
      <dgm:prSet/>
      <dgm:spPr/>
      <dgm:t>
        <a:bodyPr/>
        <a:lstStyle/>
        <a:p>
          <a:endParaRPr lang="en-US"/>
        </a:p>
      </dgm:t>
    </dgm:pt>
    <dgm:pt modelId="{3D7D1DAD-57DC-4AA2-A39B-981DDF6D54A7}" type="pres">
      <dgm:prSet presAssocID="{FBD53F0A-4A98-40FE-B611-A116F15A6CF9}" presName="linear" presStyleCnt="0">
        <dgm:presLayoutVars>
          <dgm:animLvl val="lvl"/>
          <dgm:resizeHandles val="exact"/>
        </dgm:presLayoutVars>
      </dgm:prSet>
      <dgm:spPr/>
    </dgm:pt>
    <dgm:pt modelId="{19F6784F-196A-48FD-8E33-DA0C0E5BE7B8}" type="pres">
      <dgm:prSet presAssocID="{3D9F9509-E7CC-46AA-9DB6-57254C8389B3}" presName="parentText" presStyleLbl="node1" presStyleIdx="0" presStyleCnt="3" custLinFactY="16192" custLinFactNeighborX="-83" custLinFactNeighborY="100000">
        <dgm:presLayoutVars>
          <dgm:chMax val="0"/>
          <dgm:bulletEnabled val="1"/>
        </dgm:presLayoutVars>
      </dgm:prSet>
      <dgm:spPr/>
    </dgm:pt>
    <dgm:pt modelId="{D665193A-EAE3-4319-8338-462E97CEB32C}" type="pres">
      <dgm:prSet presAssocID="{D6137AB4-C512-4BA0-83D0-B1EA16594A82}" presName="spacer" presStyleCnt="0"/>
      <dgm:spPr/>
    </dgm:pt>
    <dgm:pt modelId="{3D91A261-2F7B-4287-B216-1FFD27A99934}" type="pres">
      <dgm:prSet presAssocID="{EF331884-F484-4CB7-8245-466523D57396}" presName="parentText" presStyleLbl="node1" presStyleIdx="1" presStyleCnt="3" custLinFactY="4743" custLinFactNeighborX="-83" custLinFactNeighborY="100000">
        <dgm:presLayoutVars>
          <dgm:chMax val="0"/>
          <dgm:bulletEnabled val="1"/>
        </dgm:presLayoutVars>
      </dgm:prSet>
      <dgm:spPr/>
    </dgm:pt>
    <dgm:pt modelId="{F5DC5E57-42E1-49DB-A14C-7290830C316E}" type="pres">
      <dgm:prSet presAssocID="{8844B7EC-9653-413F-9B91-D0776BE51067}" presName="spacer" presStyleCnt="0"/>
      <dgm:spPr/>
    </dgm:pt>
    <dgm:pt modelId="{0AB1EC0D-FB58-402E-BD18-C48059FF4DD2}" type="pres">
      <dgm:prSet presAssocID="{73D7DA9A-1FE2-4914-B479-5F259AC1166E}" presName="parentText" presStyleLbl="node1" presStyleIdx="2" presStyleCnt="3" custLinFactY="11097" custLinFactNeighborX="-803" custLinFactNeighborY="100000">
        <dgm:presLayoutVars>
          <dgm:chMax val="0"/>
          <dgm:bulletEnabled val="1"/>
        </dgm:presLayoutVars>
      </dgm:prSet>
      <dgm:spPr/>
    </dgm:pt>
  </dgm:ptLst>
  <dgm:cxnLst>
    <dgm:cxn modelId="{96E94D0E-2C7A-4F5B-B104-DC0A0D5DE092}" type="presOf" srcId="{EF331884-F484-4CB7-8245-466523D57396}" destId="{3D91A261-2F7B-4287-B216-1FFD27A99934}" srcOrd="0" destOrd="0" presId="urn:microsoft.com/office/officeart/2005/8/layout/vList2"/>
    <dgm:cxn modelId="{967ACE2E-5430-4F5C-8879-494E1D2B0261}" type="presOf" srcId="{FBD53F0A-4A98-40FE-B611-A116F15A6CF9}" destId="{3D7D1DAD-57DC-4AA2-A39B-981DDF6D54A7}" srcOrd="0" destOrd="0" presId="urn:microsoft.com/office/officeart/2005/8/layout/vList2"/>
    <dgm:cxn modelId="{F1E5A66B-6BF9-4159-91D7-CE725F0E1AC0}" srcId="{FBD53F0A-4A98-40FE-B611-A116F15A6CF9}" destId="{EF331884-F484-4CB7-8245-466523D57396}" srcOrd="1" destOrd="0" parTransId="{4E6572C3-4119-4B47-9240-E68D309636DB}" sibTransId="{8844B7EC-9653-413F-9B91-D0776BE51067}"/>
    <dgm:cxn modelId="{3D40A14E-1180-443A-B1C7-AFB828718CCE}" type="presOf" srcId="{73D7DA9A-1FE2-4914-B479-5F259AC1166E}" destId="{0AB1EC0D-FB58-402E-BD18-C48059FF4DD2}" srcOrd="0" destOrd="0" presId="urn:microsoft.com/office/officeart/2005/8/layout/vList2"/>
    <dgm:cxn modelId="{C8CED588-B563-4D10-B68D-C2D7AB5A6D48}" srcId="{FBD53F0A-4A98-40FE-B611-A116F15A6CF9}" destId="{3D9F9509-E7CC-46AA-9DB6-57254C8389B3}" srcOrd="0" destOrd="0" parTransId="{BFCADF6E-12AF-47C1-A60B-006405434CBC}" sibTransId="{D6137AB4-C512-4BA0-83D0-B1EA16594A82}"/>
    <dgm:cxn modelId="{923B349C-877E-4CC6-881C-011098EA6A72}" type="presOf" srcId="{3D9F9509-E7CC-46AA-9DB6-57254C8389B3}" destId="{19F6784F-196A-48FD-8E33-DA0C0E5BE7B8}" srcOrd="0" destOrd="0" presId="urn:microsoft.com/office/officeart/2005/8/layout/vList2"/>
    <dgm:cxn modelId="{B1C08CD0-C354-43CE-8B2A-B891E184D44C}" srcId="{FBD53F0A-4A98-40FE-B611-A116F15A6CF9}" destId="{73D7DA9A-1FE2-4914-B479-5F259AC1166E}" srcOrd="2" destOrd="0" parTransId="{3CF3A748-7F79-4B52-8356-2DDBF0580550}" sibTransId="{69F5595E-015E-411D-8F27-946215C695B3}"/>
    <dgm:cxn modelId="{BAA23068-88F6-4DFB-8280-9FD17727A9F7}" type="presParOf" srcId="{3D7D1DAD-57DC-4AA2-A39B-981DDF6D54A7}" destId="{19F6784F-196A-48FD-8E33-DA0C0E5BE7B8}" srcOrd="0" destOrd="0" presId="urn:microsoft.com/office/officeart/2005/8/layout/vList2"/>
    <dgm:cxn modelId="{8E66473C-B1DF-4A4E-BE67-44FE984E5446}" type="presParOf" srcId="{3D7D1DAD-57DC-4AA2-A39B-981DDF6D54A7}" destId="{D665193A-EAE3-4319-8338-462E97CEB32C}" srcOrd="1" destOrd="0" presId="urn:microsoft.com/office/officeart/2005/8/layout/vList2"/>
    <dgm:cxn modelId="{383C5039-FB3D-4D74-92BD-6FE1A1743356}" type="presParOf" srcId="{3D7D1DAD-57DC-4AA2-A39B-981DDF6D54A7}" destId="{3D91A261-2F7B-4287-B216-1FFD27A99934}" srcOrd="2" destOrd="0" presId="urn:microsoft.com/office/officeart/2005/8/layout/vList2"/>
    <dgm:cxn modelId="{02925949-6D89-40CB-8E47-9E0304E77CB4}" type="presParOf" srcId="{3D7D1DAD-57DC-4AA2-A39B-981DDF6D54A7}" destId="{F5DC5E57-42E1-49DB-A14C-7290830C316E}" srcOrd="3" destOrd="0" presId="urn:microsoft.com/office/officeart/2005/8/layout/vList2"/>
    <dgm:cxn modelId="{F5D71FA1-4336-4586-8BBA-82FAC567EA30}" type="presParOf" srcId="{3D7D1DAD-57DC-4AA2-A39B-981DDF6D54A7}" destId="{0AB1EC0D-FB58-402E-BD18-C48059FF4DD2}"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6784F-196A-48FD-8E33-DA0C0E5BE7B8}">
      <dsp:nvSpPr>
        <dsp:cNvPr id="0" name=""/>
        <dsp:cNvSpPr/>
      </dsp:nvSpPr>
      <dsp:spPr>
        <a:xfrm>
          <a:off x="0" y="704757"/>
          <a:ext cx="6391275" cy="1433835"/>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s-MX" sz="5700" b="0" i="0" kern="1200" noProof="0" dirty="0">
              <a:latin typeface="Plantagenet Cherokee" panose="02020602070100000000" pitchFamily="18" charset="0"/>
            </a:rPr>
            <a:t>Clubs</a:t>
          </a:r>
          <a:endParaRPr lang="es-MX" sz="5700" kern="1200" noProof="0" dirty="0">
            <a:latin typeface="Plantagenet Cherokee" panose="02020602070100000000" pitchFamily="18" charset="0"/>
          </a:endParaRPr>
        </a:p>
      </dsp:txBody>
      <dsp:txXfrm>
        <a:off x="69994" y="774751"/>
        <a:ext cx="6251287" cy="1293847"/>
      </dsp:txXfrm>
    </dsp:sp>
    <dsp:sp modelId="{3D91A261-2F7B-4287-B216-1FFD27A99934}">
      <dsp:nvSpPr>
        <dsp:cNvPr id="0" name=""/>
        <dsp:cNvSpPr/>
      </dsp:nvSpPr>
      <dsp:spPr>
        <a:xfrm>
          <a:off x="0" y="2138592"/>
          <a:ext cx="6391275" cy="1433835"/>
        </a:xfrm>
        <a:prstGeom prst="roundRect">
          <a:avLst/>
        </a:prstGeom>
        <a:solidFill>
          <a:schemeClr val="accent2">
            <a:hueOff val="-419062"/>
            <a:satOff val="-4829"/>
            <a:lumOff val="10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s-MX" sz="5700" b="0" i="0" kern="1200" noProof="0" dirty="0">
              <a:latin typeface="Plantagenet Cherokee" panose="02020602070100000000" pitchFamily="18" charset="0"/>
            </a:rPr>
            <a:t>Grupos de M</a:t>
          </a:r>
          <a:r>
            <a:rPr lang="es-US" sz="5700" kern="1200" noProof="0" dirty="0">
              <a:solidFill>
                <a:srgbClr val="EBEBEB"/>
              </a:solidFill>
              <a:latin typeface="Plantagenet Cherokee" panose="02020602070100000000" pitchFamily="18" charset="0"/>
            </a:rPr>
            <a:t>ú</a:t>
          </a:r>
          <a:r>
            <a:rPr lang="es-MX" sz="5700" b="0" i="0" kern="1200" noProof="0" dirty="0">
              <a:latin typeface="Plantagenet Cherokee" panose="02020602070100000000" pitchFamily="18" charset="0"/>
            </a:rPr>
            <a:t>sica</a:t>
          </a:r>
          <a:endParaRPr lang="es-MX" sz="5700" kern="1200" noProof="0" dirty="0">
            <a:latin typeface="Plantagenet Cherokee" panose="02020602070100000000" pitchFamily="18" charset="0"/>
          </a:endParaRPr>
        </a:p>
      </dsp:txBody>
      <dsp:txXfrm>
        <a:off x="69994" y="2208586"/>
        <a:ext cx="6251287" cy="1293847"/>
      </dsp:txXfrm>
    </dsp:sp>
    <dsp:sp modelId="{0AB1EC0D-FB58-402E-BD18-C48059FF4DD2}">
      <dsp:nvSpPr>
        <dsp:cNvPr id="0" name=""/>
        <dsp:cNvSpPr/>
      </dsp:nvSpPr>
      <dsp:spPr>
        <a:xfrm>
          <a:off x="0" y="3812852"/>
          <a:ext cx="6391275" cy="1433835"/>
        </a:xfrm>
        <a:prstGeom prst="roundRect">
          <a:avLst/>
        </a:prstGeom>
        <a:solidFill>
          <a:schemeClr val="accent2">
            <a:hueOff val="-838123"/>
            <a:satOff val="-9658"/>
            <a:lumOff val="215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170" tIns="217170" rIns="217170" bIns="217170" numCol="1" spcCol="1270" anchor="ctr" anchorCtr="0">
          <a:noAutofit/>
        </a:bodyPr>
        <a:lstStyle/>
        <a:p>
          <a:pPr marL="0" lvl="0" indent="0" algn="l" defTabSz="2533650">
            <a:lnSpc>
              <a:spcPct val="90000"/>
            </a:lnSpc>
            <a:spcBef>
              <a:spcPct val="0"/>
            </a:spcBef>
            <a:spcAft>
              <a:spcPct val="35000"/>
            </a:spcAft>
            <a:buNone/>
          </a:pPr>
          <a:r>
            <a:rPr lang="es-MX" sz="5700" b="0" i="0" kern="1200" noProof="0" dirty="0">
              <a:latin typeface="Plantagenet Cherokee" panose="02020602070100000000" pitchFamily="18" charset="0"/>
            </a:rPr>
            <a:t>Deportes</a:t>
          </a:r>
          <a:endParaRPr lang="es-MX" sz="5700" kern="1200" noProof="0" dirty="0">
            <a:latin typeface="Plantagenet Cherokee" panose="02020602070100000000" pitchFamily="18" charset="0"/>
          </a:endParaRPr>
        </a:p>
      </dsp:txBody>
      <dsp:txXfrm>
        <a:off x="69994" y="3882846"/>
        <a:ext cx="6251287" cy="12938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0B7FD6-6B50-4C58-994F-82DC62142788}"/>
              </a:ext>
            </a:extLst>
          </p:cNvPr>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CC7F2D-6B16-4B88-A4F8-ABD5316B4732}"/>
              </a:ext>
            </a:extLst>
          </p:cNvPr>
          <p:cNvSpPr>
            <a:spLocks noGrp="1"/>
          </p:cNvSpPr>
          <p:nvPr>
            <p:ph type="dt" sz="quarter" idx="1"/>
          </p:nvPr>
        </p:nvSpPr>
        <p:spPr>
          <a:xfrm>
            <a:off x="3884613" y="1"/>
            <a:ext cx="2971800" cy="458788"/>
          </a:xfrm>
          <a:prstGeom prst="rect">
            <a:avLst/>
          </a:prstGeom>
        </p:spPr>
        <p:txBody>
          <a:bodyPr vert="horz" lIns="91440" tIns="45720" rIns="91440" bIns="45720" rtlCol="0"/>
          <a:lstStyle>
            <a:lvl1pPr algn="r">
              <a:defRPr sz="1200"/>
            </a:lvl1pPr>
          </a:lstStyle>
          <a:p>
            <a:fld id="{2F51DC69-60C3-4CF7-A135-6E702ECCE0F0}" type="datetimeFigureOut">
              <a:rPr lang="en-US" smtClean="0"/>
              <a:t>9/4/2025</a:t>
            </a:fld>
            <a:endParaRPr lang="en-US"/>
          </a:p>
        </p:txBody>
      </p:sp>
      <p:sp>
        <p:nvSpPr>
          <p:cNvPr id="4" name="Footer Placeholder 3">
            <a:extLst>
              <a:ext uri="{FF2B5EF4-FFF2-40B4-BE49-F238E27FC236}">
                <a16:creationId xmlns:a16="http://schemas.microsoft.com/office/drawing/2014/main" id="{F94CEF1E-1ACC-48D0-92B3-CB3D4FED50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5F188B4-83B8-4C82-AFAC-DC1E415458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A9FFBD-F123-4881-BC93-591827BC61E0}" type="slidenum">
              <a:rPr lang="en-US" smtClean="0"/>
              <a:t>‹#›</a:t>
            </a:fld>
            <a:endParaRPr lang="en-US"/>
          </a:p>
        </p:txBody>
      </p:sp>
    </p:spTree>
    <p:extLst>
      <p:ext uri="{BB962C8B-B14F-4D97-AF65-F5344CB8AC3E}">
        <p14:creationId xmlns:p14="http://schemas.microsoft.com/office/powerpoint/2010/main" val="1736621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1"/>
            <a:ext cx="2971800" cy="458788"/>
          </a:xfrm>
          <a:prstGeom prst="rect">
            <a:avLst/>
          </a:prstGeom>
        </p:spPr>
        <p:txBody>
          <a:bodyPr vert="horz" lIns="91440" tIns="45720" rIns="91440" bIns="45720" rtlCol="0"/>
          <a:lstStyle>
            <a:lvl1pPr algn="r">
              <a:defRPr sz="1200"/>
            </a:lvl1pPr>
          </a:lstStyle>
          <a:p>
            <a:fld id="{36E3EC7B-6C72-4FBB-87DF-2BD2CB7DC1E6}" type="datetimeFigureOut">
              <a:rPr lang="en-US" smtClean="0"/>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49"/>
            <a:ext cx="5486400" cy="360045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62A795-6F94-4A96-B820-B9038480D048}" type="slidenum">
              <a:rPr lang="en-US" smtClean="0"/>
              <a:t>‹#›</a:t>
            </a:fld>
            <a:endParaRPr lang="en-US"/>
          </a:p>
        </p:txBody>
      </p:sp>
    </p:spTree>
    <p:extLst>
      <p:ext uri="{BB962C8B-B14F-4D97-AF65-F5344CB8AC3E}">
        <p14:creationId xmlns:p14="http://schemas.microsoft.com/office/powerpoint/2010/main" val="9664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Are your classroom colors different than what you see in this template? That’s OK! Click on Design -&gt; Variants (the down arrow) -&gt; Pick the color scheme that works for you!</a:t>
            </a:r>
          </a:p>
          <a:p>
            <a:endParaRPr lang="en-US">
              <a:latin typeface="Tahoma" panose="020B0604030504040204" pitchFamily="34" charset="0"/>
              <a:ea typeface="Tahoma" panose="020B0604030504040204" pitchFamily="34" charset="0"/>
              <a:cs typeface="Tahoma" panose="020B0604030504040204" pitchFamily="34" charset="0"/>
            </a:endParaRPr>
          </a:p>
          <a:p>
            <a:r>
              <a:rPr lang="en-US">
                <a:latin typeface="Tahoma" panose="020B0604030504040204" pitchFamily="34" charset="0"/>
                <a:ea typeface="Tahoma" panose="020B0604030504040204" pitchFamily="34" charset="0"/>
                <a:cs typeface="Tahoma" panose="020B0604030504040204" pitchFamily="34" charset="0"/>
              </a:rPr>
              <a:t>Feel free to change any “You will…” and “I will…” statements to ensure they align with your classroom procedures and rules!</a:t>
            </a:r>
          </a:p>
        </p:txBody>
      </p:sp>
      <p:sp>
        <p:nvSpPr>
          <p:cNvPr id="4" name="Slide Number Placeholder 3"/>
          <p:cNvSpPr>
            <a:spLocks noGrp="1"/>
          </p:cNvSpPr>
          <p:nvPr>
            <p:ph type="sldNum" sz="quarter" idx="10"/>
          </p:nvPr>
        </p:nvSpPr>
        <p:spPr/>
        <p:txBody>
          <a:bodyPr/>
          <a:lstStyle/>
          <a:p>
            <a:fld id="{B262A795-6F94-4A96-B820-B9038480D048}" type="slidenum">
              <a:rPr lang="en-US" smtClean="0"/>
              <a:t>1</a:t>
            </a:fld>
            <a:endParaRPr lang="en-US"/>
          </a:p>
        </p:txBody>
      </p:sp>
    </p:spTree>
    <p:extLst>
      <p:ext uri="{BB962C8B-B14F-4D97-AF65-F5344CB8AC3E}">
        <p14:creationId xmlns:p14="http://schemas.microsoft.com/office/powerpoint/2010/main" val="364254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3</a:t>
            </a:fld>
            <a:endParaRPr lang="en-US"/>
          </a:p>
        </p:txBody>
      </p:sp>
    </p:spTree>
    <p:extLst>
      <p:ext uri="{BB962C8B-B14F-4D97-AF65-F5344CB8AC3E}">
        <p14:creationId xmlns:p14="http://schemas.microsoft.com/office/powerpoint/2010/main" val="2348091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4</a:t>
            </a:fld>
            <a:endParaRPr lang="en-US"/>
          </a:p>
        </p:txBody>
      </p:sp>
    </p:spTree>
    <p:extLst>
      <p:ext uri="{BB962C8B-B14F-4D97-AF65-F5344CB8AC3E}">
        <p14:creationId xmlns:p14="http://schemas.microsoft.com/office/powerpoint/2010/main" val="3996676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6</a:t>
            </a:fld>
            <a:endParaRPr lang="en-US"/>
          </a:p>
        </p:txBody>
      </p:sp>
    </p:spTree>
    <p:extLst>
      <p:ext uri="{BB962C8B-B14F-4D97-AF65-F5344CB8AC3E}">
        <p14:creationId xmlns:p14="http://schemas.microsoft.com/office/powerpoint/2010/main" val="3340476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5"/>
          </p:nvPr>
        </p:nvSpPr>
        <p:spPr/>
        <p:txBody>
          <a:bodyPr/>
          <a:lstStyle/>
          <a:p>
            <a:fld id="{B262A795-6F94-4A96-B820-B9038480D048}" type="slidenum">
              <a:rPr lang="en-US" smtClean="0"/>
              <a:t>14</a:t>
            </a:fld>
            <a:endParaRPr lang="en-US"/>
          </a:p>
        </p:txBody>
      </p:sp>
    </p:spTree>
    <p:extLst>
      <p:ext uri="{BB962C8B-B14F-4D97-AF65-F5344CB8AC3E}">
        <p14:creationId xmlns:p14="http://schemas.microsoft.com/office/powerpoint/2010/main" val="22197220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95338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268779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76487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5445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94386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6571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9/4/2025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65519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99839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465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74805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050031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284426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448384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416905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9/4/2025</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604987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16396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83589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9/4/2025</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2397687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gvmsattendance@gvsd.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media4math.com/library/math-clip-art-clock-art-clock-face-showing-74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publicdomainpictures.net/view-image.php?image=261630&amp;picture=blue-lock-blue-wall-background" TargetMode="Externa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walmart.com/ip/60-People-Fine-Silverware-Set-60-ea-Fork-Knife-Spoon-Wedding-Disposable-Utensils/177909169" TargetMode="External"/><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hyperlink" Target="https://www.ragan.com/why-great-writing-starts-with-tempering-your-expectations/" TargetMode="External"/><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hyperlink" Target="https://www.gvsd.org/academics/homework-guidelines" TargetMode="External"/></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hyperlink" Target="https://freepngimg.com/png/23131-sports-ball-image" TargetMode="Externa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8" Type="http://schemas.openxmlformats.org/officeDocument/2006/relationships/hyperlink" Target="https://ms.gvsd.org/athletics/registration" TargetMode="External"/><Relationship Id="rId3" Type="http://schemas.openxmlformats.org/officeDocument/2006/relationships/image" Target="../media/image11.png"/><Relationship Id="rId7" Type="http://schemas.openxmlformats.org/officeDocument/2006/relationships/hyperlink" Target="https://ms.gvsd.org/athletics/overview-and-contac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s://ms.gvsd.org/" TargetMode="External"/><Relationship Id="rId5" Type="http://schemas.openxmlformats.org/officeDocument/2006/relationships/image" Target="../media/image3.png"/><Relationship Id="rId4" Type="http://schemas.openxmlformats.org/officeDocument/2006/relationships/hyperlink" Target="https://freepngimg.com/png/23131-sports-ball-imag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F489-B701-4C74-9747-27C8656A89CC}"/>
              </a:ext>
            </a:extLst>
          </p:cNvPr>
          <p:cNvSpPr>
            <a:spLocks noGrp="1"/>
          </p:cNvSpPr>
          <p:nvPr>
            <p:ph type="ctrTitle"/>
          </p:nvPr>
        </p:nvSpPr>
        <p:spPr>
          <a:xfrm>
            <a:off x="1600692" y="566838"/>
            <a:ext cx="8685816" cy="2558805"/>
          </a:xfrm>
        </p:spPr>
        <p:txBody>
          <a:bodyPr>
            <a:normAutofit fontScale="90000"/>
          </a:bodyPr>
          <a:lstStyle/>
          <a:p>
            <a:pPr algn="ctr"/>
            <a:r>
              <a:rPr lang="es-MX" noProof="0" dirty="0">
                <a:latin typeface="Rockwell" panose="02060603020205020403" pitchFamily="18" charset="0"/>
              </a:rPr>
              <a:t>Bienvenidos a Great Valley </a:t>
            </a:r>
            <a:r>
              <a:rPr lang="es-MX" noProof="0" dirty="0" err="1">
                <a:latin typeface="Rockwell" panose="02060603020205020403" pitchFamily="18" charset="0"/>
              </a:rPr>
              <a:t>Middle</a:t>
            </a:r>
            <a:r>
              <a:rPr lang="es-MX" noProof="0" dirty="0">
                <a:latin typeface="Rockwell" panose="02060603020205020403" pitchFamily="18" charset="0"/>
              </a:rPr>
              <a:t> School </a:t>
            </a:r>
            <a:br>
              <a:rPr lang="es-MX" noProof="0" dirty="0">
                <a:latin typeface="Rockwell" panose="02060603020205020403" pitchFamily="18" charset="0"/>
              </a:rPr>
            </a:br>
            <a:r>
              <a:rPr lang="es-MX" noProof="0" dirty="0">
                <a:latin typeface="Rockwell" panose="02060603020205020403" pitchFamily="18" charset="0"/>
              </a:rPr>
              <a:t>(Escuela Intermedia)</a:t>
            </a:r>
          </a:p>
        </p:txBody>
      </p:sp>
      <p:sp>
        <p:nvSpPr>
          <p:cNvPr id="3" name="AutoShape 2" descr="Profile for Great Valley School District">
            <a:extLst>
              <a:ext uri="{FF2B5EF4-FFF2-40B4-BE49-F238E27FC236}">
                <a16:creationId xmlns:a16="http://schemas.microsoft.com/office/drawing/2014/main" id="{05B43EE5-D1E9-57EB-BB3D-0900ED74B8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noProof="0" dirty="0">
              <a:solidFill>
                <a:schemeClr val="bg1"/>
              </a:solidFill>
            </a:endParaRPr>
          </a:p>
        </p:txBody>
      </p:sp>
      <p:pic>
        <p:nvPicPr>
          <p:cNvPr id="2060" name="Picture 12" descr="Inside Great Valley Middle School's ...">
            <a:extLst>
              <a:ext uri="{FF2B5EF4-FFF2-40B4-BE49-F238E27FC236}">
                <a16:creationId xmlns:a16="http://schemas.microsoft.com/office/drawing/2014/main" id="{D2070EF8-0D1B-1C62-9A6A-259C3522CB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3872" y="3125643"/>
            <a:ext cx="4709831" cy="3134179"/>
          </a:xfrm>
          <a:prstGeom prst="rect">
            <a:avLst/>
          </a:prstGeom>
          <a:noFill/>
          <a:ln>
            <a:noFill/>
          </a:ln>
          <a:effectLst>
            <a:softEdge rad="76200"/>
          </a:effectLst>
          <a:extLst>
            <a:ext uri="{909E8E84-426E-40DD-AFC4-6F175D3DCCD1}">
              <a14:hiddenFill xmlns:a14="http://schemas.microsoft.com/office/drawing/2010/main">
                <a:solidFill>
                  <a:srgbClr val="FFFFFF"/>
                </a:solidFill>
              </a14:hiddenFill>
            </a:ext>
          </a:extLst>
        </p:spPr>
      </p:pic>
      <p:pic>
        <p:nvPicPr>
          <p:cNvPr id="4" name="Picture 10" descr="Great Valley School District">
            <a:extLst>
              <a:ext uri="{FF2B5EF4-FFF2-40B4-BE49-F238E27FC236}">
                <a16:creationId xmlns:a16="http://schemas.microsoft.com/office/drawing/2014/main" id="{BB468FC6-71C9-F44E-6483-DACA769350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1690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40144" y="231140"/>
            <a:ext cx="9875520" cy="1356360"/>
          </a:xfrm>
        </p:spPr>
        <p:txBody>
          <a:bodyPr>
            <a:normAutofit/>
          </a:bodyPr>
          <a:lstStyle/>
          <a:p>
            <a:pPr algn="ctr"/>
            <a:r>
              <a:rPr lang="es-MX" sz="5000" noProof="0" dirty="0">
                <a:latin typeface="Plantagenet Cherokee" panose="020F0502020204030204" pitchFamily="18" charset="0"/>
              </a:rPr>
              <a:t>Hora de Entrada GVMS</a:t>
            </a:r>
          </a:p>
        </p:txBody>
      </p:sp>
      <p:sp>
        <p:nvSpPr>
          <p:cNvPr id="5" name="Content Placeholder 4">
            <a:extLst>
              <a:ext uri="{FF2B5EF4-FFF2-40B4-BE49-F238E27FC236}">
                <a16:creationId xmlns:a16="http://schemas.microsoft.com/office/drawing/2014/main" id="{58BB6838-A3F7-5C14-F943-4B0CEEE6DD6A}"/>
              </a:ext>
            </a:extLst>
          </p:cNvPr>
          <p:cNvSpPr>
            <a:spLocks noGrp="1"/>
          </p:cNvSpPr>
          <p:nvPr>
            <p:ph idx="1"/>
          </p:nvPr>
        </p:nvSpPr>
        <p:spPr>
          <a:xfrm>
            <a:off x="289069" y="1448808"/>
            <a:ext cx="11609930" cy="5178051"/>
          </a:xfrm>
        </p:spPr>
        <p:txBody>
          <a:bodyPr>
            <a:normAutofit lnSpcReduction="10000"/>
          </a:bodyPr>
          <a:lstStyle/>
          <a:p>
            <a:pPr marL="45720" indent="0" algn="ctr">
              <a:buNone/>
            </a:pPr>
            <a:r>
              <a:rPr lang="es-MX" sz="3200" b="1" noProof="0" dirty="0">
                <a:solidFill>
                  <a:schemeClr val="bg2">
                    <a:lumMod val="75000"/>
                  </a:schemeClr>
                </a:solidFill>
                <a:latin typeface="Plantagenet Cherokee" panose="02020602070100000000" pitchFamily="18" charset="0"/>
              </a:rPr>
              <a:t>Nuestra hora oficial de inicio es a las 7:40 a.m.</a:t>
            </a:r>
          </a:p>
          <a:p>
            <a:pPr marL="45720" indent="0" algn="ctr">
              <a:buNone/>
            </a:pPr>
            <a:endParaRPr lang="es-MX" sz="1600" b="1" u="sng" noProof="0" dirty="0">
              <a:solidFill>
                <a:schemeClr val="bg2">
                  <a:lumMod val="50000"/>
                </a:schemeClr>
              </a:solidFill>
              <a:latin typeface="Plantagenet Cherokee" panose="02020602070100000000" pitchFamily="18" charset="0"/>
            </a:endParaRPr>
          </a:p>
          <a:p>
            <a:pPr marL="45720" indent="0">
              <a:buNone/>
            </a:pPr>
            <a:r>
              <a:rPr lang="es-MX" sz="3000" b="1" u="sng" noProof="0" dirty="0">
                <a:solidFill>
                  <a:srgbClr val="00B0F0"/>
                </a:solidFill>
                <a:latin typeface="Plantagenet Cherokee" panose="02020602070100000000" pitchFamily="18" charset="0"/>
              </a:rPr>
              <a:t>Procedimientos de entrada/llegada</a:t>
            </a:r>
          </a:p>
          <a:p>
            <a:pPr marL="45720" indent="0">
              <a:buNone/>
            </a:pPr>
            <a:r>
              <a:rPr lang="es-MX" b="1" noProof="0" dirty="0">
                <a:solidFill>
                  <a:srgbClr val="0070C0"/>
                </a:solidFill>
                <a:latin typeface="Plantagenet Cherokee" panose="02020602070100000000" pitchFamily="18" charset="0"/>
              </a:rPr>
              <a:t>Los autobuses dejan en la acera de lado del edificio</a:t>
            </a:r>
          </a:p>
          <a:p>
            <a:pPr marL="45720" indent="0">
              <a:buNone/>
            </a:pPr>
            <a:r>
              <a:rPr lang="es-MX" b="1" noProof="0" dirty="0">
                <a:solidFill>
                  <a:srgbClr val="0070C0"/>
                </a:solidFill>
                <a:latin typeface="Plantagenet Cherokee" panose="02020602070100000000" pitchFamily="18" charset="0"/>
              </a:rPr>
              <a:t>Los padres dejan a los estudiantes frente al edificio en la acera del lado del edificio y en la acera del lado opuesto. Si utiliza la entrada principal de GVMS, es posible que se le indique que vaya a la izquierda o a la derecha </a:t>
            </a:r>
            <a:r>
              <a:rPr lang="es-MX" b="1" dirty="0">
                <a:solidFill>
                  <a:srgbClr val="0070C0"/>
                </a:solidFill>
                <a:latin typeface="Plantagenet Cherokee" panose="02020602070100000000" pitchFamily="18" charset="0"/>
              </a:rPr>
              <a:t>al final de la fila. </a:t>
            </a:r>
            <a:r>
              <a:rPr lang="es-MX" b="1" noProof="0" dirty="0">
                <a:solidFill>
                  <a:srgbClr val="0070C0"/>
                </a:solidFill>
                <a:latin typeface="Plantagenet Cherokee" panose="02020602070100000000" pitchFamily="18" charset="0"/>
              </a:rPr>
              <a:t>Cualquiera de las dos direcciones le permitirá dejar a su estudiante de </a:t>
            </a:r>
            <a:r>
              <a:rPr lang="es-MX" b="1" noProof="0" dirty="0" err="1">
                <a:solidFill>
                  <a:srgbClr val="0070C0"/>
                </a:solidFill>
                <a:latin typeface="Plantagenet Cherokee" panose="02020602070100000000" pitchFamily="18" charset="0"/>
              </a:rPr>
              <a:t>Middle</a:t>
            </a:r>
            <a:r>
              <a:rPr lang="es-MX" b="1" noProof="0" dirty="0">
                <a:solidFill>
                  <a:srgbClr val="0070C0"/>
                </a:solidFill>
                <a:latin typeface="Plantagenet Cherokee" panose="02020602070100000000" pitchFamily="18" charset="0"/>
              </a:rPr>
              <a:t> School.</a:t>
            </a:r>
            <a:endParaRPr lang="es-MX" noProof="0" dirty="0">
              <a:solidFill>
                <a:schemeClr val="bg2">
                  <a:lumMod val="75000"/>
                </a:schemeClr>
              </a:solidFill>
              <a:latin typeface="Plantagenet Cherokee" panose="02020602070100000000" pitchFamily="18" charset="0"/>
            </a:endParaRPr>
          </a:p>
          <a:p>
            <a:pPr marL="45720" indent="0">
              <a:buNone/>
            </a:pPr>
            <a:r>
              <a:rPr lang="es-MX" sz="3000" b="1" u="sng" noProof="0" dirty="0">
                <a:solidFill>
                  <a:srgbClr val="00B0F0"/>
                </a:solidFill>
                <a:latin typeface="Plantagenet Cherokee" panose="02020602070100000000" pitchFamily="18" charset="0"/>
              </a:rPr>
              <a:t>Llegada al interior</a:t>
            </a:r>
          </a:p>
          <a:p>
            <a:pPr marL="45720" indent="0">
              <a:buNone/>
            </a:pPr>
            <a:r>
              <a:rPr lang="es-MX" b="1" noProof="0" dirty="0">
                <a:solidFill>
                  <a:srgbClr val="0070C0"/>
                </a:solidFill>
                <a:latin typeface="Plantagenet Cherokee" panose="02020602070100000000" pitchFamily="18" charset="0"/>
              </a:rPr>
              <a:t>Se espera que los estudiantes guarden sus teléfonos celulares antes de ingresar al edificio</a:t>
            </a:r>
          </a:p>
          <a:p>
            <a:pPr marL="45720" indent="0">
              <a:buNone/>
            </a:pPr>
            <a:r>
              <a:rPr lang="es-MX" b="1" noProof="0" dirty="0">
                <a:solidFill>
                  <a:srgbClr val="0070C0"/>
                </a:solidFill>
                <a:latin typeface="Plantagenet Cherokee" panose="02020602070100000000" pitchFamily="18" charset="0"/>
              </a:rPr>
              <a:t>El desayuno se sirve en el comedor</a:t>
            </a:r>
          </a:p>
          <a:p>
            <a:pPr marL="45720" indent="0">
              <a:buNone/>
            </a:pPr>
            <a:r>
              <a:rPr lang="es-MX" b="1" noProof="0" dirty="0">
                <a:solidFill>
                  <a:srgbClr val="0070C0"/>
                </a:solidFill>
                <a:latin typeface="Plantagenet Cherokee" panose="02020602070100000000" pitchFamily="18" charset="0"/>
              </a:rPr>
              <a:t>Los estudiantes que terminen de comer o que decidan no comer se alojarán en el gimnasio (espacio más ruidoso) o en la biblioteca (espacio más tranquilo) hasta que salgan para el salón de </a:t>
            </a:r>
            <a:r>
              <a:rPr lang="es-MX" b="1" noProof="0" dirty="0" err="1">
                <a:solidFill>
                  <a:srgbClr val="0070C0"/>
                </a:solidFill>
                <a:latin typeface="Plantagenet Cherokee" panose="02020602070100000000" pitchFamily="18" charset="0"/>
              </a:rPr>
              <a:t>Advocacy</a:t>
            </a:r>
            <a:r>
              <a:rPr lang="es-MX" b="1" noProof="0" dirty="0">
                <a:solidFill>
                  <a:srgbClr val="0070C0"/>
                </a:solidFill>
                <a:latin typeface="Plantagenet Cherokee" panose="02020602070100000000" pitchFamily="18" charset="0"/>
              </a:rPr>
              <a:t> (Abogacía) a las 7:30 a.m.</a:t>
            </a:r>
          </a:p>
        </p:txBody>
      </p:sp>
      <p:pic>
        <p:nvPicPr>
          <p:cNvPr id="6" name="Picture 10" descr="Great Valley School District">
            <a:extLst>
              <a:ext uri="{FF2B5EF4-FFF2-40B4-BE49-F238E27FC236}">
                <a16:creationId xmlns:a16="http://schemas.microsoft.com/office/drawing/2014/main" id="{462FE916-6D46-57CD-759C-486B164B5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24077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083887" y="602617"/>
            <a:ext cx="9875520" cy="1356360"/>
          </a:xfrm>
        </p:spPr>
        <p:txBody>
          <a:bodyPr/>
          <a:lstStyle/>
          <a:p>
            <a:pPr algn="ctr"/>
            <a:r>
              <a:rPr lang="es-MX" sz="5000" noProof="0" dirty="0">
                <a:latin typeface="Plantagenet Cherokee" panose="02020602070100000000" pitchFamily="18" charset="0"/>
              </a:rPr>
              <a:t>Horario de Salida GVMS</a:t>
            </a:r>
          </a:p>
        </p:txBody>
      </p:sp>
      <p:sp>
        <p:nvSpPr>
          <p:cNvPr id="6" name="Content Placeholder 5">
            <a:extLst>
              <a:ext uri="{FF2B5EF4-FFF2-40B4-BE49-F238E27FC236}">
                <a16:creationId xmlns:a16="http://schemas.microsoft.com/office/drawing/2014/main" id="{A0A07335-8646-1CD8-4106-D4AE5EEB2E18}"/>
              </a:ext>
            </a:extLst>
          </p:cNvPr>
          <p:cNvSpPr>
            <a:spLocks noGrp="1"/>
          </p:cNvSpPr>
          <p:nvPr>
            <p:ph idx="1"/>
          </p:nvPr>
        </p:nvSpPr>
        <p:spPr>
          <a:xfrm>
            <a:off x="357809" y="2160104"/>
            <a:ext cx="11403495" cy="4552122"/>
          </a:xfrm>
        </p:spPr>
        <p:txBody>
          <a:bodyPr>
            <a:normAutofit fontScale="92500" lnSpcReduction="20000"/>
          </a:bodyPr>
          <a:lstStyle/>
          <a:p>
            <a:pPr>
              <a:lnSpc>
                <a:spcPct val="150000"/>
              </a:lnSpc>
              <a:buFont typeface="STKaiti" panose="02010600040101010101" pitchFamily="2" charset="-122"/>
              <a:buChar char="★"/>
            </a:pPr>
            <a:r>
              <a:rPr lang="es-MX" sz="2500" b="1" noProof="0" dirty="0">
                <a:solidFill>
                  <a:srgbClr val="0070C0"/>
                </a:solidFill>
                <a:latin typeface="Plantagenet Cherokee" panose="02020602070100000000" pitchFamily="18" charset="0"/>
              </a:rPr>
              <a:t>El día escolar termina a las 2:30 P.M. </a:t>
            </a:r>
          </a:p>
          <a:p>
            <a:pPr>
              <a:lnSpc>
                <a:spcPct val="150000"/>
              </a:lnSpc>
              <a:buFont typeface="STKaiti" panose="02010600040101010101" pitchFamily="2" charset="-122"/>
              <a:buChar char="★"/>
            </a:pPr>
            <a:r>
              <a:rPr lang="es-MX" sz="2500" b="1" noProof="0" dirty="0">
                <a:solidFill>
                  <a:srgbClr val="0070C0"/>
                </a:solidFill>
                <a:latin typeface="Plantagenet Cherokee" panose="02020602070100000000" pitchFamily="18" charset="0"/>
              </a:rPr>
              <a:t>La recogida de los padres no comienza hasta que los autobuses salen del campus, aproximadamente a las 2:38 P.M. </a:t>
            </a:r>
          </a:p>
          <a:p>
            <a:pPr>
              <a:lnSpc>
                <a:spcPct val="150000"/>
              </a:lnSpc>
              <a:buFont typeface="STKaiti" panose="02010600040101010101" pitchFamily="2" charset="-122"/>
              <a:buChar char="★"/>
            </a:pPr>
            <a:r>
              <a:rPr lang="es-MX" sz="2500" b="1" noProof="0" dirty="0">
                <a:solidFill>
                  <a:srgbClr val="0070C0"/>
                </a:solidFill>
                <a:latin typeface="Plantagenet Cherokee" panose="02020602070100000000" pitchFamily="18" charset="0"/>
              </a:rPr>
              <a:t>Se pide a los padres que eviten llegar al campus hasta las 2:38 P.M. El tráfico de automóviles circulará en dos líneas paralelas que se dirigirán desde la entrada de GVHS hacia GVMS. Si ingresa por el camino principal de GVMS, SOLO podrá girar a la IZQUIERDA cuando llegue a la parte superior de la unidad principal. </a:t>
            </a:r>
          </a:p>
          <a:p>
            <a:pPr>
              <a:lnSpc>
                <a:spcPct val="150000"/>
              </a:lnSpc>
              <a:buFont typeface="STKaiti" panose="02010600040101010101" pitchFamily="2" charset="-122"/>
              <a:buChar char="★"/>
            </a:pPr>
            <a:r>
              <a:rPr lang="es-MX" sz="2500" b="1" noProof="0" dirty="0">
                <a:solidFill>
                  <a:srgbClr val="0070C0"/>
                </a:solidFill>
                <a:latin typeface="Plantagenet Cherokee" panose="02020602070100000000" pitchFamily="18" charset="0"/>
              </a:rPr>
              <a:t>A los estudiantes se les permite viajar a casa con sus hermanos en GVHS que conducen.</a:t>
            </a:r>
          </a:p>
        </p:txBody>
      </p:sp>
      <p:pic>
        <p:nvPicPr>
          <p:cNvPr id="7" name="Picture 10" descr="Great Valley School District">
            <a:extLst>
              <a:ext uri="{FF2B5EF4-FFF2-40B4-BE49-F238E27FC236}">
                <a16:creationId xmlns:a16="http://schemas.microsoft.com/office/drawing/2014/main" id="{37F6E21A-0FC3-C8F9-617E-57BE0AD9E9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683279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7C31A-6F25-0DA0-E9DB-AD83940FC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30C7D-B1F8-7AFC-6FF4-87D5D4ACB67B}"/>
              </a:ext>
            </a:extLst>
          </p:cNvPr>
          <p:cNvSpPr>
            <a:spLocks noGrp="1"/>
          </p:cNvSpPr>
          <p:nvPr>
            <p:ph type="title"/>
          </p:nvPr>
        </p:nvSpPr>
        <p:spPr>
          <a:xfrm>
            <a:off x="1143000" y="508410"/>
            <a:ext cx="9875520" cy="1356360"/>
          </a:xfrm>
        </p:spPr>
        <p:txBody>
          <a:bodyPr>
            <a:normAutofit/>
          </a:bodyPr>
          <a:lstStyle/>
          <a:p>
            <a:pPr algn="ctr"/>
            <a:r>
              <a:rPr lang="es-MX" sz="5000" noProof="0" dirty="0">
                <a:latin typeface="Plantagenet Cherokee" panose="020F0502020204030204" pitchFamily="18" charset="0"/>
              </a:rPr>
              <a:t>Detalles importantes a saber</a:t>
            </a:r>
          </a:p>
        </p:txBody>
      </p:sp>
      <p:sp>
        <p:nvSpPr>
          <p:cNvPr id="5" name="Content Placeholder 4">
            <a:extLst>
              <a:ext uri="{FF2B5EF4-FFF2-40B4-BE49-F238E27FC236}">
                <a16:creationId xmlns:a16="http://schemas.microsoft.com/office/drawing/2014/main" id="{8B9A4D6E-82BB-7FB4-CBB5-A127384ACBA6}"/>
              </a:ext>
            </a:extLst>
          </p:cNvPr>
          <p:cNvSpPr>
            <a:spLocks noGrp="1"/>
          </p:cNvSpPr>
          <p:nvPr>
            <p:ph idx="1"/>
          </p:nvPr>
        </p:nvSpPr>
        <p:spPr>
          <a:xfrm>
            <a:off x="614413" y="2373180"/>
            <a:ext cx="10963174" cy="4387101"/>
          </a:xfrm>
        </p:spPr>
        <p:txBody>
          <a:bodyPr vert="horz" lIns="91440" tIns="45720" rIns="91440" bIns="45720" rtlCol="0" anchor="t">
            <a:normAutofit fontScale="92500" lnSpcReduction="20000"/>
          </a:bodyPr>
          <a:lstStyle/>
          <a:p>
            <a:pPr marL="45720" indent="0">
              <a:buNone/>
            </a:pPr>
            <a:r>
              <a:rPr lang="es-MX" sz="1400" b="1" u="sng" noProof="0" dirty="0">
                <a:solidFill>
                  <a:srgbClr val="00B0F0"/>
                </a:solidFill>
                <a:latin typeface="Plantagenet Cherokee"/>
              </a:rPr>
              <a:t>Asistencia Escolar</a:t>
            </a:r>
          </a:p>
          <a:p>
            <a:pPr>
              <a:buFont typeface="STKaiti" panose="02010600040101010101" pitchFamily="2" charset="-122"/>
              <a:buChar char="★"/>
            </a:pPr>
            <a:r>
              <a:rPr lang="es-MX" sz="1400" b="1" noProof="0" dirty="0">
                <a:solidFill>
                  <a:srgbClr val="0070C0"/>
                </a:solidFill>
                <a:latin typeface="Plantagenet Cherokee"/>
              </a:rPr>
              <a:t>En caso de que su estudiante esté ausente y/o salga de la escuela antes de tiempo, utilice la aplicación de Pick Up Patrol o envíe un correo electrónico a </a:t>
            </a:r>
            <a:r>
              <a:rPr lang="es-MX" sz="1400" b="1" noProof="0" dirty="0">
                <a:solidFill>
                  <a:srgbClr val="0070C0"/>
                </a:solidFill>
                <a:latin typeface="Plantagenet Cherokee"/>
                <a:hlinkClick r:id="rId3"/>
              </a:rPr>
              <a:t>gvmsattendance@gvsd.org</a:t>
            </a:r>
            <a:r>
              <a:rPr lang="es-MX" sz="1400" b="1" noProof="0" dirty="0">
                <a:solidFill>
                  <a:srgbClr val="0070C0"/>
                </a:solidFill>
                <a:latin typeface="Plantagenet Cherokee"/>
              </a:rPr>
              <a:t> </a:t>
            </a:r>
          </a:p>
          <a:p>
            <a:pPr marL="0" indent="0">
              <a:buNone/>
            </a:pPr>
            <a:endParaRPr lang="es-MX" sz="1400" b="1" noProof="0" dirty="0">
              <a:solidFill>
                <a:srgbClr val="0070C0"/>
              </a:solidFill>
              <a:latin typeface="Plantagenet Cherokee"/>
            </a:endParaRPr>
          </a:p>
          <a:p>
            <a:pPr>
              <a:buFont typeface="STKaiti" panose="02010600040101010101" pitchFamily="2" charset="-122"/>
              <a:buChar char="★"/>
            </a:pPr>
            <a:r>
              <a:rPr lang="es-MX" sz="1400" b="1" noProof="0" dirty="0">
                <a:solidFill>
                  <a:srgbClr val="0070C0"/>
                </a:solidFill>
                <a:latin typeface="Plantagenet Cherokee"/>
              </a:rPr>
              <a:t>Recuerde proporcionar notas de excusa escrito por usted (hasta 10 justificantes por año escolar) o notas del médico después de una ausencia</a:t>
            </a:r>
          </a:p>
          <a:p>
            <a:pPr>
              <a:buFont typeface="STKaiti" panose="02010600040101010101" pitchFamily="2" charset="-122"/>
              <a:buChar char="★"/>
            </a:pPr>
            <a:endParaRPr lang="es-MX" sz="1400" noProof="0" dirty="0">
              <a:solidFill>
                <a:schemeClr val="bg2">
                  <a:lumMod val="75000"/>
                </a:schemeClr>
              </a:solidFill>
              <a:latin typeface="Plantagenet Cherokee" panose="02020602070100000000" pitchFamily="18" charset="0"/>
            </a:endParaRPr>
          </a:p>
          <a:p>
            <a:pPr marL="45720" indent="0">
              <a:buNone/>
            </a:pPr>
            <a:r>
              <a:rPr lang="es-MX" sz="1400" b="1" u="sng" noProof="0" dirty="0">
                <a:solidFill>
                  <a:srgbClr val="00B0F0"/>
                </a:solidFill>
                <a:latin typeface="Plantagenet Cherokee"/>
              </a:rPr>
              <a:t>Ausencia prolongada (viaje educativo familiar)</a:t>
            </a:r>
          </a:p>
          <a:p>
            <a:pPr>
              <a:lnSpc>
                <a:spcPct val="170000"/>
              </a:lnSpc>
              <a:buFont typeface="STKaiti" panose="02010600040101010101" pitchFamily="2" charset="-122"/>
              <a:buChar char="★"/>
            </a:pPr>
            <a:r>
              <a:rPr lang="es-MX" sz="1400" b="1" noProof="0" dirty="0">
                <a:solidFill>
                  <a:srgbClr val="0070C0"/>
                </a:solidFill>
                <a:latin typeface="Plantagenet Cherokee"/>
              </a:rPr>
              <a:t>Debe completar el formulario de viaje educativo y presentarlo a la oficina de asistencia con un mínimo de dos semanas de anticipación a su viaje.</a:t>
            </a:r>
            <a:endParaRPr lang="es-MX" sz="1400" b="1" i="0" noProof="0" dirty="0">
              <a:solidFill>
                <a:srgbClr val="0070C0"/>
              </a:solidFill>
              <a:effectLst/>
              <a:latin typeface="Plantagenet Cherokee"/>
            </a:endParaRPr>
          </a:p>
          <a:p>
            <a:pPr>
              <a:lnSpc>
                <a:spcPct val="170000"/>
              </a:lnSpc>
              <a:buFont typeface="STKaiti" panose="02010600040101010101" pitchFamily="2" charset="-122"/>
              <a:buChar char="★"/>
            </a:pPr>
            <a:r>
              <a:rPr lang="es-MX" sz="1400" b="1" noProof="0" dirty="0">
                <a:solidFill>
                  <a:srgbClr val="0070C0"/>
                </a:solidFill>
                <a:latin typeface="Plantagenet Cherokee"/>
              </a:rPr>
              <a:t>Tenga en cuenta: si un estudiante pierde 10+ días consecutivos de escuela, será retirado de nuestras listas y deberá registrarlo nuevamente una vez que regrese de su viaje. Las calificaciones de los estudiantes de los cursos completados antes de su viaje se restablecerán al volver a inscribirse.</a:t>
            </a:r>
            <a:endParaRPr lang="es-MX" sz="1400" b="1" u="sng" noProof="0" dirty="0">
              <a:solidFill>
                <a:schemeClr val="bg2">
                  <a:lumMod val="50000"/>
                </a:schemeClr>
              </a:solidFill>
              <a:latin typeface="Plantagenet Cherokee" panose="02020602070100000000" pitchFamily="18" charset="0"/>
            </a:endParaRPr>
          </a:p>
          <a:p>
            <a:pPr marL="45720" indent="0">
              <a:buNone/>
            </a:pPr>
            <a:r>
              <a:rPr lang="es-MX" sz="1400" b="1" u="sng" noProof="0" dirty="0">
                <a:solidFill>
                  <a:srgbClr val="00B0F0"/>
                </a:solidFill>
                <a:latin typeface="Plantagenet Cherokee"/>
              </a:rPr>
              <a:t>¡Uy, mi estudiante olvidó algo en casa!</a:t>
            </a:r>
          </a:p>
          <a:p>
            <a:pPr marL="45720" indent="0">
              <a:buNone/>
            </a:pPr>
            <a:r>
              <a:rPr lang="es-MX" sz="1400" b="1" noProof="0" dirty="0">
                <a:solidFill>
                  <a:srgbClr val="0070C0"/>
                </a:solidFill>
                <a:latin typeface="Plantagenet Cherokee"/>
              </a:rPr>
              <a:t>Siéntase libre de dejar los artículos de los estudiantes en la oficina principal. Asegúrese de etiquetar los artículos con el nombre del estudiante.</a:t>
            </a:r>
          </a:p>
        </p:txBody>
      </p:sp>
      <p:pic>
        <p:nvPicPr>
          <p:cNvPr id="6" name="Picture 10" descr="Great Valley School District">
            <a:extLst>
              <a:ext uri="{FF2B5EF4-FFF2-40B4-BE49-F238E27FC236}">
                <a16:creationId xmlns:a16="http://schemas.microsoft.com/office/drawing/2014/main" id="{1DA78881-70F4-76DC-C970-127F94991B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2726"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40699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4" name="Rectangle 2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25" name="Oval 2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6" name="Oval 2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7" name="Oval 2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8" name="Oval 2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9" name="Oval 2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3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3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3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34" name="Rectangle 3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gn="ctr"/>
            <a:r>
              <a:rPr lang="es-MX" sz="5000" noProof="0" dirty="0">
                <a:solidFill>
                  <a:srgbClr val="EBEBEB"/>
                </a:solidFill>
                <a:latin typeface="Plantagenet Cherokee" panose="02020602070100000000" pitchFamily="18" charset="0"/>
              </a:rPr>
              <a:t>Abogacía</a:t>
            </a:r>
            <a:endParaRPr lang="es-MX" sz="5000" b="0" i="0" kern="1200" noProof="0" dirty="0">
              <a:solidFill>
                <a:srgbClr val="EBEBEB"/>
              </a:solidFill>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4E385E1F-D89E-CA98-AF99-4C6075B566ED}"/>
              </a:ext>
            </a:extLst>
          </p:cNvPr>
          <p:cNvSpPr>
            <a:spLocks noGrp="1"/>
          </p:cNvSpPr>
          <p:nvPr>
            <p:ph sz="half" idx="1"/>
          </p:nvPr>
        </p:nvSpPr>
        <p:spPr>
          <a:xfrm>
            <a:off x="961616" y="2409259"/>
            <a:ext cx="7581657" cy="4322237"/>
          </a:xfrm>
        </p:spPr>
        <p:txBody>
          <a:bodyPr vert="horz" lIns="91440" tIns="45720" rIns="91440" bIns="45720" rtlCol="0" anchor="ctr">
            <a:normAutofit lnSpcReduction="10000"/>
          </a:bodyPr>
          <a:lstStyle/>
          <a:p>
            <a:pPr>
              <a:lnSpc>
                <a:spcPct val="90000"/>
              </a:lnSpc>
              <a:buFont typeface="STKaiti" panose="02010600040101010101" pitchFamily="2" charset="-122"/>
              <a:buChar char="★"/>
            </a:pPr>
            <a:r>
              <a:rPr lang="es-MX" sz="2000" b="1" noProof="0" dirty="0">
                <a:solidFill>
                  <a:srgbClr val="00B0F0"/>
                </a:solidFill>
              </a:rPr>
              <a:t>Comienza a las 7:40 a.m. y concluye a las 7:50 a.m., pero se extenderá durante los primeros dos días de clases</a:t>
            </a:r>
          </a:p>
          <a:p>
            <a:pPr>
              <a:lnSpc>
                <a:spcPct val="90000"/>
              </a:lnSpc>
              <a:buFont typeface="STKaiti" panose="02010600040101010101" pitchFamily="2" charset="-122"/>
              <a:buChar char="★"/>
            </a:pPr>
            <a:r>
              <a:rPr lang="es-MX" sz="2000" b="1" noProof="0" dirty="0">
                <a:solidFill>
                  <a:srgbClr val="0070C0"/>
                </a:solidFill>
              </a:rPr>
              <a:t>Los estudiantes visitan los casilleros antes de Abogacía.</a:t>
            </a:r>
          </a:p>
          <a:p>
            <a:pPr>
              <a:lnSpc>
                <a:spcPct val="90000"/>
              </a:lnSpc>
              <a:buFont typeface="STKaiti" panose="02010600040101010101" pitchFamily="2" charset="-122"/>
              <a:buChar char="★"/>
            </a:pPr>
            <a:r>
              <a:rPr lang="es-MX" sz="2000" b="1" noProof="0" dirty="0">
                <a:solidFill>
                  <a:srgbClr val="00B0F0"/>
                </a:solidFill>
              </a:rPr>
              <a:t>Todos los maestros tienen abogacía, por lo general, que consisten en 15 o menos estudiantes</a:t>
            </a:r>
          </a:p>
          <a:p>
            <a:pPr>
              <a:lnSpc>
                <a:spcPct val="90000"/>
              </a:lnSpc>
              <a:buFont typeface="STKaiti" panose="02010600040101010101" pitchFamily="2" charset="-122"/>
              <a:buChar char="★"/>
            </a:pPr>
            <a:r>
              <a:rPr lang="es-MX" sz="2000" b="1" noProof="0" dirty="0">
                <a:solidFill>
                  <a:srgbClr val="0070C0"/>
                </a:solidFill>
              </a:rPr>
              <a:t>El noticiero matutino se transmitirá todas las mañanas y se transmitirá en todas las aulas</a:t>
            </a:r>
          </a:p>
          <a:p>
            <a:pPr>
              <a:lnSpc>
                <a:spcPct val="90000"/>
              </a:lnSpc>
              <a:buFont typeface="STKaiti" panose="02010600040101010101" pitchFamily="2" charset="-122"/>
              <a:buChar char="★"/>
            </a:pPr>
            <a:r>
              <a:rPr lang="es-MX" sz="2000" b="1" noProof="0" dirty="0">
                <a:solidFill>
                  <a:srgbClr val="00B0F0"/>
                </a:solidFill>
              </a:rPr>
              <a:t>Aproximadamente cada mes organizamos un Día del Orgullo Patriota. La abogacía se extiende y ejecutamos un horario diario modificado. Las actividades de </a:t>
            </a:r>
            <a:r>
              <a:rPr lang="es-MX" sz="2000" b="1" noProof="0" dirty="0" err="1">
                <a:solidFill>
                  <a:srgbClr val="00B0F0"/>
                </a:solidFill>
              </a:rPr>
              <a:t>Patriot</a:t>
            </a:r>
            <a:r>
              <a:rPr lang="es-MX" sz="2000" b="1" noProof="0" dirty="0">
                <a:solidFill>
                  <a:srgbClr val="00B0F0"/>
                </a:solidFill>
              </a:rPr>
              <a:t> </a:t>
            </a:r>
            <a:r>
              <a:rPr lang="es-MX" sz="2000" b="1" noProof="0" dirty="0" err="1">
                <a:solidFill>
                  <a:srgbClr val="00B0F0"/>
                </a:solidFill>
              </a:rPr>
              <a:t>Pride</a:t>
            </a:r>
            <a:r>
              <a:rPr lang="es-MX" sz="2000" b="1" noProof="0" dirty="0">
                <a:solidFill>
                  <a:srgbClr val="00B0F0"/>
                </a:solidFill>
              </a:rPr>
              <a:t> se centran en el aprendizaje socioemocional, la formación de equipos, etc. Algunas actividades son facilitadas por nuestros líderes estudiantiles de </a:t>
            </a:r>
            <a:r>
              <a:rPr lang="es-MX" sz="2000" b="1" noProof="0" dirty="0" err="1">
                <a:solidFill>
                  <a:srgbClr val="00B0F0"/>
                </a:solidFill>
              </a:rPr>
              <a:t>Patriot</a:t>
            </a:r>
            <a:r>
              <a:rPr lang="es-MX" sz="2000" b="1" noProof="0" dirty="0">
                <a:solidFill>
                  <a:srgbClr val="00B0F0"/>
                </a:solidFill>
              </a:rPr>
              <a:t> Pal.</a:t>
            </a:r>
            <a:endParaRPr lang="es-MX" sz="1700" noProof="0" dirty="0"/>
          </a:p>
        </p:txBody>
      </p:sp>
      <p:pic>
        <p:nvPicPr>
          <p:cNvPr id="18" name="Picture 17" descr="A clock with a black and white face&#10;&#10;AI-generated content may be incorrect.">
            <a:extLst>
              <a:ext uri="{FF2B5EF4-FFF2-40B4-BE49-F238E27FC236}">
                <a16:creationId xmlns:a16="http://schemas.microsoft.com/office/drawing/2014/main" id="{040FE96A-2070-1892-E161-C3443FD819F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930724" y="2488748"/>
            <a:ext cx="3067163" cy="3067163"/>
          </a:xfrm>
          <a:prstGeom prst="roundRect">
            <a:avLst>
              <a:gd name="adj" fmla="val 1858"/>
            </a:avLst>
          </a:prstGeom>
          <a:effectLst>
            <a:outerShdw blurRad="50800" dist="50800" dir="5400000" algn="tl" rotWithShape="0">
              <a:srgbClr val="000000">
                <a:alpha val="43000"/>
              </a:srgbClr>
            </a:outerShdw>
          </a:effectLst>
        </p:spPr>
      </p:pic>
      <p:pic>
        <p:nvPicPr>
          <p:cNvPr id="8" name="Picture 10" descr="Great Valley School District">
            <a:extLst>
              <a:ext uri="{FF2B5EF4-FFF2-40B4-BE49-F238E27FC236}">
                <a16:creationId xmlns:a16="http://schemas.microsoft.com/office/drawing/2014/main" id="{04A0B44B-D82B-94C3-2411-B4CF4A2F18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94240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1C0F062-B5E5-2115-CB1E-6F4089AC35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7B8A6-E5EB-3E6A-4E8E-61581764DAD5}"/>
              </a:ext>
            </a:extLst>
          </p:cNvPr>
          <p:cNvSpPr>
            <a:spLocks noGrp="1"/>
          </p:cNvSpPr>
          <p:nvPr>
            <p:ph type="title"/>
          </p:nvPr>
        </p:nvSpPr>
        <p:spPr/>
        <p:txBody>
          <a:bodyPr anchor="ctr">
            <a:noAutofit/>
          </a:bodyPr>
          <a:lstStyle/>
          <a:p>
            <a:pPr algn="ctr"/>
            <a:r>
              <a:rPr lang="es-MX" sz="5000" noProof="0" dirty="0">
                <a:latin typeface="Plantagenet Cherokee" panose="02020602070100000000" pitchFamily="18" charset="0"/>
              </a:rPr>
              <a:t>Casilleros/</a:t>
            </a:r>
            <a:r>
              <a:rPr lang="es-MX" sz="5000" noProof="0" dirty="0" err="1">
                <a:latin typeface="Plantagenet Cherokee" panose="02020602070100000000" pitchFamily="18" charset="0"/>
              </a:rPr>
              <a:t>Lockers</a:t>
            </a:r>
            <a:endParaRPr lang="es-MX" sz="5000" noProof="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9413703F-3804-2046-3D1E-1E5439D8E972}"/>
              </a:ext>
            </a:extLst>
          </p:cNvPr>
          <p:cNvSpPr>
            <a:spLocks noGrp="1"/>
          </p:cNvSpPr>
          <p:nvPr>
            <p:ph sz="half" idx="1"/>
          </p:nvPr>
        </p:nvSpPr>
        <p:spPr>
          <a:xfrm>
            <a:off x="5215030" y="2786380"/>
            <a:ext cx="6781640" cy="3865558"/>
          </a:xfrm>
        </p:spPr>
        <p:txBody>
          <a:bodyPr>
            <a:normAutofit fontScale="92500"/>
          </a:bodyPr>
          <a:lstStyle/>
          <a:p>
            <a:pPr>
              <a:buFont typeface="STKaiti" panose="02010600040101010101" pitchFamily="2" charset="-122"/>
              <a:buChar char="★"/>
            </a:pPr>
            <a:r>
              <a:rPr lang="es-MX" sz="2500" b="1" noProof="0" dirty="0">
                <a:solidFill>
                  <a:srgbClr val="0070C0"/>
                </a:solidFill>
              </a:rPr>
              <a:t>Se espera que los estudiantes mantengan la ropa de abrigo, incluidos sombreros/gorras, mochilas, bolsos, teléfonos celulares, etc., en sus casilleros asignados.</a:t>
            </a:r>
          </a:p>
          <a:p>
            <a:pPr>
              <a:buFont typeface="STKaiti" panose="02010600040101010101" pitchFamily="2" charset="-122"/>
              <a:buChar char="★"/>
            </a:pPr>
            <a:r>
              <a:rPr lang="es-MX" sz="2500" b="1" noProof="0" dirty="0">
                <a:solidFill>
                  <a:srgbClr val="0070C0"/>
                </a:solidFill>
              </a:rPr>
              <a:t>Los estudiantes pueden visitar sus casilleros entre clases según sea necesario. Por lo general, los estudiantes visitan antes de la abogacía, antes y después del almuerzo y durante la salida.</a:t>
            </a:r>
            <a:endParaRPr lang="es-MX" sz="1700" noProof="0" dirty="0"/>
          </a:p>
          <a:p>
            <a:pPr marL="45720" indent="0">
              <a:buNone/>
            </a:pPr>
            <a:endParaRPr lang="es-MX" sz="1700" noProof="0" dirty="0"/>
          </a:p>
        </p:txBody>
      </p:sp>
      <p:pic>
        <p:nvPicPr>
          <p:cNvPr id="5" name="Picture 4" descr="A blue lockers with open doors&#10;&#10;AI-generated content may be incorrect.">
            <a:extLst>
              <a:ext uri="{FF2B5EF4-FFF2-40B4-BE49-F238E27FC236}">
                <a16:creationId xmlns:a16="http://schemas.microsoft.com/office/drawing/2014/main" id="{BB1A0828-0C62-E2F9-D8A7-2E913CCDBFC0}"/>
              </a:ext>
            </a:extLst>
          </p:cNvPr>
          <p:cNvPicPr>
            <a:picLocks noChangeAspect="1"/>
          </p:cNvPicPr>
          <p:nvPr/>
        </p:nvPicPr>
        <p:blipFill>
          <a:blip r:embed="rId3">
            <a:extLst>
              <a:ext uri="{837473B0-CC2E-450A-ABE3-18F120FF3D39}">
                <a1611:picAttrSrcUrl xmlns:a1611="http://schemas.microsoft.com/office/drawing/2016/11/main" r:id="rId4"/>
              </a:ext>
            </a:extLst>
          </a:blip>
          <a:srcRect l="12486" r="13382" b="1"/>
          <a:stretch/>
        </p:blipFill>
        <p:spPr>
          <a:xfrm>
            <a:off x="664028" y="2285999"/>
            <a:ext cx="4287453" cy="3627845"/>
          </a:xfrm>
          <a:prstGeom prst="rect">
            <a:avLst/>
          </a:prstGeom>
          <a:noFill/>
        </p:spPr>
      </p:pic>
      <p:pic>
        <p:nvPicPr>
          <p:cNvPr id="7" name="Picture 10" descr="Great Valley School District">
            <a:extLst>
              <a:ext uri="{FF2B5EF4-FFF2-40B4-BE49-F238E27FC236}">
                <a16:creationId xmlns:a16="http://schemas.microsoft.com/office/drawing/2014/main" id="{0757D68E-4EF4-FC48-8D55-9E55E555A8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789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ACC4F-1508-BFAE-9355-6D60DDD19D85}"/>
              </a:ext>
            </a:extLst>
          </p:cNvPr>
          <p:cNvSpPr>
            <a:spLocks noGrp="1"/>
          </p:cNvSpPr>
          <p:nvPr>
            <p:ph type="title"/>
          </p:nvPr>
        </p:nvSpPr>
        <p:spPr>
          <a:xfrm>
            <a:off x="1345789" y="918637"/>
            <a:ext cx="8761413" cy="706964"/>
          </a:xfrm>
        </p:spPr>
        <p:txBody>
          <a:bodyPr/>
          <a:lstStyle/>
          <a:p>
            <a:pPr algn="ctr"/>
            <a:r>
              <a:rPr lang="es-MX" sz="5000" noProof="0" dirty="0">
                <a:solidFill>
                  <a:schemeClr val="bg1"/>
                </a:solidFill>
                <a:latin typeface="Plantagenet Cherokee" panose="02020602070100000000" pitchFamily="18" charset="0"/>
              </a:rPr>
              <a:t>Horario</a:t>
            </a:r>
            <a:br>
              <a:rPr lang="es-MX" sz="5000" noProof="0" dirty="0">
                <a:solidFill>
                  <a:schemeClr val="bg1"/>
                </a:solidFill>
                <a:latin typeface="Plantagenet Cherokee" panose="02020602070100000000" pitchFamily="18" charset="0"/>
              </a:rPr>
            </a:br>
            <a:r>
              <a:rPr lang="es-MX" sz="5000" noProof="0" dirty="0">
                <a:solidFill>
                  <a:schemeClr val="bg1"/>
                </a:solidFill>
                <a:latin typeface="Plantagenet Cherokee" panose="02020602070100000000" pitchFamily="18" charset="0"/>
              </a:rPr>
              <a:t>Visión General</a:t>
            </a:r>
            <a:endParaRPr lang="en-US" sz="5000" dirty="0">
              <a:solidFill>
                <a:schemeClr val="bg1"/>
              </a:solidFill>
              <a:latin typeface="Plantagenet Cherokee" panose="02020602070100000000" pitchFamily="18" charset="0"/>
            </a:endParaRPr>
          </a:p>
        </p:txBody>
      </p:sp>
      <p:graphicFrame>
        <p:nvGraphicFramePr>
          <p:cNvPr id="7" name="Content Placeholder 3">
            <a:extLst>
              <a:ext uri="{FF2B5EF4-FFF2-40B4-BE49-F238E27FC236}">
                <a16:creationId xmlns:a16="http://schemas.microsoft.com/office/drawing/2014/main" id="{8B0F9E64-4795-2CBC-8BF5-8E10038DA3A9}"/>
              </a:ext>
            </a:extLst>
          </p:cNvPr>
          <p:cNvGraphicFramePr>
            <a:graphicFrameLocks noChangeAspect="1"/>
          </p:cNvGraphicFramePr>
          <p:nvPr/>
        </p:nvGraphicFramePr>
        <p:xfrm>
          <a:off x="548512" y="2275153"/>
          <a:ext cx="4776902" cy="6181535"/>
        </p:xfrm>
        <a:graphic>
          <a:graphicData uri="http://schemas.openxmlformats.org/presentationml/2006/ole">
            <mc:AlternateContent xmlns:mc="http://schemas.openxmlformats.org/markup-compatibility/2006">
              <mc:Choice xmlns:v="urn:schemas-microsoft-com:vml" Requires="v">
                <p:oleObj spid="_x0000_s1026" name="Acrobat Document" r:id="rId3" imgW="2914400" imgH="3771525" progId="Acrobat.Document.DC">
                  <p:embed/>
                </p:oleObj>
              </mc:Choice>
              <mc:Fallback>
                <p:oleObj name="Acrobat Document" r:id="rId3" imgW="2914400" imgH="3771525" progId="Acrobat.Document.DC">
                  <p:embed/>
                  <p:pic>
                    <p:nvPicPr>
                      <p:cNvPr id="7" name="Content Placeholder 3">
                        <a:extLst>
                          <a:ext uri="{FF2B5EF4-FFF2-40B4-BE49-F238E27FC236}">
                            <a16:creationId xmlns:a16="http://schemas.microsoft.com/office/drawing/2014/main" id="{8B0F9E64-4795-2CBC-8BF5-8E10038DA3A9}"/>
                          </a:ext>
                        </a:extLst>
                      </p:cNvPr>
                      <p:cNvPicPr/>
                      <p:nvPr/>
                    </p:nvPicPr>
                    <p:blipFill>
                      <a:blip r:embed="rId4"/>
                      <a:stretch>
                        <a:fillRect/>
                      </a:stretch>
                    </p:blipFill>
                    <p:spPr>
                      <a:xfrm>
                        <a:off x="548512" y="2275153"/>
                        <a:ext cx="4776902" cy="6181535"/>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7CC1872C-669E-B7EA-AF17-7B3D89640EE4}"/>
              </a:ext>
            </a:extLst>
          </p:cNvPr>
          <p:cNvSpPr txBox="1"/>
          <p:nvPr/>
        </p:nvSpPr>
        <p:spPr>
          <a:xfrm>
            <a:off x="5325414" y="2407521"/>
            <a:ext cx="8712556" cy="3693319"/>
          </a:xfrm>
          <a:prstGeom prst="rect">
            <a:avLst/>
          </a:prstGeom>
          <a:noFill/>
        </p:spPr>
        <p:txBody>
          <a:bodyPr wrap="square">
            <a:spAutoFit/>
          </a:bodyPr>
          <a:lstStyle/>
          <a:p>
            <a:r>
              <a:rPr lang="en-US" dirty="0">
                <a:solidFill>
                  <a:srgbClr val="00B0F0"/>
                </a:solidFill>
                <a:latin typeface="Plantagenet Cherokee" panose="02020602070100000000" pitchFamily="18" charset="0"/>
              </a:rPr>
              <a:t>Periods 1-4</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ELA</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MATH</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SCIENCE</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SOCIAL STUDIES </a:t>
            </a:r>
          </a:p>
          <a:p>
            <a:endParaRPr lang="en-US" dirty="0">
              <a:solidFill>
                <a:srgbClr val="00B0F0"/>
              </a:solidFill>
              <a:latin typeface="Plantagenet Cherokee" panose="02020602070100000000" pitchFamily="18" charset="0"/>
            </a:endParaRPr>
          </a:p>
          <a:p>
            <a:r>
              <a:rPr lang="en-US">
                <a:solidFill>
                  <a:srgbClr val="00B0F0"/>
                </a:solidFill>
                <a:latin typeface="Plantagenet Cherokee" panose="02020602070100000000" pitchFamily="18" charset="0"/>
              </a:rPr>
              <a:t>Periods 5-7</a:t>
            </a:r>
            <a:r>
              <a:rPr lang="en-US" dirty="0">
                <a:solidFill>
                  <a:srgbClr val="00B0F0"/>
                </a:solidFill>
                <a:latin typeface="Plantagenet Cherokee" panose="02020602070100000000" pitchFamily="18" charset="0"/>
              </a:rPr>
              <a:t>: </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MATH CORE EXTENSION</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ELA CORE EXTENSION</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SPECIAL AREAS (STEAM, ELEVATE U, ART, HEALTH/PE)</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ELECTIVES (SCIENCE, SOCIAL STUDIES, GENERAL MUSIC)</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MUSIC ENSEMBLES (ORCHESTRA, CHOIR, BAND)</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WORLD LANGUAGE </a:t>
            </a:r>
          </a:p>
        </p:txBody>
      </p:sp>
      <p:pic>
        <p:nvPicPr>
          <p:cNvPr id="10" name="Picture 10" descr="Great Valley School District">
            <a:extLst>
              <a:ext uri="{FF2B5EF4-FFF2-40B4-BE49-F238E27FC236}">
                <a16:creationId xmlns:a16="http://schemas.microsoft.com/office/drawing/2014/main" id="{EE42B1B1-8776-9E3C-C5A8-EA65A2A9C5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424608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480738" y="527054"/>
            <a:ext cx="9875520" cy="1356360"/>
          </a:xfrm>
        </p:spPr>
        <p:txBody>
          <a:bodyPr anchor="ctr">
            <a:normAutofit/>
          </a:bodyPr>
          <a:lstStyle/>
          <a:p>
            <a:pPr algn="ctr"/>
            <a:r>
              <a:rPr lang="es-MX" sz="5000" noProof="0" dirty="0">
                <a:latin typeface="Plantagenet Cherokee" panose="02020602070100000000" pitchFamily="18" charset="0"/>
              </a:rPr>
              <a:t>Horario</a:t>
            </a:r>
          </a:p>
        </p:txBody>
      </p:sp>
      <p:sp>
        <p:nvSpPr>
          <p:cNvPr id="5" name="Content Placeholder 4">
            <a:extLst>
              <a:ext uri="{FF2B5EF4-FFF2-40B4-BE49-F238E27FC236}">
                <a16:creationId xmlns:a16="http://schemas.microsoft.com/office/drawing/2014/main" id="{B68C792A-F69E-59BC-1BA6-1B418E3A18DD}"/>
              </a:ext>
            </a:extLst>
          </p:cNvPr>
          <p:cNvSpPr>
            <a:spLocks noGrp="1"/>
          </p:cNvSpPr>
          <p:nvPr>
            <p:ph sz="half" idx="1"/>
          </p:nvPr>
        </p:nvSpPr>
        <p:spPr>
          <a:xfrm>
            <a:off x="182879" y="2266467"/>
            <a:ext cx="12099577" cy="5790985"/>
          </a:xfrm>
        </p:spPr>
        <p:txBody>
          <a:bodyPr>
            <a:normAutofit/>
          </a:bodyPr>
          <a:lstStyle/>
          <a:p>
            <a:pPr algn="ctr">
              <a:buFont typeface="STKaiti" panose="02010600040101010101" pitchFamily="2" charset="-122"/>
              <a:buChar char="★"/>
            </a:pPr>
            <a:r>
              <a:rPr lang="es-MX" sz="2000" noProof="0" dirty="0">
                <a:latin typeface="Plantagenet Cherokee" panose="02020602070100000000" pitchFamily="18" charset="0"/>
              </a:rPr>
              <a:t>Se sigue un ciclo de 6 días</a:t>
            </a:r>
          </a:p>
          <a:p>
            <a:pPr algn="ctr">
              <a:buFont typeface="STKaiti" panose="02010600040101010101" pitchFamily="2" charset="-122"/>
              <a:buChar char="★"/>
            </a:pPr>
            <a:r>
              <a:rPr lang="es-MX" sz="2000" noProof="0" dirty="0">
                <a:latin typeface="Plantagenet Cherokee" panose="02020602070100000000" pitchFamily="18" charset="0"/>
              </a:rPr>
              <a:t>Abogacía (duración 10 minutos)</a:t>
            </a:r>
          </a:p>
          <a:p>
            <a:pPr algn="ctr">
              <a:buFont typeface="STKaiti" panose="02010600040101010101" pitchFamily="2" charset="-122"/>
              <a:buChar char="★"/>
            </a:pPr>
            <a:r>
              <a:rPr lang="es-MX" sz="2000" noProof="0" dirty="0">
                <a:latin typeface="Plantagenet Cherokee" panose="02020602070100000000" pitchFamily="18" charset="0"/>
              </a:rPr>
              <a:t>7 clases (49 minutos cada una)</a:t>
            </a:r>
          </a:p>
          <a:p>
            <a:pPr marL="0" indent="0" algn="ctr">
              <a:buNone/>
            </a:pPr>
            <a:r>
              <a:rPr lang="es-MX" sz="3000" b="1" u="sng" noProof="0" dirty="0">
                <a:solidFill>
                  <a:srgbClr val="002060"/>
                </a:solidFill>
                <a:latin typeface="Plantagenet Cherokee" panose="02020602070100000000" pitchFamily="18" charset="0"/>
              </a:rPr>
              <a:t>Se reúnen en clase en un ciclo de 6 días:</a:t>
            </a:r>
          </a:p>
          <a:p>
            <a:pPr marL="0" indent="0" algn="ctr">
              <a:buNone/>
            </a:pPr>
            <a:r>
              <a:rPr lang="es-MX" b="1" noProof="0" dirty="0">
                <a:solidFill>
                  <a:srgbClr val="0070C0"/>
                </a:solidFill>
                <a:latin typeface="Plantagenet Cherokee" panose="02020602070100000000" pitchFamily="18" charset="0"/>
              </a:rPr>
              <a:t>SIX </a:t>
            </a:r>
            <a:r>
              <a:rPr lang="es-MX" b="1" noProof="0" dirty="0" err="1">
                <a:solidFill>
                  <a:srgbClr val="0070C0"/>
                </a:solidFill>
                <a:latin typeface="Plantagenet Cherokee" panose="02020602070100000000" pitchFamily="18" charset="0"/>
              </a:rPr>
              <a:t>Meets</a:t>
            </a:r>
            <a:r>
              <a:rPr lang="es-MX" b="1" noProof="0" dirty="0">
                <a:solidFill>
                  <a:srgbClr val="0070C0"/>
                </a:solidFill>
                <a:latin typeface="Plantagenet Cherokee" panose="02020602070100000000" pitchFamily="18" charset="0"/>
              </a:rPr>
              <a:t> (seis veces por ciclo)- </a:t>
            </a:r>
            <a:r>
              <a:rPr lang="es-MX" noProof="0" dirty="0">
                <a:latin typeface="Plantagenet Cherokee" panose="02020602070100000000" pitchFamily="18" charset="0"/>
              </a:rPr>
              <a:t>ELA (Artes del Lenguaje de Inglés), Matemáticas, Ciencias, Estudios Sociales y Lenguas del Mundo</a:t>
            </a:r>
          </a:p>
          <a:p>
            <a:pPr marL="0" indent="0" algn="ctr">
              <a:buNone/>
            </a:pPr>
            <a:endParaRPr lang="es-MX" b="1" noProof="0" dirty="0">
              <a:solidFill>
                <a:srgbClr val="0070C0"/>
              </a:solidFill>
              <a:latin typeface="Plantagenet Cherokee" panose="02020602070100000000" pitchFamily="18" charset="0"/>
            </a:endParaRPr>
          </a:p>
          <a:p>
            <a:pPr marL="0" indent="0" algn="ctr">
              <a:buNone/>
            </a:pPr>
            <a:r>
              <a:rPr lang="es-MX" b="1" noProof="0" dirty="0">
                <a:solidFill>
                  <a:srgbClr val="0070C0"/>
                </a:solidFill>
                <a:latin typeface="Plantagenet Cherokee" panose="02020602070100000000" pitchFamily="18" charset="0"/>
              </a:rPr>
              <a:t>TWO </a:t>
            </a:r>
            <a:r>
              <a:rPr lang="es-MX" b="1" noProof="0" dirty="0" err="1">
                <a:solidFill>
                  <a:srgbClr val="0070C0"/>
                </a:solidFill>
                <a:latin typeface="Plantagenet Cherokee" panose="02020602070100000000" pitchFamily="18" charset="0"/>
              </a:rPr>
              <a:t>Meets</a:t>
            </a:r>
            <a:r>
              <a:rPr lang="es-MX" b="1" noProof="0" dirty="0">
                <a:solidFill>
                  <a:srgbClr val="0070C0"/>
                </a:solidFill>
                <a:latin typeface="Plantagenet Cherokee" panose="02020602070100000000" pitchFamily="18" charset="0"/>
              </a:rPr>
              <a:t> (dos veces por ciclo)- </a:t>
            </a:r>
            <a:r>
              <a:rPr lang="es-MX" noProof="0" dirty="0">
                <a:latin typeface="Plantagenet Cherokee" panose="02020602070100000000" pitchFamily="18" charset="0"/>
              </a:rPr>
              <a:t>Asignaturas Optativas de Ciencias, Asignaturas Optativas de Estudios Sociales, Asignatura Optativa de Música general, Salud/Educación física, STEAM, Banda, Orquesta y Coro</a:t>
            </a:r>
          </a:p>
          <a:p>
            <a:pPr>
              <a:lnSpc>
                <a:spcPct val="170000"/>
              </a:lnSpc>
              <a:buFont typeface="STKaiti" panose="02010600040101010101" pitchFamily="2" charset="-122"/>
              <a:buChar char="★"/>
            </a:pPr>
            <a:r>
              <a:rPr lang="es-MX" b="1" noProof="0" dirty="0">
                <a:solidFill>
                  <a:srgbClr val="0070C0"/>
                </a:solidFill>
                <a:latin typeface="Plantagenet Cherokee" panose="02020602070100000000" pitchFamily="18" charset="0"/>
              </a:rPr>
              <a:t>ONE</a:t>
            </a:r>
            <a:r>
              <a:rPr lang="es-MX" noProof="0" dirty="0">
                <a:solidFill>
                  <a:srgbClr val="0070C0"/>
                </a:solidFill>
                <a:latin typeface="Plantagenet Cherokee" panose="02020602070100000000" pitchFamily="18" charset="0"/>
              </a:rPr>
              <a:t> </a:t>
            </a:r>
            <a:r>
              <a:rPr lang="es-MX" b="1" noProof="0" dirty="0" err="1">
                <a:solidFill>
                  <a:srgbClr val="0070C0"/>
                </a:solidFill>
                <a:latin typeface="Plantagenet Cherokee" panose="02020602070100000000" pitchFamily="18" charset="0"/>
              </a:rPr>
              <a:t>Meet</a:t>
            </a:r>
            <a:r>
              <a:rPr lang="es-MX" b="1" noProof="0" dirty="0">
                <a:solidFill>
                  <a:srgbClr val="0070C0"/>
                </a:solidFill>
                <a:latin typeface="Plantagenet Cherokee" panose="02020602070100000000" pitchFamily="18" charset="0"/>
              </a:rPr>
              <a:t> (una vez por ciclo)- </a:t>
            </a:r>
            <a:r>
              <a:rPr lang="es-MX" noProof="0" dirty="0" err="1">
                <a:latin typeface="Plantagenet Cherokee" panose="02020602070100000000" pitchFamily="18" charset="0"/>
              </a:rPr>
              <a:t>Elevate</a:t>
            </a:r>
            <a:r>
              <a:rPr lang="es-MX" noProof="0" dirty="0">
                <a:latin typeface="Plantagenet Cherokee" panose="02020602070100000000" pitchFamily="18" charset="0"/>
              </a:rPr>
              <a:t> U &amp; Arte</a:t>
            </a:r>
          </a:p>
          <a:p>
            <a:pPr marL="45720" indent="0">
              <a:buNone/>
            </a:pPr>
            <a:r>
              <a:rPr lang="es-MX" b="1" noProof="0" dirty="0">
                <a:solidFill>
                  <a:srgbClr val="C00000"/>
                </a:solidFill>
                <a:latin typeface="Plantagenet Cherokee" panose="02020602070100000000" pitchFamily="18" charset="0"/>
              </a:rPr>
              <a:t>**Las reuniones para ELA y Curso de Extensión de Matemáticas pueden variar.</a:t>
            </a:r>
            <a:endParaRPr lang="es-MX" sz="1500" noProof="0" dirty="0"/>
          </a:p>
          <a:p>
            <a:pPr marL="45720" indent="0">
              <a:buNone/>
            </a:pPr>
            <a:endParaRPr lang="es-MX" sz="1500" noProof="0" dirty="0"/>
          </a:p>
          <a:p>
            <a:pPr marL="45720" indent="0">
              <a:buNone/>
            </a:pPr>
            <a:endParaRPr lang="es-MX" sz="1500" noProof="0" dirty="0"/>
          </a:p>
        </p:txBody>
      </p:sp>
      <p:pic>
        <p:nvPicPr>
          <p:cNvPr id="9" name="Picture 10" descr="Great Valley School District">
            <a:extLst>
              <a:ext uri="{FF2B5EF4-FFF2-40B4-BE49-F238E27FC236}">
                <a16:creationId xmlns:a16="http://schemas.microsoft.com/office/drawing/2014/main" id="{CFD1E445-F8E1-D797-4DF8-5A1EDFBE3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71586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8253-7F45-5FA5-1D85-E546AF03B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48321-8105-B168-9635-F4E2B8762885}"/>
              </a:ext>
            </a:extLst>
          </p:cNvPr>
          <p:cNvSpPr>
            <a:spLocks noGrp="1"/>
          </p:cNvSpPr>
          <p:nvPr>
            <p:ph type="title"/>
          </p:nvPr>
        </p:nvSpPr>
        <p:spPr/>
        <p:txBody>
          <a:bodyPr anchor="ctr">
            <a:noAutofit/>
          </a:bodyPr>
          <a:lstStyle/>
          <a:p>
            <a:pPr algn="ctr"/>
            <a:r>
              <a:rPr lang="es-MX" sz="5000" dirty="0">
                <a:latin typeface="Plantagenet Cherokee" panose="02020602070100000000" pitchFamily="18" charset="0"/>
              </a:rPr>
              <a:t>Comedor</a:t>
            </a:r>
            <a:endParaRPr lang="es-MX" sz="5000" noProof="0" dirty="0">
              <a:latin typeface="Plantagenet Cherokee" panose="02020602070100000000" pitchFamily="18" charset="0"/>
            </a:endParaRPr>
          </a:p>
        </p:txBody>
      </p:sp>
      <p:sp>
        <p:nvSpPr>
          <p:cNvPr id="5" name="Content Placeholder 4">
            <a:extLst>
              <a:ext uri="{FF2B5EF4-FFF2-40B4-BE49-F238E27FC236}">
                <a16:creationId xmlns:a16="http://schemas.microsoft.com/office/drawing/2014/main" id="{B33C82AA-8EEB-F2F3-A24F-E38E28FE45A8}"/>
              </a:ext>
            </a:extLst>
          </p:cNvPr>
          <p:cNvSpPr>
            <a:spLocks noGrp="1"/>
          </p:cNvSpPr>
          <p:nvPr>
            <p:ph sz="half" idx="1"/>
          </p:nvPr>
        </p:nvSpPr>
        <p:spPr>
          <a:xfrm>
            <a:off x="557784" y="2453369"/>
            <a:ext cx="9562431" cy="4023360"/>
          </a:xfrm>
        </p:spPr>
        <p:txBody>
          <a:bodyPr>
            <a:noAutofit/>
          </a:bodyPr>
          <a:lstStyle/>
          <a:p>
            <a:pPr>
              <a:lnSpc>
                <a:spcPct val="150000"/>
              </a:lnSpc>
              <a:buFont typeface="STKaiti" panose="02010600040101010101" pitchFamily="2" charset="-122"/>
              <a:buChar char="★"/>
            </a:pPr>
            <a:r>
              <a:rPr lang="es-ES" sz="2000" b="1" dirty="0">
                <a:solidFill>
                  <a:srgbClr val="00B0F0"/>
                </a:solidFill>
                <a:latin typeface="Plantagenet Cherokee" panose="02020602070100000000" pitchFamily="18" charset="0"/>
              </a:rPr>
              <a:t>Los períodos de almuerzo de los estudiantes duran 30 minutos</a:t>
            </a:r>
          </a:p>
          <a:p>
            <a:pPr>
              <a:lnSpc>
                <a:spcPct val="150000"/>
              </a:lnSpc>
              <a:buFont typeface="STKaiti" panose="02010600040101010101" pitchFamily="2" charset="-122"/>
              <a:buChar char="★"/>
            </a:pPr>
            <a:r>
              <a:rPr lang="es-ES" sz="2000" b="1" dirty="0">
                <a:solidFill>
                  <a:srgbClr val="00B0F0"/>
                </a:solidFill>
                <a:latin typeface="Plantagenet Cherokee" panose="02020602070100000000" pitchFamily="18" charset="0"/>
              </a:rPr>
              <a:t>Dos períodos de almuerzo para estudiantes de 7º grado (10:29-10:59 y 11:21-11:51)</a:t>
            </a:r>
          </a:p>
          <a:p>
            <a:pPr>
              <a:lnSpc>
                <a:spcPct val="150000"/>
              </a:lnSpc>
              <a:buFont typeface="STKaiti" panose="02010600040101010101" pitchFamily="2" charset="-122"/>
              <a:buChar char="★"/>
            </a:pPr>
            <a:r>
              <a:rPr lang="es-ES" sz="2000" b="1" dirty="0">
                <a:solidFill>
                  <a:srgbClr val="00B0F0"/>
                </a:solidFill>
                <a:latin typeface="Plantagenet Cherokee" panose="02020602070100000000" pitchFamily="18" charset="0"/>
              </a:rPr>
              <a:t>Comidas frías y calientes</a:t>
            </a:r>
          </a:p>
          <a:p>
            <a:pPr>
              <a:lnSpc>
                <a:spcPct val="150000"/>
              </a:lnSpc>
              <a:buFont typeface="STKaiti" panose="02010600040101010101" pitchFamily="2" charset="-122"/>
              <a:buChar char="★"/>
            </a:pPr>
            <a:r>
              <a:rPr lang="es-ES" sz="2000" b="1" dirty="0">
                <a:solidFill>
                  <a:srgbClr val="00B0F0"/>
                </a:solidFill>
                <a:latin typeface="Plantagenet Cherokee" panose="02020602070100000000" pitchFamily="18" charset="0"/>
              </a:rPr>
              <a:t>Los estudiantes ingresan su identificación de estudiante para comprar comidas</a:t>
            </a:r>
          </a:p>
          <a:p>
            <a:pPr>
              <a:lnSpc>
                <a:spcPct val="150000"/>
              </a:lnSpc>
              <a:buFont typeface="STKaiti" panose="02010600040101010101" pitchFamily="2" charset="-122"/>
              <a:buChar char="★"/>
            </a:pPr>
            <a:r>
              <a:rPr lang="es-MX" sz="2000" b="1" dirty="0">
                <a:solidFill>
                  <a:srgbClr val="00B0F0"/>
                </a:solidFill>
                <a:latin typeface="Plantagenet Cherokee" panose="02020602070100000000" pitchFamily="18" charset="0"/>
              </a:rPr>
              <a:t>Asientos autoseleccionados</a:t>
            </a:r>
          </a:p>
          <a:p>
            <a:pPr>
              <a:lnSpc>
                <a:spcPct val="150000"/>
              </a:lnSpc>
              <a:buFont typeface="STKaiti" panose="02010600040101010101" pitchFamily="2" charset="-122"/>
              <a:buChar char="★"/>
            </a:pPr>
            <a:r>
              <a:rPr lang="es-MX" sz="2000" b="1" dirty="0">
                <a:solidFill>
                  <a:srgbClr val="00B0F0"/>
                </a:solidFill>
                <a:latin typeface="Plantagenet Cherokee" panose="02020602070100000000" pitchFamily="18" charset="0"/>
              </a:rPr>
              <a:t>Sin recreo</a:t>
            </a:r>
            <a:endParaRPr lang="es-MX" sz="2000" b="1" noProof="0" dirty="0">
              <a:solidFill>
                <a:srgbClr val="00B0F0"/>
              </a:solidFill>
              <a:latin typeface="Plantagenet Cherokee" panose="02020602070100000000" pitchFamily="18" charset="0"/>
            </a:endParaRPr>
          </a:p>
        </p:txBody>
      </p:sp>
      <p:pic>
        <p:nvPicPr>
          <p:cNvPr id="4" name="Picture 3" descr="A silverware with a fork spoon and knife&#10;&#10;AI-generated content may be incorrect.">
            <a:extLst>
              <a:ext uri="{FF2B5EF4-FFF2-40B4-BE49-F238E27FC236}">
                <a16:creationId xmlns:a16="http://schemas.microsoft.com/office/drawing/2014/main" id="{D2AAFA0A-DC71-C2A8-ECC1-4FADADF78981}"/>
              </a:ext>
            </a:extLst>
          </p:cNvPr>
          <p:cNvPicPr>
            <a:picLocks noChangeAspect="1"/>
          </p:cNvPicPr>
          <p:nvPr/>
        </p:nvPicPr>
        <p:blipFill>
          <a:blip r:embed="rId2">
            <a:alphaModFix amt="68000"/>
            <a:extLst>
              <a:ext uri="{837473B0-CC2E-450A-ABE3-18F120FF3D39}">
                <a1611:picAttrSrcUrl xmlns:a1611="http://schemas.microsoft.com/office/drawing/2016/11/main" r:id="rId3"/>
              </a:ext>
            </a:extLst>
          </a:blip>
          <a:stretch>
            <a:fillRect/>
          </a:stretch>
        </p:blipFill>
        <p:spPr>
          <a:xfrm rot="471546">
            <a:off x="9937579" y="2428513"/>
            <a:ext cx="2301409" cy="2433492"/>
          </a:xfrm>
          <a:prstGeom prst="rect">
            <a:avLst/>
          </a:prstGeom>
          <a:noFill/>
        </p:spPr>
      </p:pic>
      <p:pic>
        <p:nvPicPr>
          <p:cNvPr id="6" name="Picture 10" descr="Great Valley School District">
            <a:extLst>
              <a:ext uri="{FF2B5EF4-FFF2-40B4-BE49-F238E27FC236}">
                <a16:creationId xmlns:a16="http://schemas.microsoft.com/office/drawing/2014/main" id="{2803DA00-07DA-B3CD-2010-3BA8D00977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13633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2330419" y="656106"/>
            <a:ext cx="7248424" cy="1356360"/>
          </a:xfrm>
        </p:spPr>
        <p:txBody>
          <a:bodyPr anchor="ctr">
            <a:noAutofit/>
          </a:bodyPr>
          <a:lstStyle/>
          <a:p>
            <a:pPr algn="ctr"/>
            <a:r>
              <a:rPr lang="es-MX" sz="5000" noProof="0" dirty="0">
                <a:latin typeface="Plantagenet Cherokee" panose="02020602070100000000" pitchFamily="18" charset="0"/>
              </a:rPr>
              <a:t>Disciplina</a:t>
            </a:r>
          </a:p>
        </p:txBody>
      </p:sp>
      <p:sp>
        <p:nvSpPr>
          <p:cNvPr id="6" name="Content Placeholder 5">
            <a:extLst>
              <a:ext uri="{FF2B5EF4-FFF2-40B4-BE49-F238E27FC236}">
                <a16:creationId xmlns:a16="http://schemas.microsoft.com/office/drawing/2014/main" id="{40CF3899-6915-128A-EE01-B181E6212932}"/>
              </a:ext>
            </a:extLst>
          </p:cNvPr>
          <p:cNvSpPr>
            <a:spLocks noGrp="1"/>
          </p:cNvSpPr>
          <p:nvPr>
            <p:ph sz="half" idx="1"/>
          </p:nvPr>
        </p:nvSpPr>
        <p:spPr>
          <a:xfrm>
            <a:off x="402735" y="2226838"/>
            <a:ext cx="7453530" cy="4616267"/>
          </a:xfrm>
        </p:spPr>
        <p:txBody>
          <a:bodyPr>
            <a:noAutofit/>
          </a:bodyPr>
          <a:lstStyle/>
          <a:p>
            <a:pPr marL="45720" indent="0">
              <a:buNone/>
            </a:pPr>
            <a:r>
              <a:rPr lang="es-MX" sz="2000" b="1" noProof="0" dirty="0">
                <a:solidFill>
                  <a:srgbClr val="0070C0"/>
                </a:solidFill>
                <a:latin typeface="Plantagenet Cherokee" panose="02020602070100000000" pitchFamily="18" charset="0"/>
              </a:rPr>
              <a:t>Algunos ejemplos de las expectativas incluyen:</a:t>
            </a:r>
            <a:endParaRPr lang="es-MX" sz="800" noProof="0" dirty="0">
              <a:solidFill>
                <a:schemeClr val="bg2">
                  <a:lumMod val="75000"/>
                </a:schemeClr>
              </a:solidFill>
              <a:latin typeface="Plantagenet Cherokee" panose="02020602070100000000" pitchFamily="18" charset="0"/>
            </a:endParaRPr>
          </a:p>
          <a:p>
            <a:pPr lvl="1">
              <a:buFont typeface="Wingdings" panose="05000000000000000000" pitchFamily="2" charset="2"/>
              <a:buChar char="ü"/>
            </a:pPr>
            <a:r>
              <a:rPr lang="es-MX" sz="1700" b="1" noProof="0" dirty="0">
                <a:solidFill>
                  <a:srgbClr val="0070C0"/>
                </a:solidFill>
                <a:latin typeface="Plantagenet Cherokee" panose="02020602070100000000" pitchFamily="18" charset="0"/>
              </a:rPr>
              <a:t>Se espera que los teléfonos celulares se coloquen en las mochilas antes de ingresar al edificio. Los teléfonos celulares deben permanecer en los casilleros de los estudiantes durante todo el día escolar. Tenemos un teléfono para que los estudiantes lo usen en la oficina principal.</a:t>
            </a:r>
          </a:p>
          <a:p>
            <a:pPr lvl="1">
              <a:buFont typeface="Wingdings" panose="05000000000000000000" pitchFamily="2" charset="2"/>
              <a:buChar char="ü"/>
            </a:pPr>
            <a:endParaRPr lang="es-MX" sz="600" noProof="0" dirty="0">
              <a:latin typeface="Plantagenet Cherokee" panose="02020602070100000000" pitchFamily="18" charset="0"/>
            </a:endParaRPr>
          </a:p>
          <a:p>
            <a:pPr lvl="1">
              <a:buFont typeface="Wingdings" panose="05000000000000000000" pitchFamily="2" charset="2"/>
              <a:buChar char="ü"/>
            </a:pPr>
            <a:r>
              <a:rPr lang="es-MX" sz="1700" b="1" noProof="0" dirty="0">
                <a:solidFill>
                  <a:srgbClr val="0070C0"/>
                </a:solidFill>
                <a:latin typeface="Plantagenet Cherokee" panose="02020602070100000000" pitchFamily="18" charset="0"/>
              </a:rPr>
              <a:t>La escuela comienza a las 7:40 am. Los estudiantes que tengan 4 llegadas tardías injustificadas a la escuela se les asignará una detención para almorzar en la 4ª ocurrencia.</a:t>
            </a:r>
          </a:p>
          <a:p>
            <a:pPr marL="457200" lvl="1" indent="0">
              <a:buNone/>
            </a:pPr>
            <a:endParaRPr lang="es-MX" sz="600" noProof="0" dirty="0">
              <a:latin typeface="Plantagenet Cherokee" panose="02020602070100000000" pitchFamily="18" charset="0"/>
            </a:endParaRPr>
          </a:p>
          <a:p>
            <a:pPr lvl="1">
              <a:buFont typeface="Wingdings" panose="05000000000000000000" pitchFamily="2" charset="2"/>
              <a:buChar char="ü"/>
            </a:pPr>
            <a:r>
              <a:rPr lang="es-MX" sz="1700" b="1" noProof="0" dirty="0">
                <a:solidFill>
                  <a:srgbClr val="0070C0"/>
                </a:solidFill>
                <a:latin typeface="Plantagenet Cherokee" panose="02020602070100000000" pitchFamily="18" charset="0"/>
              </a:rPr>
              <a:t>Los estudiantes tienen 3 minutos para pasar de una clase a otra. Los estudiantes que lleguen tarde a clase sin una excusa, pase o razón verificada se les asignará una detención para el almuerzo del maestro o una detención después de la escuela después de la 3ª ocurrencia.</a:t>
            </a:r>
          </a:p>
        </p:txBody>
      </p:sp>
      <p:pic>
        <p:nvPicPr>
          <p:cNvPr id="8" name="Picture 7" descr="A note pinned to a cork board&#10;&#10;AI-generated content may be incorrect.">
            <a:extLst>
              <a:ext uri="{FF2B5EF4-FFF2-40B4-BE49-F238E27FC236}">
                <a16:creationId xmlns:a16="http://schemas.microsoft.com/office/drawing/2014/main" id="{3887D3ED-E1E0-9A76-D19C-D8F2D7C283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56265" y="4011942"/>
            <a:ext cx="4155033" cy="2773484"/>
          </a:xfrm>
          <a:prstGeom prst="rect">
            <a:avLst/>
          </a:prstGeom>
          <a:noFill/>
        </p:spPr>
      </p:pic>
      <p:sp>
        <p:nvSpPr>
          <p:cNvPr id="9" name="TextBox 8">
            <a:extLst>
              <a:ext uri="{FF2B5EF4-FFF2-40B4-BE49-F238E27FC236}">
                <a16:creationId xmlns:a16="http://schemas.microsoft.com/office/drawing/2014/main" id="{85516062-BC82-6A15-B2A8-3982D6423FF8}"/>
              </a:ext>
            </a:extLst>
          </p:cNvPr>
          <p:cNvSpPr txBox="1"/>
          <p:nvPr/>
        </p:nvSpPr>
        <p:spPr>
          <a:xfrm>
            <a:off x="7729866" y="2380726"/>
            <a:ext cx="4407830" cy="1631216"/>
          </a:xfrm>
          <a:prstGeom prst="rect">
            <a:avLst/>
          </a:prstGeom>
          <a:noFill/>
        </p:spPr>
        <p:txBody>
          <a:bodyPr wrap="square" rtlCol="0">
            <a:spAutoFit/>
          </a:bodyPr>
          <a:lstStyle/>
          <a:p>
            <a:pPr algn="ctr"/>
            <a:r>
              <a:rPr lang="es-MX" sz="2000" b="1" noProof="0" dirty="0">
                <a:solidFill>
                  <a:schemeClr val="bg2">
                    <a:lumMod val="75000"/>
                  </a:schemeClr>
                </a:solidFill>
                <a:latin typeface="Plantagenet Cherokee" panose="02020602070100000000" pitchFamily="18" charset="0"/>
              </a:rPr>
              <a:t>Hacemos que los estudiantes sean responsables de tener en cuenta las expectativas de la escuela. 
La disciplina es progresiva por naturaleza.</a:t>
            </a:r>
            <a:endParaRPr lang="es-MX" sz="2000" b="1" noProof="0" dirty="0">
              <a:solidFill>
                <a:schemeClr val="bg2">
                  <a:lumMod val="75000"/>
                </a:schemeClr>
              </a:solidFill>
            </a:endParaRPr>
          </a:p>
        </p:txBody>
      </p:sp>
      <p:pic>
        <p:nvPicPr>
          <p:cNvPr id="10" name="Picture 10" descr="Great Valley School District">
            <a:extLst>
              <a:ext uri="{FF2B5EF4-FFF2-40B4-BE49-F238E27FC236}">
                <a16:creationId xmlns:a16="http://schemas.microsoft.com/office/drawing/2014/main" id="{4D9BA94A-3D68-A5C0-E0F7-32EA09E5D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210730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5" name="Rectangle 14">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16"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18" name="Rectangle 17">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0"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pic>
        <p:nvPicPr>
          <p:cNvPr id="8" name="Picture 7" descr="Book open on a deck with a blackboard in the background">
            <a:extLst>
              <a:ext uri="{FF2B5EF4-FFF2-40B4-BE49-F238E27FC236}">
                <a16:creationId xmlns:a16="http://schemas.microsoft.com/office/drawing/2014/main" id="{76C528C6-A7B6-B75D-EBD7-4492AE576A35}"/>
              </a:ext>
            </a:extLst>
          </p:cNvPr>
          <p:cNvPicPr>
            <a:picLocks noChangeAspect="1"/>
          </p:cNvPicPr>
          <p:nvPr/>
        </p:nvPicPr>
        <p:blipFill>
          <a:blip r:embed="rId3"/>
          <a:srcRect l="38708" r="6899"/>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22"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sp>
        <p:nvSpPr>
          <p:cNvPr id="2" name="Title 1">
            <a:extLst>
              <a:ext uri="{FF2B5EF4-FFF2-40B4-BE49-F238E27FC236}">
                <a16:creationId xmlns:a16="http://schemas.microsoft.com/office/drawing/2014/main" id="{AAA3AABB-D0DA-3150-3B13-5DB7DF991782}"/>
              </a:ext>
            </a:extLst>
          </p:cNvPr>
          <p:cNvSpPr>
            <a:spLocks noGrp="1"/>
          </p:cNvSpPr>
          <p:nvPr>
            <p:ph type="title"/>
          </p:nvPr>
        </p:nvSpPr>
        <p:spPr>
          <a:xfrm>
            <a:off x="5695061" y="197968"/>
            <a:ext cx="5428551" cy="3153753"/>
          </a:xfrm>
        </p:spPr>
        <p:txBody>
          <a:bodyPr vert="horz" lIns="91440" tIns="45720" rIns="91440" bIns="45720" rtlCol="0" anchor="b">
            <a:normAutofit/>
          </a:bodyPr>
          <a:lstStyle/>
          <a:p>
            <a:pPr algn="ctr"/>
            <a:r>
              <a:rPr lang="es-MX" sz="5000" noProof="0" dirty="0">
                <a:latin typeface="Plantagenet Cherokee" panose="02020602070100000000" pitchFamily="18" charset="0"/>
              </a:rPr>
              <a:t>Guía para las Tareas en casa</a:t>
            </a:r>
          </a:p>
        </p:txBody>
      </p:sp>
      <p:sp>
        <p:nvSpPr>
          <p:cNvPr id="3" name="Text Placeholder 2">
            <a:extLst>
              <a:ext uri="{FF2B5EF4-FFF2-40B4-BE49-F238E27FC236}">
                <a16:creationId xmlns:a16="http://schemas.microsoft.com/office/drawing/2014/main" id="{82BE610C-9FAC-32BB-C494-5CEBEC6062E0}"/>
              </a:ext>
            </a:extLst>
          </p:cNvPr>
          <p:cNvSpPr>
            <a:spLocks noGrp="1"/>
          </p:cNvSpPr>
          <p:nvPr>
            <p:ph type="body" idx="1"/>
          </p:nvPr>
        </p:nvSpPr>
        <p:spPr>
          <a:xfrm>
            <a:off x="5217051" y="4488067"/>
            <a:ext cx="6551612" cy="1622322"/>
          </a:xfrm>
        </p:spPr>
        <p:txBody>
          <a:bodyPr vert="horz" lIns="91440" tIns="45720" rIns="91440" bIns="45720" rtlCol="0" anchor="t">
            <a:normAutofit fontScale="77500" lnSpcReduction="20000"/>
          </a:bodyPr>
          <a:lstStyle/>
          <a:p>
            <a:pPr marR="0" lvl="0" algn="ctr" fontAlgn="auto">
              <a:tabLst/>
              <a:defRPr/>
            </a:pPr>
            <a:r>
              <a:rPr lang="es-MX" sz="3000" noProof="0" dirty="0">
                <a:latin typeface="Plantagenet Cherokee" panose="02020602070100000000" pitchFamily="18" charset="0"/>
              </a:rPr>
              <a:t>Por favor siga el siguiente </a:t>
            </a:r>
            <a:r>
              <a:rPr lang="es-MX" sz="3000" noProof="0" dirty="0">
                <a:effectLst/>
                <a:latin typeface="Plantagenet Cherokee" panose="02020602070100000000" pitchFamily="18" charset="0"/>
                <a:hlinkClick r:id="rId4"/>
              </a:rPr>
              <a:t>LINK/ENLACE</a:t>
            </a:r>
            <a:r>
              <a:rPr lang="es-MX" sz="3000" noProof="0" dirty="0">
                <a:effectLst/>
                <a:latin typeface="Plantagenet Cherokee" panose="02020602070100000000" pitchFamily="18" charset="0"/>
              </a:rPr>
              <a:t> </a:t>
            </a:r>
          </a:p>
          <a:p>
            <a:pPr marR="0" lvl="0" algn="ctr" fontAlgn="auto">
              <a:tabLst/>
              <a:defRPr/>
            </a:pPr>
            <a:r>
              <a:rPr lang="es-MX" sz="3000" noProof="0" dirty="0">
                <a:effectLst/>
                <a:latin typeface="Plantagenet Cherokee" panose="02020602070100000000" pitchFamily="18" charset="0"/>
              </a:rPr>
              <a:t>Para acceder</a:t>
            </a:r>
          </a:p>
          <a:p>
            <a:pPr marR="0" lvl="0" algn="ctr" fontAlgn="auto">
              <a:tabLst/>
              <a:defRPr/>
            </a:pPr>
            <a:r>
              <a:rPr lang="es-MX" sz="3000" noProof="0" dirty="0">
                <a:latin typeface="Plantagenet Cherokee" panose="02020602070100000000" pitchFamily="18" charset="0"/>
              </a:rPr>
              <a:t>A LAS Pautas para la tarea de GVSD</a:t>
            </a:r>
            <a:endParaRPr lang="es-MX" sz="1800" noProof="0" dirty="0"/>
          </a:p>
        </p:txBody>
      </p:sp>
      <p:sp>
        <p:nvSpPr>
          <p:cNvPr id="24" name="Rectangle 23">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pic>
        <p:nvPicPr>
          <p:cNvPr id="9" name="Picture 10" descr="Great Valley School District">
            <a:extLst>
              <a:ext uri="{FF2B5EF4-FFF2-40B4-BE49-F238E27FC236}">
                <a16:creationId xmlns:a16="http://schemas.microsoft.com/office/drawing/2014/main" id="{689B998D-9D00-4493-6B82-96987925C5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119204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s-MX" noProof="0" dirty="0"/>
            </a:p>
          </p:txBody>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2" name="Title 1">
            <a:extLst>
              <a:ext uri="{FF2B5EF4-FFF2-40B4-BE49-F238E27FC236}">
                <a16:creationId xmlns:a16="http://schemas.microsoft.com/office/drawing/2014/main" id="{A4BB4BDE-6A5C-3B24-C97F-5504E3ED4540}"/>
              </a:ext>
            </a:extLst>
          </p:cNvPr>
          <p:cNvSpPr>
            <a:spLocks noGrp="1"/>
          </p:cNvSpPr>
          <p:nvPr>
            <p:ph type="title"/>
          </p:nvPr>
        </p:nvSpPr>
        <p:spPr>
          <a:xfrm>
            <a:off x="675167" y="973667"/>
            <a:ext cx="3770676" cy="4833745"/>
          </a:xfrm>
        </p:spPr>
        <p:txBody>
          <a:bodyPr>
            <a:normAutofit/>
          </a:bodyPr>
          <a:lstStyle/>
          <a:p>
            <a:r>
              <a:rPr lang="es-MX" sz="5000" noProof="0" dirty="0">
                <a:solidFill>
                  <a:srgbClr val="EBEBEB"/>
                </a:solidFill>
                <a:latin typeface="Plantagenet Cherokee" panose="02020602070100000000" pitchFamily="18" charset="0"/>
              </a:rPr>
              <a:t>Participa en</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pic>
        <p:nvPicPr>
          <p:cNvPr id="4" name="Picture 10" descr="Great Valley School District">
            <a:extLst>
              <a:ext uri="{FF2B5EF4-FFF2-40B4-BE49-F238E27FC236}">
                <a16:creationId xmlns:a16="http://schemas.microsoft.com/office/drawing/2014/main" id="{1BB24F7F-B919-AF84-DDA9-39918057E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6" name="Content Placeholder 2">
            <a:extLst>
              <a:ext uri="{FF2B5EF4-FFF2-40B4-BE49-F238E27FC236}">
                <a16:creationId xmlns:a16="http://schemas.microsoft.com/office/drawing/2014/main" id="{965ED9F7-C689-80D7-B6EB-79D5D7686433}"/>
              </a:ext>
            </a:extLst>
          </p:cNvPr>
          <p:cNvGraphicFramePr>
            <a:graphicFrameLocks noGrp="1"/>
          </p:cNvGraphicFramePr>
          <p:nvPr>
            <p:ph idx="1"/>
            <p:extLst>
              <p:ext uri="{D42A27DB-BD31-4B8C-83A1-F6EECF244321}">
                <p14:modId xmlns:p14="http://schemas.microsoft.com/office/powerpoint/2010/main" val="3903262565"/>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40438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fillRect l="-6000" r="-6000"/>
          </a:stretch>
        </a:blipFill>
        <a:effectLst/>
      </p:bgPr>
    </p:bg>
    <p:spTree>
      <p:nvGrpSpPr>
        <p:cNvPr id="1" name="">
          <a:extLst>
            <a:ext uri="{FF2B5EF4-FFF2-40B4-BE49-F238E27FC236}">
              <a16:creationId xmlns:a16="http://schemas.microsoft.com/office/drawing/2014/main" id="{837AF39E-2B86-370B-CA7C-4636DA023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7A2AB-B3B9-9849-56A3-28D22691846C}"/>
              </a:ext>
            </a:extLst>
          </p:cNvPr>
          <p:cNvSpPr>
            <a:spLocks noGrp="1"/>
          </p:cNvSpPr>
          <p:nvPr>
            <p:ph type="title"/>
          </p:nvPr>
        </p:nvSpPr>
        <p:spPr>
          <a:xfrm>
            <a:off x="1358936" y="936545"/>
            <a:ext cx="8761413" cy="706964"/>
          </a:xfrm>
        </p:spPr>
        <p:txBody>
          <a:bodyPr>
            <a:noAutofit/>
          </a:bodyPr>
          <a:lstStyle/>
          <a:p>
            <a:pPr algn="ctr"/>
            <a:r>
              <a:rPr lang="es-MX" sz="5000" noProof="0" dirty="0">
                <a:latin typeface="Plantagenet Cherokee"/>
              </a:rPr>
              <a:t>Deportes de la Escuela Intermedia (GVMS)</a:t>
            </a:r>
            <a:endParaRPr lang="es-MX" sz="5000" noProof="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CDB041A3-F529-D907-AC16-6776237803FD}"/>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s-MX" sz="1500" noProof="0" dirty="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s-MX" sz="2500" b="1" noProof="0" dirty="0">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s-MX" sz="1500" noProof="0" dirty="0"/>
          </a:p>
        </p:txBody>
      </p:sp>
      <p:pic>
        <p:nvPicPr>
          <p:cNvPr id="7" name="Picture 10" descr="Great Valley School District">
            <a:extLst>
              <a:ext uri="{FF2B5EF4-FFF2-40B4-BE49-F238E27FC236}">
                <a16:creationId xmlns:a16="http://schemas.microsoft.com/office/drawing/2014/main" id="{0EF471D5-93B8-C10A-747D-C9FC9EB60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3" name="Table 2">
            <a:extLst>
              <a:ext uri="{FF2B5EF4-FFF2-40B4-BE49-F238E27FC236}">
                <a16:creationId xmlns:a16="http://schemas.microsoft.com/office/drawing/2014/main" id="{A0CD0FCE-BFFD-B8D0-C2FF-6773619D99F2}"/>
              </a:ext>
            </a:extLst>
          </p:cNvPr>
          <p:cNvGraphicFramePr>
            <a:graphicFrameLocks noGrp="1"/>
          </p:cNvGraphicFramePr>
          <p:nvPr>
            <p:extLst>
              <p:ext uri="{D42A27DB-BD31-4B8C-83A1-F6EECF244321}">
                <p14:modId xmlns:p14="http://schemas.microsoft.com/office/powerpoint/2010/main" val="758530744"/>
              </p:ext>
            </p:extLst>
          </p:nvPr>
        </p:nvGraphicFramePr>
        <p:xfrm>
          <a:off x="1149926" y="2262359"/>
          <a:ext cx="9892147" cy="4419600"/>
        </p:xfrm>
        <a:graphic>
          <a:graphicData uri="http://schemas.openxmlformats.org/drawingml/2006/table">
            <a:tbl>
              <a:tblPr firstRow="1" bandRow="1">
                <a:tableStyleId>{5C22544A-7EE6-4342-B048-85BDC9FD1C3A}</a:tableStyleId>
              </a:tblPr>
              <a:tblGrid>
                <a:gridCol w="3070340">
                  <a:extLst>
                    <a:ext uri="{9D8B030D-6E8A-4147-A177-3AD203B41FA5}">
                      <a16:colId xmlns:a16="http://schemas.microsoft.com/office/drawing/2014/main" val="1050600929"/>
                    </a:ext>
                  </a:extLst>
                </a:gridCol>
                <a:gridCol w="3075525">
                  <a:extLst>
                    <a:ext uri="{9D8B030D-6E8A-4147-A177-3AD203B41FA5}">
                      <a16:colId xmlns:a16="http://schemas.microsoft.com/office/drawing/2014/main" val="3801157285"/>
                    </a:ext>
                  </a:extLst>
                </a:gridCol>
                <a:gridCol w="3746282">
                  <a:extLst>
                    <a:ext uri="{9D8B030D-6E8A-4147-A177-3AD203B41FA5}">
                      <a16:colId xmlns:a16="http://schemas.microsoft.com/office/drawing/2014/main" val="1125858419"/>
                    </a:ext>
                  </a:extLst>
                </a:gridCol>
              </a:tblGrid>
              <a:tr h="3668790">
                <a:tc>
                  <a:txBody>
                    <a:bodyPr/>
                    <a:lstStyle/>
                    <a:p>
                      <a:pPr algn="l"/>
                      <a:r>
                        <a:rPr lang="es-MX" sz="2300" noProof="0" dirty="0">
                          <a:solidFill>
                            <a:schemeClr val="tx1"/>
                          </a:solidFill>
                          <a:latin typeface="Plantagenet Cherokee" panose="02020602070100000000" pitchFamily="18" charset="0"/>
                        </a:rPr>
                        <a:t>   </a:t>
                      </a:r>
                      <a:r>
                        <a:rPr lang="es-MX" sz="2300" noProof="0" dirty="0" err="1">
                          <a:solidFill>
                            <a:schemeClr val="tx1"/>
                          </a:solidFill>
                          <a:latin typeface="Plantagenet Cherokee" panose="02020602070100000000" pitchFamily="18" charset="0"/>
                        </a:rPr>
                        <a:t>Fall</a:t>
                      </a:r>
                      <a:r>
                        <a:rPr lang="es-MX" sz="2300" noProof="0" dirty="0">
                          <a:solidFill>
                            <a:schemeClr val="tx1"/>
                          </a:solidFill>
                          <a:latin typeface="Plantagenet Cherokee" panose="02020602070100000000" pitchFamily="18" charset="0"/>
                        </a:rPr>
                        <a:t>/Otoño </a:t>
                      </a:r>
                    </a:p>
                    <a:p>
                      <a:pPr lvl="0">
                        <a:buNone/>
                      </a:pPr>
                      <a:endParaRPr lang="es-MX" sz="900" noProof="0" dirty="0">
                        <a:solidFill>
                          <a:srgbClr val="0070C0"/>
                        </a:solidFill>
                        <a:latin typeface="Plantagenet Cherokee" panose="02020602070100000000" pitchFamily="18" charset="0"/>
                      </a:endParaRPr>
                    </a:p>
                    <a:p>
                      <a:pPr marL="285750" lvl="0" indent="-285750">
                        <a:buFont typeface="Arial"/>
                        <a:buChar char="•"/>
                      </a:pPr>
                      <a:r>
                        <a:rPr lang="es-MX" sz="2000" noProof="0" dirty="0">
                          <a:solidFill>
                            <a:srgbClr val="0070C0"/>
                          </a:solidFill>
                          <a:latin typeface="Plantagenet Cherokee" panose="02020602070100000000" pitchFamily="18" charset="0"/>
                        </a:rPr>
                        <a:t>Cross Country </a:t>
                      </a:r>
                      <a:r>
                        <a:rPr lang="es-MX" sz="1600" noProof="0" dirty="0">
                          <a:solidFill>
                            <a:srgbClr val="0070C0"/>
                          </a:solidFill>
                          <a:latin typeface="Plantagenet Cherokee" panose="02020602070100000000" pitchFamily="18" charset="0"/>
                        </a:rPr>
                        <a:t>(atletismo) </a:t>
                      </a:r>
                    </a:p>
                    <a:p>
                      <a:pPr marL="285750" lvl="0" indent="-285750">
                        <a:buFont typeface="Arial"/>
                        <a:buChar char="•"/>
                      </a:pPr>
                      <a:r>
                        <a:rPr lang="es-MX" sz="2000" noProof="0" dirty="0">
                          <a:solidFill>
                            <a:srgbClr val="0070C0"/>
                          </a:solidFill>
                          <a:latin typeface="Plantagenet Cherokee" panose="02020602070100000000" pitchFamily="18" charset="0"/>
                        </a:rPr>
                        <a:t>Boys Soccer</a:t>
                      </a:r>
                    </a:p>
                    <a:p>
                      <a:pPr marL="0" lvl="0" indent="0">
                        <a:buFont typeface="Arial"/>
                        <a:buNone/>
                      </a:pPr>
                      <a:r>
                        <a:rPr lang="es-MX" sz="1600" noProof="0" dirty="0">
                          <a:solidFill>
                            <a:srgbClr val="0070C0"/>
                          </a:solidFill>
                          <a:latin typeface="Plantagenet Cherokee" panose="02020602070100000000" pitchFamily="18" charset="0"/>
                        </a:rPr>
                        <a:t>(</a:t>
                      </a:r>
                      <a:r>
                        <a:rPr lang="es-US" sz="1600" noProof="0" dirty="0">
                          <a:solidFill>
                            <a:srgbClr val="0070C0"/>
                          </a:solidFill>
                          <a:latin typeface="Plantagenet Cherokee" panose="02020602070100000000" pitchFamily="18" charset="0"/>
                        </a:rPr>
                        <a:t>fútbol</a:t>
                      </a:r>
                      <a:r>
                        <a:rPr lang="es-MX" sz="1600" noProof="0" dirty="0">
                          <a:solidFill>
                            <a:srgbClr val="0070C0"/>
                          </a:solidFill>
                          <a:latin typeface="Plantagenet Cherokee" panose="02020602070100000000" pitchFamily="18" charset="0"/>
                        </a:rPr>
                        <a:t> de chicos)</a:t>
                      </a:r>
                    </a:p>
                    <a:p>
                      <a:pPr marL="285750" lvl="0" indent="-285750">
                        <a:buFont typeface="Arial"/>
                        <a:buChar char="•"/>
                      </a:pPr>
                      <a:r>
                        <a:rPr lang="es-MX" sz="2000" noProof="0" dirty="0" err="1">
                          <a:solidFill>
                            <a:srgbClr val="0070C0"/>
                          </a:solidFill>
                          <a:latin typeface="Plantagenet Cherokee" panose="02020602070100000000" pitchFamily="18" charset="0"/>
                        </a:rPr>
                        <a:t>Girls</a:t>
                      </a:r>
                      <a:r>
                        <a:rPr lang="es-MX" sz="2000" noProof="0" dirty="0">
                          <a:solidFill>
                            <a:srgbClr val="0070C0"/>
                          </a:solidFill>
                          <a:latin typeface="Plantagenet Cherokee" panose="02020602070100000000" pitchFamily="18" charset="0"/>
                        </a:rPr>
                        <a:t> Soccer</a:t>
                      </a:r>
                    </a:p>
                    <a:p>
                      <a:pPr marL="0" lvl="0" indent="0">
                        <a:buFont typeface="Arial"/>
                        <a:buNone/>
                      </a:pPr>
                      <a:r>
                        <a:rPr lang="es-US" sz="1600" noProof="0" dirty="0">
                          <a:solidFill>
                            <a:srgbClr val="0070C0"/>
                          </a:solidFill>
                          <a:latin typeface="Plantagenet Cherokee" panose="02020602070100000000" pitchFamily="18" charset="0"/>
                        </a:rPr>
                        <a:t>(Fútbol de chicas)</a:t>
                      </a:r>
                      <a:endParaRPr lang="es-MX" sz="1600" noProof="0" dirty="0">
                        <a:solidFill>
                          <a:srgbClr val="0070C0"/>
                        </a:solidFill>
                        <a:latin typeface="Plantagenet Cherokee" panose="02020602070100000000" pitchFamily="18" charset="0"/>
                      </a:endParaRPr>
                    </a:p>
                    <a:p>
                      <a:pPr marL="285750" lvl="0" indent="-285750">
                        <a:buFont typeface="Arial"/>
                        <a:buChar char="•"/>
                      </a:pPr>
                      <a:r>
                        <a:rPr lang="es-MX" sz="2000" noProof="0" dirty="0" err="1">
                          <a:solidFill>
                            <a:srgbClr val="0070C0"/>
                          </a:solidFill>
                          <a:latin typeface="Plantagenet Cherokee" panose="02020602070100000000" pitchFamily="18" charset="0"/>
                        </a:rPr>
                        <a:t>Cheerleading</a:t>
                      </a:r>
                      <a:endParaRPr lang="es-MX" sz="2000" noProof="0" dirty="0">
                        <a:solidFill>
                          <a:srgbClr val="0070C0"/>
                        </a:solidFill>
                        <a:latin typeface="Plantagenet Cherokee" panose="02020602070100000000" pitchFamily="18" charset="0"/>
                      </a:endParaRPr>
                    </a:p>
                    <a:p>
                      <a:pPr marL="0" lvl="0" indent="0">
                        <a:buFont typeface="Arial"/>
                        <a:buNone/>
                      </a:pPr>
                      <a:r>
                        <a:rPr lang="es-MX" sz="1600" noProof="0" dirty="0">
                          <a:solidFill>
                            <a:srgbClr val="0070C0"/>
                          </a:solidFill>
                          <a:latin typeface="Plantagenet Cherokee" panose="02020602070100000000" pitchFamily="18" charset="0"/>
                        </a:rPr>
                        <a:t>(Porristas)</a:t>
                      </a:r>
                    </a:p>
                    <a:p>
                      <a:pPr marL="285750" lvl="0" indent="-285750">
                        <a:buFont typeface="Arial"/>
                        <a:buChar char="•"/>
                      </a:pPr>
                      <a:r>
                        <a:rPr lang="es-MX" sz="2000" noProof="0" dirty="0">
                          <a:solidFill>
                            <a:srgbClr val="0070C0"/>
                          </a:solidFill>
                          <a:latin typeface="Plantagenet Cherokee" panose="02020602070100000000" pitchFamily="18" charset="0"/>
                        </a:rPr>
                        <a:t>Field Hockey</a:t>
                      </a:r>
                    </a:p>
                    <a:p>
                      <a:pPr marL="0" lvl="0" indent="0">
                        <a:buFont typeface="Arial"/>
                        <a:buNone/>
                      </a:pPr>
                      <a:r>
                        <a:rPr lang="es-MX" sz="1600" noProof="0" dirty="0">
                          <a:solidFill>
                            <a:srgbClr val="0070C0"/>
                          </a:solidFill>
                          <a:latin typeface="Plantagenet Cherokee" panose="02020602070100000000" pitchFamily="18" charset="0"/>
                        </a:rPr>
                        <a:t>(Hockey sobre </a:t>
                      </a:r>
                      <a:r>
                        <a:rPr lang="es-US" sz="1600" noProof="0" dirty="0">
                          <a:solidFill>
                            <a:srgbClr val="0070C0"/>
                          </a:solidFill>
                          <a:latin typeface="Plantagenet Cherokee" panose="02020602070100000000" pitchFamily="18" charset="0"/>
                        </a:rPr>
                        <a:t>césped)</a:t>
                      </a:r>
                      <a:endParaRPr lang="es-MX" sz="1600" noProof="0" dirty="0">
                        <a:solidFill>
                          <a:srgbClr val="0070C0"/>
                        </a:solidFill>
                        <a:latin typeface="Plantagenet Cherokee" panose="02020602070100000000" pitchFamily="18" charset="0"/>
                      </a:endParaRPr>
                    </a:p>
                    <a:p>
                      <a:pPr marL="285750" lvl="0" indent="-285750">
                        <a:buFont typeface="Arial"/>
                        <a:buChar char="•"/>
                      </a:pPr>
                      <a:r>
                        <a:rPr lang="es-MX" sz="2000" noProof="0" dirty="0" err="1">
                          <a:solidFill>
                            <a:srgbClr val="0070C0"/>
                          </a:solidFill>
                          <a:latin typeface="Plantagenet Cherokee" panose="02020602070100000000" pitchFamily="18" charset="0"/>
                        </a:rPr>
                        <a:t>Volleyball</a:t>
                      </a:r>
                      <a:endParaRPr lang="es-MX" sz="2000" noProof="0" dirty="0">
                        <a:solidFill>
                          <a:srgbClr val="0070C0"/>
                        </a:solidFill>
                        <a:latin typeface="Plantagenet Cherokee" panose="02020602070100000000" pitchFamily="18" charset="0"/>
                      </a:endParaRPr>
                    </a:p>
                    <a:p>
                      <a:pPr marL="0" lvl="0" indent="0">
                        <a:buFont typeface="Arial"/>
                        <a:buNone/>
                      </a:pPr>
                      <a:r>
                        <a:rPr lang="es-MX" sz="1600" noProof="0" dirty="0">
                          <a:solidFill>
                            <a:srgbClr val="0070C0"/>
                          </a:solidFill>
                          <a:latin typeface="Plantagenet Cherokee" panose="02020602070100000000" pitchFamily="18" charset="0"/>
                        </a:rPr>
                        <a:t>(</a:t>
                      </a:r>
                      <a:r>
                        <a:rPr lang="es-US" sz="1600" noProof="0" dirty="0">
                          <a:solidFill>
                            <a:srgbClr val="0070C0"/>
                          </a:solidFill>
                          <a:latin typeface="Plantagenet Cherokee" panose="02020602070100000000" pitchFamily="18" charset="0"/>
                        </a:rPr>
                        <a:t>Vóleibol)</a:t>
                      </a:r>
                      <a:endParaRPr lang="es-MX" sz="1600" noProof="0" dirty="0">
                        <a:solidFill>
                          <a:srgbClr val="0070C0"/>
                        </a:solidFill>
                        <a:latin typeface="Plantagenet Cherokee" panose="02020602070100000000" pitchFamily="18" charset="0"/>
                      </a:endParaRPr>
                    </a:p>
                    <a:p>
                      <a:pPr marL="285750" lvl="0" indent="-285750">
                        <a:buFont typeface="Arial"/>
                        <a:buChar char="•"/>
                      </a:pPr>
                      <a:r>
                        <a:rPr lang="es-MX" sz="2000" noProof="0" dirty="0" err="1">
                          <a:solidFill>
                            <a:srgbClr val="0070C0"/>
                          </a:solidFill>
                          <a:latin typeface="Plantagenet Cherokee" panose="02020602070100000000" pitchFamily="18" charset="0"/>
                        </a:rPr>
                        <a:t>Football</a:t>
                      </a:r>
                      <a:endParaRPr lang="es-MX" sz="2000" noProof="0" dirty="0">
                        <a:solidFill>
                          <a:srgbClr val="0070C0"/>
                        </a:solidFill>
                        <a:latin typeface="Plantagenet Cherokee" panose="02020602070100000000" pitchFamily="18" charset="0"/>
                      </a:endParaRPr>
                    </a:p>
                    <a:p>
                      <a:pPr marL="0" lvl="0" indent="0">
                        <a:buFont typeface="Arial"/>
                        <a:buNone/>
                      </a:pPr>
                      <a:r>
                        <a:rPr lang="es-MX" sz="1600" noProof="0" dirty="0">
                          <a:solidFill>
                            <a:srgbClr val="0070C0"/>
                          </a:solidFill>
                          <a:latin typeface="Plantagenet Cherokee" panose="02020602070100000000" pitchFamily="18" charset="0"/>
                        </a:rPr>
                        <a:t>(</a:t>
                      </a:r>
                      <a:r>
                        <a:rPr lang="es-US" sz="1600" noProof="0" dirty="0">
                          <a:solidFill>
                            <a:srgbClr val="0070C0"/>
                          </a:solidFill>
                          <a:latin typeface="Plantagenet Cherokee" panose="02020602070100000000" pitchFamily="18" charset="0"/>
                        </a:rPr>
                        <a:t>Fútbol americano)</a:t>
                      </a:r>
                      <a:endParaRPr lang="es-MX" sz="1800" noProof="0" dirty="0">
                        <a:solidFill>
                          <a:srgbClr val="0070C0"/>
                        </a:solidFill>
                        <a:latin typeface="Plantagenet Cherokee" panose="02020602070100000000" pitchFamily="18" charset="0"/>
                      </a:endParaRPr>
                    </a:p>
                  </a:txBody>
                  <a:tcPr>
                    <a:noFill/>
                  </a:tcPr>
                </a:tc>
                <a:tc>
                  <a:txBody>
                    <a:bodyPr/>
                    <a:lstStyle/>
                    <a:p>
                      <a:r>
                        <a:rPr lang="es-MX" sz="2300" noProof="0" dirty="0">
                          <a:solidFill>
                            <a:schemeClr val="tx1"/>
                          </a:solidFill>
                          <a:latin typeface="Plantagenet Cherokee" panose="02020602070100000000" pitchFamily="18" charset="0"/>
                        </a:rPr>
                        <a:t>   Winter/Invierno</a:t>
                      </a:r>
                    </a:p>
                    <a:p>
                      <a:pPr lvl="0">
                        <a:buNone/>
                      </a:pPr>
                      <a:endParaRPr lang="es-MX" sz="2300" noProof="0" dirty="0">
                        <a:solidFill>
                          <a:srgbClr val="0070C0"/>
                        </a:solidFill>
                        <a:latin typeface="Plantagenet Cherokee" panose="02020602070100000000" pitchFamily="18" charset="0"/>
                      </a:endParaRPr>
                    </a:p>
                    <a:p>
                      <a:pPr marL="285750" lvl="0" indent="-285750">
                        <a:buFont typeface="Arial"/>
                        <a:buChar char="•"/>
                      </a:pPr>
                      <a:r>
                        <a:rPr lang="es-MX" sz="2300" noProof="0" dirty="0">
                          <a:solidFill>
                            <a:srgbClr val="0070C0"/>
                          </a:solidFill>
                          <a:latin typeface="Plantagenet Cherokee" panose="02020602070100000000" pitchFamily="18" charset="0"/>
                        </a:rPr>
                        <a:t>Boys </a:t>
                      </a:r>
                      <a:r>
                        <a:rPr lang="es-MX" sz="2300" noProof="0" dirty="0" err="1">
                          <a:solidFill>
                            <a:srgbClr val="0070C0"/>
                          </a:solidFill>
                          <a:latin typeface="Plantagenet Cherokee" panose="02020602070100000000" pitchFamily="18" charset="0"/>
                        </a:rPr>
                        <a:t>Basketball</a:t>
                      </a:r>
                      <a:endParaRPr lang="es-MX" sz="2300" noProof="0" dirty="0">
                        <a:solidFill>
                          <a:srgbClr val="0070C0"/>
                        </a:solidFill>
                        <a:latin typeface="Plantagenet Cherokee" panose="02020602070100000000" pitchFamily="18" charset="0"/>
                      </a:endParaRPr>
                    </a:p>
                    <a:p>
                      <a:pPr marL="0" lvl="0" indent="0">
                        <a:buFont typeface="Arial"/>
                        <a:buNone/>
                      </a:pPr>
                      <a:r>
                        <a:rPr lang="es-MX" sz="1800" noProof="0" dirty="0">
                          <a:solidFill>
                            <a:srgbClr val="0070C0"/>
                          </a:solidFill>
                          <a:latin typeface="Plantagenet Cherokee" panose="02020602070100000000" pitchFamily="18" charset="0"/>
                        </a:rPr>
                        <a:t>(Baloncesto de chicos)</a:t>
                      </a:r>
                    </a:p>
                    <a:p>
                      <a:pPr marL="285750" lvl="0" indent="-285750">
                        <a:buFont typeface="Arial"/>
                        <a:buChar char="•"/>
                      </a:pPr>
                      <a:r>
                        <a:rPr lang="es-MX" sz="2300" noProof="0" dirty="0" err="1">
                          <a:solidFill>
                            <a:srgbClr val="0070C0"/>
                          </a:solidFill>
                          <a:latin typeface="Plantagenet Cherokee" panose="02020602070100000000" pitchFamily="18" charset="0"/>
                        </a:rPr>
                        <a:t>Girls</a:t>
                      </a:r>
                      <a:r>
                        <a:rPr lang="es-MX" sz="2300" noProof="0" dirty="0">
                          <a:solidFill>
                            <a:srgbClr val="0070C0"/>
                          </a:solidFill>
                          <a:latin typeface="Plantagenet Cherokee" panose="02020602070100000000" pitchFamily="18" charset="0"/>
                        </a:rPr>
                        <a:t> </a:t>
                      </a:r>
                      <a:r>
                        <a:rPr lang="es-MX" sz="2300" noProof="0" dirty="0" err="1">
                          <a:solidFill>
                            <a:srgbClr val="0070C0"/>
                          </a:solidFill>
                          <a:latin typeface="Plantagenet Cherokee" panose="02020602070100000000" pitchFamily="18" charset="0"/>
                        </a:rPr>
                        <a:t>Basketball</a:t>
                      </a:r>
                      <a:endParaRPr lang="es-MX" sz="2300" noProof="0" dirty="0">
                        <a:solidFill>
                          <a:srgbClr val="0070C0"/>
                        </a:solidFill>
                        <a:latin typeface="Plantagenet Cherokee" panose="02020602070100000000" pitchFamily="18" charset="0"/>
                      </a:endParaRPr>
                    </a:p>
                    <a:p>
                      <a:pPr marL="0" lvl="0" indent="0">
                        <a:buFont typeface="Arial"/>
                        <a:buNone/>
                      </a:pPr>
                      <a:r>
                        <a:rPr lang="es-MX" sz="1800" noProof="0" dirty="0">
                          <a:solidFill>
                            <a:srgbClr val="0070C0"/>
                          </a:solidFill>
                          <a:latin typeface="Plantagenet Cherokee" panose="02020602070100000000" pitchFamily="18" charset="0"/>
                        </a:rPr>
                        <a:t>(Baloncesto de chicas)</a:t>
                      </a:r>
                    </a:p>
                    <a:p>
                      <a:pPr marL="285750" lvl="0" indent="-285750">
                        <a:buFont typeface="Arial"/>
                        <a:buChar char="•"/>
                      </a:pPr>
                      <a:r>
                        <a:rPr lang="es-MX" sz="2300" noProof="0" dirty="0" err="1">
                          <a:solidFill>
                            <a:srgbClr val="0070C0"/>
                          </a:solidFill>
                          <a:latin typeface="Plantagenet Cherokee" panose="02020602070100000000" pitchFamily="18" charset="0"/>
                        </a:rPr>
                        <a:t>Cheerleading</a:t>
                      </a:r>
                      <a:endParaRPr lang="es-MX" sz="2300" noProof="0" dirty="0">
                        <a:solidFill>
                          <a:srgbClr val="0070C0"/>
                        </a:solidFill>
                        <a:latin typeface="Plantagenet Cherokee" panose="02020602070100000000" pitchFamily="18" charset="0"/>
                      </a:endParaRPr>
                    </a:p>
                    <a:p>
                      <a:pPr marL="0" lvl="0" indent="0">
                        <a:buFont typeface="Arial"/>
                        <a:buNone/>
                      </a:pPr>
                      <a:r>
                        <a:rPr lang="es-MX" sz="1800" noProof="0" dirty="0">
                          <a:solidFill>
                            <a:srgbClr val="0070C0"/>
                          </a:solidFill>
                          <a:latin typeface="Plantagenet Cherokee" panose="02020602070100000000" pitchFamily="18" charset="0"/>
                        </a:rPr>
                        <a:t>(Porristas)</a:t>
                      </a:r>
                    </a:p>
                    <a:p>
                      <a:pPr marL="285750" lvl="0" indent="-285750">
                        <a:buFont typeface="Arial"/>
                        <a:buChar char="•"/>
                      </a:pPr>
                      <a:r>
                        <a:rPr lang="es-MX" sz="2300" noProof="0" dirty="0" err="1">
                          <a:solidFill>
                            <a:srgbClr val="0070C0"/>
                          </a:solidFill>
                          <a:latin typeface="Plantagenet Cherokee" panose="02020602070100000000" pitchFamily="18" charset="0"/>
                        </a:rPr>
                        <a:t>Wrestling</a:t>
                      </a:r>
                      <a:endParaRPr lang="es-MX" sz="2300" noProof="0" dirty="0">
                        <a:solidFill>
                          <a:srgbClr val="0070C0"/>
                        </a:solidFill>
                        <a:latin typeface="Plantagenet Cherokee" panose="02020602070100000000" pitchFamily="18" charset="0"/>
                      </a:endParaRPr>
                    </a:p>
                    <a:p>
                      <a:pPr marL="0" lvl="0" indent="0">
                        <a:buFont typeface="Arial"/>
                        <a:buNone/>
                      </a:pPr>
                      <a:r>
                        <a:rPr lang="es-MX" sz="1800" noProof="0" dirty="0">
                          <a:solidFill>
                            <a:srgbClr val="0070C0"/>
                          </a:solidFill>
                          <a:latin typeface="Plantagenet Cherokee" panose="02020602070100000000" pitchFamily="18" charset="0"/>
                        </a:rPr>
                        <a:t>(lucha libre)</a:t>
                      </a:r>
                    </a:p>
                    <a:p>
                      <a:pPr marL="285750" lvl="0" indent="-285750">
                        <a:buFont typeface="Arial"/>
                        <a:buChar char="•"/>
                      </a:pPr>
                      <a:endParaRPr lang="es-MX" sz="2300" noProof="0" dirty="0">
                        <a:solidFill>
                          <a:srgbClr val="0070C0"/>
                        </a:solidFill>
                        <a:latin typeface="Plantagenet Cherokee" panose="02020602070100000000" pitchFamily="18" charset="0"/>
                      </a:endParaRPr>
                    </a:p>
                    <a:p>
                      <a:pPr lvl="0">
                        <a:buNone/>
                      </a:pPr>
                      <a:endParaRPr lang="es-MX" sz="2300" noProof="0" dirty="0">
                        <a:solidFill>
                          <a:srgbClr val="0070C0"/>
                        </a:solidFill>
                        <a:latin typeface="Plantagenet Cherokee" panose="02020602070100000000" pitchFamily="18" charset="0"/>
                      </a:endParaRPr>
                    </a:p>
                  </a:txBody>
                  <a:tcPr>
                    <a:noFill/>
                  </a:tcPr>
                </a:tc>
                <a:tc>
                  <a:txBody>
                    <a:bodyPr/>
                    <a:lstStyle/>
                    <a:p>
                      <a:r>
                        <a:rPr lang="es-MX" sz="2300" noProof="0" dirty="0">
                          <a:solidFill>
                            <a:schemeClr val="tx1"/>
                          </a:solidFill>
                          <a:latin typeface="Plantagenet Cherokee" panose="02020602070100000000" pitchFamily="18" charset="0"/>
                        </a:rPr>
                        <a:t>   Spring/Primavera</a:t>
                      </a:r>
                    </a:p>
                    <a:p>
                      <a:pPr lvl="0">
                        <a:buNone/>
                      </a:pPr>
                      <a:endParaRPr lang="es-MX" sz="2300" noProof="0" dirty="0">
                        <a:solidFill>
                          <a:srgbClr val="0070C0"/>
                        </a:solidFill>
                        <a:latin typeface="Plantagenet Cherokee" panose="02020602070100000000" pitchFamily="18" charset="0"/>
                      </a:endParaRPr>
                    </a:p>
                    <a:p>
                      <a:pPr marL="285750" lvl="0" indent="-285750">
                        <a:buFont typeface="Arial"/>
                        <a:buChar char="•"/>
                      </a:pPr>
                      <a:r>
                        <a:rPr lang="es-MX" sz="2300" noProof="0" dirty="0">
                          <a:solidFill>
                            <a:srgbClr val="0070C0"/>
                          </a:solidFill>
                          <a:latin typeface="Plantagenet Cherokee" panose="02020602070100000000" pitchFamily="18" charset="0"/>
                        </a:rPr>
                        <a:t>Baseball</a:t>
                      </a:r>
                    </a:p>
                    <a:p>
                      <a:pPr marL="0" lvl="0" indent="0">
                        <a:buFont typeface="Arial"/>
                        <a:buNone/>
                      </a:pPr>
                      <a:r>
                        <a:rPr lang="es-MX" sz="1800" noProof="0" dirty="0">
                          <a:solidFill>
                            <a:srgbClr val="0070C0"/>
                          </a:solidFill>
                          <a:latin typeface="Plantagenet Cherokee" panose="02020602070100000000" pitchFamily="18" charset="0"/>
                        </a:rPr>
                        <a:t>(</a:t>
                      </a:r>
                      <a:r>
                        <a:rPr lang="es-US" sz="1800" noProof="0" dirty="0">
                          <a:solidFill>
                            <a:srgbClr val="0070C0"/>
                          </a:solidFill>
                          <a:latin typeface="Plantagenet Cherokee" panose="02020602070100000000" pitchFamily="18" charset="0"/>
                        </a:rPr>
                        <a:t>Béisbol)</a:t>
                      </a:r>
                      <a:endParaRPr lang="es-MX" sz="1800" noProof="0" dirty="0">
                        <a:solidFill>
                          <a:srgbClr val="0070C0"/>
                        </a:solidFill>
                        <a:latin typeface="Plantagenet Cherokee" panose="02020602070100000000" pitchFamily="18" charset="0"/>
                      </a:endParaRPr>
                    </a:p>
                    <a:p>
                      <a:pPr marL="285750" lvl="0" indent="-285750">
                        <a:buFont typeface="Arial"/>
                        <a:buChar char="•"/>
                      </a:pPr>
                      <a:r>
                        <a:rPr lang="es-MX" sz="2300" noProof="0" dirty="0">
                          <a:solidFill>
                            <a:srgbClr val="0070C0"/>
                          </a:solidFill>
                          <a:latin typeface="Plantagenet Cherokee" panose="02020602070100000000" pitchFamily="18" charset="0"/>
                        </a:rPr>
                        <a:t>Boys </a:t>
                      </a:r>
                      <a:r>
                        <a:rPr lang="es-MX" sz="2300" noProof="0" dirty="0" err="1">
                          <a:solidFill>
                            <a:srgbClr val="0070C0"/>
                          </a:solidFill>
                          <a:latin typeface="Plantagenet Cherokee" panose="02020602070100000000" pitchFamily="18" charset="0"/>
                        </a:rPr>
                        <a:t>Lacrosse</a:t>
                      </a:r>
                      <a:endParaRPr lang="es-MX" sz="2300" noProof="0" dirty="0">
                        <a:solidFill>
                          <a:srgbClr val="0070C0"/>
                        </a:solidFill>
                        <a:latin typeface="Plantagenet Cherokee" panose="02020602070100000000" pitchFamily="18" charset="0"/>
                      </a:endParaRPr>
                    </a:p>
                    <a:p>
                      <a:pPr marL="0" lvl="0" indent="0">
                        <a:buFont typeface="Arial"/>
                        <a:buNone/>
                      </a:pPr>
                      <a:r>
                        <a:rPr lang="es-MX" sz="1800" noProof="0" dirty="0">
                          <a:solidFill>
                            <a:srgbClr val="0070C0"/>
                          </a:solidFill>
                          <a:latin typeface="Plantagenet Cherokee" panose="02020602070100000000" pitchFamily="18" charset="0"/>
                        </a:rPr>
                        <a:t>(</a:t>
                      </a:r>
                      <a:r>
                        <a:rPr lang="es-MX" sz="1800" noProof="0" dirty="0" err="1">
                          <a:solidFill>
                            <a:srgbClr val="0070C0"/>
                          </a:solidFill>
                          <a:latin typeface="Plantagenet Cherokee" panose="02020602070100000000" pitchFamily="18" charset="0"/>
                        </a:rPr>
                        <a:t>Lacrosse</a:t>
                      </a:r>
                      <a:r>
                        <a:rPr lang="es-MX" sz="1800" noProof="0" dirty="0">
                          <a:solidFill>
                            <a:srgbClr val="0070C0"/>
                          </a:solidFill>
                          <a:latin typeface="Plantagenet Cherokee" panose="02020602070100000000" pitchFamily="18" charset="0"/>
                        </a:rPr>
                        <a:t> de chicos)</a:t>
                      </a:r>
                    </a:p>
                    <a:p>
                      <a:pPr marL="285750" lvl="0" indent="-285750">
                        <a:buFont typeface="Arial"/>
                        <a:buChar char="•"/>
                      </a:pPr>
                      <a:r>
                        <a:rPr lang="es-MX" sz="2300" noProof="0" dirty="0" err="1">
                          <a:solidFill>
                            <a:srgbClr val="0070C0"/>
                          </a:solidFill>
                          <a:latin typeface="Plantagenet Cherokee" panose="02020602070100000000" pitchFamily="18" charset="0"/>
                        </a:rPr>
                        <a:t>Girls</a:t>
                      </a:r>
                      <a:r>
                        <a:rPr lang="es-MX" sz="2300" noProof="0" dirty="0">
                          <a:solidFill>
                            <a:srgbClr val="0070C0"/>
                          </a:solidFill>
                          <a:latin typeface="Plantagenet Cherokee" panose="02020602070100000000" pitchFamily="18" charset="0"/>
                        </a:rPr>
                        <a:t> </a:t>
                      </a:r>
                      <a:r>
                        <a:rPr lang="es-MX" sz="2300" noProof="0" dirty="0" err="1">
                          <a:solidFill>
                            <a:srgbClr val="0070C0"/>
                          </a:solidFill>
                          <a:latin typeface="Plantagenet Cherokee" panose="02020602070100000000" pitchFamily="18" charset="0"/>
                        </a:rPr>
                        <a:t>Lacrosse</a:t>
                      </a:r>
                      <a:endParaRPr lang="es-MX" sz="2300" noProof="0" dirty="0">
                        <a:solidFill>
                          <a:srgbClr val="0070C0"/>
                        </a:solidFill>
                        <a:latin typeface="Plantagenet Cherokee" panose="02020602070100000000" pitchFamily="18" charset="0"/>
                      </a:endParaRPr>
                    </a:p>
                    <a:p>
                      <a:pPr marL="0" lvl="0" indent="0">
                        <a:buFont typeface="Arial"/>
                        <a:buNone/>
                      </a:pPr>
                      <a:r>
                        <a:rPr lang="es-MX" sz="1800" noProof="0" dirty="0">
                          <a:solidFill>
                            <a:srgbClr val="0070C0"/>
                          </a:solidFill>
                          <a:latin typeface="Plantagenet Cherokee" panose="02020602070100000000" pitchFamily="18" charset="0"/>
                        </a:rPr>
                        <a:t>(</a:t>
                      </a:r>
                      <a:r>
                        <a:rPr lang="es-MX" sz="1800" noProof="0" dirty="0" err="1">
                          <a:solidFill>
                            <a:srgbClr val="0070C0"/>
                          </a:solidFill>
                          <a:latin typeface="Plantagenet Cherokee" panose="02020602070100000000" pitchFamily="18" charset="0"/>
                        </a:rPr>
                        <a:t>Lacrosse</a:t>
                      </a:r>
                      <a:r>
                        <a:rPr lang="es-MX" sz="1800" noProof="0" dirty="0">
                          <a:solidFill>
                            <a:srgbClr val="0070C0"/>
                          </a:solidFill>
                          <a:latin typeface="Plantagenet Cherokee" panose="02020602070100000000" pitchFamily="18" charset="0"/>
                        </a:rPr>
                        <a:t> de chicas)</a:t>
                      </a:r>
                    </a:p>
                    <a:p>
                      <a:pPr marL="285750" lvl="0" indent="-285750">
                        <a:buFont typeface="Arial"/>
                        <a:buChar char="•"/>
                      </a:pPr>
                      <a:r>
                        <a:rPr lang="es-MX" sz="2300" noProof="0" dirty="0">
                          <a:solidFill>
                            <a:srgbClr val="0070C0"/>
                          </a:solidFill>
                          <a:latin typeface="Plantagenet Cherokee" panose="02020602070100000000" pitchFamily="18" charset="0"/>
                        </a:rPr>
                        <a:t>Softball</a:t>
                      </a:r>
                    </a:p>
                    <a:p>
                      <a:pPr marL="0" lvl="0" indent="0">
                        <a:buFont typeface="Arial"/>
                        <a:buNone/>
                      </a:pPr>
                      <a:r>
                        <a:rPr lang="es-MX" sz="1800" noProof="0" dirty="0">
                          <a:solidFill>
                            <a:srgbClr val="0070C0"/>
                          </a:solidFill>
                          <a:latin typeface="Plantagenet Cherokee" panose="02020602070100000000" pitchFamily="18" charset="0"/>
                        </a:rPr>
                        <a:t>(Sófbol)</a:t>
                      </a:r>
                    </a:p>
                    <a:p>
                      <a:pPr marL="285750" lvl="0" indent="-285750">
                        <a:buFont typeface="Arial"/>
                        <a:buChar char="•"/>
                      </a:pPr>
                      <a:r>
                        <a:rPr lang="es-MX" sz="2300" noProof="0" dirty="0" err="1">
                          <a:solidFill>
                            <a:srgbClr val="0070C0"/>
                          </a:solidFill>
                          <a:latin typeface="Plantagenet Cherokee" panose="02020602070100000000" pitchFamily="18" charset="0"/>
                        </a:rPr>
                        <a:t>Track</a:t>
                      </a:r>
                      <a:r>
                        <a:rPr lang="es-MX" sz="2300" noProof="0" dirty="0">
                          <a:solidFill>
                            <a:srgbClr val="0070C0"/>
                          </a:solidFill>
                          <a:latin typeface="Plantagenet Cherokee" panose="02020602070100000000" pitchFamily="18" charset="0"/>
                        </a:rPr>
                        <a:t> &amp; Field</a:t>
                      </a:r>
                    </a:p>
                    <a:p>
                      <a:pPr marL="0" lvl="0" indent="0">
                        <a:buFont typeface="Arial"/>
                        <a:buNone/>
                      </a:pPr>
                      <a:r>
                        <a:rPr lang="es-MX" sz="1800" noProof="0" dirty="0">
                          <a:solidFill>
                            <a:srgbClr val="0070C0"/>
                          </a:solidFill>
                          <a:latin typeface="Plantagenet Cherokee" panose="02020602070100000000" pitchFamily="18" charset="0"/>
                        </a:rPr>
                        <a:t>(Atletismo)</a:t>
                      </a:r>
                    </a:p>
                  </a:txBody>
                  <a:tcPr>
                    <a:noFill/>
                  </a:tcPr>
                </a:tc>
                <a:extLst>
                  <a:ext uri="{0D108BD9-81ED-4DB2-BD59-A6C34878D82A}">
                    <a16:rowId xmlns:a16="http://schemas.microsoft.com/office/drawing/2014/main" val="2388860422"/>
                  </a:ext>
                </a:extLst>
              </a:tr>
            </a:tbl>
          </a:graphicData>
        </a:graphic>
      </p:graphicFrame>
      <p:pic>
        <p:nvPicPr>
          <p:cNvPr id="5" name="Picture 4" descr="A group of different sports balls&#10;&#10;AI-generated content may be incorrect.">
            <a:extLst>
              <a:ext uri="{FF2B5EF4-FFF2-40B4-BE49-F238E27FC236}">
                <a16:creationId xmlns:a16="http://schemas.microsoft.com/office/drawing/2014/main" id="{B45E3FCB-B96C-7C17-045A-C8583512DAF4}"/>
              </a:ext>
            </a:extLst>
          </p:cNvPr>
          <p:cNvPicPr>
            <a:picLocks noChangeAspect="1"/>
          </p:cNvPicPr>
          <p:nvPr/>
        </p:nvPicPr>
        <p:blipFill>
          <a:blip r:embed="rId4">
            <a:extLst>
              <a:ext uri="{837473B0-CC2E-450A-ABE3-18F120FF3D39}">
                <a1611:picAttrSrcUrl xmlns:a1611="http://schemas.microsoft.com/office/drawing/2016/11/main" r:id="rId5"/>
              </a:ext>
            </a:extLst>
          </a:blip>
          <a:srcRect b="397"/>
          <a:stretch/>
        </p:blipFill>
        <p:spPr>
          <a:xfrm>
            <a:off x="9192244" y="5100334"/>
            <a:ext cx="2937657" cy="1466721"/>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02986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9A6A3-C4C3-0B3D-6733-DBF7FED0E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DA6C5-8AA0-EBDF-754D-F56FAB2795C6}"/>
              </a:ext>
            </a:extLst>
          </p:cNvPr>
          <p:cNvSpPr>
            <a:spLocks noGrp="1"/>
          </p:cNvSpPr>
          <p:nvPr>
            <p:ph type="title"/>
          </p:nvPr>
        </p:nvSpPr>
        <p:spPr>
          <a:xfrm>
            <a:off x="1175975" y="915513"/>
            <a:ext cx="8761413" cy="706964"/>
          </a:xfrm>
        </p:spPr>
        <p:txBody>
          <a:bodyPr>
            <a:noAutofit/>
          </a:bodyPr>
          <a:lstStyle/>
          <a:p>
            <a:pPr algn="ctr"/>
            <a:r>
              <a:rPr lang="es-MX" sz="5000" dirty="0">
                <a:latin typeface="Plantagenet Cherokee"/>
              </a:rPr>
              <a:t>Inscripciones Deportivas</a:t>
            </a:r>
            <a:endParaRPr lang="es-MX" sz="5000" noProof="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D83444DB-1ADF-0FC9-56E8-B98738913168}"/>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s-MX" sz="1500" noProof="0" dirty="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s-MX" sz="2500" b="1" noProof="0" dirty="0">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s-MX" sz="1500" noProof="0" dirty="0"/>
          </a:p>
        </p:txBody>
      </p:sp>
      <p:pic>
        <p:nvPicPr>
          <p:cNvPr id="12" name="Picture 11" descr="A group of different sports balls&#10;&#10;AI-generated content may be incorrect.">
            <a:extLst>
              <a:ext uri="{FF2B5EF4-FFF2-40B4-BE49-F238E27FC236}">
                <a16:creationId xmlns:a16="http://schemas.microsoft.com/office/drawing/2014/main" id="{8464B64B-BC32-A113-38F7-90F3944C5FF7}"/>
              </a:ext>
            </a:extLst>
          </p:cNvPr>
          <p:cNvPicPr>
            <a:picLocks noChangeAspect="1"/>
          </p:cNvPicPr>
          <p:nvPr/>
        </p:nvPicPr>
        <p:blipFill>
          <a:blip r:embed="rId3">
            <a:extLst>
              <a:ext uri="{837473B0-CC2E-450A-ABE3-18F120FF3D39}">
                <a1611:picAttrSrcUrl xmlns:a1611="http://schemas.microsoft.com/office/drawing/2016/11/main" r:id="rId4"/>
              </a:ext>
            </a:extLst>
          </a:blip>
          <a:srcRect b="397"/>
          <a:stretch/>
        </p:blipFill>
        <p:spPr>
          <a:xfrm>
            <a:off x="7722231" y="3286963"/>
            <a:ext cx="3631380" cy="1813085"/>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3CFE806C-4EA9-5A1F-D7A1-1CD6C2CAE6C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C379D0A3-6059-D8F9-99E8-4116536A02EA}"/>
              </a:ext>
            </a:extLst>
          </p:cNvPr>
          <p:cNvSpPr txBox="1"/>
          <p:nvPr/>
        </p:nvSpPr>
        <p:spPr>
          <a:xfrm>
            <a:off x="973015" y="2463687"/>
            <a:ext cx="6757046"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s-ES" sz="2400" b="1" dirty="0">
                <a:solidFill>
                  <a:srgbClr val="0070C0"/>
                </a:solidFill>
                <a:latin typeface="Plantagenet Cherokee"/>
              </a:rPr>
              <a:t>Ir al sitio web de </a:t>
            </a:r>
            <a:r>
              <a:rPr lang="es-ES" sz="2400" b="1" dirty="0">
                <a:solidFill>
                  <a:srgbClr val="0070C0"/>
                </a:solidFill>
                <a:latin typeface="Plantagenet Cherokee"/>
                <a:hlinkClick r:id="rId6"/>
              </a:rPr>
              <a:t>GV </a:t>
            </a:r>
            <a:r>
              <a:rPr lang="es-ES" sz="2400" b="1" dirty="0" err="1">
                <a:solidFill>
                  <a:srgbClr val="0070C0"/>
                </a:solidFill>
                <a:latin typeface="Plantagenet Cherokee"/>
                <a:hlinkClick r:id="rId6"/>
              </a:rPr>
              <a:t>Middle</a:t>
            </a:r>
            <a:r>
              <a:rPr lang="es-ES" sz="2400" b="1" dirty="0">
                <a:solidFill>
                  <a:srgbClr val="0070C0"/>
                </a:solidFill>
                <a:latin typeface="Plantagenet Cherokee"/>
                <a:hlinkClick r:id="rId6"/>
              </a:rPr>
              <a:t> School</a:t>
            </a:r>
            <a:endParaRPr lang="es-MX" b="1" noProof="0" dirty="0"/>
          </a:p>
          <a:p>
            <a:pPr marL="742950" lvl="1" indent="-285750">
              <a:buFont typeface="Wingdings"/>
              <a:buChar char="Ø"/>
            </a:pPr>
            <a:r>
              <a:rPr lang="es-MX" sz="2400" b="1" dirty="0">
                <a:solidFill>
                  <a:srgbClr val="0070C0"/>
                </a:solidFill>
                <a:latin typeface="Plantagenet Cherokee"/>
              </a:rPr>
              <a:t>Haga clic en la </a:t>
            </a:r>
            <a:r>
              <a:rPr lang="es-US" sz="2400" b="1" dirty="0">
                <a:solidFill>
                  <a:srgbClr val="0070C0"/>
                </a:solidFill>
                <a:latin typeface="Plantagenet Cherokee"/>
              </a:rPr>
              <a:t>pestaña </a:t>
            </a:r>
            <a:r>
              <a:rPr lang="es-MX" sz="2400" b="1" dirty="0">
                <a:solidFill>
                  <a:srgbClr val="0070C0"/>
                </a:solidFill>
                <a:latin typeface="Plantagenet Cherokee"/>
              </a:rPr>
              <a:t>"</a:t>
            </a:r>
            <a:r>
              <a:rPr lang="es-MX" sz="2400" b="1" noProof="0" dirty="0" err="1">
                <a:solidFill>
                  <a:srgbClr val="0070C0"/>
                </a:solidFill>
                <a:latin typeface="Plantagenet Cherokee"/>
                <a:hlinkClick r:id="rId7"/>
              </a:rPr>
              <a:t>Athletics</a:t>
            </a:r>
            <a:r>
              <a:rPr lang="es-MX" sz="2400" b="1" noProof="0" dirty="0">
                <a:solidFill>
                  <a:srgbClr val="0070C0"/>
                </a:solidFill>
                <a:latin typeface="Plantagenet Cherokee"/>
              </a:rPr>
              <a:t>" </a:t>
            </a:r>
          </a:p>
          <a:p>
            <a:pPr marL="1200150" lvl="2" indent="-285750">
              <a:buFont typeface="Wingdings"/>
              <a:buChar char="§"/>
            </a:pPr>
            <a:r>
              <a:rPr lang="es-MX" sz="2400" b="1" dirty="0">
                <a:solidFill>
                  <a:srgbClr val="0070C0"/>
                </a:solidFill>
                <a:latin typeface="Plantagenet Cherokee"/>
              </a:rPr>
              <a:t>Ir a "</a:t>
            </a:r>
            <a:r>
              <a:rPr lang="es-MX" sz="2400" b="1" dirty="0" err="1">
                <a:solidFill>
                  <a:srgbClr val="0070C0"/>
                </a:solidFill>
                <a:latin typeface="Plantagenet Cherokee"/>
                <a:hlinkClick r:id="rId8"/>
              </a:rPr>
              <a:t>Register</a:t>
            </a:r>
            <a:r>
              <a:rPr lang="es-MX" sz="2400" b="1" dirty="0">
                <a:solidFill>
                  <a:srgbClr val="0070C0"/>
                </a:solidFill>
                <a:latin typeface="Plantagenet Cherokee"/>
                <a:hlinkClick r:id="rId8"/>
              </a:rPr>
              <a:t>/Inscripción/Registro</a:t>
            </a:r>
            <a:r>
              <a:rPr lang="es-MX" sz="2400" b="1" dirty="0">
                <a:solidFill>
                  <a:srgbClr val="0070C0"/>
                </a:solidFill>
                <a:latin typeface="Plantagenet Cherokee"/>
              </a:rPr>
              <a:t>“</a:t>
            </a:r>
          </a:p>
          <a:p>
            <a:pPr lvl="2"/>
            <a:endParaRPr lang="es-MX" sz="2400" b="1" noProof="0" dirty="0">
              <a:solidFill>
                <a:srgbClr val="0070C0"/>
              </a:solidFill>
              <a:latin typeface="Plantagenet Cherokee"/>
            </a:endParaRPr>
          </a:p>
          <a:p>
            <a:pPr marL="342900" indent="-342900">
              <a:buFont typeface="Arial"/>
              <a:buChar char="•"/>
            </a:pPr>
            <a:r>
              <a:rPr lang="es-ES" sz="2400" b="1" dirty="0">
                <a:solidFill>
                  <a:srgbClr val="0070C0"/>
                </a:solidFill>
                <a:latin typeface="Plantagenet Cherokee"/>
                <a:ea typeface="Open Sans"/>
                <a:cs typeface="Open Sans"/>
              </a:rPr>
              <a:t>Todos los estudiantes a practicar un deporte de PIAA deberán registrarse en </a:t>
            </a:r>
            <a:r>
              <a:rPr lang="es-ES" sz="2400" b="1" dirty="0" err="1">
                <a:solidFill>
                  <a:srgbClr val="0070C0"/>
                </a:solidFill>
                <a:latin typeface="Plantagenet Cherokee"/>
                <a:ea typeface="Open Sans"/>
                <a:cs typeface="Open Sans"/>
              </a:rPr>
              <a:t>Form</a:t>
            </a:r>
            <a:r>
              <a:rPr lang="es-ES" sz="2400" b="1" dirty="0">
                <a:solidFill>
                  <a:srgbClr val="0070C0"/>
                </a:solidFill>
                <a:latin typeface="Plantagenet Cherokee"/>
                <a:ea typeface="Open Sans"/>
                <a:cs typeface="Open Sans"/>
              </a:rPr>
              <a:t> </a:t>
            </a:r>
            <a:r>
              <a:rPr lang="es-ES" sz="2400" b="1" dirty="0" err="1">
                <a:solidFill>
                  <a:srgbClr val="0070C0"/>
                </a:solidFill>
                <a:latin typeface="Plantagenet Cherokee"/>
                <a:ea typeface="Open Sans"/>
                <a:cs typeface="Open Sans"/>
              </a:rPr>
              <a:t>Releaf</a:t>
            </a:r>
            <a:r>
              <a:rPr lang="es-ES" sz="2400" b="1" dirty="0">
                <a:solidFill>
                  <a:srgbClr val="0070C0"/>
                </a:solidFill>
                <a:latin typeface="Plantagenet Cherokee"/>
                <a:ea typeface="Open Sans"/>
                <a:cs typeface="Open Sans"/>
              </a:rPr>
              <a:t>.</a:t>
            </a:r>
          </a:p>
          <a:p>
            <a:pPr marL="342900" indent="-342900">
              <a:buFont typeface="Arial"/>
              <a:buChar char="•"/>
            </a:pPr>
            <a:endParaRPr lang="es-MX" sz="2400" b="1" noProof="0" dirty="0">
              <a:solidFill>
                <a:srgbClr val="0070C0"/>
              </a:solidFill>
              <a:latin typeface="Plantagenet Cherokee"/>
              <a:ea typeface="Open Sans"/>
              <a:cs typeface="Open Sans"/>
            </a:endParaRPr>
          </a:p>
          <a:p>
            <a:pPr marL="342900" indent="-342900">
              <a:buFont typeface="Arial"/>
              <a:buChar char="•"/>
            </a:pPr>
            <a:r>
              <a:rPr lang="es-ES" sz="2400" b="1" dirty="0">
                <a:solidFill>
                  <a:srgbClr val="0070C0"/>
                </a:solidFill>
                <a:latin typeface="Plantagenet Cherokee"/>
                <a:ea typeface="Open Sans"/>
                <a:cs typeface="Open Sans"/>
              </a:rPr>
              <a:t>Las instrucciones para crear una cuenta y completar el proceso de registro se encuentran en esta página.</a:t>
            </a:r>
            <a:endParaRPr lang="es-MX" noProof="0" dirty="0">
              <a:solidFill>
                <a:srgbClr val="000000"/>
              </a:solidFill>
              <a:latin typeface="Century Gothic" panose="020B0502020202020204"/>
            </a:endParaRPr>
          </a:p>
        </p:txBody>
      </p:sp>
    </p:spTree>
    <p:extLst>
      <p:ext uri="{BB962C8B-B14F-4D97-AF65-F5344CB8AC3E}">
        <p14:creationId xmlns:p14="http://schemas.microsoft.com/office/powerpoint/2010/main" val="2007204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F38145-99D8-A1C6-C226-B810A77A7A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2D671-C0E6-56AE-9220-4977523C8E49}"/>
              </a:ext>
            </a:extLst>
          </p:cNvPr>
          <p:cNvSpPr>
            <a:spLocks noGrp="1"/>
          </p:cNvSpPr>
          <p:nvPr>
            <p:ph type="title"/>
          </p:nvPr>
        </p:nvSpPr>
        <p:spPr>
          <a:xfrm>
            <a:off x="1154954" y="973668"/>
            <a:ext cx="8761413" cy="706964"/>
          </a:xfrm>
        </p:spPr>
        <p:txBody>
          <a:bodyPr>
            <a:noAutofit/>
          </a:bodyPr>
          <a:lstStyle/>
          <a:p>
            <a:pPr algn="ctr"/>
            <a:r>
              <a:rPr lang="es-MX" sz="5000" dirty="0">
                <a:latin typeface="Plantagenet Cherokee" panose="02020602070100000000" pitchFamily="18" charset="0"/>
              </a:rPr>
              <a:t>Elegibilidad para Deportes</a:t>
            </a:r>
            <a:endParaRPr lang="es-MX" sz="5000" noProof="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18D7B9ED-5AA6-6775-5092-7009947CAA55}"/>
              </a:ext>
            </a:extLst>
          </p:cNvPr>
          <p:cNvSpPr>
            <a:spLocks noGrp="1"/>
          </p:cNvSpPr>
          <p:nvPr>
            <p:ph idx="1"/>
          </p:nvPr>
        </p:nvSpPr>
        <p:spPr>
          <a:xfrm>
            <a:off x="345064" y="1554509"/>
            <a:ext cx="6870879" cy="5583052"/>
          </a:xfrm>
        </p:spPr>
        <p:txBody>
          <a:bodyPr anchor="ctr">
            <a:normAutofit/>
          </a:bodyPr>
          <a:lstStyle/>
          <a:p>
            <a:pPr marL="0" marR="0" indent="0">
              <a:lnSpc>
                <a:spcPct val="90000"/>
              </a:lnSpc>
              <a:buNone/>
            </a:pPr>
            <a:r>
              <a:rPr lang="es-MX" sz="1500" noProof="0" dirty="0">
                <a:effectLst/>
                <a:latin typeface="Tahoma" panose="020B0604030504040204" pitchFamily="34" charset="0"/>
                <a:ea typeface="Times New Roman" panose="02020603050405020304" pitchFamily="18" charset="0"/>
                <a:cs typeface="Aptos" panose="020B0004020202020204" pitchFamily="34" charset="0"/>
              </a:rPr>
              <a:t> </a:t>
            </a:r>
            <a:endParaRPr lang="es-MX" sz="1500" noProof="0" dirty="0">
              <a:effectLst/>
              <a:latin typeface="Aptos" panose="020B0004020202020204" pitchFamily="34" charset="0"/>
              <a:ea typeface="Aptos" panose="020B0004020202020204" pitchFamily="34" charset="0"/>
              <a:cs typeface="Aptos" panose="020B0004020202020204" pitchFamily="34" charset="0"/>
            </a:endParaRPr>
          </a:p>
          <a:p>
            <a:pPr marL="0" indent="0">
              <a:lnSpc>
                <a:spcPct val="90000"/>
              </a:lnSpc>
              <a:buNone/>
            </a:pPr>
            <a:r>
              <a:rPr lang="es-ES" sz="2500" b="1" dirty="0">
                <a:solidFill>
                  <a:srgbClr val="0070C0"/>
                </a:solidFill>
                <a:latin typeface="Plantagenet Cherokee" panose="02020602070100000000" pitchFamily="18" charset="0"/>
                <a:ea typeface="Times New Roman" panose="02020603050405020304" pitchFamily="18" charset="0"/>
                <a:cs typeface="Aptos" panose="020B0004020202020204" pitchFamily="34" charset="0"/>
              </a:rPr>
              <a:t>Un estudiante-atleta no es elegible para una semana de participación en deportes si, el viernes anterior, el estudiante tiene: </a:t>
            </a:r>
          </a:p>
          <a:p>
            <a:pPr>
              <a:lnSpc>
                <a:spcPct val="90000"/>
              </a:lnSpc>
              <a:buSzPts val="1000"/>
              <a:buFont typeface="STKaiti" panose="02010600040101010101" pitchFamily="2" charset="-122"/>
              <a:buChar char="★"/>
              <a:tabLst>
                <a:tab pos="457200" algn="l"/>
              </a:tabLst>
            </a:pPr>
            <a:r>
              <a:rPr lang="es-MX" sz="2500" b="1"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Dos</a:t>
            </a:r>
            <a:r>
              <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a:t>
            </a:r>
            <a:r>
              <a:rPr lang="es-MX" sz="2500" b="1" noProof="0" dirty="0" err="1">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E’s</a:t>
            </a:r>
            <a:r>
              <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en cursos centrales </a:t>
            </a:r>
            <a:r>
              <a:rPr lang="es-MX" sz="2500" b="1" noProof="0" dirty="0">
                <a:solidFill>
                  <a:srgbClr val="0070C0"/>
                </a:solidFill>
                <a:effectLst/>
                <a:latin typeface="Plantagenet Cherokee" panose="02020602070100000000" pitchFamily="18" charset="0"/>
                <a:ea typeface="Times New Roman" panose="02020603050405020304" pitchFamily="18" charset="0"/>
                <a:cs typeface="Aptos" panose="020B0004020202020204" pitchFamily="34" charset="0"/>
              </a:rPr>
              <a:t>O</a:t>
            </a:r>
            <a:endParaRPr lang="es-MX" sz="2500" b="1" noProof="0" dirty="0">
              <a:solidFill>
                <a:srgbClr val="0070C0"/>
              </a:solidFill>
              <a:latin typeface="Plantagenet Cherokee" panose="02020602070100000000" pitchFamily="18" charset="0"/>
              <a:ea typeface="Times New Roman" panose="02020603050405020304" pitchFamily="18" charset="0"/>
              <a:cs typeface="Aptos" panose="020B0004020202020204" pitchFamily="34" charset="0"/>
            </a:endParaRPr>
          </a:p>
          <a:p>
            <a:pPr>
              <a:lnSpc>
                <a:spcPct val="90000"/>
              </a:lnSpc>
              <a:buSzPts val="1000"/>
              <a:buFont typeface="STKaiti" panose="02010600040101010101" pitchFamily="2" charset="-122"/>
              <a:buChar char="★"/>
              <a:tabLst>
                <a:tab pos="457200" algn="l"/>
              </a:tabLst>
            </a:pPr>
            <a:r>
              <a:rPr lang="es-MX" sz="2500" b="1"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Una</a:t>
            </a:r>
            <a:r>
              <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a:t>
            </a:r>
            <a:r>
              <a:rPr lang="es-MX" sz="2500" b="1" u="sng"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E</a:t>
            </a:r>
            <a:r>
              <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a:t>
            </a:r>
            <a:r>
              <a:rPr lang="es-MX" sz="2500" b="1" dirty="0">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y una </a:t>
            </a:r>
            <a:r>
              <a:rPr lang="es-MX" sz="2500" b="1" u="sng"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U</a:t>
            </a:r>
            <a:r>
              <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en cursos centrales (</a:t>
            </a:r>
            <a:r>
              <a:rPr lang="es-ES" sz="2500" b="1" dirty="0">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siempre que la </a:t>
            </a:r>
            <a:r>
              <a:rPr lang="es-ES" sz="2500" b="1" u="sng" dirty="0">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U</a:t>
            </a:r>
            <a:r>
              <a:rPr lang="es-ES" sz="2500" b="1" dirty="0">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 no sea para la misma materia que el estudiante está obteniendo actualmente la E</a:t>
            </a:r>
            <a:r>
              <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a:t>
            </a:r>
            <a:r>
              <a:rPr lang="es-MX" sz="2500" b="1" noProof="0" dirty="0">
                <a:solidFill>
                  <a:srgbClr val="0070C0"/>
                </a:solidFill>
                <a:effectLst/>
                <a:latin typeface="Plantagenet Cherokee" panose="02020602070100000000" pitchFamily="18" charset="0"/>
                <a:ea typeface="Times New Roman" panose="02020603050405020304" pitchFamily="18" charset="0"/>
                <a:cs typeface="Aptos" panose="020B0004020202020204" pitchFamily="34" charset="0"/>
              </a:rPr>
              <a:t>O</a:t>
            </a:r>
            <a:endPar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endParaRPr>
          </a:p>
          <a:p>
            <a:pPr marR="0" lvl="0">
              <a:lnSpc>
                <a:spcPct val="90000"/>
              </a:lnSpc>
              <a:buSzPts val="1000"/>
              <a:buFont typeface="STKaiti" panose="02010600040101010101" pitchFamily="2" charset="-122"/>
              <a:buChar char="★"/>
              <a:tabLst>
                <a:tab pos="457200" algn="l"/>
              </a:tabLst>
            </a:pPr>
            <a:r>
              <a:rPr lang="es-MX" sz="2500" b="1"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Una</a:t>
            </a:r>
            <a:r>
              <a:rPr lang="es-MX" sz="2500" b="1" noProof="0" dirty="0">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E </a:t>
            </a:r>
            <a:r>
              <a:rPr lang="es-ES" sz="2500" b="1" dirty="0">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en una asignatura troncal y una U en una optativa </a:t>
            </a:r>
            <a:r>
              <a:rPr lang="es-MX" sz="2500" b="1" noProof="0" dirty="0">
                <a:solidFill>
                  <a:srgbClr val="0070C0"/>
                </a:solidFill>
                <a:effectLst/>
                <a:latin typeface="Plantagenet Cherokee" panose="02020602070100000000" pitchFamily="18" charset="0"/>
                <a:ea typeface="Times New Roman" panose="02020603050405020304" pitchFamily="18" charset="0"/>
                <a:cs typeface="Aptos" panose="020B0004020202020204" pitchFamily="34" charset="0"/>
              </a:rPr>
              <a:t>O </a:t>
            </a:r>
            <a:endParaRPr lang="es-MX" sz="2500" b="1" noProof="0" dirty="0">
              <a:solidFill>
                <a:srgbClr val="0070C0"/>
              </a:solidFill>
              <a:latin typeface="Plantagenet Cherokee" panose="02020602070100000000" pitchFamily="18" charset="0"/>
              <a:ea typeface="Times New Roman" panose="02020603050405020304" pitchFamily="18" charset="0"/>
              <a:cs typeface="Aptos" panose="020B0004020202020204" pitchFamily="34" charset="0"/>
            </a:endParaRPr>
          </a:p>
          <a:p>
            <a:pPr marR="0" lvl="0">
              <a:lnSpc>
                <a:spcPct val="90000"/>
              </a:lnSpc>
              <a:buSzPts val="1000"/>
              <a:buFont typeface="STKaiti" panose="02010600040101010101" pitchFamily="2" charset="-122"/>
              <a:buChar char="★"/>
              <a:tabLst>
                <a:tab pos="457200" algn="l"/>
              </a:tabLst>
            </a:pPr>
            <a:r>
              <a:rPr lang="es-ES" sz="2500" b="1" dirty="0">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U en dos clases diferentes</a:t>
            </a:r>
            <a:endParaRPr lang="es-MX" sz="1500" noProof="0" dirty="0"/>
          </a:p>
        </p:txBody>
      </p:sp>
      <p:pic>
        <p:nvPicPr>
          <p:cNvPr id="12" name="Picture 11" descr="A group of different sports balls&#10;&#10;AI-generated content may be incorrect.">
            <a:extLst>
              <a:ext uri="{FF2B5EF4-FFF2-40B4-BE49-F238E27FC236}">
                <a16:creationId xmlns:a16="http://schemas.microsoft.com/office/drawing/2014/main" id="{4A3B8D2D-A800-9748-4D6F-FC8D81E3B28D}"/>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6630193" y="2765189"/>
            <a:ext cx="5735672" cy="2856439"/>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6AB652E1-DCE2-DDD5-EBFA-134F93CB6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89456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1" name="Rectangle 20">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22"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s-MX" noProof="0" dirty="0"/>
            </a:p>
          </p:txBody>
        </p:sp>
      </p:grpSp>
      <p:sp>
        <p:nvSpPr>
          <p:cNvPr id="2" name="Title 1">
            <a:extLst>
              <a:ext uri="{FF2B5EF4-FFF2-40B4-BE49-F238E27FC236}">
                <a16:creationId xmlns:a16="http://schemas.microsoft.com/office/drawing/2014/main" id="{A17B00B1-2625-2E19-548F-63483A211225}"/>
              </a:ext>
            </a:extLst>
          </p:cNvPr>
          <p:cNvSpPr>
            <a:spLocks noGrp="1"/>
          </p:cNvSpPr>
          <p:nvPr>
            <p:ph type="title"/>
          </p:nvPr>
        </p:nvSpPr>
        <p:spPr>
          <a:xfrm>
            <a:off x="1154954" y="973668"/>
            <a:ext cx="9323860" cy="706964"/>
          </a:xfrm>
        </p:spPr>
        <p:txBody>
          <a:bodyPr>
            <a:noAutofit/>
          </a:bodyPr>
          <a:lstStyle/>
          <a:p>
            <a:r>
              <a:rPr lang="es-ES" sz="4000" dirty="0">
                <a:solidFill>
                  <a:srgbClr val="FFFFFF"/>
                </a:solidFill>
                <a:latin typeface="Plantagenet Cherokee" panose="02020602070100000000" pitchFamily="18" charset="0"/>
              </a:rPr>
              <a:t>Impactos en las Calificaciones y la       elegibilidad a los Deportes</a:t>
            </a:r>
            <a:endParaRPr lang="es-MX" sz="4000" noProof="0" dirty="0">
              <a:solidFill>
                <a:srgbClr val="FFFFFF"/>
              </a:solidFill>
              <a:latin typeface="Plantagenet Cherokee" panose="02020602070100000000" pitchFamily="18" charset="0"/>
            </a:endParaRPr>
          </a:p>
        </p:txBody>
      </p:sp>
      <p:sp>
        <p:nvSpPr>
          <p:cNvPr id="23" name="Rectangle 22">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graphicFrame>
        <p:nvGraphicFramePr>
          <p:cNvPr id="4" name="Content Placeholder 3">
            <a:extLst>
              <a:ext uri="{FF2B5EF4-FFF2-40B4-BE49-F238E27FC236}">
                <a16:creationId xmlns:a16="http://schemas.microsoft.com/office/drawing/2014/main" id="{445312B4-F477-E697-BDA9-A84B175C15FD}"/>
              </a:ext>
            </a:extLst>
          </p:cNvPr>
          <p:cNvGraphicFramePr>
            <a:graphicFrameLocks noGrp="1"/>
          </p:cNvGraphicFramePr>
          <p:nvPr>
            <p:ph idx="1"/>
            <p:extLst>
              <p:ext uri="{D42A27DB-BD31-4B8C-83A1-F6EECF244321}">
                <p14:modId xmlns:p14="http://schemas.microsoft.com/office/powerpoint/2010/main" val="1537024521"/>
              </p:ext>
            </p:extLst>
          </p:nvPr>
        </p:nvGraphicFramePr>
        <p:xfrm>
          <a:off x="1286934" y="2434213"/>
          <a:ext cx="9625386" cy="3202466"/>
        </p:xfrm>
        <a:graphic>
          <a:graphicData uri="http://schemas.openxmlformats.org/drawingml/2006/table">
            <a:tbl>
              <a:tblPr firstRow="1" firstCol="1" bandRow="1">
                <a:tableStyleId>{5C22544A-7EE6-4342-B048-85BDC9FD1C3A}</a:tableStyleId>
              </a:tblPr>
              <a:tblGrid>
                <a:gridCol w="3862023">
                  <a:extLst>
                    <a:ext uri="{9D8B030D-6E8A-4147-A177-3AD203B41FA5}">
                      <a16:colId xmlns:a16="http://schemas.microsoft.com/office/drawing/2014/main" val="3618730028"/>
                    </a:ext>
                  </a:extLst>
                </a:gridCol>
                <a:gridCol w="1518027">
                  <a:extLst>
                    <a:ext uri="{9D8B030D-6E8A-4147-A177-3AD203B41FA5}">
                      <a16:colId xmlns:a16="http://schemas.microsoft.com/office/drawing/2014/main" val="4125079390"/>
                    </a:ext>
                  </a:extLst>
                </a:gridCol>
                <a:gridCol w="1408799">
                  <a:extLst>
                    <a:ext uri="{9D8B030D-6E8A-4147-A177-3AD203B41FA5}">
                      <a16:colId xmlns:a16="http://schemas.microsoft.com/office/drawing/2014/main" val="3925708107"/>
                    </a:ext>
                  </a:extLst>
                </a:gridCol>
                <a:gridCol w="1488077">
                  <a:extLst>
                    <a:ext uri="{9D8B030D-6E8A-4147-A177-3AD203B41FA5}">
                      <a16:colId xmlns:a16="http://schemas.microsoft.com/office/drawing/2014/main" val="4241434289"/>
                    </a:ext>
                  </a:extLst>
                </a:gridCol>
                <a:gridCol w="1348460">
                  <a:extLst>
                    <a:ext uri="{9D8B030D-6E8A-4147-A177-3AD203B41FA5}">
                      <a16:colId xmlns:a16="http://schemas.microsoft.com/office/drawing/2014/main" val="28243189"/>
                    </a:ext>
                  </a:extLst>
                </a:gridCol>
              </a:tblGrid>
              <a:tr h="559430">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Área de Contenido</a:t>
                      </a:r>
                    </a:p>
                  </a:txBody>
                  <a:tcPr marL="70172" marR="70172" marT="0" marB="0"/>
                </a:tc>
                <a:tc>
                  <a:txBody>
                    <a:bodyPr/>
                    <a:lstStyle/>
                    <a:p>
                      <a:pPr marL="0" marR="0">
                        <a:lnSpc>
                          <a:spcPct val="115000"/>
                        </a:lnSpc>
                        <a:spcAft>
                          <a:spcPts val="800"/>
                        </a:spcAft>
                        <a:buNone/>
                      </a:pPr>
                      <a:r>
                        <a:rPr lang="es-MX" sz="1200" kern="100" noProof="0" dirty="0">
                          <a:effectLst/>
                        </a:rPr>
                        <a:t>Escala de Calificación</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Impactos en la elegibilidad</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Cualidades </a:t>
                      </a:r>
                    </a:p>
                    <a:p>
                      <a:pPr marL="0" marR="0">
                        <a:lnSpc>
                          <a:spcPct val="115000"/>
                        </a:lnSpc>
                        <a:spcAft>
                          <a:spcPts val="800"/>
                        </a:spcAft>
                        <a:buNone/>
                      </a:pPr>
                      <a:r>
                        <a:rPr lang="es-MX" sz="1200" kern="100" noProof="0" dirty="0">
                          <a:effectLst/>
                        </a:rPr>
                        <a:t>de un aprendiz</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Impactos en la elegibilidad</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800664134"/>
                  </a:ext>
                </a:extLst>
              </a:tr>
              <a:tr h="240276">
                <a:tc>
                  <a:txBody>
                    <a:bodyPr/>
                    <a:lstStyle/>
                    <a:p>
                      <a:pPr marL="0" marR="0">
                        <a:lnSpc>
                          <a:spcPct val="115000"/>
                        </a:lnSpc>
                        <a:spcAft>
                          <a:spcPts val="800"/>
                        </a:spcAft>
                        <a:buNone/>
                      </a:pPr>
                      <a:r>
                        <a:rPr lang="es-MX" sz="1200" kern="100" noProof="0" dirty="0">
                          <a:effectLst/>
                        </a:rPr>
                        <a:t>ELA, MATH, SCIENCE, SOCIAL STUDIES</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A, B, C, D, E</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extLst>
                  <a:ext uri="{0D108BD9-81ED-4DB2-BD59-A6C34878D82A}">
                    <a16:rowId xmlns:a16="http://schemas.microsoft.com/office/drawing/2014/main" val="3296306604"/>
                  </a:ext>
                </a:extLst>
              </a:tr>
              <a:tr h="240276">
                <a:tc>
                  <a:txBody>
                    <a:bodyPr/>
                    <a:lstStyle/>
                    <a:p>
                      <a:pPr marL="0" marR="0">
                        <a:lnSpc>
                          <a:spcPct val="115000"/>
                        </a:lnSpc>
                        <a:spcAft>
                          <a:spcPts val="800"/>
                        </a:spcAft>
                        <a:buNone/>
                      </a:pPr>
                      <a:r>
                        <a:rPr lang="es-MX" sz="1200" kern="100" noProof="0" dirty="0" err="1">
                          <a:effectLst/>
                        </a:rPr>
                        <a:t>World</a:t>
                      </a:r>
                      <a:r>
                        <a:rPr lang="es-MX" sz="1200" kern="100" noProof="0" dirty="0">
                          <a:effectLst/>
                        </a:rPr>
                        <a:t> </a:t>
                      </a:r>
                      <a:r>
                        <a:rPr lang="es-MX" sz="1200" kern="100" noProof="0" dirty="0" err="1">
                          <a:effectLst/>
                        </a:rPr>
                        <a:t>Language</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A, B, C, D, E</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extLst>
                  <a:ext uri="{0D108BD9-81ED-4DB2-BD59-A6C34878D82A}">
                    <a16:rowId xmlns:a16="http://schemas.microsoft.com/office/drawing/2014/main" val="4079534590"/>
                  </a:ext>
                </a:extLst>
              </a:tr>
              <a:tr h="240276">
                <a:tc>
                  <a:txBody>
                    <a:bodyPr/>
                    <a:lstStyle/>
                    <a:p>
                      <a:pPr marL="0" marR="0">
                        <a:lnSpc>
                          <a:spcPct val="115000"/>
                        </a:lnSpc>
                        <a:spcAft>
                          <a:spcPts val="800"/>
                        </a:spcAft>
                        <a:buNone/>
                      </a:pPr>
                      <a:r>
                        <a:rPr lang="es-MX" sz="1200" kern="100" noProof="0" dirty="0">
                          <a:effectLst/>
                        </a:rPr>
                        <a:t>STEAM, PE/HEALTH, </a:t>
                      </a:r>
                      <a:r>
                        <a:rPr lang="es-MX" sz="1200" kern="100" noProof="0" dirty="0" err="1">
                          <a:effectLst/>
                        </a:rPr>
                        <a:t>Elevate</a:t>
                      </a:r>
                      <a:r>
                        <a:rPr lang="es-MX" sz="1200" kern="100" noProof="0" dirty="0">
                          <a:effectLst/>
                        </a:rPr>
                        <a:t> U, Art</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a:effectLst/>
                        </a:rPr>
                        <a:t>O, S, U</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3200456797"/>
                  </a:ext>
                </a:extLst>
              </a:tr>
              <a:tr h="240276">
                <a:tc gridSpan="3">
                  <a:txBody>
                    <a:bodyPr/>
                    <a:lstStyle/>
                    <a:p>
                      <a:pPr marL="0" marR="0">
                        <a:lnSpc>
                          <a:spcPct val="115000"/>
                        </a:lnSpc>
                        <a:spcAft>
                          <a:spcPts val="800"/>
                        </a:spcAft>
                        <a:buNone/>
                      </a:pPr>
                      <a:r>
                        <a:rPr lang="es-MX" sz="1200" kern="100" noProof="0" dirty="0">
                          <a:effectLst/>
                        </a:rPr>
                        <a:t>General Music Elective</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2120466769"/>
                  </a:ext>
                </a:extLst>
              </a:tr>
              <a:tr h="240276">
                <a:tc gridSpan="3">
                  <a:txBody>
                    <a:bodyPr/>
                    <a:lstStyle/>
                    <a:p>
                      <a:pPr marL="0" marR="0">
                        <a:lnSpc>
                          <a:spcPct val="115000"/>
                        </a:lnSpc>
                        <a:spcAft>
                          <a:spcPts val="800"/>
                        </a:spcAft>
                        <a:buNone/>
                      </a:pPr>
                      <a:r>
                        <a:rPr lang="es-MX" sz="1200" kern="100" noProof="0" dirty="0" err="1">
                          <a:effectLst/>
                        </a:rPr>
                        <a:t>Science</a:t>
                      </a:r>
                      <a:r>
                        <a:rPr lang="es-MX" sz="1200" kern="100" noProof="0" dirty="0">
                          <a:effectLst/>
                        </a:rPr>
                        <a:t> Elective</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487411607"/>
                  </a:ext>
                </a:extLst>
              </a:tr>
              <a:tr h="240276">
                <a:tc gridSpan="3">
                  <a:txBody>
                    <a:bodyPr/>
                    <a:lstStyle/>
                    <a:p>
                      <a:pPr marL="0" marR="0">
                        <a:lnSpc>
                          <a:spcPct val="115000"/>
                        </a:lnSpc>
                        <a:spcAft>
                          <a:spcPts val="800"/>
                        </a:spcAft>
                        <a:buNone/>
                      </a:pPr>
                      <a:r>
                        <a:rPr lang="es-MX" sz="1200" kern="100" noProof="0" dirty="0">
                          <a:effectLst/>
                        </a:rPr>
                        <a:t>Social </a:t>
                      </a:r>
                      <a:r>
                        <a:rPr lang="es-MX" sz="1200" kern="100" noProof="0" dirty="0" err="1">
                          <a:effectLst/>
                        </a:rPr>
                        <a:t>Studies</a:t>
                      </a:r>
                      <a:r>
                        <a:rPr lang="es-MX" sz="1200" kern="100" noProof="0" dirty="0">
                          <a:effectLst/>
                        </a:rPr>
                        <a:t> Elective</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Y</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3721537962"/>
                  </a:ext>
                </a:extLst>
              </a:tr>
              <a:tr h="240276">
                <a:tc gridSpan="3">
                  <a:txBody>
                    <a:bodyPr/>
                    <a:lstStyle/>
                    <a:p>
                      <a:pPr marL="0" marR="0">
                        <a:lnSpc>
                          <a:spcPct val="115000"/>
                        </a:lnSpc>
                        <a:spcAft>
                          <a:spcPts val="800"/>
                        </a:spcAft>
                        <a:buNone/>
                      </a:pPr>
                      <a:r>
                        <a:rPr lang="es-MX" sz="1200" kern="100" noProof="0" dirty="0">
                          <a:effectLst/>
                        </a:rPr>
                        <a:t>ELA Core </a:t>
                      </a:r>
                      <a:r>
                        <a:rPr lang="es-MX" sz="1200" kern="100" noProof="0" dirty="0" err="1">
                          <a:effectLst/>
                        </a:rPr>
                        <a:t>Extension</a:t>
                      </a:r>
                      <a:endParaRPr lang="es-MX" sz="1200" kern="100" noProof="0" dirty="0">
                        <a:effectLst/>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N</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N</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913284723"/>
                  </a:ext>
                </a:extLst>
              </a:tr>
              <a:tr h="240276">
                <a:tc gridSpan="3">
                  <a:txBody>
                    <a:bodyPr/>
                    <a:lstStyle/>
                    <a:p>
                      <a:pPr marL="0" marR="0">
                        <a:lnSpc>
                          <a:spcPct val="115000"/>
                        </a:lnSpc>
                        <a:spcAft>
                          <a:spcPts val="800"/>
                        </a:spcAft>
                        <a:buNone/>
                      </a:pPr>
                      <a:r>
                        <a:rPr lang="es-MX" sz="1200" kern="100" noProof="0" dirty="0" err="1">
                          <a:effectLst/>
                        </a:rPr>
                        <a:t>Math</a:t>
                      </a:r>
                      <a:r>
                        <a:rPr lang="es-MX" sz="1200" kern="100" noProof="0" dirty="0">
                          <a:effectLst/>
                        </a:rPr>
                        <a:t> Core </a:t>
                      </a:r>
                      <a:r>
                        <a:rPr lang="es-MX" sz="1200" kern="100" noProof="0" dirty="0" err="1">
                          <a:effectLst/>
                        </a:rPr>
                        <a:t>Extension</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N</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rPr>
                        <a:t>N</a:t>
                      </a:r>
                      <a:endParaRPr lang="es-MX" sz="1200" kern="100" noProof="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580389960"/>
                  </a:ext>
                </a:extLst>
              </a:tr>
              <a:tr h="240276">
                <a:tc gridSpan="3">
                  <a:txBody>
                    <a:bodyPr/>
                    <a:lstStyle/>
                    <a:p>
                      <a:pPr marL="0" marR="0">
                        <a:lnSpc>
                          <a:spcPct val="115000"/>
                        </a:lnSpc>
                        <a:spcAft>
                          <a:spcPts val="800"/>
                        </a:spcAft>
                        <a:buNone/>
                      </a:pPr>
                      <a:r>
                        <a:rPr lang="es-MX" sz="1200" kern="100" noProof="0" dirty="0" err="1">
                          <a:effectLst/>
                          <a:latin typeface="Aptos" panose="020B0004020202020204" pitchFamily="34" charset="0"/>
                          <a:ea typeface="Aptos" panose="020B0004020202020204" pitchFamily="34" charset="0"/>
                          <a:cs typeface="Times New Roman" panose="02020603050405020304" pitchFamily="18" charset="0"/>
                        </a:rPr>
                        <a:t>Chorus</a:t>
                      </a: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 Ensemble</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2420559277"/>
                  </a:ext>
                </a:extLst>
              </a:tr>
              <a:tr h="240276">
                <a:tc gridSpan="3">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Band Ensemble</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3780740269"/>
                  </a:ext>
                </a:extLst>
              </a:tr>
              <a:tr h="240276">
                <a:tc gridSpan="3">
                  <a:txBody>
                    <a:bodyPr/>
                    <a:lstStyle/>
                    <a:p>
                      <a:pPr marL="0" marR="0">
                        <a:lnSpc>
                          <a:spcPct val="115000"/>
                        </a:lnSpc>
                        <a:spcAft>
                          <a:spcPts val="800"/>
                        </a:spcAft>
                        <a:buNone/>
                      </a:pPr>
                      <a:r>
                        <a:rPr lang="es-MX" sz="1200" kern="100" noProof="0" dirty="0" err="1">
                          <a:effectLst/>
                          <a:latin typeface="Aptos" panose="020B0004020202020204" pitchFamily="34" charset="0"/>
                          <a:ea typeface="Aptos" panose="020B0004020202020204" pitchFamily="34" charset="0"/>
                          <a:cs typeface="Times New Roman" panose="02020603050405020304" pitchFamily="18" charset="0"/>
                        </a:rPr>
                        <a:t>Orchestra</a:t>
                      </a: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 Ensemble</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tc>
                  <a:txBody>
                    <a:bodyPr/>
                    <a:lstStyle/>
                    <a:p>
                      <a:pPr marL="0" marR="0">
                        <a:lnSpc>
                          <a:spcPct val="115000"/>
                        </a:lnSpc>
                        <a:spcAft>
                          <a:spcPts val="800"/>
                        </a:spcAft>
                        <a:buNone/>
                      </a:pPr>
                      <a:r>
                        <a:rPr lang="es-MX" sz="1200" kern="100" noProof="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2681185251"/>
                  </a:ext>
                </a:extLst>
              </a:tr>
            </a:tbl>
          </a:graphicData>
        </a:graphic>
      </p:graphicFrame>
      <p:pic>
        <p:nvPicPr>
          <p:cNvPr id="5" name="Picture 10" descr="Great Valley School District">
            <a:extLst>
              <a:ext uri="{FF2B5EF4-FFF2-40B4-BE49-F238E27FC236}">
                <a16:creationId xmlns:a16="http://schemas.microsoft.com/office/drawing/2014/main" id="{55B0AC3D-167F-A1A1-3724-59DBFDDDE7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065930294"/>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4ECF8A-79EB-4207-AAF1-51C348FB8023}"/>
            </a:ext>
          </a:extLst>
        </p:cNvPr>
        <p:cNvGrpSpPr/>
        <p:nvPr/>
      </p:nvGrpSpPr>
      <p:grpSpPr>
        <a:xfrm>
          <a:off x="0" y="0"/>
          <a:ext cx="0" cy="0"/>
          <a:chOff x="0" y="0"/>
          <a:chExt cx="0" cy="0"/>
        </a:xfrm>
      </p:grpSpPr>
      <p:grpSp>
        <p:nvGrpSpPr>
          <p:cNvPr id="71" name="Group 70">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72" name="Rectangle 71">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 name="Title 1">
            <a:extLst>
              <a:ext uri="{FF2B5EF4-FFF2-40B4-BE49-F238E27FC236}">
                <a16:creationId xmlns:a16="http://schemas.microsoft.com/office/drawing/2014/main" id="{4F633FF3-1BC1-18D4-7D83-DCA57D02AC5B}"/>
              </a:ext>
            </a:extLst>
          </p:cNvPr>
          <p:cNvSpPr>
            <a:spLocks noGrp="1"/>
          </p:cNvSpPr>
          <p:nvPr>
            <p:ph type="title"/>
          </p:nvPr>
        </p:nvSpPr>
        <p:spPr>
          <a:xfrm>
            <a:off x="1154954" y="973668"/>
            <a:ext cx="8761413" cy="706964"/>
          </a:xfrm>
        </p:spPr>
        <p:txBody>
          <a:bodyPr vert="horz" lIns="91440" tIns="45720" rIns="91440" bIns="45720" rtlCol="0" anchor="ctr">
            <a:normAutofit fontScale="90000"/>
          </a:bodyPr>
          <a:lstStyle/>
          <a:p>
            <a:pPr>
              <a:lnSpc>
                <a:spcPct val="90000"/>
              </a:lnSpc>
            </a:pPr>
            <a:r>
              <a:rPr lang="es-MX" sz="4400" dirty="0">
                <a:latin typeface="Plantagenet Cherokee" panose="02020602070100000000" pitchFamily="18" charset="0"/>
              </a:rPr>
              <a:t>MÚSICA </a:t>
            </a:r>
            <a:br>
              <a:rPr lang="es-MX" sz="4400" noProof="0" dirty="0">
                <a:latin typeface="Plantagenet Cherokee" panose="02020602070100000000" pitchFamily="18" charset="0"/>
              </a:rPr>
            </a:br>
            <a:r>
              <a:rPr lang="es-MX" sz="4400" noProof="0" dirty="0">
                <a:latin typeface="Plantagenet Cherokee" panose="02020602070100000000" pitchFamily="18" charset="0"/>
              </a:rPr>
              <a:t>Grado 7 Clases Optativas: </a:t>
            </a:r>
            <a:r>
              <a:rPr lang="es-MX" sz="4400" noProof="0" dirty="0" err="1">
                <a:latin typeface="Plantagenet Cherokee" panose="02020602070100000000" pitchFamily="18" charset="0"/>
              </a:rPr>
              <a:t>iCompose</a:t>
            </a:r>
            <a:r>
              <a:rPr lang="es-MX" sz="4400" noProof="0" dirty="0">
                <a:latin typeface="Plantagenet Cherokee" panose="02020602070100000000" pitchFamily="18" charset="0"/>
              </a:rPr>
              <a:t> </a:t>
            </a:r>
            <a:br>
              <a:rPr lang="es-MX" sz="1400" noProof="0" dirty="0"/>
            </a:br>
            <a:endParaRPr lang="es-MX" sz="1400" noProof="0" dirty="0"/>
          </a:p>
        </p:txBody>
      </p:sp>
      <p:pic>
        <p:nvPicPr>
          <p:cNvPr id="5" name="Picture 4" descr="Effective Songwriting and Composition ...">
            <a:extLst>
              <a:ext uri="{FF2B5EF4-FFF2-40B4-BE49-F238E27FC236}">
                <a16:creationId xmlns:a16="http://schemas.microsoft.com/office/drawing/2014/main" id="{0543A1A8-106A-DB5D-C1CA-1798F0630D0E}"/>
              </a:ext>
            </a:extLst>
          </p:cNvPr>
          <p:cNvPicPr>
            <a:picLocks noChangeAspect="1"/>
          </p:cNvPicPr>
          <p:nvPr/>
        </p:nvPicPr>
        <p:blipFill>
          <a:blip r:embed="rId3"/>
          <a:srcRect l="21523" r="1122" b="1"/>
          <a:stretch/>
        </p:blipFill>
        <p:spPr>
          <a:xfrm>
            <a:off x="571482" y="2723400"/>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4" name="Text Placeholder 3">
            <a:extLst>
              <a:ext uri="{FF2B5EF4-FFF2-40B4-BE49-F238E27FC236}">
                <a16:creationId xmlns:a16="http://schemas.microsoft.com/office/drawing/2014/main" id="{F8669DF9-8BFA-24C7-1B57-41532D360927}"/>
              </a:ext>
            </a:extLst>
          </p:cNvPr>
          <p:cNvSpPr>
            <a:spLocks noGrp="1"/>
          </p:cNvSpPr>
          <p:nvPr>
            <p:ph type="body" sz="half" idx="2"/>
          </p:nvPr>
        </p:nvSpPr>
        <p:spPr>
          <a:xfrm>
            <a:off x="4987159" y="2580745"/>
            <a:ext cx="7168055" cy="4081079"/>
          </a:xfrm>
        </p:spPr>
        <p:txBody>
          <a:bodyPr vert="horz" lIns="91440" tIns="45720" rIns="91440" bIns="45720" rtlCol="0" anchor="ctr">
            <a:normAutofit lnSpcReduction="10000"/>
          </a:bodyPr>
          <a:lstStyle/>
          <a:p>
            <a:r>
              <a:rPr lang="es-ES" sz="3200" b="1" dirty="0">
                <a:solidFill>
                  <a:srgbClr val="0070C0"/>
                </a:solidFill>
                <a:latin typeface="Plantagenet Cherokee" panose="02020602070100000000" pitchFamily="18" charset="0"/>
              </a:rPr>
              <a:t>Composición de canciones y orquestación de melodías</a:t>
            </a:r>
          </a:p>
          <a:p>
            <a:pPr marL="742950" lvl="1" indent="-285750">
              <a:buFont typeface="Wingdings 3" charset="2"/>
              <a:buChar char=""/>
            </a:pPr>
            <a:r>
              <a:rPr lang="es-MX" sz="2400" dirty="0">
                <a:latin typeface="Plantagenet Cherokee" panose="02020602070100000000" pitchFamily="18" charset="0"/>
              </a:rPr>
              <a:t>Entorno creativo y atractivo</a:t>
            </a:r>
          </a:p>
          <a:p>
            <a:pPr marL="742950" lvl="1" indent="-285750">
              <a:buFont typeface="Wingdings 3" charset="2"/>
              <a:buChar char=""/>
            </a:pPr>
            <a:r>
              <a:rPr lang="es-ES" sz="2400" dirty="0">
                <a:latin typeface="Plantagenet Cherokee" panose="02020602070100000000" pitchFamily="18" charset="0"/>
              </a:rPr>
              <a:t>Diseñado para introducir a los estudiantes al arte y oficio de escribir canciones.</a:t>
            </a:r>
          </a:p>
          <a:p>
            <a:pPr marL="742950" lvl="1" indent="-285750">
              <a:buFont typeface="Wingdings 3" charset="2"/>
              <a:buChar char=""/>
            </a:pPr>
            <a:r>
              <a:rPr lang="es-ES" sz="2400" dirty="0">
                <a:latin typeface="Plantagenet Cherokee" panose="02020602070100000000" pitchFamily="18" charset="0"/>
              </a:rPr>
              <a:t>Fomenta la autoexpresión, la colaboración y la exploración musical, lo que permite a los estudiantes desarrollar sus habilidades de composición de canciones a través de actividades y proyectos prácticos.</a:t>
            </a:r>
            <a:endParaRPr lang="es-MX" noProof="0" dirty="0">
              <a:solidFill>
                <a:schemeClr val="tx1">
                  <a:lumMod val="75000"/>
                  <a:lumOff val="25000"/>
                </a:schemeClr>
              </a:solidFill>
            </a:endParaRPr>
          </a:p>
          <a:p>
            <a:pPr>
              <a:buFont typeface="Wingdings 3" charset="2"/>
              <a:buChar char=""/>
            </a:pPr>
            <a:endParaRPr lang="es-MX" noProof="0" dirty="0">
              <a:solidFill>
                <a:schemeClr val="tx1">
                  <a:lumMod val="75000"/>
                  <a:lumOff val="25000"/>
                </a:schemeClr>
              </a:solidFill>
            </a:endParaRPr>
          </a:p>
        </p:txBody>
      </p:sp>
      <p:pic>
        <p:nvPicPr>
          <p:cNvPr id="3" name="Picture 10" descr="Great Valley School District">
            <a:extLst>
              <a:ext uri="{FF2B5EF4-FFF2-40B4-BE49-F238E27FC236}">
                <a16:creationId xmlns:a16="http://schemas.microsoft.com/office/drawing/2014/main" id="{C943EB85-2F63-2F9D-757E-DB9C3D164C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705887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 name="Title 1">
            <a:extLst>
              <a:ext uri="{FF2B5EF4-FFF2-40B4-BE49-F238E27FC236}">
                <a16:creationId xmlns:a16="http://schemas.microsoft.com/office/drawing/2014/main" id="{28DEBE59-B18F-8789-606A-E49469670C62}"/>
              </a:ext>
            </a:extLst>
          </p:cNvPr>
          <p:cNvSpPr>
            <a:spLocks noGrp="1"/>
          </p:cNvSpPr>
          <p:nvPr>
            <p:ph type="title"/>
          </p:nvPr>
        </p:nvSpPr>
        <p:spPr>
          <a:xfrm>
            <a:off x="1068388" y="555685"/>
            <a:ext cx="12192000" cy="706964"/>
          </a:xfrm>
        </p:spPr>
        <p:txBody>
          <a:bodyPr vert="horz" lIns="91440" tIns="45720" rIns="91440" bIns="45720" rtlCol="0" anchor="ctr">
            <a:noAutofit/>
          </a:bodyPr>
          <a:lstStyle/>
          <a:p>
            <a:pPr>
              <a:lnSpc>
                <a:spcPct val="90000"/>
              </a:lnSpc>
            </a:pPr>
            <a:r>
              <a:rPr lang="es-MX" sz="4000" dirty="0">
                <a:latin typeface="Plantagenet Cherokee" panose="02020602070100000000" pitchFamily="18" charset="0"/>
              </a:rPr>
              <a:t>MÚSICA </a:t>
            </a:r>
            <a:endParaRPr lang="es-MX" sz="4000" noProof="0" dirty="0">
              <a:latin typeface="Plantagenet Cherokee" panose="02020602070100000000" pitchFamily="18" charset="0"/>
            </a:endParaRPr>
          </a:p>
        </p:txBody>
      </p:sp>
      <p:sp>
        <p:nvSpPr>
          <p:cNvPr id="4" name="Text Placeholder 3">
            <a:extLst>
              <a:ext uri="{FF2B5EF4-FFF2-40B4-BE49-F238E27FC236}">
                <a16:creationId xmlns:a16="http://schemas.microsoft.com/office/drawing/2014/main" id="{52F16B9E-2FA2-181E-0488-3EB4BB824B05}"/>
              </a:ext>
            </a:extLst>
          </p:cNvPr>
          <p:cNvSpPr>
            <a:spLocks noGrp="1"/>
          </p:cNvSpPr>
          <p:nvPr>
            <p:ph type="body" sz="half" idx="2"/>
          </p:nvPr>
        </p:nvSpPr>
        <p:spPr>
          <a:xfrm>
            <a:off x="218657" y="2590524"/>
            <a:ext cx="6430043" cy="4252913"/>
          </a:xfrm>
        </p:spPr>
        <p:txBody>
          <a:bodyPr vert="horz" lIns="91440" tIns="45720" rIns="91440" bIns="45720" rtlCol="0" anchor="ctr">
            <a:noAutofit/>
          </a:bodyPr>
          <a:lstStyle/>
          <a:p>
            <a:r>
              <a:rPr lang="es-ES" sz="2200" dirty="0">
                <a:solidFill>
                  <a:schemeClr val="tx1">
                    <a:lumMod val="75000"/>
                    <a:lumOff val="25000"/>
                  </a:schemeClr>
                </a:solidFill>
                <a:latin typeface="Plantagenet Cherokee" panose="02020602070100000000" pitchFamily="18" charset="0"/>
              </a:rPr>
              <a:t>Banda de 7º Grado y Banda de 8º Grado</a:t>
            </a:r>
          </a:p>
          <a:p>
            <a:pPr marL="285750" indent="-285750">
              <a:buFont typeface="Wingdings 3" charset="2"/>
              <a:buChar char=""/>
            </a:pPr>
            <a:r>
              <a:rPr lang="es-ES" sz="2200" dirty="0">
                <a:solidFill>
                  <a:schemeClr val="tx1"/>
                </a:solidFill>
                <a:latin typeface="Plantagenet Cherokee" panose="02020602070100000000" pitchFamily="18" charset="0"/>
              </a:rPr>
              <a:t>Dos conciertos/año. Invierno y primavera</a:t>
            </a:r>
          </a:p>
          <a:p>
            <a:pPr marL="285750" indent="-285750">
              <a:buFont typeface="Wingdings 3" charset="2"/>
              <a:buChar char=""/>
            </a:pPr>
            <a:r>
              <a:rPr lang="es-ES" sz="2200" dirty="0">
                <a:solidFill>
                  <a:schemeClr val="tx1"/>
                </a:solidFill>
                <a:latin typeface="Plantagenet Cherokee" panose="02020602070100000000" pitchFamily="18" charset="0"/>
              </a:rPr>
              <a:t>Se reúne dos veces cada 6 días durante un período de clase de 49 minutos</a:t>
            </a:r>
          </a:p>
          <a:p>
            <a:pPr marL="285750" indent="-285750">
              <a:buFont typeface="Wingdings 3" charset="2"/>
              <a:buChar char=""/>
            </a:pPr>
            <a:r>
              <a:rPr lang="es-ES" sz="2200" dirty="0">
                <a:solidFill>
                  <a:schemeClr val="tx1">
                    <a:lumMod val="75000"/>
                    <a:lumOff val="25000"/>
                  </a:schemeClr>
                </a:solidFill>
                <a:latin typeface="Plantagenet Cherokee" panose="02020602070100000000" pitchFamily="18" charset="0"/>
              </a:rPr>
              <a:t>Los estudiantes trabajan en el desarrollo de habilidades musicales, incluida la lectura de partituras, técnicas de interpretación y cooperación en conjunto.  Los estudiantes interpretarán un repertorio diverso, que va desde piezas clásicas y contemporáneas hasta canciones populares.</a:t>
            </a:r>
            <a:endParaRPr lang="es-MX" noProof="0" dirty="0">
              <a:solidFill>
                <a:schemeClr val="tx1">
                  <a:lumMod val="75000"/>
                  <a:lumOff val="25000"/>
                </a:schemeClr>
              </a:solidFill>
            </a:endParaRPr>
          </a:p>
          <a:p>
            <a:pPr>
              <a:buFont typeface="Wingdings 3" charset="2"/>
              <a:buChar char=""/>
            </a:pPr>
            <a:endParaRPr lang="es-MX" noProof="0" dirty="0">
              <a:solidFill>
                <a:schemeClr val="tx1">
                  <a:lumMod val="75000"/>
                  <a:lumOff val="25000"/>
                </a:schemeClr>
              </a:solidFill>
            </a:endParaRPr>
          </a:p>
        </p:txBody>
      </p:sp>
      <p:pic>
        <p:nvPicPr>
          <p:cNvPr id="7" name="Picture 6" descr="Choosing the Right Band Instrument for Your Child - HubPages">
            <a:extLst>
              <a:ext uri="{FF2B5EF4-FFF2-40B4-BE49-F238E27FC236}">
                <a16:creationId xmlns:a16="http://schemas.microsoft.com/office/drawing/2014/main" id="{57A81817-79D3-F464-7B8A-232956C95717}"/>
              </a:ext>
            </a:extLst>
          </p:cNvPr>
          <p:cNvPicPr>
            <a:picLocks noChangeAspect="1"/>
          </p:cNvPicPr>
          <p:nvPr/>
        </p:nvPicPr>
        <p:blipFill>
          <a:blip r:embed="rId3"/>
          <a:srcRect r="15003" b="1"/>
          <a:stretch/>
        </p:blipFill>
        <p:spPr>
          <a:xfrm>
            <a:off x="6647593" y="2775951"/>
            <a:ext cx="5053145" cy="3567466"/>
          </a:xfrm>
          <a:prstGeom prst="roundRect">
            <a:avLst>
              <a:gd name="adj" fmla="val 1858"/>
            </a:avLst>
          </a:prstGeom>
          <a:effectLst>
            <a:outerShdw blurRad="50800" dist="50800" dir="5400000" algn="tl" rotWithShape="0">
              <a:srgbClr val="000000">
                <a:alpha val="43000"/>
              </a:srgbClr>
            </a:outerShdw>
          </a:effectLst>
        </p:spPr>
      </p:pic>
      <p:pic>
        <p:nvPicPr>
          <p:cNvPr id="3" name="Picture 10" descr="Great Valley School District">
            <a:extLst>
              <a:ext uri="{FF2B5EF4-FFF2-40B4-BE49-F238E27FC236}">
                <a16:creationId xmlns:a16="http://schemas.microsoft.com/office/drawing/2014/main" id="{B7167C45-E4B8-1CC3-BCA5-688790F25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0" name="Title 1">
            <a:extLst>
              <a:ext uri="{FF2B5EF4-FFF2-40B4-BE49-F238E27FC236}">
                <a16:creationId xmlns:a16="http://schemas.microsoft.com/office/drawing/2014/main" id="{28DEBE59-B18F-8789-606A-E49469670C62}"/>
              </a:ext>
            </a:extLst>
          </p:cNvPr>
          <p:cNvSpPr txBox="1">
            <a:spLocks/>
          </p:cNvSpPr>
          <p:nvPr/>
        </p:nvSpPr>
        <p:spPr bwMode="gray">
          <a:xfrm>
            <a:off x="543009" y="1270222"/>
            <a:ext cx="11648991" cy="489110"/>
          </a:xfrm>
          <a:prstGeom prst="rect">
            <a:avLst/>
          </a:prstGeom>
        </p:spPr>
        <p:txBody>
          <a:bodyPr vert="horz" lIns="91440" tIns="45720" rIns="91440" bIns="45720" rtlCol="0" anchor="ctr">
            <a:noAutofit/>
          </a:bodyPr>
          <a:lst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nSpc>
                <a:spcPct val="90000"/>
              </a:lnSpc>
            </a:pPr>
            <a:r>
              <a:rPr lang="es-MX" sz="4000" dirty="0">
                <a:latin typeface="Plantagenet Cherokee" panose="02020602070100000000" pitchFamily="18" charset="0"/>
              </a:rPr>
              <a:t>Ensambles de </a:t>
            </a:r>
            <a:r>
              <a:rPr lang="es-US" sz="4000" dirty="0">
                <a:latin typeface="Plantagenet Cherokee" panose="02020602070100000000" pitchFamily="18" charset="0"/>
              </a:rPr>
              <a:t>Presentación-</a:t>
            </a:r>
            <a:r>
              <a:rPr lang="es-MX" sz="4000" dirty="0">
                <a:latin typeface="Plantagenet Cherokee" panose="02020602070100000000" pitchFamily="18" charset="0"/>
              </a:rPr>
              <a:t>Conciertos de Banda</a:t>
            </a:r>
          </a:p>
        </p:txBody>
      </p:sp>
    </p:spTree>
    <p:extLst>
      <p:ext uri="{BB962C8B-B14F-4D97-AF65-F5344CB8AC3E}">
        <p14:creationId xmlns:p14="http://schemas.microsoft.com/office/powerpoint/2010/main" val="3255404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0A8555-ADA2-C747-2EC5-F3B894B892A8}"/>
            </a:ext>
          </a:extLst>
        </p:cNvPr>
        <p:cNvGrpSpPr/>
        <p:nvPr/>
      </p:nvGrpSpPr>
      <p:grpSpPr>
        <a:xfrm>
          <a:off x="0" y="0"/>
          <a:ext cx="0" cy="0"/>
          <a:chOff x="0" y="0"/>
          <a:chExt cx="0" cy="0"/>
        </a:xfrm>
      </p:grpSpPr>
      <p:grpSp>
        <p:nvGrpSpPr>
          <p:cNvPr id="130" name="Group 129">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3" name="Rectangle 92">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94" name="Oval 93">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95" name="Oval 94">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96" name="Oval 95">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97" name="Oval 96">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98" name="Oval 97">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99"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100"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101"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131" name="Rectangle 130">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32" name="Rectangle 131">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MX" noProof="0" dirty="0"/>
          </a:p>
        </p:txBody>
      </p:sp>
      <p:sp>
        <p:nvSpPr>
          <p:cNvPr id="133"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MX" noProof="0" dirty="0"/>
          </a:p>
        </p:txBody>
      </p:sp>
      <p:sp>
        <p:nvSpPr>
          <p:cNvPr id="134"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MX" noProof="0" dirty="0"/>
          </a:p>
        </p:txBody>
      </p:sp>
      <p:sp>
        <p:nvSpPr>
          <p:cNvPr id="2" name="Title 1">
            <a:extLst>
              <a:ext uri="{FF2B5EF4-FFF2-40B4-BE49-F238E27FC236}">
                <a16:creationId xmlns:a16="http://schemas.microsoft.com/office/drawing/2014/main" id="{9EA08844-F497-F21C-D5D4-F7468592841B}"/>
              </a:ext>
            </a:extLst>
          </p:cNvPr>
          <p:cNvSpPr>
            <a:spLocks noGrp="1"/>
          </p:cNvSpPr>
          <p:nvPr>
            <p:ph type="title"/>
          </p:nvPr>
        </p:nvSpPr>
        <p:spPr>
          <a:xfrm>
            <a:off x="660575" y="461324"/>
            <a:ext cx="6072776" cy="1622322"/>
          </a:xfrm>
        </p:spPr>
        <p:txBody>
          <a:bodyPr vert="horz" lIns="91440" tIns="45720" rIns="91440" bIns="45720" rtlCol="0" anchor="ctr">
            <a:normAutofit fontScale="90000"/>
          </a:bodyPr>
          <a:lstStyle/>
          <a:p>
            <a:pPr>
              <a:lnSpc>
                <a:spcPct val="90000"/>
              </a:lnSpc>
            </a:pPr>
            <a:r>
              <a:rPr lang="es-US" sz="3000" b="0" i="0" kern="1200" noProof="0" dirty="0">
                <a:solidFill>
                  <a:srgbClr val="EBEBEB"/>
                </a:solidFill>
                <a:latin typeface="Plantagenet Cherokee" panose="02020602070100000000" pitchFamily="18" charset="0"/>
              </a:rPr>
              <a:t>MÚSICA</a:t>
            </a:r>
            <a:br>
              <a:rPr lang="es-US" sz="3000" b="0" i="0" kern="1200" noProof="0" dirty="0">
                <a:solidFill>
                  <a:srgbClr val="EBEBEB"/>
                </a:solidFill>
                <a:latin typeface="Plantagenet Cherokee" panose="02020602070100000000" pitchFamily="18" charset="0"/>
              </a:rPr>
            </a:br>
            <a:r>
              <a:rPr lang="es-MX" sz="3000" b="0" i="0" kern="1200" noProof="0" dirty="0">
                <a:solidFill>
                  <a:srgbClr val="EBEBEB"/>
                </a:solidFill>
                <a:latin typeface="Plantagenet Cherokee" panose="02020602070100000000" pitchFamily="18" charset="0"/>
              </a:rPr>
              <a:t> </a:t>
            </a:r>
            <a:r>
              <a:rPr lang="es-MX" sz="3200" dirty="0">
                <a:solidFill>
                  <a:schemeClr val="tx1"/>
                </a:solidFill>
                <a:latin typeface="Plantagenet Cherokee" panose="02020602070100000000" pitchFamily="18" charset="0"/>
              </a:rPr>
              <a:t>Ensambles de </a:t>
            </a:r>
            <a:r>
              <a:rPr lang="es-US" sz="3200" dirty="0">
                <a:solidFill>
                  <a:schemeClr val="tx1"/>
                </a:solidFill>
                <a:latin typeface="Plantagenet Cherokee" panose="02020602070100000000" pitchFamily="18" charset="0"/>
              </a:rPr>
              <a:t>Presentación- Concierto del Coro</a:t>
            </a:r>
            <a:br>
              <a:rPr lang="es-MX" sz="3200" dirty="0">
                <a:latin typeface="Plantagenet Cherokee" panose="02020602070100000000" pitchFamily="18" charset="0"/>
              </a:rPr>
            </a:br>
            <a:endParaRPr lang="es-MX" sz="3000" b="0" i="0" kern="1200" noProof="0" dirty="0">
              <a:solidFill>
                <a:srgbClr val="EBEBEB"/>
              </a:solidFill>
              <a:latin typeface="Plantagenet Cherokee" panose="02020602070100000000" pitchFamily="18" charset="0"/>
            </a:endParaRPr>
          </a:p>
        </p:txBody>
      </p:sp>
      <p:sp>
        <p:nvSpPr>
          <p:cNvPr id="135" name="Freeform: Shape 134">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MX" noProof="0" dirty="0"/>
          </a:p>
        </p:txBody>
      </p:sp>
      <p:pic>
        <p:nvPicPr>
          <p:cNvPr id="3" name="Picture 2" descr="Download Choral, Singing, Children. Royalty-Free Vector Graphic - Pixabay">
            <a:extLst>
              <a:ext uri="{FF2B5EF4-FFF2-40B4-BE49-F238E27FC236}">
                <a16:creationId xmlns:a16="http://schemas.microsoft.com/office/drawing/2014/main" id="{7969ECDE-CF34-90C6-36DF-2BC7829B7850}"/>
              </a:ext>
            </a:extLst>
          </p:cNvPr>
          <p:cNvPicPr>
            <a:picLocks noChangeAspect="1"/>
          </p:cNvPicPr>
          <p:nvPr/>
        </p:nvPicPr>
        <p:blipFill>
          <a:blip r:embed="rId3"/>
          <a:srcRect r="888" b="-1"/>
          <a:stretch/>
        </p:blipFill>
        <p:spPr>
          <a:xfrm>
            <a:off x="7148833" y="1707968"/>
            <a:ext cx="4818043" cy="3351885"/>
          </a:xfrm>
          <a:prstGeom prst="rect">
            <a:avLst/>
          </a:prstGeom>
        </p:spPr>
      </p:pic>
      <p:sp>
        <p:nvSpPr>
          <p:cNvPr id="136" name="Rectangle 135">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37" name="Oval 136">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38" name="Oval 1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 name="Text Placeholder 3">
            <a:extLst>
              <a:ext uri="{FF2B5EF4-FFF2-40B4-BE49-F238E27FC236}">
                <a16:creationId xmlns:a16="http://schemas.microsoft.com/office/drawing/2014/main" id="{77228E23-9C79-0C4C-2DE0-6F7743B93116}"/>
              </a:ext>
            </a:extLst>
          </p:cNvPr>
          <p:cNvSpPr>
            <a:spLocks noGrp="1"/>
          </p:cNvSpPr>
          <p:nvPr>
            <p:ph type="body" sz="half" idx="2"/>
          </p:nvPr>
        </p:nvSpPr>
        <p:spPr>
          <a:xfrm>
            <a:off x="630694" y="2083646"/>
            <a:ext cx="6509735" cy="3811740"/>
          </a:xfrm>
        </p:spPr>
        <p:txBody>
          <a:bodyPr vert="horz" lIns="91440" tIns="45720" rIns="91440" bIns="45720" rtlCol="0" anchor="ctr">
            <a:noAutofit/>
          </a:bodyPr>
          <a:lstStyle/>
          <a:p>
            <a:r>
              <a:rPr lang="es-ES" sz="2000" dirty="0">
                <a:solidFill>
                  <a:srgbClr val="FFFFFF"/>
                </a:solidFill>
                <a:latin typeface="Plantagenet Cherokee" panose="02020602070100000000" pitchFamily="18" charset="0"/>
              </a:rPr>
              <a:t>Coro de 7º Grado y Coro de 8º Grado</a:t>
            </a:r>
          </a:p>
          <a:p>
            <a:pPr marL="285750" indent="-285750">
              <a:buFont typeface="Wingdings 3" charset="2"/>
              <a:buChar char=""/>
            </a:pPr>
            <a:r>
              <a:rPr lang="es-ES" sz="2000" dirty="0">
                <a:solidFill>
                  <a:srgbClr val="FFFFFF"/>
                </a:solidFill>
                <a:latin typeface="Plantagenet Cherokee" panose="02020602070100000000" pitchFamily="18" charset="0"/>
              </a:rPr>
              <a:t>Dos conciertos/año. Invierno y primavera</a:t>
            </a:r>
          </a:p>
          <a:p>
            <a:pPr marL="285750" indent="-285750">
              <a:buFont typeface="Wingdings 3" charset="2"/>
              <a:buChar char=""/>
            </a:pPr>
            <a:r>
              <a:rPr lang="es-ES" sz="2000" dirty="0">
                <a:solidFill>
                  <a:srgbClr val="FFFFFF"/>
                </a:solidFill>
                <a:latin typeface="Plantagenet Cherokee" panose="02020602070100000000" pitchFamily="18" charset="0"/>
              </a:rPr>
              <a:t>Se reúne dos veces cada 6 días durante un período de clase de 49 minutos</a:t>
            </a:r>
          </a:p>
          <a:p>
            <a:pPr marL="285750" indent="-285750">
              <a:buFont typeface="Wingdings 3" charset="2"/>
              <a:buChar char=""/>
            </a:pPr>
            <a:r>
              <a:rPr lang="es-ES" sz="1800" dirty="0">
                <a:solidFill>
                  <a:srgbClr val="FFFFFF"/>
                </a:solidFill>
                <a:latin typeface="Plantagenet Cherokee" panose="02020602070100000000" pitchFamily="18" charset="0"/>
              </a:rPr>
              <a:t>Los estudiantes aprenden e interpretan música coral, centrándose en el desarrollo de técnicas vocales, alfabetización musical y habilidades de canto en conjunto. Los estudiantes aprenden e interpretan música coral, centrándose en el desarrollo de técnicas vocales, alfabetización musical y habilidades de canto en conjunto. La experiencia del coro fomenta el trabajo en equipo, la disciplina y el aprecio por la música, brindando oportunidades para actuaciones en solitario y liderazgo dentro de la escuela.</a:t>
            </a:r>
            <a:endParaRPr lang="es-MX" sz="1800" noProof="0" dirty="0">
              <a:solidFill>
                <a:srgbClr val="FFFFFF"/>
              </a:solidFill>
            </a:endParaRPr>
          </a:p>
        </p:txBody>
      </p:sp>
      <p:pic>
        <p:nvPicPr>
          <p:cNvPr id="5" name="Picture 10" descr="Great Valley School District">
            <a:extLst>
              <a:ext uri="{FF2B5EF4-FFF2-40B4-BE49-F238E27FC236}">
                <a16:creationId xmlns:a16="http://schemas.microsoft.com/office/drawing/2014/main" id="{296C926E-D627-187E-E6FF-28BE3431F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53827868"/>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0B2ECB5-F4E3-2001-6FFA-97F6CF938034}"/>
            </a:ext>
          </a:extLst>
        </p:cNvPr>
        <p:cNvGrpSpPr/>
        <p:nvPr/>
      </p:nvGrpSpPr>
      <p:grpSpPr>
        <a:xfrm>
          <a:off x="0" y="0"/>
          <a:ext cx="0" cy="0"/>
          <a:chOff x="0" y="0"/>
          <a:chExt cx="0" cy="0"/>
        </a:xfrm>
      </p:grpSpPr>
      <p:grpSp>
        <p:nvGrpSpPr>
          <p:cNvPr id="55" name="Group 54">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56" name="Rectangle 55">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57" name="Rectangle 56">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a:lstStyle/>
          <a:p>
            <a:endParaRPr lang="es-MX" noProof="0" dirty="0"/>
          </a:p>
        </p:txBody>
      </p:sp>
      <p:sp>
        <p:nvSpPr>
          <p:cNvPr id="73"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MX" noProof="0" dirty="0"/>
          </a:p>
        </p:txBody>
      </p:sp>
      <p:sp>
        <p:nvSpPr>
          <p:cNvPr id="75"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MX" noProof="0" dirty="0"/>
          </a:p>
        </p:txBody>
      </p:sp>
      <p:sp>
        <p:nvSpPr>
          <p:cNvPr id="2" name="Title 1">
            <a:extLst>
              <a:ext uri="{FF2B5EF4-FFF2-40B4-BE49-F238E27FC236}">
                <a16:creationId xmlns:a16="http://schemas.microsoft.com/office/drawing/2014/main" id="{26B034DD-9128-D486-0B5D-1F1DA72825D0}"/>
              </a:ext>
            </a:extLst>
          </p:cNvPr>
          <p:cNvSpPr>
            <a:spLocks noGrp="1"/>
          </p:cNvSpPr>
          <p:nvPr>
            <p:ph type="title"/>
          </p:nvPr>
        </p:nvSpPr>
        <p:spPr>
          <a:xfrm>
            <a:off x="639097" y="629265"/>
            <a:ext cx="6429109" cy="1622322"/>
          </a:xfrm>
        </p:spPr>
        <p:txBody>
          <a:bodyPr vert="horz" lIns="91440" tIns="45720" rIns="91440" bIns="45720" rtlCol="0" anchor="ctr">
            <a:normAutofit/>
          </a:bodyPr>
          <a:lstStyle/>
          <a:p>
            <a:r>
              <a:rPr lang="es-MX" sz="3300" noProof="0" dirty="0">
                <a:solidFill>
                  <a:srgbClr val="FFFFFF"/>
                </a:solidFill>
                <a:latin typeface="Plantagenet Cherokee" panose="02020602070100000000" pitchFamily="18" charset="0"/>
              </a:rPr>
              <a:t>MUSIC Performance </a:t>
            </a:r>
            <a:r>
              <a:rPr lang="es-MX" sz="3300" noProof="0" dirty="0" err="1">
                <a:solidFill>
                  <a:srgbClr val="FFFFFF"/>
                </a:solidFill>
                <a:latin typeface="Plantagenet Cherokee" panose="02020602070100000000" pitchFamily="18" charset="0"/>
              </a:rPr>
              <a:t>Ensembles</a:t>
            </a:r>
            <a:r>
              <a:rPr lang="es-MX" sz="3300" noProof="0" dirty="0">
                <a:solidFill>
                  <a:srgbClr val="FFFFFF"/>
                </a:solidFill>
                <a:latin typeface="Plantagenet Cherokee" panose="02020602070100000000" pitchFamily="18" charset="0"/>
              </a:rPr>
              <a:t>- </a:t>
            </a:r>
            <a:br>
              <a:rPr lang="es-MX" sz="3300" noProof="0" dirty="0">
                <a:solidFill>
                  <a:srgbClr val="FFFFFF"/>
                </a:solidFill>
                <a:latin typeface="Plantagenet Cherokee" panose="02020602070100000000" pitchFamily="18" charset="0"/>
              </a:rPr>
            </a:br>
            <a:r>
              <a:rPr lang="es-MX" sz="3300" noProof="0" dirty="0" err="1">
                <a:solidFill>
                  <a:srgbClr val="FFFFFF"/>
                </a:solidFill>
                <a:latin typeface="Plantagenet Cherokee" panose="02020602070100000000" pitchFamily="18" charset="0"/>
              </a:rPr>
              <a:t>String</a:t>
            </a:r>
            <a:r>
              <a:rPr lang="es-MX" sz="3300" noProof="0" dirty="0">
                <a:solidFill>
                  <a:srgbClr val="FFFFFF"/>
                </a:solidFill>
                <a:latin typeface="Plantagenet Cherokee" panose="02020602070100000000" pitchFamily="18" charset="0"/>
              </a:rPr>
              <a:t> </a:t>
            </a:r>
            <a:r>
              <a:rPr lang="es-MX" sz="3300" noProof="0" dirty="0" err="1">
                <a:solidFill>
                  <a:srgbClr val="FFFFFF"/>
                </a:solidFill>
                <a:latin typeface="Plantagenet Cherokee" panose="02020602070100000000" pitchFamily="18" charset="0"/>
              </a:rPr>
              <a:t>Orchestra</a:t>
            </a:r>
            <a:endParaRPr lang="es-MX" sz="3300" noProof="0" dirty="0">
              <a:solidFill>
                <a:srgbClr val="FFFFFF"/>
              </a:solidFill>
              <a:latin typeface="Plantagenet Cherokee" panose="02020602070100000000" pitchFamily="18" charset="0"/>
            </a:endParaRPr>
          </a:p>
        </p:txBody>
      </p:sp>
      <p:pic>
        <p:nvPicPr>
          <p:cNvPr id="3" name="Picture 2" descr="How to Upgrade the Sound of Your Orchestral String Instrument">
            <a:extLst>
              <a:ext uri="{FF2B5EF4-FFF2-40B4-BE49-F238E27FC236}">
                <a16:creationId xmlns:a16="http://schemas.microsoft.com/office/drawing/2014/main" id="{D448CB53-0C74-ADA8-DED3-6559AFB8B56A}"/>
              </a:ext>
            </a:extLst>
          </p:cNvPr>
          <p:cNvPicPr>
            <a:picLocks noChangeAspect="1"/>
          </p:cNvPicPr>
          <p:nvPr/>
        </p:nvPicPr>
        <p:blipFill>
          <a:blip r:embed="rId3"/>
          <a:srcRect l="22049" r="22156"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77" name="Rectangle 76">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79" name="Oval 78">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81" name="Oval 80">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 name="Text Placeholder 3">
            <a:extLst>
              <a:ext uri="{FF2B5EF4-FFF2-40B4-BE49-F238E27FC236}">
                <a16:creationId xmlns:a16="http://schemas.microsoft.com/office/drawing/2014/main" id="{77F7636C-45F8-3C42-271B-D1FFD1A98220}"/>
              </a:ext>
            </a:extLst>
          </p:cNvPr>
          <p:cNvSpPr>
            <a:spLocks noGrp="1"/>
          </p:cNvSpPr>
          <p:nvPr>
            <p:ph type="body" sz="half" idx="2"/>
          </p:nvPr>
        </p:nvSpPr>
        <p:spPr>
          <a:xfrm>
            <a:off x="639098" y="2418735"/>
            <a:ext cx="6072776" cy="3811740"/>
          </a:xfrm>
        </p:spPr>
        <p:txBody>
          <a:bodyPr vert="horz" lIns="91440" tIns="45720" rIns="91440" bIns="45720" rtlCol="0" anchor="ctr">
            <a:noAutofit/>
          </a:bodyPr>
          <a:lstStyle/>
          <a:p>
            <a:pPr marL="285750" indent="-285750">
              <a:buFont typeface="Wingdings 3" charset="2"/>
              <a:buChar char=""/>
            </a:pPr>
            <a:endParaRPr lang="es-MX" sz="1800" noProof="0" dirty="0">
              <a:solidFill>
                <a:srgbClr val="FFFFFF"/>
              </a:solidFill>
            </a:endParaRPr>
          </a:p>
          <a:p>
            <a:pPr marL="285750" indent="-285750">
              <a:buFont typeface="Wingdings 3" charset="2"/>
              <a:buChar char=""/>
            </a:pPr>
            <a:r>
              <a:rPr lang="es-ES" sz="1800" dirty="0">
                <a:solidFill>
                  <a:srgbClr val="FFFFFF"/>
                </a:solidFill>
                <a:latin typeface="Plantagenet Cherokee"/>
              </a:rPr>
              <a:t>Orquesta de 7º Grado y Orquesta de 8º Grado</a:t>
            </a:r>
          </a:p>
          <a:p>
            <a:pPr marL="285750" indent="-285750">
              <a:buFont typeface="Wingdings 3" charset="2"/>
              <a:buChar char=""/>
            </a:pPr>
            <a:r>
              <a:rPr lang="es-ES" sz="1800" dirty="0">
                <a:solidFill>
                  <a:srgbClr val="FFFFFF"/>
                </a:solidFill>
                <a:latin typeface="Plantagenet Cherokee"/>
              </a:rPr>
              <a:t>Dos conciertos/año. Invierno y primavera</a:t>
            </a:r>
          </a:p>
          <a:p>
            <a:pPr marL="742950" lvl="1" indent="-285750">
              <a:buFont typeface="Wingdings 3" charset="2"/>
              <a:buChar char=""/>
            </a:pPr>
            <a:r>
              <a:rPr lang="es-ES" sz="1800" dirty="0">
                <a:solidFill>
                  <a:srgbClr val="FFFFFF"/>
                </a:solidFill>
                <a:latin typeface="Plantagenet Cherokee"/>
              </a:rPr>
              <a:t>Se reúne dos veces cada 6 días durante un período de clase de 49 minutos</a:t>
            </a:r>
          </a:p>
          <a:p>
            <a:pPr marL="742950" lvl="1" indent="-285750">
              <a:buFont typeface="Wingdings 3" charset="2"/>
              <a:buChar char=""/>
            </a:pPr>
            <a:r>
              <a:rPr lang="es-ES" sz="1800" dirty="0">
                <a:solidFill>
                  <a:srgbClr val="FFFFFF"/>
                </a:solidFill>
                <a:latin typeface="Plantagenet Cherokee"/>
              </a:rPr>
              <a:t>violín, viola, violonchelo, bajo y opción para piano</a:t>
            </a:r>
          </a:p>
          <a:p>
            <a:pPr marL="742950" lvl="1" indent="-285750">
              <a:buFont typeface="Wingdings 3" charset="2"/>
              <a:buChar char=""/>
            </a:pPr>
            <a:r>
              <a:rPr lang="es-ES" sz="1800" dirty="0">
                <a:solidFill>
                  <a:srgbClr val="FFFFFF"/>
                </a:solidFill>
                <a:latin typeface="Plantagenet Cherokee"/>
              </a:rPr>
              <a:t>Explorar habilidades musicales, incluida la lectura, la notación musical y el desarrollo de técnicas de instrumentación</a:t>
            </a:r>
          </a:p>
          <a:p>
            <a:pPr marL="742950" lvl="1" indent="-285750">
              <a:buFont typeface="Wingdings 3" charset="2"/>
              <a:buChar char=""/>
            </a:pPr>
            <a:r>
              <a:rPr lang="es-ES" sz="1800" dirty="0">
                <a:solidFill>
                  <a:srgbClr val="FFFFFF"/>
                </a:solidFill>
                <a:latin typeface="Plantagenet Cherokee"/>
              </a:rPr>
              <a:t>Crecimiento musical y apreciación entre los estudiantes a través de la actuación colaborativa y experiencias de aprendizaje.</a:t>
            </a:r>
            <a:endParaRPr lang="es-MX" noProof="0" dirty="0">
              <a:solidFill>
                <a:srgbClr val="FFFFFF"/>
              </a:solidFill>
            </a:endParaRPr>
          </a:p>
          <a:p>
            <a:pPr>
              <a:buFont typeface="Wingdings 3" charset="2"/>
              <a:buChar char=""/>
            </a:pPr>
            <a:endParaRPr lang="es-MX" noProof="0" dirty="0">
              <a:solidFill>
                <a:srgbClr val="FFFFFF"/>
              </a:solidFill>
            </a:endParaRPr>
          </a:p>
        </p:txBody>
      </p:sp>
      <p:pic>
        <p:nvPicPr>
          <p:cNvPr id="5" name="Picture 10" descr="Great Valley School District">
            <a:extLst>
              <a:ext uri="{FF2B5EF4-FFF2-40B4-BE49-F238E27FC236}">
                <a16:creationId xmlns:a16="http://schemas.microsoft.com/office/drawing/2014/main" id="{C128301B-1C01-5829-0754-432404637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3164044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a:extLst>
            <a:ext uri="{FF2B5EF4-FFF2-40B4-BE49-F238E27FC236}">
              <a16:creationId xmlns:a16="http://schemas.microsoft.com/office/drawing/2014/main" id="{4EE3986C-EEE4-3CD8-343E-8332EE7CF746}"/>
            </a:ext>
          </a:extLst>
        </p:cNvPr>
        <p:cNvGrpSpPr/>
        <p:nvPr/>
      </p:nvGrpSpPr>
      <p:grpSpPr>
        <a:xfrm>
          <a:off x="0" y="0"/>
          <a:ext cx="0" cy="0"/>
          <a:chOff x="0" y="0"/>
          <a:chExt cx="0" cy="0"/>
        </a:xfrm>
      </p:grpSpPr>
      <p:grpSp>
        <p:nvGrpSpPr>
          <p:cNvPr id="58" name="Group 57">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69" name="Rectangle 68">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useBgFill="1">
        <p:nvSpPr>
          <p:cNvPr id="71" name="Rectangle 70">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73" name="Freeform: Shape 72">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MX" noProof="0" dirty="0"/>
          </a:p>
        </p:txBody>
      </p:sp>
      <p:sp>
        <p:nvSpPr>
          <p:cNvPr id="75"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1069"/>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MX" noProof="0" dirty="0"/>
          </a:p>
        </p:txBody>
      </p:sp>
      <p:sp>
        <p:nvSpPr>
          <p:cNvPr id="77"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4924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MX" noProof="0" dirty="0"/>
          </a:p>
        </p:txBody>
      </p:sp>
      <p:sp>
        <p:nvSpPr>
          <p:cNvPr id="2" name="Title 1">
            <a:extLst>
              <a:ext uri="{FF2B5EF4-FFF2-40B4-BE49-F238E27FC236}">
                <a16:creationId xmlns:a16="http://schemas.microsoft.com/office/drawing/2014/main" id="{19422C52-EDD4-0D06-BB64-D24B2E126D2E}"/>
              </a:ext>
            </a:extLst>
          </p:cNvPr>
          <p:cNvSpPr>
            <a:spLocks noGrp="1"/>
          </p:cNvSpPr>
          <p:nvPr>
            <p:ph type="title"/>
          </p:nvPr>
        </p:nvSpPr>
        <p:spPr>
          <a:xfrm>
            <a:off x="639097" y="629265"/>
            <a:ext cx="6226111" cy="1622322"/>
          </a:xfrm>
        </p:spPr>
        <p:txBody>
          <a:bodyPr vert="horz" lIns="91440" tIns="45720" rIns="91440" bIns="45720" rtlCol="0" anchor="ctr">
            <a:normAutofit/>
          </a:bodyPr>
          <a:lstStyle/>
          <a:p>
            <a:pPr>
              <a:lnSpc>
                <a:spcPct val="90000"/>
              </a:lnSpc>
            </a:pPr>
            <a:r>
              <a:rPr lang="es-US" sz="3000" noProof="0" dirty="0">
                <a:solidFill>
                  <a:schemeClr val="tx1"/>
                </a:solidFill>
                <a:latin typeface="Plantagenet Cherokee" panose="02020602070100000000" pitchFamily="18" charset="0"/>
              </a:rPr>
              <a:t>MÚSICA</a:t>
            </a:r>
            <a:r>
              <a:rPr lang="es-MX" sz="3000" noProof="0" dirty="0">
                <a:solidFill>
                  <a:schemeClr val="tx1"/>
                </a:solidFill>
                <a:latin typeface="Plantagenet Cherokee" panose="02020602070100000000" pitchFamily="18" charset="0"/>
              </a:rPr>
              <a:t> Ensamble de Presentación- </a:t>
            </a:r>
            <a:r>
              <a:rPr lang="es-MX" sz="3000" dirty="0">
                <a:solidFill>
                  <a:schemeClr val="tx1"/>
                </a:solidFill>
                <a:latin typeface="Plantagenet Cherokee" panose="02020602070100000000" pitchFamily="18" charset="0"/>
              </a:rPr>
              <a:t>Grupos </a:t>
            </a:r>
            <a:r>
              <a:rPr lang="es-MX" sz="3000" dirty="0" err="1">
                <a:solidFill>
                  <a:schemeClr val="tx1"/>
                </a:solidFill>
                <a:latin typeface="Plantagenet Cherokee" panose="02020602070100000000" pitchFamily="18" charset="0"/>
              </a:rPr>
              <a:t>Audicionados</a:t>
            </a:r>
            <a:endParaRPr lang="es-MX" sz="3000" noProof="0" dirty="0">
              <a:solidFill>
                <a:schemeClr val="tx1"/>
              </a:solidFill>
              <a:latin typeface="Plantagenet Cherokee" panose="02020602070100000000" pitchFamily="18" charset="0"/>
            </a:endParaRPr>
          </a:p>
        </p:txBody>
      </p:sp>
      <p:pic>
        <p:nvPicPr>
          <p:cNvPr id="5" name="Picture 4" descr="Watercolor Music Note Painting | Art Of Paint By Numbers">
            <a:extLst>
              <a:ext uri="{FF2B5EF4-FFF2-40B4-BE49-F238E27FC236}">
                <a16:creationId xmlns:a16="http://schemas.microsoft.com/office/drawing/2014/main" id="{C0978C46-33AE-2D11-5B6A-D528A1B46761}"/>
              </a:ext>
            </a:extLst>
          </p:cNvPr>
          <p:cNvPicPr>
            <a:picLocks noChangeAspect="1"/>
          </p:cNvPicPr>
          <p:nvPr/>
        </p:nvPicPr>
        <p:blipFill>
          <a:blip r:embed="rId3"/>
          <a:srcRect l="4327" r="3057" b="-3"/>
          <a:stretch/>
        </p:blipFill>
        <p:spPr>
          <a:xfrm>
            <a:off x="7418226" y="645106"/>
            <a:ext cx="4125317" cy="5585369"/>
          </a:xfrm>
          <a:prstGeom prst="rect">
            <a:avLst/>
          </a:prstGeom>
        </p:spPr>
      </p:pic>
      <p:sp>
        <p:nvSpPr>
          <p:cNvPr id="79" name="Rectangle 78">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81" name="Oval 80">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83" name="Oval 82">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 name="Text Placeholder 3">
            <a:extLst>
              <a:ext uri="{FF2B5EF4-FFF2-40B4-BE49-F238E27FC236}">
                <a16:creationId xmlns:a16="http://schemas.microsoft.com/office/drawing/2014/main" id="{A23DD53D-99C8-DB76-0C71-3DC46436E99C}"/>
              </a:ext>
            </a:extLst>
          </p:cNvPr>
          <p:cNvSpPr>
            <a:spLocks noGrp="1"/>
          </p:cNvSpPr>
          <p:nvPr>
            <p:ph type="body" sz="half" idx="2"/>
          </p:nvPr>
        </p:nvSpPr>
        <p:spPr>
          <a:xfrm>
            <a:off x="461570" y="2015276"/>
            <a:ext cx="6053882" cy="4183293"/>
          </a:xfrm>
        </p:spPr>
        <p:txBody>
          <a:bodyPr vert="horz" lIns="91440" tIns="45720" rIns="91440" bIns="45720" rtlCol="0" anchor="ctr">
            <a:noAutofit/>
          </a:bodyPr>
          <a:lstStyle/>
          <a:p>
            <a:pPr lvl="3"/>
            <a:endParaRPr lang="es-MX" u="sng" noProof="0" dirty="0">
              <a:solidFill>
                <a:schemeClr val="tx1"/>
              </a:solidFill>
            </a:endParaRPr>
          </a:p>
          <a:p>
            <a:pPr lvl="3">
              <a:buFont typeface="Wingdings 3" charset="2"/>
              <a:buChar char=""/>
            </a:pPr>
            <a:endParaRPr lang="es-MX" u="sng" noProof="0" dirty="0">
              <a:solidFill>
                <a:schemeClr val="tx1"/>
              </a:solidFill>
            </a:endParaRPr>
          </a:p>
          <a:p>
            <a:pPr lvl="3">
              <a:buFont typeface="Wingdings 3" charset="2"/>
              <a:buChar char=""/>
            </a:pPr>
            <a:endParaRPr lang="es-MX" u="sng" noProof="0" dirty="0">
              <a:solidFill>
                <a:schemeClr val="tx1"/>
              </a:solidFill>
            </a:endParaRPr>
          </a:p>
          <a:p>
            <a:pPr lvl="3">
              <a:buChar char=""/>
            </a:pPr>
            <a:endParaRPr lang="es-MX" u="sng" noProof="0" dirty="0">
              <a:solidFill>
                <a:schemeClr val="tx1"/>
              </a:solidFill>
            </a:endParaRPr>
          </a:p>
          <a:p>
            <a:pPr lvl="3"/>
            <a:endParaRPr lang="es-MX" sz="1800" b="1" u="sng" noProof="0" dirty="0">
              <a:solidFill>
                <a:schemeClr val="tx1"/>
              </a:solidFill>
              <a:latin typeface="Plantagenet Cherokee"/>
            </a:endParaRPr>
          </a:p>
          <a:p>
            <a:pPr lvl="3"/>
            <a:endParaRPr lang="es-MX" sz="1800" b="1" u="sng" noProof="0" dirty="0">
              <a:solidFill>
                <a:schemeClr val="tx1"/>
              </a:solidFill>
              <a:latin typeface="Plantagenet Cherokee"/>
            </a:endParaRPr>
          </a:p>
          <a:p>
            <a:pPr lvl="3"/>
            <a:endParaRPr lang="es-MX" sz="1800" b="1" u="sng" noProof="0" dirty="0">
              <a:solidFill>
                <a:schemeClr val="tx1"/>
              </a:solidFill>
              <a:latin typeface="Plantagenet Cherokee"/>
            </a:endParaRPr>
          </a:p>
          <a:p>
            <a:pPr lvl="3"/>
            <a:r>
              <a:rPr lang="es-MX" sz="1800" b="1" u="sng" noProof="0" dirty="0">
                <a:solidFill>
                  <a:schemeClr val="tx1"/>
                </a:solidFill>
                <a:latin typeface="Plantagenet Cherokee"/>
              </a:rPr>
              <a:t>Banda de Jazz</a:t>
            </a:r>
            <a:endParaRPr lang="es-MX" sz="1800" b="1" noProof="0" dirty="0">
              <a:solidFill>
                <a:schemeClr val="tx1"/>
              </a:solidFill>
            </a:endParaRPr>
          </a:p>
          <a:p>
            <a:pPr lvl="1">
              <a:buChar char=""/>
            </a:pPr>
            <a:r>
              <a:rPr lang="es-MX" sz="1800" noProof="0" dirty="0">
                <a:solidFill>
                  <a:schemeClr val="tx1"/>
                </a:solidFill>
                <a:latin typeface="Plantagenet Cherokee"/>
              </a:rPr>
              <a:t> </a:t>
            </a:r>
            <a:r>
              <a:rPr lang="es-ES" sz="1800" dirty="0">
                <a:solidFill>
                  <a:schemeClr val="tx1"/>
                </a:solidFill>
                <a:latin typeface="Plantagenet Cherokee"/>
              </a:rPr>
              <a:t>Trompetas, trombones, saxofones, posibles flautas y clarinetes. También incluye piano, batería, bajo eléctrico y guitarra</a:t>
            </a:r>
          </a:p>
          <a:p>
            <a:pPr lvl="3"/>
            <a:r>
              <a:rPr lang="es-MX" sz="1800" b="1" u="sng" noProof="0" dirty="0">
                <a:solidFill>
                  <a:schemeClr val="tx1"/>
                </a:solidFill>
                <a:latin typeface="Plantagenet Cherokee"/>
              </a:rPr>
              <a:t>Orquestra </a:t>
            </a:r>
            <a:r>
              <a:rPr lang="es-MX" sz="1800" b="1" u="sng" noProof="0" dirty="0" err="1">
                <a:solidFill>
                  <a:schemeClr val="tx1"/>
                </a:solidFill>
                <a:latin typeface="Plantagenet Cherokee"/>
              </a:rPr>
              <a:t>Chamber</a:t>
            </a:r>
            <a:endParaRPr lang="es-MX" sz="1800" b="1" noProof="0" dirty="0">
              <a:solidFill>
                <a:schemeClr val="tx1"/>
              </a:solidFill>
              <a:latin typeface="Plantagenet Cherokee"/>
            </a:endParaRPr>
          </a:p>
          <a:p>
            <a:pPr marL="742950" lvl="1" indent="-285750">
              <a:buFont typeface="Wingdings 3" charset="2"/>
              <a:buChar char=""/>
            </a:pPr>
            <a:r>
              <a:rPr lang="es-ES" sz="1800" dirty="0">
                <a:solidFill>
                  <a:schemeClr val="tx1"/>
                </a:solidFill>
                <a:latin typeface="Plantagenet Cherokee"/>
              </a:rPr>
              <a:t>El repertorio incluye música orquestal más desafiante, con un enfoque en técnicas de nivel superior</a:t>
            </a:r>
            <a:endParaRPr lang="es-MX" sz="1800" noProof="0" dirty="0">
              <a:solidFill>
                <a:schemeClr val="tx1"/>
              </a:solidFill>
              <a:latin typeface="Plantagenet Cherokee"/>
            </a:endParaRPr>
          </a:p>
          <a:p>
            <a:pPr marL="1200150" lvl="2" indent="-285750">
              <a:buFont typeface="Wingdings 3" charset="2"/>
              <a:buChar char=""/>
            </a:pPr>
            <a:r>
              <a:rPr lang="es-MX" sz="1800" b="1" u="sng" noProof="0" dirty="0">
                <a:solidFill>
                  <a:schemeClr val="tx1"/>
                </a:solidFill>
                <a:latin typeface="Plantagenet Cherokee"/>
              </a:rPr>
              <a:t>Coro Seleccionado</a:t>
            </a:r>
            <a:endParaRPr lang="es-MX" sz="1800" b="1" noProof="0" dirty="0">
              <a:solidFill>
                <a:schemeClr val="tx1"/>
              </a:solidFill>
              <a:latin typeface="Plantagenet Cherokee"/>
            </a:endParaRPr>
          </a:p>
          <a:p>
            <a:pPr marL="742950" lvl="1" indent="-285750">
              <a:buFont typeface="Wingdings 3" charset="2"/>
              <a:buChar char=""/>
            </a:pPr>
            <a:r>
              <a:rPr lang="es-ES" sz="1800" dirty="0">
                <a:solidFill>
                  <a:schemeClr val="tx1"/>
                </a:solidFill>
                <a:latin typeface="Plantagenet Cherokee"/>
              </a:rPr>
              <a:t>Concentrado en armonías complicadas y en el desarrollo de habilidades de lectura musical y progresión individual en la interpretación vocal</a:t>
            </a:r>
            <a:endParaRPr lang="es-MX" noProof="0" dirty="0">
              <a:solidFill>
                <a:schemeClr val="tx1"/>
              </a:solidFill>
            </a:endParaRPr>
          </a:p>
          <a:p>
            <a:pPr marL="742950" lvl="1" indent="-285750">
              <a:buFont typeface="Wingdings 3" charset="2"/>
              <a:buChar char=""/>
            </a:pPr>
            <a:endParaRPr lang="es-MX" noProof="0" dirty="0">
              <a:solidFill>
                <a:schemeClr val="tx1"/>
              </a:solidFill>
            </a:endParaRPr>
          </a:p>
          <a:p>
            <a:pPr marL="742950" lvl="1" indent="-285750">
              <a:buFont typeface="Wingdings 3" charset="2"/>
              <a:buChar char=""/>
            </a:pPr>
            <a:endParaRPr lang="es-MX" noProof="0" dirty="0">
              <a:solidFill>
                <a:schemeClr val="tx1"/>
              </a:solidFill>
            </a:endParaRPr>
          </a:p>
          <a:p>
            <a:pPr marL="1200150" lvl="2" indent="-285750">
              <a:buFont typeface="Wingdings 3" charset="2"/>
              <a:buChar char=""/>
            </a:pPr>
            <a:endParaRPr lang="es-MX" u="sng" noProof="0" dirty="0">
              <a:solidFill>
                <a:schemeClr val="tx1"/>
              </a:solidFill>
            </a:endParaRPr>
          </a:p>
          <a:p>
            <a:pPr marL="1200150" lvl="2" indent="-285750">
              <a:buFont typeface="Wingdings 3" charset="2"/>
              <a:buChar char=""/>
            </a:pPr>
            <a:endParaRPr lang="es-MX" noProof="0" dirty="0">
              <a:solidFill>
                <a:schemeClr val="tx1"/>
              </a:solidFill>
            </a:endParaRPr>
          </a:p>
          <a:p>
            <a:pPr marL="742950" lvl="1" indent="-285750">
              <a:buFont typeface="Wingdings 3" charset="2"/>
              <a:buChar char=""/>
            </a:pPr>
            <a:endParaRPr lang="es-MX" noProof="0" dirty="0">
              <a:solidFill>
                <a:schemeClr val="tx1"/>
              </a:solidFill>
            </a:endParaRPr>
          </a:p>
          <a:p>
            <a:pPr marL="285750" indent="-285750">
              <a:buFont typeface="Wingdings 3" charset="2"/>
              <a:buChar char=""/>
            </a:pPr>
            <a:endParaRPr lang="es-MX" noProof="0" dirty="0">
              <a:solidFill>
                <a:schemeClr val="tx1"/>
              </a:solidFill>
            </a:endParaRPr>
          </a:p>
          <a:p>
            <a:pPr marL="285750" indent="-285750">
              <a:buFont typeface="Wingdings 3" charset="2"/>
              <a:buChar char=""/>
            </a:pPr>
            <a:endParaRPr lang="es-MX" noProof="0" dirty="0">
              <a:solidFill>
                <a:schemeClr val="tx1"/>
              </a:solidFill>
            </a:endParaRPr>
          </a:p>
          <a:p>
            <a:pPr>
              <a:buFont typeface="Wingdings 3" charset="2"/>
              <a:buChar char=""/>
            </a:pPr>
            <a:endParaRPr lang="es-MX" noProof="0" dirty="0">
              <a:solidFill>
                <a:schemeClr val="tx1"/>
              </a:solidFill>
            </a:endParaRPr>
          </a:p>
        </p:txBody>
      </p:sp>
      <p:pic>
        <p:nvPicPr>
          <p:cNvPr id="3" name="Picture 10" descr="Great Valley School District">
            <a:extLst>
              <a:ext uri="{FF2B5EF4-FFF2-40B4-BE49-F238E27FC236}">
                <a16:creationId xmlns:a16="http://schemas.microsoft.com/office/drawing/2014/main" id="{2685011A-F13F-FD66-6995-674084A33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22485026"/>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1F965E1-73FB-420B-8BCD-C599A0FB6E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s-MX" noProof="0" dirty="0"/>
          </a:p>
        </p:txBody>
      </p:sp>
      <p:sp>
        <p:nvSpPr>
          <p:cNvPr id="26" name="Freeform 5">
            <a:extLst>
              <a:ext uri="{FF2B5EF4-FFF2-40B4-BE49-F238E27FC236}">
                <a16:creationId xmlns:a16="http://schemas.microsoft.com/office/drawing/2014/main" id="{36326522-6EA4-46FE-BA3A-D5EABEC4B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59735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s-MX" noProof="0" dirty="0"/>
          </a:p>
        </p:txBody>
      </p:sp>
      <p:sp>
        <p:nvSpPr>
          <p:cNvPr id="28" name="Freeform: Shape 27">
            <a:extLst>
              <a:ext uri="{FF2B5EF4-FFF2-40B4-BE49-F238E27FC236}">
                <a16:creationId xmlns:a16="http://schemas.microsoft.com/office/drawing/2014/main" id="{4484F3F9-15DA-4725-B203-AEA14754D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00399" y="587569"/>
            <a:ext cx="6053670" cy="5682862"/>
          </a:xfrm>
          <a:custGeom>
            <a:avLst/>
            <a:gdLst>
              <a:gd name="connsiteX0" fmla="*/ 6053670 w 6053670"/>
              <a:gd name="connsiteY0" fmla="*/ 1098 h 5682862"/>
              <a:gd name="connsiteX1" fmla="*/ 6053670 w 6053670"/>
              <a:gd name="connsiteY1" fmla="*/ 1014925 h 5682862"/>
              <a:gd name="connsiteX2" fmla="*/ 6053670 w 6053670"/>
              <a:gd name="connsiteY2" fmla="*/ 1254558 h 5682862"/>
              <a:gd name="connsiteX3" fmla="*/ 6053670 w 6053670"/>
              <a:gd name="connsiteY3" fmla="*/ 5682862 h 5682862"/>
              <a:gd name="connsiteX4" fmla="*/ 0 w 6053670"/>
              <a:gd name="connsiteY4" fmla="*/ 5682862 h 5682862"/>
              <a:gd name="connsiteX5" fmla="*/ 0 w 6053670"/>
              <a:gd name="connsiteY5" fmla="*/ 1249853 h 5682862"/>
              <a:gd name="connsiteX6" fmla="*/ 0 w 6053670"/>
              <a:gd name="connsiteY6" fmla="*/ 1014925 h 5682862"/>
              <a:gd name="connsiteX7" fmla="*/ 0 w 6053670"/>
              <a:gd name="connsiteY7" fmla="*/ 0 h 5682862"/>
              <a:gd name="connsiteX8" fmla="*/ 35717 w 6053670"/>
              <a:gd name="connsiteY8" fmla="*/ 5488 h 5682862"/>
              <a:gd name="connsiteX9" fmla="*/ 140445 w 6053670"/>
              <a:gd name="connsiteY9" fmla="*/ 21641 h 5682862"/>
              <a:gd name="connsiteX10" fmla="*/ 216722 w 6053670"/>
              <a:gd name="connsiteY10" fmla="*/ 32932 h 5682862"/>
              <a:gd name="connsiteX11" fmla="*/ 307527 w 6053670"/>
              <a:gd name="connsiteY11" fmla="*/ 44850 h 5682862"/>
              <a:gd name="connsiteX12" fmla="*/ 415282 w 6053670"/>
              <a:gd name="connsiteY12" fmla="*/ 59121 h 5682862"/>
              <a:gd name="connsiteX13" fmla="*/ 534539 w 6053670"/>
              <a:gd name="connsiteY13" fmla="*/ 74175 h 5682862"/>
              <a:gd name="connsiteX14" fmla="*/ 668931 w 6053670"/>
              <a:gd name="connsiteY14" fmla="*/ 90014 h 5682862"/>
              <a:gd name="connsiteX15" fmla="*/ 815430 w 6053670"/>
              <a:gd name="connsiteY15" fmla="*/ 106794 h 5682862"/>
              <a:gd name="connsiteX16" fmla="*/ 974641 w 6053670"/>
              <a:gd name="connsiteY16" fmla="*/ 123574 h 5682862"/>
              <a:gd name="connsiteX17" fmla="*/ 1144144 w 6053670"/>
              <a:gd name="connsiteY17" fmla="*/ 140667 h 5682862"/>
              <a:gd name="connsiteX18" fmla="*/ 1326965 w 6053670"/>
              <a:gd name="connsiteY18" fmla="*/ 156506 h 5682862"/>
              <a:gd name="connsiteX19" fmla="*/ 1518261 w 6053670"/>
              <a:gd name="connsiteY19" fmla="*/ 171717 h 5682862"/>
              <a:gd name="connsiteX20" fmla="*/ 1720453 w 6053670"/>
              <a:gd name="connsiteY20" fmla="*/ 185518 h 5682862"/>
              <a:gd name="connsiteX21" fmla="*/ 1931121 w 6053670"/>
              <a:gd name="connsiteY21" fmla="*/ 198690 h 5682862"/>
              <a:gd name="connsiteX22" fmla="*/ 2150869 w 6053670"/>
              <a:gd name="connsiteY22" fmla="*/ 211079 h 5682862"/>
              <a:gd name="connsiteX23" fmla="*/ 2263467 w 6053670"/>
              <a:gd name="connsiteY23" fmla="*/ 215470 h 5682862"/>
              <a:gd name="connsiteX24" fmla="*/ 2378487 w 6053670"/>
              <a:gd name="connsiteY24" fmla="*/ 220332 h 5682862"/>
              <a:gd name="connsiteX25" fmla="*/ 2495323 w 6053670"/>
              <a:gd name="connsiteY25" fmla="*/ 224879 h 5682862"/>
              <a:gd name="connsiteX26" fmla="*/ 2612764 w 6053670"/>
              <a:gd name="connsiteY26" fmla="*/ 227859 h 5682862"/>
              <a:gd name="connsiteX27" fmla="*/ 2732627 w 6053670"/>
              <a:gd name="connsiteY27" fmla="*/ 230525 h 5682862"/>
              <a:gd name="connsiteX28" fmla="*/ 2853700 w 6053670"/>
              <a:gd name="connsiteY28" fmla="*/ 233348 h 5682862"/>
              <a:gd name="connsiteX29" fmla="*/ 2977195 w 6053670"/>
              <a:gd name="connsiteY29" fmla="*/ 235229 h 5682862"/>
              <a:gd name="connsiteX30" fmla="*/ 3101901 w 6053670"/>
              <a:gd name="connsiteY30" fmla="*/ 235229 h 5682862"/>
              <a:gd name="connsiteX31" fmla="*/ 3227817 w 6053670"/>
              <a:gd name="connsiteY31" fmla="*/ 236170 h 5682862"/>
              <a:gd name="connsiteX32" fmla="*/ 3354944 w 6053670"/>
              <a:gd name="connsiteY32" fmla="*/ 235229 h 5682862"/>
              <a:gd name="connsiteX33" fmla="*/ 3483887 w 6053670"/>
              <a:gd name="connsiteY33" fmla="*/ 233348 h 5682862"/>
              <a:gd name="connsiteX34" fmla="*/ 3612830 w 6053670"/>
              <a:gd name="connsiteY34" fmla="*/ 231623 h 5682862"/>
              <a:gd name="connsiteX35" fmla="*/ 3743590 w 6053670"/>
              <a:gd name="connsiteY35" fmla="*/ 227859 h 5682862"/>
              <a:gd name="connsiteX36" fmla="*/ 3875560 w 6053670"/>
              <a:gd name="connsiteY36" fmla="*/ 223938 h 5682862"/>
              <a:gd name="connsiteX37" fmla="*/ 4007530 w 6053670"/>
              <a:gd name="connsiteY37" fmla="*/ 219391 h 5682862"/>
              <a:gd name="connsiteX38" fmla="*/ 4140710 w 6053670"/>
              <a:gd name="connsiteY38" fmla="*/ 212961 h 5682862"/>
              <a:gd name="connsiteX39" fmla="*/ 4275102 w 6053670"/>
              <a:gd name="connsiteY39" fmla="*/ 205277 h 5682862"/>
              <a:gd name="connsiteX40" fmla="*/ 4410098 w 6053670"/>
              <a:gd name="connsiteY40" fmla="*/ 197907 h 5682862"/>
              <a:gd name="connsiteX41" fmla="*/ 4545096 w 6053670"/>
              <a:gd name="connsiteY41" fmla="*/ 188498 h 5682862"/>
              <a:gd name="connsiteX42" fmla="*/ 4681909 w 6053670"/>
              <a:gd name="connsiteY42" fmla="*/ 177207 h 5682862"/>
              <a:gd name="connsiteX43" fmla="*/ 4816905 w 6053670"/>
              <a:gd name="connsiteY43" fmla="*/ 165916 h 5682862"/>
              <a:gd name="connsiteX44" fmla="*/ 4954323 w 6053670"/>
              <a:gd name="connsiteY44" fmla="*/ 152899 h 5682862"/>
              <a:gd name="connsiteX45" fmla="*/ 5092347 w 6053670"/>
              <a:gd name="connsiteY45" fmla="*/ 138629 h 5682862"/>
              <a:gd name="connsiteX46" fmla="*/ 5228555 w 6053670"/>
              <a:gd name="connsiteY46" fmla="*/ 123574 h 5682862"/>
              <a:gd name="connsiteX47" fmla="*/ 5366578 w 6053670"/>
              <a:gd name="connsiteY47" fmla="*/ 106010 h 5682862"/>
              <a:gd name="connsiteX48" fmla="*/ 5503997 w 6053670"/>
              <a:gd name="connsiteY48" fmla="*/ 87192 h 5682862"/>
              <a:gd name="connsiteX49" fmla="*/ 5642020 w 6053670"/>
              <a:gd name="connsiteY49" fmla="*/ 68530 h 5682862"/>
              <a:gd name="connsiteX50" fmla="*/ 5779438 w 6053670"/>
              <a:gd name="connsiteY50" fmla="*/ 46733 h 5682862"/>
              <a:gd name="connsiteX51" fmla="*/ 5916251 w 6053670"/>
              <a:gd name="connsiteY51" fmla="*/ 24464 h 568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682862">
                <a:moveTo>
                  <a:pt x="6053670" y="1098"/>
                </a:moveTo>
                <a:lnTo>
                  <a:pt x="6053670" y="1014925"/>
                </a:lnTo>
                <a:lnTo>
                  <a:pt x="6053670" y="1254558"/>
                </a:lnTo>
                <a:lnTo>
                  <a:pt x="6053670" y="5682862"/>
                </a:lnTo>
                <a:lnTo>
                  <a:pt x="0" y="5682862"/>
                </a:lnTo>
                <a:lnTo>
                  <a:pt x="0" y="1249853"/>
                </a:lnTo>
                <a:lnTo>
                  <a:pt x="0" y="1014925"/>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s-MX" noProof="0" dirty="0"/>
          </a:p>
        </p:txBody>
      </p:sp>
      <p:sp>
        <p:nvSpPr>
          <p:cNvPr id="30" name="Freeform 5">
            <a:extLst>
              <a:ext uri="{FF2B5EF4-FFF2-40B4-BE49-F238E27FC236}">
                <a16:creationId xmlns:a16="http://schemas.microsoft.com/office/drawing/2014/main" id="{8B62F77A-9575-444F-8F01-36C4E3C2F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s-MX" noProof="0" dirty="0"/>
          </a:p>
        </p:txBody>
      </p:sp>
      <p:sp>
        <p:nvSpPr>
          <p:cNvPr id="2" name="Title 1">
            <a:extLst>
              <a:ext uri="{FF2B5EF4-FFF2-40B4-BE49-F238E27FC236}">
                <a16:creationId xmlns:a16="http://schemas.microsoft.com/office/drawing/2014/main" id="{06F3A78C-F06A-7814-77E4-BF3D8975981F}"/>
              </a:ext>
            </a:extLst>
          </p:cNvPr>
          <p:cNvSpPr>
            <a:spLocks noGrp="1"/>
          </p:cNvSpPr>
          <p:nvPr>
            <p:ph type="title"/>
          </p:nvPr>
        </p:nvSpPr>
        <p:spPr>
          <a:xfrm>
            <a:off x="626503" y="384431"/>
            <a:ext cx="5283359" cy="1622322"/>
          </a:xfrm>
        </p:spPr>
        <p:txBody>
          <a:bodyPr>
            <a:normAutofit/>
          </a:bodyPr>
          <a:lstStyle/>
          <a:p>
            <a:r>
              <a:rPr lang="es-MX" sz="5000" noProof="0" dirty="0">
                <a:solidFill>
                  <a:schemeClr val="tx1"/>
                </a:solidFill>
                <a:latin typeface="Plantagenet Cherokee" panose="02020602070100000000" pitchFamily="18" charset="0"/>
              </a:rPr>
              <a:t>Arte</a:t>
            </a:r>
          </a:p>
        </p:txBody>
      </p:sp>
      <p:pic>
        <p:nvPicPr>
          <p:cNvPr id="5" name="Picture 4" descr="A painting of a heart&#10;&#10;AI-generated content may be incorrect.">
            <a:extLst>
              <a:ext uri="{FF2B5EF4-FFF2-40B4-BE49-F238E27FC236}">
                <a16:creationId xmlns:a16="http://schemas.microsoft.com/office/drawing/2014/main" id="{4CECE2BD-DD57-2B55-0936-D4C1AC2ED600}"/>
              </a:ext>
            </a:extLst>
          </p:cNvPr>
          <p:cNvPicPr>
            <a:picLocks noChangeAspect="1"/>
          </p:cNvPicPr>
          <p:nvPr/>
        </p:nvPicPr>
        <p:blipFill>
          <a:blip r:embed="rId2"/>
          <a:stretch>
            <a:fillRect/>
          </a:stretch>
        </p:blipFill>
        <p:spPr>
          <a:xfrm>
            <a:off x="7007095" y="789393"/>
            <a:ext cx="1630286" cy="2138080"/>
          </a:xfrm>
          <a:prstGeom prst="rect">
            <a:avLst/>
          </a:prstGeom>
        </p:spPr>
      </p:pic>
      <p:pic>
        <p:nvPicPr>
          <p:cNvPr id="6" name="Picture 5" descr="A handmade coffee cup&#10;&#10;AI-generated content may be incorrect.">
            <a:extLst>
              <a:ext uri="{FF2B5EF4-FFF2-40B4-BE49-F238E27FC236}">
                <a16:creationId xmlns:a16="http://schemas.microsoft.com/office/drawing/2014/main" id="{6B3B19FD-A48A-A4CE-2F4A-0E419D6CA199}"/>
              </a:ext>
            </a:extLst>
          </p:cNvPr>
          <p:cNvPicPr>
            <a:picLocks noChangeAspect="1"/>
          </p:cNvPicPr>
          <p:nvPr/>
        </p:nvPicPr>
        <p:blipFill>
          <a:blip r:embed="rId3"/>
          <a:stretch>
            <a:fillRect/>
          </a:stretch>
        </p:blipFill>
        <p:spPr>
          <a:xfrm>
            <a:off x="8925018" y="827213"/>
            <a:ext cx="2337171" cy="2097610"/>
          </a:xfrm>
          <a:prstGeom prst="rect">
            <a:avLst/>
          </a:prstGeom>
        </p:spPr>
      </p:pic>
      <p:sp>
        <p:nvSpPr>
          <p:cNvPr id="32" name="Rectangle 31">
            <a:extLst>
              <a:ext uri="{FF2B5EF4-FFF2-40B4-BE49-F238E27FC236}">
                <a16:creationId xmlns:a16="http://schemas.microsoft.com/office/drawing/2014/main" id="{75897AF3-1FE0-4264-B4A9-2D874A1EB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3" name="Content Placeholder 2">
            <a:extLst>
              <a:ext uri="{FF2B5EF4-FFF2-40B4-BE49-F238E27FC236}">
                <a16:creationId xmlns:a16="http://schemas.microsoft.com/office/drawing/2014/main" id="{A20023DD-3E99-6E09-E68E-B458B7D15BD4}"/>
              </a:ext>
            </a:extLst>
          </p:cNvPr>
          <p:cNvSpPr>
            <a:spLocks noGrp="1"/>
          </p:cNvSpPr>
          <p:nvPr>
            <p:ph idx="1"/>
          </p:nvPr>
        </p:nvSpPr>
        <p:spPr>
          <a:xfrm>
            <a:off x="639098" y="1873128"/>
            <a:ext cx="5270764" cy="4120318"/>
          </a:xfrm>
        </p:spPr>
        <p:txBody>
          <a:bodyPr vert="horz" lIns="91440" tIns="45720" rIns="91440" bIns="45720" rtlCol="0" anchor="ctr">
            <a:normAutofit fontScale="92500" lnSpcReduction="20000"/>
          </a:bodyPr>
          <a:lstStyle/>
          <a:p>
            <a:r>
              <a:rPr lang="es-ES" sz="2800" dirty="0">
                <a:solidFill>
                  <a:schemeClr val="tx1"/>
                </a:solidFill>
                <a:latin typeface="Plantagenet Cherokee" panose="02020602070100000000" pitchFamily="18" charset="0"/>
              </a:rPr>
              <a:t>La clase de arte se reúne una vez cada 6 días durante un período de clase de 49 minutos</a:t>
            </a:r>
          </a:p>
          <a:p>
            <a:r>
              <a:rPr lang="es-ES" sz="2800" dirty="0">
                <a:solidFill>
                  <a:schemeClr val="tx1"/>
                </a:solidFill>
                <a:latin typeface="Plantagenet Cherokee" panose="02020602070100000000" pitchFamily="18" charset="0"/>
              </a:rPr>
              <a:t>7º: Vasijas de Barro, Perspectiva de un punto y Arte Pop</a:t>
            </a:r>
          </a:p>
          <a:p>
            <a:r>
              <a:rPr lang="es-ES" sz="2800" dirty="0">
                <a:solidFill>
                  <a:schemeClr val="tx1"/>
                </a:solidFill>
                <a:latin typeface="Plantagenet Cherokee" panose="02020602070100000000" pitchFamily="18" charset="0"/>
              </a:rPr>
              <a:t>8º: Perspectiva de dos puntos, pintura de paisajes y teselaciones/ilustraciones</a:t>
            </a:r>
          </a:p>
          <a:p>
            <a:r>
              <a:rPr lang="es-ES" sz="2800" dirty="0">
                <a:solidFill>
                  <a:schemeClr val="tx1"/>
                </a:solidFill>
                <a:latin typeface="Plantagenet Cherokee" panose="02020602070100000000" pitchFamily="18" charset="0"/>
              </a:rPr>
              <a:t>Arte Adaptado: Pintura, Arcilla, Dibujo y Exploración de Motricidad Fina</a:t>
            </a:r>
            <a:endParaRPr lang="es-MX" sz="2800" noProof="0" dirty="0">
              <a:solidFill>
                <a:schemeClr val="tx1"/>
              </a:solidFill>
              <a:latin typeface="Plantagenet Cherokee" panose="02020602070100000000" pitchFamily="18" charset="0"/>
            </a:endParaRPr>
          </a:p>
        </p:txBody>
      </p:sp>
      <p:pic>
        <p:nvPicPr>
          <p:cNvPr id="4" name="Picture 3" descr="A drawing of a child walking in a park&#10;&#10;AI-generated content may be incorrect.">
            <a:extLst>
              <a:ext uri="{FF2B5EF4-FFF2-40B4-BE49-F238E27FC236}">
                <a16:creationId xmlns:a16="http://schemas.microsoft.com/office/drawing/2014/main" id="{AAF27FF6-5AE3-D1F1-2771-512F5F78DEB7}"/>
              </a:ext>
            </a:extLst>
          </p:cNvPr>
          <p:cNvPicPr>
            <a:picLocks noChangeAspect="1"/>
          </p:cNvPicPr>
          <p:nvPr/>
        </p:nvPicPr>
        <p:blipFill>
          <a:blip r:embed="rId4"/>
          <a:stretch>
            <a:fillRect/>
          </a:stretch>
        </p:blipFill>
        <p:spPr>
          <a:xfrm>
            <a:off x="6703882" y="3024333"/>
            <a:ext cx="4839661" cy="3121581"/>
          </a:xfrm>
          <a:prstGeom prst="rect">
            <a:avLst/>
          </a:prstGeom>
        </p:spPr>
      </p:pic>
      <p:pic>
        <p:nvPicPr>
          <p:cNvPr id="8" name="Picture 10" descr="Great Valley School District">
            <a:extLst>
              <a:ext uri="{FF2B5EF4-FFF2-40B4-BE49-F238E27FC236}">
                <a16:creationId xmlns:a16="http://schemas.microsoft.com/office/drawing/2014/main" id="{8FF145D3-6731-2B96-280A-26D7D95CC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160750659"/>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0F5D-4D17-811A-F7AC-511364EDD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11409-995D-19C8-9FAD-C1EA80489B03}"/>
              </a:ext>
            </a:extLst>
          </p:cNvPr>
          <p:cNvSpPr>
            <a:spLocks noGrp="1"/>
          </p:cNvSpPr>
          <p:nvPr>
            <p:ph type="title"/>
          </p:nvPr>
        </p:nvSpPr>
        <p:spPr>
          <a:xfrm>
            <a:off x="1436062" y="915128"/>
            <a:ext cx="8761413" cy="706964"/>
          </a:xfrm>
        </p:spPr>
        <p:txBody>
          <a:bodyPr/>
          <a:lstStyle/>
          <a:p>
            <a:pPr algn="ctr"/>
            <a:r>
              <a:rPr lang="es-ES" sz="5000" dirty="0">
                <a:latin typeface="Plantagenet Cherokee"/>
              </a:rPr>
              <a:t>Artes del Lenguaje Inglés (ELA)</a:t>
            </a:r>
            <a:endParaRPr lang="es-MX" sz="5000" noProof="0" dirty="0"/>
          </a:p>
        </p:txBody>
      </p:sp>
      <p:sp>
        <p:nvSpPr>
          <p:cNvPr id="3" name="Text Placeholder 2">
            <a:extLst>
              <a:ext uri="{FF2B5EF4-FFF2-40B4-BE49-F238E27FC236}">
                <a16:creationId xmlns:a16="http://schemas.microsoft.com/office/drawing/2014/main" id="{E84913A2-1A85-EFB6-7E0A-AD1460DDFEEB}"/>
              </a:ext>
            </a:extLst>
          </p:cNvPr>
          <p:cNvSpPr>
            <a:spLocks noGrp="1"/>
          </p:cNvSpPr>
          <p:nvPr>
            <p:ph type="body" idx="1"/>
          </p:nvPr>
        </p:nvSpPr>
        <p:spPr>
          <a:xfrm>
            <a:off x="508850" y="2433342"/>
            <a:ext cx="11174300" cy="995658"/>
          </a:xfrm>
        </p:spPr>
        <p:txBody>
          <a:bodyPr/>
          <a:lstStyle/>
          <a:p>
            <a:r>
              <a:rPr lang="es-ES" sz="2300" b="1" dirty="0">
                <a:solidFill>
                  <a:srgbClr val="0070C0"/>
                </a:solidFill>
                <a:latin typeface="Plantagenet Cherokee"/>
              </a:rPr>
              <a:t>El currículo de ELA de 7º grado continúa enfocándose en los estándares relacionados con la lectura, la escritura, la comprensión auditiva y la expresión oral.  ELA se reúne un período por día.</a:t>
            </a:r>
            <a:endParaRPr lang="es-MX" sz="2300" b="1" noProof="0" dirty="0">
              <a:solidFill>
                <a:srgbClr val="0070C0"/>
              </a:solidFill>
              <a:latin typeface="Plantagenet Cherokee"/>
            </a:endParaRPr>
          </a:p>
        </p:txBody>
      </p:sp>
      <p:sp>
        <p:nvSpPr>
          <p:cNvPr id="9" name="TextBox 8">
            <a:extLst>
              <a:ext uri="{FF2B5EF4-FFF2-40B4-BE49-F238E27FC236}">
                <a16:creationId xmlns:a16="http://schemas.microsoft.com/office/drawing/2014/main" id="{AF7327AD-5545-886B-1CC5-F87C6E47C51B}"/>
              </a:ext>
            </a:extLst>
          </p:cNvPr>
          <p:cNvSpPr txBox="1"/>
          <p:nvPr/>
        </p:nvSpPr>
        <p:spPr>
          <a:xfrm>
            <a:off x="340971" y="3536703"/>
            <a:ext cx="6721574"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400" b="1" dirty="0">
                <a:solidFill>
                  <a:srgbClr val="00B0F0"/>
                </a:solidFill>
                <a:latin typeface="Plantagenet Cherokee"/>
              </a:rPr>
              <a:t>¿Qué estudiarán los estudiantes?</a:t>
            </a:r>
          </a:p>
          <a:p>
            <a:pPr marL="228600" indent="-228600">
              <a:buFont typeface=""/>
              <a:buChar char="•"/>
            </a:pPr>
            <a:r>
              <a:rPr lang="es-ES" sz="2400" b="1" dirty="0">
                <a:solidFill>
                  <a:srgbClr val="0070C0"/>
                </a:solidFill>
                <a:latin typeface="Plantagenet Cherokee"/>
              </a:rPr>
              <a:t>Textos de ficción y escritura</a:t>
            </a:r>
          </a:p>
          <a:p>
            <a:pPr marL="228600" indent="-228600">
              <a:buFont typeface=""/>
              <a:buChar char="•"/>
            </a:pPr>
            <a:r>
              <a:rPr lang="es-MX" sz="2400" b="1" dirty="0">
                <a:solidFill>
                  <a:srgbClr val="0070C0"/>
                </a:solidFill>
                <a:latin typeface="Plantagenet Cherokee"/>
              </a:rPr>
              <a:t>Textos informativos y redacción</a:t>
            </a:r>
          </a:p>
          <a:p>
            <a:pPr marL="228600" indent="-228600">
              <a:buFont typeface=""/>
              <a:buChar char="•"/>
            </a:pPr>
            <a:r>
              <a:rPr lang="es-MX" sz="2400" b="1" dirty="0">
                <a:solidFill>
                  <a:srgbClr val="0070C0"/>
                </a:solidFill>
                <a:latin typeface="Plantagenet Cherokee"/>
              </a:rPr>
              <a:t>Textos argumentativos y escritura</a:t>
            </a:r>
          </a:p>
          <a:p>
            <a:pPr marL="228600" indent="-228600">
              <a:buFont typeface=""/>
              <a:buChar char="•"/>
            </a:pPr>
            <a:r>
              <a:rPr lang="es-MX" sz="2400" b="1" dirty="0">
                <a:solidFill>
                  <a:srgbClr val="0070C0"/>
                </a:solidFill>
                <a:latin typeface="Plantagenet Cherokee"/>
              </a:rPr>
              <a:t>Poesía</a:t>
            </a:r>
          </a:p>
          <a:p>
            <a:pPr marL="228600" indent="-228600">
              <a:buFont typeface=""/>
              <a:buChar char="•"/>
            </a:pPr>
            <a:r>
              <a:rPr lang="es-MX" sz="2400" b="1" dirty="0">
                <a:solidFill>
                  <a:srgbClr val="0070C0"/>
                </a:solidFill>
                <a:latin typeface="Plantagenet Cherokee"/>
              </a:rPr>
              <a:t>Debates</a:t>
            </a:r>
          </a:p>
          <a:p>
            <a:pPr marL="228600" indent="-228600">
              <a:buFont typeface=""/>
              <a:buChar char="•"/>
            </a:pPr>
            <a:r>
              <a:rPr lang="es-MX" sz="2400" b="1" dirty="0">
                <a:solidFill>
                  <a:srgbClr val="0070C0"/>
                </a:solidFill>
                <a:latin typeface="Plantagenet Cherokee"/>
              </a:rPr>
              <a:t>Estudio de palabras– Raíces griegas y latinas</a:t>
            </a:r>
          </a:p>
          <a:p>
            <a:pPr marL="228600" indent="-228600">
              <a:buFont typeface=""/>
              <a:buChar char="•"/>
            </a:pPr>
            <a:r>
              <a:rPr lang="es-MX" sz="2400" b="1" dirty="0">
                <a:solidFill>
                  <a:srgbClr val="0070C0"/>
                </a:solidFill>
                <a:latin typeface="Plantagenet Cherokee"/>
              </a:rPr>
              <a:t>Gramática</a:t>
            </a:r>
            <a:endParaRPr lang="es-MX" sz="2800" b="1" noProof="0" dirty="0">
              <a:solidFill>
                <a:srgbClr val="0070C0"/>
              </a:solidFill>
              <a:latin typeface="Plantagenet Cherokee"/>
            </a:endParaRPr>
          </a:p>
        </p:txBody>
      </p:sp>
      <p:sp>
        <p:nvSpPr>
          <p:cNvPr id="11" name="TextBox 10">
            <a:extLst>
              <a:ext uri="{FF2B5EF4-FFF2-40B4-BE49-F238E27FC236}">
                <a16:creationId xmlns:a16="http://schemas.microsoft.com/office/drawing/2014/main" id="{9F656F57-183F-53AC-03E6-B8FFF59B7426}"/>
              </a:ext>
            </a:extLst>
          </p:cNvPr>
          <p:cNvSpPr txBox="1"/>
          <p:nvPr/>
        </p:nvSpPr>
        <p:spPr>
          <a:xfrm>
            <a:off x="7284211" y="3292420"/>
            <a:ext cx="452789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rgbClr val="00B0F0"/>
                </a:solidFill>
                <a:latin typeface="Plantagenet Cherokee"/>
              </a:rPr>
              <a:t>¿Qué herramientas y plataformas digitales utilizarán los estudiantes?</a:t>
            </a:r>
          </a:p>
          <a:p>
            <a:pPr marL="228600" indent="-228600">
              <a:buFont typeface=""/>
              <a:buChar char="•"/>
            </a:pPr>
            <a:r>
              <a:rPr lang="es-MX" sz="2400" b="1" dirty="0" err="1">
                <a:solidFill>
                  <a:srgbClr val="0070C0"/>
                </a:solidFill>
                <a:latin typeface="Plantagenet Cherokee"/>
              </a:rPr>
              <a:t>Canvas</a:t>
            </a:r>
            <a:r>
              <a:rPr lang="es-MX" sz="2400" b="1" dirty="0">
                <a:solidFill>
                  <a:srgbClr val="0070C0"/>
                </a:solidFill>
                <a:latin typeface="Plantagenet Cherokee"/>
              </a:rPr>
              <a:t>: Calendario y recursos</a:t>
            </a:r>
          </a:p>
          <a:p>
            <a:pPr marL="228600" indent="-228600">
              <a:buFont typeface=""/>
              <a:buChar char="•"/>
            </a:pPr>
            <a:r>
              <a:rPr lang="es-MX" sz="2400" b="1" dirty="0" err="1">
                <a:solidFill>
                  <a:srgbClr val="0070C0"/>
                </a:solidFill>
                <a:latin typeface="Plantagenet Cherokee"/>
              </a:rPr>
              <a:t>Skyward</a:t>
            </a:r>
            <a:r>
              <a:rPr lang="es-MX" sz="2400" b="1" dirty="0">
                <a:solidFill>
                  <a:srgbClr val="0070C0"/>
                </a:solidFill>
                <a:latin typeface="Plantagenet Cherokee"/>
              </a:rPr>
              <a:t> </a:t>
            </a:r>
            <a:r>
              <a:rPr lang="es-MX" sz="2400" b="1" noProof="0" dirty="0">
                <a:solidFill>
                  <a:srgbClr val="0070C0"/>
                </a:solidFill>
                <a:latin typeface="Plantagenet Cherokee"/>
              </a:rPr>
              <a:t>– Calificaciones</a:t>
            </a:r>
          </a:p>
          <a:p>
            <a:pPr marL="228600" indent="-228600">
              <a:buFont typeface=""/>
              <a:buChar char="•"/>
            </a:pPr>
            <a:r>
              <a:rPr lang="es-MX" sz="2400" b="1" noProof="0" dirty="0">
                <a:solidFill>
                  <a:srgbClr val="0070C0"/>
                </a:solidFill>
                <a:latin typeface="Plantagenet Cherokee"/>
              </a:rPr>
              <a:t>OneNote – </a:t>
            </a:r>
            <a:r>
              <a:rPr lang="es-ES" sz="2400" b="1" dirty="0">
                <a:solidFill>
                  <a:srgbClr val="0070C0"/>
                </a:solidFill>
                <a:latin typeface="Plantagenet Cherokee"/>
              </a:rPr>
              <a:t>Recursos y libro de trabajo en línea</a:t>
            </a:r>
          </a:p>
          <a:p>
            <a:pPr marL="228600" indent="-228600">
              <a:buFont typeface=""/>
              <a:buChar char="•"/>
            </a:pPr>
            <a:r>
              <a:rPr lang="es-ES" sz="2400" b="1" dirty="0">
                <a:solidFill>
                  <a:srgbClr val="0070C0"/>
                </a:solidFill>
                <a:latin typeface="Plantagenet Cherokee"/>
              </a:rPr>
              <a:t>¡Lápiz y papel a la antigua!</a:t>
            </a:r>
            <a:endParaRPr lang="es-MX" sz="2400" b="1" noProof="0" dirty="0">
              <a:solidFill>
                <a:srgbClr val="0070C0"/>
              </a:solidFill>
              <a:latin typeface="Plantagenet Cherokee"/>
            </a:endParaRPr>
          </a:p>
        </p:txBody>
      </p:sp>
      <p:pic>
        <p:nvPicPr>
          <p:cNvPr id="18" name="Picture 10" descr="Great Valley School District">
            <a:extLst>
              <a:ext uri="{FF2B5EF4-FFF2-40B4-BE49-F238E27FC236}">
                <a16:creationId xmlns:a16="http://schemas.microsoft.com/office/drawing/2014/main" id="{4A5E286A-873B-E464-7B75-3C3CEF6CF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99315BD6-5416-E65D-A263-0799E5A032A1}"/>
              </a:ext>
            </a:extLst>
          </p:cNvPr>
          <p:cNvGrpSpPr/>
          <p:nvPr/>
        </p:nvGrpSpPr>
        <p:grpSpPr>
          <a:xfrm>
            <a:off x="8189270" y="6263996"/>
            <a:ext cx="2762509" cy="525688"/>
            <a:chOff x="7841933" y="4732596"/>
            <a:chExt cx="3742829" cy="1021981"/>
          </a:xfrm>
        </p:grpSpPr>
        <p:pic>
          <p:nvPicPr>
            <p:cNvPr id="12" name="Picture 11" descr="A logo of a computer software&#10;&#10;AI-generated content may be incorrect.">
              <a:extLst>
                <a:ext uri="{FF2B5EF4-FFF2-40B4-BE49-F238E27FC236}">
                  <a16:creationId xmlns:a16="http://schemas.microsoft.com/office/drawing/2014/main" id="{555AB07D-BD20-6901-5203-872881F44FC8}"/>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B4F09BDD-7DFB-C187-91BB-ED6E44228B68}"/>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D17CCCCE-C105-8F9D-0891-374DBF0A77D5}"/>
                </a:ext>
              </a:extLst>
            </p:cNvPr>
            <p:cNvPicPr>
              <a:picLocks noChangeAspect="1"/>
            </p:cNvPicPr>
            <p:nvPr/>
          </p:nvPicPr>
          <p:blipFill>
            <a:blip r:embed="rId5"/>
            <a:stretch>
              <a:fillRect/>
            </a:stretch>
          </p:blipFill>
          <p:spPr>
            <a:xfrm>
              <a:off x="7841933" y="4794355"/>
              <a:ext cx="934179" cy="898970"/>
            </a:xfrm>
            <a:prstGeom prst="rect">
              <a:avLst/>
            </a:prstGeom>
          </p:spPr>
        </p:pic>
      </p:grpSp>
    </p:spTree>
    <p:extLst>
      <p:ext uri="{BB962C8B-B14F-4D97-AF65-F5344CB8AC3E}">
        <p14:creationId xmlns:p14="http://schemas.microsoft.com/office/powerpoint/2010/main" val="4146818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DD1A4-2426-B521-2CA3-8269D3789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79162-E110-C228-3E8D-0D6F7E75C5D7}"/>
              </a:ext>
            </a:extLst>
          </p:cNvPr>
          <p:cNvSpPr>
            <a:spLocks noGrp="1"/>
          </p:cNvSpPr>
          <p:nvPr>
            <p:ph type="title"/>
          </p:nvPr>
        </p:nvSpPr>
        <p:spPr>
          <a:xfrm>
            <a:off x="1072893" y="985391"/>
            <a:ext cx="9628920" cy="724548"/>
          </a:xfrm>
        </p:spPr>
        <p:txBody>
          <a:bodyPr/>
          <a:lstStyle/>
          <a:p>
            <a:pPr algn="ctr"/>
            <a:r>
              <a:rPr lang="es-ES" sz="5000" dirty="0">
                <a:solidFill>
                  <a:schemeClr val="bg1"/>
                </a:solidFill>
                <a:latin typeface="Plantagenet Cherokee"/>
              </a:rPr>
              <a:t>Artes del Lenguaje – Extensión Básica</a:t>
            </a:r>
            <a:endParaRPr lang="es-MX" sz="5000" noProof="0" dirty="0">
              <a:solidFill>
                <a:schemeClr val="bg1"/>
              </a:solidFill>
              <a:latin typeface="Plantagenet Cherokee"/>
            </a:endParaRPr>
          </a:p>
        </p:txBody>
      </p:sp>
      <p:sp>
        <p:nvSpPr>
          <p:cNvPr id="3" name="Content Placeholder 2">
            <a:extLst>
              <a:ext uri="{FF2B5EF4-FFF2-40B4-BE49-F238E27FC236}">
                <a16:creationId xmlns:a16="http://schemas.microsoft.com/office/drawing/2014/main" id="{F7C9DDA1-9BF9-B857-1C01-D6DF171EF3C5}"/>
              </a:ext>
            </a:extLst>
          </p:cNvPr>
          <p:cNvSpPr>
            <a:spLocks noGrp="1"/>
          </p:cNvSpPr>
          <p:nvPr>
            <p:ph sz="half" idx="1"/>
          </p:nvPr>
        </p:nvSpPr>
        <p:spPr>
          <a:xfrm>
            <a:off x="642259" y="2478356"/>
            <a:ext cx="10907481" cy="3943839"/>
          </a:xfrm>
        </p:spPr>
        <p:txBody>
          <a:bodyPr vert="horz" lIns="91440" tIns="45720" rIns="91440" bIns="45720" rtlCol="0" anchor="t">
            <a:noAutofit/>
          </a:bodyPr>
          <a:lstStyle/>
          <a:p>
            <a:r>
              <a:rPr lang="es-ES" sz="2400" dirty="0">
                <a:solidFill>
                  <a:srgbClr val="000000"/>
                </a:solidFill>
                <a:latin typeface="Plantagenet Cherokee"/>
                <a:ea typeface="Calibri"/>
                <a:cs typeface="Calibri"/>
              </a:rPr>
              <a:t>Extensión de la instrucción de la clase de ELA</a:t>
            </a:r>
          </a:p>
          <a:p>
            <a:r>
              <a:rPr lang="es-ES" sz="2400" dirty="0">
                <a:solidFill>
                  <a:srgbClr val="000000"/>
                </a:solidFill>
                <a:latin typeface="Plantagenet Cherokee"/>
                <a:ea typeface="Calibri"/>
                <a:cs typeface="Calibri"/>
              </a:rPr>
              <a:t>1 o 2 días por ciclo de 6 días</a:t>
            </a:r>
          </a:p>
          <a:p>
            <a:r>
              <a:rPr lang="es-ES" sz="2400" dirty="0">
                <a:solidFill>
                  <a:srgbClr val="000000"/>
                </a:solidFill>
                <a:latin typeface="Plantagenet Cherokee"/>
                <a:ea typeface="Calibri"/>
                <a:cs typeface="Calibri"/>
              </a:rPr>
              <a:t>Práctica adicional con habilidades de lectura, escritura, expresión oral y comprensión auditiva</a:t>
            </a:r>
          </a:p>
          <a:p>
            <a:r>
              <a:rPr lang="es-ES" sz="2400" dirty="0">
                <a:solidFill>
                  <a:srgbClr val="000000"/>
                </a:solidFill>
                <a:latin typeface="Plantagenet Cherokee"/>
                <a:ea typeface="Calibri"/>
                <a:cs typeface="Calibri"/>
              </a:rPr>
              <a:t>Tiempo adicional para que los estudiantes se comuniquen con el maestro y obtengan apoyo según sea necesario</a:t>
            </a:r>
          </a:p>
          <a:p>
            <a:r>
              <a:rPr lang="es-ES" sz="2400" dirty="0">
                <a:solidFill>
                  <a:srgbClr val="000000"/>
                </a:solidFill>
                <a:latin typeface="Plantagenet Cherokee"/>
                <a:ea typeface="Calibri"/>
                <a:cs typeface="Calibri"/>
              </a:rPr>
              <a:t>No hay nuevas instrucciones durante este tiempo</a:t>
            </a:r>
          </a:p>
          <a:p>
            <a:r>
              <a:rPr lang="es-ES" sz="2400" dirty="0">
                <a:solidFill>
                  <a:srgbClr val="000000"/>
                </a:solidFill>
                <a:latin typeface="Plantagenet Cherokee"/>
                <a:ea typeface="Calibri"/>
                <a:cs typeface="Calibri"/>
              </a:rPr>
              <a:t>No se otorga ninguna calificación</a:t>
            </a:r>
          </a:p>
          <a:p>
            <a:r>
              <a:rPr lang="es-ES" sz="2400" dirty="0" err="1">
                <a:solidFill>
                  <a:srgbClr val="000000"/>
                </a:solidFill>
                <a:latin typeface="Plantagenet Cherokee"/>
                <a:ea typeface="Calibri"/>
                <a:cs typeface="Calibri"/>
              </a:rPr>
              <a:t>Co-enseñado</a:t>
            </a:r>
            <a:r>
              <a:rPr lang="es-ES" sz="2400" dirty="0">
                <a:solidFill>
                  <a:srgbClr val="000000"/>
                </a:solidFill>
                <a:latin typeface="Plantagenet Cherokee"/>
                <a:ea typeface="Calibri"/>
                <a:cs typeface="Calibri"/>
              </a:rPr>
              <a:t> con otro profesor de ELA</a:t>
            </a:r>
            <a:endParaRPr lang="es-MX" sz="2400" noProof="0" dirty="0">
              <a:solidFill>
                <a:srgbClr val="000000"/>
              </a:solidFill>
              <a:latin typeface="Plantagenet Cherokee"/>
              <a:ea typeface="Calibri"/>
              <a:cs typeface="Calibri"/>
            </a:endParaRPr>
          </a:p>
          <a:p>
            <a:endParaRPr lang="es-MX" noProof="0" dirty="0"/>
          </a:p>
        </p:txBody>
      </p:sp>
      <p:pic>
        <p:nvPicPr>
          <p:cNvPr id="5" name="Picture 10" descr="Great Valley School District">
            <a:extLst>
              <a:ext uri="{FF2B5EF4-FFF2-40B4-BE49-F238E27FC236}">
                <a16:creationId xmlns:a16="http://schemas.microsoft.com/office/drawing/2014/main" id="{03076534-D44C-0DCB-31FC-CC0387BBD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141758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8C77F-750A-235D-E2A2-9B15CA988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4D9F7-81EC-7E02-5608-6DAB7784F9B2}"/>
              </a:ext>
            </a:extLst>
          </p:cNvPr>
          <p:cNvSpPr>
            <a:spLocks noGrp="1"/>
          </p:cNvSpPr>
          <p:nvPr>
            <p:ph type="title"/>
          </p:nvPr>
        </p:nvSpPr>
        <p:spPr>
          <a:xfrm>
            <a:off x="1072893" y="985391"/>
            <a:ext cx="9628920" cy="724548"/>
          </a:xfrm>
        </p:spPr>
        <p:txBody>
          <a:bodyPr/>
          <a:lstStyle/>
          <a:p>
            <a:pPr algn="ctr"/>
            <a:r>
              <a:rPr lang="es-ES" sz="4500" dirty="0">
                <a:solidFill>
                  <a:schemeClr val="bg1"/>
                </a:solidFill>
                <a:latin typeface="Plantagenet Cherokee"/>
              </a:rPr>
              <a:t>Posibles Actividades de Extensión</a:t>
            </a:r>
            <a:endParaRPr lang="es-MX" sz="4500" noProof="0" dirty="0">
              <a:solidFill>
                <a:schemeClr val="bg1"/>
              </a:solidFill>
              <a:latin typeface="Plantagenet Cherokee"/>
            </a:endParaRPr>
          </a:p>
        </p:txBody>
      </p:sp>
      <p:sp>
        <p:nvSpPr>
          <p:cNvPr id="3" name="Content Placeholder 2">
            <a:extLst>
              <a:ext uri="{FF2B5EF4-FFF2-40B4-BE49-F238E27FC236}">
                <a16:creationId xmlns:a16="http://schemas.microsoft.com/office/drawing/2014/main" id="{ED231831-0098-C379-4D13-D8C2FFE0CE49}"/>
              </a:ext>
            </a:extLst>
          </p:cNvPr>
          <p:cNvSpPr>
            <a:spLocks noGrp="1"/>
          </p:cNvSpPr>
          <p:nvPr>
            <p:ph sz="half" idx="1"/>
          </p:nvPr>
        </p:nvSpPr>
        <p:spPr>
          <a:xfrm>
            <a:off x="967385" y="2357315"/>
            <a:ext cx="10733588" cy="4401039"/>
          </a:xfrm>
        </p:spPr>
        <p:txBody>
          <a:bodyPr vert="horz" lIns="91440" tIns="45720" rIns="91440" bIns="45720" rtlCol="0" anchor="t">
            <a:noAutofit/>
          </a:bodyPr>
          <a:lstStyle/>
          <a:p>
            <a:r>
              <a:rPr lang="es-MX" sz="2000" dirty="0">
                <a:solidFill>
                  <a:schemeClr val="tx1"/>
                </a:solidFill>
                <a:latin typeface="Plantagenet Cherokee" panose="02020602070100000000" pitchFamily="18" charset="0"/>
                <a:ea typeface="Calibri"/>
                <a:cs typeface="Calibri"/>
              </a:rPr>
              <a:t>Lectura o escritura independiente</a:t>
            </a:r>
          </a:p>
          <a:p>
            <a:r>
              <a:rPr lang="es-ES" sz="2000" dirty="0">
                <a:solidFill>
                  <a:schemeClr val="tx1"/>
                </a:solidFill>
                <a:latin typeface="Plantagenet Cherokee" panose="02020602070100000000" pitchFamily="18" charset="0"/>
                <a:ea typeface="Calibri"/>
                <a:cs typeface="Calibri"/>
              </a:rPr>
              <a:t>Actividades que practican y refuerzan las habilidades que se enseñan en la clase de ELA</a:t>
            </a:r>
          </a:p>
          <a:p>
            <a:r>
              <a:rPr lang="es-ES" sz="2000" dirty="0">
                <a:solidFill>
                  <a:schemeClr val="tx1"/>
                </a:solidFill>
                <a:latin typeface="Plantagenet Cherokee" panose="02020602070100000000" pitchFamily="18" charset="0"/>
                <a:ea typeface="Calibri"/>
                <a:cs typeface="Calibri"/>
              </a:rPr>
              <a:t>Conferencias de profesores con los estudiantes sobre su lectura de PCR</a:t>
            </a:r>
          </a:p>
          <a:p>
            <a:r>
              <a:rPr lang="es-ES" sz="2000" dirty="0">
                <a:solidFill>
                  <a:schemeClr val="tx1"/>
                </a:solidFill>
                <a:latin typeface="Plantagenet Cherokee" panose="02020602070100000000" pitchFamily="18" charset="0"/>
                <a:ea typeface="Calibri"/>
                <a:cs typeface="Calibri"/>
              </a:rPr>
              <a:t>Conferencias de profesores con estudiantes sobre su escritura</a:t>
            </a:r>
          </a:p>
          <a:p>
            <a:r>
              <a:rPr lang="es-ES" sz="2000" dirty="0">
                <a:solidFill>
                  <a:schemeClr val="tx1"/>
                </a:solidFill>
                <a:latin typeface="Plantagenet Cherokee" panose="02020602070100000000" pitchFamily="18" charset="0"/>
                <a:ea typeface="Calibri"/>
                <a:cs typeface="Calibri"/>
              </a:rPr>
              <a:t>Repaso individual o en grupos pequeños con el profesor principal o de apoyo</a:t>
            </a:r>
          </a:p>
          <a:p>
            <a:r>
              <a:rPr lang="es-ES" sz="2000" dirty="0">
                <a:solidFill>
                  <a:schemeClr val="tx1"/>
                </a:solidFill>
                <a:latin typeface="Plantagenet Cherokee" panose="02020602070100000000" pitchFamily="18" charset="0"/>
                <a:ea typeface="Calibri"/>
                <a:cs typeface="Calibri"/>
              </a:rPr>
              <a:t>Chequeo por un especialista en instrucción</a:t>
            </a:r>
          </a:p>
          <a:p>
            <a:r>
              <a:rPr lang="es-MX" sz="2000" dirty="0">
                <a:solidFill>
                  <a:schemeClr val="tx1"/>
                </a:solidFill>
                <a:latin typeface="Plantagenet Cherokee" panose="02020602070100000000" pitchFamily="18" charset="0"/>
                <a:ea typeface="Calibri"/>
                <a:cs typeface="Calibri"/>
              </a:rPr>
              <a:t>Visitas a la biblioteca escolar</a:t>
            </a:r>
          </a:p>
          <a:p>
            <a:r>
              <a:rPr lang="es-ES" sz="2000" dirty="0">
                <a:solidFill>
                  <a:schemeClr val="tx1"/>
                </a:solidFill>
                <a:latin typeface="Plantagenet Cherokee" panose="02020602070100000000" pitchFamily="18" charset="0"/>
                <a:ea typeface="Calibri"/>
                <a:cs typeface="Calibri"/>
              </a:rPr>
              <a:t>Charlas entre libros y autores para generar entusiasmo por los libros</a:t>
            </a:r>
          </a:p>
          <a:p>
            <a:r>
              <a:rPr lang="es-ES" sz="2000" dirty="0">
                <a:solidFill>
                  <a:schemeClr val="tx1"/>
                </a:solidFill>
                <a:latin typeface="Plantagenet Cherokee" panose="02020602070100000000" pitchFamily="18" charset="0"/>
                <a:ea typeface="Calibri"/>
                <a:cs typeface="Calibri"/>
              </a:rPr>
              <a:t>Tiempo para hablar con el maestro sobre la instrucción de ELA perdida debido a las ausencias</a:t>
            </a:r>
            <a:endParaRPr lang="es-MX" sz="2000" noProof="0" dirty="0">
              <a:solidFill>
                <a:schemeClr val="tx1"/>
              </a:solidFill>
              <a:latin typeface="Plantagenet Cherokee"/>
              <a:ea typeface="Calibri"/>
              <a:cs typeface="Calibri"/>
            </a:endParaRPr>
          </a:p>
        </p:txBody>
      </p:sp>
      <p:pic>
        <p:nvPicPr>
          <p:cNvPr id="5" name="Picture 10" descr="Great Valley School District">
            <a:extLst>
              <a:ext uri="{FF2B5EF4-FFF2-40B4-BE49-F238E27FC236}">
                <a16:creationId xmlns:a16="http://schemas.microsoft.com/office/drawing/2014/main" id="{B1E029E1-5045-1683-C151-5D0B43FC9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742872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26B4-17DE-CF06-B127-A26023D06037}"/>
              </a:ext>
            </a:extLst>
          </p:cNvPr>
          <p:cNvSpPr>
            <a:spLocks noGrp="1"/>
          </p:cNvSpPr>
          <p:nvPr>
            <p:ph type="title"/>
          </p:nvPr>
        </p:nvSpPr>
        <p:spPr>
          <a:xfrm>
            <a:off x="1840163" y="849622"/>
            <a:ext cx="8761413" cy="706964"/>
          </a:xfrm>
        </p:spPr>
        <p:txBody>
          <a:bodyPr/>
          <a:lstStyle/>
          <a:p>
            <a:pPr algn="ctr"/>
            <a:r>
              <a:rPr lang="es-MX" sz="5000" dirty="0">
                <a:latin typeface="Plantagenet Cherokee"/>
              </a:rPr>
              <a:t>Clase de Ciencias</a:t>
            </a:r>
            <a:endParaRPr lang="es-MX" sz="5000" noProof="0" dirty="0"/>
          </a:p>
        </p:txBody>
      </p:sp>
      <p:sp>
        <p:nvSpPr>
          <p:cNvPr id="3" name="Text Placeholder 2">
            <a:extLst>
              <a:ext uri="{FF2B5EF4-FFF2-40B4-BE49-F238E27FC236}">
                <a16:creationId xmlns:a16="http://schemas.microsoft.com/office/drawing/2014/main" id="{D3676D91-0AB8-6E48-508F-6ADD3F50F073}"/>
              </a:ext>
            </a:extLst>
          </p:cNvPr>
          <p:cNvSpPr>
            <a:spLocks noGrp="1"/>
          </p:cNvSpPr>
          <p:nvPr>
            <p:ph type="body" idx="1"/>
          </p:nvPr>
        </p:nvSpPr>
        <p:spPr>
          <a:xfrm>
            <a:off x="630741" y="2382706"/>
            <a:ext cx="11174300" cy="995658"/>
          </a:xfrm>
        </p:spPr>
        <p:txBody>
          <a:bodyPr/>
          <a:lstStyle/>
          <a:p>
            <a:r>
              <a:rPr lang="es-ES" sz="2300" b="1" dirty="0">
                <a:solidFill>
                  <a:srgbClr val="0070C0"/>
                </a:solidFill>
                <a:latin typeface="Plantagenet Cherokee"/>
              </a:rPr>
              <a:t>El programa de Ciencias de 7º grado utiliza un enfoque experimental y de indagación para involucrar a los estudiantes en el estudio de las ciencias de la vida.</a:t>
            </a:r>
            <a:endParaRPr lang="es-MX" noProof="0" dirty="0">
              <a:solidFill>
                <a:srgbClr val="0F6FC6"/>
              </a:solidFill>
              <a:latin typeface="Century Gothic" panose="020B0502020202020204"/>
            </a:endParaRPr>
          </a:p>
        </p:txBody>
      </p:sp>
      <p:sp>
        <p:nvSpPr>
          <p:cNvPr id="9" name="TextBox 8">
            <a:extLst>
              <a:ext uri="{FF2B5EF4-FFF2-40B4-BE49-F238E27FC236}">
                <a16:creationId xmlns:a16="http://schemas.microsoft.com/office/drawing/2014/main" id="{A9E592C5-0A11-9514-6525-9D6207FB708C}"/>
              </a:ext>
            </a:extLst>
          </p:cNvPr>
          <p:cNvSpPr txBox="1"/>
          <p:nvPr/>
        </p:nvSpPr>
        <p:spPr>
          <a:xfrm>
            <a:off x="364893" y="3519531"/>
            <a:ext cx="3908036"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000" b="1" dirty="0">
                <a:solidFill>
                  <a:srgbClr val="00B0F0"/>
                </a:solidFill>
                <a:latin typeface="Plantagenet Cherokee"/>
              </a:rPr>
              <a:t>¿Qué aprenderán los estudiantes?</a:t>
            </a:r>
            <a:r>
              <a:rPr lang="es-ES" sz="2000" b="1" dirty="0">
                <a:solidFill>
                  <a:srgbClr val="00B0F0"/>
                </a:solidFill>
                <a:latin typeface="Plantagenet Cherokee"/>
              </a:rPr>
              <a:t> </a:t>
            </a:r>
          </a:p>
          <a:p>
            <a:pPr marL="342900" indent="-342900">
              <a:buFont typeface="Arial" panose="020B0604020202020204" pitchFamily="34" charset="0"/>
              <a:buChar char="•"/>
            </a:pPr>
            <a:r>
              <a:rPr lang="es-ES" sz="2000" b="1" dirty="0">
                <a:solidFill>
                  <a:srgbClr val="0070C0"/>
                </a:solidFill>
                <a:latin typeface="Plantagenet Cherokee"/>
              </a:rPr>
              <a:t>Procesos científicos
Química de los seres vivos
Células  
Características de los organismos
Genética
Adaptaciones y clasificación
Invertebrados</a:t>
            </a:r>
            <a:endParaRPr lang="es-MX" sz="2000" b="1" noProof="0" dirty="0">
              <a:solidFill>
                <a:srgbClr val="0070C0"/>
              </a:solidFill>
              <a:latin typeface="Plantagenet Cherokee"/>
            </a:endParaRPr>
          </a:p>
        </p:txBody>
      </p:sp>
      <p:sp>
        <p:nvSpPr>
          <p:cNvPr id="10" name="TextBox 9">
            <a:extLst>
              <a:ext uri="{FF2B5EF4-FFF2-40B4-BE49-F238E27FC236}">
                <a16:creationId xmlns:a16="http://schemas.microsoft.com/office/drawing/2014/main" id="{285FD4BB-D769-CFE3-6E06-8340736C1972}"/>
              </a:ext>
            </a:extLst>
          </p:cNvPr>
          <p:cNvSpPr txBox="1"/>
          <p:nvPr/>
        </p:nvSpPr>
        <p:spPr>
          <a:xfrm>
            <a:off x="4468245" y="3673420"/>
            <a:ext cx="3499293"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sz="2000" b="1" dirty="0">
                <a:solidFill>
                  <a:srgbClr val="00B0F0"/>
                </a:solidFill>
                <a:latin typeface="Plantagenet Cherokee"/>
              </a:rPr>
              <a:t>¿Cómo aprenderán los estudiantes?</a:t>
            </a:r>
          </a:p>
          <a:p>
            <a:pPr marL="342900" indent="-342900">
              <a:buFont typeface="Arial" panose="020B0604020202020204" pitchFamily="34" charset="0"/>
              <a:buChar char="•"/>
            </a:pPr>
            <a:r>
              <a:rPr lang="es-ES" sz="2000" b="1" dirty="0">
                <a:solidFill>
                  <a:srgbClr val="0070C0"/>
                </a:solidFill>
                <a:latin typeface="Plantagenet Cherokee"/>
              </a:rPr>
              <a:t>Laboratorios/actividades prácticas 
Investigaciones basadas en indagaciones
Oportunidades de colaboración 
Instrucción directa</a:t>
            </a:r>
            <a:endParaRPr lang="es-MX" sz="2000" b="1" noProof="0" dirty="0">
              <a:solidFill>
                <a:srgbClr val="0070C0"/>
              </a:solidFill>
              <a:latin typeface="Plantagenet Cherokee"/>
            </a:endParaRPr>
          </a:p>
        </p:txBody>
      </p:sp>
      <p:sp>
        <p:nvSpPr>
          <p:cNvPr id="11" name="TextBox 10">
            <a:extLst>
              <a:ext uri="{FF2B5EF4-FFF2-40B4-BE49-F238E27FC236}">
                <a16:creationId xmlns:a16="http://schemas.microsoft.com/office/drawing/2014/main" id="{EE3C5E45-4072-A747-479E-22BDA663AC42}"/>
              </a:ext>
            </a:extLst>
          </p:cNvPr>
          <p:cNvSpPr txBox="1"/>
          <p:nvPr/>
        </p:nvSpPr>
        <p:spPr>
          <a:xfrm>
            <a:off x="7779008" y="3460325"/>
            <a:ext cx="409413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b="1" dirty="0">
                <a:solidFill>
                  <a:srgbClr val="00B0F0"/>
                </a:solidFill>
                <a:latin typeface="Plantagenet Cherokee"/>
              </a:rPr>
              <a:t>¿Qué herramientas y plataformas digitales utilizarán los estudiantes?</a:t>
            </a:r>
          </a:p>
          <a:p>
            <a:pPr marL="342900" indent="-342900">
              <a:buFont typeface="Arial" panose="020B0604020202020204" pitchFamily="34" charset="0"/>
              <a:buChar char="•"/>
            </a:pPr>
            <a:r>
              <a:rPr lang="es-MX" sz="2000" b="1" noProof="0" dirty="0" err="1">
                <a:solidFill>
                  <a:srgbClr val="0070C0"/>
                </a:solidFill>
                <a:latin typeface="Plantagenet Cherokee"/>
              </a:rPr>
              <a:t>Canvas</a:t>
            </a:r>
            <a:r>
              <a:rPr lang="es-MX" sz="2000" b="1" noProof="0" dirty="0">
                <a:solidFill>
                  <a:srgbClr val="0070C0"/>
                </a:solidFill>
                <a:latin typeface="Plantagenet Cherokee"/>
              </a:rPr>
              <a:t> </a:t>
            </a:r>
          </a:p>
          <a:p>
            <a:pPr marL="228600" indent="-228600">
              <a:buFont typeface=""/>
              <a:buChar char="•"/>
            </a:pPr>
            <a:r>
              <a:rPr lang="es-MX" sz="2000" b="1" noProof="0" dirty="0" err="1">
                <a:solidFill>
                  <a:srgbClr val="0070C0"/>
                </a:solidFill>
                <a:latin typeface="Plantagenet Cherokee"/>
              </a:rPr>
              <a:t>Skyward</a:t>
            </a:r>
            <a:r>
              <a:rPr lang="es-MX" sz="2000" b="1" noProof="0" dirty="0">
                <a:solidFill>
                  <a:srgbClr val="0070C0"/>
                </a:solidFill>
                <a:latin typeface="Plantagenet Cherokee"/>
              </a:rPr>
              <a:t> </a:t>
            </a:r>
          </a:p>
          <a:p>
            <a:pPr marL="228600" indent="-228600">
              <a:buFont typeface=""/>
              <a:buChar char="•"/>
            </a:pPr>
            <a:r>
              <a:rPr lang="es-MX" sz="2000" b="1" noProof="0" dirty="0">
                <a:solidFill>
                  <a:srgbClr val="0070C0"/>
                </a:solidFill>
                <a:latin typeface="Plantagenet Cherokee"/>
              </a:rPr>
              <a:t>OneNote</a:t>
            </a:r>
          </a:p>
        </p:txBody>
      </p:sp>
      <p:pic>
        <p:nvPicPr>
          <p:cNvPr id="18" name="Picture 10" descr="Great Valley School District">
            <a:extLst>
              <a:ext uri="{FF2B5EF4-FFF2-40B4-BE49-F238E27FC236}">
                <a16:creationId xmlns:a16="http://schemas.microsoft.com/office/drawing/2014/main" id="{4B25DAB0-A697-31A0-4C9C-A5A5F6FB1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225CFD24-B476-9AE9-6C97-D9EF1E763DD8}"/>
              </a:ext>
            </a:extLst>
          </p:cNvPr>
          <p:cNvGrpSpPr/>
          <p:nvPr/>
        </p:nvGrpSpPr>
        <p:grpSpPr>
          <a:xfrm>
            <a:off x="7970170" y="5399317"/>
            <a:ext cx="3707660" cy="1021981"/>
            <a:chOff x="7877102" y="4732596"/>
            <a:chExt cx="3707660" cy="1021981"/>
          </a:xfrm>
        </p:grpSpPr>
        <p:pic>
          <p:nvPicPr>
            <p:cNvPr id="12" name="Picture 11" descr="A logo of a computer software&#10;&#10;AI-generated content may be incorrect.">
              <a:extLst>
                <a:ext uri="{FF2B5EF4-FFF2-40B4-BE49-F238E27FC236}">
                  <a16:creationId xmlns:a16="http://schemas.microsoft.com/office/drawing/2014/main" id="{D0C34A72-5770-F4FE-A9E1-0B74A99D8133}"/>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C2738115-4311-BDA4-1781-671FC4B2D4C9}"/>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EFE9CAA6-D1E3-1F07-D09C-FB2F29E91462}"/>
                </a:ext>
              </a:extLst>
            </p:cNvPr>
            <p:cNvPicPr>
              <a:picLocks noChangeAspect="1"/>
            </p:cNvPicPr>
            <p:nvPr/>
          </p:nvPicPr>
          <p:blipFill>
            <a:blip r:embed="rId5"/>
            <a:stretch>
              <a:fillRect/>
            </a:stretch>
          </p:blipFill>
          <p:spPr>
            <a:xfrm>
              <a:off x="7877102" y="4794355"/>
              <a:ext cx="934179" cy="898970"/>
            </a:xfrm>
            <a:prstGeom prst="rect">
              <a:avLst/>
            </a:prstGeom>
          </p:spPr>
        </p:pic>
      </p:grpSp>
    </p:spTree>
    <p:extLst>
      <p:ext uri="{BB962C8B-B14F-4D97-AF65-F5344CB8AC3E}">
        <p14:creationId xmlns:p14="http://schemas.microsoft.com/office/powerpoint/2010/main" val="3127142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group of test tubes with different colored liquids&#10;&#10;AI-generated content may be incorrect.">
            <a:extLst>
              <a:ext uri="{FF2B5EF4-FFF2-40B4-BE49-F238E27FC236}">
                <a16:creationId xmlns:a16="http://schemas.microsoft.com/office/drawing/2014/main" id="{0F26615D-A92F-F0FC-4571-20B29B857261}"/>
              </a:ext>
            </a:extLst>
          </p:cNvPr>
          <p:cNvPicPr>
            <a:picLocks noChangeAspect="1"/>
          </p:cNvPicPr>
          <p:nvPr/>
        </p:nvPicPr>
        <p:blipFill>
          <a:blip r:embed="rId2"/>
          <a:srcRect l="19224" t="-381" r="-25" b="163"/>
          <a:stretch/>
        </p:blipFill>
        <p:spPr>
          <a:xfrm>
            <a:off x="1003978" y="271191"/>
            <a:ext cx="2557270" cy="2624663"/>
          </a:xfrm>
          <a:prstGeom prst="rect">
            <a:avLst/>
          </a:prstGeom>
        </p:spPr>
      </p:pic>
      <p:pic>
        <p:nvPicPr>
          <p:cNvPr id="14" name="Picture 13" descr="A close up of a bug&#10;&#10;AI-generated content may be incorrect.">
            <a:extLst>
              <a:ext uri="{FF2B5EF4-FFF2-40B4-BE49-F238E27FC236}">
                <a16:creationId xmlns:a16="http://schemas.microsoft.com/office/drawing/2014/main" id="{B185D91A-805D-C8FA-EA92-6D516B594871}"/>
              </a:ext>
            </a:extLst>
          </p:cNvPr>
          <p:cNvPicPr>
            <a:picLocks noChangeAspect="1"/>
          </p:cNvPicPr>
          <p:nvPr/>
        </p:nvPicPr>
        <p:blipFill>
          <a:blip r:embed="rId3"/>
          <a:stretch>
            <a:fillRect/>
          </a:stretch>
        </p:blipFill>
        <p:spPr>
          <a:xfrm>
            <a:off x="4655446" y="131588"/>
            <a:ext cx="2578730" cy="2624662"/>
          </a:xfrm>
          <a:prstGeom prst="rect">
            <a:avLst/>
          </a:prstGeom>
        </p:spPr>
      </p:pic>
      <p:pic>
        <p:nvPicPr>
          <p:cNvPr id="11" name="Picture 10" descr="A group of test tubes with bubbles on them&#10;&#10;AI-generated content may be incorrect.">
            <a:extLst>
              <a:ext uri="{FF2B5EF4-FFF2-40B4-BE49-F238E27FC236}">
                <a16:creationId xmlns:a16="http://schemas.microsoft.com/office/drawing/2014/main" id="{4DA6505D-B91E-CF90-5834-A07DD3EB220D}"/>
              </a:ext>
            </a:extLst>
          </p:cNvPr>
          <p:cNvPicPr>
            <a:picLocks noChangeAspect="1"/>
          </p:cNvPicPr>
          <p:nvPr/>
        </p:nvPicPr>
        <p:blipFill>
          <a:blip r:embed="rId4"/>
          <a:stretch>
            <a:fillRect/>
          </a:stretch>
        </p:blipFill>
        <p:spPr>
          <a:xfrm>
            <a:off x="783070" y="3277294"/>
            <a:ext cx="3278292" cy="2458719"/>
          </a:xfrm>
          <a:prstGeom prst="rect">
            <a:avLst/>
          </a:prstGeom>
        </p:spPr>
      </p:pic>
      <p:pic>
        <p:nvPicPr>
          <p:cNvPr id="10" name="Picture 9" descr="A microscope view of a pink and white cell&#10;&#10;AI-generated content may be incorrect.">
            <a:extLst>
              <a:ext uri="{FF2B5EF4-FFF2-40B4-BE49-F238E27FC236}">
                <a16:creationId xmlns:a16="http://schemas.microsoft.com/office/drawing/2014/main" id="{CA58450A-61E2-61AA-A7BD-1EE1DA0F9035}"/>
              </a:ext>
            </a:extLst>
          </p:cNvPr>
          <p:cNvPicPr>
            <a:picLocks noChangeAspect="1"/>
          </p:cNvPicPr>
          <p:nvPr/>
        </p:nvPicPr>
        <p:blipFill>
          <a:blip r:embed="rId5"/>
          <a:stretch>
            <a:fillRect/>
          </a:stretch>
        </p:blipFill>
        <p:spPr>
          <a:xfrm>
            <a:off x="4649254" y="3077985"/>
            <a:ext cx="2591112" cy="2643992"/>
          </a:xfrm>
          <a:prstGeom prst="rect">
            <a:avLst/>
          </a:prstGeom>
        </p:spPr>
      </p:pic>
      <p:pic>
        <p:nvPicPr>
          <p:cNvPr id="9" name="Picture 8" descr="A yellow balloon in a test tube&#10;&#10;AI-generated content may be incorrect.">
            <a:extLst>
              <a:ext uri="{FF2B5EF4-FFF2-40B4-BE49-F238E27FC236}">
                <a16:creationId xmlns:a16="http://schemas.microsoft.com/office/drawing/2014/main" id="{2BA9D149-03FB-2682-5660-082B38DBFA10}"/>
              </a:ext>
            </a:extLst>
          </p:cNvPr>
          <p:cNvPicPr>
            <a:picLocks noChangeAspect="1"/>
          </p:cNvPicPr>
          <p:nvPr/>
        </p:nvPicPr>
        <p:blipFill>
          <a:blip r:embed="rId6"/>
          <a:stretch>
            <a:fillRect/>
          </a:stretch>
        </p:blipFill>
        <p:spPr>
          <a:xfrm>
            <a:off x="7847327" y="2269556"/>
            <a:ext cx="3743538" cy="3961415"/>
          </a:xfrm>
          <a:prstGeom prst="rect">
            <a:avLst/>
          </a:prstGeom>
        </p:spPr>
      </p:pic>
      <p:sp>
        <p:nvSpPr>
          <p:cNvPr id="18" name="TextBox 17">
            <a:extLst>
              <a:ext uri="{FF2B5EF4-FFF2-40B4-BE49-F238E27FC236}">
                <a16:creationId xmlns:a16="http://schemas.microsoft.com/office/drawing/2014/main" id="{14DB61BF-B625-D2E1-B77B-FDE04A6470E5}"/>
              </a:ext>
            </a:extLst>
          </p:cNvPr>
          <p:cNvSpPr txBox="1"/>
          <p:nvPr/>
        </p:nvSpPr>
        <p:spPr>
          <a:xfrm>
            <a:off x="7689802" y="1315449"/>
            <a:ext cx="405858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MX" sz="2800" b="1" dirty="0">
                <a:solidFill>
                  <a:srgbClr val="0070C0"/>
                </a:solidFill>
                <a:latin typeface="Plantagenet Cherokee"/>
              </a:rPr>
              <a:t>Laboratorios de Ciencias</a:t>
            </a:r>
            <a:endParaRPr lang="es-MX" sz="2800" b="1" noProof="0" dirty="0"/>
          </a:p>
        </p:txBody>
      </p:sp>
      <p:pic>
        <p:nvPicPr>
          <p:cNvPr id="27" name="Picture 10" descr="Great Valley School District">
            <a:extLst>
              <a:ext uri="{FF2B5EF4-FFF2-40B4-BE49-F238E27FC236}">
                <a16:creationId xmlns:a16="http://schemas.microsoft.com/office/drawing/2014/main" id="{42382807-A202-A6AC-257E-2F8EC017FC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9" name="TextBox 28">
            <a:extLst>
              <a:ext uri="{FF2B5EF4-FFF2-40B4-BE49-F238E27FC236}">
                <a16:creationId xmlns:a16="http://schemas.microsoft.com/office/drawing/2014/main" id="{F6B44057-CC29-75D2-05D2-37E66010A7BC}"/>
              </a:ext>
            </a:extLst>
          </p:cNvPr>
          <p:cNvSpPr txBox="1"/>
          <p:nvPr/>
        </p:nvSpPr>
        <p:spPr>
          <a:xfrm>
            <a:off x="577027" y="5812141"/>
            <a:ext cx="695455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B0F0"/>
                </a:solidFill>
                <a:latin typeface="Plantagenet Cherokee"/>
              </a:rPr>
              <a:t>Los estudiantes utilizarán microscopios, equipos de laboratorio y herramientas científicas para profundizar su comprensión de los procesos y conceptos biológicos.</a:t>
            </a:r>
            <a:endParaRPr lang="es-MX" b="1" noProof="0" dirty="0">
              <a:solidFill>
                <a:srgbClr val="00B0F0"/>
              </a:solidFill>
              <a:latin typeface="Plantagenet Cherokee"/>
            </a:endParaRPr>
          </a:p>
        </p:txBody>
      </p:sp>
    </p:spTree>
    <p:extLst>
      <p:ext uri="{BB962C8B-B14F-4D97-AF65-F5344CB8AC3E}">
        <p14:creationId xmlns:p14="http://schemas.microsoft.com/office/powerpoint/2010/main" val="3204353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0AFBA-DF0F-56BB-D562-9DB11C60D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F847D-5B26-F734-F4BF-283236F51114}"/>
              </a:ext>
            </a:extLst>
          </p:cNvPr>
          <p:cNvSpPr>
            <a:spLocks noGrp="1"/>
          </p:cNvSpPr>
          <p:nvPr>
            <p:ph type="title"/>
          </p:nvPr>
        </p:nvSpPr>
        <p:spPr>
          <a:xfrm>
            <a:off x="852133" y="1063293"/>
            <a:ext cx="10278329" cy="706964"/>
          </a:xfrm>
        </p:spPr>
        <p:txBody>
          <a:bodyPr/>
          <a:lstStyle/>
          <a:p>
            <a:pPr algn="ctr"/>
            <a:r>
              <a:rPr lang="es-MX" sz="5000">
                <a:latin typeface="Plantagenet Cherokee"/>
              </a:rPr>
              <a:t>Asignaturas Optativas </a:t>
            </a:r>
            <a:r>
              <a:rPr lang="es-MX" sz="5000" dirty="0">
                <a:latin typeface="Plantagenet Cherokee"/>
              </a:rPr>
              <a:t>de Ciencias</a:t>
            </a:r>
            <a:endParaRPr lang="es-MX" sz="5000" noProof="0" dirty="0"/>
          </a:p>
        </p:txBody>
      </p:sp>
      <p:sp>
        <p:nvSpPr>
          <p:cNvPr id="3" name="Text Placeholder 2">
            <a:extLst>
              <a:ext uri="{FF2B5EF4-FFF2-40B4-BE49-F238E27FC236}">
                <a16:creationId xmlns:a16="http://schemas.microsoft.com/office/drawing/2014/main" id="{EB54FFC1-FF95-6834-EEEA-376F818D5110}"/>
              </a:ext>
            </a:extLst>
          </p:cNvPr>
          <p:cNvSpPr>
            <a:spLocks noGrp="1"/>
          </p:cNvSpPr>
          <p:nvPr>
            <p:ph type="body" idx="1"/>
          </p:nvPr>
        </p:nvSpPr>
        <p:spPr>
          <a:xfrm>
            <a:off x="552262" y="2157095"/>
            <a:ext cx="11116132" cy="995658"/>
          </a:xfrm>
        </p:spPr>
        <p:txBody>
          <a:bodyPr/>
          <a:lstStyle/>
          <a:p>
            <a:r>
              <a:rPr lang="es-ES" sz="2300" b="1" dirty="0">
                <a:solidFill>
                  <a:srgbClr val="0070C0"/>
                </a:solidFill>
                <a:latin typeface="Plantagenet Cherokee"/>
              </a:rPr>
              <a:t>Nuestros estudiantes de 7º grado tienen la oportunidad de profundizar en su interés por la ciencia seleccionando entre cuatro clases optativas.</a:t>
            </a:r>
            <a:endParaRPr lang="es-MX" sz="2300" b="1" noProof="0" dirty="0">
              <a:solidFill>
                <a:srgbClr val="0070C0"/>
              </a:solidFill>
              <a:latin typeface="Plantagenet Cherokee"/>
            </a:endParaRPr>
          </a:p>
        </p:txBody>
      </p:sp>
      <p:sp>
        <p:nvSpPr>
          <p:cNvPr id="9" name="TextBox 8">
            <a:extLst>
              <a:ext uri="{FF2B5EF4-FFF2-40B4-BE49-F238E27FC236}">
                <a16:creationId xmlns:a16="http://schemas.microsoft.com/office/drawing/2014/main" id="{7692652A-529D-9944-6406-95154A361248}"/>
              </a:ext>
            </a:extLst>
          </p:cNvPr>
          <p:cNvSpPr txBox="1"/>
          <p:nvPr/>
        </p:nvSpPr>
        <p:spPr>
          <a:xfrm>
            <a:off x="590058" y="3250543"/>
            <a:ext cx="405964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dirty="0">
                <a:solidFill>
                  <a:srgbClr val="00B0F0"/>
                </a:solidFill>
                <a:latin typeface="Plantagenet Cherokee"/>
              </a:rPr>
              <a:t>Período Marcante de calificaciones 1: Exploración Experimental</a:t>
            </a:r>
            <a:endParaRPr lang="es-MX" sz="1100" b="1" noProof="0" dirty="0">
              <a:solidFill>
                <a:srgbClr val="0070C0"/>
              </a:solidFill>
              <a:latin typeface="Plantagenet Cherokee"/>
            </a:endParaRPr>
          </a:p>
          <a:p>
            <a:r>
              <a:rPr lang="es-ES" sz="1600" b="1" dirty="0">
                <a:solidFill>
                  <a:srgbClr val="0070C0"/>
                </a:solidFill>
                <a:latin typeface="Plantagenet Cherokee"/>
              </a:rPr>
              <a:t>Los estudiantes exploran los aspectos de la investigación científica a través de la experimentación práctica.</a:t>
            </a:r>
            <a:endParaRPr lang="es-MX" sz="1100" b="1" noProof="0" dirty="0">
              <a:solidFill>
                <a:srgbClr val="0070C0"/>
              </a:solidFill>
              <a:latin typeface="Plantagenet Cherokee"/>
            </a:endParaRPr>
          </a:p>
        </p:txBody>
      </p:sp>
      <p:pic>
        <p:nvPicPr>
          <p:cNvPr id="18" name="Picture 10" descr="Great Valley School District">
            <a:extLst>
              <a:ext uri="{FF2B5EF4-FFF2-40B4-BE49-F238E27FC236}">
                <a16:creationId xmlns:a16="http://schemas.microsoft.com/office/drawing/2014/main" id="{4BFCA703-438A-FA45-73D6-93F5118D1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83BD104E-BE08-A475-6A13-1F84D3730AF7}"/>
              </a:ext>
            </a:extLst>
          </p:cNvPr>
          <p:cNvSpPr txBox="1"/>
          <p:nvPr/>
        </p:nvSpPr>
        <p:spPr>
          <a:xfrm>
            <a:off x="578424" y="4989764"/>
            <a:ext cx="4071279"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b="1" dirty="0">
                <a:solidFill>
                  <a:srgbClr val="00B0F0"/>
                </a:solidFill>
                <a:latin typeface="Plantagenet Cherokee"/>
              </a:rPr>
              <a:t>Período Marcante de calificaciones 2: Fenómenos Físicos en Acción</a:t>
            </a:r>
            <a:endParaRPr lang="es-MX" sz="1200" b="1" noProof="0" dirty="0">
              <a:solidFill>
                <a:srgbClr val="0070C0"/>
              </a:solidFill>
              <a:latin typeface="Plantagenet Cherokee"/>
            </a:endParaRPr>
          </a:p>
          <a:p>
            <a:r>
              <a:rPr lang="es-ES" sz="1600" b="1" dirty="0">
                <a:solidFill>
                  <a:srgbClr val="0070C0"/>
                </a:solidFill>
                <a:latin typeface="Plantagenet Cherokee"/>
              </a:rPr>
              <a:t>Los estudiantes profundizan en las dos ramas principales de la ciencia física: química y física.</a:t>
            </a:r>
            <a:endParaRPr lang="es-MX" b="1" noProof="0" dirty="0">
              <a:solidFill>
                <a:srgbClr val="0070C0"/>
              </a:solidFill>
              <a:latin typeface="Plantagenet Cherokee"/>
            </a:endParaRPr>
          </a:p>
        </p:txBody>
      </p:sp>
      <p:sp>
        <p:nvSpPr>
          <p:cNvPr id="5" name="TextBox 4">
            <a:extLst>
              <a:ext uri="{FF2B5EF4-FFF2-40B4-BE49-F238E27FC236}">
                <a16:creationId xmlns:a16="http://schemas.microsoft.com/office/drawing/2014/main" id="{AF5D84E7-ACEA-DB5D-1FA3-C6D647D795B7}"/>
              </a:ext>
            </a:extLst>
          </p:cNvPr>
          <p:cNvSpPr txBox="1"/>
          <p:nvPr/>
        </p:nvSpPr>
        <p:spPr>
          <a:xfrm>
            <a:off x="7395708" y="3157384"/>
            <a:ext cx="4491349" cy="18774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b="1" dirty="0">
                <a:solidFill>
                  <a:srgbClr val="00B0F0"/>
                </a:solidFill>
                <a:latin typeface="Plantagenet Cherokee"/>
              </a:rPr>
              <a:t>Período Marcante de calificaciones 3: Exploración de Invertebrados</a:t>
            </a:r>
            <a:endParaRPr lang="es-MX" sz="1100" b="1" noProof="0" dirty="0">
              <a:solidFill>
                <a:srgbClr val="0070C0"/>
              </a:solidFill>
              <a:latin typeface="Plantagenet Cherokee"/>
            </a:endParaRPr>
          </a:p>
          <a:p>
            <a:r>
              <a:rPr lang="es-ES" sz="1600" b="1" dirty="0">
                <a:solidFill>
                  <a:srgbClr val="0070C0"/>
                </a:solidFill>
                <a:latin typeface="Plantagenet Cherokee"/>
              </a:rPr>
              <a:t>Los estudiantes comprenderán los sistemas corporales que permiten a los organismos invertebrados sobrevivir en sus respectivos entornos a través de disecciones e investigación.</a:t>
            </a:r>
            <a:endParaRPr lang="es-MX" sz="1600" b="1" noProof="0" dirty="0">
              <a:solidFill>
                <a:srgbClr val="0070C0"/>
              </a:solidFill>
              <a:latin typeface="Plantagenet Cherokee"/>
            </a:endParaRPr>
          </a:p>
        </p:txBody>
      </p:sp>
      <p:sp>
        <p:nvSpPr>
          <p:cNvPr id="6" name="TextBox 5">
            <a:extLst>
              <a:ext uri="{FF2B5EF4-FFF2-40B4-BE49-F238E27FC236}">
                <a16:creationId xmlns:a16="http://schemas.microsoft.com/office/drawing/2014/main" id="{FC5AF99E-271B-E88E-7A62-8B4E41436ACE}"/>
              </a:ext>
            </a:extLst>
          </p:cNvPr>
          <p:cNvSpPr txBox="1"/>
          <p:nvPr/>
        </p:nvSpPr>
        <p:spPr>
          <a:xfrm>
            <a:off x="7395709" y="5146816"/>
            <a:ext cx="4408651"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MX" b="1" dirty="0">
                <a:solidFill>
                  <a:srgbClr val="00B0F0"/>
                </a:solidFill>
                <a:latin typeface="Plantagenet Cherokee"/>
              </a:rPr>
              <a:t>Período Marcante de calificaciones 4: Explorando Nuestro Planeta</a:t>
            </a:r>
            <a:endParaRPr lang="es-MX" sz="1100" b="1" noProof="0" dirty="0">
              <a:solidFill>
                <a:srgbClr val="0070C0"/>
              </a:solidFill>
              <a:latin typeface="Plantagenet Cherokee"/>
            </a:endParaRPr>
          </a:p>
          <a:p>
            <a:r>
              <a:rPr lang="es-ES" sz="1600" b="1" dirty="0">
                <a:solidFill>
                  <a:srgbClr val="0070C0"/>
                </a:solidFill>
                <a:latin typeface="Plantagenet Cherokee"/>
              </a:rPr>
              <a:t>Los estudiantes comprenderán el medio ambiente, los ecosistemas y su papel en el impacto de la Tierra.</a:t>
            </a:r>
            <a:endParaRPr lang="es-MX" b="1" noProof="0" dirty="0">
              <a:solidFill>
                <a:srgbClr val="0070C0"/>
              </a:solidFill>
              <a:latin typeface="Plantagenet Cherokee"/>
            </a:endParaRPr>
          </a:p>
        </p:txBody>
      </p:sp>
      <p:pic>
        <p:nvPicPr>
          <p:cNvPr id="7" name="Picture 6" descr="A group of boys in a classroom&#10;&#10;AI-generated content may be incorrect.">
            <a:extLst>
              <a:ext uri="{FF2B5EF4-FFF2-40B4-BE49-F238E27FC236}">
                <a16:creationId xmlns:a16="http://schemas.microsoft.com/office/drawing/2014/main" id="{3A3E6A7B-23F0-AD3F-28B2-9507409596E3}"/>
              </a:ext>
            </a:extLst>
          </p:cNvPr>
          <p:cNvPicPr>
            <a:picLocks noChangeAspect="1"/>
          </p:cNvPicPr>
          <p:nvPr/>
        </p:nvPicPr>
        <p:blipFill>
          <a:blip r:embed="rId3"/>
          <a:stretch>
            <a:fillRect/>
          </a:stretch>
        </p:blipFill>
        <p:spPr>
          <a:xfrm>
            <a:off x="4797101" y="3274853"/>
            <a:ext cx="2388395" cy="3228320"/>
          </a:xfrm>
          <a:prstGeom prst="rect">
            <a:avLst/>
          </a:prstGeom>
        </p:spPr>
      </p:pic>
    </p:spTree>
    <p:extLst>
      <p:ext uri="{BB962C8B-B14F-4D97-AF65-F5344CB8AC3E}">
        <p14:creationId xmlns:p14="http://schemas.microsoft.com/office/powerpoint/2010/main" val="2286463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9BFDC-61B3-689D-BF91-8C458BE12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0E237-3C0A-C639-32E7-3783341E22FA}"/>
              </a:ext>
            </a:extLst>
          </p:cNvPr>
          <p:cNvSpPr>
            <a:spLocks noGrp="1"/>
          </p:cNvSpPr>
          <p:nvPr>
            <p:ph type="title"/>
          </p:nvPr>
        </p:nvSpPr>
        <p:spPr>
          <a:xfrm>
            <a:off x="825254" y="2892138"/>
            <a:ext cx="3648271" cy="2427176"/>
          </a:xfrm>
        </p:spPr>
        <p:txBody>
          <a:bodyPr/>
          <a:lstStyle/>
          <a:p>
            <a:pPr algn="ctr"/>
            <a:r>
              <a:rPr lang="es-ES" sz="5000" dirty="0">
                <a:latin typeface="Plantagenet Cherokee"/>
              </a:rPr>
              <a:t>Pensando con </a:t>
            </a:r>
            <a:r>
              <a:rPr lang="es-US" sz="5000" dirty="0">
                <a:latin typeface="Plantagenet Cherokee"/>
              </a:rPr>
              <a:t>anticipación</a:t>
            </a:r>
            <a:r>
              <a:rPr lang="es-ES" sz="5000" dirty="0">
                <a:latin typeface="Plantagenet Cherokee"/>
              </a:rPr>
              <a:t> en el 8º grado...</a:t>
            </a:r>
            <a:endParaRPr lang="es-MX" sz="5000" noProof="0" dirty="0">
              <a:latin typeface="Plantagenet Cherokee"/>
            </a:endParaRPr>
          </a:p>
        </p:txBody>
      </p:sp>
      <p:sp>
        <p:nvSpPr>
          <p:cNvPr id="3" name="Text Placeholder 2">
            <a:extLst>
              <a:ext uri="{FF2B5EF4-FFF2-40B4-BE49-F238E27FC236}">
                <a16:creationId xmlns:a16="http://schemas.microsoft.com/office/drawing/2014/main" id="{83486DC1-5C09-916D-E37E-39B57670BBFE}"/>
              </a:ext>
            </a:extLst>
          </p:cNvPr>
          <p:cNvSpPr>
            <a:spLocks noGrp="1"/>
          </p:cNvSpPr>
          <p:nvPr>
            <p:ph type="body" sz="half" idx="2"/>
          </p:nvPr>
        </p:nvSpPr>
        <p:spPr>
          <a:xfrm>
            <a:off x="5095327" y="1541230"/>
            <a:ext cx="6390506" cy="4431412"/>
          </a:xfrm>
        </p:spPr>
        <p:txBody>
          <a:bodyPr vert="horz" lIns="91440" tIns="45720" rIns="91440" bIns="45720" rtlCol="0" anchor="t">
            <a:normAutofit fontScale="85000" lnSpcReduction="20000"/>
          </a:bodyPr>
          <a:lstStyle/>
          <a:p>
            <a:r>
              <a:rPr lang="es-ES" sz="4000" b="1" dirty="0">
                <a:solidFill>
                  <a:srgbClr val="0070C0"/>
                </a:solidFill>
                <a:latin typeface="Plantagenet Cherokee"/>
              </a:rPr>
              <a:t>Clase de Ciencias: Ciencias de la Tierra</a:t>
            </a:r>
          </a:p>
          <a:p>
            <a:r>
              <a:rPr lang="es-ES" sz="2300" b="1" dirty="0">
                <a:solidFill>
                  <a:srgbClr val="0070C0"/>
                </a:solidFill>
                <a:latin typeface="Plantagenet Cherokee"/>
              </a:rPr>
              <a:t>El programa de Ciencias de 8º grado involucra a los estudiantes en astronomía y geología a través de actividades y laboratorios basados en la investigación. Las clases se agrupan de forma heterogénea.</a:t>
            </a:r>
          </a:p>
          <a:p>
            <a:endParaRPr lang="es-MX" sz="2300" b="1" noProof="0" dirty="0">
              <a:solidFill>
                <a:srgbClr val="0070C0"/>
              </a:solidFill>
              <a:latin typeface="Plantagenet Cherokee"/>
            </a:endParaRPr>
          </a:p>
          <a:p>
            <a:r>
              <a:rPr lang="es-MX" sz="4000" b="1" dirty="0">
                <a:solidFill>
                  <a:srgbClr val="00B0F0"/>
                </a:solidFill>
                <a:latin typeface="Plantagenet Cherokee"/>
              </a:rPr>
              <a:t>Asignatura optativa de Ciencias</a:t>
            </a:r>
          </a:p>
          <a:p>
            <a:r>
              <a:rPr lang="es-ES" sz="2300" b="1" dirty="0">
                <a:solidFill>
                  <a:srgbClr val="00B0F0"/>
                </a:solidFill>
                <a:latin typeface="Plantagenet Cherokee"/>
              </a:rPr>
              <a:t>Los estudiantes de 8º grado también seleccionarán entre cuatro cursos optativos. Actualmente, los cursos incluyen la exploración del espacio, el clima y los recursos energéticos.</a:t>
            </a:r>
            <a:endParaRPr lang="es-MX" sz="2300" b="1" noProof="0" dirty="0">
              <a:solidFill>
                <a:srgbClr val="00B0F0"/>
              </a:solidFill>
              <a:latin typeface="Plantagenet Cherokee"/>
            </a:endParaRPr>
          </a:p>
        </p:txBody>
      </p:sp>
      <p:pic>
        <p:nvPicPr>
          <p:cNvPr id="18" name="Picture 10" descr="Great Valley School District">
            <a:extLst>
              <a:ext uri="{FF2B5EF4-FFF2-40B4-BE49-F238E27FC236}">
                <a16:creationId xmlns:a16="http://schemas.microsoft.com/office/drawing/2014/main" id="{6EEB58D1-FE31-DF1C-A527-16151A448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431165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F1FB-15E2-CB2C-94A7-9E50E1DC7C6F}"/>
              </a:ext>
            </a:extLst>
          </p:cNvPr>
          <p:cNvSpPr>
            <a:spLocks noGrp="1"/>
          </p:cNvSpPr>
          <p:nvPr>
            <p:ph type="title"/>
          </p:nvPr>
        </p:nvSpPr>
        <p:spPr>
          <a:xfrm>
            <a:off x="3055599" y="1004895"/>
            <a:ext cx="8761413" cy="706964"/>
          </a:xfrm>
        </p:spPr>
        <p:txBody>
          <a:bodyPr/>
          <a:lstStyle/>
          <a:p>
            <a:r>
              <a:rPr lang="es-MX" sz="5000" dirty="0">
                <a:latin typeface="Plantagenet Cherokee" panose="02020602070100000000" pitchFamily="18" charset="0"/>
              </a:rPr>
              <a:t>GVMS Estudios Sociales</a:t>
            </a:r>
            <a:endParaRPr lang="es-MX" sz="5000" noProof="0" dirty="0">
              <a:latin typeface="Plantagenet Cherokee" panose="02020602070100000000" pitchFamily="18" charset="0"/>
            </a:endParaRPr>
          </a:p>
        </p:txBody>
      </p:sp>
      <p:sp>
        <p:nvSpPr>
          <p:cNvPr id="4" name="Content Placeholder 3">
            <a:extLst>
              <a:ext uri="{FF2B5EF4-FFF2-40B4-BE49-F238E27FC236}">
                <a16:creationId xmlns:a16="http://schemas.microsoft.com/office/drawing/2014/main" id="{9E3C4AE0-8AF6-F57A-403F-C9A41BBCC596}"/>
              </a:ext>
            </a:extLst>
          </p:cNvPr>
          <p:cNvSpPr>
            <a:spLocks noGrp="1"/>
          </p:cNvSpPr>
          <p:nvPr>
            <p:ph idx="1"/>
          </p:nvPr>
        </p:nvSpPr>
        <p:spPr>
          <a:xfrm>
            <a:off x="1154954" y="2603500"/>
            <a:ext cx="10042929" cy="3416300"/>
          </a:xfrm>
        </p:spPr>
        <p:txBody>
          <a:bodyPr vert="horz" lIns="91440" tIns="45720" rIns="91440" bIns="45720" rtlCol="0" anchor="t">
            <a:normAutofit/>
          </a:bodyPr>
          <a:lstStyle/>
          <a:p>
            <a:pPr algn="ctr"/>
            <a:r>
              <a:rPr lang="es-ES" sz="2400" b="1" dirty="0">
                <a:solidFill>
                  <a:srgbClr val="000000"/>
                </a:solidFill>
                <a:latin typeface="Plantagenet Cherokee" panose="02020602070100000000" pitchFamily="18" charset="0"/>
                <a:ea typeface="Calibri"/>
                <a:cs typeface="Calibri"/>
              </a:rPr>
              <a:t>7º Grado: Historia de los Estados Unidos Parte I </a:t>
            </a:r>
            <a:r>
              <a:rPr lang="es-US" sz="2400" b="1" dirty="0">
                <a:solidFill>
                  <a:srgbClr val="000000"/>
                </a:solidFill>
                <a:latin typeface="Plantagenet Cherokee" panose="02020602070100000000" pitchFamily="18" charset="0"/>
                <a:ea typeface="Calibri"/>
                <a:cs typeface="Calibri"/>
              </a:rPr>
              <a:t>Años</a:t>
            </a:r>
            <a:r>
              <a:rPr lang="es-ES" sz="2400" b="1" dirty="0">
                <a:solidFill>
                  <a:srgbClr val="000000"/>
                </a:solidFill>
                <a:latin typeface="Plantagenet Cherokee" panose="02020602070100000000" pitchFamily="18" charset="0"/>
                <a:ea typeface="Calibri"/>
                <a:cs typeface="Calibri"/>
              </a:rPr>
              <a:t> 1607 – 1865</a:t>
            </a:r>
          </a:p>
          <a:p>
            <a:pPr algn="ctr"/>
            <a:r>
              <a:rPr lang="es-ES" sz="2400" b="1" dirty="0">
                <a:solidFill>
                  <a:srgbClr val="000000"/>
                </a:solidFill>
                <a:latin typeface="Plantagenet Cherokee" panose="02020602070100000000" pitchFamily="18" charset="0"/>
                <a:ea typeface="Calibri"/>
                <a:cs typeface="Calibri"/>
              </a:rPr>
              <a:t>8º Grado: Historia de los Estados Unidos Parte II Años 1860 - 1960</a:t>
            </a:r>
            <a:endParaRPr lang="es-MX" noProof="0" dirty="0"/>
          </a:p>
        </p:txBody>
      </p:sp>
      <p:pic>
        <p:nvPicPr>
          <p:cNvPr id="7" name="Picture 6"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03995BFB-8160-4B75-A44C-EA3CF1997A11}"/>
              </a:ext>
            </a:extLst>
          </p:cNvPr>
          <p:cNvPicPr>
            <a:picLocks noChangeAspect="1"/>
          </p:cNvPicPr>
          <p:nvPr/>
        </p:nvPicPr>
        <p:blipFill>
          <a:blip r:embed="rId2"/>
          <a:stretch>
            <a:fillRect/>
          </a:stretch>
        </p:blipFill>
        <p:spPr>
          <a:xfrm>
            <a:off x="3352801" y="3679818"/>
            <a:ext cx="4428065" cy="2901962"/>
          </a:xfrm>
          <a:prstGeom prst="rect">
            <a:avLst/>
          </a:prstGeom>
        </p:spPr>
      </p:pic>
      <p:pic>
        <p:nvPicPr>
          <p:cNvPr id="3" name="Picture 10" descr="Great Valley School District">
            <a:extLst>
              <a:ext uri="{FF2B5EF4-FFF2-40B4-BE49-F238E27FC236}">
                <a16:creationId xmlns:a16="http://schemas.microsoft.com/office/drawing/2014/main" id="{63399CA4-A922-2C0E-7B62-362A2AD64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379119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12" name="Oval 11">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3" name="Oval 12">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4" name="Oval 13">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5" name="Oval 14">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6" name="Oval 15">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17"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18"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19"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36" name="Rectangle 35">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 name="Title 1">
            <a:extLst>
              <a:ext uri="{FF2B5EF4-FFF2-40B4-BE49-F238E27FC236}">
                <a16:creationId xmlns:a16="http://schemas.microsoft.com/office/drawing/2014/main" id="{36CAA4A2-DF04-C4E8-6AD6-842EFF3C1A71}"/>
              </a:ext>
            </a:extLst>
          </p:cNvPr>
          <p:cNvSpPr>
            <a:spLocks noGrp="1"/>
          </p:cNvSpPr>
          <p:nvPr>
            <p:ph type="title"/>
          </p:nvPr>
        </p:nvSpPr>
        <p:spPr>
          <a:xfrm>
            <a:off x="835742" y="782947"/>
            <a:ext cx="9686275" cy="888864"/>
          </a:xfrm>
        </p:spPr>
        <p:txBody>
          <a:bodyPr vert="horz" lIns="91440" tIns="45720" rIns="91440" bIns="45720" rtlCol="0" anchor="ctr">
            <a:noAutofit/>
          </a:bodyPr>
          <a:lstStyle/>
          <a:p>
            <a:pPr algn="ctr"/>
            <a:r>
              <a:rPr lang="es-ES" sz="4000" dirty="0">
                <a:solidFill>
                  <a:srgbClr val="EBEBEB"/>
                </a:solidFill>
                <a:latin typeface="Plantagenet Cherokee" panose="02020602070100000000" pitchFamily="18" charset="0"/>
              </a:rPr>
              <a:t>7º Grado: Historia de los </a:t>
            </a:r>
            <a:br>
              <a:rPr lang="es-ES" sz="4000" dirty="0">
                <a:solidFill>
                  <a:srgbClr val="EBEBEB"/>
                </a:solidFill>
                <a:latin typeface="Plantagenet Cherokee" panose="02020602070100000000" pitchFamily="18" charset="0"/>
              </a:rPr>
            </a:br>
            <a:r>
              <a:rPr lang="es-ES" sz="4000" dirty="0">
                <a:solidFill>
                  <a:srgbClr val="EBEBEB"/>
                </a:solidFill>
                <a:latin typeface="Plantagenet Cherokee" panose="02020602070100000000" pitchFamily="18" charset="0"/>
              </a:rPr>
              <a:t>Estados Unidos Parte I Años 1607 - 1865</a:t>
            </a:r>
            <a:endParaRPr lang="es-MX" sz="4000" b="0" i="0" kern="1200" noProof="0" dirty="0">
              <a:solidFill>
                <a:srgbClr val="EBEBEB"/>
              </a:solidFill>
              <a:latin typeface="Plantagenet Cherokee" panose="02020602070100000000" pitchFamily="18" charset="0"/>
            </a:endParaRPr>
          </a:p>
        </p:txBody>
      </p:sp>
      <p:pic>
        <p:nvPicPr>
          <p:cNvPr id="5" name="Content Placeholder 4" descr="A diagram of the formation of conflict&#10;&#10;AI-generated content may be incorrect.">
            <a:extLst>
              <a:ext uri="{FF2B5EF4-FFF2-40B4-BE49-F238E27FC236}">
                <a16:creationId xmlns:a16="http://schemas.microsoft.com/office/drawing/2014/main" id="{2CB1D8D2-518F-9720-31DF-2EB31BFE9BAA}"/>
              </a:ext>
            </a:extLst>
          </p:cNvPr>
          <p:cNvPicPr>
            <a:picLocks noGrp="1" noChangeAspect="1"/>
          </p:cNvPicPr>
          <p:nvPr>
            <p:ph sz="half" idx="2"/>
          </p:nvPr>
        </p:nvPicPr>
        <p:blipFill>
          <a:blip r:embed="rId3"/>
          <a:stretch>
            <a:fillRect/>
          </a:stretch>
        </p:blipFill>
        <p:spPr>
          <a:xfrm>
            <a:off x="576760" y="2775951"/>
            <a:ext cx="4732437" cy="3651363"/>
          </a:xfrm>
          <a:prstGeom prst="roundRect">
            <a:avLst>
              <a:gd name="adj" fmla="val 1858"/>
            </a:avLst>
          </a:prstGeom>
          <a:effectLst>
            <a:outerShdw blurRad="50800" dist="50800" dir="5400000" algn="tl" rotWithShape="0">
              <a:srgbClr val="000000">
                <a:alpha val="43000"/>
              </a:srgbClr>
            </a:outerShdw>
          </a:effectLst>
        </p:spPr>
      </p:pic>
      <p:sp>
        <p:nvSpPr>
          <p:cNvPr id="3" name="Content Placeholder 2">
            <a:extLst>
              <a:ext uri="{FF2B5EF4-FFF2-40B4-BE49-F238E27FC236}">
                <a16:creationId xmlns:a16="http://schemas.microsoft.com/office/drawing/2014/main" id="{0AD7CDCF-7322-D376-876D-D4E640F9D3B4}"/>
              </a:ext>
            </a:extLst>
          </p:cNvPr>
          <p:cNvSpPr>
            <a:spLocks noGrp="1"/>
          </p:cNvSpPr>
          <p:nvPr>
            <p:ph sz="half" idx="1"/>
          </p:nvPr>
        </p:nvSpPr>
        <p:spPr>
          <a:xfrm>
            <a:off x="5980954" y="2603500"/>
            <a:ext cx="5940112" cy="3941233"/>
          </a:xfrm>
        </p:spPr>
        <p:txBody>
          <a:bodyPr vert="horz" lIns="91440" tIns="45720" rIns="91440" bIns="45720" rtlCol="0" anchor="ctr">
            <a:normAutofit fontScale="92500" lnSpcReduction="10000"/>
          </a:bodyPr>
          <a:lstStyle/>
          <a:p>
            <a:pPr marL="0" indent="0"/>
            <a:r>
              <a:rPr lang="es-ES" sz="2500" dirty="0">
                <a:latin typeface="Plantagenet Cherokee" panose="02020602070100000000" pitchFamily="18" charset="0"/>
              </a:rPr>
              <a:t>La historia de nuestro curso es el trayecto americano. El curso trata sobre la resolución y el conflicto. Este año, exploraremos cómo Estados Unidos se fundó, se expandió, se convirtió en una nación, se desarrolló y se involucró en conflictos civiles para trabajar hacia la resolución. Comenzaremos estudiando su fundación, lo veremos crecer y finalmente se disolverá en el conflicto, todo para aprender cómo hemos trabajado hacia la creación de una unión más perfecta.</a:t>
            </a:r>
            <a:endParaRPr lang="es-MX" noProof="0" dirty="0"/>
          </a:p>
        </p:txBody>
      </p:sp>
      <p:pic>
        <p:nvPicPr>
          <p:cNvPr id="4" name="Picture 10" descr="Great Valley School District">
            <a:extLst>
              <a:ext uri="{FF2B5EF4-FFF2-40B4-BE49-F238E27FC236}">
                <a16:creationId xmlns:a16="http://schemas.microsoft.com/office/drawing/2014/main" id="{AC6096ED-5E35-D8C4-9584-B489A2486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66753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2994-DC90-58AE-DF00-C31B437CB433}"/>
              </a:ext>
            </a:extLst>
          </p:cNvPr>
          <p:cNvSpPr>
            <a:spLocks noGrp="1"/>
          </p:cNvSpPr>
          <p:nvPr>
            <p:ph type="title"/>
          </p:nvPr>
        </p:nvSpPr>
        <p:spPr>
          <a:xfrm>
            <a:off x="835742" y="918794"/>
            <a:ext cx="9709679" cy="723897"/>
          </a:xfrm>
        </p:spPr>
        <p:txBody>
          <a:bodyPr/>
          <a:lstStyle/>
          <a:p>
            <a:pPr algn="ctr"/>
            <a:r>
              <a:rPr lang="es-ES" dirty="0">
                <a:solidFill>
                  <a:schemeClr val="bg1"/>
                </a:solidFill>
                <a:latin typeface="Plantagenet Cherokee" panose="02020602070100000000" pitchFamily="18" charset="0"/>
                <a:ea typeface="Calibri Light"/>
                <a:cs typeface="Calibri Light"/>
              </a:rPr>
              <a:t>8º Grado: Historia de los</a:t>
            </a:r>
            <a:br>
              <a:rPr lang="es-ES" dirty="0">
                <a:solidFill>
                  <a:schemeClr val="bg1"/>
                </a:solidFill>
                <a:latin typeface="Plantagenet Cherokee" panose="02020602070100000000" pitchFamily="18" charset="0"/>
                <a:ea typeface="Calibri Light"/>
                <a:cs typeface="Calibri Light"/>
              </a:rPr>
            </a:br>
            <a:r>
              <a:rPr lang="es-ES" dirty="0">
                <a:solidFill>
                  <a:schemeClr val="bg1"/>
                </a:solidFill>
                <a:latin typeface="Plantagenet Cherokee" panose="02020602070100000000" pitchFamily="18" charset="0"/>
                <a:ea typeface="Calibri Light"/>
                <a:cs typeface="Calibri Light"/>
              </a:rPr>
              <a:t> Estados Unidos Parte II Años 1860 – 1960</a:t>
            </a:r>
            <a:endParaRPr lang="es-MX" noProof="0" dirty="0">
              <a:solidFill>
                <a:schemeClr val="bg1"/>
              </a:solidFill>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BBBBF538-687D-2B37-FA30-CD6C1DE8DE77}"/>
              </a:ext>
            </a:extLst>
          </p:cNvPr>
          <p:cNvSpPr>
            <a:spLocks noGrp="1"/>
          </p:cNvSpPr>
          <p:nvPr>
            <p:ph sz="half" idx="1"/>
          </p:nvPr>
        </p:nvSpPr>
        <p:spPr>
          <a:xfrm>
            <a:off x="506908" y="2429049"/>
            <a:ext cx="6732331" cy="3416301"/>
          </a:xfrm>
        </p:spPr>
        <p:txBody>
          <a:bodyPr vert="horz" lIns="91440" tIns="45720" rIns="91440" bIns="45720" rtlCol="0" anchor="t">
            <a:noAutofit/>
          </a:bodyPr>
          <a:lstStyle/>
          <a:p>
            <a:pPr marL="0" indent="0">
              <a:buNone/>
            </a:pPr>
            <a:r>
              <a:rPr lang="es-ES" sz="1600" dirty="0">
                <a:solidFill>
                  <a:srgbClr val="000000"/>
                </a:solidFill>
                <a:latin typeface="Plantagenet Cherokee" panose="02020602070100000000" pitchFamily="18" charset="0"/>
                <a:ea typeface="Calibri"/>
                <a:cs typeface="Calibri"/>
              </a:rPr>
              <a:t>Este curso trata sobre la historia moderna de los Estados Unidos desde la década de 1860 hasta la década de 1960. Este año exploraremos el crecimiento de Estados Unidos como potencia mundial a partir de las cenizas de la Guerra Civil, al mismo tiempo que reconoceremos las luchas continuas y las diversas contribuciones para incluir a todos los estadounidenses en nuestra Declaración fundacional y nuestra Constitución enmendada. Comenzaremos explorando la Reconstrucción, luego los estudiantes explorarán la expansión, tanto nacional como global. Los estudiantes verán rugir la economía y la industria de la nación, mientras que el progresismo impulsa el avance para beneficiar a todos los ciudadanos. Exploraremos el cambio de Estados Unidos para salir del aislacionismo e identificaremos los puntos de inflexión de la participación de nuestra nación en dos guerras mundiales. Finalmente, terminaremos con una mirada al Movimiento por los Derechos Civiles. Todo con el fin de entender y mostrar cómo el crecimiento y la expansión de los Estados Unidos también requerían cambio y progreso.</a:t>
            </a:r>
            <a:endParaRPr lang="es-MX" sz="1600" noProof="0" dirty="0"/>
          </a:p>
        </p:txBody>
      </p:sp>
      <p:pic>
        <p:nvPicPr>
          <p:cNvPr id="5" name="Content Placeholder 4" descr="A diagram of a diagram&#10;&#10;AI-generated content may be incorrect.">
            <a:extLst>
              <a:ext uri="{FF2B5EF4-FFF2-40B4-BE49-F238E27FC236}">
                <a16:creationId xmlns:a16="http://schemas.microsoft.com/office/drawing/2014/main" id="{273FC2CB-09F9-BB64-A45B-89E103AA90EC}"/>
              </a:ext>
            </a:extLst>
          </p:cNvPr>
          <p:cNvPicPr>
            <a:picLocks noGrp="1" noChangeAspect="1"/>
          </p:cNvPicPr>
          <p:nvPr>
            <p:ph sz="half" idx="2"/>
          </p:nvPr>
        </p:nvPicPr>
        <p:blipFill>
          <a:blip r:embed="rId2"/>
          <a:stretch>
            <a:fillRect/>
          </a:stretch>
        </p:blipFill>
        <p:spPr>
          <a:xfrm>
            <a:off x="7224260" y="2777949"/>
            <a:ext cx="4131998" cy="3067401"/>
          </a:xfrm>
        </p:spPr>
      </p:pic>
      <p:pic>
        <p:nvPicPr>
          <p:cNvPr id="6" name="Picture 10" descr="Great Valley School District">
            <a:extLst>
              <a:ext uri="{FF2B5EF4-FFF2-40B4-BE49-F238E27FC236}">
                <a16:creationId xmlns:a16="http://schemas.microsoft.com/office/drawing/2014/main" id="{95D35FD6-A9DD-D73F-31BA-68AE8CB30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807531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BEF5-B1FB-050B-B482-D008F7AAB9D4}"/>
              </a:ext>
            </a:extLst>
          </p:cNvPr>
          <p:cNvSpPr>
            <a:spLocks noGrp="1"/>
          </p:cNvSpPr>
          <p:nvPr>
            <p:ph type="title"/>
          </p:nvPr>
        </p:nvSpPr>
        <p:spPr/>
        <p:txBody>
          <a:bodyPr/>
          <a:lstStyle/>
          <a:p>
            <a:pPr algn="ctr"/>
            <a:r>
              <a:rPr lang="es-MX" sz="5000" dirty="0">
                <a:solidFill>
                  <a:schemeClr val="bg1"/>
                </a:solidFill>
                <a:latin typeface="Plantagenet Cherokee" panose="02020602070100000000" pitchFamily="18" charset="0"/>
              </a:rPr>
              <a:t>Asignaturas optativas de Estudios Sociales</a:t>
            </a:r>
            <a:endParaRPr lang="es-MX" sz="5000" noProof="0" dirty="0">
              <a:solidFill>
                <a:schemeClr val="bg1"/>
              </a:solidFill>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5B22AC7C-E267-8DF3-7CD3-AD024187CB9E}"/>
              </a:ext>
            </a:extLst>
          </p:cNvPr>
          <p:cNvSpPr>
            <a:spLocks noGrp="1"/>
          </p:cNvSpPr>
          <p:nvPr>
            <p:ph sz="half" idx="1"/>
          </p:nvPr>
        </p:nvSpPr>
        <p:spPr>
          <a:xfrm>
            <a:off x="710502" y="2603500"/>
            <a:ext cx="4825158" cy="3416301"/>
          </a:xfrm>
        </p:spPr>
        <p:txBody>
          <a:bodyPr vert="horz" lIns="91440" tIns="45720" rIns="91440" bIns="45720" rtlCol="0" anchor="t">
            <a:normAutofit fontScale="92500" lnSpcReduction="10000"/>
          </a:bodyPr>
          <a:lstStyle/>
          <a:p>
            <a:r>
              <a:rPr lang="es-ES" sz="2800" dirty="0">
                <a:solidFill>
                  <a:srgbClr val="000000"/>
                </a:solidFill>
                <a:latin typeface="Plantagenet Cherokee" panose="02020602070100000000" pitchFamily="18" charset="0"/>
                <a:ea typeface="Calibri"/>
                <a:cs typeface="Calibri"/>
              </a:rPr>
              <a:t>Una variedad de opciones centradas en los temas del plan de estudios de SS, así como viajes a las diferentes disciplinas dentro de los Estudios Sociales.</a:t>
            </a:r>
            <a:endParaRPr lang="es-MX" noProof="0" dirty="0"/>
          </a:p>
        </p:txBody>
      </p:sp>
      <p:sp>
        <p:nvSpPr>
          <p:cNvPr id="4" name="Content Placeholder 3">
            <a:extLst>
              <a:ext uri="{FF2B5EF4-FFF2-40B4-BE49-F238E27FC236}">
                <a16:creationId xmlns:a16="http://schemas.microsoft.com/office/drawing/2014/main" id="{A5E6923F-FA87-9A24-65C9-A7392FC23BF4}"/>
              </a:ext>
            </a:extLst>
          </p:cNvPr>
          <p:cNvSpPr>
            <a:spLocks noGrp="1"/>
          </p:cNvSpPr>
          <p:nvPr>
            <p:ph sz="half" idx="2"/>
          </p:nvPr>
        </p:nvSpPr>
        <p:spPr/>
        <p:txBody>
          <a:bodyPr vert="horz" lIns="91440" tIns="45720" rIns="91440" bIns="45720" rtlCol="0" anchor="t">
            <a:normAutofit fontScale="92500" lnSpcReduction="10000"/>
          </a:bodyPr>
          <a:lstStyle/>
          <a:p>
            <a:r>
              <a:rPr lang="es-MX" sz="2800" dirty="0">
                <a:solidFill>
                  <a:srgbClr val="000000"/>
                </a:solidFill>
                <a:latin typeface="Plantagenet Cherokee" panose="02020602070100000000" pitchFamily="18" charset="0"/>
                <a:ea typeface="Calibri"/>
                <a:cs typeface="Calibri"/>
              </a:rPr>
              <a:t>Asignaturas optativas anteriores:</a:t>
            </a:r>
          </a:p>
          <a:p>
            <a:pPr lvl="1">
              <a:buFont typeface="Courier New" charset="2"/>
              <a:buChar char="o"/>
            </a:pPr>
            <a:r>
              <a:rPr lang="es-ES" sz="2200" dirty="0">
                <a:solidFill>
                  <a:srgbClr val="000000"/>
                </a:solidFill>
                <a:latin typeface="Plantagenet Cherokee" panose="02020602070100000000" pitchFamily="18" charset="0"/>
                <a:ea typeface="Calibri"/>
                <a:cs typeface="Calibri"/>
              </a:rPr>
              <a:t>Arqueología
Lewis y Clark y el Cuerpo del Descubrimiento
Fuentes primarias y Minecraft: Construyendo el Boston colonial
Estudios de la Guerra Civil
Los misterios de la historia</a:t>
            </a:r>
            <a:endParaRPr lang="es-MX" noProof="0" dirty="0"/>
          </a:p>
        </p:txBody>
      </p:sp>
      <p:pic>
        <p:nvPicPr>
          <p:cNvPr id="5" name="Picture 10" descr="Great Valley School District">
            <a:extLst>
              <a:ext uri="{FF2B5EF4-FFF2-40B4-BE49-F238E27FC236}">
                <a16:creationId xmlns:a16="http://schemas.microsoft.com/office/drawing/2014/main" id="{46F813C7-C470-48C2-6994-F1EF76BBE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870328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65062-66F7-7C02-538E-FD8139D7E7FF}"/>
            </a:ext>
          </a:extLst>
        </p:cNvPr>
        <p:cNvGrpSpPr/>
        <p:nvPr/>
      </p:nvGrpSpPr>
      <p:grpSpPr>
        <a:xfrm>
          <a:off x="0" y="0"/>
          <a:ext cx="0" cy="0"/>
          <a:chOff x="0" y="0"/>
          <a:chExt cx="0" cy="0"/>
        </a:xfrm>
      </p:grpSpPr>
      <p:sp>
        <p:nvSpPr>
          <p:cNvPr id="10" name="Arrow: Right 9">
            <a:extLst>
              <a:ext uri="{FF2B5EF4-FFF2-40B4-BE49-F238E27FC236}">
                <a16:creationId xmlns:a16="http://schemas.microsoft.com/office/drawing/2014/main" id="{F9E82D6E-F1D3-5D57-125D-396A284F1626}"/>
              </a:ext>
            </a:extLst>
          </p:cNvPr>
          <p:cNvSpPr/>
          <p:nvPr/>
        </p:nvSpPr>
        <p:spPr>
          <a:xfrm rot="1904740">
            <a:off x="2423119" y="4930728"/>
            <a:ext cx="1818835"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8" name="Arrow: Right 7">
            <a:extLst>
              <a:ext uri="{FF2B5EF4-FFF2-40B4-BE49-F238E27FC236}">
                <a16:creationId xmlns:a16="http://schemas.microsoft.com/office/drawing/2014/main" id="{E41BC639-1E75-2C41-7253-2776E87A0F36}"/>
              </a:ext>
            </a:extLst>
          </p:cNvPr>
          <p:cNvSpPr/>
          <p:nvPr/>
        </p:nvSpPr>
        <p:spPr>
          <a:xfrm rot="2860973">
            <a:off x="3130256" y="3735589"/>
            <a:ext cx="133368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 name="Title 1">
            <a:extLst>
              <a:ext uri="{FF2B5EF4-FFF2-40B4-BE49-F238E27FC236}">
                <a16:creationId xmlns:a16="http://schemas.microsoft.com/office/drawing/2014/main" id="{785FD486-A9E0-FD0A-2A19-0AA7B4476607}"/>
              </a:ext>
            </a:extLst>
          </p:cNvPr>
          <p:cNvSpPr>
            <a:spLocks noGrp="1"/>
          </p:cNvSpPr>
          <p:nvPr>
            <p:ph type="title"/>
          </p:nvPr>
        </p:nvSpPr>
        <p:spPr/>
        <p:txBody>
          <a:bodyPr/>
          <a:lstStyle/>
          <a:p>
            <a:r>
              <a:rPr lang="es-MX" sz="5000" dirty="0">
                <a:latin typeface="Plantagenet Cherokee"/>
              </a:rPr>
              <a:t>Matemáticas</a:t>
            </a:r>
            <a:endParaRPr lang="es-MX" sz="5000" noProof="0" dirty="0">
              <a:latin typeface="Plantagenet Cherokee"/>
            </a:endParaRPr>
          </a:p>
        </p:txBody>
      </p:sp>
      <p:sp>
        <p:nvSpPr>
          <p:cNvPr id="3" name="Text Placeholder 2">
            <a:extLst>
              <a:ext uri="{FF2B5EF4-FFF2-40B4-BE49-F238E27FC236}">
                <a16:creationId xmlns:a16="http://schemas.microsoft.com/office/drawing/2014/main" id="{EF9217F9-10A4-86CA-F3D5-FE759394D7B3}"/>
              </a:ext>
            </a:extLst>
          </p:cNvPr>
          <p:cNvSpPr>
            <a:spLocks noGrp="1"/>
          </p:cNvSpPr>
          <p:nvPr>
            <p:ph type="body" idx="1"/>
          </p:nvPr>
        </p:nvSpPr>
        <p:spPr>
          <a:xfrm>
            <a:off x="363554" y="2562901"/>
            <a:ext cx="4825157" cy="576262"/>
          </a:xfrm>
        </p:spPr>
        <p:txBody>
          <a:bodyPr/>
          <a:lstStyle/>
          <a:p>
            <a:r>
              <a:rPr lang="es-MX" sz="4400" dirty="0">
                <a:latin typeface="Plantagenet Cherokee" panose="02020602070100000000" pitchFamily="18" charset="0"/>
              </a:rPr>
              <a:t>7º Grado</a:t>
            </a:r>
            <a:endParaRPr lang="es-MX" sz="4400" noProof="0" dirty="0">
              <a:latin typeface="Plantagenet Cherokee" panose="02020602070100000000" pitchFamily="18" charset="0"/>
            </a:endParaRPr>
          </a:p>
        </p:txBody>
      </p:sp>
      <p:sp>
        <p:nvSpPr>
          <p:cNvPr id="4" name="Content Placeholder 3">
            <a:extLst>
              <a:ext uri="{FF2B5EF4-FFF2-40B4-BE49-F238E27FC236}">
                <a16:creationId xmlns:a16="http://schemas.microsoft.com/office/drawing/2014/main" id="{18C6C3FC-1ECF-E115-94A1-B28FC9815C7E}"/>
              </a:ext>
            </a:extLst>
          </p:cNvPr>
          <p:cNvSpPr>
            <a:spLocks noGrp="1"/>
          </p:cNvSpPr>
          <p:nvPr>
            <p:ph sz="half" idx="2"/>
          </p:nvPr>
        </p:nvSpPr>
        <p:spPr>
          <a:xfrm>
            <a:off x="131740" y="3115098"/>
            <a:ext cx="4825158" cy="2840039"/>
          </a:xfrm>
        </p:spPr>
        <p:txBody>
          <a:bodyPr vert="horz" lIns="91440" tIns="45720" rIns="91440" bIns="45720" rtlCol="0" anchor="t">
            <a:normAutofit lnSpcReduction="10000"/>
          </a:bodyPr>
          <a:lstStyle/>
          <a:p>
            <a:r>
              <a:rPr lang="es-MX" sz="3000" noProof="0" dirty="0">
                <a:ea typeface="+mn-lt"/>
                <a:cs typeface="+mn-lt"/>
              </a:rPr>
              <a:t>Grado 7 </a:t>
            </a:r>
          </a:p>
          <a:p>
            <a:pPr marL="0" indent="0">
              <a:buNone/>
            </a:pPr>
            <a:r>
              <a:rPr lang="es-US" sz="3000" noProof="0" dirty="0">
                <a:ea typeface="+mn-lt"/>
                <a:cs typeface="+mn-lt"/>
              </a:rPr>
              <a:t>Matemáticas </a:t>
            </a:r>
            <a:endParaRPr lang="es-MX" sz="3000" noProof="0" dirty="0">
              <a:ea typeface="+mn-lt"/>
              <a:cs typeface="+mn-lt"/>
            </a:endParaRPr>
          </a:p>
          <a:p>
            <a:pPr marL="0" indent="0">
              <a:buNone/>
            </a:pPr>
            <a:r>
              <a:rPr lang="es-MX" sz="3000" noProof="0" dirty="0">
                <a:ea typeface="+mn-lt"/>
                <a:cs typeface="+mn-lt"/>
              </a:rPr>
              <a:t> </a:t>
            </a:r>
            <a:endParaRPr lang="es-MX" sz="3000" noProof="0" dirty="0"/>
          </a:p>
          <a:p>
            <a:r>
              <a:rPr lang="es-MX" sz="3000" noProof="0" dirty="0">
                <a:ea typeface="+mn-lt"/>
                <a:cs typeface="+mn-lt"/>
              </a:rPr>
              <a:t>7/8</a:t>
            </a:r>
          </a:p>
          <a:p>
            <a:pPr marL="0" indent="0">
              <a:buNone/>
            </a:pPr>
            <a:r>
              <a:rPr lang="es-US" sz="3000" noProof="0" dirty="0"/>
              <a:t>Matemáticas </a:t>
            </a:r>
            <a:endParaRPr lang="es-MX" sz="3000" noProof="0" dirty="0"/>
          </a:p>
          <a:p>
            <a:endParaRPr lang="es-MX" sz="5000" noProof="0" dirty="0"/>
          </a:p>
          <a:p>
            <a:endParaRPr lang="es-MX" sz="5000" noProof="0" dirty="0"/>
          </a:p>
        </p:txBody>
      </p:sp>
      <p:sp>
        <p:nvSpPr>
          <p:cNvPr id="5" name="Text Placeholder 4">
            <a:extLst>
              <a:ext uri="{FF2B5EF4-FFF2-40B4-BE49-F238E27FC236}">
                <a16:creationId xmlns:a16="http://schemas.microsoft.com/office/drawing/2014/main" id="{E60ED657-04FF-DA1E-0261-FB1D066239D0}"/>
              </a:ext>
            </a:extLst>
          </p:cNvPr>
          <p:cNvSpPr>
            <a:spLocks noGrp="1"/>
          </p:cNvSpPr>
          <p:nvPr>
            <p:ph type="body" sz="quarter" idx="3"/>
          </p:nvPr>
        </p:nvSpPr>
        <p:spPr>
          <a:xfrm>
            <a:off x="4106283" y="2513049"/>
            <a:ext cx="4825159" cy="576262"/>
          </a:xfrm>
        </p:spPr>
        <p:txBody>
          <a:bodyPr/>
          <a:lstStyle/>
          <a:p>
            <a:r>
              <a:rPr lang="es-MX" sz="4400" dirty="0">
                <a:latin typeface="Plantagenet Cherokee" panose="02020602070100000000" pitchFamily="18" charset="0"/>
              </a:rPr>
              <a:t>8º Grado</a:t>
            </a:r>
            <a:endParaRPr lang="es-MX" sz="4400" noProof="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0BA1655A-8AC0-2E3A-592C-D224D51E5A6F}"/>
              </a:ext>
            </a:extLst>
          </p:cNvPr>
          <p:cNvSpPr>
            <a:spLocks noGrp="1"/>
          </p:cNvSpPr>
          <p:nvPr>
            <p:ph sz="quarter" idx="4"/>
          </p:nvPr>
        </p:nvSpPr>
        <p:spPr>
          <a:xfrm>
            <a:off x="4106283" y="3128848"/>
            <a:ext cx="3488939" cy="3891386"/>
          </a:xfrm>
        </p:spPr>
        <p:txBody>
          <a:bodyPr vert="horz" lIns="91440" tIns="45720" rIns="91440" bIns="45720" rtlCol="0" anchor="t">
            <a:normAutofit lnSpcReduction="10000"/>
          </a:bodyPr>
          <a:lstStyle/>
          <a:p>
            <a:r>
              <a:rPr lang="es-MX" sz="3000" noProof="0" dirty="0"/>
              <a:t>Grade 8</a:t>
            </a:r>
          </a:p>
          <a:p>
            <a:pPr marL="0" indent="0">
              <a:buNone/>
            </a:pPr>
            <a:r>
              <a:rPr lang="es-US" sz="3000" dirty="0"/>
              <a:t>Matemáticas</a:t>
            </a:r>
          </a:p>
          <a:p>
            <a:pPr marL="0" indent="0">
              <a:buNone/>
            </a:pPr>
            <a:endParaRPr lang="es-MX" sz="3000" noProof="0" dirty="0"/>
          </a:p>
          <a:p>
            <a:r>
              <a:rPr lang="es-MX" sz="3000" noProof="0" dirty="0"/>
              <a:t>Algebra I </a:t>
            </a:r>
          </a:p>
          <a:p>
            <a:pPr marL="0" indent="0">
              <a:buNone/>
            </a:pPr>
            <a:endParaRPr lang="es-MX" sz="3000" noProof="0" dirty="0">
              <a:solidFill>
                <a:srgbClr val="000000"/>
              </a:solidFill>
            </a:endParaRPr>
          </a:p>
          <a:p>
            <a:r>
              <a:rPr lang="es-MX" sz="2000" noProof="0" dirty="0"/>
              <a:t>Algebra I/</a:t>
            </a:r>
            <a:r>
              <a:rPr lang="es-US" sz="2000" noProof="0" dirty="0"/>
              <a:t>Geometría </a:t>
            </a:r>
            <a:endParaRPr lang="es-MX" sz="2000" noProof="0" dirty="0"/>
          </a:p>
        </p:txBody>
      </p:sp>
      <p:sp>
        <p:nvSpPr>
          <p:cNvPr id="7" name="Arrow: Right 6">
            <a:extLst>
              <a:ext uri="{FF2B5EF4-FFF2-40B4-BE49-F238E27FC236}">
                <a16:creationId xmlns:a16="http://schemas.microsoft.com/office/drawing/2014/main" id="{31E45F6E-3007-5592-9CC1-8C88EDD76906}"/>
              </a:ext>
            </a:extLst>
          </p:cNvPr>
          <p:cNvSpPr/>
          <p:nvPr/>
        </p:nvSpPr>
        <p:spPr>
          <a:xfrm>
            <a:off x="3248234" y="3265488"/>
            <a:ext cx="68049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9" name="Arrow: Right 8">
            <a:extLst>
              <a:ext uri="{FF2B5EF4-FFF2-40B4-BE49-F238E27FC236}">
                <a16:creationId xmlns:a16="http://schemas.microsoft.com/office/drawing/2014/main" id="{39AAF72D-20C7-E1CC-228C-0D0BF6819030}"/>
              </a:ext>
            </a:extLst>
          </p:cNvPr>
          <p:cNvSpPr/>
          <p:nvPr/>
        </p:nvSpPr>
        <p:spPr>
          <a:xfrm>
            <a:off x="2489858" y="4440383"/>
            <a:ext cx="1564508"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pic>
        <p:nvPicPr>
          <p:cNvPr id="11" name="Picture 10" descr="Great Valley School District">
            <a:extLst>
              <a:ext uri="{FF2B5EF4-FFF2-40B4-BE49-F238E27FC236}">
                <a16:creationId xmlns:a16="http://schemas.microsoft.com/office/drawing/2014/main" id="{F8BFE682-A00A-9029-FFEB-CB345DA9D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2" name="Text Placeholder 4">
            <a:extLst>
              <a:ext uri="{FF2B5EF4-FFF2-40B4-BE49-F238E27FC236}">
                <a16:creationId xmlns:a16="http://schemas.microsoft.com/office/drawing/2014/main" id="{F46DD6E9-9E47-33CC-ABCD-C2574125262E}"/>
              </a:ext>
            </a:extLst>
          </p:cNvPr>
          <p:cNvSpPr txBox="1">
            <a:spLocks/>
          </p:cNvSpPr>
          <p:nvPr/>
        </p:nvSpPr>
        <p:spPr>
          <a:xfrm>
            <a:off x="8157630" y="2513049"/>
            <a:ext cx="2804206"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r>
              <a:rPr lang="es-MX" sz="4400" dirty="0">
                <a:latin typeface="Plantagenet Cherokee" panose="02020602070100000000" pitchFamily="18" charset="0"/>
              </a:rPr>
              <a:t>9º Grado</a:t>
            </a:r>
            <a:endParaRPr lang="es-MX" sz="4400" noProof="0" dirty="0">
              <a:latin typeface="Plantagenet Cherokee" panose="02020602070100000000" pitchFamily="18" charset="0"/>
            </a:endParaRPr>
          </a:p>
        </p:txBody>
      </p:sp>
      <p:sp>
        <p:nvSpPr>
          <p:cNvPr id="13" name="Content Placeholder 5">
            <a:extLst>
              <a:ext uri="{FF2B5EF4-FFF2-40B4-BE49-F238E27FC236}">
                <a16:creationId xmlns:a16="http://schemas.microsoft.com/office/drawing/2014/main" id="{1171EAB7-D082-5939-6E8B-6A817B433E91}"/>
              </a:ext>
            </a:extLst>
          </p:cNvPr>
          <p:cNvSpPr txBox="1">
            <a:spLocks/>
          </p:cNvSpPr>
          <p:nvPr/>
        </p:nvSpPr>
        <p:spPr>
          <a:xfrm>
            <a:off x="8387705" y="3073956"/>
            <a:ext cx="4023358" cy="3492026"/>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s-MX" sz="2600" noProof="0" dirty="0"/>
              <a:t>Algebra I</a:t>
            </a:r>
          </a:p>
          <a:p>
            <a:pPr marL="0" indent="0">
              <a:buNone/>
            </a:pPr>
            <a:endParaRPr lang="es-MX" sz="2600" noProof="0" dirty="0"/>
          </a:p>
          <a:p>
            <a:r>
              <a:rPr lang="es-US" sz="2600" noProof="0" dirty="0"/>
              <a:t>Geometría </a:t>
            </a:r>
            <a:endParaRPr lang="es-MX" sz="2600" noProof="0" dirty="0"/>
          </a:p>
          <a:p>
            <a:r>
              <a:rPr lang="es-US" sz="2600" noProof="0" dirty="0"/>
              <a:t>Geometría</a:t>
            </a:r>
            <a:r>
              <a:rPr lang="es-MX" sz="2600" noProof="0" dirty="0"/>
              <a:t> de Honor</a:t>
            </a:r>
          </a:p>
        </p:txBody>
      </p:sp>
      <p:sp>
        <p:nvSpPr>
          <p:cNvPr id="14" name="Arrow: Right 13">
            <a:extLst>
              <a:ext uri="{FF2B5EF4-FFF2-40B4-BE49-F238E27FC236}">
                <a16:creationId xmlns:a16="http://schemas.microsoft.com/office/drawing/2014/main" id="{DCF61804-9DA1-3863-50C6-B2C5C47864E9}"/>
              </a:ext>
            </a:extLst>
          </p:cNvPr>
          <p:cNvSpPr/>
          <p:nvPr/>
        </p:nvSpPr>
        <p:spPr>
          <a:xfrm>
            <a:off x="7363409" y="3280350"/>
            <a:ext cx="880297"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5" name="Arrow: Right 14">
            <a:extLst>
              <a:ext uri="{FF2B5EF4-FFF2-40B4-BE49-F238E27FC236}">
                <a16:creationId xmlns:a16="http://schemas.microsoft.com/office/drawing/2014/main" id="{A8278FC0-0BAB-F9BA-52C0-E77C9813EE4B}"/>
              </a:ext>
            </a:extLst>
          </p:cNvPr>
          <p:cNvSpPr/>
          <p:nvPr/>
        </p:nvSpPr>
        <p:spPr>
          <a:xfrm rot="1603172">
            <a:off x="7342229" y="5775592"/>
            <a:ext cx="997210"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6" name="Arrow: Right 15">
            <a:extLst>
              <a:ext uri="{FF2B5EF4-FFF2-40B4-BE49-F238E27FC236}">
                <a16:creationId xmlns:a16="http://schemas.microsoft.com/office/drawing/2014/main" id="{8F3EA6D5-C679-6F22-3331-CA752471B7D0}"/>
              </a:ext>
            </a:extLst>
          </p:cNvPr>
          <p:cNvSpPr/>
          <p:nvPr/>
        </p:nvSpPr>
        <p:spPr>
          <a:xfrm>
            <a:off x="7363409" y="5548267"/>
            <a:ext cx="97237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7" name="Arrow: Right 16">
            <a:extLst>
              <a:ext uri="{FF2B5EF4-FFF2-40B4-BE49-F238E27FC236}">
                <a16:creationId xmlns:a16="http://schemas.microsoft.com/office/drawing/2014/main" id="{CCC1A841-4725-50D0-478C-F326C0CD94DF}"/>
              </a:ext>
            </a:extLst>
          </p:cNvPr>
          <p:cNvSpPr/>
          <p:nvPr/>
        </p:nvSpPr>
        <p:spPr>
          <a:xfrm rot="766314">
            <a:off x="6667997" y="4625908"/>
            <a:ext cx="1749503"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8" name="Arrow: Right 17">
            <a:extLst>
              <a:ext uri="{FF2B5EF4-FFF2-40B4-BE49-F238E27FC236}">
                <a16:creationId xmlns:a16="http://schemas.microsoft.com/office/drawing/2014/main" id="{8945CCA1-D62A-7F5A-10A4-24EDB33968F3}"/>
              </a:ext>
            </a:extLst>
          </p:cNvPr>
          <p:cNvSpPr/>
          <p:nvPr/>
        </p:nvSpPr>
        <p:spPr>
          <a:xfrm>
            <a:off x="6653402" y="4427385"/>
            <a:ext cx="1682386"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1" name="Content Placeholder 5">
            <a:extLst>
              <a:ext uri="{FF2B5EF4-FFF2-40B4-BE49-F238E27FC236}">
                <a16:creationId xmlns:a16="http://schemas.microsoft.com/office/drawing/2014/main" id="{196F4F98-7E55-3414-B441-48CC142B9779}"/>
              </a:ext>
            </a:extLst>
          </p:cNvPr>
          <p:cNvSpPr txBox="1">
            <a:spLocks/>
          </p:cNvSpPr>
          <p:nvPr/>
        </p:nvSpPr>
        <p:spPr>
          <a:xfrm>
            <a:off x="8345221" y="5425099"/>
            <a:ext cx="3742731" cy="1060075"/>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s-MX" sz="2600" noProof="0" dirty="0"/>
              <a:t>Algebra II</a:t>
            </a:r>
          </a:p>
          <a:p>
            <a:r>
              <a:rPr lang="es-MX" sz="2600" noProof="0" dirty="0"/>
              <a:t>Algebra II de Honor </a:t>
            </a:r>
          </a:p>
        </p:txBody>
      </p:sp>
    </p:spTree>
    <p:extLst>
      <p:ext uri="{BB962C8B-B14F-4D97-AF65-F5344CB8AC3E}">
        <p14:creationId xmlns:p14="http://schemas.microsoft.com/office/powerpoint/2010/main" val="2504598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ED5DE-7309-FAED-E47C-9260710E06D1}"/>
              </a:ext>
            </a:extLst>
          </p:cNvPr>
          <p:cNvSpPr>
            <a:spLocks noGrp="1"/>
          </p:cNvSpPr>
          <p:nvPr>
            <p:ph type="title"/>
          </p:nvPr>
        </p:nvSpPr>
        <p:spPr/>
        <p:txBody>
          <a:bodyPr/>
          <a:lstStyle/>
          <a:p>
            <a:pPr algn="ctr"/>
            <a:r>
              <a:rPr lang="es-MX" sz="5000" dirty="0">
                <a:latin typeface="Plantagenet Cherokee" panose="02020602070100000000" pitchFamily="18" charset="0"/>
              </a:rPr>
              <a:t>7º Grado</a:t>
            </a:r>
            <a:endParaRPr lang="es-MX" sz="5000" noProof="0" dirty="0">
              <a:latin typeface="Plantagenet Cherokee" panose="02020602070100000000" pitchFamily="18" charset="0"/>
            </a:endParaRPr>
          </a:p>
        </p:txBody>
      </p:sp>
      <p:sp>
        <p:nvSpPr>
          <p:cNvPr id="3" name="Text Placeholder 2">
            <a:extLst>
              <a:ext uri="{FF2B5EF4-FFF2-40B4-BE49-F238E27FC236}">
                <a16:creationId xmlns:a16="http://schemas.microsoft.com/office/drawing/2014/main" id="{5E4C555A-D94B-2104-5A6B-6F4966CDD0B1}"/>
              </a:ext>
            </a:extLst>
          </p:cNvPr>
          <p:cNvSpPr>
            <a:spLocks noGrp="1"/>
          </p:cNvSpPr>
          <p:nvPr>
            <p:ph type="body" idx="1"/>
          </p:nvPr>
        </p:nvSpPr>
        <p:spPr>
          <a:xfrm>
            <a:off x="0" y="1775463"/>
            <a:ext cx="5852159" cy="1322363"/>
          </a:xfrm>
        </p:spPr>
        <p:txBody>
          <a:bodyPr/>
          <a:lstStyle/>
          <a:p>
            <a:pPr algn="ctr"/>
            <a:r>
              <a:rPr lang="es-MX" sz="3600" dirty="0">
                <a:latin typeface="Plantagenet Cherokee" panose="02020602070100000000" pitchFamily="18" charset="0"/>
              </a:rPr>
              <a:t>Grado 7 Matemáticas</a:t>
            </a:r>
            <a:endParaRPr lang="es-MX" sz="3600" noProof="0" dirty="0">
              <a:latin typeface="Plantagenet Cherokee" panose="02020602070100000000" pitchFamily="18" charset="0"/>
            </a:endParaRPr>
          </a:p>
        </p:txBody>
      </p:sp>
      <p:sp>
        <p:nvSpPr>
          <p:cNvPr id="4" name="Content Placeholder 3">
            <a:extLst>
              <a:ext uri="{FF2B5EF4-FFF2-40B4-BE49-F238E27FC236}">
                <a16:creationId xmlns:a16="http://schemas.microsoft.com/office/drawing/2014/main" id="{B9DF71C8-3BF2-2DBA-FE74-FE7E420530C3}"/>
              </a:ext>
            </a:extLst>
          </p:cNvPr>
          <p:cNvSpPr>
            <a:spLocks noGrp="1"/>
          </p:cNvSpPr>
          <p:nvPr>
            <p:ph sz="half" idx="2"/>
          </p:nvPr>
        </p:nvSpPr>
        <p:spPr>
          <a:xfrm>
            <a:off x="710502" y="3192658"/>
            <a:ext cx="4825158" cy="2840039"/>
          </a:xfrm>
        </p:spPr>
        <p:txBody>
          <a:bodyPr>
            <a:normAutofit/>
          </a:bodyPr>
          <a:lstStyle/>
          <a:p>
            <a:r>
              <a:rPr lang="es-MX" sz="2000" dirty="0">
                <a:latin typeface="Plantagenet Cherokee" panose="02020602070100000000" pitchFamily="18" charset="0"/>
              </a:rPr>
              <a:t>Relaciones proporcionales</a:t>
            </a:r>
          </a:p>
          <a:p>
            <a:r>
              <a:rPr lang="es-MX" sz="2000" dirty="0">
                <a:latin typeface="Plantagenet Cherokee" panose="02020602070100000000" pitchFamily="18" charset="0"/>
              </a:rPr>
              <a:t>Aritmética de números racionales</a:t>
            </a:r>
          </a:p>
          <a:p>
            <a:r>
              <a:rPr lang="es-ES" sz="2000" dirty="0">
                <a:latin typeface="Plantagenet Cherokee" panose="02020602070100000000" pitchFamily="18" charset="0"/>
              </a:rPr>
              <a:t>Expresiones algebraicas, ecuaciones de 2 pasos y desigualdades</a:t>
            </a:r>
          </a:p>
          <a:p>
            <a:r>
              <a:rPr lang="es-MX" sz="2000" dirty="0">
                <a:latin typeface="Plantagenet Cherokee" panose="02020602070100000000" pitchFamily="18" charset="0"/>
              </a:rPr>
              <a:t>Ángulos, triángulos, prismas</a:t>
            </a:r>
          </a:p>
          <a:p>
            <a:r>
              <a:rPr lang="es-MX" sz="2000" dirty="0">
                <a:latin typeface="Plantagenet Cherokee" panose="02020602070100000000" pitchFamily="18" charset="0"/>
              </a:rPr>
              <a:t>Datos y probabilidad</a:t>
            </a:r>
            <a:endParaRPr lang="es-MX" noProof="0" dirty="0"/>
          </a:p>
          <a:p>
            <a:endParaRPr lang="es-MX" noProof="0" dirty="0"/>
          </a:p>
        </p:txBody>
      </p:sp>
      <p:sp>
        <p:nvSpPr>
          <p:cNvPr id="5" name="Text Placeholder 4">
            <a:extLst>
              <a:ext uri="{FF2B5EF4-FFF2-40B4-BE49-F238E27FC236}">
                <a16:creationId xmlns:a16="http://schemas.microsoft.com/office/drawing/2014/main" id="{25251B5F-BBAC-5160-592E-83B8872CA4BC}"/>
              </a:ext>
            </a:extLst>
          </p:cNvPr>
          <p:cNvSpPr>
            <a:spLocks noGrp="1"/>
          </p:cNvSpPr>
          <p:nvPr>
            <p:ph type="body" sz="quarter" idx="3"/>
          </p:nvPr>
        </p:nvSpPr>
        <p:spPr>
          <a:xfrm>
            <a:off x="6286636" y="2473376"/>
            <a:ext cx="6916445" cy="576262"/>
          </a:xfrm>
        </p:spPr>
        <p:txBody>
          <a:bodyPr/>
          <a:lstStyle/>
          <a:p>
            <a:r>
              <a:rPr lang="es-MX" sz="3600" dirty="0">
                <a:latin typeface="Plantagenet Cherokee" panose="02020602070100000000" pitchFamily="18" charset="0"/>
              </a:rPr>
              <a:t>Grado 7/8 Matemáticas</a:t>
            </a:r>
            <a:endParaRPr lang="es-MX" sz="3600" noProof="0" dirty="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1AB52267-52CE-F3F6-A7E0-94E8EB7C2235}"/>
              </a:ext>
            </a:extLst>
          </p:cNvPr>
          <p:cNvSpPr>
            <a:spLocks noGrp="1"/>
          </p:cNvSpPr>
          <p:nvPr>
            <p:ph sz="quarter" idx="4"/>
          </p:nvPr>
        </p:nvSpPr>
        <p:spPr>
          <a:xfrm>
            <a:off x="6531099" y="3041950"/>
            <a:ext cx="4825159" cy="2840039"/>
          </a:xfrm>
        </p:spPr>
        <p:txBody>
          <a:bodyPr>
            <a:noAutofit/>
          </a:bodyPr>
          <a:lstStyle/>
          <a:p>
            <a:r>
              <a:rPr lang="es-ES" sz="2000" dirty="0">
                <a:latin typeface="Plantagenet Cherokee" panose="02020602070100000000" pitchFamily="18" charset="0"/>
              </a:rPr>
              <a:t>Todas las matemáticas de 7º grado</a:t>
            </a:r>
          </a:p>
          <a:p>
            <a:r>
              <a:rPr lang="es-MX" sz="2000" dirty="0">
                <a:latin typeface="Plantagenet Cherokee" panose="02020602070100000000" pitchFamily="18" charset="0"/>
              </a:rPr>
              <a:t>Semejanza, dilataciones y pendiente</a:t>
            </a:r>
          </a:p>
          <a:p>
            <a:r>
              <a:rPr lang="es-MX" sz="2000" dirty="0">
                <a:latin typeface="Plantagenet Cherokee" panose="02020602070100000000" pitchFamily="18" charset="0"/>
              </a:rPr>
              <a:t>Relaciones lineales</a:t>
            </a:r>
          </a:p>
          <a:p>
            <a:r>
              <a:rPr lang="es-ES" sz="2000" dirty="0">
                <a:latin typeface="Plantagenet Cherokee" panose="02020602070100000000" pitchFamily="18" charset="0"/>
              </a:rPr>
              <a:t>Resolución de ecuaciones lineales complejas de varios pasos en una variable</a:t>
            </a:r>
          </a:p>
          <a:p>
            <a:r>
              <a:rPr lang="es-ES" sz="2000" dirty="0">
                <a:latin typeface="Plantagenet Cherokee" panose="02020602070100000000" pitchFamily="18" charset="0"/>
              </a:rPr>
              <a:t>Resolución de sistemas de ecuaciones lineales y desigualdades</a:t>
            </a:r>
            <a:endParaRPr lang="es-MX" sz="2000" noProof="0" dirty="0">
              <a:latin typeface="Plantagenet Cherokee" panose="02020602070100000000" pitchFamily="18" charset="0"/>
            </a:endParaRPr>
          </a:p>
        </p:txBody>
      </p:sp>
      <p:pic>
        <p:nvPicPr>
          <p:cNvPr id="7" name="Picture 10" descr="Great Valley School District">
            <a:extLst>
              <a:ext uri="{FF2B5EF4-FFF2-40B4-BE49-F238E27FC236}">
                <a16:creationId xmlns:a16="http://schemas.microsoft.com/office/drawing/2014/main" id="{631072AD-AF65-F5E1-3242-2ED403D6C8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70412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noProof="0" dirty="0"/>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s-MX" noProof="0" dirty="0"/>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s-MX" noProof="0" dirty="0"/>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 name="Title 1">
            <a:extLst>
              <a:ext uri="{FF2B5EF4-FFF2-40B4-BE49-F238E27FC236}">
                <a16:creationId xmlns:a16="http://schemas.microsoft.com/office/drawing/2014/main" id="{0FACFED1-6745-0BFC-0396-52461B12CC63}"/>
              </a:ext>
            </a:extLst>
          </p:cNvPr>
          <p:cNvSpPr>
            <a:spLocks noGrp="1"/>
          </p:cNvSpPr>
          <p:nvPr>
            <p:ph type="title"/>
          </p:nvPr>
        </p:nvSpPr>
        <p:spPr>
          <a:xfrm>
            <a:off x="1154954" y="973668"/>
            <a:ext cx="8761413" cy="706964"/>
          </a:xfrm>
        </p:spPr>
        <p:txBody>
          <a:bodyPr vert="horz" lIns="91440" tIns="45720" rIns="91440" bIns="45720" rtlCol="0" anchor="ctr">
            <a:noAutofit/>
          </a:bodyPr>
          <a:lstStyle/>
          <a:p>
            <a:r>
              <a:rPr lang="es-MX" sz="5000" dirty="0">
                <a:latin typeface="Plantagenet Cherokee" panose="02020602070100000000" pitchFamily="18" charset="0"/>
              </a:rPr>
              <a:t>Idioma del Mundo</a:t>
            </a:r>
            <a:endParaRPr lang="es-MX" sz="5000" noProof="0" dirty="0">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03039A44-9111-E109-E424-1B5FCA3AFC89}"/>
              </a:ext>
            </a:extLst>
          </p:cNvPr>
          <p:cNvSpPr>
            <a:spLocks noGrp="1"/>
          </p:cNvSpPr>
          <p:nvPr>
            <p:ph sz="half" idx="1"/>
          </p:nvPr>
        </p:nvSpPr>
        <p:spPr>
          <a:xfrm>
            <a:off x="1154954" y="2603500"/>
            <a:ext cx="6397313" cy="3416300"/>
          </a:xfrm>
        </p:spPr>
        <p:txBody>
          <a:bodyPr vert="horz" lIns="91440" tIns="45720" rIns="91440" bIns="45720" rtlCol="0" anchor="ctr">
            <a:normAutofit fontScale="92500" lnSpcReduction="10000"/>
          </a:bodyPr>
          <a:lstStyle/>
          <a:p>
            <a:pPr>
              <a:lnSpc>
                <a:spcPct val="90000"/>
              </a:lnSpc>
            </a:pPr>
            <a:r>
              <a:rPr lang="es-ES" sz="2000" dirty="0">
                <a:latin typeface="Plantagenet Cherokee" panose="02020602070100000000" pitchFamily="18" charset="0"/>
              </a:rPr>
              <a:t>Los estudiantes actuales de 6º grado están participando en el curso de Exploración de Idiomas del Mundo.</a:t>
            </a:r>
          </a:p>
          <a:p>
            <a:pPr>
              <a:lnSpc>
                <a:spcPct val="90000"/>
              </a:lnSpc>
            </a:pPr>
            <a:r>
              <a:rPr lang="es-ES" sz="2000" dirty="0">
                <a:latin typeface="Plantagenet Cherokee" panose="02020602070100000000" pitchFamily="18" charset="0"/>
              </a:rPr>
              <a:t>Los estudiantes que van a 7º grado elegirán un idioma de nivel 1 de su elección.</a:t>
            </a:r>
          </a:p>
          <a:p>
            <a:pPr>
              <a:lnSpc>
                <a:spcPct val="90000"/>
              </a:lnSpc>
            </a:pPr>
            <a:r>
              <a:rPr lang="es-ES" sz="2000" dirty="0">
                <a:latin typeface="Plantagenet Cherokee" panose="02020602070100000000" pitchFamily="18" charset="0"/>
              </a:rPr>
              <a:t>GVMS ofrece francés, latín, alemán, español y español para los estudiantes de herencia.</a:t>
            </a:r>
          </a:p>
          <a:p>
            <a:pPr>
              <a:lnSpc>
                <a:spcPct val="90000"/>
              </a:lnSpc>
            </a:pPr>
            <a:r>
              <a:rPr lang="es-ES" sz="2000" dirty="0">
                <a:latin typeface="Plantagenet Cherokee" panose="02020602070100000000" pitchFamily="18" charset="0"/>
              </a:rPr>
              <a:t>El curso de nivel 1 se reúne diariamente durante todo el año y permite adquirir habilidades básicas en la adquisición del idioma.</a:t>
            </a:r>
          </a:p>
          <a:p>
            <a:pPr>
              <a:lnSpc>
                <a:spcPct val="90000"/>
              </a:lnSpc>
            </a:pPr>
            <a:r>
              <a:rPr lang="es-ES" sz="2000" dirty="0">
                <a:latin typeface="Plantagenet Cherokee" panose="02020602070100000000" pitchFamily="18" charset="0"/>
              </a:rPr>
              <a:t>Luego, los estudiantes avanzarán al nivel 2 en 8º grado.</a:t>
            </a:r>
            <a:endParaRPr lang="es-MX" sz="2000" noProof="0" dirty="0">
              <a:latin typeface="Plantagenet Cherokee" panose="02020602070100000000" pitchFamily="18" charset="0"/>
            </a:endParaRPr>
          </a:p>
        </p:txBody>
      </p:sp>
      <p:pic>
        <p:nvPicPr>
          <p:cNvPr id="7" name="Content Placeholder 6" descr="North Haven World Language Department – World Language – North Haven Public  Schools">
            <a:extLst>
              <a:ext uri="{FF2B5EF4-FFF2-40B4-BE49-F238E27FC236}">
                <a16:creationId xmlns:a16="http://schemas.microsoft.com/office/drawing/2014/main" id="{9D18E9C4-07B5-6FAD-9F0D-EF249EB27320}"/>
              </a:ext>
            </a:extLst>
          </p:cNvPr>
          <p:cNvPicPr>
            <a:picLocks noGrp="1" noChangeAspect="1"/>
          </p:cNvPicPr>
          <p:nvPr>
            <p:ph sz="half" idx="2"/>
          </p:nvPr>
        </p:nvPicPr>
        <p:blipFill>
          <a:blip r:embed="rId3"/>
          <a:srcRect r="2" b="919"/>
          <a:stretch/>
        </p:blipFill>
        <p:spPr>
          <a:xfrm>
            <a:off x="8887936" y="2799799"/>
            <a:ext cx="3319353" cy="3300171"/>
          </a:xfrm>
          <a:prstGeom prst="roundRect">
            <a:avLst>
              <a:gd name="adj" fmla="val 1858"/>
            </a:avLst>
          </a:prstGeom>
          <a:effectLst>
            <a:outerShdw blurRad="50800" dist="50800" dir="5400000" algn="tl" rotWithShape="0">
              <a:srgbClr val="000000">
                <a:alpha val="43000"/>
              </a:srgbClr>
            </a:outerShdw>
          </a:effectLst>
        </p:spPr>
      </p:pic>
      <p:pic>
        <p:nvPicPr>
          <p:cNvPr id="6" name="Picture 10" descr="Great Valley School District">
            <a:extLst>
              <a:ext uri="{FF2B5EF4-FFF2-40B4-BE49-F238E27FC236}">
                <a16:creationId xmlns:a16="http://schemas.microsoft.com/office/drawing/2014/main" id="{76316193-3F02-E5A4-7002-55A4AE7CAD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06630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25" name="Rectangle 24">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s-MX" noProof="0" dirty="0"/>
          </a:p>
        </p:txBody>
      </p:sp>
      <p:sp>
        <p:nvSpPr>
          <p:cNvPr id="2" name="Title 1">
            <a:extLst>
              <a:ext uri="{FF2B5EF4-FFF2-40B4-BE49-F238E27FC236}">
                <a16:creationId xmlns:a16="http://schemas.microsoft.com/office/drawing/2014/main" id="{E8158743-B9D9-F18F-D3B2-4CFA4D1485F0}"/>
              </a:ext>
            </a:extLst>
          </p:cNvPr>
          <p:cNvSpPr>
            <a:spLocks noGrp="1"/>
          </p:cNvSpPr>
          <p:nvPr>
            <p:ph type="ctrTitle"/>
          </p:nvPr>
        </p:nvSpPr>
        <p:spPr>
          <a:xfrm>
            <a:off x="800299" y="2699955"/>
            <a:ext cx="4295997" cy="1490773"/>
          </a:xfrm>
        </p:spPr>
        <p:txBody>
          <a:bodyPr>
            <a:normAutofit/>
          </a:bodyPr>
          <a:lstStyle/>
          <a:p>
            <a:pPr algn="ctr">
              <a:lnSpc>
                <a:spcPct val="90000"/>
              </a:lnSpc>
            </a:pPr>
            <a:r>
              <a:rPr lang="es-MX" sz="5000" dirty="0">
                <a:solidFill>
                  <a:schemeClr val="tx2"/>
                </a:solidFill>
                <a:latin typeface="Plantagenet Cherokee"/>
              </a:rPr>
              <a:t>Gracias por su atención.</a:t>
            </a:r>
            <a:endParaRPr lang="es-MX" sz="4200" noProof="0" dirty="0">
              <a:solidFill>
                <a:schemeClr val="tx2"/>
              </a:solidFill>
              <a:latin typeface="Plantagenet Cherokee"/>
            </a:endParaRPr>
          </a:p>
        </p:txBody>
      </p:sp>
      <p:pic>
        <p:nvPicPr>
          <p:cNvPr id="5" name="Picture 10" descr="Great Valley School District">
            <a:extLst>
              <a:ext uri="{FF2B5EF4-FFF2-40B4-BE49-F238E27FC236}">
                <a16:creationId xmlns:a16="http://schemas.microsoft.com/office/drawing/2014/main" id="{3D8AC0DD-E44E-999F-AF4A-F97873E1E8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172" r="1" b="7613"/>
          <a:stretch/>
        </p:blipFill>
        <p:spPr bwMode="auto">
          <a:xfrm>
            <a:off x="5935995" y="430894"/>
            <a:ext cx="5769671" cy="5996212"/>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7"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s-MX" noProof="0" dirty="0"/>
          </a:p>
        </p:txBody>
      </p:sp>
    </p:spTree>
    <p:extLst>
      <p:ext uri="{BB962C8B-B14F-4D97-AF65-F5344CB8AC3E}">
        <p14:creationId xmlns:p14="http://schemas.microsoft.com/office/powerpoint/2010/main" val="2165757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15f1bda8-ce05-4763-b85f-8fc6f99fff91" xsi:nil="true"/>
    <lcf76f155ced4ddcb4097134ff3c332f xmlns="15f1bda8-ce05-4763-b85f-8fc6f99fff9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B149A9E7A734C4AB4E656E8D3002141" ma:contentTypeVersion="18" ma:contentTypeDescription="Create a new document." ma:contentTypeScope="" ma:versionID="f9cd48d6441bbd2c8e8df9280bab81f8">
  <xsd:schema xmlns:xsd="http://www.w3.org/2001/XMLSchema" xmlns:xs="http://www.w3.org/2001/XMLSchema" xmlns:p="http://schemas.microsoft.com/office/2006/metadata/properties" xmlns:ns2="15f1bda8-ce05-4763-b85f-8fc6f99fff91" xmlns:ns3="ac05d384-16d5-4380-ac6e-7bb390ce2d63" targetNamespace="http://schemas.microsoft.com/office/2006/metadata/properties" ma:root="true" ma:fieldsID="c7d8a09c2c88fab0034c01412d93dff7" ns2:_="" ns3:_="">
    <xsd:import namespace="15f1bda8-ce05-4763-b85f-8fc6f99fff91"/>
    <xsd:import namespace="ac05d384-16d5-4380-ac6e-7bb390ce2d6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LengthInSecond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f1bda8-ce05-4763-b85f-8fc6f99fff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3d5ead3-ca12-419d-a68d-eb9a6c43568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c05d384-16d5-4380-ac6e-7bb390ce2d6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F1ABED-93B7-45AC-A513-2CB1FF159AFF}">
  <ds:schemaRefs>
    <ds:schemaRef ds:uri="http://schemas.microsoft.com/sharepoint/v3/contenttype/forms"/>
  </ds:schemaRefs>
</ds:datastoreItem>
</file>

<file path=customXml/itemProps2.xml><?xml version="1.0" encoding="utf-8"?>
<ds:datastoreItem xmlns:ds="http://schemas.openxmlformats.org/officeDocument/2006/customXml" ds:itemID="{3D6CA70E-ED75-4FF0-A862-8EF12B737755}">
  <ds:schemaRefs>
    <ds:schemaRef ds:uri="http://www.w3.org/XML/1998/namespace"/>
    <ds:schemaRef ds:uri="http://purl.org/dc/terms/"/>
    <ds:schemaRef ds:uri="http://schemas.openxmlformats.org/package/2006/metadata/core-properties"/>
    <ds:schemaRef ds:uri="http://purl.org/dc/elements/1.1/"/>
    <ds:schemaRef ds:uri="http://schemas.microsoft.com/office/2006/metadata/properties"/>
    <ds:schemaRef ds:uri="15f1bda8-ce05-4763-b85f-8fc6f99fff91"/>
    <ds:schemaRef ds:uri="http://schemas.microsoft.com/office/2006/documentManagement/types"/>
    <ds:schemaRef ds:uri="http://schemas.microsoft.com/office/infopath/2007/PartnerControls"/>
    <ds:schemaRef ds:uri="ac05d384-16d5-4380-ac6e-7bb390ce2d63"/>
    <ds:schemaRef ds:uri="http://purl.org/dc/dcmitype/"/>
  </ds:schemaRefs>
</ds:datastoreItem>
</file>

<file path=customXml/itemProps3.xml><?xml version="1.0" encoding="utf-8"?>
<ds:datastoreItem xmlns:ds="http://schemas.openxmlformats.org/officeDocument/2006/customXml" ds:itemID="{4110B02A-7B7B-45A8-868B-E906AFBCA74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f1bda8-ce05-4763-b85f-8fc6f99fff91"/>
    <ds:schemaRef ds:uri="ac05d384-16d5-4380-ac6e-7bb390ce2d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199</TotalTime>
  <Words>3218</Words>
  <Application>Microsoft Office PowerPoint</Application>
  <PresentationFormat>Widescreen</PresentationFormat>
  <Paragraphs>354</Paragraphs>
  <Slides>37</Slides>
  <Notes>5</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53" baseType="lpstr">
      <vt:lpstr>STKaiti</vt:lpstr>
      <vt:lpstr>Aptos</vt:lpstr>
      <vt:lpstr>Arial</vt:lpstr>
      <vt:lpstr>Calibri</vt:lpstr>
      <vt:lpstr>Calibri Light</vt:lpstr>
      <vt:lpstr>Century Gothic</vt:lpstr>
      <vt:lpstr>Courier New</vt:lpstr>
      <vt:lpstr>Open Sans</vt:lpstr>
      <vt:lpstr>Plantagenet Cherokee</vt:lpstr>
      <vt:lpstr>Rockwell</vt:lpstr>
      <vt:lpstr>Tahoma</vt:lpstr>
      <vt:lpstr>Times New Roman</vt:lpstr>
      <vt:lpstr>Wingdings</vt:lpstr>
      <vt:lpstr>Wingdings 3</vt:lpstr>
      <vt:lpstr>Ion Boardroom</vt:lpstr>
      <vt:lpstr>Acrobat Document</vt:lpstr>
      <vt:lpstr>Bienvenidos a Great Valley Middle School  (Escuela Intermedia)</vt:lpstr>
      <vt:lpstr>Hora de Entrada GVMS</vt:lpstr>
      <vt:lpstr>Horario de Salida GVMS</vt:lpstr>
      <vt:lpstr>Detalles importantes a saber</vt:lpstr>
      <vt:lpstr>Abogacía</vt:lpstr>
      <vt:lpstr>Casilleros/Lockers</vt:lpstr>
      <vt:lpstr>Horario Visión General</vt:lpstr>
      <vt:lpstr>Horario</vt:lpstr>
      <vt:lpstr>Comedor</vt:lpstr>
      <vt:lpstr>Disciplina</vt:lpstr>
      <vt:lpstr>Guía para las Tareas en casa</vt:lpstr>
      <vt:lpstr>Participa en</vt:lpstr>
      <vt:lpstr>Deportes de la Escuela Intermedia (GVMS)</vt:lpstr>
      <vt:lpstr>Inscripciones Deportivas</vt:lpstr>
      <vt:lpstr>Elegibilidad para Deportes</vt:lpstr>
      <vt:lpstr>Impactos en las Calificaciones y la       elegibilidad a los Deportes</vt:lpstr>
      <vt:lpstr>MÚSICA  Grado 7 Clases Optativas: iCompose  </vt:lpstr>
      <vt:lpstr>MÚSICA </vt:lpstr>
      <vt:lpstr>MÚSICA  Ensambles de Presentación- Concierto del Coro </vt:lpstr>
      <vt:lpstr>MUSIC Performance Ensembles-  String Orchestra</vt:lpstr>
      <vt:lpstr>MÚSICA Ensamble de Presentación- Grupos Audicionados</vt:lpstr>
      <vt:lpstr>Arte</vt:lpstr>
      <vt:lpstr>Artes del Lenguaje Inglés (ELA)</vt:lpstr>
      <vt:lpstr>Artes del Lenguaje – Extensión Básica</vt:lpstr>
      <vt:lpstr>Posibles Actividades de Extensión</vt:lpstr>
      <vt:lpstr>Clase de Ciencias</vt:lpstr>
      <vt:lpstr>PowerPoint Presentation</vt:lpstr>
      <vt:lpstr>Asignaturas Optativas de Ciencias</vt:lpstr>
      <vt:lpstr>Pensando con anticipación en el 8º grado...</vt:lpstr>
      <vt:lpstr>GVMS Estudios Sociales</vt:lpstr>
      <vt:lpstr>7º Grado: Historia de los  Estados Unidos Parte I Años 1607 - 1865</vt:lpstr>
      <vt:lpstr>8º Grado: Historia de los  Estados Unidos Parte II Años 1860 – 1960</vt:lpstr>
      <vt:lpstr>Asignaturas optativas de Estudios Sociales</vt:lpstr>
      <vt:lpstr>Matemáticas</vt:lpstr>
      <vt:lpstr>7º Grado</vt:lpstr>
      <vt:lpstr>Idioma del Mundo</vt:lpstr>
      <vt:lpstr>Gracias por su atención.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Bienvenidos a Great Valley Middle School  (Escuela Intermedia)</dc:title>
  <dc:creator>Sharon Cohen</dc:creator>
  <cp:lastModifiedBy>Bridget Fedor</cp:lastModifiedBy>
  <cp:revision>23</cp:revision>
  <dcterms:created xsi:type="dcterms:W3CDTF">2025-03-04T11:58:35Z</dcterms:created>
  <dcterms:modified xsi:type="dcterms:W3CDTF">2025-09-04T19:54:34Z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0x0101009B149A9E7A734C4AB4E656E8D3002141</vt:lpwstr>
  </property>
</Properties>
</file>