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6" r:id="rId4"/>
  </p:sldMasterIdLst>
  <p:notesMasterIdLst>
    <p:notesMasterId r:id="rId42"/>
  </p:notesMasterIdLst>
  <p:handoutMasterIdLst>
    <p:handoutMasterId r:id="rId43"/>
  </p:handoutMasterIdLst>
  <p:sldIdLst>
    <p:sldId id="256" r:id="rId5"/>
    <p:sldId id="260" r:id="rId6"/>
    <p:sldId id="267" r:id="rId7"/>
    <p:sldId id="269" r:id="rId8"/>
    <p:sldId id="261" r:id="rId9"/>
    <p:sldId id="271" r:id="rId10"/>
    <p:sldId id="265" r:id="rId11"/>
    <p:sldId id="270" r:id="rId12"/>
    <p:sldId id="264" r:id="rId13"/>
    <p:sldId id="283" r:id="rId14"/>
    <p:sldId id="298" r:id="rId15"/>
    <p:sldId id="273" r:id="rId16"/>
    <p:sldId id="274" r:id="rId17"/>
    <p:sldId id="268" r:id="rId18"/>
    <p:sldId id="294" r:id="rId19"/>
    <p:sldId id="301" r:id="rId20"/>
    <p:sldId id="293" r:id="rId21"/>
    <p:sldId id="287" r:id="rId22"/>
    <p:sldId id="291" r:id="rId23"/>
    <p:sldId id="289" r:id="rId24"/>
    <p:sldId id="292" r:id="rId25"/>
    <p:sldId id="272" r:id="rId26"/>
    <p:sldId id="286" r:id="rId27"/>
    <p:sldId id="284" r:id="rId28"/>
    <p:sldId id="285" r:id="rId29"/>
    <p:sldId id="275" r:id="rId30"/>
    <p:sldId id="276" r:id="rId31"/>
    <p:sldId id="277" r:id="rId32"/>
    <p:sldId id="281" r:id="rId33"/>
    <p:sldId id="278" r:id="rId34"/>
    <p:sldId id="279" r:id="rId35"/>
    <p:sldId id="280" r:id="rId36"/>
    <p:sldId id="282" r:id="rId37"/>
    <p:sldId id="299" r:id="rId38"/>
    <p:sldId id="297" r:id="rId39"/>
    <p:sldId id="290" r:id="rId40"/>
    <p:sldId id="300" r:id="rId4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E21467-0545-4F8A-AED1-A6FA920702DA}" v="17" dt="2025-04-21T10:43:42.340"/>
    <p1510:client id="{A2579E3F-1492-40D0-94A6-F1C75F63F7B3}" v="380" dt="2025-04-21T18:31:36.037"/>
    <p1510:client id="{7F39F069-61C5-396E-12A1-70D34756D87C}" v="39" dt="2025-04-23T10:40:20.534"/>
    <p1510:client id="{F03CC6DB-4828-D679-A662-DBC4A7A48C8A}" v="52" dt="2025-04-22T18:36:25.534"/>
    <p1510:client id="{C9457A00-EF0A-296B-F758-36242E945A72}" v="33" dt="2025-04-22T18:32:51.74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96" y="53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handoutMaster" Target="handoutMasters/handoutMaster1.xml"/><Relationship Id="rId48" Type="http://schemas.microsoft.com/office/2015/10/relationships/revisionInfo" Target="revisionInfo.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D53F0A-4A98-40FE-B611-A116F15A6CF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3D9F9509-E7CC-46AA-9DB6-57254C8389B3}">
      <dgm:prSet/>
      <dgm:spPr/>
      <dgm:t>
        <a:bodyPr/>
        <a:lstStyle/>
        <a:p>
          <a:r>
            <a:rPr lang="en-US" b="0" i="0">
              <a:latin typeface="Plantagenet Cherokee" panose="02020602070100000000" pitchFamily="18" charset="0"/>
            </a:rPr>
            <a:t>Clubs</a:t>
          </a:r>
          <a:endParaRPr lang="en-US">
            <a:latin typeface="Plantagenet Cherokee" panose="02020602070100000000" pitchFamily="18" charset="0"/>
          </a:endParaRPr>
        </a:p>
      </dgm:t>
    </dgm:pt>
    <dgm:pt modelId="{BFCADF6E-12AF-47C1-A60B-006405434CBC}" type="parTrans" cxnId="{C8CED588-B563-4D10-B68D-C2D7AB5A6D48}">
      <dgm:prSet/>
      <dgm:spPr/>
      <dgm:t>
        <a:bodyPr/>
        <a:lstStyle/>
        <a:p>
          <a:endParaRPr lang="en-US"/>
        </a:p>
      </dgm:t>
    </dgm:pt>
    <dgm:pt modelId="{D6137AB4-C512-4BA0-83D0-B1EA16594A82}" type="sibTrans" cxnId="{C8CED588-B563-4D10-B68D-C2D7AB5A6D48}">
      <dgm:prSet/>
      <dgm:spPr/>
      <dgm:t>
        <a:bodyPr/>
        <a:lstStyle/>
        <a:p>
          <a:endParaRPr lang="en-US"/>
        </a:p>
      </dgm:t>
    </dgm:pt>
    <dgm:pt modelId="{EF331884-F484-4CB7-8245-466523D57396}">
      <dgm:prSet/>
      <dgm:spPr/>
      <dgm:t>
        <a:bodyPr/>
        <a:lstStyle/>
        <a:p>
          <a:r>
            <a:rPr lang="en-US" b="0" i="0">
              <a:latin typeface="Plantagenet Cherokee" panose="02020602070100000000" pitchFamily="18" charset="0"/>
            </a:rPr>
            <a:t>Musical Groups</a:t>
          </a:r>
          <a:endParaRPr lang="en-US">
            <a:latin typeface="Plantagenet Cherokee" panose="02020602070100000000" pitchFamily="18" charset="0"/>
          </a:endParaRPr>
        </a:p>
      </dgm:t>
    </dgm:pt>
    <dgm:pt modelId="{4E6572C3-4119-4B47-9240-E68D309636DB}" type="parTrans" cxnId="{F1E5A66B-6BF9-4159-91D7-CE725F0E1AC0}">
      <dgm:prSet/>
      <dgm:spPr/>
      <dgm:t>
        <a:bodyPr/>
        <a:lstStyle/>
        <a:p>
          <a:endParaRPr lang="en-US"/>
        </a:p>
      </dgm:t>
    </dgm:pt>
    <dgm:pt modelId="{8844B7EC-9653-413F-9B91-D0776BE51067}" type="sibTrans" cxnId="{F1E5A66B-6BF9-4159-91D7-CE725F0E1AC0}">
      <dgm:prSet/>
      <dgm:spPr/>
      <dgm:t>
        <a:bodyPr/>
        <a:lstStyle/>
        <a:p>
          <a:endParaRPr lang="en-US"/>
        </a:p>
      </dgm:t>
    </dgm:pt>
    <dgm:pt modelId="{73D7DA9A-1FE2-4914-B479-5F259AC1166E}">
      <dgm:prSet/>
      <dgm:spPr/>
      <dgm:t>
        <a:bodyPr/>
        <a:lstStyle/>
        <a:p>
          <a:r>
            <a:rPr lang="en-US" b="0" i="0">
              <a:latin typeface="Plantagenet Cherokee" panose="02020602070100000000" pitchFamily="18" charset="0"/>
            </a:rPr>
            <a:t>Athletics</a:t>
          </a:r>
          <a:endParaRPr lang="en-US">
            <a:latin typeface="Plantagenet Cherokee" panose="02020602070100000000" pitchFamily="18" charset="0"/>
          </a:endParaRPr>
        </a:p>
      </dgm:t>
    </dgm:pt>
    <dgm:pt modelId="{3CF3A748-7F79-4B52-8356-2DDBF0580550}" type="parTrans" cxnId="{B1C08CD0-C354-43CE-8B2A-B891E184D44C}">
      <dgm:prSet/>
      <dgm:spPr/>
      <dgm:t>
        <a:bodyPr/>
        <a:lstStyle/>
        <a:p>
          <a:endParaRPr lang="en-US"/>
        </a:p>
      </dgm:t>
    </dgm:pt>
    <dgm:pt modelId="{69F5595E-015E-411D-8F27-946215C695B3}" type="sibTrans" cxnId="{B1C08CD0-C354-43CE-8B2A-B891E184D44C}">
      <dgm:prSet/>
      <dgm:spPr/>
      <dgm:t>
        <a:bodyPr/>
        <a:lstStyle/>
        <a:p>
          <a:endParaRPr lang="en-US"/>
        </a:p>
      </dgm:t>
    </dgm:pt>
    <dgm:pt modelId="{3D7D1DAD-57DC-4AA2-A39B-981DDF6D54A7}" type="pres">
      <dgm:prSet presAssocID="{FBD53F0A-4A98-40FE-B611-A116F15A6CF9}" presName="linear" presStyleCnt="0">
        <dgm:presLayoutVars>
          <dgm:animLvl val="lvl"/>
          <dgm:resizeHandles val="exact"/>
        </dgm:presLayoutVars>
      </dgm:prSet>
      <dgm:spPr/>
    </dgm:pt>
    <dgm:pt modelId="{19F6784F-196A-48FD-8E33-DA0C0E5BE7B8}" type="pres">
      <dgm:prSet presAssocID="{3D9F9509-E7CC-46AA-9DB6-57254C8389B3}" presName="parentText" presStyleLbl="node1" presStyleIdx="0" presStyleCnt="3" custLinFactY="16192" custLinFactNeighborX="-83" custLinFactNeighborY="100000">
        <dgm:presLayoutVars>
          <dgm:chMax val="0"/>
          <dgm:bulletEnabled val="1"/>
        </dgm:presLayoutVars>
      </dgm:prSet>
      <dgm:spPr/>
    </dgm:pt>
    <dgm:pt modelId="{D665193A-EAE3-4319-8338-462E97CEB32C}" type="pres">
      <dgm:prSet presAssocID="{D6137AB4-C512-4BA0-83D0-B1EA16594A82}" presName="spacer" presStyleCnt="0"/>
      <dgm:spPr/>
    </dgm:pt>
    <dgm:pt modelId="{3D91A261-2F7B-4287-B216-1FFD27A99934}" type="pres">
      <dgm:prSet presAssocID="{EF331884-F484-4CB7-8245-466523D57396}" presName="parentText" presStyleLbl="node1" presStyleIdx="1" presStyleCnt="3" custLinFactY="4743" custLinFactNeighborX="-83" custLinFactNeighborY="100000">
        <dgm:presLayoutVars>
          <dgm:chMax val="0"/>
          <dgm:bulletEnabled val="1"/>
        </dgm:presLayoutVars>
      </dgm:prSet>
      <dgm:spPr/>
    </dgm:pt>
    <dgm:pt modelId="{F5DC5E57-42E1-49DB-A14C-7290830C316E}" type="pres">
      <dgm:prSet presAssocID="{8844B7EC-9653-413F-9B91-D0776BE51067}" presName="spacer" presStyleCnt="0"/>
      <dgm:spPr/>
    </dgm:pt>
    <dgm:pt modelId="{0AB1EC0D-FB58-402E-BD18-C48059FF4DD2}" type="pres">
      <dgm:prSet presAssocID="{73D7DA9A-1FE2-4914-B479-5F259AC1166E}" presName="parentText" presStyleLbl="node1" presStyleIdx="2" presStyleCnt="3" custLinFactY="11097" custLinFactNeighborX="-803" custLinFactNeighborY="100000">
        <dgm:presLayoutVars>
          <dgm:chMax val="0"/>
          <dgm:bulletEnabled val="1"/>
        </dgm:presLayoutVars>
      </dgm:prSet>
      <dgm:spPr/>
    </dgm:pt>
  </dgm:ptLst>
  <dgm:cxnLst>
    <dgm:cxn modelId="{96E94D0E-2C7A-4F5B-B104-DC0A0D5DE092}" type="presOf" srcId="{EF331884-F484-4CB7-8245-466523D57396}" destId="{3D91A261-2F7B-4287-B216-1FFD27A99934}" srcOrd="0" destOrd="0" presId="urn:microsoft.com/office/officeart/2005/8/layout/vList2"/>
    <dgm:cxn modelId="{967ACE2E-5430-4F5C-8879-494E1D2B0261}" type="presOf" srcId="{FBD53F0A-4A98-40FE-B611-A116F15A6CF9}" destId="{3D7D1DAD-57DC-4AA2-A39B-981DDF6D54A7}" srcOrd="0" destOrd="0" presId="urn:microsoft.com/office/officeart/2005/8/layout/vList2"/>
    <dgm:cxn modelId="{F1E5A66B-6BF9-4159-91D7-CE725F0E1AC0}" srcId="{FBD53F0A-4A98-40FE-B611-A116F15A6CF9}" destId="{EF331884-F484-4CB7-8245-466523D57396}" srcOrd="1" destOrd="0" parTransId="{4E6572C3-4119-4B47-9240-E68D309636DB}" sibTransId="{8844B7EC-9653-413F-9B91-D0776BE51067}"/>
    <dgm:cxn modelId="{3D40A14E-1180-443A-B1C7-AFB828718CCE}" type="presOf" srcId="{73D7DA9A-1FE2-4914-B479-5F259AC1166E}" destId="{0AB1EC0D-FB58-402E-BD18-C48059FF4DD2}" srcOrd="0" destOrd="0" presId="urn:microsoft.com/office/officeart/2005/8/layout/vList2"/>
    <dgm:cxn modelId="{C8CED588-B563-4D10-B68D-C2D7AB5A6D48}" srcId="{FBD53F0A-4A98-40FE-B611-A116F15A6CF9}" destId="{3D9F9509-E7CC-46AA-9DB6-57254C8389B3}" srcOrd="0" destOrd="0" parTransId="{BFCADF6E-12AF-47C1-A60B-006405434CBC}" sibTransId="{D6137AB4-C512-4BA0-83D0-B1EA16594A82}"/>
    <dgm:cxn modelId="{923B349C-877E-4CC6-881C-011098EA6A72}" type="presOf" srcId="{3D9F9509-E7CC-46AA-9DB6-57254C8389B3}" destId="{19F6784F-196A-48FD-8E33-DA0C0E5BE7B8}" srcOrd="0" destOrd="0" presId="urn:microsoft.com/office/officeart/2005/8/layout/vList2"/>
    <dgm:cxn modelId="{B1C08CD0-C354-43CE-8B2A-B891E184D44C}" srcId="{FBD53F0A-4A98-40FE-B611-A116F15A6CF9}" destId="{73D7DA9A-1FE2-4914-B479-5F259AC1166E}" srcOrd="2" destOrd="0" parTransId="{3CF3A748-7F79-4B52-8356-2DDBF0580550}" sibTransId="{69F5595E-015E-411D-8F27-946215C695B3}"/>
    <dgm:cxn modelId="{BAA23068-88F6-4DFB-8280-9FD17727A9F7}" type="presParOf" srcId="{3D7D1DAD-57DC-4AA2-A39B-981DDF6D54A7}" destId="{19F6784F-196A-48FD-8E33-DA0C0E5BE7B8}" srcOrd="0" destOrd="0" presId="urn:microsoft.com/office/officeart/2005/8/layout/vList2"/>
    <dgm:cxn modelId="{8E66473C-B1DF-4A4E-BE67-44FE984E5446}" type="presParOf" srcId="{3D7D1DAD-57DC-4AA2-A39B-981DDF6D54A7}" destId="{D665193A-EAE3-4319-8338-462E97CEB32C}" srcOrd="1" destOrd="0" presId="urn:microsoft.com/office/officeart/2005/8/layout/vList2"/>
    <dgm:cxn modelId="{383C5039-FB3D-4D74-92BD-6FE1A1743356}" type="presParOf" srcId="{3D7D1DAD-57DC-4AA2-A39B-981DDF6D54A7}" destId="{3D91A261-2F7B-4287-B216-1FFD27A99934}" srcOrd="2" destOrd="0" presId="urn:microsoft.com/office/officeart/2005/8/layout/vList2"/>
    <dgm:cxn modelId="{02925949-6D89-40CB-8E47-9E0304E77CB4}" type="presParOf" srcId="{3D7D1DAD-57DC-4AA2-A39B-981DDF6D54A7}" destId="{F5DC5E57-42E1-49DB-A14C-7290830C316E}" srcOrd="3" destOrd="0" presId="urn:microsoft.com/office/officeart/2005/8/layout/vList2"/>
    <dgm:cxn modelId="{F5D71FA1-4336-4586-8BBA-82FAC567EA30}" type="presParOf" srcId="{3D7D1DAD-57DC-4AA2-A39B-981DDF6D54A7}" destId="{0AB1EC0D-FB58-402E-BD18-C48059FF4DD2}" srcOrd="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F6784F-196A-48FD-8E33-DA0C0E5BE7B8}">
      <dsp:nvSpPr>
        <dsp:cNvPr id="0" name=""/>
        <dsp:cNvSpPr/>
      </dsp:nvSpPr>
      <dsp:spPr>
        <a:xfrm>
          <a:off x="0" y="469141"/>
          <a:ext cx="6391275" cy="1609920"/>
        </a:xfrm>
        <a:prstGeom prst="round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l" defTabSz="2844800">
            <a:lnSpc>
              <a:spcPct val="90000"/>
            </a:lnSpc>
            <a:spcBef>
              <a:spcPct val="0"/>
            </a:spcBef>
            <a:spcAft>
              <a:spcPct val="35000"/>
            </a:spcAft>
            <a:buNone/>
          </a:pPr>
          <a:r>
            <a:rPr lang="en-US" sz="6400" b="0" i="0" kern="1200">
              <a:latin typeface="Plantagenet Cherokee" panose="02020602070100000000" pitchFamily="18" charset="0"/>
            </a:rPr>
            <a:t>Clubs</a:t>
          </a:r>
          <a:endParaRPr lang="en-US" sz="6400" kern="1200">
            <a:latin typeface="Plantagenet Cherokee" panose="02020602070100000000" pitchFamily="18" charset="0"/>
          </a:endParaRPr>
        </a:p>
      </dsp:txBody>
      <dsp:txXfrm>
        <a:off x="78590" y="547731"/>
        <a:ext cx="6234095" cy="1452740"/>
      </dsp:txXfrm>
    </dsp:sp>
    <dsp:sp modelId="{3D91A261-2F7B-4287-B216-1FFD27A99934}">
      <dsp:nvSpPr>
        <dsp:cNvPr id="0" name=""/>
        <dsp:cNvSpPr/>
      </dsp:nvSpPr>
      <dsp:spPr>
        <a:xfrm>
          <a:off x="0" y="2079062"/>
          <a:ext cx="6391275" cy="1609920"/>
        </a:xfrm>
        <a:prstGeom prst="roundRect">
          <a:avLst/>
        </a:prstGeom>
        <a:solidFill>
          <a:schemeClr val="accent2">
            <a:hueOff val="-419062"/>
            <a:satOff val="-4829"/>
            <a:lumOff val="107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l" defTabSz="2844800">
            <a:lnSpc>
              <a:spcPct val="90000"/>
            </a:lnSpc>
            <a:spcBef>
              <a:spcPct val="0"/>
            </a:spcBef>
            <a:spcAft>
              <a:spcPct val="35000"/>
            </a:spcAft>
            <a:buNone/>
          </a:pPr>
          <a:r>
            <a:rPr lang="en-US" sz="6400" b="0" i="0" kern="1200">
              <a:latin typeface="Plantagenet Cherokee" panose="02020602070100000000" pitchFamily="18" charset="0"/>
            </a:rPr>
            <a:t>Musical Groups</a:t>
          </a:r>
          <a:endParaRPr lang="en-US" sz="6400" kern="1200">
            <a:latin typeface="Plantagenet Cherokee" panose="02020602070100000000" pitchFamily="18" charset="0"/>
          </a:endParaRPr>
        </a:p>
      </dsp:txBody>
      <dsp:txXfrm>
        <a:off x="78590" y="2157652"/>
        <a:ext cx="6234095" cy="1452740"/>
      </dsp:txXfrm>
    </dsp:sp>
    <dsp:sp modelId="{0AB1EC0D-FB58-402E-BD18-C48059FF4DD2}">
      <dsp:nvSpPr>
        <dsp:cNvPr id="0" name=""/>
        <dsp:cNvSpPr/>
      </dsp:nvSpPr>
      <dsp:spPr>
        <a:xfrm>
          <a:off x="0" y="3636767"/>
          <a:ext cx="6391275" cy="1609920"/>
        </a:xfrm>
        <a:prstGeom prst="roundRect">
          <a:avLst/>
        </a:prstGeom>
        <a:solidFill>
          <a:schemeClr val="accent2">
            <a:hueOff val="-838123"/>
            <a:satOff val="-9658"/>
            <a:lumOff val="215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3840" tIns="243840" rIns="243840" bIns="243840" numCol="1" spcCol="1270" anchor="ctr" anchorCtr="0">
          <a:noAutofit/>
        </a:bodyPr>
        <a:lstStyle/>
        <a:p>
          <a:pPr marL="0" lvl="0" indent="0" algn="l" defTabSz="2844800">
            <a:lnSpc>
              <a:spcPct val="90000"/>
            </a:lnSpc>
            <a:spcBef>
              <a:spcPct val="0"/>
            </a:spcBef>
            <a:spcAft>
              <a:spcPct val="35000"/>
            </a:spcAft>
            <a:buNone/>
          </a:pPr>
          <a:r>
            <a:rPr lang="en-US" sz="6400" b="0" i="0" kern="1200">
              <a:latin typeface="Plantagenet Cherokee" panose="02020602070100000000" pitchFamily="18" charset="0"/>
            </a:rPr>
            <a:t>Athletics</a:t>
          </a:r>
          <a:endParaRPr lang="en-US" sz="6400" kern="1200">
            <a:latin typeface="Plantagenet Cherokee" panose="02020602070100000000" pitchFamily="18" charset="0"/>
          </a:endParaRPr>
        </a:p>
      </dsp:txBody>
      <dsp:txXfrm>
        <a:off x="78590" y="3715357"/>
        <a:ext cx="6234095" cy="145274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00B7FD6-6B50-4C58-994F-82DC6214278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5CC7F2D-6B16-4B88-A4F8-ABD5316B473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F51DC69-60C3-4CF7-A135-6E702ECCE0F0}" type="datetimeFigureOut">
              <a:rPr lang="en-US" smtClean="0"/>
              <a:t>9/4/2025</a:t>
            </a:fld>
            <a:endParaRPr lang="en-US"/>
          </a:p>
        </p:txBody>
      </p:sp>
      <p:sp>
        <p:nvSpPr>
          <p:cNvPr id="4" name="Footer Placeholder 3">
            <a:extLst>
              <a:ext uri="{FF2B5EF4-FFF2-40B4-BE49-F238E27FC236}">
                <a16:creationId xmlns:a16="http://schemas.microsoft.com/office/drawing/2014/main" id="{F94CEF1E-1ACC-48D0-92B3-CB3D4FED50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5F188B4-83B8-4C82-AFAC-DC1E415458F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7A9FFBD-F123-4881-BC93-591827BC61E0}" type="slidenum">
              <a:rPr lang="en-US" smtClean="0"/>
              <a:t>‹#›</a:t>
            </a:fld>
            <a:endParaRPr lang="en-US"/>
          </a:p>
        </p:txBody>
      </p:sp>
    </p:spTree>
    <p:extLst>
      <p:ext uri="{BB962C8B-B14F-4D97-AF65-F5344CB8AC3E}">
        <p14:creationId xmlns:p14="http://schemas.microsoft.com/office/powerpoint/2010/main" val="17366215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E3EC7B-6C72-4FBB-87DF-2BD2CB7DC1E6}" type="datetimeFigureOut">
              <a:rPr lang="en-US" smtClean="0"/>
              <a:t>9/4/2025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62A795-6F94-4A96-B820-B9038480D048}" type="slidenum">
              <a:rPr lang="en-US" smtClean="0"/>
              <a:t>‹#›</a:t>
            </a:fld>
            <a:endParaRPr lang="en-US"/>
          </a:p>
        </p:txBody>
      </p:sp>
    </p:spTree>
    <p:extLst>
      <p:ext uri="{BB962C8B-B14F-4D97-AF65-F5344CB8AC3E}">
        <p14:creationId xmlns:p14="http://schemas.microsoft.com/office/powerpoint/2010/main" val="9664950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Tahoma" panose="020B0604030504040204" pitchFamily="34" charset="0"/>
                <a:ea typeface="Tahoma" panose="020B0604030504040204" pitchFamily="34" charset="0"/>
                <a:cs typeface="Tahoma" panose="020B0604030504040204" pitchFamily="34" charset="0"/>
              </a:rPr>
              <a:t>Are your classroom colors different than what you see in this template? That’s OK! Click on Design -&gt; Variants (the down arrow) -&gt; Pick the color scheme that works for you!</a:t>
            </a:r>
          </a:p>
          <a:p>
            <a:endParaRPr lang="en-US">
              <a:latin typeface="Tahoma" panose="020B0604030504040204" pitchFamily="34" charset="0"/>
              <a:ea typeface="Tahoma" panose="020B0604030504040204" pitchFamily="34" charset="0"/>
              <a:cs typeface="Tahoma" panose="020B0604030504040204" pitchFamily="34" charset="0"/>
            </a:endParaRPr>
          </a:p>
          <a:p>
            <a:r>
              <a:rPr lang="en-US">
                <a:latin typeface="Tahoma" panose="020B0604030504040204" pitchFamily="34" charset="0"/>
                <a:ea typeface="Tahoma" panose="020B0604030504040204" pitchFamily="34" charset="0"/>
                <a:cs typeface="Tahoma" panose="020B0604030504040204" pitchFamily="34" charset="0"/>
              </a:rPr>
              <a:t>Feel free to change any “You will…” and “I will…” statements to ensure they align with your classroom procedures and rules!</a:t>
            </a:r>
          </a:p>
        </p:txBody>
      </p:sp>
      <p:sp>
        <p:nvSpPr>
          <p:cNvPr id="4" name="Slide Number Placeholder 3"/>
          <p:cNvSpPr>
            <a:spLocks noGrp="1"/>
          </p:cNvSpPr>
          <p:nvPr>
            <p:ph type="sldNum" sz="quarter" idx="10"/>
          </p:nvPr>
        </p:nvSpPr>
        <p:spPr/>
        <p:txBody>
          <a:bodyPr/>
          <a:lstStyle/>
          <a:p>
            <a:fld id="{B262A795-6F94-4A96-B820-B9038480D048}" type="slidenum">
              <a:rPr lang="en-US" smtClean="0"/>
              <a:t>1</a:t>
            </a:fld>
            <a:endParaRPr lang="en-US"/>
          </a:p>
        </p:txBody>
      </p:sp>
    </p:spTree>
    <p:extLst>
      <p:ext uri="{BB962C8B-B14F-4D97-AF65-F5344CB8AC3E}">
        <p14:creationId xmlns:p14="http://schemas.microsoft.com/office/powerpoint/2010/main" val="36425461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3</a:t>
            </a:fld>
            <a:endParaRPr lang="en-US"/>
          </a:p>
        </p:txBody>
      </p:sp>
    </p:spTree>
    <p:extLst>
      <p:ext uri="{BB962C8B-B14F-4D97-AF65-F5344CB8AC3E}">
        <p14:creationId xmlns:p14="http://schemas.microsoft.com/office/powerpoint/2010/main" val="234809118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4</a:t>
            </a:fld>
            <a:endParaRPr lang="en-US"/>
          </a:p>
        </p:txBody>
      </p:sp>
    </p:spTree>
    <p:extLst>
      <p:ext uri="{BB962C8B-B14F-4D97-AF65-F5344CB8AC3E}">
        <p14:creationId xmlns:p14="http://schemas.microsoft.com/office/powerpoint/2010/main" val="39966764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262A795-6F94-4A96-B820-B9038480D048}" type="slidenum">
              <a:rPr lang="en-US" smtClean="0"/>
              <a:t>6</a:t>
            </a:fld>
            <a:endParaRPr lang="en-US"/>
          </a:p>
        </p:txBody>
      </p:sp>
    </p:spTree>
    <p:extLst>
      <p:ext uri="{BB962C8B-B14F-4D97-AF65-F5344CB8AC3E}">
        <p14:creationId xmlns:p14="http://schemas.microsoft.com/office/powerpoint/2010/main" val="33404768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a:t>Click to edit Master title style</a:t>
            </a:r>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48A87A34-81AB-432B-8DAE-1953F412C126}" type="datetimeFigureOut">
              <a:rPr lang="en-US" smtClean="0"/>
              <a:t>9/4/2025</a:t>
            </a:fld>
            <a:endParaRPr lang="en-US"/>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495338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8A87A34-81AB-432B-8DAE-1953F412C126}" type="datetimeFigureOut">
              <a:rPr lang="en-US" smtClean="0"/>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42687798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t>9/4/2025</a:t>
            </a:fld>
            <a:endParaRPr lang="en-US"/>
          </a:p>
        </p:txBody>
      </p:sp>
      <p:sp>
        <p:nvSpPr>
          <p:cNvPr id="5" name="Footer Placeholder 4"/>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076487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8A87A34-81AB-432B-8DAE-1953F412C126}" type="datetimeFigureOut">
              <a:rPr lang="en-US" smtClean="0"/>
              <a:t>9/4/2025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3544588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8A87A34-81AB-432B-8DAE-1953F412C126}" type="datetimeFigureOut">
              <a:rPr lang="en-US" smtClean="0"/>
              <a:t>9/4/2025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943861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a:t>Click to edit Master title style</a:t>
            </a:r>
          </a:p>
        </p:txBody>
      </p:sp>
      <p:sp>
        <p:nvSpPr>
          <p:cNvPr id="3" name="Date Placeholder 2"/>
          <p:cNvSpPr>
            <a:spLocks noGrp="1"/>
          </p:cNvSpPr>
          <p:nvPr>
            <p:ph type="dt" sz="half" idx="10"/>
          </p:nvPr>
        </p:nvSpPr>
        <p:spPr/>
        <p:txBody>
          <a:bodyPr/>
          <a:lstStyle/>
          <a:p>
            <a:fld id="{48A87A34-81AB-432B-8DAE-1953F412C126}" type="datetimeFigureOut">
              <a:rPr lang="en-US" smtClean="0"/>
              <a:t>9/4/2025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6657113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t>9/4/2025</a:t>
            </a:fld>
            <a:endParaRPr lang="en-US"/>
          </a:p>
        </p:txBody>
      </p:sp>
      <p:sp>
        <p:nvSpPr>
          <p:cNvPr id="3" name="Footer Placeholder 2"/>
          <p:cNvSpPr>
            <a:spLocks noGrp="1"/>
          </p:cNvSpPr>
          <p:nvPr>
            <p:ph type="ftr" sz="quarter" idx="11"/>
          </p:nvPr>
        </p:nvSpPr>
        <p:spPr/>
        <p:txBody>
          <a:bodyPr/>
          <a:lstStyle/>
          <a:p>
            <a:endParaRPr lang="en-US"/>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3655193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a:t>Click to edit Master title style</a:t>
            </a:r>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t>9/4/2025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1899839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a:t>Click to edit Master title style</a:t>
            </a:r>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a:t>Click icon to add picture</a:t>
            </a:r>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34651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a:t>Click to edit Master title style</a:t>
            </a:r>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9/4/2025</a:t>
            </a:fld>
            <a:endParaRPr lang="en-US"/>
          </a:p>
        </p:txBody>
      </p:sp>
      <p:sp>
        <p:nvSpPr>
          <p:cNvPr id="6" name="Footer Placeholder 5"/>
          <p:cNvSpPr>
            <a:spLocks noGrp="1"/>
          </p:cNvSpPr>
          <p:nvPr>
            <p:ph type="ftr" sz="quarter" idx="11"/>
          </p:nvPr>
        </p:nvSpPr>
        <p:spPr/>
        <p:txBody>
          <a:bodyPr/>
          <a:lstStyle/>
          <a:p>
            <a:endParaRPr lang="en-US"/>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748051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a:t>Click to edit Master title style</a:t>
            </a:r>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0500313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a:t>Click to edit Master title style</a:t>
            </a:r>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2844262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a:t>Click to edit Master title style</a:t>
            </a:r>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9/4/2025</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4483844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9/4/2025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34169058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a:t>Click to edit Master title style</a:t>
            </a:r>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48A87A34-81AB-432B-8DAE-1953F412C126}" type="datetimeFigureOut">
              <a:rPr lang="en-US" smtClean="0"/>
              <a:pPr/>
              <a:t>9/4/2025</a:t>
            </a:fld>
            <a:endParaRPr lang="en-US"/>
          </a:p>
        </p:txBody>
      </p:sp>
      <p:sp>
        <p:nvSpPr>
          <p:cNvPr id="8" name="Footer Placeholder 7"/>
          <p:cNvSpPr>
            <a:spLocks noGrp="1"/>
          </p:cNvSpPr>
          <p:nvPr>
            <p:ph type="ftr" sz="quarter" idx="11"/>
          </p:nvPr>
        </p:nvSpPr>
        <p:spPr>
          <a:xfrm>
            <a:off x="561111" y="6391838"/>
            <a:ext cx="3644282" cy="304801"/>
          </a:xfrm>
        </p:spPr>
        <p:txBody>
          <a:bodyPr/>
          <a:lstStyle/>
          <a:p>
            <a:endParaRPr lang="en-US"/>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a:p>
        </p:txBody>
      </p:sp>
    </p:spTree>
    <p:extLst>
      <p:ext uri="{BB962C8B-B14F-4D97-AF65-F5344CB8AC3E}">
        <p14:creationId xmlns:p14="http://schemas.microsoft.com/office/powerpoint/2010/main" val="1604987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a:t>Click to edit Master title style</a:t>
            </a:r>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95439" y="6391838"/>
            <a:ext cx="990599" cy="304799"/>
          </a:xfrm>
        </p:spPr>
        <p:txBody>
          <a:bodyPr/>
          <a:lstStyle/>
          <a:p>
            <a:fld id="{48A87A34-81AB-432B-8DAE-1953F412C126}" type="datetimeFigureOut">
              <a:rPr lang="en-US" smtClean="0"/>
              <a:t>9/4/2025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4163967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0653104" y="6391838"/>
            <a:ext cx="992135" cy="304799"/>
          </a:xfrm>
        </p:spPr>
        <p:txBody>
          <a:bodyPr/>
          <a:lstStyle/>
          <a:p>
            <a:fld id="{48A87A34-81AB-432B-8DAE-1953F412C126}" type="datetimeFigureOut">
              <a:rPr lang="en-US" smtClean="0"/>
              <a:t>9/4/2025</a:t>
            </a:fld>
            <a:endParaRPr lang="en-US"/>
          </a:p>
        </p:txBody>
      </p:sp>
      <p:sp>
        <p:nvSpPr>
          <p:cNvPr id="5" name="Footer Placeholder 4"/>
          <p:cNvSpPr>
            <a:spLocks noGrp="1"/>
          </p:cNvSpPr>
          <p:nvPr>
            <p:ph type="ftr" sz="quarter" idx="11"/>
          </p:nvPr>
        </p:nvSpPr>
        <p:spPr/>
        <p:txBody>
          <a:bodyPr/>
          <a:lstStyle/>
          <a:p>
            <a:endParaRPr lang="en-US"/>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a:p>
        </p:txBody>
      </p:sp>
    </p:spTree>
    <p:extLst>
      <p:ext uri="{BB962C8B-B14F-4D97-AF65-F5344CB8AC3E}">
        <p14:creationId xmlns:p14="http://schemas.microsoft.com/office/powerpoint/2010/main" val="2683589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48A87A34-81AB-432B-8DAE-1953F412C126}" type="datetimeFigureOut">
              <a:rPr lang="en-US" smtClean="0"/>
              <a:pPr/>
              <a:t>9/4/2025</a:t>
            </a:fld>
            <a:endParaRPr lang="en-US"/>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6D22F896-40B5-4ADD-8801-0D06FADFA095}" type="slidenum">
              <a:rPr lang="en-US" smtClean="0"/>
              <a:pPr/>
              <a:t>‹#›</a:t>
            </a:fld>
            <a:endParaRPr lang="en-US"/>
          </a:p>
        </p:txBody>
      </p:sp>
    </p:spTree>
    <p:extLst>
      <p:ext uri="{BB962C8B-B14F-4D97-AF65-F5344CB8AC3E}">
        <p14:creationId xmlns:p14="http://schemas.microsoft.com/office/powerpoint/2010/main" val="123976877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mailto:gvmsattendance@gvsd.org"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hyperlink" Target="https://www.media4math.com/library/math-clip-art-clock-art-clock-face-showing-740"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3.png"/><Relationship Id="rId4" Type="http://schemas.openxmlformats.org/officeDocument/2006/relationships/hyperlink" Target="https://www.publicdomainpictures.net/view-image.php?image=261630&amp;picture=blue-lock-blue-wall-background"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hyperlink" Target="https://www.walmart.com/ip/60-People-Fine-Silverware-Set-60-ea-Fork-Knife-Spoon-Wedding-Disposable-Utensils/177909169" TargetMode="External"/><Relationship Id="rId2" Type="http://schemas.openxmlformats.org/officeDocument/2006/relationships/image" Target="../media/image6.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hyperlink" Target="https://www.ragan.com/why-great-writing-starts-with-tempering-your-expectations/" TargetMode="External"/><Relationship Id="rId2" Type="http://schemas.openxmlformats.org/officeDocument/2006/relationships/image" Target="../media/image7.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jpeg"/><Relationship Id="rId1" Type="http://schemas.openxmlformats.org/officeDocument/2006/relationships/slideLayout" Target="../slideLayouts/slideLayout3.xml"/><Relationship Id="rId5" Type="http://schemas.openxmlformats.org/officeDocument/2006/relationships/image" Target="../media/image3.png"/><Relationship Id="rId4" Type="http://schemas.openxmlformats.org/officeDocument/2006/relationships/hyperlink" Target="https://www.gvsd.org/academics/homework-guidelines" TargetMode="External"/></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image" Target="../media/image1.jpe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hyperlink" Target="https://freepngimg.com/png/23131-sports-ball-image" TargetMode="Externa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hyperlink" Target="https://freepngimg.com/png/23131-sports-ball-image"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hyperlink" Target="https://freepngimg.com/png/23131-sports-ball-image" TargetMode="External"/><Relationship Id="rId2" Type="http://schemas.openxmlformats.org/officeDocument/2006/relationships/image" Target="../media/image10.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11.emf"/></Relationships>
</file>

<file path=ppt/slides/_rels/slide1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jpeg"/><Relationship Id="rId1" Type="http://schemas.openxmlformats.org/officeDocument/2006/relationships/slideLayout" Target="../slideLayouts/slideLayout9.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5.xml"/><Relationship Id="rId5" Type="http://schemas.openxmlformats.org/officeDocument/2006/relationships/image" Target="../media/image22.png"/><Relationship Id="rId4" Type="http://schemas.openxmlformats.org/officeDocument/2006/relationships/image" Target="../media/image21.png"/></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3.png"/><Relationship Id="rId2" Type="http://schemas.openxmlformats.org/officeDocument/2006/relationships/image" Target="../media/image23.png"/><Relationship Id="rId1" Type="http://schemas.openxmlformats.org/officeDocument/2006/relationships/slideLayout" Target="../slideLayouts/slideLayout7.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jpeg"/><Relationship Id="rId1" Type="http://schemas.openxmlformats.org/officeDocument/2006/relationships/slideLayout" Target="../slideLayouts/slideLayout4.xml"/><Relationship Id="rId4" Type="http://schemas.openxmlformats.org/officeDocument/2006/relationships/image" Target="../media/image3.png"/></Relationships>
</file>

<file path=ppt/slides/_rels/slide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1F489-B701-4C74-9747-27C8656A89CC}"/>
              </a:ext>
            </a:extLst>
          </p:cNvPr>
          <p:cNvSpPr>
            <a:spLocks noGrp="1"/>
          </p:cNvSpPr>
          <p:nvPr>
            <p:ph type="ctrTitle"/>
          </p:nvPr>
        </p:nvSpPr>
        <p:spPr>
          <a:xfrm>
            <a:off x="1530771" y="222896"/>
            <a:ext cx="8825658" cy="2677648"/>
          </a:xfrm>
        </p:spPr>
        <p:txBody>
          <a:bodyPr>
            <a:normAutofit/>
          </a:bodyPr>
          <a:lstStyle/>
          <a:p>
            <a:pPr algn="ctr"/>
            <a:r>
              <a:rPr lang="en-US">
                <a:latin typeface="Rockwell" panose="02060603020205020403" pitchFamily="18" charset="0"/>
              </a:rPr>
              <a:t>Welcome to </a:t>
            </a:r>
            <a:br>
              <a:rPr lang="en-US">
                <a:latin typeface="Rockwell" panose="02060603020205020403" pitchFamily="18" charset="0"/>
              </a:rPr>
            </a:br>
            <a:r>
              <a:rPr lang="en-US">
                <a:latin typeface="Rockwell" panose="02060603020205020403" pitchFamily="18" charset="0"/>
              </a:rPr>
              <a:t>Great Valley Middle School</a:t>
            </a:r>
          </a:p>
        </p:txBody>
      </p:sp>
      <p:sp>
        <p:nvSpPr>
          <p:cNvPr id="3" name="AutoShape 2" descr="Profile for Great Valley School District">
            <a:extLst>
              <a:ext uri="{FF2B5EF4-FFF2-40B4-BE49-F238E27FC236}">
                <a16:creationId xmlns:a16="http://schemas.microsoft.com/office/drawing/2014/main" id="{05B43EE5-D1E9-57EB-BB3D-0900ED74B814}"/>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chemeClr val="bg1"/>
              </a:solidFill>
            </a:endParaRPr>
          </a:p>
        </p:txBody>
      </p:sp>
      <p:pic>
        <p:nvPicPr>
          <p:cNvPr id="2060" name="Picture 12" descr="Inside Great Valley Middle School's ...">
            <a:extLst>
              <a:ext uri="{FF2B5EF4-FFF2-40B4-BE49-F238E27FC236}">
                <a16:creationId xmlns:a16="http://schemas.microsoft.com/office/drawing/2014/main" id="{D2070EF8-0D1B-1C62-9A6A-259C3522CB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3872" y="3125643"/>
            <a:ext cx="4709831" cy="3134179"/>
          </a:xfrm>
          <a:prstGeom prst="rect">
            <a:avLst/>
          </a:prstGeom>
          <a:noFill/>
          <a:ln>
            <a:noFill/>
          </a:ln>
          <a:effectLst>
            <a:softEdge rad="76200"/>
          </a:effectLst>
          <a:extLst>
            <a:ext uri="{909E8E84-426E-40DD-AFC4-6F175D3DCCD1}">
              <a14:hiddenFill xmlns:a14="http://schemas.microsoft.com/office/drawing/2010/main">
                <a:solidFill>
                  <a:srgbClr val="FFFFFF"/>
                </a:solidFill>
              </a14:hiddenFill>
            </a:ext>
          </a:extLst>
        </p:spPr>
      </p:pic>
      <p:pic>
        <p:nvPicPr>
          <p:cNvPr id="4" name="Picture 10" descr="Great Valley School District">
            <a:extLst>
              <a:ext uri="{FF2B5EF4-FFF2-40B4-BE49-F238E27FC236}">
                <a16:creationId xmlns:a16="http://schemas.microsoft.com/office/drawing/2014/main" id="{BB468FC6-71C9-F44E-6483-DACA769350D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169067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140144" y="231140"/>
            <a:ext cx="9875520" cy="1356360"/>
          </a:xfrm>
        </p:spPr>
        <p:txBody>
          <a:bodyPr>
            <a:normAutofit/>
          </a:bodyPr>
          <a:lstStyle/>
          <a:p>
            <a:pPr algn="ctr"/>
            <a:r>
              <a:rPr lang="en-US" sz="5000">
                <a:latin typeface="Plantagenet Cherokee" panose="020F0502020204030204" pitchFamily="18" charset="0"/>
              </a:rPr>
              <a:t>GVMS Arrival</a:t>
            </a:r>
          </a:p>
        </p:txBody>
      </p:sp>
      <p:sp>
        <p:nvSpPr>
          <p:cNvPr id="5" name="Content Placeholder 4">
            <a:extLst>
              <a:ext uri="{FF2B5EF4-FFF2-40B4-BE49-F238E27FC236}">
                <a16:creationId xmlns:a16="http://schemas.microsoft.com/office/drawing/2014/main" id="{58BB6838-A3F7-5C14-F943-4B0CEEE6DD6A}"/>
              </a:ext>
            </a:extLst>
          </p:cNvPr>
          <p:cNvSpPr>
            <a:spLocks noGrp="1"/>
          </p:cNvSpPr>
          <p:nvPr>
            <p:ph idx="1"/>
          </p:nvPr>
        </p:nvSpPr>
        <p:spPr>
          <a:xfrm>
            <a:off x="289069" y="1448808"/>
            <a:ext cx="11609930" cy="5178051"/>
          </a:xfrm>
        </p:spPr>
        <p:txBody>
          <a:bodyPr>
            <a:normAutofit fontScale="92500" lnSpcReduction="10000"/>
          </a:bodyPr>
          <a:lstStyle/>
          <a:p>
            <a:pPr marL="45720" indent="0" algn="ctr">
              <a:buNone/>
            </a:pPr>
            <a:r>
              <a:rPr lang="en-US" sz="5200" b="1">
                <a:solidFill>
                  <a:schemeClr val="bg2">
                    <a:lumMod val="75000"/>
                  </a:schemeClr>
                </a:solidFill>
                <a:latin typeface="Plantagenet Cherokee" panose="02020602070100000000" pitchFamily="18" charset="0"/>
              </a:rPr>
              <a:t>Our official start time is 7:40am</a:t>
            </a:r>
          </a:p>
          <a:p>
            <a:pPr marL="45720" indent="0">
              <a:buNone/>
            </a:pPr>
            <a:endParaRPr lang="en-US" sz="3000" b="1" u="sng">
              <a:solidFill>
                <a:schemeClr val="bg2">
                  <a:lumMod val="50000"/>
                </a:schemeClr>
              </a:solidFill>
              <a:latin typeface="Plantagenet Cherokee" panose="02020602070100000000" pitchFamily="18" charset="0"/>
            </a:endParaRPr>
          </a:p>
          <a:p>
            <a:pPr marL="45720" indent="0">
              <a:buNone/>
            </a:pPr>
            <a:r>
              <a:rPr lang="en-US" sz="3000" b="1" u="sng">
                <a:solidFill>
                  <a:srgbClr val="00B0F0"/>
                </a:solidFill>
                <a:latin typeface="Plantagenet Cherokee" panose="02020602070100000000" pitchFamily="18" charset="0"/>
              </a:rPr>
              <a:t>Drop Off Procedures</a:t>
            </a:r>
          </a:p>
          <a:p>
            <a:pPr>
              <a:buFont typeface="STKaiti" panose="02010600040101010101" pitchFamily="2" charset="-122"/>
              <a:buChar char="★"/>
            </a:pPr>
            <a:r>
              <a:rPr lang="en-US" b="1">
                <a:solidFill>
                  <a:srgbClr val="0070C0"/>
                </a:solidFill>
                <a:latin typeface="Plantagenet Cherokee" panose="02020602070100000000" pitchFamily="18" charset="0"/>
              </a:rPr>
              <a:t>Buses drop off on the building-side curb</a:t>
            </a:r>
          </a:p>
          <a:p>
            <a:pPr>
              <a:buFont typeface="STKaiti" panose="02010600040101010101" pitchFamily="2" charset="-122"/>
              <a:buChar char="★"/>
            </a:pPr>
            <a:r>
              <a:rPr lang="en-US" b="1">
                <a:solidFill>
                  <a:srgbClr val="0070C0"/>
                </a:solidFill>
                <a:latin typeface="Plantagenet Cherokee" panose="02020602070100000000" pitchFamily="18" charset="0"/>
              </a:rPr>
              <a:t>Parent drop off in front of the building on building-side curb and opposing side curb. If you use the main GVMS entrance, you may be directed to go left or right at the top of the drive. Either direction will permit you to drop off your Middle Schooler. </a:t>
            </a:r>
          </a:p>
          <a:p>
            <a:pPr marL="45720" indent="0">
              <a:buNone/>
            </a:pPr>
            <a:endParaRPr lang="en-US">
              <a:solidFill>
                <a:schemeClr val="bg2">
                  <a:lumMod val="75000"/>
                </a:schemeClr>
              </a:solidFill>
              <a:latin typeface="Plantagenet Cherokee" panose="02020602070100000000" pitchFamily="18" charset="0"/>
            </a:endParaRPr>
          </a:p>
          <a:p>
            <a:pPr marL="45720" indent="0">
              <a:buNone/>
            </a:pPr>
            <a:r>
              <a:rPr lang="en-US" sz="3000" b="1" u="sng">
                <a:solidFill>
                  <a:srgbClr val="00B0F0"/>
                </a:solidFill>
                <a:latin typeface="Plantagenet Cherokee" panose="02020602070100000000" pitchFamily="18" charset="0"/>
              </a:rPr>
              <a:t>Arrival Inside</a:t>
            </a:r>
          </a:p>
          <a:p>
            <a:pPr>
              <a:buFont typeface="STKaiti" panose="02010600040101010101" pitchFamily="2" charset="-122"/>
              <a:buChar char="★"/>
            </a:pPr>
            <a:r>
              <a:rPr lang="en-US" b="1">
                <a:solidFill>
                  <a:srgbClr val="0070C0"/>
                </a:solidFill>
                <a:latin typeface="Plantagenet Cherokee" panose="02020602070100000000" pitchFamily="18" charset="0"/>
              </a:rPr>
              <a:t>Students are expected to put cell phones away before they enter the building</a:t>
            </a:r>
          </a:p>
          <a:p>
            <a:pPr>
              <a:buFont typeface="STKaiti" panose="02010600040101010101" pitchFamily="2" charset="-122"/>
              <a:buChar char="★"/>
            </a:pPr>
            <a:r>
              <a:rPr lang="en-US" b="1">
                <a:solidFill>
                  <a:srgbClr val="0070C0"/>
                </a:solidFill>
                <a:latin typeface="Plantagenet Cherokee" panose="02020602070100000000" pitchFamily="18" charset="0"/>
              </a:rPr>
              <a:t>Breakfast is served in the Dining Room</a:t>
            </a:r>
          </a:p>
          <a:p>
            <a:pPr>
              <a:buFont typeface="STKaiti" panose="02010600040101010101" pitchFamily="2" charset="-122"/>
              <a:buChar char="★"/>
            </a:pPr>
            <a:r>
              <a:rPr lang="en-US" b="1">
                <a:solidFill>
                  <a:srgbClr val="0070C0"/>
                </a:solidFill>
                <a:latin typeface="Plantagenet Cherokee" panose="02020602070100000000" pitchFamily="18" charset="0"/>
              </a:rPr>
              <a:t>Students who finish eating or who choose not to eat will be housed in the gym (louder space) or the library (quieter space) until dismissed for Advocacy at 7:30am</a:t>
            </a:r>
          </a:p>
        </p:txBody>
      </p:sp>
      <p:pic>
        <p:nvPicPr>
          <p:cNvPr id="6" name="Picture 10" descr="Great Valley School District">
            <a:extLst>
              <a:ext uri="{FF2B5EF4-FFF2-40B4-BE49-F238E27FC236}">
                <a16:creationId xmlns:a16="http://schemas.microsoft.com/office/drawing/2014/main" id="{462FE916-6D46-57CD-759C-486B164B512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5240777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083887" y="602617"/>
            <a:ext cx="9875520" cy="1356360"/>
          </a:xfrm>
        </p:spPr>
        <p:txBody>
          <a:bodyPr/>
          <a:lstStyle/>
          <a:p>
            <a:pPr algn="ctr"/>
            <a:r>
              <a:rPr lang="en-US" sz="5000">
                <a:latin typeface="Plantagenet Cherokee" panose="02020602070100000000" pitchFamily="18" charset="0"/>
              </a:rPr>
              <a:t>GVMS Dismissal</a:t>
            </a:r>
          </a:p>
        </p:txBody>
      </p:sp>
      <p:sp>
        <p:nvSpPr>
          <p:cNvPr id="6" name="Content Placeholder 5">
            <a:extLst>
              <a:ext uri="{FF2B5EF4-FFF2-40B4-BE49-F238E27FC236}">
                <a16:creationId xmlns:a16="http://schemas.microsoft.com/office/drawing/2014/main" id="{A0A07335-8646-1CD8-4106-D4AE5EEB2E18}"/>
              </a:ext>
            </a:extLst>
          </p:cNvPr>
          <p:cNvSpPr>
            <a:spLocks noGrp="1"/>
          </p:cNvSpPr>
          <p:nvPr>
            <p:ph idx="1"/>
          </p:nvPr>
        </p:nvSpPr>
        <p:spPr>
          <a:xfrm>
            <a:off x="357809" y="2160104"/>
            <a:ext cx="11403495" cy="4552122"/>
          </a:xfrm>
        </p:spPr>
        <p:txBody>
          <a:bodyPr>
            <a:normAutofit fontScale="92500" lnSpcReduction="10000"/>
          </a:bodyPr>
          <a:lstStyle/>
          <a:p>
            <a:pPr>
              <a:lnSpc>
                <a:spcPct val="150000"/>
              </a:lnSpc>
              <a:buFont typeface="STKaiti" panose="02010600040101010101" pitchFamily="2" charset="-122"/>
              <a:buChar char="★"/>
            </a:pPr>
            <a:r>
              <a:rPr lang="en-US" sz="2500" b="1">
                <a:solidFill>
                  <a:srgbClr val="0070C0"/>
                </a:solidFill>
                <a:latin typeface="Plantagenet Cherokee" panose="02020602070100000000" pitchFamily="18" charset="0"/>
              </a:rPr>
              <a:t>The school day ends at 2:30 pm. </a:t>
            </a:r>
          </a:p>
          <a:p>
            <a:pPr>
              <a:lnSpc>
                <a:spcPct val="150000"/>
              </a:lnSpc>
              <a:buFont typeface="STKaiti" panose="02010600040101010101" pitchFamily="2" charset="-122"/>
              <a:buChar char="★"/>
            </a:pPr>
            <a:r>
              <a:rPr lang="en-US" sz="2500" b="1">
                <a:solidFill>
                  <a:srgbClr val="0070C0"/>
                </a:solidFill>
                <a:latin typeface="Plantagenet Cherokee" panose="02020602070100000000" pitchFamily="18" charset="0"/>
              </a:rPr>
              <a:t>Parent pick up does not start until buses have departed campus, approximately 2:38 pm</a:t>
            </a:r>
          </a:p>
          <a:p>
            <a:pPr>
              <a:lnSpc>
                <a:spcPct val="150000"/>
              </a:lnSpc>
              <a:buFont typeface="STKaiti" panose="02010600040101010101" pitchFamily="2" charset="-122"/>
              <a:buChar char="★"/>
            </a:pPr>
            <a:r>
              <a:rPr lang="en-US" sz="2500" b="1">
                <a:solidFill>
                  <a:srgbClr val="0070C0"/>
                </a:solidFill>
                <a:latin typeface="Plantagenet Cherokee" panose="02020602070100000000" pitchFamily="18" charset="0"/>
              </a:rPr>
              <a:t>Parents are asked to avoid getting to campus until 2:38 pm. Car traffic will flow in two parallel lines heading from the GVHS entrance towards GVMS. If you enter through the GVMS main driveway, you will ONLY be able to turn LEFT when you reach the top of the main drive.</a:t>
            </a:r>
          </a:p>
          <a:p>
            <a:pPr>
              <a:lnSpc>
                <a:spcPct val="150000"/>
              </a:lnSpc>
              <a:buFont typeface="STKaiti" panose="02010600040101010101" pitchFamily="2" charset="-122"/>
              <a:buChar char="★"/>
            </a:pPr>
            <a:r>
              <a:rPr lang="en-US" sz="2500" b="1">
                <a:solidFill>
                  <a:srgbClr val="0070C0"/>
                </a:solidFill>
                <a:latin typeface="Plantagenet Cherokee" panose="02020602070100000000" pitchFamily="18" charset="0"/>
              </a:rPr>
              <a:t>Students are permitted to ride home with siblings at GVHS who drive.</a:t>
            </a:r>
          </a:p>
        </p:txBody>
      </p:sp>
      <p:pic>
        <p:nvPicPr>
          <p:cNvPr id="7" name="Picture 10" descr="Great Valley School District">
            <a:extLst>
              <a:ext uri="{FF2B5EF4-FFF2-40B4-BE49-F238E27FC236}">
                <a16:creationId xmlns:a16="http://schemas.microsoft.com/office/drawing/2014/main" id="{37F6E21A-0FC3-C8F9-617E-57BE0AD9E9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6832798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7C31A-6F25-0DA0-E9DB-AD83940FCB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E30C7D-B1F8-7AFC-6FF4-87D5D4ACB67B}"/>
              </a:ext>
            </a:extLst>
          </p:cNvPr>
          <p:cNvSpPr>
            <a:spLocks noGrp="1"/>
          </p:cNvSpPr>
          <p:nvPr>
            <p:ph type="title"/>
          </p:nvPr>
        </p:nvSpPr>
        <p:spPr>
          <a:xfrm>
            <a:off x="1143000" y="508410"/>
            <a:ext cx="9875520" cy="1356360"/>
          </a:xfrm>
        </p:spPr>
        <p:txBody>
          <a:bodyPr>
            <a:normAutofit/>
          </a:bodyPr>
          <a:lstStyle/>
          <a:p>
            <a:pPr algn="ctr"/>
            <a:r>
              <a:rPr lang="en-US" sz="5000">
                <a:latin typeface="Plantagenet Cherokee" panose="020F0502020204030204" pitchFamily="18" charset="0"/>
              </a:rPr>
              <a:t>Housekeeping Items</a:t>
            </a:r>
          </a:p>
        </p:txBody>
      </p:sp>
      <p:sp>
        <p:nvSpPr>
          <p:cNvPr id="5" name="Content Placeholder 4">
            <a:extLst>
              <a:ext uri="{FF2B5EF4-FFF2-40B4-BE49-F238E27FC236}">
                <a16:creationId xmlns:a16="http://schemas.microsoft.com/office/drawing/2014/main" id="{8B9A4D6E-82BB-7FB4-CBB5-A127384ACBA6}"/>
              </a:ext>
            </a:extLst>
          </p:cNvPr>
          <p:cNvSpPr>
            <a:spLocks noGrp="1"/>
          </p:cNvSpPr>
          <p:nvPr>
            <p:ph idx="1"/>
          </p:nvPr>
        </p:nvSpPr>
        <p:spPr>
          <a:xfrm>
            <a:off x="0" y="1970385"/>
            <a:ext cx="12306054" cy="4843370"/>
          </a:xfrm>
        </p:spPr>
        <p:txBody>
          <a:bodyPr vert="horz" lIns="91440" tIns="45720" rIns="91440" bIns="45720" rtlCol="0" anchor="t">
            <a:normAutofit fontScale="55000" lnSpcReduction="20000"/>
          </a:bodyPr>
          <a:lstStyle/>
          <a:p>
            <a:pPr marL="45720" indent="0">
              <a:buNone/>
            </a:pPr>
            <a:r>
              <a:rPr lang="en-US" sz="3500" b="1" u="sng">
                <a:solidFill>
                  <a:srgbClr val="00B0F0"/>
                </a:solidFill>
                <a:latin typeface="Plantagenet Cherokee"/>
              </a:rPr>
              <a:t>Attendance</a:t>
            </a:r>
          </a:p>
          <a:p>
            <a:pPr>
              <a:buFont typeface="STKaiti" panose="02010600040101010101" pitchFamily="2" charset="-122"/>
              <a:buChar char="★"/>
            </a:pPr>
            <a:r>
              <a:rPr lang="en-US" sz="2900" b="1" i="0">
                <a:solidFill>
                  <a:srgbClr val="0070C0"/>
                </a:solidFill>
                <a:effectLst/>
                <a:latin typeface="Plantagenet Cherokee"/>
              </a:rPr>
              <a:t>In the event your child will be absent and/or leaving school early, please use Pick Up Patrol or email </a:t>
            </a:r>
            <a:r>
              <a:rPr lang="en-US" sz="2900" b="0" i="0" u="sng">
                <a:solidFill>
                  <a:srgbClr val="0033AB"/>
                </a:solidFill>
                <a:effectLst/>
                <a:latin typeface="Open Sans"/>
                <a:ea typeface="Open Sans"/>
                <a:cs typeface="Open Sans"/>
                <a:hlinkClick r:id="rId3"/>
              </a:rPr>
              <a:t>gvmsattendance@gvsd.org</a:t>
            </a:r>
            <a:endParaRPr lang="en-US" sz="2900" b="0" i="0">
              <a:solidFill>
                <a:srgbClr val="636363"/>
              </a:solidFill>
              <a:effectLst/>
              <a:latin typeface="Open Sans"/>
              <a:ea typeface="Open Sans"/>
              <a:cs typeface="Open Sans"/>
            </a:endParaRPr>
          </a:p>
          <a:p>
            <a:pPr marL="0" indent="0">
              <a:buNone/>
            </a:pPr>
            <a:endParaRPr lang="en-US" sz="2900" b="1">
              <a:solidFill>
                <a:srgbClr val="0070C0"/>
              </a:solidFill>
              <a:latin typeface="Plantagenet Cherokee" panose="02020602070100000000" pitchFamily="18" charset="0"/>
            </a:endParaRPr>
          </a:p>
          <a:p>
            <a:pPr>
              <a:buFont typeface="STKaiti" panose="02010600040101010101" pitchFamily="2" charset="-122"/>
              <a:buChar char="★"/>
            </a:pPr>
            <a:r>
              <a:rPr lang="en-US" sz="2900" b="1">
                <a:solidFill>
                  <a:srgbClr val="0070C0"/>
                </a:solidFill>
                <a:latin typeface="Plantagenet Cherokee"/>
              </a:rPr>
              <a:t>Please remember to provide parent excuse notes (up to 10 per school year) or doctor notes following an absence</a:t>
            </a:r>
          </a:p>
          <a:p>
            <a:pPr marL="45720" indent="0">
              <a:buNone/>
            </a:pPr>
            <a:endParaRPr lang="en-US" sz="2300">
              <a:solidFill>
                <a:schemeClr val="bg2">
                  <a:lumMod val="75000"/>
                </a:schemeClr>
              </a:solidFill>
              <a:latin typeface="Plantagenet Cherokee" panose="02020602070100000000" pitchFamily="18" charset="0"/>
            </a:endParaRPr>
          </a:p>
          <a:p>
            <a:pPr marL="45720" indent="0">
              <a:buNone/>
            </a:pPr>
            <a:r>
              <a:rPr lang="en-US" sz="3500" b="1" u="sng">
                <a:solidFill>
                  <a:srgbClr val="00B0F0"/>
                </a:solidFill>
                <a:latin typeface="Plantagenet Cherokee"/>
              </a:rPr>
              <a:t>Extended Absence (family trip)</a:t>
            </a:r>
          </a:p>
          <a:p>
            <a:pPr algn="l">
              <a:spcAft>
                <a:spcPts val="1500"/>
              </a:spcAft>
              <a:buFont typeface="STKaiti" panose="02010600040101010101" pitchFamily="2" charset="-122"/>
              <a:buChar char="★"/>
            </a:pPr>
            <a:r>
              <a:rPr lang="en-US" sz="2900" b="1" i="0">
                <a:solidFill>
                  <a:srgbClr val="0070C0"/>
                </a:solidFill>
                <a:effectLst/>
                <a:latin typeface="Plantagenet Cherokee"/>
              </a:rPr>
              <a:t>You must complete the educational travel form and submit it to attendance a minimum of two weeks in advance of your trip.</a:t>
            </a:r>
          </a:p>
          <a:p>
            <a:pPr algn="l">
              <a:lnSpc>
                <a:spcPct val="170000"/>
              </a:lnSpc>
              <a:buFont typeface="STKaiti" panose="02010600040101010101" pitchFamily="2" charset="-122"/>
              <a:buChar char="★"/>
            </a:pPr>
            <a:r>
              <a:rPr lang="en-US" sz="2900" b="1" i="0">
                <a:solidFill>
                  <a:srgbClr val="0070C0"/>
                </a:solidFill>
                <a:effectLst/>
                <a:latin typeface="Plantagenet Cherokee"/>
              </a:rPr>
              <a:t>Please note: if a student misses 10+ consecutive days of school, they will be dropped from our </a:t>
            </a:r>
            <a:r>
              <a:rPr lang="en-US" sz="2900" b="1">
                <a:solidFill>
                  <a:srgbClr val="0070C0"/>
                </a:solidFill>
                <a:latin typeface="Plantagenet Cherokee"/>
              </a:rPr>
              <a:t>rolls</a:t>
            </a:r>
            <a:r>
              <a:rPr lang="en-US" sz="2900" b="1" i="0">
                <a:solidFill>
                  <a:srgbClr val="0070C0"/>
                </a:solidFill>
                <a:effectLst/>
                <a:latin typeface="Plantagenet Cherokee"/>
              </a:rPr>
              <a:t> and you will need to register them again once you return from your trip. Student grades from coursework completed prior to your trip will be reinstated upon their re-enrollment.</a:t>
            </a:r>
          </a:p>
          <a:p>
            <a:pPr marL="45720" indent="0">
              <a:buNone/>
            </a:pPr>
            <a:endParaRPr lang="en-US" sz="2000" b="1" u="sng">
              <a:solidFill>
                <a:schemeClr val="bg2">
                  <a:lumMod val="50000"/>
                </a:schemeClr>
              </a:solidFill>
              <a:latin typeface="Plantagenet Cherokee" panose="02020602070100000000" pitchFamily="18" charset="0"/>
            </a:endParaRPr>
          </a:p>
          <a:p>
            <a:pPr marL="45720" indent="0">
              <a:buNone/>
            </a:pPr>
            <a:r>
              <a:rPr lang="en-US" sz="3500" b="1" u="sng">
                <a:solidFill>
                  <a:srgbClr val="00B0F0"/>
                </a:solidFill>
                <a:latin typeface="Plantagenet Cherokee"/>
              </a:rPr>
              <a:t>Oops, my student forgot something at home!</a:t>
            </a:r>
          </a:p>
          <a:p>
            <a:pPr>
              <a:buFont typeface="STKaiti" panose="02010600040101010101" pitchFamily="2" charset="-122"/>
              <a:buChar char="★"/>
            </a:pPr>
            <a:r>
              <a:rPr lang="en-US" sz="2900" b="1">
                <a:solidFill>
                  <a:srgbClr val="0070C0"/>
                </a:solidFill>
                <a:latin typeface="Plantagenet Cherokee"/>
              </a:rPr>
              <a:t>Feel free to drop off student items in the main office. Be sure to label items with the student’s name. </a:t>
            </a:r>
          </a:p>
        </p:txBody>
      </p:sp>
      <p:pic>
        <p:nvPicPr>
          <p:cNvPr id="6" name="Picture 10" descr="Great Valley School District">
            <a:extLst>
              <a:ext uri="{FF2B5EF4-FFF2-40B4-BE49-F238E27FC236}">
                <a16:creationId xmlns:a16="http://schemas.microsoft.com/office/drawing/2014/main" id="{1DA78881-70F4-76DC-C970-127F94991B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02726"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406996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3" name="Group 22">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4" name="Rectangle 23">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5" name="Oval 24">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6" name="Oval 25">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7" name="Oval 26">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8" name="Oval 27">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9" name="Oval 28">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0"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31"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32"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34" name="Rectangle 33">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154954" y="973668"/>
            <a:ext cx="8761413" cy="706964"/>
          </a:xfrm>
        </p:spPr>
        <p:txBody>
          <a:bodyPr vert="horz" lIns="91440" tIns="45720" rIns="91440" bIns="45720" rtlCol="0" anchor="ctr">
            <a:noAutofit/>
          </a:bodyPr>
          <a:lstStyle/>
          <a:p>
            <a:pPr algn="ctr"/>
            <a:r>
              <a:rPr lang="en-US" sz="5000" b="0" i="0" kern="1200">
                <a:solidFill>
                  <a:srgbClr val="EBEBEB"/>
                </a:solidFill>
                <a:latin typeface="Plantagenet Cherokee" panose="02020602070100000000" pitchFamily="18" charset="0"/>
              </a:rPr>
              <a:t>Advocacy</a:t>
            </a:r>
          </a:p>
        </p:txBody>
      </p:sp>
      <p:sp>
        <p:nvSpPr>
          <p:cNvPr id="6" name="Content Placeholder 5">
            <a:extLst>
              <a:ext uri="{FF2B5EF4-FFF2-40B4-BE49-F238E27FC236}">
                <a16:creationId xmlns:a16="http://schemas.microsoft.com/office/drawing/2014/main" id="{4E385E1F-D89E-CA98-AF99-4C6075B566ED}"/>
              </a:ext>
            </a:extLst>
          </p:cNvPr>
          <p:cNvSpPr>
            <a:spLocks noGrp="1"/>
          </p:cNvSpPr>
          <p:nvPr>
            <p:ph sz="half" idx="1"/>
          </p:nvPr>
        </p:nvSpPr>
        <p:spPr>
          <a:xfrm>
            <a:off x="961616" y="2409259"/>
            <a:ext cx="7581657" cy="4322237"/>
          </a:xfrm>
        </p:spPr>
        <p:txBody>
          <a:bodyPr vert="horz" lIns="91440" tIns="45720" rIns="91440" bIns="45720" rtlCol="0" anchor="ctr">
            <a:normAutofit/>
          </a:bodyPr>
          <a:lstStyle/>
          <a:p>
            <a:pPr>
              <a:lnSpc>
                <a:spcPct val="90000"/>
              </a:lnSpc>
              <a:buFont typeface="STKaiti" panose="02010600040101010101" pitchFamily="2" charset="-122"/>
              <a:buChar char="★"/>
            </a:pPr>
            <a:r>
              <a:rPr lang="en-US" sz="2000" b="1">
                <a:solidFill>
                  <a:srgbClr val="00B0F0"/>
                </a:solidFill>
              </a:rPr>
              <a:t>Begins at 7:40am and concludes at 7:50am but will be extended for the first two days of school</a:t>
            </a:r>
          </a:p>
          <a:p>
            <a:pPr>
              <a:lnSpc>
                <a:spcPct val="90000"/>
              </a:lnSpc>
              <a:buFont typeface="STKaiti" panose="02010600040101010101" pitchFamily="2" charset="-122"/>
              <a:buChar char="★"/>
            </a:pPr>
            <a:r>
              <a:rPr lang="en-US" sz="2000" b="1">
                <a:solidFill>
                  <a:srgbClr val="0070C0"/>
                </a:solidFill>
              </a:rPr>
              <a:t>Students visit lockers prior to Advocacy</a:t>
            </a:r>
          </a:p>
          <a:p>
            <a:pPr>
              <a:lnSpc>
                <a:spcPct val="90000"/>
              </a:lnSpc>
              <a:buFont typeface="STKaiti" panose="02010600040101010101" pitchFamily="2" charset="-122"/>
              <a:buChar char="★"/>
            </a:pPr>
            <a:r>
              <a:rPr lang="en-US" sz="2000" b="1">
                <a:solidFill>
                  <a:srgbClr val="00B0F0"/>
                </a:solidFill>
              </a:rPr>
              <a:t>All teachers have Advocacies usually consisting of 15 or fewer students</a:t>
            </a:r>
          </a:p>
          <a:p>
            <a:pPr>
              <a:lnSpc>
                <a:spcPct val="90000"/>
              </a:lnSpc>
              <a:buFont typeface="STKaiti" panose="02010600040101010101" pitchFamily="2" charset="-122"/>
              <a:buChar char="★"/>
            </a:pPr>
            <a:r>
              <a:rPr lang="en-US" sz="2000" b="1">
                <a:solidFill>
                  <a:srgbClr val="0070C0"/>
                </a:solidFill>
              </a:rPr>
              <a:t>The morning news show will air each morning and is streamed in all classrooms</a:t>
            </a:r>
          </a:p>
          <a:p>
            <a:pPr>
              <a:lnSpc>
                <a:spcPct val="90000"/>
              </a:lnSpc>
              <a:buFont typeface="STKaiti" panose="02010600040101010101" pitchFamily="2" charset="-122"/>
              <a:buChar char="★"/>
            </a:pPr>
            <a:r>
              <a:rPr lang="en-US" sz="2000" b="1">
                <a:solidFill>
                  <a:srgbClr val="00B0F0"/>
                </a:solidFill>
              </a:rPr>
              <a:t>Approximately every month we host a Patriot Pride Day. Advocacy is extended and we run a modified daily schedule. Patriot Pride activities focus on social-emotional learning, team-building, etc. Some activities are facilitated by our Patriot Pal student leaders.</a:t>
            </a:r>
          </a:p>
          <a:p>
            <a:pPr marL="45720" indent="0">
              <a:lnSpc>
                <a:spcPct val="90000"/>
              </a:lnSpc>
            </a:pPr>
            <a:endParaRPr lang="en-US" sz="1700"/>
          </a:p>
        </p:txBody>
      </p:sp>
      <p:pic>
        <p:nvPicPr>
          <p:cNvPr id="18" name="Picture 17" descr="A clock with a black and white face&#10;&#10;AI-generated content may be incorrect.">
            <a:extLst>
              <a:ext uri="{FF2B5EF4-FFF2-40B4-BE49-F238E27FC236}">
                <a16:creationId xmlns:a16="http://schemas.microsoft.com/office/drawing/2014/main" id="{040FE96A-2070-1892-E161-C3443FD819F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930724" y="2488748"/>
            <a:ext cx="3067163" cy="3067163"/>
          </a:xfrm>
          <a:prstGeom prst="roundRect">
            <a:avLst>
              <a:gd name="adj" fmla="val 1858"/>
            </a:avLst>
          </a:prstGeom>
          <a:effectLst>
            <a:outerShdw blurRad="50800" dist="50800" dir="5400000" algn="tl" rotWithShape="0">
              <a:srgbClr val="000000">
                <a:alpha val="43000"/>
              </a:srgbClr>
            </a:outerShdw>
          </a:effectLst>
        </p:spPr>
      </p:pic>
      <p:pic>
        <p:nvPicPr>
          <p:cNvPr id="8" name="Picture 10" descr="Great Valley School District">
            <a:extLst>
              <a:ext uri="{FF2B5EF4-FFF2-40B4-BE49-F238E27FC236}">
                <a16:creationId xmlns:a16="http://schemas.microsoft.com/office/drawing/2014/main" id="{04A0B44B-D82B-94C3-2411-B4CF4A2F18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94240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a:extLst>
            <a:ext uri="{FF2B5EF4-FFF2-40B4-BE49-F238E27FC236}">
              <a16:creationId xmlns:a16="http://schemas.microsoft.com/office/drawing/2014/main" id="{01C0F062-B5E5-2115-CB1E-6F4089AC35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07B8A6-E5EB-3E6A-4E8E-61581764DAD5}"/>
              </a:ext>
            </a:extLst>
          </p:cNvPr>
          <p:cNvSpPr>
            <a:spLocks noGrp="1"/>
          </p:cNvSpPr>
          <p:nvPr>
            <p:ph type="title"/>
          </p:nvPr>
        </p:nvSpPr>
        <p:spPr/>
        <p:txBody>
          <a:bodyPr anchor="ctr">
            <a:noAutofit/>
          </a:bodyPr>
          <a:lstStyle/>
          <a:p>
            <a:pPr algn="ctr"/>
            <a:r>
              <a:rPr lang="en-US" sz="5000">
                <a:latin typeface="Plantagenet Cherokee" panose="02020602070100000000" pitchFamily="18" charset="0"/>
              </a:rPr>
              <a:t>Lockers</a:t>
            </a:r>
          </a:p>
        </p:txBody>
      </p:sp>
      <p:sp>
        <p:nvSpPr>
          <p:cNvPr id="6" name="Content Placeholder 5">
            <a:extLst>
              <a:ext uri="{FF2B5EF4-FFF2-40B4-BE49-F238E27FC236}">
                <a16:creationId xmlns:a16="http://schemas.microsoft.com/office/drawing/2014/main" id="{9413703F-3804-2046-3D1E-1E5439D8E972}"/>
              </a:ext>
            </a:extLst>
          </p:cNvPr>
          <p:cNvSpPr>
            <a:spLocks noGrp="1"/>
          </p:cNvSpPr>
          <p:nvPr>
            <p:ph sz="half" idx="1"/>
          </p:nvPr>
        </p:nvSpPr>
        <p:spPr>
          <a:xfrm>
            <a:off x="5215030" y="2786380"/>
            <a:ext cx="6781640" cy="3865558"/>
          </a:xfrm>
        </p:spPr>
        <p:txBody>
          <a:bodyPr>
            <a:normAutofit/>
          </a:bodyPr>
          <a:lstStyle/>
          <a:p>
            <a:pPr>
              <a:buFont typeface="STKaiti" panose="02010600040101010101" pitchFamily="2" charset="-122"/>
              <a:buChar char="★"/>
            </a:pPr>
            <a:r>
              <a:rPr lang="en-US" sz="2500" b="1">
                <a:solidFill>
                  <a:srgbClr val="0070C0"/>
                </a:solidFill>
              </a:rPr>
              <a:t>Students are expected to keep outerwear including hats/caps, backpacks, purses, cell phones, etc. in their assigned lockers.</a:t>
            </a:r>
          </a:p>
          <a:p>
            <a:pPr marL="0" indent="0">
              <a:buNone/>
            </a:pPr>
            <a:endParaRPr lang="en-US" sz="2500" b="1">
              <a:solidFill>
                <a:srgbClr val="0070C0"/>
              </a:solidFill>
            </a:endParaRPr>
          </a:p>
          <a:p>
            <a:pPr>
              <a:buFont typeface="STKaiti" panose="02010600040101010101" pitchFamily="2" charset="-122"/>
              <a:buChar char="★"/>
            </a:pPr>
            <a:r>
              <a:rPr lang="en-US" sz="2500" b="1">
                <a:solidFill>
                  <a:srgbClr val="0070C0"/>
                </a:solidFill>
              </a:rPr>
              <a:t>Students may visit their lockers between classes as necessary. Typically, students visit before advocacy, before and after lunch, and during dismissal.</a:t>
            </a:r>
          </a:p>
          <a:p>
            <a:pPr>
              <a:buFont typeface="STKaiti" panose="02010600040101010101" pitchFamily="2" charset="-122"/>
              <a:buChar char="★"/>
            </a:pPr>
            <a:endParaRPr lang="en-US" sz="1700"/>
          </a:p>
          <a:p>
            <a:pPr marL="45720" indent="0">
              <a:buNone/>
            </a:pPr>
            <a:endParaRPr lang="en-US" sz="1700"/>
          </a:p>
        </p:txBody>
      </p:sp>
      <p:pic>
        <p:nvPicPr>
          <p:cNvPr id="5" name="Picture 4" descr="A blue lockers with open doors&#10;&#10;AI-generated content may be incorrect.">
            <a:extLst>
              <a:ext uri="{FF2B5EF4-FFF2-40B4-BE49-F238E27FC236}">
                <a16:creationId xmlns:a16="http://schemas.microsoft.com/office/drawing/2014/main" id="{BB1A0828-0C62-E2F9-D8A7-2E913CCDBFC0}"/>
              </a:ext>
            </a:extLst>
          </p:cNvPr>
          <p:cNvPicPr>
            <a:picLocks noChangeAspect="1"/>
          </p:cNvPicPr>
          <p:nvPr/>
        </p:nvPicPr>
        <p:blipFill>
          <a:blip r:embed="rId3">
            <a:extLst>
              <a:ext uri="{837473B0-CC2E-450A-ABE3-18F120FF3D39}">
                <a1611:picAttrSrcUrl xmlns:a1611="http://schemas.microsoft.com/office/drawing/2016/11/main" r:id="rId4"/>
              </a:ext>
            </a:extLst>
          </a:blip>
          <a:srcRect l="12486" r="13382" b="1"/>
          <a:stretch/>
        </p:blipFill>
        <p:spPr>
          <a:xfrm>
            <a:off x="664028" y="2285999"/>
            <a:ext cx="4287453" cy="3627845"/>
          </a:xfrm>
          <a:prstGeom prst="rect">
            <a:avLst/>
          </a:prstGeom>
          <a:noFill/>
        </p:spPr>
      </p:pic>
      <p:pic>
        <p:nvPicPr>
          <p:cNvPr id="7" name="Picture 10" descr="Great Valley School District">
            <a:extLst>
              <a:ext uri="{FF2B5EF4-FFF2-40B4-BE49-F238E27FC236}">
                <a16:creationId xmlns:a16="http://schemas.microsoft.com/office/drawing/2014/main" id="{0757D68E-4EF4-FC48-8D55-9E55E555A87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87896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1480738" y="527054"/>
            <a:ext cx="9875520" cy="1356360"/>
          </a:xfrm>
        </p:spPr>
        <p:txBody>
          <a:bodyPr anchor="ctr">
            <a:normAutofit/>
          </a:bodyPr>
          <a:lstStyle/>
          <a:p>
            <a:pPr algn="ctr"/>
            <a:r>
              <a:rPr lang="en-US" sz="5000">
                <a:latin typeface="Plantagenet Cherokee" panose="02020602070100000000" pitchFamily="18" charset="0"/>
              </a:rPr>
              <a:t>Schedule</a:t>
            </a:r>
          </a:p>
        </p:txBody>
      </p:sp>
      <p:sp>
        <p:nvSpPr>
          <p:cNvPr id="5" name="Content Placeholder 4">
            <a:extLst>
              <a:ext uri="{FF2B5EF4-FFF2-40B4-BE49-F238E27FC236}">
                <a16:creationId xmlns:a16="http://schemas.microsoft.com/office/drawing/2014/main" id="{B68C792A-F69E-59BC-1BA6-1B418E3A18DD}"/>
              </a:ext>
            </a:extLst>
          </p:cNvPr>
          <p:cNvSpPr>
            <a:spLocks noGrp="1"/>
          </p:cNvSpPr>
          <p:nvPr>
            <p:ph sz="half" idx="1"/>
          </p:nvPr>
        </p:nvSpPr>
        <p:spPr>
          <a:xfrm>
            <a:off x="182879" y="2379011"/>
            <a:ext cx="12099577" cy="5790985"/>
          </a:xfrm>
        </p:spPr>
        <p:txBody>
          <a:bodyPr>
            <a:normAutofit/>
          </a:bodyPr>
          <a:lstStyle/>
          <a:p>
            <a:pPr algn="ctr">
              <a:buFont typeface="STKaiti" panose="02010600040101010101" pitchFamily="2" charset="-122"/>
              <a:buChar char="★"/>
            </a:pPr>
            <a:r>
              <a:rPr lang="en-US" sz="2000">
                <a:latin typeface="Plantagenet Cherokee" panose="02020602070100000000" pitchFamily="18" charset="0"/>
              </a:rPr>
              <a:t>Follow a 6-day cycle </a:t>
            </a:r>
          </a:p>
          <a:p>
            <a:pPr algn="ctr">
              <a:buFont typeface="STKaiti" panose="02010600040101010101" pitchFamily="2" charset="-122"/>
              <a:buChar char="★"/>
            </a:pPr>
            <a:r>
              <a:rPr lang="en-US" sz="2000">
                <a:latin typeface="Plantagenet Cherokee" panose="02020602070100000000" pitchFamily="18" charset="0"/>
              </a:rPr>
              <a:t>Advocacy (10 minutes) </a:t>
            </a:r>
          </a:p>
          <a:p>
            <a:pPr algn="ctr">
              <a:buFont typeface="STKaiti" panose="02010600040101010101" pitchFamily="2" charset="-122"/>
              <a:buChar char="★"/>
            </a:pPr>
            <a:r>
              <a:rPr lang="en-US" sz="2000">
                <a:latin typeface="Plantagenet Cherokee" panose="02020602070100000000" pitchFamily="18" charset="0"/>
              </a:rPr>
              <a:t>7 classes (49 minutes each)</a:t>
            </a:r>
          </a:p>
          <a:p>
            <a:pPr marL="0" indent="0">
              <a:buNone/>
            </a:pPr>
            <a:r>
              <a:rPr lang="en-US" sz="3000" b="1" u="sng">
                <a:solidFill>
                  <a:srgbClr val="002060"/>
                </a:solidFill>
                <a:latin typeface="Plantagenet Cherokee" panose="02020602070100000000" pitchFamily="18" charset="0"/>
              </a:rPr>
              <a:t>Class Meets Per 6-Day Cycle:</a:t>
            </a:r>
          </a:p>
          <a:p>
            <a:pPr>
              <a:buFont typeface="STKaiti" panose="02010600040101010101" pitchFamily="2" charset="-122"/>
              <a:buChar char="★"/>
            </a:pPr>
            <a:r>
              <a:rPr lang="en-US" b="1">
                <a:solidFill>
                  <a:srgbClr val="0070C0"/>
                </a:solidFill>
                <a:latin typeface="Plantagenet Cherokee" panose="02020602070100000000" pitchFamily="18" charset="0"/>
              </a:rPr>
              <a:t>SIX Meets- </a:t>
            </a:r>
            <a:r>
              <a:rPr lang="en-US">
                <a:latin typeface="Plantagenet Cherokee" panose="02020602070100000000" pitchFamily="18" charset="0"/>
              </a:rPr>
              <a:t>ELA, Math, Science, Social Studies, &amp; World Language</a:t>
            </a:r>
          </a:p>
          <a:p>
            <a:pPr>
              <a:lnSpc>
                <a:spcPct val="170000"/>
              </a:lnSpc>
              <a:buFont typeface="STKaiti" panose="02010600040101010101" pitchFamily="2" charset="-122"/>
              <a:buChar char="★"/>
            </a:pPr>
            <a:r>
              <a:rPr lang="en-US" b="1">
                <a:solidFill>
                  <a:srgbClr val="0070C0"/>
                </a:solidFill>
                <a:latin typeface="Plantagenet Cherokee" panose="02020602070100000000" pitchFamily="18" charset="0"/>
              </a:rPr>
              <a:t>TWO Meets- </a:t>
            </a:r>
            <a:r>
              <a:rPr lang="en-US">
                <a:latin typeface="Plantagenet Cherokee" panose="02020602070100000000" pitchFamily="18" charset="0"/>
              </a:rPr>
              <a:t>Science Electives, Social Studies Electives, General Music Elective, Health/PE,  STEAM, Band, Orchestra, &amp; Chorus</a:t>
            </a:r>
          </a:p>
          <a:p>
            <a:pPr>
              <a:lnSpc>
                <a:spcPct val="170000"/>
              </a:lnSpc>
              <a:buFont typeface="STKaiti" panose="02010600040101010101" pitchFamily="2" charset="-122"/>
              <a:buChar char="★"/>
            </a:pPr>
            <a:r>
              <a:rPr lang="en-US" b="1">
                <a:solidFill>
                  <a:srgbClr val="0070C0"/>
                </a:solidFill>
                <a:latin typeface="Plantagenet Cherokee" panose="02020602070100000000" pitchFamily="18" charset="0"/>
              </a:rPr>
              <a:t>ONE</a:t>
            </a:r>
            <a:r>
              <a:rPr lang="en-US">
                <a:solidFill>
                  <a:srgbClr val="0070C0"/>
                </a:solidFill>
                <a:latin typeface="Plantagenet Cherokee" panose="02020602070100000000" pitchFamily="18" charset="0"/>
              </a:rPr>
              <a:t> </a:t>
            </a:r>
            <a:r>
              <a:rPr lang="en-US" b="1">
                <a:solidFill>
                  <a:srgbClr val="0070C0"/>
                </a:solidFill>
                <a:latin typeface="Plantagenet Cherokee" panose="02020602070100000000" pitchFamily="18" charset="0"/>
              </a:rPr>
              <a:t>Meet- </a:t>
            </a:r>
            <a:r>
              <a:rPr lang="en-US">
                <a:latin typeface="Plantagenet Cherokee" panose="02020602070100000000" pitchFamily="18" charset="0"/>
              </a:rPr>
              <a:t>Elevate U &amp; Art</a:t>
            </a:r>
          </a:p>
          <a:p>
            <a:pPr marL="45720" indent="0">
              <a:buNone/>
            </a:pPr>
            <a:r>
              <a:rPr lang="en-US" b="1">
                <a:solidFill>
                  <a:srgbClr val="C00000"/>
                </a:solidFill>
                <a:latin typeface="Plantagenet Cherokee" panose="02020602070100000000" pitchFamily="18" charset="0"/>
              </a:rPr>
              <a:t>**Meets for ELA and Math Core Extension may vary. </a:t>
            </a:r>
          </a:p>
          <a:p>
            <a:pPr marL="45720" indent="0">
              <a:buNone/>
            </a:pPr>
            <a:endParaRPr lang="en-US" sz="1500"/>
          </a:p>
          <a:p>
            <a:pPr marL="45720" indent="0">
              <a:buNone/>
            </a:pPr>
            <a:endParaRPr lang="en-US" sz="1500"/>
          </a:p>
          <a:p>
            <a:pPr marL="45720" indent="0">
              <a:buNone/>
            </a:pPr>
            <a:endParaRPr lang="en-US" sz="1500"/>
          </a:p>
        </p:txBody>
      </p:sp>
      <p:pic>
        <p:nvPicPr>
          <p:cNvPr id="9" name="Picture 10" descr="Great Valley School District">
            <a:extLst>
              <a:ext uri="{FF2B5EF4-FFF2-40B4-BE49-F238E27FC236}">
                <a16:creationId xmlns:a16="http://schemas.microsoft.com/office/drawing/2014/main" id="{CFD1E445-F8E1-D797-4DF8-5A1EDFBE3B7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715864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08253-7F45-5FA5-1D85-E546AF03B7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948321-8105-B168-9635-F4E2B8762885}"/>
              </a:ext>
            </a:extLst>
          </p:cNvPr>
          <p:cNvSpPr>
            <a:spLocks noGrp="1"/>
          </p:cNvSpPr>
          <p:nvPr>
            <p:ph type="title"/>
          </p:nvPr>
        </p:nvSpPr>
        <p:spPr/>
        <p:txBody>
          <a:bodyPr anchor="ctr">
            <a:noAutofit/>
          </a:bodyPr>
          <a:lstStyle/>
          <a:p>
            <a:pPr algn="ctr"/>
            <a:r>
              <a:rPr lang="en-US" sz="5000">
                <a:latin typeface="Plantagenet Cherokee" panose="02020602070100000000" pitchFamily="18" charset="0"/>
              </a:rPr>
              <a:t>Dining Room </a:t>
            </a:r>
          </a:p>
        </p:txBody>
      </p:sp>
      <p:sp>
        <p:nvSpPr>
          <p:cNvPr id="5" name="Content Placeholder 4">
            <a:extLst>
              <a:ext uri="{FF2B5EF4-FFF2-40B4-BE49-F238E27FC236}">
                <a16:creationId xmlns:a16="http://schemas.microsoft.com/office/drawing/2014/main" id="{B33C82AA-8EEB-F2F3-A24F-E38E28FE45A8}"/>
              </a:ext>
            </a:extLst>
          </p:cNvPr>
          <p:cNvSpPr>
            <a:spLocks noGrp="1"/>
          </p:cNvSpPr>
          <p:nvPr>
            <p:ph sz="half" idx="1"/>
          </p:nvPr>
        </p:nvSpPr>
        <p:spPr>
          <a:xfrm>
            <a:off x="0" y="2480801"/>
            <a:ext cx="9562431" cy="4023360"/>
          </a:xfrm>
        </p:spPr>
        <p:txBody>
          <a:bodyPr>
            <a:noAutofit/>
          </a:bodyPr>
          <a:lstStyle/>
          <a:p>
            <a:pPr>
              <a:lnSpc>
                <a:spcPct val="150000"/>
              </a:lnSpc>
              <a:buFont typeface="STKaiti" panose="02010600040101010101" pitchFamily="2" charset="-122"/>
              <a:buChar char="★"/>
            </a:pPr>
            <a:r>
              <a:rPr lang="en-US" sz="2500" b="1">
                <a:solidFill>
                  <a:srgbClr val="00B0F0"/>
                </a:solidFill>
                <a:latin typeface="Plantagenet Cherokee" panose="02020602070100000000" pitchFamily="18" charset="0"/>
              </a:rPr>
              <a:t>Student lunch periods are 30 minutes in duration</a:t>
            </a:r>
          </a:p>
          <a:p>
            <a:pPr>
              <a:lnSpc>
                <a:spcPct val="150000"/>
              </a:lnSpc>
              <a:buFont typeface="STKaiti" panose="02010600040101010101" pitchFamily="2" charset="-122"/>
              <a:buChar char="★"/>
            </a:pPr>
            <a:r>
              <a:rPr lang="en-US" sz="2500" b="1">
                <a:solidFill>
                  <a:srgbClr val="00B0F0"/>
                </a:solidFill>
                <a:latin typeface="Plantagenet Cherokee" panose="02020602070100000000" pitchFamily="18" charset="0"/>
              </a:rPr>
              <a:t>Two lunch periods for 7</a:t>
            </a:r>
            <a:r>
              <a:rPr lang="en-US" sz="2500" b="1" baseline="30000">
                <a:solidFill>
                  <a:srgbClr val="00B0F0"/>
                </a:solidFill>
                <a:latin typeface="Plantagenet Cherokee" panose="02020602070100000000" pitchFamily="18" charset="0"/>
              </a:rPr>
              <a:t>th</a:t>
            </a:r>
            <a:r>
              <a:rPr lang="en-US" sz="2500" b="1">
                <a:solidFill>
                  <a:srgbClr val="00B0F0"/>
                </a:solidFill>
                <a:latin typeface="Plantagenet Cherokee" panose="02020602070100000000" pitchFamily="18" charset="0"/>
              </a:rPr>
              <a:t> graders (10:29-10:59 and 11:21-11:51)</a:t>
            </a:r>
          </a:p>
          <a:p>
            <a:pPr>
              <a:lnSpc>
                <a:spcPct val="150000"/>
              </a:lnSpc>
              <a:buFont typeface="STKaiti" panose="02010600040101010101" pitchFamily="2" charset="-122"/>
              <a:buChar char="★"/>
            </a:pPr>
            <a:r>
              <a:rPr lang="en-US" sz="2500" b="1">
                <a:solidFill>
                  <a:srgbClr val="00B0F0"/>
                </a:solidFill>
                <a:latin typeface="Plantagenet Cherokee" panose="02020602070100000000" pitchFamily="18" charset="0"/>
              </a:rPr>
              <a:t>Food court style hot and cold meals</a:t>
            </a:r>
          </a:p>
          <a:p>
            <a:pPr>
              <a:lnSpc>
                <a:spcPct val="150000"/>
              </a:lnSpc>
              <a:buFont typeface="STKaiti" panose="02010600040101010101" pitchFamily="2" charset="-122"/>
              <a:buChar char="★"/>
            </a:pPr>
            <a:r>
              <a:rPr lang="en-US" sz="2500" b="1">
                <a:solidFill>
                  <a:srgbClr val="00B0F0"/>
                </a:solidFill>
                <a:latin typeface="Plantagenet Cherokee" panose="02020602070100000000" pitchFamily="18" charset="0"/>
              </a:rPr>
              <a:t>Students enter their Student ID to purchase meals</a:t>
            </a:r>
          </a:p>
          <a:p>
            <a:pPr>
              <a:lnSpc>
                <a:spcPct val="150000"/>
              </a:lnSpc>
              <a:buFont typeface="STKaiti" panose="02010600040101010101" pitchFamily="2" charset="-122"/>
              <a:buChar char="★"/>
            </a:pPr>
            <a:r>
              <a:rPr lang="en-US" sz="2500" b="1">
                <a:solidFill>
                  <a:srgbClr val="00B0F0"/>
                </a:solidFill>
                <a:latin typeface="Plantagenet Cherokee" panose="02020602070100000000" pitchFamily="18" charset="0"/>
              </a:rPr>
              <a:t>Self-selected seats</a:t>
            </a:r>
          </a:p>
          <a:p>
            <a:pPr>
              <a:lnSpc>
                <a:spcPct val="150000"/>
              </a:lnSpc>
              <a:buFont typeface="STKaiti" panose="02010600040101010101" pitchFamily="2" charset="-122"/>
              <a:buChar char="★"/>
            </a:pPr>
            <a:r>
              <a:rPr lang="en-US" sz="2500" b="1">
                <a:solidFill>
                  <a:srgbClr val="00B0F0"/>
                </a:solidFill>
                <a:latin typeface="Plantagenet Cherokee" panose="02020602070100000000" pitchFamily="18" charset="0"/>
              </a:rPr>
              <a:t>No recess</a:t>
            </a:r>
          </a:p>
        </p:txBody>
      </p:sp>
      <p:pic>
        <p:nvPicPr>
          <p:cNvPr id="4" name="Picture 3" descr="A silverware with a fork spoon and knife&#10;&#10;AI-generated content may be incorrect.">
            <a:extLst>
              <a:ext uri="{FF2B5EF4-FFF2-40B4-BE49-F238E27FC236}">
                <a16:creationId xmlns:a16="http://schemas.microsoft.com/office/drawing/2014/main" id="{D2AAFA0A-DC71-C2A8-ECC1-4FADADF78981}"/>
              </a:ext>
            </a:extLst>
          </p:cNvPr>
          <p:cNvPicPr>
            <a:picLocks noChangeAspect="1"/>
          </p:cNvPicPr>
          <p:nvPr/>
        </p:nvPicPr>
        <p:blipFill>
          <a:blip r:embed="rId2">
            <a:alphaModFix amt="68000"/>
            <a:extLst>
              <a:ext uri="{837473B0-CC2E-450A-ABE3-18F120FF3D39}">
                <a1611:picAttrSrcUrl xmlns:a1611="http://schemas.microsoft.com/office/drawing/2016/11/main" r:id="rId3"/>
              </a:ext>
            </a:extLst>
          </a:blip>
          <a:stretch>
            <a:fillRect/>
          </a:stretch>
        </p:blipFill>
        <p:spPr>
          <a:xfrm>
            <a:off x="9366069" y="2619445"/>
            <a:ext cx="3177646" cy="3360018"/>
          </a:xfrm>
          <a:prstGeom prst="rect">
            <a:avLst/>
          </a:prstGeom>
          <a:noFill/>
        </p:spPr>
      </p:pic>
      <p:pic>
        <p:nvPicPr>
          <p:cNvPr id="6" name="Picture 10" descr="Great Valley School District">
            <a:extLst>
              <a:ext uri="{FF2B5EF4-FFF2-40B4-BE49-F238E27FC236}">
                <a16:creationId xmlns:a16="http://schemas.microsoft.com/office/drawing/2014/main" id="{2803DA00-07DA-B3CD-2010-3BA8D00977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7136335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153DD3-C27C-457D-ADDD-066D01CB95CA}"/>
              </a:ext>
            </a:extLst>
          </p:cNvPr>
          <p:cNvSpPr>
            <a:spLocks noGrp="1"/>
          </p:cNvSpPr>
          <p:nvPr>
            <p:ph type="title"/>
          </p:nvPr>
        </p:nvSpPr>
        <p:spPr>
          <a:xfrm>
            <a:off x="2379656" y="1231359"/>
            <a:ext cx="7248424" cy="1356360"/>
          </a:xfrm>
        </p:spPr>
        <p:txBody>
          <a:bodyPr anchor="ctr">
            <a:noAutofit/>
          </a:bodyPr>
          <a:lstStyle/>
          <a:p>
            <a:pPr algn="ctr"/>
            <a:r>
              <a:rPr lang="en-US" sz="5000">
                <a:latin typeface="Plantagenet Cherokee" panose="02020602070100000000" pitchFamily="18" charset="0"/>
              </a:rPr>
              <a:t>Discipline</a:t>
            </a:r>
            <a:br>
              <a:rPr lang="en-US" sz="5000">
                <a:latin typeface="Plantagenet Cherokee" panose="02020602070100000000" pitchFamily="18" charset="0"/>
              </a:rPr>
            </a:br>
            <a:br>
              <a:rPr lang="en-US" sz="5000">
                <a:latin typeface="Plantagenet Cherokee" panose="02020602070100000000" pitchFamily="18" charset="0"/>
              </a:rPr>
            </a:br>
            <a:endParaRPr lang="en-US" sz="500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40CF3899-6915-128A-EE01-B181E6212932}"/>
              </a:ext>
            </a:extLst>
          </p:cNvPr>
          <p:cNvSpPr>
            <a:spLocks noGrp="1"/>
          </p:cNvSpPr>
          <p:nvPr>
            <p:ph sz="half" idx="1"/>
          </p:nvPr>
        </p:nvSpPr>
        <p:spPr>
          <a:xfrm>
            <a:off x="402735" y="2226838"/>
            <a:ext cx="7453530" cy="4616267"/>
          </a:xfrm>
        </p:spPr>
        <p:txBody>
          <a:bodyPr>
            <a:noAutofit/>
          </a:bodyPr>
          <a:lstStyle/>
          <a:p>
            <a:pPr marL="45720" indent="0">
              <a:buNone/>
            </a:pPr>
            <a:r>
              <a:rPr lang="en-US" sz="2000" b="1">
                <a:solidFill>
                  <a:srgbClr val="0070C0"/>
                </a:solidFill>
                <a:latin typeface="Plantagenet Cherokee" panose="02020602070100000000" pitchFamily="18" charset="0"/>
              </a:rPr>
              <a:t>Some examples of expectations include:</a:t>
            </a:r>
          </a:p>
          <a:p>
            <a:pPr marL="45720" indent="0">
              <a:buNone/>
            </a:pPr>
            <a:endParaRPr lang="en-US" sz="800">
              <a:solidFill>
                <a:schemeClr val="bg2">
                  <a:lumMod val="75000"/>
                </a:schemeClr>
              </a:solidFill>
              <a:latin typeface="Plantagenet Cherokee" panose="02020602070100000000" pitchFamily="18" charset="0"/>
            </a:endParaRPr>
          </a:p>
          <a:p>
            <a:pPr lvl="1">
              <a:buFont typeface="Wingdings" panose="05000000000000000000" pitchFamily="2" charset="2"/>
              <a:buChar char="ü"/>
            </a:pPr>
            <a:r>
              <a:rPr lang="en-US" sz="1700" b="1">
                <a:solidFill>
                  <a:srgbClr val="0070C0"/>
                </a:solidFill>
                <a:latin typeface="Plantagenet Cherokee" panose="02020602070100000000" pitchFamily="18" charset="0"/>
              </a:rPr>
              <a:t>Cell phones are expected to be placed in backpacks prior to entering the building. Cell phones must remain in student lockers throughout the school day. We have a phone for students to use in the main office.</a:t>
            </a:r>
          </a:p>
          <a:p>
            <a:pPr marL="274320" lvl="1" indent="0">
              <a:buNone/>
            </a:pPr>
            <a:endParaRPr lang="en-US" sz="1700">
              <a:latin typeface="Plantagenet Cherokee" panose="02020602070100000000" pitchFamily="18" charset="0"/>
            </a:endParaRPr>
          </a:p>
          <a:p>
            <a:pPr lvl="1">
              <a:buFont typeface="Wingdings" panose="05000000000000000000" pitchFamily="2" charset="2"/>
              <a:buChar char="ü"/>
            </a:pPr>
            <a:r>
              <a:rPr lang="en-US" sz="1700" b="1">
                <a:solidFill>
                  <a:srgbClr val="0070C0"/>
                </a:solidFill>
                <a:latin typeface="Plantagenet Cherokee" panose="02020602070100000000" pitchFamily="18" charset="0"/>
              </a:rPr>
              <a:t>School begins at 7:40am. Students who have 4 unexcused late arrivals to school will be assigned a lunch detention on the 4</a:t>
            </a:r>
            <a:r>
              <a:rPr lang="en-US" sz="1700" b="1" baseline="30000">
                <a:solidFill>
                  <a:srgbClr val="0070C0"/>
                </a:solidFill>
                <a:latin typeface="Plantagenet Cherokee" panose="02020602070100000000" pitchFamily="18" charset="0"/>
              </a:rPr>
              <a:t>th</a:t>
            </a:r>
            <a:r>
              <a:rPr lang="en-US" sz="1700" b="1">
                <a:solidFill>
                  <a:srgbClr val="0070C0"/>
                </a:solidFill>
                <a:latin typeface="Plantagenet Cherokee" panose="02020602070100000000" pitchFamily="18" charset="0"/>
              </a:rPr>
              <a:t> occurrence. </a:t>
            </a:r>
          </a:p>
          <a:p>
            <a:pPr marL="274320" lvl="1" indent="0">
              <a:buNone/>
            </a:pPr>
            <a:endParaRPr lang="en-US" sz="1700">
              <a:latin typeface="Plantagenet Cherokee" panose="02020602070100000000" pitchFamily="18" charset="0"/>
            </a:endParaRPr>
          </a:p>
          <a:p>
            <a:pPr lvl="1">
              <a:buFont typeface="Wingdings" panose="05000000000000000000" pitchFamily="2" charset="2"/>
              <a:buChar char="ü"/>
            </a:pPr>
            <a:r>
              <a:rPr lang="en-US" sz="1700" b="1">
                <a:solidFill>
                  <a:srgbClr val="0070C0"/>
                </a:solidFill>
                <a:latin typeface="Plantagenet Cherokee" panose="02020602070100000000" pitchFamily="18" charset="0"/>
              </a:rPr>
              <a:t>Students have 3 minutes to pass from class to class. Students who arrive late to class without an excuse pass or verified reason will be assigned a teacher lunch detention or after school detention following the 3</a:t>
            </a:r>
            <a:r>
              <a:rPr lang="en-US" sz="1700" b="1" baseline="30000">
                <a:solidFill>
                  <a:srgbClr val="0070C0"/>
                </a:solidFill>
                <a:latin typeface="Plantagenet Cherokee" panose="02020602070100000000" pitchFamily="18" charset="0"/>
              </a:rPr>
              <a:t>rd</a:t>
            </a:r>
            <a:r>
              <a:rPr lang="en-US" sz="1700" b="1">
                <a:solidFill>
                  <a:srgbClr val="0070C0"/>
                </a:solidFill>
                <a:latin typeface="Plantagenet Cherokee" panose="02020602070100000000" pitchFamily="18" charset="0"/>
              </a:rPr>
              <a:t> occurrence. </a:t>
            </a:r>
          </a:p>
        </p:txBody>
      </p:sp>
      <p:pic>
        <p:nvPicPr>
          <p:cNvPr id="8" name="Picture 7" descr="A note pinned to a cork board&#10;&#10;AI-generated content may be incorrect.">
            <a:extLst>
              <a:ext uri="{FF2B5EF4-FFF2-40B4-BE49-F238E27FC236}">
                <a16:creationId xmlns:a16="http://schemas.microsoft.com/office/drawing/2014/main" id="{3887D3ED-E1E0-9A76-D19C-D8F2D7C283E1}"/>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856265" y="4011942"/>
            <a:ext cx="4155033" cy="2773484"/>
          </a:xfrm>
          <a:prstGeom prst="rect">
            <a:avLst/>
          </a:prstGeom>
          <a:noFill/>
        </p:spPr>
      </p:pic>
      <p:sp>
        <p:nvSpPr>
          <p:cNvPr id="9" name="TextBox 8">
            <a:extLst>
              <a:ext uri="{FF2B5EF4-FFF2-40B4-BE49-F238E27FC236}">
                <a16:creationId xmlns:a16="http://schemas.microsoft.com/office/drawing/2014/main" id="{85516062-BC82-6A15-B2A8-3982D6423FF8}"/>
              </a:ext>
            </a:extLst>
          </p:cNvPr>
          <p:cNvSpPr txBox="1"/>
          <p:nvPr/>
        </p:nvSpPr>
        <p:spPr>
          <a:xfrm>
            <a:off x="7729866" y="2226838"/>
            <a:ext cx="4407830" cy="1785104"/>
          </a:xfrm>
          <a:prstGeom prst="rect">
            <a:avLst/>
          </a:prstGeom>
          <a:noFill/>
        </p:spPr>
        <p:txBody>
          <a:bodyPr wrap="square" rtlCol="0">
            <a:spAutoFit/>
          </a:bodyPr>
          <a:lstStyle/>
          <a:p>
            <a:pPr algn="ctr"/>
            <a:r>
              <a:rPr lang="en-US" sz="2200" b="1">
                <a:solidFill>
                  <a:schemeClr val="bg2">
                    <a:lumMod val="75000"/>
                  </a:schemeClr>
                </a:solidFill>
                <a:latin typeface="Plantagenet Cherokee" panose="02020602070100000000" pitchFamily="18" charset="0"/>
              </a:rPr>
              <a:t>We hold students accountable for being mindful of school expectations. </a:t>
            </a:r>
          </a:p>
          <a:p>
            <a:pPr algn="ctr"/>
            <a:r>
              <a:rPr lang="en-US" sz="2200" b="1">
                <a:solidFill>
                  <a:schemeClr val="bg2">
                    <a:lumMod val="75000"/>
                  </a:schemeClr>
                </a:solidFill>
                <a:latin typeface="Plantagenet Cherokee" panose="02020602070100000000" pitchFamily="18" charset="0"/>
              </a:rPr>
              <a:t>Discipline is progressive in nature.</a:t>
            </a:r>
            <a:endParaRPr lang="en-US" sz="2200" b="1">
              <a:solidFill>
                <a:schemeClr val="bg2">
                  <a:lumMod val="75000"/>
                </a:schemeClr>
              </a:solidFill>
            </a:endParaRPr>
          </a:p>
        </p:txBody>
      </p:sp>
      <p:pic>
        <p:nvPicPr>
          <p:cNvPr id="10" name="Picture 10" descr="Great Valley School District">
            <a:extLst>
              <a:ext uri="{FF2B5EF4-FFF2-40B4-BE49-F238E27FC236}">
                <a16:creationId xmlns:a16="http://schemas.microsoft.com/office/drawing/2014/main" id="{4D9BA94A-3D68-A5C0-E0F7-32EA09E5D3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2107301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4" name="Group 13">
            <a:extLst>
              <a:ext uri="{FF2B5EF4-FFF2-40B4-BE49-F238E27FC236}">
                <a16:creationId xmlns:a16="http://schemas.microsoft.com/office/drawing/2014/main" id="{6503EB0F-2257-4A3E-A73B-E1DE769B45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5" name="Rectangle 14">
              <a:extLst>
                <a:ext uri="{FF2B5EF4-FFF2-40B4-BE49-F238E27FC236}">
                  <a16:creationId xmlns:a16="http://schemas.microsoft.com/office/drawing/2014/main" id="{77012B2A-0D78-433A-8C68-8889D3DCDD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6" name="Freeform 5">
              <a:extLst>
                <a:ext uri="{FF2B5EF4-FFF2-40B4-BE49-F238E27FC236}">
                  <a16:creationId xmlns:a16="http://schemas.microsoft.com/office/drawing/2014/main" id="{119D0202-ED3F-47CC-90E9-4E963BCDAB91}"/>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8" name="Rectangle 17">
            <a:extLst>
              <a:ext uri="{FF2B5EF4-FFF2-40B4-BE49-F238E27FC236}">
                <a16:creationId xmlns:a16="http://schemas.microsoft.com/office/drawing/2014/main" id="{670D6F2B-93AF-47D6-9378-5E54BE0AC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0"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27283" y="1857885"/>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pic>
        <p:nvPicPr>
          <p:cNvPr id="8" name="Picture 7" descr="Book open on a deck with a blackboard in the background">
            <a:extLst>
              <a:ext uri="{FF2B5EF4-FFF2-40B4-BE49-F238E27FC236}">
                <a16:creationId xmlns:a16="http://schemas.microsoft.com/office/drawing/2014/main" id="{76C528C6-A7B6-B75D-EBD7-4492AE576A35}"/>
              </a:ext>
            </a:extLst>
          </p:cNvPr>
          <p:cNvPicPr>
            <a:picLocks noChangeAspect="1"/>
          </p:cNvPicPr>
          <p:nvPr/>
        </p:nvPicPr>
        <p:blipFill>
          <a:blip r:embed="rId3"/>
          <a:srcRect l="38708" r="6899"/>
          <a:stretch/>
        </p:blipFill>
        <p:spPr>
          <a:xfrm>
            <a:off x="423337" y="402166"/>
            <a:ext cx="4932951" cy="6053670"/>
          </a:xfrm>
          <a:custGeom>
            <a:avLst/>
            <a:gdLst/>
            <a:ahLst/>
            <a:cxnLst/>
            <a:rect l="l" t="t" r="r" b="b"/>
            <a:pathLst>
              <a:path w="4932951" h="6053670">
                <a:moveTo>
                  <a:pt x="0" y="0"/>
                </a:moveTo>
                <a:lnTo>
                  <a:pt x="3678393" y="0"/>
                </a:lnTo>
                <a:lnTo>
                  <a:pt x="4478865" y="0"/>
                </a:lnTo>
                <a:lnTo>
                  <a:pt x="4931853" y="0"/>
                </a:lnTo>
                <a:lnTo>
                  <a:pt x="4908487" y="137419"/>
                </a:lnTo>
                <a:lnTo>
                  <a:pt x="4886218" y="274232"/>
                </a:lnTo>
                <a:lnTo>
                  <a:pt x="4864421" y="411650"/>
                </a:lnTo>
                <a:lnTo>
                  <a:pt x="4845759" y="549673"/>
                </a:lnTo>
                <a:lnTo>
                  <a:pt x="4826941" y="687092"/>
                </a:lnTo>
                <a:lnTo>
                  <a:pt x="4809377" y="825115"/>
                </a:lnTo>
                <a:lnTo>
                  <a:pt x="4794322" y="961323"/>
                </a:lnTo>
                <a:lnTo>
                  <a:pt x="4780052" y="1099347"/>
                </a:lnTo>
                <a:lnTo>
                  <a:pt x="4767035" y="1236765"/>
                </a:lnTo>
                <a:lnTo>
                  <a:pt x="4755744" y="1371761"/>
                </a:lnTo>
                <a:lnTo>
                  <a:pt x="4744453" y="1508574"/>
                </a:lnTo>
                <a:lnTo>
                  <a:pt x="4735044" y="1643572"/>
                </a:lnTo>
                <a:lnTo>
                  <a:pt x="4727674" y="1778568"/>
                </a:lnTo>
                <a:lnTo>
                  <a:pt x="4719990" y="1912960"/>
                </a:lnTo>
                <a:lnTo>
                  <a:pt x="4713560" y="2046141"/>
                </a:lnTo>
                <a:lnTo>
                  <a:pt x="4709012" y="2178111"/>
                </a:lnTo>
                <a:lnTo>
                  <a:pt x="4705092" y="2310081"/>
                </a:lnTo>
                <a:lnTo>
                  <a:pt x="4701328" y="2440840"/>
                </a:lnTo>
                <a:lnTo>
                  <a:pt x="4699603" y="2569783"/>
                </a:lnTo>
                <a:lnTo>
                  <a:pt x="4697721" y="2698726"/>
                </a:lnTo>
                <a:lnTo>
                  <a:pt x="4696780" y="2825853"/>
                </a:lnTo>
                <a:lnTo>
                  <a:pt x="4697721" y="2951770"/>
                </a:lnTo>
                <a:lnTo>
                  <a:pt x="4697721" y="3076475"/>
                </a:lnTo>
                <a:lnTo>
                  <a:pt x="4699603" y="3199970"/>
                </a:lnTo>
                <a:lnTo>
                  <a:pt x="4702426" y="3321043"/>
                </a:lnTo>
                <a:lnTo>
                  <a:pt x="4705092" y="3440906"/>
                </a:lnTo>
                <a:lnTo>
                  <a:pt x="4708071" y="3558347"/>
                </a:lnTo>
                <a:lnTo>
                  <a:pt x="4712619" y="3675183"/>
                </a:lnTo>
                <a:lnTo>
                  <a:pt x="4717480" y="3790203"/>
                </a:lnTo>
                <a:lnTo>
                  <a:pt x="4721871" y="3902801"/>
                </a:lnTo>
                <a:lnTo>
                  <a:pt x="4734260" y="4122549"/>
                </a:lnTo>
                <a:lnTo>
                  <a:pt x="4747433" y="4333217"/>
                </a:lnTo>
                <a:lnTo>
                  <a:pt x="4761233" y="4535409"/>
                </a:lnTo>
                <a:lnTo>
                  <a:pt x="4776445" y="4726705"/>
                </a:lnTo>
                <a:lnTo>
                  <a:pt x="4792283" y="4909526"/>
                </a:lnTo>
                <a:lnTo>
                  <a:pt x="4809377" y="5079029"/>
                </a:lnTo>
                <a:lnTo>
                  <a:pt x="4826157" y="5238240"/>
                </a:lnTo>
                <a:lnTo>
                  <a:pt x="4842936" y="5384739"/>
                </a:lnTo>
                <a:lnTo>
                  <a:pt x="4858775" y="5519131"/>
                </a:lnTo>
                <a:lnTo>
                  <a:pt x="4873830" y="5638388"/>
                </a:lnTo>
                <a:lnTo>
                  <a:pt x="4888100" y="5746143"/>
                </a:lnTo>
                <a:lnTo>
                  <a:pt x="4900019" y="5836948"/>
                </a:lnTo>
                <a:lnTo>
                  <a:pt x="4911310" y="5913225"/>
                </a:lnTo>
                <a:lnTo>
                  <a:pt x="4927462" y="6017953"/>
                </a:lnTo>
                <a:lnTo>
                  <a:pt x="4932951" y="6053670"/>
                </a:lnTo>
                <a:lnTo>
                  <a:pt x="4478865" y="6053670"/>
                </a:lnTo>
                <a:lnTo>
                  <a:pt x="3683097" y="6053670"/>
                </a:lnTo>
                <a:lnTo>
                  <a:pt x="0" y="6053670"/>
                </a:lnTo>
                <a:close/>
              </a:path>
            </a:pathLst>
          </a:custGeom>
        </p:spPr>
      </p:pic>
      <p:sp>
        <p:nvSpPr>
          <p:cNvPr id="22" name="Freeform 5">
            <a:extLst>
              <a:ext uri="{FF2B5EF4-FFF2-40B4-BE49-F238E27FC236}">
                <a16:creationId xmlns:a16="http://schemas.microsoft.com/office/drawing/2014/main" id="{1AD5EB79-7F9A-4BBC-92A5-188382CBA1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sp>
        <p:nvSpPr>
          <p:cNvPr id="2" name="Title 1">
            <a:extLst>
              <a:ext uri="{FF2B5EF4-FFF2-40B4-BE49-F238E27FC236}">
                <a16:creationId xmlns:a16="http://schemas.microsoft.com/office/drawing/2014/main" id="{AAA3AABB-D0DA-3150-3B13-5DB7DF991782}"/>
              </a:ext>
            </a:extLst>
          </p:cNvPr>
          <p:cNvSpPr>
            <a:spLocks noGrp="1"/>
          </p:cNvSpPr>
          <p:nvPr>
            <p:ph type="title"/>
          </p:nvPr>
        </p:nvSpPr>
        <p:spPr>
          <a:xfrm>
            <a:off x="5695061" y="197968"/>
            <a:ext cx="5428551" cy="3153753"/>
          </a:xfrm>
        </p:spPr>
        <p:txBody>
          <a:bodyPr vert="horz" lIns="91440" tIns="45720" rIns="91440" bIns="45720" rtlCol="0" anchor="b">
            <a:normAutofit/>
          </a:bodyPr>
          <a:lstStyle/>
          <a:p>
            <a:pPr algn="ctr"/>
            <a:r>
              <a:rPr lang="en-US" sz="5000">
                <a:latin typeface="Plantagenet Cherokee" panose="02020602070100000000" pitchFamily="18" charset="0"/>
              </a:rPr>
              <a:t>Homework Guidelines</a:t>
            </a:r>
          </a:p>
        </p:txBody>
      </p:sp>
      <p:sp>
        <p:nvSpPr>
          <p:cNvPr id="3" name="Text Placeholder 2">
            <a:extLst>
              <a:ext uri="{FF2B5EF4-FFF2-40B4-BE49-F238E27FC236}">
                <a16:creationId xmlns:a16="http://schemas.microsoft.com/office/drawing/2014/main" id="{82BE610C-9FAC-32BB-C494-5CEBEC6062E0}"/>
              </a:ext>
            </a:extLst>
          </p:cNvPr>
          <p:cNvSpPr>
            <a:spLocks noGrp="1"/>
          </p:cNvSpPr>
          <p:nvPr>
            <p:ph type="body" idx="1"/>
          </p:nvPr>
        </p:nvSpPr>
        <p:spPr>
          <a:xfrm>
            <a:off x="5217051" y="4488067"/>
            <a:ext cx="6551612" cy="1622322"/>
          </a:xfrm>
        </p:spPr>
        <p:txBody>
          <a:bodyPr vert="horz" lIns="91440" tIns="45720" rIns="91440" bIns="45720" rtlCol="0" anchor="t">
            <a:normAutofit lnSpcReduction="10000"/>
          </a:bodyPr>
          <a:lstStyle/>
          <a:p>
            <a:pPr marR="0" lvl="0" algn="ctr" fontAlgn="auto">
              <a:tabLst/>
              <a:defRPr/>
            </a:pPr>
            <a:r>
              <a:rPr lang="en-US" sz="3000">
                <a:latin typeface="Plantagenet Cherokee" panose="02020602070100000000" pitchFamily="18" charset="0"/>
              </a:rPr>
              <a:t>Please follow this </a:t>
            </a:r>
            <a:r>
              <a:rPr lang="en-US" sz="3000">
                <a:effectLst/>
                <a:latin typeface="Plantagenet Cherokee" panose="02020602070100000000" pitchFamily="18" charset="0"/>
                <a:hlinkClick r:id="rId4"/>
              </a:rPr>
              <a:t>LINK</a:t>
            </a:r>
            <a:r>
              <a:rPr lang="en-US" sz="3000">
                <a:effectLst/>
                <a:latin typeface="Plantagenet Cherokee" panose="02020602070100000000" pitchFamily="18" charset="0"/>
              </a:rPr>
              <a:t> </a:t>
            </a:r>
          </a:p>
          <a:p>
            <a:pPr marR="0" lvl="0" algn="ctr" fontAlgn="auto">
              <a:tabLst/>
              <a:defRPr/>
            </a:pPr>
            <a:r>
              <a:rPr lang="en-US" sz="3000">
                <a:effectLst/>
                <a:latin typeface="Plantagenet Cherokee" panose="02020602070100000000" pitchFamily="18" charset="0"/>
              </a:rPr>
              <a:t>to access </a:t>
            </a:r>
          </a:p>
          <a:p>
            <a:pPr marR="0" lvl="0" algn="ctr" fontAlgn="auto">
              <a:tabLst/>
              <a:defRPr/>
            </a:pPr>
            <a:r>
              <a:rPr lang="en-US" sz="3000">
                <a:effectLst/>
                <a:latin typeface="Plantagenet Cherokee" panose="02020602070100000000" pitchFamily="18" charset="0"/>
              </a:rPr>
              <a:t>GVSD Homework Guidelines</a:t>
            </a:r>
            <a:endParaRPr lang="en-US" sz="3000">
              <a:latin typeface="Plantagenet Cherokee" panose="02020602070100000000" pitchFamily="18" charset="0"/>
            </a:endParaRPr>
          </a:p>
          <a:p>
            <a:endParaRPr lang="en-US" sz="1800"/>
          </a:p>
        </p:txBody>
      </p:sp>
      <p:sp>
        <p:nvSpPr>
          <p:cNvPr id="24" name="Rectangle 23">
            <a:extLst>
              <a:ext uri="{FF2B5EF4-FFF2-40B4-BE49-F238E27FC236}">
                <a16:creationId xmlns:a16="http://schemas.microsoft.com/office/drawing/2014/main" id="{B9B8A17F-DC3A-4D9A-AA53-9BFB894CD7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10" descr="Great Valley School District">
            <a:extLst>
              <a:ext uri="{FF2B5EF4-FFF2-40B4-BE49-F238E27FC236}">
                <a16:creationId xmlns:a16="http://schemas.microsoft.com/office/drawing/2014/main" id="{689B998D-9D00-4493-6B82-96987925C57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1192043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08BCF048-8940-4354-B9EC-5AD74E283CE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D024C14A-78BD-44B0-82BE-6A0D0A2706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Oval 11">
              <a:extLst>
                <a:ext uri="{FF2B5EF4-FFF2-40B4-BE49-F238E27FC236}">
                  <a16:creationId xmlns:a16="http://schemas.microsoft.com/office/drawing/2014/main" id="{809F3D29-EDB1-4F1C-A0E0-36F28CE171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a:extLst>
                <a:ext uri="{FF2B5EF4-FFF2-40B4-BE49-F238E27FC236}">
                  <a16:creationId xmlns:a16="http://schemas.microsoft.com/office/drawing/2014/main" id="{5282F4AB-C7B8-4A86-9927-AA106AA27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Rectangle 13">
              <a:extLst>
                <a:ext uri="{FF2B5EF4-FFF2-40B4-BE49-F238E27FC236}">
                  <a16:creationId xmlns:a16="http://schemas.microsoft.com/office/drawing/2014/main" id="{60B26874-5AFA-4D1E-94A9-53AF9790D7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Freeform 5">
              <a:extLst>
                <a:ext uri="{FF2B5EF4-FFF2-40B4-BE49-F238E27FC236}">
                  <a16:creationId xmlns:a16="http://schemas.microsoft.com/office/drawing/2014/main" id="{A1DA6C95-40F8-4305-89F6-17F6167C0B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6" name="Freeform 5">
              <a:extLst>
                <a:ext uri="{FF2B5EF4-FFF2-40B4-BE49-F238E27FC236}">
                  <a16:creationId xmlns:a16="http://schemas.microsoft.com/office/drawing/2014/main" id="{A2FA2D29-AEEE-4FFA-B233-94FBE84C9B4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txBody>
            <a:bodyPr/>
            <a:lstStyle/>
            <a:p>
              <a:endParaRPr lang="en-US"/>
            </a:p>
          </p:txBody>
        </p:sp>
        <p:sp>
          <p:nvSpPr>
            <p:cNvPr id="17" name="Freeform 5">
              <a:extLst>
                <a:ext uri="{FF2B5EF4-FFF2-40B4-BE49-F238E27FC236}">
                  <a16:creationId xmlns:a16="http://schemas.microsoft.com/office/drawing/2014/main" id="{6DA5143E-FA8E-4EC1-99F7-35AE5AD4E377}"/>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2" name="Title 1">
            <a:extLst>
              <a:ext uri="{FF2B5EF4-FFF2-40B4-BE49-F238E27FC236}">
                <a16:creationId xmlns:a16="http://schemas.microsoft.com/office/drawing/2014/main" id="{A4BB4BDE-6A5C-3B24-C97F-5504E3ED4540}"/>
              </a:ext>
            </a:extLst>
          </p:cNvPr>
          <p:cNvSpPr>
            <a:spLocks noGrp="1"/>
          </p:cNvSpPr>
          <p:nvPr>
            <p:ph type="title"/>
          </p:nvPr>
        </p:nvSpPr>
        <p:spPr>
          <a:xfrm>
            <a:off x="675167" y="973667"/>
            <a:ext cx="3770676" cy="4833745"/>
          </a:xfrm>
        </p:spPr>
        <p:txBody>
          <a:bodyPr>
            <a:normAutofit/>
          </a:bodyPr>
          <a:lstStyle/>
          <a:p>
            <a:r>
              <a:rPr lang="en-US" sz="5000">
                <a:solidFill>
                  <a:srgbClr val="EBEBEB"/>
                </a:solidFill>
                <a:latin typeface="Plantagenet Cherokee" panose="02020602070100000000" pitchFamily="18" charset="0"/>
              </a:rPr>
              <a:t>Get Involved</a:t>
            </a:r>
          </a:p>
        </p:txBody>
      </p:sp>
      <p:sp>
        <p:nvSpPr>
          <p:cNvPr id="19" name="Rectangle 18">
            <a:extLst>
              <a:ext uri="{FF2B5EF4-FFF2-40B4-BE49-F238E27FC236}">
                <a16:creationId xmlns:a16="http://schemas.microsoft.com/office/drawing/2014/main" id="{CC28BCC9-4093-4FD5-83EB-7EC297F513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4" name="Picture 10" descr="Great Valley School District">
            <a:extLst>
              <a:ext uri="{FF2B5EF4-FFF2-40B4-BE49-F238E27FC236}">
                <a16:creationId xmlns:a16="http://schemas.microsoft.com/office/drawing/2014/main" id="{1BB24F7F-B919-AF84-DDA9-39918057E4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aphicFrame>
        <p:nvGraphicFramePr>
          <p:cNvPr id="6" name="Content Placeholder 2">
            <a:extLst>
              <a:ext uri="{FF2B5EF4-FFF2-40B4-BE49-F238E27FC236}">
                <a16:creationId xmlns:a16="http://schemas.microsoft.com/office/drawing/2014/main" id="{965ED9F7-C689-80D7-B6EB-79D5D7686433}"/>
              </a:ext>
            </a:extLst>
          </p:cNvPr>
          <p:cNvGraphicFramePr>
            <a:graphicFrameLocks noGrp="1"/>
          </p:cNvGraphicFramePr>
          <p:nvPr>
            <p:ph idx="1"/>
            <p:extLst>
              <p:ext uri="{D42A27DB-BD31-4B8C-83A1-F6EECF244321}">
                <p14:modId xmlns:p14="http://schemas.microsoft.com/office/powerpoint/2010/main" val="1869934226"/>
              </p:ext>
            </p:extLst>
          </p:nvPr>
        </p:nvGraphicFramePr>
        <p:xfrm>
          <a:off x="5194300" y="808038"/>
          <a:ext cx="6391275" cy="524668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764043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fillRect l="-6000" r="-6000"/>
          </a:stretch>
        </a:blipFill>
        <a:effectLst/>
      </p:bgPr>
    </p:bg>
    <p:spTree>
      <p:nvGrpSpPr>
        <p:cNvPr id="1" name="">
          <a:extLst>
            <a:ext uri="{FF2B5EF4-FFF2-40B4-BE49-F238E27FC236}">
              <a16:creationId xmlns:a16="http://schemas.microsoft.com/office/drawing/2014/main" id="{837AF39E-2B86-370B-CA7C-4636DA023D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937A2AB-B3B9-9849-56A3-28D22691846C}"/>
              </a:ext>
            </a:extLst>
          </p:cNvPr>
          <p:cNvSpPr>
            <a:spLocks noGrp="1"/>
          </p:cNvSpPr>
          <p:nvPr>
            <p:ph type="title"/>
          </p:nvPr>
        </p:nvSpPr>
        <p:spPr>
          <a:xfrm>
            <a:off x="1154954" y="973668"/>
            <a:ext cx="8761413" cy="706964"/>
          </a:xfrm>
        </p:spPr>
        <p:txBody>
          <a:bodyPr>
            <a:noAutofit/>
          </a:bodyPr>
          <a:lstStyle/>
          <a:p>
            <a:pPr algn="ctr"/>
            <a:r>
              <a:rPr lang="en-US" sz="5000">
                <a:latin typeface="Plantagenet Cherokee"/>
              </a:rPr>
              <a:t>Middle School Sports</a:t>
            </a:r>
            <a:endParaRPr lang="en-US" sz="500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CDB041A3-F529-D907-AC16-6776237803FD}"/>
              </a:ext>
            </a:extLst>
          </p:cNvPr>
          <p:cNvSpPr>
            <a:spLocks noGrp="1"/>
          </p:cNvSpPr>
          <p:nvPr>
            <p:ph idx="1"/>
          </p:nvPr>
        </p:nvSpPr>
        <p:spPr>
          <a:xfrm>
            <a:off x="218940" y="1680633"/>
            <a:ext cx="6870879" cy="5583052"/>
          </a:xfrm>
        </p:spPr>
        <p:txBody>
          <a:bodyPr anchor="ctr">
            <a:normAutofit/>
          </a:bodyPr>
          <a:lstStyle/>
          <a:p>
            <a:pPr marL="0" marR="0" indent="0">
              <a:lnSpc>
                <a:spcPct val="90000"/>
              </a:lnSpc>
              <a:buNone/>
            </a:pPr>
            <a:endParaRPr lang="en-US" sz="1500">
              <a:effectLst/>
              <a:latin typeface="Aptos" panose="020B0004020202020204" pitchFamily="34" charset="0"/>
              <a:ea typeface="Aptos" panose="020B0004020202020204" pitchFamily="34" charset="0"/>
              <a:cs typeface="Aptos" panose="020B0004020202020204" pitchFamily="34" charset="0"/>
            </a:endParaRPr>
          </a:p>
          <a:p>
            <a:pPr marL="0" marR="0" indent="0">
              <a:lnSpc>
                <a:spcPct val="90000"/>
              </a:lnSpc>
              <a:buNone/>
            </a:pPr>
            <a:endParaRPr lang="en-US" sz="2500" b="1">
              <a:solidFill>
                <a:srgbClr val="0070C0"/>
              </a:solidFill>
              <a:effectLst/>
              <a:latin typeface="Plantagenet Cherokee" panose="02020602070100000000" pitchFamily="18" charset="0"/>
              <a:ea typeface="Aptos" panose="020B0004020202020204" pitchFamily="34" charset="0"/>
              <a:cs typeface="Aptos" panose="020B0004020202020204" pitchFamily="34" charset="0"/>
            </a:endParaRPr>
          </a:p>
          <a:p>
            <a:pPr>
              <a:lnSpc>
                <a:spcPct val="90000"/>
              </a:lnSpc>
            </a:pPr>
            <a:endParaRPr lang="en-US" sz="1500"/>
          </a:p>
        </p:txBody>
      </p:sp>
      <p:pic>
        <p:nvPicPr>
          <p:cNvPr id="7" name="Picture 10" descr="Great Valley School District">
            <a:extLst>
              <a:ext uri="{FF2B5EF4-FFF2-40B4-BE49-F238E27FC236}">
                <a16:creationId xmlns:a16="http://schemas.microsoft.com/office/drawing/2014/main" id="{0EF471D5-93B8-C10A-747D-C9FC9EB603F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aphicFrame>
        <p:nvGraphicFramePr>
          <p:cNvPr id="3" name="Table 2">
            <a:extLst>
              <a:ext uri="{FF2B5EF4-FFF2-40B4-BE49-F238E27FC236}">
                <a16:creationId xmlns:a16="http://schemas.microsoft.com/office/drawing/2014/main" id="{A0CD0FCE-BFFD-B8D0-C2FF-6773619D99F2}"/>
              </a:ext>
            </a:extLst>
          </p:cNvPr>
          <p:cNvGraphicFramePr>
            <a:graphicFrameLocks noGrp="1"/>
          </p:cNvGraphicFramePr>
          <p:nvPr>
            <p:extLst>
              <p:ext uri="{D42A27DB-BD31-4B8C-83A1-F6EECF244321}">
                <p14:modId xmlns:p14="http://schemas.microsoft.com/office/powerpoint/2010/main" val="2015140551"/>
              </p:ext>
            </p:extLst>
          </p:nvPr>
        </p:nvGraphicFramePr>
        <p:xfrm>
          <a:off x="1711569" y="2461846"/>
          <a:ext cx="8203767" cy="3246120"/>
        </p:xfrm>
        <a:graphic>
          <a:graphicData uri="http://schemas.openxmlformats.org/drawingml/2006/table">
            <a:tbl>
              <a:tblPr firstRow="1" bandRow="1">
                <a:tableStyleId>{5C22544A-7EE6-4342-B048-85BDC9FD1C3A}</a:tableStyleId>
              </a:tblPr>
              <a:tblGrid>
                <a:gridCol w="2546298">
                  <a:extLst>
                    <a:ext uri="{9D8B030D-6E8A-4147-A177-3AD203B41FA5}">
                      <a16:colId xmlns:a16="http://schemas.microsoft.com/office/drawing/2014/main" val="1050600929"/>
                    </a:ext>
                  </a:extLst>
                </a:gridCol>
                <a:gridCol w="2550598">
                  <a:extLst>
                    <a:ext uri="{9D8B030D-6E8A-4147-A177-3AD203B41FA5}">
                      <a16:colId xmlns:a16="http://schemas.microsoft.com/office/drawing/2014/main" val="3801157285"/>
                    </a:ext>
                  </a:extLst>
                </a:gridCol>
                <a:gridCol w="3106871">
                  <a:extLst>
                    <a:ext uri="{9D8B030D-6E8A-4147-A177-3AD203B41FA5}">
                      <a16:colId xmlns:a16="http://schemas.microsoft.com/office/drawing/2014/main" val="1125858419"/>
                    </a:ext>
                  </a:extLst>
                </a:gridCol>
              </a:tblGrid>
              <a:tr h="2098407">
                <a:tc>
                  <a:txBody>
                    <a:bodyPr/>
                    <a:lstStyle/>
                    <a:p>
                      <a:pPr algn="l"/>
                      <a:r>
                        <a:rPr lang="en-US" sz="2300">
                          <a:solidFill>
                            <a:srgbClr val="0070C0"/>
                          </a:solidFill>
                          <a:latin typeface="Plantagenet Cherokee" panose="02020602070100000000" pitchFamily="18" charset="0"/>
                        </a:rPr>
                        <a:t>   Fall</a:t>
                      </a:r>
                    </a:p>
                    <a:p>
                      <a:pPr lvl="0">
                        <a:buNone/>
                      </a:pPr>
                      <a:endParaRPr lang="en-US" sz="2300">
                        <a:solidFill>
                          <a:srgbClr val="0070C0"/>
                        </a:solidFill>
                        <a:latin typeface="Plantagenet Cherokee" panose="02020602070100000000" pitchFamily="18" charset="0"/>
                      </a:endParaRPr>
                    </a:p>
                    <a:p>
                      <a:pPr marL="285750" lvl="0" indent="-285750">
                        <a:buFont typeface="Arial"/>
                        <a:buChar char="•"/>
                      </a:pPr>
                      <a:r>
                        <a:rPr lang="en-US" sz="2300">
                          <a:solidFill>
                            <a:srgbClr val="0070C0"/>
                          </a:solidFill>
                          <a:latin typeface="Plantagenet Cherokee" panose="02020602070100000000" pitchFamily="18" charset="0"/>
                        </a:rPr>
                        <a:t>Cross Country</a:t>
                      </a:r>
                    </a:p>
                    <a:p>
                      <a:pPr marL="285750" lvl="0" indent="-285750">
                        <a:buFont typeface="Arial"/>
                        <a:buChar char="•"/>
                      </a:pPr>
                      <a:r>
                        <a:rPr lang="en-US" sz="2300">
                          <a:solidFill>
                            <a:srgbClr val="0070C0"/>
                          </a:solidFill>
                          <a:latin typeface="Plantagenet Cherokee" panose="02020602070100000000" pitchFamily="18" charset="0"/>
                        </a:rPr>
                        <a:t>Boys Soccer</a:t>
                      </a:r>
                    </a:p>
                    <a:p>
                      <a:pPr marL="285750" lvl="0" indent="-285750">
                        <a:buFont typeface="Arial"/>
                        <a:buChar char="•"/>
                      </a:pPr>
                      <a:r>
                        <a:rPr lang="en-US" sz="2300">
                          <a:solidFill>
                            <a:srgbClr val="0070C0"/>
                          </a:solidFill>
                          <a:latin typeface="Plantagenet Cherokee" panose="02020602070100000000" pitchFamily="18" charset="0"/>
                        </a:rPr>
                        <a:t>Girls Soccer</a:t>
                      </a:r>
                    </a:p>
                    <a:p>
                      <a:pPr marL="285750" lvl="0" indent="-285750">
                        <a:buFont typeface="Arial"/>
                        <a:buChar char="•"/>
                      </a:pPr>
                      <a:r>
                        <a:rPr lang="en-US" sz="2300">
                          <a:solidFill>
                            <a:srgbClr val="0070C0"/>
                          </a:solidFill>
                          <a:latin typeface="Plantagenet Cherokee" panose="02020602070100000000" pitchFamily="18" charset="0"/>
                        </a:rPr>
                        <a:t>Cheerleading</a:t>
                      </a:r>
                    </a:p>
                    <a:p>
                      <a:pPr marL="285750" lvl="0" indent="-285750">
                        <a:buFont typeface="Arial"/>
                        <a:buChar char="•"/>
                      </a:pPr>
                      <a:r>
                        <a:rPr lang="en-US" sz="2300">
                          <a:solidFill>
                            <a:srgbClr val="0070C0"/>
                          </a:solidFill>
                          <a:latin typeface="Plantagenet Cherokee" panose="02020602070100000000" pitchFamily="18" charset="0"/>
                        </a:rPr>
                        <a:t>Field Hockey</a:t>
                      </a:r>
                    </a:p>
                    <a:p>
                      <a:pPr marL="285750" lvl="0" indent="-285750">
                        <a:buFont typeface="Arial"/>
                        <a:buChar char="•"/>
                      </a:pPr>
                      <a:r>
                        <a:rPr lang="en-US" sz="2300">
                          <a:solidFill>
                            <a:srgbClr val="0070C0"/>
                          </a:solidFill>
                          <a:latin typeface="Plantagenet Cherokee" panose="02020602070100000000" pitchFamily="18" charset="0"/>
                        </a:rPr>
                        <a:t>Volleyball</a:t>
                      </a:r>
                    </a:p>
                    <a:p>
                      <a:pPr marL="285750" lvl="0" indent="-285750">
                        <a:buFont typeface="Arial"/>
                        <a:buChar char="•"/>
                      </a:pPr>
                      <a:r>
                        <a:rPr lang="en-US" sz="2300">
                          <a:solidFill>
                            <a:srgbClr val="0070C0"/>
                          </a:solidFill>
                          <a:latin typeface="Plantagenet Cherokee" panose="02020602070100000000" pitchFamily="18" charset="0"/>
                        </a:rPr>
                        <a:t>Football</a:t>
                      </a:r>
                    </a:p>
                  </a:txBody>
                  <a:tcPr>
                    <a:noFill/>
                  </a:tcPr>
                </a:tc>
                <a:tc>
                  <a:txBody>
                    <a:bodyPr/>
                    <a:lstStyle/>
                    <a:p>
                      <a:r>
                        <a:rPr lang="en-US" sz="2300">
                          <a:solidFill>
                            <a:srgbClr val="0070C0"/>
                          </a:solidFill>
                          <a:latin typeface="Plantagenet Cherokee" panose="02020602070100000000" pitchFamily="18" charset="0"/>
                        </a:rPr>
                        <a:t>   Winter</a:t>
                      </a:r>
                    </a:p>
                    <a:p>
                      <a:pPr lvl="0">
                        <a:buNone/>
                      </a:pPr>
                      <a:endParaRPr lang="en-US" sz="2300">
                        <a:solidFill>
                          <a:srgbClr val="0070C0"/>
                        </a:solidFill>
                        <a:latin typeface="Plantagenet Cherokee" panose="02020602070100000000" pitchFamily="18" charset="0"/>
                      </a:endParaRPr>
                    </a:p>
                    <a:p>
                      <a:pPr marL="285750" lvl="0" indent="-285750">
                        <a:buFont typeface="Arial"/>
                        <a:buChar char="•"/>
                      </a:pPr>
                      <a:r>
                        <a:rPr lang="en-US" sz="2300">
                          <a:solidFill>
                            <a:srgbClr val="0070C0"/>
                          </a:solidFill>
                          <a:latin typeface="Plantagenet Cherokee" panose="02020602070100000000" pitchFamily="18" charset="0"/>
                        </a:rPr>
                        <a:t>Boys Basketball</a:t>
                      </a:r>
                    </a:p>
                    <a:p>
                      <a:pPr marL="285750" lvl="0" indent="-285750">
                        <a:buFont typeface="Arial"/>
                        <a:buChar char="•"/>
                      </a:pPr>
                      <a:r>
                        <a:rPr lang="en-US" sz="2300">
                          <a:solidFill>
                            <a:srgbClr val="0070C0"/>
                          </a:solidFill>
                          <a:latin typeface="Plantagenet Cherokee" panose="02020602070100000000" pitchFamily="18" charset="0"/>
                        </a:rPr>
                        <a:t>Girls Basketball</a:t>
                      </a:r>
                    </a:p>
                    <a:p>
                      <a:pPr marL="285750" lvl="0" indent="-285750">
                        <a:buFont typeface="Arial"/>
                        <a:buChar char="•"/>
                      </a:pPr>
                      <a:r>
                        <a:rPr lang="en-US" sz="2300">
                          <a:solidFill>
                            <a:srgbClr val="0070C0"/>
                          </a:solidFill>
                          <a:latin typeface="Plantagenet Cherokee" panose="02020602070100000000" pitchFamily="18" charset="0"/>
                        </a:rPr>
                        <a:t>Cheerleading</a:t>
                      </a:r>
                    </a:p>
                    <a:p>
                      <a:pPr marL="285750" lvl="0" indent="-285750">
                        <a:buFont typeface="Arial"/>
                        <a:buChar char="•"/>
                      </a:pPr>
                      <a:r>
                        <a:rPr lang="en-US" sz="2300">
                          <a:solidFill>
                            <a:srgbClr val="0070C0"/>
                          </a:solidFill>
                          <a:latin typeface="Plantagenet Cherokee" panose="02020602070100000000" pitchFamily="18" charset="0"/>
                        </a:rPr>
                        <a:t>Wrestling</a:t>
                      </a:r>
                    </a:p>
                    <a:p>
                      <a:pPr lvl="0">
                        <a:buNone/>
                      </a:pPr>
                      <a:endParaRPr lang="en-US" sz="2300">
                        <a:solidFill>
                          <a:srgbClr val="0070C0"/>
                        </a:solidFill>
                        <a:latin typeface="Plantagenet Cherokee" panose="02020602070100000000" pitchFamily="18" charset="0"/>
                      </a:endParaRPr>
                    </a:p>
                  </a:txBody>
                  <a:tcPr>
                    <a:noFill/>
                  </a:tcPr>
                </a:tc>
                <a:tc>
                  <a:txBody>
                    <a:bodyPr/>
                    <a:lstStyle/>
                    <a:p>
                      <a:r>
                        <a:rPr lang="en-US" sz="2300">
                          <a:solidFill>
                            <a:srgbClr val="0070C0"/>
                          </a:solidFill>
                          <a:latin typeface="Plantagenet Cherokee" panose="02020602070100000000" pitchFamily="18" charset="0"/>
                        </a:rPr>
                        <a:t>   Spring</a:t>
                      </a:r>
                    </a:p>
                    <a:p>
                      <a:pPr lvl="0">
                        <a:buNone/>
                      </a:pPr>
                      <a:endParaRPr lang="en-US" sz="2300">
                        <a:solidFill>
                          <a:srgbClr val="0070C0"/>
                        </a:solidFill>
                        <a:latin typeface="Plantagenet Cherokee" panose="02020602070100000000" pitchFamily="18" charset="0"/>
                      </a:endParaRPr>
                    </a:p>
                    <a:p>
                      <a:pPr marL="285750" lvl="0" indent="-285750">
                        <a:buFont typeface="Arial"/>
                        <a:buChar char="•"/>
                      </a:pPr>
                      <a:r>
                        <a:rPr lang="en-US" sz="2300">
                          <a:solidFill>
                            <a:srgbClr val="0070C0"/>
                          </a:solidFill>
                          <a:latin typeface="Plantagenet Cherokee" panose="02020602070100000000" pitchFamily="18" charset="0"/>
                        </a:rPr>
                        <a:t>Baseball</a:t>
                      </a:r>
                    </a:p>
                    <a:p>
                      <a:pPr marL="285750" lvl="0" indent="-285750">
                        <a:buFont typeface="Arial"/>
                        <a:buChar char="•"/>
                      </a:pPr>
                      <a:r>
                        <a:rPr lang="en-US" sz="2300">
                          <a:solidFill>
                            <a:srgbClr val="0070C0"/>
                          </a:solidFill>
                          <a:latin typeface="Plantagenet Cherokee" panose="02020602070100000000" pitchFamily="18" charset="0"/>
                        </a:rPr>
                        <a:t>Boys Lacrosse</a:t>
                      </a:r>
                    </a:p>
                    <a:p>
                      <a:pPr marL="285750" lvl="0" indent="-285750">
                        <a:buFont typeface="Arial"/>
                        <a:buChar char="•"/>
                      </a:pPr>
                      <a:r>
                        <a:rPr lang="en-US" sz="2300">
                          <a:solidFill>
                            <a:srgbClr val="0070C0"/>
                          </a:solidFill>
                          <a:latin typeface="Plantagenet Cherokee" panose="02020602070100000000" pitchFamily="18" charset="0"/>
                        </a:rPr>
                        <a:t>Girls Lacrosse</a:t>
                      </a:r>
                    </a:p>
                    <a:p>
                      <a:pPr marL="285750" lvl="0" indent="-285750">
                        <a:buFont typeface="Arial"/>
                        <a:buChar char="•"/>
                      </a:pPr>
                      <a:r>
                        <a:rPr lang="en-US" sz="2300">
                          <a:solidFill>
                            <a:srgbClr val="0070C0"/>
                          </a:solidFill>
                          <a:latin typeface="Plantagenet Cherokee" panose="02020602070100000000" pitchFamily="18" charset="0"/>
                        </a:rPr>
                        <a:t>Softball</a:t>
                      </a:r>
                    </a:p>
                    <a:p>
                      <a:pPr marL="285750" lvl="0" indent="-285750">
                        <a:buFont typeface="Arial"/>
                        <a:buChar char="•"/>
                      </a:pPr>
                      <a:r>
                        <a:rPr lang="en-US" sz="2300">
                          <a:solidFill>
                            <a:srgbClr val="0070C0"/>
                          </a:solidFill>
                          <a:latin typeface="Plantagenet Cherokee" panose="02020602070100000000" pitchFamily="18" charset="0"/>
                        </a:rPr>
                        <a:t>Track &amp; Field</a:t>
                      </a:r>
                    </a:p>
                  </a:txBody>
                  <a:tcPr>
                    <a:noFill/>
                  </a:tcPr>
                </a:tc>
                <a:extLst>
                  <a:ext uri="{0D108BD9-81ED-4DB2-BD59-A6C34878D82A}">
                    <a16:rowId xmlns:a16="http://schemas.microsoft.com/office/drawing/2014/main" val="2388860422"/>
                  </a:ext>
                </a:extLst>
              </a:tr>
            </a:tbl>
          </a:graphicData>
        </a:graphic>
      </p:graphicFrame>
      <p:pic>
        <p:nvPicPr>
          <p:cNvPr id="5" name="Picture 4" descr="A group of different sports balls&#10;&#10;AI-generated content may be incorrect.">
            <a:extLst>
              <a:ext uri="{FF2B5EF4-FFF2-40B4-BE49-F238E27FC236}">
                <a16:creationId xmlns:a16="http://schemas.microsoft.com/office/drawing/2014/main" id="{B45E3FCB-B96C-7C17-045A-C8583512DAF4}"/>
              </a:ext>
            </a:extLst>
          </p:cNvPr>
          <p:cNvPicPr>
            <a:picLocks noChangeAspect="1"/>
          </p:cNvPicPr>
          <p:nvPr/>
        </p:nvPicPr>
        <p:blipFill>
          <a:blip r:embed="rId4">
            <a:extLst>
              <a:ext uri="{837473B0-CC2E-450A-ABE3-18F120FF3D39}">
                <a1611:picAttrSrcUrl xmlns:a1611="http://schemas.microsoft.com/office/drawing/2016/11/main" r:id="rId5"/>
              </a:ext>
            </a:extLst>
          </a:blip>
          <a:srcRect b="397"/>
          <a:stretch/>
        </p:blipFill>
        <p:spPr>
          <a:xfrm>
            <a:off x="3837446" y="4801423"/>
            <a:ext cx="3631380" cy="1813085"/>
          </a:xfrm>
          <a:prstGeom prst="roundRect">
            <a:avLst>
              <a:gd name="adj" fmla="val 1858"/>
            </a:avLst>
          </a:prstGeom>
          <a:effectLst>
            <a:outerShdw blurRad="50800" dist="50800" dir="5400000" algn="tl" rotWithShape="0">
              <a:srgbClr val="000000">
                <a:alpha val="43000"/>
              </a:srgbClr>
            </a:outerShdw>
          </a:effectLst>
        </p:spPr>
      </p:pic>
    </p:spTree>
    <p:extLst>
      <p:ext uri="{BB962C8B-B14F-4D97-AF65-F5344CB8AC3E}">
        <p14:creationId xmlns:p14="http://schemas.microsoft.com/office/powerpoint/2010/main" val="1029865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EA9A6A3-C4C3-0B3D-6733-DBF7FED0EB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49DA6C5-8AA0-EBDF-754D-F56FAB2795C6}"/>
              </a:ext>
            </a:extLst>
          </p:cNvPr>
          <p:cNvSpPr>
            <a:spLocks noGrp="1"/>
          </p:cNvSpPr>
          <p:nvPr>
            <p:ph type="title"/>
          </p:nvPr>
        </p:nvSpPr>
        <p:spPr>
          <a:xfrm>
            <a:off x="1175975" y="915513"/>
            <a:ext cx="8761413" cy="706964"/>
          </a:xfrm>
        </p:spPr>
        <p:txBody>
          <a:bodyPr>
            <a:noAutofit/>
          </a:bodyPr>
          <a:lstStyle/>
          <a:p>
            <a:pPr algn="ctr"/>
            <a:r>
              <a:rPr lang="en-US" sz="5000">
                <a:latin typeface="Plantagenet Cherokee"/>
              </a:rPr>
              <a:t>Sports Registration</a:t>
            </a:r>
            <a:endParaRPr lang="en-US" sz="5000">
              <a:latin typeface="Plantagenet Cherokee" panose="02020602070100000000" pitchFamily="18" charset="0"/>
            </a:endParaRPr>
          </a:p>
        </p:txBody>
      </p:sp>
      <p:sp>
        <p:nvSpPr>
          <p:cNvPr id="6" name="Content Placeholder 5">
            <a:extLst>
              <a:ext uri="{FF2B5EF4-FFF2-40B4-BE49-F238E27FC236}">
                <a16:creationId xmlns:a16="http://schemas.microsoft.com/office/drawing/2014/main" id="{D83444DB-1ADF-0FC9-56E8-B98738913168}"/>
              </a:ext>
            </a:extLst>
          </p:cNvPr>
          <p:cNvSpPr>
            <a:spLocks noGrp="1"/>
          </p:cNvSpPr>
          <p:nvPr>
            <p:ph idx="1"/>
          </p:nvPr>
        </p:nvSpPr>
        <p:spPr>
          <a:xfrm>
            <a:off x="218940" y="1680633"/>
            <a:ext cx="6870879" cy="5583052"/>
          </a:xfrm>
        </p:spPr>
        <p:txBody>
          <a:bodyPr anchor="ctr">
            <a:normAutofit/>
          </a:bodyPr>
          <a:lstStyle/>
          <a:p>
            <a:pPr marL="0" marR="0" indent="0">
              <a:lnSpc>
                <a:spcPct val="90000"/>
              </a:lnSpc>
              <a:buNone/>
            </a:pPr>
            <a:endParaRPr lang="en-US" sz="1500">
              <a:effectLst/>
              <a:latin typeface="Aptos" panose="020B0004020202020204" pitchFamily="34" charset="0"/>
              <a:ea typeface="Aptos" panose="020B0004020202020204" pitchFamily="34" charset="0"/>
              <a:cs typeface="Aptos" panose="020B0004020202020204" pitchFamily="34" charset="0"/>
            </a:endParaRPr>
          </a:p>
          <a:p>
            <a:pPr marL="0" marR="0" indent="0">
              <a:lnSpc>
                <a:spcPct val="90000"/>
              </a:lnSpc>
              <a:buNone/>
            </a:pPr>
            <a:endParaRPr lang="en-US" sz="2500" b="1">
              <a:solidFill>
                <a:srgbClr val="0070C0"/>
              </a:solidFill>
              <a:effectLst/>
              <a:latin typeface="Plantagenet Cherokee" panose="02020602070100000000" pitchFamily="18" charset="0"/>
              <a:ea typeface="Aptos" panose="020B0004020202020204" pitchFamily="34" charset="0"/>
              <a:cs typeface="Aptos" panose="020B0004020202020204" pitchFamily="34" charset="0"/>
            </a:endParaRPr>
          </a:p>
          <a:p>
            <a:pPr>
              <a:lnSpc>
                <a:spcPct val="90000"/>
              </a:lnSpc>
            </a:pPr>
            <a:endParaRPr lang="en-US" sz="1500"/>
          </a:p>
        </p:txBody>
      </p:sp>
      <p:pic>
        <p:nvPicPr>
          <p:cNvPr id="12" name="Picture 11" descr="A group of different sports balls&#10;&#10;AI-generated content may be incorrect.">
            <a:extLst>
              <a:ext uri="{FF2B5EF4-FFF2-40B4-BE49-F238E27FC236}">
                <a16:creationId xmlns:a16="http://schemas.microsoft.com/office/drawing/2014/main" id="{8464B64B-BC32-A113-38F7-90F3944C5FF7}"/>
              </a:ext>
            </a:extLst>
          </p:cNvPr>
          <p:cNvPicPr>
            <a:picLocks noChangeAspect="1"/>
          </p:cNvPicPr>
          <p:nvPr/>
        </p:nvPicPr>
        <p:blipFill>
          <a:blip r:embed="rId2">
            <a:extLst>
              <a:ext uri="{837473B0-CC2E-450A-ABE3-18F120FF3D39}">
                <a1611:picAttrSrcUrl xmlns:a1611="http://schemas.microsoft.com/office/drawing/2016/11/main" r:id="rId3"/>
              </a:ext>
            </a:extLst>
          </a:blip>
          <a:srcRect b="397"/>
          <a:stretch/>
        </p:blipFill>
        <p:spPr>
          <a:xfrm>
            <a:off x="7722231" y="3286963"/>
            <a:ext cx="3631380" cy="1813085"/>
          </a:xfrm>
          <a:prstGeom prst="roundRect">
            <a:avLst>
              <a:gd name="adj" fmla="val 1858"/>
            </a:avLst>
          </a:prstGeom>
          <a:effectLst>
            <a:outerShdw blurRad="50800" dist="50800" dir="5400000" algn="tl" rotWithShape="0">
              <a:srgbClr val="000000">
                <a:alpha val="43000"/>
              </a:srgbClr>
            </a:outerShdw>
          </a:effectLst>
        </p:spPr>
      </p:pic>
      <p:pic>
        <p:nvPicPr>
          <p:cNvPr id="7" name="Picture 10" descr="Great Valley School District">
            <a:extLst>
              <a:ext uri="{FF2B5EF4-FFF2-40B4-BE49-F238E27FC236}">
                <a16:creationId xmlns:a16="http://schemas.microsoft.com/office/drawing/2014/main" id="{3CFE806C-4EA9-5A1F-D7A1-1CD6C2CAE6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Box 3">
            <a:extLst>
              <a:ext uri="{FF2B5EF4-FFF2-40B4-BE49-F238E27FC236}">
                <a16:creationId xmlns:a16="http://schemas.microsoft.com/office/drawing/2014/main" id="{C379D0A3-6059-D8F9-99E8-4116536A02EA}"/>
              </a:ext>
            </a:extLst>
          </p:cNvPr>
          <p:cNvSpPr txBox="1"/>
          <p:nvPr/>
        </p:nvSpPr>
        <p:spPr>
          <a:xfrm>
            <a:off x="973015" y="2463687"/>
            <a:ext cx="6757046" cy="406265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buFont typeface="Arial"/>
              <a:buChar char="•"/>
            </a:pPr>
            <a:r>
              <a:rPr lang="en-US" sz="2400" b="1">
                <a:solidFill>
                  <a:srgbClr val="0070C0"/>
                </a:solidFill>
                <a:latin typeface="Plantagenet Cherokee"/>
              </a:rPr>
              <a:t>Go to the GVMS Website</a:t>
            </a:r>
            <a:endParaRPr lang="en-US" b="1"/>
          </a:p>
          <a:p>
            <a:pPr marL="742950" lvl="1" indent="-285750">
              <a:buFont typeface="Wingdings"/>
              <a:buChar char="Ø"/>
            </a:pPr>
            <a:r>
              <a:rPr lang="en-US" sz="2400" b="1">
                <a:solidFill>
                  <a:srgbClr val="0070C0"/>
                </a:solidFill>
                <a:latin typeface="Plantagenet Cherokee"/>
              </a:rPr>
              <a:t>Click on "Athletics" tab</a:t>
            </a:r>
          </a:p>
          <a:p>
            <a:pPr marL="1200150" lvl="2" indent="-285750">
              <a:buFont typeface="Wingdings"/>
              <a:buChar char="§"/>
            </a:pPr>
            <a:r>
              <a:rPr lang="en-US" sz="2400" b="1">
                <a:solidFill>
                  <a:srgbClr val="0070C0"/>
                </a:solidFill>
                <a:latin typeface="Plantagenet Cherokee"/>
              </a:rPr>
              <a:t>Go to "Registration"</a:t>
            </a:r>
          </a:p>
          <a:p>
            <a:endParaRPr lang="en-US" sz="2400" b="1">
              <a:solidFill>
                <a:srgbClr val="0070C0"/>
              </a:solidFill>
              <a:latin typeface="Plantagenet Cherokee"/>
            </a:endParaRPr>
          </a:p>
          <a:p>
            <a:pPr marL="342900" indent="-342900">
              <a:buFont typeface="Arial"/>
              <a:buChar char="•"/>
            </a:pPr>
            <a:r>
              <a:rPr lang="en-US" sz="2400" b="1">
                <a:solidFill>
                  <a:srgbClr val="0070C0"/>
                </a:solidFill>
                <a:latin typeface="Plantagenet Cherokee"/>
                <a:ea typeface="Open Sans"/>
                <a:cs typeface="Open Sans"/>
              </a:rPr>
              <a:t>All students going out for a PIAA sport will need to register with Form </a:t>
            </a:r>
            <a:r>
              <a:rPr lang="en-US" sz="2400" b="1" err="1">
                <a:solidFill>
                  <a:srgbClr val="0070C0"/>
                </a:solidFill>
                <a:latin typeface="Plantagenet Cherokee"/>
                <a:ea typeface="Open Sans"/>
                <a:cs typeface="Open Sans"/>
              </a:rPr>
              <a:t>Releaf</a:t>
            </a:r>
            <a:r>
              <a:rPr lang="en-US" sz="2400" b="1">
                <a:solidFill>
                  <a:srgbClr val="0070C0"/>
                </a:solidFill>
                <a:latin typeface="Plantagenet Cherokee"/>
                <a:ea typeface="Open Sans"/>
                <a:cs typeface="Open Sans"/>
              </a:rPr>
              <a:t>.  </a:t>
            </a:r>
          </a:p>
          <a:p>
            <a:endParaRPr lang="en-US" sz="2400" b="1">
              <a:solidFill>
                <a:srgbClr val="0070C0"/>
              </a:solidFill>
              <a:latin typeface="Plantagenet Cherokee"/>
              <a:ea typeface="Open Sans"/>
              <a:cs typeface="Open Sans"/>
            </a:endParaRPr>
          </a:p>
          <a:p>
            <a:pPr marL="342900" indent="-342900">
              <a:buFont typeface="Arial"/>
              <a:buChar char="•"/>
            </a:pPr>
            <a:r>
              <a:rPr lang="en-US" sz="2400" b="1">
                <a:solidFill>
                  <a:srgbClr val="0070C0"/>
                </a:solidFill>
                <a:latin typeface="Plantagenet Cherokee"/>
                <a:ea typeface="Open Sans"/>
                <a:cs typeface="Open Sans"/>
              </a:rPr>
              <a:t>Directions for creating an account and completing the registration process are on this page. </a:t>
            </a:r>
            <a:endParaRPr lang="en-US" sz="2400" b="1">
              <a:solidFill>
                <a:srgbClr val="0070C0"/>
              </a:solidFill>
              <a:latin typeface="Plantagenet Cherokee"/>
            </a:endParaRPr>
          </a:p>
          <a:p>
            <a:endParaRPr lang="en-US">
              <a:solidFill>
                <a:srgbClr val="000000"/>
              </a:solidFill>
              <a:latin typeface="Century Gothic" panose="020B0502020202020204"/>
            </a:endParaRPr>
          </a:p>
        </p:txBody>
      </p:sp>
    </p:spTree>
    <p:extLst>
      <p:ext uri="{BB962C8B-B14F-4D97-AF65-F5344CB8AC3E}">
        <p14:creationId xmlns:p14="http://schemas.microsoft.com/office/powerpoint/2010/main" val="2007204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FF38145-99D8-A1C6-C226-B810A77A7A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72D671-C0E6-56AE-9220-4977523C8E49}"/>
              </a:ext>
            </a:extLst>
          </p:cNvPr>
          <p:cNvSpPr>
            <a:spLocks noGrp="1"/>
          </p:cNvSpPr>
          <p:nvPr>
            <p:ph type="title"/>
          </p:nvPr>
        </p:nvSpPr>
        <p:spPr>
          <a:xfrm>
            <a:off x="1154954" y="973668"/>
            <a:ext cx="8761413" cy="706964"/>
          </a:xfrm>
        </p:spPr>
        <p:txBody>
          <a:bodyPr>
            <a:noAutofit/>
          </a:bodyPr>
          <a:lstStyle/>
          <a:p>
            <a:pPr algn="ctr"/>
            <a:r>
              <a:rPr lang="en-US" sz="5000">
                <a:latin typeface="Plantagenet Cherokee" panose="02020602070100000000" pitchFamily="18" charset="0"/>
              </a:rPr>
              <a:t>Athletic Eligibility</a:t>
            </a:r>
          </a:p>
        </p:txBody>
      </p:sp>
      <p:sp>
        <p:nvSpPr>
          <p:cNvPr id="6" name="Content Placeholder 5">
            <a:extLst>
              <a:ext uri="{FF2B5EF4-FFF2-40B4-BE49-F238E27FC236}">
                <a16:creationId xmlns:a16="http://schemas.microsoft.com/office/drawing/2014/main" id="{18D7B9ED-5AA6-6775-5092-7009947CAA55}"/>
              </a:ext>
            </a:extLst>
          </p:cNvPr>
          <p:cNvSpPr>
            <a:spLocks noGrp="1"/>
          </p:cNvSpPr>
          <p:nvPr>
            <p:ph idx="1"/>
          </p:nvPr>
        </p:nvSpPr>
        <p:spPr>
          <a:xfrm>
            <a:off x="218940" y="1680633"/>
            <a:ext cx="6870879" cy="5583052"/>
          </a:xfrm>
        </p:spPr>
        <p:txBody>
          <a:bodyPr anchor="ctr">
            <a:normAutofit/>
          </a:bodyPr>
          <a:lstStyle/>
          <a:p>
            <a:pPr marL="0" marR="0" indent="0">
              <a:lnSpc>
                <a:spcPct val="90000"/>
              </a:lnSpc>
              <a:buNone/>
            </a:pPr>
            <a:r>
              <a:rPr lang="en-US" sz="1500">
                <a:effectLst/>
                <a:latin typeface="Tahoma" panose="020B0604030504040204" pitchFamily="34" charset="0"/>
                <a:ea typeface="Times New Roman" panose="02020603050405020304" pitchFamily="18" charset="0"/>
                <a:cs typeface="Aptos" panose="020B0004020202020204" pitchFamily="34" charset="0"/>
              </a:rPr>
              <a:t> </a:t>
            </a:r>
            <a:endParaRPr lang="en-US" sz="1500">
              <a:effectLst/>
              <a:latin typeface="Aptos" panose="020B0004020202020204" pitchFamily="34" charset="0"/>
              <a:ea typeface="Aptos" panose="020B0004020202020204" pitchFamily="34" charset="0"/>
              <a:cs typeface="Aptos" panose="020B0004020202020204" pitchFamily="34" charset="0"/>
            </a:endParaRPr>
          </a:p>
          <a:p>
            <a:pPr marL="0" marR="0" indent="0">
              <a:lnSpc>
                <a:spcPct val="90000"/>
              </a:lnSpc>
              <a:buNone/>
            </a:pPr>
            <a:r>
              <a:rPr lang="en-US" sz="2500" b="1">
                <a:solidFill>
                  <a:srgbClr val="0070C0"/>
                </a:solidFill>
                <a:effectLst/>
                <a:latin typeface="Plantagenet Cherokee" panose="02020602070100000000" pitchFamily="18" charset="0"/>
                <a:ea typeface="Times New Roman" panose="02020603050405020304" pitchFamily="18" charset="0"/>
                <a:cs typeface="Aptos" panose="020B0004020202020204" pitchFamily="34" charset="0"/>
              </a:rPr>
              <a:t>A student-athlete is ineligible for a week of participation in athletics if, on the preceding Friday, the student has either:</a:t>
            </a:r>
            <a:endParaRPr lang="en-US" sz="2500" b="1">
              <a:solidFill>
                <a:srgbClr val="0070C0"/>
              </a:solidFill>
              <a:effectLst/>
              <a:latin typeface="Plantagenet Cherokee" panose="02020602070100000000" pitchFamily="18" charset="0"/>
              <a:ea typeface="Aptos" panose="020B0004020202020204" pitchFamily="34" charset="0"/>
              <a:cs typeface="Aptos" panose="020B0004020202020204" pitchFamily="34" charset="0"/>
            </a:endParaRPr>
          </a:p>
          <a:p>
            <a:pPr marR="0" lvl="0">
              <a:lnSpc>
                <a:spcPct val="90000"/>
              </a:lnSpc>
              <a:buSzPts val="1000"/>
              <a:buFont typeface="STKaiti" panose="02010600040101010101" pitchFamily="2" charset="-122"/>
              <a:buChar char="★"/>
              <a:tabLst>
                <a:tab pos="457200" algn="l"/>
              </a:tabLst>
            </a:pPr>
            <a:r>
              <a:rPr lang="en-US" sz="2500" b="1">
                <a:solidFill>
                  <a:srgbClr val="00B0F0"/>
                </a:solidFill>
                <a:latin typeface="Plantagenet Cherokee" panose="02020602070100000000" pitchFamily="18" charset="0"/>
                <a:ea typeface="Times New Roman" panose="02020603050405020304" pitchFamily="18" charset="0"/>
                <a:cs typeface="Aptos" panose="020B0004020202020204" pitchFamily="34" charset="0"/>
              </a:rPr>
              <a:t>T</a:t>
            </a:r>
            <a:r>
              <a:rPr lang="en-US" sz="2500" b="1">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wo E's in core subjects </a:t>
            </a:r>
            <a:r>
              <a:rPr lang="en-US" sz="2500" b="1">
                <a:solidFill>
                  <a:srgbClr val="0070C0"/>
                </a:solidFill>
                <a:effectLst/>
                <a:latin typeface="Plantagenet Cherokee" panose="02020602070100000000" pitchFamily="18" charset="0"/>
                <a:ea typeface="Times New Roman" panose="02020603050405020304" pitchFamily="18" charset="0"/>
                <a:cs typeface="Aptos" panose="020B0004020202020204" pitchFamily="34" charset="0"/>
              </a:rPr>
              <a:t>OR</a:t>
            </a:r>
            <a:endParaRPr lang="en-US" sz="2500" b="1">
              <a:solidFill>
                <a:srgbClr val="0070C0"/>
              </a:solidFill>
              <a:latin typeface="Plantagenet Cherokee" panose="02020602070100000000" pitchFamily="18" charset="0"/>
              <a:ea typeface="Times New Roman" panose="02020603050405020304" pitchFamily="18" charset="0"/>
              <a:cs typeface="Aptos" panose="020B0004020202020204" pitchFamily="34" charset="0"/>
            </a:endParaRPr>
          </a:p>
          <a:p>
            <a:pPr>
              <a:lnSpc>
                <a:spcPct val="90000"/>
              </a:lnSpc>
              <a:buSzPts val="1000"/>
              <a:buFont typeface="STKaiti" panose="02010600040101010101" pitchFamily="2" charset="-122"/>
              <a:buChar char="★"/>
              <a:tabLst>
                <a:tab pos="457200" algn="l"/>
              </a:tabLst>
            </a:pPr>
            <a:r>
              <a:rPr lang="en-US" sz="2500" b="1">
                <a:solidFill>
                  <a:srgbClr val="00B0F0"/>
                </a:solidFill>
                <a:latin typeface="Plantagenet Cherokee" panose="02020602070100000000" pitchFamily="18" charset="0"/>
                <a:ea typeface="Times New Roman" panose="02020603050405020304" pitchFamily="18" charset="0"/>
                <a:cs typeface="Aptos" panose="020B0004020202020204" pitchFamily="34" charset="0"/>
              </a:rPr>
              <a:t>A</a:t>
            </a:r>
            <a:r>
              <a:rPr lang="en-US" sz="2500" b="1">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n E and a U in core subjects (provided the U is not for the same subject the student is currently earning the E) </a:t>
            </a:r>
            <a:r>
              <a:rPr lang="en-US" sz="2500" b="1">
                <a:solidFill>
                  <a:srgbClr val="0070C0"/>
                </a:solidFill>
                <a:effectLst/>
                <a:latin typeface="Plantagenet Cherokee" panose="02020602070100000000" pitchFamily="18" charset="0"/>
                <a:ea typeface="Times New Roman" panose="02020603050405020304" pitchFamily="18" charset="0"/>
                <a:cs typeface="Aptos" panose="020B0004020202020204" pitchFamily="34" charset="0"/>
              </a:rPr>
              <a:t>OR</a:t>
            </a:r>
            <a:endParaRPr lang="en-US" sz="2500" b="1">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endParaRPr>
          </a:p>
          <a:p>
            <a:pPr marR="0" lvl="0">
              <a:lnSpc>
                <a:spcPct val="90000"/>
              </a:lnSpc>
              <a:buSzPts val="1000"/>
              <a:buFont typeface="STKaiti" panose="02010600040101010101" pitchFamily="2" charset="-122"/>
              <a:buChar char="★"/>
              <a:tabLst>
                <a:tab pos="457200" algn="l"/>
              </a:tabLst>
            </a:pPr>
            <a:r>
              <a:rPr lang="en-US" sz="2500" b="1">
                <a:solidFill>
                  <a:srgbClr val="00B0F0"/>
                </a:solidFill>
                <a:latin typeface="Plantagenet Cherokee" panose="02020602070100000000" pitchFamily="18" charset="0"/>
                <a:ea typeface="Times New Roman" panose="02020603050405020304" pitchFamily="18" charset="0"/>
                <a:cs typeface="Aptos" panose="020B0004020202020204" pitchFamily="34" charset="0"/>
              </a:rPr>
              <a:t>An</a:t>
            </a:r>
            <a:r>
              <a:rPr lang="en-US" sz="2500" b="1">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 E in a core subject and a U in an elective </a:t>
            </a:r>
            <a:r>
              <a:rPr lang="en-US" sz="2500" b="1">
                <a:solidFill>
                  <a:srgbClr val="0070C0"/>
                </a:solidFill>
                <a:effectLst/>
                <a:latin typeface="Plantagenet Cherokee" panose="02020602070100000000" pitchFamily="18" charset="0"/>
                <a:ea typeface="Times New Roman" panose="02020603050405020304" pitchFamily="18" charset="0"/>
                <a:cs typeface="Aptos" panose="020B0004020202020204" pitchFamily="34" charset="0"/>
              </a:rPr>
              <a:t>OR</a:t>
            </a:r>
            <a:endParaRPr lang="en-US" sz="2500" b="1">
              <a:solidFill>
                <a:srgbClr val="0070C0"/>
              </a:solidFill>
              <a:latin typeface="Plantagenet Cherokee" panose="02020602070100000000" pitchFamily="18" charset="0"/>
              <a:ea typeface="Times New Roman" panose="02020603050405020304" pitchFamily="18" charset="0"/>
              <a:cs typeface="Aptos" panose="020B0004020202020204" pitchFamily="34" charset="0"/>
            </a:endParaRPr>
          </a:p>
          <a:p>
            <a:pPr marR="0" lvl="0">
              <a:lnSpc>
                <a:spcPct val="90000"/>
              </a:lnSpc>
              <a:buSzPts val="1000"/>
              <a:buFont typeface="STKaiti" panose="02010600040101010101" pitchFamily="2" charset="-122"/>
              <a:buChar char="★"/>
              <a:tabLst>
                <a:tab pos="457200" algn="l"/>
              </a:tabLst>
            </a:pPr>
            <a:r>
              <a:rPr lang="en-US" sz="2500" b="1">
                <a:solidFill>
                  <a:srgbClr val="00B0F0"/>
                </a:solidFill>
                <a:effectLst/>
                <a:latin typeface="Plantagenet Cherokee" panose="02020602070100000000" pitchFamily="18" charset="0"/>
                <a:ea typeface="Times New Roman" panose="02020603050405020304" pitchFamily="18" charset="0"/>
                <a:cs typeface="Aptos" panose="020B0004020202020204" pitchFamily="34" charset="0"/>
              </a:rPr>
              <a:t>U's in two different courses</a:t>
            </a:r>
            <a:endParaRPr lang="en-US" sz="2500" b="1">
              <a:solidFill>
                <a:srgbClr val="00B0F0"/>
              </a:solidFill>
              <a:effectLst/>
              <a:latin typeface="Plantagenet Cherokee" panose="02020602070100000000" pitchFamily="18" charset="0"/>
              <a:ea typeface="Aptos" panose="020B0004020202020204" pitchFamily="34" charset="0"/>
              <a:cs typeface="Aptos" panose="020B0004020202020204" pitchFamily="34" charset="0"/>
            </a:endParaRPr>
          </a:p>
          <a:p>
            <a:pPr>
              <a:lnSpc>
                <a:spcPct val="90000"/>
              </a:lnSpc>
            </a:pPr>
            <a:endParaRPr lang="en-US" sz="1500"/>
          </a:p>
        </p:txBody>
      </p:sp>
      <p:pic>
        <p:nvPicPr>
          <p:cNvPr id="12" name="Picture 11" descr="A group of different sports balls&#10;&#10;AI-generated content may be incorrect.">
            <a:extLst>
              <a:ext uri="{FF2B5EF4-FFF2-40B4-BE49-F238E27FC236}">
                <a16:creationId xmlns:a16="http://schemas.microsoft.com/office/drawing/2014/main" id="{4A3B8D2D-A800-9748-4D6F-FC8D81E3B28D}"/>
              </a:ext>
            </a:extLst>
          </p:cNvPr>
          <p:cNvPicPr>
            <a:picLocks noChangeAspect="1"/>
          </p:cNvPicPr>
          <p:nvPr/>
        </p:nvPicPr>
        <p:blipFill>
          <a:blip r:embed="rId2">
            <a:extLst>
              <a:ext uri="{837473B0-CC2E-450A-ABE3-18F120FF3D39}">
                <a1611:picAttrSrcUrl xmlns:a1611="http://schemas.microsoft.com/office/drawing/2016/11/main" r:id="rId3"/>
              </a:ext>
            </a:extLst>
          </a:blip>
          <a:srcRect b="397"/>
          <a:stretch/>
        </p:blipFill>
        <p:spPr>
          <a:xfrm>
            <a:off x="6630193" y="2765189"/>
            <a:ext cx="5735672" cy="2856439"/>
          </a:xfrm>
          <a:prstGeom prst="roundRect">
            <a:avLst>
              <a:gd name="adj" fmla="val 1858"/>
            </a:avLst>
          </a:prstGeom>
          <a:effectLst>
            <a:outerShdw blurRad="50800" dist="50800" dir="5400000" algn="tl" rotWithShape="0">
              <a:srgbClr val="000000">
                <a:alpha val="43000"/>
              </a:srgbClr>
            </a:outerShdw>
          </a:effectLst>
        </p:spPr>
      </p:pic>
      <p:pic>
        <p:nvPicPr>
          <p:cNvPr id="7" name="Picture 10" descr="Great Valley School District">
            <a:extLst>
              <a:ext uri="{FF2B5EF4-FFF2-40B4-BE49-F238E27FC236}">
                <a16:creationId xmlns:a16="http://schemas.microsoft.com/office/drawing/2014/main" id="{6AB652E1-DCE2-DDD5-EBFA-134F93CB6A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589456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2F448CB3-7B4F-45D7-B7C0-DF553DF6145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21" name="Rectangle 20">
              <a:extLst>
                <a:ext uri="{FF2B5EF4-FFF2-40B4-BE49-F238E27FC236}">
                  <a16:creationId xmlns:a16="http://schemas.microsoft.com/office/drawing/2014/main" id="{5C5305EA-7A88-413D-BE8A-47A02476F00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2" name="Freeform 5">
              <a:extLst>
                <a:ext uri="{FF2B5EF4-FFF2-40B4-BE49-F238E27FC236}">
                  <a16:creationId xmlns:a16="http://schemas.microsoft.com/office/drawing/2014/main" id="{FCA94DB5-FE56-4A3D-BC48-31B5595197FD}"/>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rgbClr val="FFFFFF"/>
            </a:solidFill>
            <a:ln>
              <a:noFill/>
            </a:ln>
          </p:spPr>
          <p:txBody>
            <a:bodyPr/>
            <a:lstStyle/>
            <a:p>
              <a:endParaRPr lang="en-US"/>
            </a:p>
          </p:txBody>
        </p:sp>
      </p:grpSp>
      <p:sp>
        <p:nvSpPr>
          <p:cNvPr id="2" name="Title 1">
            <a:extLst>
              <a:ext uri="{FF2B5EF4-FFF2-40B4-BE49-F238E27FC236}">
                <a16:creationId xmlns:a16="http://schemas.microsoft.com/office/drawing/2014/main" id="{A17B00B1-2625-2E19-548F-63483A211225}"/>
              </a:ext>
            </a:extLst>
          </p:cNvPr>
          <p:cNvSpPr>
            <a:spLocks noGrp="1"/>
          </p:cNvSpPr>
          <p:nvPr>
            <p:ph type="title"/>
          </p:nvPr>
        </p:nvSpPr>
        <p:spPr>
          <a:xfrm>
            <a:off x="1154954" y="973668"/>
            <a:ext cx="9323860" cy="706964"/>
          </a:xfrm>
        </p:spPr>
        <p:txBody>
          <a:bodyPr>
            <a:noAutofit/>
          </a:bodyPr>
          <a:lstStyle/>
          <a:p>
            <a:r>
              <a:rPr lang="en-US" sz="4000">
                <a:solidFill>
                  <a:srgbClr val="FFFFFF"/>
                </a:solidFill>
                <a:latin typeface="Plantagenet Cherokee" panose="02020602070100000000" pitchFamily="18" charset="0"/>
              </a:rPr>
              <a:t>Grading &amp; Athletic Eligibility Impacts</a:t>
            </a:r>
          </a:p>
        </p:txBody>
      </p:sp>
      <p:sp>
        <p:nvSpPr>
          <p:cNvPr id="23" name="Rectangle 22">
            <a:extLst>
              <a:ext uri="{FF2B5EF4-FFF2-40B4-BE49-F238E27FC236}">
                <a16:creationId xmlns:a16="http://schemas.microsoft.com/office/drawing/2014/main" id="{F9ED434F-8767-46CC-B26B-5AF62FF01E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graphicFrame>
        <p:nvGraphicFramePr>
          <p:cNvPr id="4" name="Content Placeholder 3">
            <a:extLst>
              <a:ext uri="{FF2B5EF4-FFF2-40B4-BE49-F238E27FC236}">
                <a16:creationId xmlns:a16="http://schemas.microsoft.com/office/drawing/2014/main" id="{445312B4-F477-E697-BDA9-A84B175C15FD}"/>
              </a:ext>
            </a:extLst>
          </p:cNvPr>
          <p:cNvGraphicFramePr>
            <a:graphicFrameLocks noGrp="1"/>
          </p:cNvGraphicFramePr>
          <p:nvPr>
            <p:ph idx="1"/>
            <p:extLst>
              <p:ext uri="{D42A27DB-BD31-4B8C-83A1-F6EECF244321}">
                <p14:modId xmlns:p14="http://schemas.microsoft.com/office/powerpoint/2010/main" val="2589996479"/>
              </p:ext>
            </p:extLst>
          </p:nvPr>
        </p:nvGraphicFramePr>
        <p:xfrm>
          <a:off x="1286934" y="2434213"/>
          <a:ext cx="9625386" cy="3202466"/>
        </p:xfrm>
        <a:graphic>
          <a:graphicData uri="http://schemas.openxmlformats.org/drawingml/2006/table">
            <a:tbl>
              <a:tblPr firstRow="1" firstCol="1" bandRow="1">
                <a:tableStyleId>{5C22544A-7EE6-4342-B048-85BDC9FD1C3A}</a:tableStyleId>
              </a:tblPr>
              <a:tblGrid>
                <a:gridCol w="3862023">
                  <a:extLst>
                    <a:ext uri="{9D8B030D-6E8A-4147-A177-3AD203B41FA5}">
                      <a16:colId xmlns:a16="http://schemas.microsoft.com/office/drawing/2014/main" val="3618730028"/>
                    </a:ext>
                  </a:extLst>
                </a:gridCol>
                <a:gridCol w="1518027">
                  <a:extLst>
                    <a:ext uri="{9D8B030D-6E8A-4147-A177-3AD203B41FA5}">
                      <a16:colId xmlns:a16="http://schemas.microsoft.com/office/drawing/2014/main" val="4125079390"/>
                    </a:ext>
                  </a:extLst>
                </a:gridCol>
                <a:gridCol w="1408799">
                  <a:extLst>
                    <a:ext uri="{9D8B030D-6E8A-4147-A177-3AD203B41FA5}">
                      <a16:colId xmlns:a16="http://schemas.microsoft.com/office/drawing/2014/main" val="3925708107"/>
                    </a:ext>
                  </a:extLst>
                </a:gridCol>
                <a:gridCol w="1488077">
                  <a:extLst>
                    <a:ext uri="{9D8B030D-6E8A-4147-A177-3AD203B41FA5}">
                      <a16:colId xmlns:a16="http://schemas.microsoft.com/office/drawing/2014/main" val="4241434289"/>
                    </a:ext>
                  </a:extLst>
                </a:gridCol>
                <a:gridCol w="1348460">
                  <a:extLst>
                    <a:ext uri="{9D8B030D-6E8A-4147-A177-3AD203B41FA5}">
                      <a16:colId xmlns:a16="http://schemas.microsoft.com/office/drawing/2014/main" val="28243189"/>
                    </a:ext>
                  </a:extLst>
                </a:gridCol>
              </a:tblGrid>
              <a:tr h="559430">
                <a:tc>
                  <a:txBody>
                    <a:bodyPr/>
                    <a:lstStyle/>
                    <a:p>
                      <a:pPr marL="0" marR="0">
                        <a:lnSpc>
                          <a:spcPct val="115000"/>
                        </a:lnSpc>
                        <a:spcAft>
                          <a:spcPts val="800"/>
                        </a:spcAft>
                        <a:buNone/>
                      </a:pPr>
                      <a:r>
                        <a:rPr lang="en-US" sz="1200" kern="100">
                          <a:effectLst/>
                        </a:rPr>
                        <a:t>Content Area</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Grading Scale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Impacts Eligibility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Qualities </a:t>
                      </a:r>
                    </a:p>
                    <a:p>
                      <a:pPr marL="0" marR="0">
                        <a:lnSpc>
                          <a:spcPct val="115000"/>
                        </a:lnSpc>
                        <a:spcAft>
                          <a:spcPts val="800"/>
                        </a:spcAft>
                        <a:buNone/>
                      </a:pPr>
                      <a:r>
                        <a:rPr lang="en-US" sz="1200" kern="100">
                          <a:effectLst/>
                        </a:rPr>
                        <a:t>of a Learner</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Impacts Eligibility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extLst>
                  <a:ext uri="{0D108BD9-81ED-4DB2-BD59-A6C34878D82A}">
                    <a16:rowId xmlns:a16="http://schemas.microsoft.com/office/drawing/2014/main" val="800664134"/>
                  </a:ext>
                </a:extLst>
              </a:tr>
              <a:tr h="240276">
                <a:tc>
                  <a:txBody>
                    <a:bodyPr/>
                    <a:lstStyle/>
                    <a:p>
                      <a:pPr marL="0" marR="0">
                        <a:lnSpc>
                          <a:spcPct val="115000"/>
                        </a:lnSpc>
                        <a:spcAft>
                          <a:spcPts val="800"/>
                        </a:spcAft>
                        <a:buNone/>
                      </a:pPr>
                      <a:r>
                        <a:rPr lang="en-US" sz="1200" kern="100">
                          <a:effectLst/>
                        </a:rPr>
                        <a:t>ELA, MATH, SCIENCE, SOCIAL STUDIES</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A, B, C, D, 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Y</a:t>
                      </a:r>
                    </a:p>
                  </a:txBody>
                  <a:tcPr marL="70172" marR="70172" marT="0" marB="0"/>
                </a:tc>
                <a:extLst>
                  <a:ext uri="{0D108BD9-81ED-4DB2-BD59-A6C34878D82A}">
                    <a16:rowId xmlns:a16="http://schemas.microsoft.com/office/drawing/2014/main" val="3296306604"/>
                  </a:ext>
                </a:extLst>
              </a:tr>
              <a:tr h="240276">
                <a:tc>
                  <a:txBody>
                    <a:bodyPr/>
                    <a:lstStyle/>
                    <a:p>
                      <a:pPr marL="0" marR="0">
                        <a:lnSpc>
                          <a:spcPct val="115000"/>
                        </a:lnSpc>
                        <a:spcAft>
                          <a:spcPts val="800"/>
                        </a:spcAft>
                        <a:buNone/>
                      </a:pPr>
                      <a:r>
                        <a:rPr lang="en-US" sz="1200" kern="100">
                          <a:effectLst/>
                        </a:rPr>
                        <a:t>World Language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A, B, C, D, E</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Y</a:t>
                      </a:r>
                    </a:p>
                  </a:txBody>
                  <a:tcPr marL="70172" marR="70172" marT="0" marB="0"/>
                </a:tc>
                <a:extLst>
                  <a:ext uri="{0D108BD9-81ED-4DB2-BD59-A6C34878D82A}">
                    <a16:rowId xmlns:a16="http://schemas.microsoft.com/office/drawing/2014/main" val="4079534590"/>
                  </a:ext>
                </a:extLst>
              </a:tr>
              <a:tr h="240276">
                <a:tc>
                  <a:txBody>
                    <a:bodyPr/>
                    <a:lstStyle/>
                    <a:p>
                      <a:pPr marL="0" marR="0">
                        <a:lnSpc>
                          <a:spcPct val="115000"/>
                        </a:lnSpc>
                        <a:spcAft>
                          <a:spcPts val="800"/>
                        </a:spcAft>
                        <a:buNone/>
                      </a:pPr>
                      <a:r>
                        <a:rPr lang="en-US" sz="1200" kern="100">
                          <a:effectLst/>
                        </a:rPr>
                        <a:t>STEAM, PE/HEALTH, Elevate U, Art</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O, S, U</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t>
                      </a:r>
                    </a:p>
                  </a:txBody>
                  <a:tcPr marL="70172" marR="70172" marT="0" marB="0"/>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t>
                      </a:r>
                    </a:p>
                  </a:txBody>
                  <a:tcPr marL="70172" marR="70172" marT="0" marB="0"/>
                </a:tc>
                <a:extLst>
                  <a:ext uri="{0D108BD9-81ED-4DB2-BD59-A6C34878D82A}">
                    <a16:rowId xmlns:a16="http://schemas.microsoft.com/office/drawing/2014/main" val="3200456797"/>
                  </a:ext>
                </a:extLst>
              </a:tr>
              <a:tr h="240276">
                <a:tc gridSpan="3">
                  <a:txBody>
                    <a:bodyPr/>
                    <a:lstStyle/>
                    <a:p>
                      <a:pPr marL="0" marR="0">
                        <a:lnSpc>
                          <a:spcPct val="115000"/>
                        </a:lnSpc>
                        <a:spcAft>
                          <a:spcPts val="800"/>
                        </a:spcAft>
                        <a:buNone/>
                      </a:pPr>
                      <a:r>
                        <a:rPr lang="en-US" sz="1200" kern="100" dirty="0">
                          <a:effectLst/>
                        </a:rPr>
                        <a:t>General Music Elective</a:t>
                      </a: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dirty="0">
                          <a:effectLst/>
                        </a:rPr>
                        <a:t>Y</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extLst>
                  <a:ext uri="{0D108BD9-81ED-4DB2-BD59-A6C34878D82A}">
                    <a16:rowId xmlns:a16="http://schemas.microsoft.com/office/drawing/2014/main" val="2120466769"/>
                  </a:ext>
                </a:extLst>
              </a:tr>
              <a:tr h="240276">
                <a:tc gridSpan="3">
                  <a:txBody>
                    <a:bodyPr/>
                    <a:lstStyle/>
                    <a:p>
                      <a:pPr marL="0" marR="0">
                        <a:lnSpc>
                          <a:spcPct val="115000"/>
                        </a:lnSpc>
                        <a:spcAft>
                          <a:spcPts val="800"/>
                        </a:spcAft>
                        <a:buNone/>
                      </a:pPr>
                      <a:r>
                        <a:rPr lang="en-US" sz="1200" kern="100" dirty="0">
                          <a:effectLst/>
                        </a:rPr>
                        <a:t>Science Elective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extLst>
                  <a:ext uri="{0D108BD9-81ED-4DB2-BD59-A6C34878D82A}">
                    <a16:rowId xmlns:a16="http://schemas.microsoft.com/office/drawing/2014/main" val="487411607"/>
                  </a:ext>
                </a:extLst>
              </a:tr>
              <a:tr h="240276">
                <a:tc gridSpan="3">
                  <a:txBody>
                    <a:bodyPr/>
                    <a:lstStyle/>
                    <a:p>
                      <a:pPr marL="0" marR="0">
                        <a:lnSpc>
                          <a:spcPct val="115000"/>
                        </a:lnSpc>
                        <a:spcAft>
                          <a:spcPts val="800"/>
                        </a:spcAft>
                        <a:buNone/>
                      </a:pPr>
                      <a:r>
                        <a:rPr lang="en-US" sz="1200" kern="100" dirty="0">
                          <a:effectLst/>
                        </a:rPr>
                        <a:t>Social Studies Elective</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Y</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extLst>
                  <a:ext uri="{0D108BD9-81ED-4DB2-BD59-A6C34878D82A}">
                    <a16:rowId xmlns:a16="http://schemas.microsoft.com/office/drawing/2014/main" val="3721537962"/>
                  </a:ext>
                </a:extLst>
              </a:tr>
              <a:tr h="240276">
                <a:tc gridSpan="3">
                  <a:txBody>
                    <a:bodyPr/>
                    <a:lstStyle/>
                    <a:p>
                      <a:pPr marL="0" marR="0">
                        <a:lnSpc>
                          <a:spcPct val="115000"/>
                        </a:lnSpc>
                        <a:spcAft>
                          <a:spcPts val="800"/>
                        </a:spcAft>
                        <a:buNone/>
                      </a:pPr>
                      <a:r>
                        <a:rPr lang="en-US" sz="1200" kern="100" dirty="0">
                          <a:effectLst/>
                        </a:rPr>
                        <a:t>ELA Core Extension</a:t>
                      </a: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extLst>
                  <a:ext uri="{0D108BD9-81ED-4DB2-BD59-A6C34878D82A}">
                    <a16:rowId xmlns:a16="http://schemas.microsoft.com/office/drawing/2014/main" val="913284723"/>
                  </a:ext>
                </a:extLst>
              </a:tr>
              <a:tr h="240276">
                <a:tc gridSpan="3">
                  <a:txBody>
                    <a:bodyPr/>
                    <a:lstStyle/>
                    <a:p>
                      <a:pPr marL="0" marR="0">
                        <a:lnSpc>
                          <a:spcPct val="115000"/>
                        </a:lnSpc>
                        <a:spcAft>
                          <a:spcPts val="800"/>
                        </a:spcAft>
                        <a:buNone/>
                      </a:pPr>
                      <a:r>
                        <a:rPr lang="en-US" sz="1200" kern="100">
                          <a:effectLst/>
                        </a:rPr>
                        <a:t>Math Core Extension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rPr>
                        <a:t>N</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extLst>
                  <a:ext uri="{0D108BD9-81ED-4DB2-BD59-A6C34878D82A}">
                    <a16:rowId xmlns:a16="http://schemas.microsoft.com/office/drawing/2014/main" val="580389960"/>
                  </a:ext>
                </a:extLst>
              </a:tr>
              <a:tr h="240276">
                <a:tc gridSpan="3">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Chorus Ensemble</a:t>
                      </a: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Y</a:t>
                      </a:r>
                    </a:p>
                  </a:txBody>
                  <a:tcPr marL="70172" marR="70172" marT="0" marB="0"/>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N</a:t>
                      </a:r>
                    </a:p>
                  </a:txBody>
                  <a:tcPr marL="70172" marR="70172" marT="0" marB="0"/>
                </a:tc>
                <a:extLst>
                  <a:ext uri="{0D108BD9-81ED-4DB2-BD59-A6C34878D82A}">
                    <a16:rowId xmlns:a16="http://schemas.microsoft.com/office/drawing/2014/main" val="2420559277"/>
                  </a:ext>
                </a:extLst>
              </a:tr>
              <a:tr h="240276">
                <a:tc gridSpan="3">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Band Ensemble</a:t>
                      </a: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Y</a:t>
                      </a:r>
                    </a:p>
                  </a:txBody>
                  <a:tcPr marL="70172" marR="70172" marT="0" marB="0"/>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N</a:t>
                      </a:r>
                    </a:p>
                  </a:txBody>
                  <a:tcPr marL="70172" marR="70172" marT="0" marB="0"/>
                </a:tc>
                <a:extLst>
                  <a:ext uri="{0D108BD9-81ED-4DB2-BD59-A6C34878D82A}">
                    <a16:rowId xmlns:a16="http://schemas.microsoft.com/office/drawing/2014/main" val="3780740269"/>
                  </a:ext>
                </a:extLst>
              </a:tr>
              <a:tr h="240276">
                <a:tc gridSpan="3">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Orchestra Ensemble</a:t>
                      </a: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hMerge="1">
                  <a:txBody>
                    <a:bodyPr/>
                    <a:lstStyle/>
                    <a:p>
                      <a:pPr marL="0" marR="0">
                        <a:lnSpc>
                          <a:spcPct val="115000"/>
                        </a:lnSpc>
                        <a:spcAft>
                          <a:spcPts val="800"/>
                        </a:spcAft>
                        <a:buNone/>
                      </a:pP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70172" marR="70172" marT="0" marB="0"/>
                </a:tc>
                <a:tc>
                  <a:txBody>
                    <a:bodyPr/>
                    <a:lstStyle/>
                    <a:p>
                      <a:pPr marL="0" marR="0">
                        <a:lnSpc>
                          <a:spcPct val="115000"/>
                        </a:lnSpc>
                        <a:spcAft>
                          <a:spcPts val="800"/>
                        </a:spcAft>
                        <a:buNone/>
                      </a:pPr>
                      <a:r>
                        <a:rPr lang="en-US" sz="1200" kern="100">
                          <a:effectLst/>
                          <a:latin typeface="Aptos" panose="020B0004020202020204" pitchFamily="34" charset="0"/>
                          <a:ea typeface="Aptos" panose="020B0004020202020204" pitchFamily="34" charset="0"/>
                          <a:cs typeface="Times New Roman" panose="02020603050405020304" pitchFamily="18" charset="0"/>
                        </a:rPr>
                        <a:t>Y</a:t>
                      </a:r>
                    </a:p>
                  </a:txBody>
                  <a:tcPr marL="70172" marR="70172" marT="0" marB="0"/>
                </a:tc>
                <a:tc>
                  <a:txBody>
                    <a:bodyPr/>
                    <a:lstStyle/>
                    <a:p>
                      <a:pPr marL="0" marR="0">
                        <a:lnSpc>
                          <a:spcPct val="115000"/>
                        </a:lnSpc>
                        <a:spcAft>
                          <a:spcPts val="800"/>
                        </a:spcAft>
                        <a:buNone/>
                      </a:pPr>
                      <a:r>
                        <a:rPr lang="en-US" sz="1200" kern="100" dirty="0">
                          <a:effectLst/>
                          <a:latin typeface="Aptos" panose="020B0004020202020204" pitchFamily="34" charset="0"/>
                          <a:ea typeface="Aptos" panose="020B0004020202020204" pitchFamily="34" charset="0"/>
                          <a:cs typeface="Times New Roman" panose="02020603050405020304" pitchFamily="18" charset="0"/>
                        </a:rPr>
                        <a:t>N</a:t>
                      </a:r>
                    </a:p>
                  </a:txBody>
                  <a:tcPr marL="70172" marR="70172" marT="0" marB="0"/>
                </a:tc>
                <a:extLst>
                  <a:ext uri="{0D108BD9-81ED-4DB2-BD59-A6C34878D82A}">
                    <a16:rowId xmlns:a16="http://schemas.microsoft.com/office/drawing/2014/main" val="2681185251"/>
                  </a:ext>
                </a:extLst>
              </a:tr>
            </a:tbl>
          </a:graphicData>
        </a:graphic>
      </p:graphicFrame>
      <p:pic>
        <p:nvPicPr>
          <p:cNvPr id="5" name="Picture 10" descr="Great Valley School District">
            <a:extLst>
              <a:ext uri="{FF2B5EF4-FFF2-40B4-BE49-F238E27FC236}">
                <a16:creationId xmlns:a16="http://schemas.microsoft.com/office/drawing/2014/main" id="{55B0AC3D-167F-A1A1-3724-59DBFDDDE7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065930294"/>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A9D39-0597-ABF8-7EC1-015DC802E25C}"/>
              </a:ext>
            </a:extLst>
          </p:cNvPr>
          <p:cNvSpPr>
            <a:spLocks noGrp="1"/>
          </p:cNvSpPr>
          <p:nvPr>
            <p:ph type="title"/>
          </p:nvPr>
        </p:nvSpPr>
        <p:spPr/>
        <p:txBody>
          <a:bodyPr/>
          <a:lstStyle/>
          <a:p>
            <a:r>
              <a:rPr lang="en-US" dirty="0"/>
              <a:t>Schedule Overview</a:t>
            </a:r>
          </a:p>
        </p:txBody>
      </p:sp>
      <p:graphicFrame>
        <p:nvGraphicFramePr>
          <p:cNvPr id="4" name="Content Placeholder 3">
            <a:extLst>
              <a:ext uri="{FF2B5EF4-FFF2-40B4-BE49-F238E27FC236}">
                <a16:creationId xmlns:a16="http://schemas.microsoft.com/office/drawing/2014/main" id="{A61177AD-4706-F388-64AE-BFAA82A54D18}"/>
              </a:ext>
            </a:extLst>
          </p:cNvPr>
          <p:cNvGraphicFramePr>
            <a:graphicFrameLocks noChangeAspect="1"/>
          </p:cNvGraphicFramePr>
          <p:nvPr>
            <p:extLst>
              <p:ext uri="{D42A27DB-BD31-4B8C-83A1-F6EECF244321}">
                <p14:modId xmlns:p14="http://schemas.microsoft.com/office/powerpoint/2010/main" val="80351523"/>
              </p:ext>
            </p:extLst>
          </p:nvPr>
        </p:nvGraphicFramePr>
        <p:xfrm>
          <a:off x="528917" y="2285055"/>
          <a:ext cx="4776902" cy="6181535"/>
        </p:xfrm>
        <a:graphic>
          <a:graphicData uri="http://schemas.openxmlformats.org/presentationml/2006/ole">
            <mc:AlternateContent xmlns:mc="http://schemas.openxmlformats.org/markup-compatibility/2006">
              <mc:Choice xmlns:v="urn:schemas-microsoft-com:vml" Requires="v">
                <p:oleObj spid="_x0000_s1026" name="Acrobat Document" r:id="rId3" imgW="2914400" imgH="3771525" progId="Acrobat.Document.DC">
                  <p:embed/>
                </p:oleObj>
              </mc:Choice>
              <mc:Fallback>
                <p:oleObj name="Acrobat Document" r:id="rId3" imgW="2914400" imgH="3771525" progId="Acrobat.Document.DC">
                  <p:embed/>
                  <p:pic>
                    <p:nvPicPr>
                      <p:cNvPr id="7" name="Content Placeholder 3">
                        <a:extLst>
                          <a:ext uri="{FF2B5EF4-FFF2-40B4-BE49-F238E27FC236}">
                            <a16:creationId xmlns:a16="http://schemas.microsoft.com/office/drawing/2014/main" id="{8B0F9E64-4795-2CBC-8BF5-8E10038DA3A9}"/>
                          </a:ext>
                        </a:extLst>
                      </p:cNvPr>
                      <p:cNvPicPr/>
                      <p:nvPr/>
                    </p:nvPicPr>
                    <p:blipFill>
                      <a:blip r:embed="rId4"/>
                      <a:stretch>
                        <a:fillRect/>
                      </a:stretch>
                    </p:blipFill>
                    <p:spPr>
                      <a:xfrm>
                        <a:off x="528917" y="2285055"/>
                        <a:ext cx="4776902" cy="6181535"/>
                      </a:xfrm>
                      <a:prstGeom prst="rect">
                        <a:avLst/>
                      </a:prstGeom>
                    </p:spPr>
                  </p:pic>
                </p:oleObj>
              </mc:Fallback>
            </mc:AlternateContent>
          </a:graphicData>
        </a:graphic>
      </p:graphicFrame>
      <p:sp>
        <p:nvSpPr>
          <p:cNvPr id="6" name="TextBox 5">
            <a:extLst>
              <a:ext uri="{FF2B5EF4-FFF2-40B4-BE49-F238E27FC236}">
                <a16:creationId xmlns:a16="http://schemas.microsoft.com/office/drawing/2014/main" id="{D01A2329-3CC6-E8CF-9999-1E77FDF4EAE5}"/>
              </a:ext>
            </a:extLst>
          </p:cNvPr>
          <p:cNvSpPr txBox="1"/>
          <p:nvPr/>
        </p:nvSpPr>
        <p:spPr>
          <a:xfrm>
            <a:off x="5565995" y="2285055"/>
            <a:ext cx="6097088" cy="4247317"/>
          </a:xfrm>
          <a:prstGeom prst="rect">
            <a:avLst/>
          </a:prstGeom>
          <a:noFill/>
        </p:spPr>
        <p:txBody>
          <a:bodyPr wrap="square">
            <a:spAutoFit/>
          </a:bodyPr>
          <a:lstStyle/>
          <a:p>
            <a:r>
              <a:rPr lang="en-US" dirty="0">
                <a:solidFill>
                  <a:srgbClr val="00B0F0"/>
                </a:solidFill>
                <a:latin typeface="Plantagenet Cherokee" panose="02020602070100000000" pitchFamily="18" charset="0"/>
              </a:rPr>
              <a:t>Periods 1-4</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ELA</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MATH</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SCIENCE</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SOCIAL STUDIES </a:t>
            </a:r>
          </a:p>
          <a:p>
            <a:endParaRPr lang="en-US" dirty="0">
              <a:solidFill>
                <a:srgbClr val="00B0F0"/>
              </a:solidFill>
              <a:latin typeface="Plantagenet Cherokee" panose="02020602070100000000" pitchFamily="18" charset="0"/>
            </a:endParaRPr>
          </a:p>
          <a:p>
            <a:r>
              <a:rPr lang="en-US" dirty="0">
                <a:solidFill>
                  <a:srgbClr val="00B0F0"/>
                </a:solidFill>
                <a:latin typeface="Plantagenet Cherokee" panose="02020602070100000000" pitchFamily="18" charset="0"/>
              </a:rPr>
              <a:t>Periods 5-7: </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MATH CORE EXTENSION</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ELA CORE EXTENSION</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SPECIAL AREAS (STEAM, ELEVATE U, ART, HEALTH/PE)</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ELECTIVES (SCIENCE, SOCIAL STUDIES, GENERAL MUSIC)</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MUSIC ENSEMBLES (ORCHESTRA, CHOIR, BAND)</a:t>
            </a:r>
          </a:p>
          <a:p>
            <a:pPr marL="285750" indent="-285750">
              <a:buFont typeface="Wingdings" panose="05000000000000000000" pitchFamily="2" charset="2"/>
              <a:buChar char="Ø"/>
            </a:pPr>
            <a:r>
              <a:rPr lang="en-US" dirty="0">
                <a:solidFill>
                  <a:srgbClr val="0070C0"/>
                </a:solidFill>
                <a:latin typeface="Plantagenet Cherokee" panose="02020602070100000000" pitchFamily="18" charset="0"/>
              </a:rPr>
              <a:t>WORLD LANGUAGE </a:t>
            </a:r>
          </a:p>
        </p:txBody>
      </p:sp>
    </p:spTree>
    <p:extLst>
      <p:ext uri="{BB962C8B-B14F-4D97-AF65-F5344CB8AC3E}">
        <p14:creationId xmlns:p14="http://schemas.microsoft.com/office/powerpoint/2010/main" val="499858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94ECF8A-79EB-4207-AAF1-51C348FB8023}"/>
            </a:ext>
          </a:extLst>
        </p:cNvPr>
        <p:cNvGrpSpPr/>
        <p:nvPr/>
      </p:nvGrpSpPr>
      <p:grpSpPr>
        <a:xfrm>
          <a:off x="0" y="0"/>
          <a:ext cx="0" cy="0"/>
          <a:chOff x="0" y="0"/>
          <a:chExt cx="0" cy="0"/>
        </a:xfrm>
      </p:grpSpPr>
      <p:grpSp>
        <p:nvGrpSpPr>
          <p:cNvPr id="71" name="Group 70">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59" name="Rectangle 58">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0" name="Oval 59">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 name="Oval 60">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2" name="Oval 61">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3" name="Oval 62">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4" name="Oval 63">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5"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66"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67"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72" name="Rectangle 71">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4F633FF3-1BC1-18D4-7D83-DCA57D02AC5B}"/>
              </a:ext>
            </a:extLst>
          </p:cNvPr>
          <p:cNvSpPr>
            <a:spLocks noGrp="1"/>
          </p:cNvSpPr>
          <p:nvPr>
            <p:ph type="title"/>
          </p:nvPr>
        </p:nvSpPr>
        <p:spPr>
          <a:xfrm>
            <a:off x="1154954" y="973668"/>
            <a:ext cx="8761413" cy="706964"/>
          </a:xfrm>
        </p:spPr>
        <p:txBody>
          <a:bodyPr vert="horz" lIns="91440" tIns="45720" rIns="91440" bIns="45720" rtlCol="0" anchor="ctr">
            <a:normAutofit fontScale="90000"/>
          </a:bodyPr>
          <a:lstStyle/>
          <a:p>
            <a:pPr>
              <a:lnSpc>
                <a:spcPct val="90000"/>
              </a:lnSpc>
            </a:pPr>
            <a:r>
              <a:rPr lang="en-US" sz="4400">
                <a:latin typeface="Plantagenet Cherokee" panose="02020602070100000000" pitchFamily="18" charset="0"/>
              </a:rPr>
              <a:t>MUSIC </a:t>
            </a:r>
            <a:br>
              <a:rPr lang="en-US" sz="4400">
                <a:latin typeface="Plantagenet Cherokee" panose="02020602070100000000" pitchFamily="18" charset="0"/>
              </a:rPr>
            </a:br>
            <a:r>
              <a:rPr lang="en-US" sz="4400">
                <a:latin typeface="Plantagenet Cherokee" panose="02020602070100000000" pitchFamily="18" charset="0"/>
              </a:rPr>
              <a:t>7th Grade Elective Classes: </a:t>
            </a:r>
            <a:r>
              <a:rPr lang="en-US" sz="4400" err="1">
                <a:latin typeface="Plantagenet Cherokee" panose="02020602070100000000" pitchFamily="18" charset="0"/>
              </a:rPr>
              <a:t>iCompose</a:t>
            </a:r>
            <a:r>
              <a:rPr lang="en-US" sz="4400">
                <a:latin typeface="Plantagenet Cherokee" panose="02020602070100000000" pitchFamily="18" charset="0"/>
              </a:rPr>
              <a:t> </a:t>
            </a:r>
            <a:br>
              <a:rPr lang="en-US" sz="1400"/>
            </a:br>
            <a:endParaRPr lang="en-US" sz="1400"/>
          </a:p>
        </p:txBody>
      </p:sp>
      <p:pic>
        <p:nvPicPr>
          <p:cNvPr id="5" name="Picture 4" descr="Effective Songwriting and Composition ...">
            <a:extLst>
              <a:ext uri="{FF2B5EF4-FFF2-40B4-BE49-F238E27FC236}">
                <a16:creationId xmlns:a16="http://schemas.microsoft.com/office/drawing/2014/main" id="{0543A1A8-106A-DB5D-C1CA-1798F0630D0E}"/>
              </a:ext>
            </a:extLst>
          </p:cNvPr>
          <p:cNvPicPr>
            <a:picLocks noChangeAspect="1"/>
          </p:cNvPicPr>
          <p:nvPr/>
        </p:nvPicPr>
        <p:blipFill>
          <a:blip r:embed="rId3"/>
          <a:srcRect l="21523" r="1122" b="1"/>
          <a:stretch/>
        </p:blipFill>
        <p:spPr>
          <a:xfrm>
            <a:off x="571482" y="2723400"/>
            <a:ext cx="4345024" cy="3067163"/>
          </a:xfrm>
          <a:prstGeom prst="roundRect">
            <a:avLst>
              <a:gd name="adj" fmla="val 1858"/>
            </a:avLst>
          </a:prstGeom>
          <a:effectLst>
            <a:outerShdw blurRad="50800" dist="50800" dir="5400000" algn="tl" rotWithShape="0">
              <a:srgbClr val="000000">
                <a:alpha val="43000"/>
              </a:srgbClr>
            </a:outerShdw>
          </a:effectLst>
        </p:spPr>
      </p:pic>
      <p:sp>
        <p:nvSpPr>
          <p:cNvPr id="4" name="Text Placeholder 3">
            <a:extLst>
              <a:ext uri="{FF2B5EF4-FFF2-40B4-BE49-F238E27FC236}">
                <a16:creationId xmlns:a16="http://schemas.microsoft.com/office/drawing/2014/main" id="{F8669DF9-8BFA-24C7-1B57-41532D360927}"/>
              </a:ext>
            </a:extLst>
          </p:cNvPr>
          <p:cNvSpPr>
            <a:spLocks noGrp="1"/>
          </p:cNvSpPr>
          <p:nvPr>
            <p:ph type="body" sz="half" idx="2"/>
          </p:nvPr>
        </p:nvSpPr>
        <p:spPr>
          <a:xfrm>
            <a:off x="4987159" y="2580745"/>
            <a:ext cx="7168055" cy="4081079"/>
          </a:xfrm>
        </p:spPr>
        <p:txBody>
          <a:bodyPr vert="horz" lIns="91440" tIns="45720" rIns="91440" bIns="45720" rtlCol="0" anchor="ctr">
            <a:normAutofit/>
          </a:bodyPr>
          <a:lstStyle/>
          <a:p>
            <a:r>
              <a:rPr lang="en-US" sz="3200" b="1">
                <a:solidFill>
                  <a:srgbClr val="0070C0"/>
                </a:solidFill>
                <a:latin typeface="Plantagenet Cherokee" panose="02020602070100000000" pitchFamily="18" charset="0"/>
              </a:rPr>
              <a:t>Songwriting &amp; Melody Orchestration</a:t>
            </a:r>
          </a:p>
          <a:p>
            <a:pPr marL="742950" lvl="1" indent="-285750">
              <a:buFont typeface="Wingdings 3" charset="2"/>
              <a:buChar char=""/>
            </a:pPr>
            <a:r>
              <a:rPr lang="en-US" sz="2400">
                <a:latin typeface="Plantagenet Cherokee" panose="02020602070100000000" pitchFamily="18" charset="0"/>
              </a:rPr>
              <a:t>engaging and creative environment </a:t>
            </a:r>
          </a:p>
          <a:p>
            <a:pPr marL="742950" lvl="1" indent="-285750">
              <a:buFont typeface="Wingdings 3" charset="2"/>
              <a:buChar char=""/>
            </a:pPr>
            <a:r>
              <a:rPr lang="en-US" sz="2400">
                <a:latin typeface="Plantagenet Cherokee" panose="02020602070100000000" pitchFamily="18" charset="0"/>
              </a:rPr>
              <a:t>designed to introduce students to the art and craft of writing songs. </a:t>
            </a:r>
          </a:p>
          <a:p>
            <a:pPr marL="742950" lvl="1" indent="-285750">
              <a:buFont typeface="Wingdings 3" charset="2"/>
              <a:buChar char=""/>
            </a:pPr>
            <a:r>
              <a:rPr lang="en-US" sz="2400">
                <a:latin typeface="Plantagenet Cherokee" panose="02020602070100000000" pitchFamily="18" charset="0"/>
              </a:rPr>
              <a:t>encourages self-expression, collaboration, and musical exploration, allowing students to develop their songwriting skills through hands-on activities and projects.</a:t>
            </a:r>
          </a:p>
          <a:p>
            <a:pPr marL="285750" indent="-285750">
              <a:buFont typeface="Wingdings 3" charset="2"/>
              <a:buChar char=""/>
            </a:pPr>
            <a:endParaRPr lang="en-US">
              <a:solidFill>
                <a:schemeClr val="tx1">
                  <a:lumMod val="75000"/>
                  <a:lumOff val="25000"/>
                </a:schemeClr>
              </a:solidFill>
            </a:endParaRPr>
          </a:p>
          <a:p>
            <a:pPr>
              <a:buFont typeface="Wingdings 3" charset="2"/>
              <a:buChar char=""/>
            </a:pPr>
            <a:endParaRPr lang="en-US">
              <a:solidFill>
                <a:schemeClr val="tx1">
                  <a:lumMod val="75000"/>
                  <a:lumOff val="25000"/>
                </a:schemeClr>
              </a:solidFill>
            </a:endParaRPr>
          </a:p>
        </p:txBody>
      </p:sp>
      <p:pic>
        <p:nvPicPr>
          <p:cNvPr id="3" name="Picture 10" descr="Great Valley School District">
            <a:extLst>
              <a:ext uri="{FF2B5EF4-FFF2-40B4-BE49-F238E27FC236}">
                <a16:creationId xmlns:a16="http://schemas.microsoft.com/office/drawing/2014/main" id="{C943EB85-2F63-2F9D-757E-DB9C3D164C5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705887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3" name="Rectangle 42">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 name="Oval 43">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Oval 44">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Oval 45">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Oval 46">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Oval 47">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50"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51"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53" name="Rectangle 52">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28DEBE59-B18F-8789-606A-E49469670C62}"/>
              </a:ext>
            </a:extLst>
          </p:cNvPr>
          <p:cNvSpPr>
            <a:spLocks noGrp="1"/>
          </p:cNvSpPr>
          <p:nvPr>
            <p:ph type="title"/>
          </p:nvPr>
        </p:nvSpPr>
        <p:spPr>
          <a:xfrm>
            <a:off x="1154954" y="973668"/>
            <a:ext cx="8761413" cy="706964"/>
          </a:xfrm>
        </p:spPr>
        <p:txBody>
          <a:bodyPr vert="horz" lIns="91440" tIns="45720" rIns="91440" bIns="45720" rtlCol="0" anchor="ctr">
            <a:noAutofit/>
          </a:bodyPr>
          <a:lstStyle/>
          <a:p>
            <a:pPr>
              <a:lnSpc>
                <a:spcPct val="90000"/>
              </a:lnSpc>
            </a:pPr>
            <a:r>
              <a:rPr lang="en-US" sz="4000">
                <a:latin typeface="Plantagenet Cherokee" panose="02020602070100000000" pitchFamily="18" charset="0"/>
              </a:rPr>
              <a:t>MUSIC Performance Ensembles- </a:t>
            </a:r>
            <a:br>
              <a:rPr lang="en-US" sz="4000">
                <a:latin typeface="Plantagenet Cherokee" panose="02020602070100000000" pitchFamily="18" charset="0"/>
              </a:rPr>
            </a:br>
            <a:r>
              <a:rPr lang="en-US" sz="4000">
                <a:latin typeface="Plantagenet Cherokee" panose="02020602070100000000" pitchFamily="18" charset="0"/>
              </a:rPr>
              <a:t>Concert Band</a:t>
            </a:r>
          </a:p>
        </p:txBody>
      </p:sp>
      <p:sp>
        <p:nvSpPr>
          <p:cNvPr id="4" name="Text Placeholder 3">
            <a:extLst>
              <a:ext uri="{FF2B5EF4-FFF2-40B4-BE49-F238E27FC236}">
                <a16:creationId xmlns:a16="http://schemas.microsoft.com/office/drawing/2014/main" id="{52F16B9E-2FA2-181E-0488-3EB4BB824B05}"/>
              </a:ext>
            </a:extLst>
          </p:cNvPr>
          <p:cNvSpPr>
            <a:spLocks noGrp="1"/>
          </p:cNvSpPr>
          <p:nvPr>
            <p:ph type="body" sz="half" idx="2"/>
          </p:nvPr>
        </p:nvSpPr>
        <p:spPr>
          <a:xfrm>
            <a:off x="491262" y="2775951"/>
            <a:ext cx="5847637" cy="4252913"/>
          </a:xfrm>
        </p:spPr>
        <p:txBody>
          <a:bodyPr vert="horz" lIns="91440" tIns="45720" rIns="91440" bIns="45720" rtlCol="0" anchor="ctr">
            <a:noAutofit/>
          </a:bodyPr>
          <a:lstStyle/>
          <a:p>
            <a:pPr marL="285750" indent="-285750">
              <a:buFont typeface="Wingdings 3" charset="2"/>
              <a:buChar char=""/>
            </a:pPr>
            <a:r>
              <a:rPr lang="en-US" sz="2200">
                <a:solidFill>
                  <a:schemeClr val="tx1">
                    <a:lumMod val="75000"/>
                    <a:lumOff val="25000"/>
                  </a:schemeClr>
                </a:solidFill>
                <a:latin typeface="Plantagenet Cherokee" panose="02020602070100000000" pitchFamily="18" charset="0"/>
              </a:rPr>
              <a:t>7th Grade Band and 8th Grade Band</a:t>
            </a:r>
          </a:p>
          <a:p>
            <a:pPr marL="742950" lvl="1" indent="-285750">
              <a:buFont typeface="Wingdings 3" charset="2"/>
              <a:buChar char=""/>
            </a:pPr>
            <a:r>
              <a:rPr lang="en-US" sz="2200">
                <a:latin typeface="Plantagenet Cherokee" panose="02020602070100000000" pitchFamily="18" charset="0"/>
              </a:rPr>
              <a:t>Two Concerts/year. Winter and Spring </a:t>
            </a:r>
          </a:p>
          <a:p>
            <a:pPr marL="742950" lvl="1" indent="-285750">
              <a:buFont typeface="Wingdings 3" charset="2"/>
              <a:buChar char=""/>
            </a:pPr>
            <a:r>
              <a:rPr lang="en-US" sz="2200">
                <a:latin typeface="Plantagenet Cherokee" panose="02020602070100000000" pitchFamily="18" charset="0"/>
              </a:rPr>
              <a:t>meets twice every 6 days for 49- minute class period</a:t>
            </a:r>
          </a:p>
          <a:p>
            <a:pPr marL="285750" indent="-285750">
              <a:buFont typeface="Wingdings 3" charset="2"/>
              <a:buChar char=""/>
            </a:pPr>
            <a:r>
              <a:rPr lang="en-US" sz="2200">
                <a:solidFill>
                  <a:schemeClr val="tx1">
                    <a:lumMod val="75000"/>
                    <a:lumOff val="25000"/>
                  </a:schemeClr>
                </a:solidFill>
                <a:latin typeface="Plantagenet Cherokee" panose="02020602070100000000" pitchFamily="18" charset="0"/>
              </a:rPr>
              <a:t>Students work on developing musical skills, including reading sheet music, playing techniques, and ensemble cooperation.  Students will perform diverse repertoire, ranging from classical and contemporary pieces to popular songs. </a:t>
            </a:r>
          </a:p>
          <a:p>
            <a:pPr marL="285750" indent="-285750">
              <a:buFont typeface="Wingdings 3" charset="2"/>
              <a:buChar char=""/>
            </a:pPr>
            <a:endParaRPr lang="en-US">
              <a:solidFill>
                <a:schemeClr val="tx1">
                  <a:lumMod val="75000"/>
                  <a:lumOff val="25000"/>
                </a:schemeClr>
              </a:solidFill>
            </a:endParaRPr>
          </a:p>
          <a:p>
            <a:pPr>
              <a:buFont typeface="Wingdings 3" charset="2"/>
              <a:buChar char=""/>
            </a:pPr>
            <a:endParaRPr lang="en-US">
              <a:solidFill>
                <a:schemeClr val="tx1">
                  <a:lumMod val="75000"/>
                  <a:lumOff val="25000"/>
                </a:schemeClr>
              </a:solidFill>
            </a:endParaRPr>
          </a:p>
        </p:txBody>
      </p:sp>
      <p:pic>
        <p:nvPicPr>
          <p:cNvPr id="7" name="Picture 6" descr="Choosing the Right Band Instrument for Your Child - HubPages">
            <a:extLst>
              <a:ext uri="{FF2B5EF4-FFF2-40B4-BE49-F238E27FC236}">
                <a16:creationId xmlns:a16="http://schemas.microsoft.com/office/drawing/2014/main" id="{57A81817-79D3-F464-7B8A-232956C95717}"/>
              </a:ext>
            </a:extLst>
          </p:cNvPr>
          <p:cNvPicPr>
            <a:picLocks noChangeAspect="1"/>
          </p:cNvPicPr>
          <p:nvPr/>
        </p:nvPicPr>
        <p:blipFill>
          <a:blip r:embed="rId3"/>
          <a:srcRect r="15003" b="1"/>
          <a:stretch/>
        </p:blipFill>
        <p:spPr>
          <a:xfrm>
            <a:off x="6647593" y="2775951"/>
            <a:ext cx="5053145" cy="3567466"/>
          </a:xfrm>
          <a:prstGeom prst="roundRect">
            <a:avLst>
              <a:gd name="adj" fmla="val 1858"/>
            </a:avLst>
          </a:prstGeom>
          <a:effectLst>
            <a:outerShdw blurRad="50800" dist="50800" dir="5400000" algn="tl" rotWithShape="0">
              <a:srgbClr val="000000">
                <a:alpha val="43000"/>
              </a:srgbClr>
            </a:outerShdw>
          </a:effectLst>
        </p:spPr>
      </p:pic>
      <p:pic>
        <p:nvPicPr>
          <p:cNvPr id="3" name="Picture 10" descr="Great Valley School District">
            <a:extLst>
              <a:ext uri="{FF2B5EF4-FFF2-40B4-BE49-F238E27FC236}">
                <a16:creationId xmlns:a16="http://schemas.microsoft.com/office/drawing/2014/main" id="{B7167C45-E4B8-1CC3-BCA5-688790F252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2554041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40A8555-ADA2-C747-2EC5-F3B894B892A8}"/>
            </a:ext>
          </a:extLst>
        </p:cNvPr>
        <p:cNvGrpSpPr/>
        <p:nvPr/>
      </p:nvGrpSpPr>
      <p:grpSpPr>
        <a:xfrm>
          <a:off x="0" y="0"/>
          <a:ext cx="0" cy="0"/>
          <a:chOff x="0" y="0"/>
          <a:chExt cx="0" cy="0"/>
        </a:xfrm>
      </p:grpSpPr>
      <p:grpSp>
        <p:nvGrpSpPr>
          <p:cNvPr id="130" name="Group 129">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93" name="Rectangle 92">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4" name="Oval 93">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5" name="Oval 94">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6" name="Oval 95">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7" name="Oval 96">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8" name="Oval 97">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99"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00"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01"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131" name="Rectangle 130">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2" name="Rectangle 131">
            <a:extLst>
              <a:ext uri="{FF2B5EF4-FFF2-40B4-BE49-F238E27FC236}">
                <a16:creationId xmlns:a16="http://schemas.microsoft.com/office/drawing/2014/main" id="{38ABDB68-E3D5-448E-97D3-06FFEF6801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133" name="Freeform 5">
            <a:extLst>
              <a:ext uri="{FF2B5EF4-FFF2-40B4-BE49-F238E27FC236}">
                <a16:creationId xmlns:a16="http://schemas.microsoft.com/office/drawing/2014/main" id="{B8DD7FEB-D9F3-4F5B-982C-36B0664D0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134" name="Freeform 5">
            <a:extLst>
              <a:ext uri="{FF2B5EF4-FFF2-40B4-BE49-F238E27FC236}">
                <a16:creationId xmlns:a16="http://schemas.microsoft.com/office/drawing/2014/main" id="{96BA11E4-0636-4FA9-A836-2A4FB17644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9EA08844-F497-F21C-D5D4-F7468592841B}"/>
              </a:ext>
            </a:extLst>
          </p:cNvPr>
          <p:cNvSpPr>
            <a:spLocks noGrp="1"/>
          </p:cNvSpPr>
          <p:nvPr>
            <p:ph type="title"/>
          </p:nvPr>
        </p:nvSpPr>
        <p:spPr>
          <a:xfrm>
            <a:off x="660575" y="461324"/>
            <a:ext cx="6072776" cy="1622322"/>
          </a:xfrm>
        </p:spPr>
        <p:txBody>
          <a:bodyPr vert="horz" lIns="91440" tIns="45720" rIns="91440" bIns="45720" rtlCol="0" anchor="ctr">
            <a:normAutofit/>
          </a:bodyPr>
          <a:lstStyle/>
          <a:p>
            <a:pPr>
              <a:lnSpc>
                <a:spcPct val="90000"/>
              </a:lnSpc>
            </a:pPr>
            <a:r>
              <a:rPr lang="en-US" sz="3000" b="0" i="0" kern="1200">
                <a:solidFill>
                  <a:srgbClr val="EBEBEB"/>
                </a:solidFill>
                <a:latin typeface="Plantagenet Cherokee" panose="02020602070100000000" pitchFamily="18" charset="0"/>
              </a:rPr>
              <a:t>MUSIC Performance Ensembles- Concert Choir</a:t>
            </a:r>
          </a:p>
        </p:txBody>
      </p:sp>
      <p:sp>
        <p:nvSpPr>
          <p:cNvPr id="135" name="Freeform: Shape 134">
            <a:extLst>
              <a:ext uri="{FF2B5EF4-FFF2-40B4-BE49-F238E27FC236}">
                <a16:creationId xmlns:a16="http://schemas.microsoft.com/office/drawing/2014/main" id="{5681882E-BDD0-4311-AF62-E801962852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pic>
        <p:nvPicPr>
          <p:cNvPr id="3" name="Picture 2" descr="Download Choral, Singing, Children. Royalty-Free Vector Graphic - Pixabay">
            <a:extLst>
              <a:ext uri="{FF2B5EF4-FFF2-40B4-BE49-F238E27FC236}">
                <a16:creationId xmlns:a16="http://schemas.microsoft.com/office/drawing/2014/main" id="{7969ECDE-CF34-90C6-36DF-2BC7829B7850}"/>
              </a:ext>
            </a:extLst>
          </p:cNvPr>
          <p:cNvPicPr>
            <a:picLocks noChangeAspect="1"/>
          </p:cNvPicPr>
          <p:nvPr/>
        </p:nvPicPr>
        <p:blipFill>
          <a:blip r:embed="rId3"/>
          <a:srcRect r="888" b="-1"/>
          <a:stretch/>
        </p:blipFill>
        <p:spPr>
          <a:xfrm>
            <a:off x="7148833" y="1707968"/>
            <a:ext cx="4818043" cy="3351885"/>
          </a:xfrm>
          <a:prstGeom prst="rect">
            <a:avLst/>
          </a:prstGeom>
        </p:spPr>
      </p:pic>
      <p:sp>
        <p:nvSpPr>
          <p:cNvPr id="136" name="Rectangle 135">
            <a:extLst>
              <a:ext uri="{FF2B5EF4-FFF2-40B4-BE49-F238E27FC236}">
                <a16:creationId xmlns:a16="http://schemas.microsoft.com/office/drawing/2014/main" id="{EADD3260-4BDA-459B-A162-5E1B897E38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7" name="Oval 136">
            <a:extLst>
              <a:ext uri="{FF2B5EF4-FFF2-40B4-BE49-F238E27FC236}">
                <a16:creationId xmlns:a16="http://schemas.microsoft.com/office/drawing/2014/main" id="{283DA7DD-CA37-4ED7-8710-48E56B063B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8" name="Oval 137">
            <a:extLst>
              <a:ext uri="{FF2B5EF4-FFF2-40B4-BE49-F238E27FC236}">
                <a16:creationId xmlns:a16="http://schemas.microsoft.com/office/drawing/2014/main" id="{B92F2E3C-66CD-4DEB-BA14-2A5912B65A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 Placeholder 3">
            <a:extLst>
              <a:ext uri="{FF2B5EF4-FFF2-40B4-BE49-F238E27FC236}">
                <a16:creationId xmlns:a16="http://schemas.microsoft.com/office/drawing/2014/main" id="{77228E23-9C79-0C4C-2DE0-6F7743B93116}"/>
              </a:ext>
            </a:extLst>
          </p:cNvPr>
          <p:cNvSpPr>
            <a:spLocks noGrp="1"/>
          </p:cNvSpPr>
          <p:nvPr>
            <p:ph type="body" sz="half" idx="2"/>
          </p:nvPr>
        </p:nvSpPr>
        <p:spPr>
          <a:xfrm>
            <a:off x="639098" y="2418735"/>
            <a:ext cx="6072776" cy="3811740"/>
          </a:xfrm>
        </p:spPr>
        <p:txBody>
          <a:bodyPr vert="horz" lIns="91440" tIns="45720" rIns="91440" bIns="45720" rtlCol="0" anchor="ctr">
            <a:noAutofit/>
          </a:bodyPr>
          <a:lstStyle/>
          <a:p>
            <a:pPr marL="285750" indent="-285750">
              <a:buFont typeface="Wingdings 3" charset="2"/>
              <a:buChar char=""/>
            </a:pPr>
            <a:r>
              <a:rPr lang="en-US" sz="2000">
                <a:solidFill>
                  <a:srgbClr val="FFFFFF"/>
                </a:solidFill>
                <a:latin typeface="Plantagenet Cherokee" panose="02020602070100000000" pitchFamily="18" charset="0"/>
              </a:rPr>
              <a:t>7th Grade Choir and 8th Grade Choir</a:t>
            </a:r>
          </a:p>
          <a:p>
            <a:pPr marL="742950" lvl="1" indent="-285750">
              <a:buFont typeface="Wingdings 3" charset="2"/>
              <a:buChar char=""/>
            </a:pPr>
            <a:r>
              <a:rPr lang="en-US" sz="2000">
                <a:solidFill>
                  <a:srgbClr val="FFFFFF"/>
                </a:solidFill>
                <a:latin typeface="Plantagenet Cherokee" panose="02020602070100000000" pitchFamily="18" charset="0"/>
              </a:rPr>
              <a:t>Two Concerts/year. Winter and Spring </a:t>
            </a:r>
          </a:p>
          <a:p>
            <a:pPr marL="742950" lvl="1" indent="-285750">
              <a:buFont typeface="Wingdings 3" charset="2"/>
              <a:buChar char=""/>
            </a:pPr>
            <a:r>
              <a:rPr lang="en-US" sz="2000">
                <a:solidFill>
                  <a:srgbClr val="FFFFFF"/>
                </a:solidFill>
                <a:latin typeface="Plantagenet Cherokee" panose="02020602070100000000" pitchFamily="18" charset="0"/>
              </a:rPr>
              <a:t>meets twice every 6 days for 49 minute class period</a:t>
            </a:r>
          </a:p>
          <a:p>
            <a:pPr marL="285750" indent="-285750">
              <a:buFont typeface="Wingdings 3" charset="2"/>
              <a:buChar char=""/>
            </a:pPr>
            <a:r>
              <a:rPr lang="en-US" sz="2000">
                <a:solidFill>
                  <a:srgbClr val="FFFFFF"/>
                </a:solidFill>
                <a:latin typeface="Plantagenet Cherokee" panose="02020602070100000000" pitchFamily="18" charset="0"/>
              </a:rPr>
              <a:t>students learn and perform choral music, focusing on developing vocal techniques, music literacy, and ensemble singing skills. Students learn and perform choral music, focusing on developing vocal techniques, music literacy, and ensemble singing skills. The choir experience fosters teamwork, discipline, and an appreciation for music, providing opportunities for solo performances and leadership within the school. </a:t>
            </a:r>
          </a:p>
          <a:p>
            <a:pPr marL="285750" indent="-285750">
              <a:buFont typeface="Wingdings 3" charset="2"/>
              <a:buChar char=""/>
            </a:pPr>
            <a:endParaRPr lang="en-US">
              <a:solidFill>
                <a:srgbClr val="FFFFFF"/>
              </a:solidFill>
            </a:endParaRPr>
          </a:p>
          <a:p>
            <a:pPr>
              <a:buFont typeface="Wingdings 3" charset="2"/>
              <a:buChar char=""/>
            </a:pPr>
            <a:endParaRPr lang="en-US">
              <a:solidFill>
                <a:srgbClr val="FFFFFF"/>
              </a:solidFill>
            </a:endParaRPr>
          </a:p>
        </p:txBody>
      </p:sp>
      <p:pic>
        <p:nvPicPr>
          <p:cNvPr id="5" name="Picture 10" descr="Great Valley School District">
            <a:extLst>
              <a:ext uri="{FF2B5EF4-FFF2-40B4-BE49-F238E27FC236}">
                <a16:creationId xmlns:a16="http://schemas.microsoft.com/office/drawing/2014/main" id="{296C926E-D627-187E-E6FF-28BE3431F6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753827868"/>
      </p:ext>
    </p:extLst>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a:extLst>
            <a:ext uri="{FF2B5EF4-FFF2-40B4-BE49-F238E27FC236}">
              <a16:creationId xmlns:a16="http://schemas.microsoft.com/office/drawing/2014/main" id="{E0B2ECB5-F4E3-2001-6FFA-97F6CF938034}"/>
            </a:ext>
          </a:extLst>
        </p:cNvPr>
        <p:cNvGrpSpPr/>
        <p:nvPr/>
      </p:nvGrpSpPr>
      <p:grpSpPr>
        <a:xfrm>
          <a:off x="0" y="0"/>
          <a:ext cx="0" cy="0"/>
          <a:chOff x="0" y="0"/>
          <a:chExt cx="0" cy="0"/>
        </a:xfrm>
      </p:grpSpPr>
      <p:grpSp>
        <p:nvGrpSpPr>
          <p:cNvPr id="55" name="Group 54">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59" name="Rectangle 58">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0" name="Oval 59">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 name="Oval 60">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2" name="Oval 61">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3" name="Oval 62">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4" name="Oval 63">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5"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66"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67"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56" name="Rectangle 55">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57" name="Rectangle 56">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a:lstStyle/>
          <a:p>
            <a:endParaRPr lang="en-US"/>
          </a:p>
        </p:txBody>
      </p:sp>
      <p:sp>
        <p:nvSpPr>
          <p:cNvPr id="73"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794"/>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75"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7676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2" name="Title 1">
            <a:extLst>
              <a:ext uri="{FF2B5EF4-FFF2-40B4-BE49-F238E27FC236}">
                <a16:creationId xmlns:a16="http://schemas.microsoft.com/office/drawing/2014/main" id="{26B034DD-9128-D486-0B5D-1F1DA72825D0}"/>
              </a:ext>
            </a:extLst>
          </p:cNvPr>
          <p:cNvSpPr>
            <a:spLocks noGrp="1"/>
          </p:cNvSpPr>
          <p:nvPr>
            <p:ph type="title"/>
          </p:nvPr>
        </p:nvSpPr>
        <p:spPr>
          <a:xfrm>
            <a:off x="639097" y="629265"/>
            <a:ext cx="6429109" cy="1622322"/>
          </a:xfrm>
        </p:spPr>
        <p:txBody>
          <a:bodyPr vert="horz" lIns="91440" tIns="45720" rIns="91440" bIns="45720" rtlCol="0" anchor="ctr">
            <a:normAutofit/>
          </a:bodyPr>
          <a:lstStyle/>
          <a:p>
            <a:r>
              <a:rPr lang="en-US" sz="3300">
                <a:solidFill>
                  <a:srgbClr val="FFFFFF"/>
                </a:solidFill>
                <a:latin typeface="Plantagenet Cherokee" panose="02020602070100000000" pitchFamily="18" charset="0"/>
              </a:rPr>
              <a:t>MUSIC Performance Ensembles- </a:t>
            </a:r>
            <a:br>
              <a:rPr lang="en-US" sz="3300">
                <a:solidFill>
                  <a:srgbClr val="FFFFFF"/>
                </a:solidFill>
                <a:latin typeface="Plantagenet Cherokee" panose="02020602070100000000" pitchFamily="18" charset="0"/>
              </a:rPr>
            </a:br>
            <a:r>
              <a:rPr lang="en-US" sz="3300">
                <a:solidFill>
                  <a:srgbClr val="FFFFFF"/>
                </a:solidFill>
                <a:latin typeface="Plantagenet Cherokee" panose="02020602070100000000" pitchFamily="18" charset="0"/>
              </a:rPr>
              <a:t>String Orchestra</a:t>
            </a:r>
          </a:p>
        </p:txBody>
      </p:sp>
      <p:pic>
        <p:nvPicPr>
          <p:cNvPr id="3" name="Picture 2" descr="How to Upgrade the Sound of Your Orchestral String Instrument">
            <a:extLst>
              <a:ext uri="{FF2B5EF4-FFF2-40B4-BE49-F238E27FC236}">
                <a16:creationId xmlns:a16="http://schemas.microsoft.com/office/drawing/2014/main" id="{D448CB53-0C74-ADA8-DED3-6559AFB8B56A}"/>
              </a:ext>
            </a:extLst>
          </p:cNvPr>
          <p:cNvPicPr>
            <a:picLocks noChangeAspect="1"/>
          </p:cNvPicPr>
          <p:nvPr/>
        </p:nvPicPr>
        <p:blipFill>
          <a:blip r:embed="rId3"/>
          <a:srcRect l="22049" r="22156" b="-2"/>
          <a:stretch/>
        </p:blipFill>
        <p:spPr>
          <a:xfrm>
            <a:off x="6774511" y="480060"/>
            <a:ext cx="4929808" cy="5897880"/>
          </a:xfrm>
          <a:custGeom>
            <a:avLst/>
            <a:gdLst/>
            <a:ahLst/>
            <a:cxnLst/>
            <a:rect l="l" t="t" r="r" b="b"/>
            <a:pathLst>
              <a:path w="4929808" h="5897880">
                <a:moveTo>
                  <a:pt x="104535" y="0"/>
                </a:moveTo>
                <a:lnTo>
                  <a:pt x="2751151" y="0"/>
                </a:lnTo>
                <a:lnTo>
                  <a:pt x="4769032" y="0"/>
                </a:lnTo>
                <a:lnTo>
                  <a:pt x="4929808" y="0"/>
                </a:lnTo>
                <a:lnTo>
                  <a:pt x="4929808" y="5897880"/>
                </a:lnTo>
                <a:lnTo>
                  <a:pt x="4769032" y="5897880"/>
                </a:lnTo>
                <a:lnTo>
                  <a:pt x="2751151" y="5897880"/>
                </a:lnTo>
                <a:lnTo>
                  <a:pt x="0" y="5897880"/>
                </a:lnTo>
                <a:lnTo>
                  <a:pt x="0" y="5896985"/>
                </a:lnTo>
                <a:lnTo>
                  <a:pt x="103291" y="5896985"/>
                </a:lnTo>
                <a:lnTo>
                  <a:pt x="112340" y="5838313"/>
                </a:lnTo>
                <a:lnTo>
                  <a:pt x="123631" y="5762037"/>
                </a:lnTo>
                <a:lnTo>
                  <a:pt x="135550" y="5671232"/>
                </a:lnTo>
                <a:lnTo>
                  <a:pt x="149820" y="5563476"/>
                </a:lnTo>
                <a:lnTo>
                  <a:pt x="164875" y="5444219"/>
                </a:lnTo>
                <a:lnTo>
                  <a:pt x="180714" y="5309828"/>
                </a:lnTo>
                <a:lnTo>
                  <a:pt x="197494" y="5163329"/>
                </a:lnTo>
                <a:lnTo>
                  <a:pt x="214273" y="5004117"/>
                </a:lnTo>
                <a:lnTo>
                  <a:pt x="231367" y="4834615"/>
                </a:lnTo>
                <a:lnTo>
                  <a:pt x="247205" y="4651794"/>
                </a:lnTo>
                <a:lnTo>
                  <a:pt x="262417" y="4460498"/>
                </a:lnTo>
                <a:lnTo>
                  <a:pt x="276217" y="4258305"/>
                </a:lnTo>
                <a:lnTo>
                  <a:pt x="289390" y="4047637"/>
                </a:lnTo>
                <a:lnTo>
                  <a:pt x="301779" y="3827889"/>
                </a:lnTo>
                <a:lnTo>
                  <a:pt x="306170" y="3715291"/>
                </a:lnTo>
                <a:lnTo>
                  <a:pt x="311031" y="3600271"/>
                </a:lnTo>
                <a:lnTo>
                  <a:pt x="315579" y="3483435"/>
                </a:lnTo>
                <a:lnTo>
                  <a:pt x="318558" y="3365994"/>
                </a:lnTo>
                <a:lnTo>
                  <a:pt x="321224" y="3246131"/>
                </a:lnTo>
                <a:lnTo>
                  <a:pt x="324047" y="3125058"/>
                </a:lnTo>
                <a:lnTo>
                  <a:pt x="325929" y="3001563"/>
                </a:lnTo>
                <a:lnTo>
                  <a:pt x="325929" y="2876858"/>
                </a:lnTo>
                <a:lnTo>
                  <a:pt x="326870" y="2750941"/>
                </a:lnTo>
                <a:lnTo>
                  <a:pt x="325929" y="2623814"/>
                </a:lnTo>
                <a:lnTo>
                  <a:pt x="324047" y="2494871"/>
                </a:lnTo>
                <a:lnTo>
                  <a:pt x="322322" y="2365928"/>
                </a:lnTo>
                <a:lnTo>
                  <a:pt x="318558" y="2235169"/>
                </a:lnTo>
                <a:lnTo>
                  <a:pt x="314638" y="2103199"/>
                </a:lnTo>
                <a:lnTo>
                  <a:pt x="310090" y="1971229"/>
                </a:lnTo>
                <a:lnTo>
                  <a:pt x="303660" y="1838048"/>
                </a:lnTo>
                <a:lnTo>
                  <a:pt x="295976" y="1703656"/>
                </a:lnTo>
                <a:lnTo>
                  <a:pt x="288606" y="1568660"/>
                </a:lnTo>
                <a:lnTo>
                  <a:pt x="279197" y="1433663"/>
                </a:lnTo>
                <a:lnTo>
                  <a:pt x="267906" y="1296850"/>
                </a:lnTo>
                <a:lnTo>
                  <a:pt x="256615" y="1161853"/>
                </a:lnTo>
                <a:lnTo>
                  <a:pt x="243598" y="1024435"/>
                </a:lnTo>
                <a:lnTo>
                  <a:pt x="229328" y="886411"/>
                </a:lnTo>
                <a:lnTo>
                  <a:pt x="214273" y="750203"/>
                </a:lnTo>
                <a:lnTo>
                  <a:pt x="196709" y="612180"/>
                </a:lnTo>
                <a:lnTo>
                  <a:pt x="177891" y="474761"/>
                </a:lnTo>
                <a:lnTo>
                  <a:pt x="159229" y="336738"/>
                </a:lnTo>
                <a:lnTo>
                  <a:pt x="137432" y="199320"/>
                </a:lnTo>
                <a:lnTo>
                  <a:pt x="115163" y="62507"/>
                </a:lnTo>
                <a:close/>
              </a:path>
            </a:pathLst>
          </a:custGeom>
        </p:spPr>
      </p:pic>
      <p:sp>
        <p:nvSpPr>
          <p:cNvPr id="77" name="Rectangle 76">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79" name="Oval 78">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1" name="Oval 80">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 Placeholder 3">
            <a:extLst>
              <a:ext uri="{FF2B5EF4-FFF2-40B4-BE49-F238E27FC236}">
                <a16:creationId xmlns:a16="http://schemas.microsoft.com/office/drawing/2014/main" id="{77F7636C-45F8-3C42-271B-D1FFD1A98220}"/>
              </a:ext>
            </a:extLst>
          </p:cNvPr>
          <p:cNvSpPr>
            <a:spLocks noGrp="1"/>
          </p:cNvSpPr>
          <p:nvPr>
            <p:ph type="body" sz="half" idx="2"/>
          </p:nvPr>
        </p:nvSpPr>
        <p:spPr>
          <a:xfrm>
            <a:off x="639098" y="2418735"/>
            <a:ext cx="6072776" cy="3811740"/>
          </a:xfrm>
        </p:spPr>
        <p:txBody>
          <a:bodyPr vert="horz" lIns="91440" tIns="45720" rIns="91440" bIns="45720" rtlCol="0" anchor="ctr">
            <a:noAutofit/>
          </a:bodyPr>
          <a:lstStyle/>
          <a:p>
            <a:pPr marL="285750" indent="-285750">
              <a:buFont typeface="Wingdings 3" charset="2"/>
              <a:buChar char=""/>
            </a:pPr>
            <a:endParaRPr lang="en-US" sz="1800">
              <a:solidFill>
                <a:srgbClr val="FFFFFF"/>
              </a:solidFill>
            </a:endParaRPr>
          </a:p>
          <a:p>
            <a:pPr marL="285750" indent="-285750">
              <a:buFont typeface="Wingdings 3" charset="2"/>
              <a:buChar char=""/>
            </a:pPr>
            <a:r>
              <a:rPr lang="en-US" sz="1800">
                <a:solidFill>
                  <a:srgbClr val="FFFFFF"/>
                </a:solidFill>
                <a:latin typeface="Plantagenet Cherokee"/>
              </a:rPr>
              <a:t>7th Grade Orchestra and 8th Grade Orchestra</a:t>
            </a:r>
          </a:p>
          <a:p>
            <a:pPr marL="742950" lvl="1" indent="-285750">
              <a:buFont typeface="Wingdings 3" charset="2"/>
              <a:buChar char=""/>
            </a:pPr>
            <a:r>
              <a:rPr lang="en-US" sz="1800">
                <a:solidFill>
                  <a:srgbClr val="FFFFFF"/>
                </a:solidFill>
                <a:latin typeface="Plantagenet Cherokee"/>
              </a:rPr>
              <a:t>Two Concerts/year. Winter and Spring </a:t>
            </a:r>
          </a:p>
          <a:p>
            <a:pPr marL="742950" lvl="1" indent="-285750">
              <a:buFont typeface="Wingdings 3" charset="2"/>
              <a:buChar char=""/>
            </a:pPr>
            <a:r>
              <a:rPr lang="en-US" sz="1800">
                <a:solidFill>
                  <a:srgbClr val="FFFFFF"/>
                </a:solidFill>
                <a:latin typeface="Plantagenet Cherokee"/>
              </a:rPr>
              <a:t>meets twice every 6 days for 49-minute class period</a:t>
            </a:r>
          </a:p>
          <a:p>
            <a:pPr marL="285750" indent="-285750">
              <a:buFont typeface="Wingdings 3" charset="2"/>
              <a:buChar char=""/>
            </a:pPr>
            <a:r>
              <a:rPr lang="en-US" sz="1800">
                <a:solidFill>
                  <a:srgbClr val="FFFFFF"/>
                </a:solidFill>
                <a:latin typeface="Plantagenet Cherokee"/>
              </a:rPr>
              <a:t>violin, viola, cello, bass and option for piano</a:t>
            </a:r>
          </a:p>
          <a:p>
            <a:pPr marL="285750" indent="-285750">
              <a:buFont typeface="Wingdings 3" charset="2"/>
              <a:buChar char=""/>
            </a:pPr>
            <a:r>
              <a:rPr lang="en-US" sz="1800">
                <a:solidFill>
                  <a:srgbClr val="FFFFFF"/>
                </a:solidFill>
                <a:latin typeface="Plantagenet Cherokee"/>
              </a:rPr>
              <a:t>Explore musical skills including reading music notation, and developing instrumentation techniques</a:t>
            </a:r>
            <a:endParaRPr lang="en-US">
              <a:solidFill>
                <a:srgbClr val="59AAF2"/>
              </a:solidFill>
              <a:latin typeface="Century Gothic" panose="020B0502020202020204"/>
            </a:endParaRPr>
          </a:p>
          <a:p>
            <a:pPr marL="285750" indent="-285750">
              <a:buFont typeface="Wingdings 3" charset="2"/>
              <a:buChar char=""/>
            </a:pPr>
            <a:r>
              <a:rPr lang="en-US" sz="1800">
                <a:solidFill>
                  <a:srgbClr val="FFFFFF"/>
                </a:solidFill>
                <a:latin typeface="Plantagenet Cherokee"/>
              </a:rPr>
              <a:t> musical growth and appreciation among students through collaborative performance and learning experiences.</a:t>
            </a:r>
            <a:endParaRPr lang="en-US"/>
          </a:p>
          <a:p>
            <a:pPr marL="285750" indent="-285750">
              <a:buFont typeface="Wingdings 3" charset="2"/>
              <a:buChar char=""/>
            </a:pPr>
            <a:endParaRPr lang="en-US">
              <a:solidFill>
                <a:srgbClr val="FFFFFF"/>
              </a:solidFill>
            </a:endParaRPr>
          </a:p>
          <a:p>
            <a:pPr>
              <a:buFont typeface="Wingdings 3" charset="2"/>
              <a:buChar char=""/>
            </a:pPr>
            <a:endParaRPr lang="en-US">
              <a:solidFill>
                <a:srgbClr val="FFFFFF"/>
              </a:solidFill>
            </a:endParaRPr>
          </a:p>
        </p:txBody>
      </p:sp>
      <p:pic>
        <p:nvPicPr>
          <p:cNvPr id="5" name="Picture 10" descr="Great Valley School District">
            <a:extLst>
              <a:ext uri="{FF2B5EF4-FFF2-40B4-BE49-F238E27FC236}">
                <a16:creationId xmlns:a16="http://schemas.microsoft.com/office/drawing/2014/main" id="{C128301B-1C01-5829-0754-4324046371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31640444"/>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2">
                <a:shade val="69000"/>
                <a:hueMod val="91000"/>
                <a:satMod val="164000"/>
                <a:lumMod val="74000"/>
              </a:schemeClr>
              <a:schemeClr val="bg2">
                <a:hueMod val="124000"/>
                <a:satMod val="140000"/>
                <a:lumMod val="142000"/>
              </a:schemeClr>
            </a:duotone>
          </a:blip>
          <a:stretch/>
        </a:blipFill>
        <a:effectLst/>
      </p:bgPr>
    </p:bg>
    <p:spTree>
      <p:nvGrpSpPr>
        <p:cNvPr id="1" name="">
          <a:extLst>
            <a:ext uri="{FF2B5EF4-FFF2-40B4-BE49-F238E27FC236}">
              <a16:creationId xmlns:a16="http://schemas.microsoft.com/office/drawing/2014/main" id="{4EE3986C-EEE4-3CD8-343E-8332EE7CF746}"/>
            </a:ext>
          </a:extLst>
        </p:cNvPr>
        <p:cNvGrpSpPr/>
        <p:nvPr/>
      </p:nvGrpSpPr>
      <p:grpSpPr>
        <a:xfrm>
          <a:off x="0" y="0"/>
          <a:ext cx="0" cy="0"/>
          <a:chOff x="0" y="0"/>
          <a:chExt cx="0" cy="0"/>
        </a:xfrm>
      </p:grpSpPr>
      <p:grpSp>
        <p:nvGrpSpPr>
          <p:cNvPr id="58" name="Group 57">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59" name="Rectangle 58">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60" name="Oval 59">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1" name="Oval 60">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2" name="Oval 61">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3" name="Oval 62">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4" name="Oval 63">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65"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66"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67"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69" name="Rectangle 68">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useBgFill="1">
        <p:nvSpPr>
          <p:cNvPr id="71" name="Rectangle 70">
            <a:extLst>
              <a:ext uri="{FF2B5EF4-FFF2-40B4-BE49-F238E27FC236}">
                <a16:creationId xmlns:a16="http://schemas.microsoft.com/office/drawing/2014/main" id="{89EA2611-DCBA-4E97-A2B2-9A466E76BD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73" name="Freeform: Shape 72">
            <a:extLst>
              <a:ext uri="{FF2B5EF4-FFF2-40B4-BE49-F238E27FC236}">
                <a16:creationId xmlns:a16="http://schemas.microsoft.com/office/drawing/2014/main" id="{FD2669AB-35DB-41EC-BE9C-DA80B60A3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6290102" y="977273"/>
            <a:ext cx="6053670" cy="4903455"/>
          </a:xfrm>
          <a:custGeom>
            <a:avLst/>
            <a:gdLst>
              <a:gd name="connsiteX0" fmla="*/ 6053670 w 6053670"/>
              <a:gd name="connsiteY0" fmla="*/ 1098 h 4903455"/>
              <a:gd name="connsiteX1" fmla="*/ 6053670 w 6053670"/>
              <a:gd name="connsiteY1" fmla="*/ 424590 h 4903455"/>
              <a:gd name="connsiteX2" fmla="*/ 6053670 w 6053670"/>
              <a:gd name="connsiteY2" fmla="*/ 1254558 h 4903455"/>
              <a:gd name="connsiteX3" fmla="*/ 6053670 w 6053670"/>
              <a:gd name="connsiteY3" fmla="*/ 4903455 h 4903455"/>
              <a:gd name="connsiteX4" fmla="*/ 0 w 6053670"/>
              <a:gd name="connsiteY4" fmla="*/ 4903455 h 4903455"/>
              <a:gd name="connsiteX5" fmla="*/ 0 w 6053670"/>
              <a:gd name="connsiteY5" fmla="*/ 1249853 h 4903455"/>
              <a:gd name="connsiteX6" fmla="*/ 0 w 6053670"/>
              <a:gd name="connsiteY6" fmla="*/ 424590 h 4903455"/>
              <a:gd name="connsiteX7" fmla="*/ 0 w 6053670"/>
              <a:gd name="connsiteY7" fmla="*/ 0 h 4903455"/>
              <a:gd name="connsiteX8" fmla="*/ 35717 w 6053670"/>
              <a:gd name="connsiteY8" fmla="*/ 5488 h 4903455"/>
              <a:gd name="connsiteX9" fmla="*/ 140445 w 6053670"/>
              <a:gd name="connsiteY9" fmla="*/ 21641 h 4903455"/>
              <a:gd name="connsiteX10" fmla="*/ 216722 w 6053670"/>
              <a:gd name="connsiteY10" fmla="*/ 32932 h 4903455"/>
              <a:gd name="connsiteX11" fmla="*/ 307527 w 6053670"/>
              <a:gd name="connsiteY11" fmla="*/ 44850 h 4903455"/>
              <a:gd name="connsiteX12" fmla="*/ 415282 w 6053670"/>
              <a:gd name="connsiteY12" fmla="*/ 59121 h 4903455"/>
              <a:gd name="connsiteX13" fmla="*/ 534539 w 6053670"/>
              <a:gd name="connsiteY13" fmla="*/ 74175 h 4903455"/>
              <a:gd name="connsiteX14" fmla="*/ 668931 w 6053670"/>
              <a:gd name="connsiteY14" fmla="*/ 90014 h 4903455"/>
              <a:gd name="connsiteX15" fmla="*/ 815430 w 6053670"/>
              <a:gd name="connsiteY15" fmla="*/ 106794 h 4903455"/>
              <a:gd name="connsiteX16" fmla="*/ 974641 w 6053670"/>
              <a:gd name="connsiteY16" fmla="*/ 123574 h 4903455"/>
              <a:gd name="connsiteX17" fmla="*/ 1144144 w 6053670"/>
              <a:gd name="connsiteY17" fmla="*/ 140667 h 4903455"/>
              <a:gd name="connsiteX18" fmla="*/ 1326965 w 6053670"/>
              <a:gd name="connsiteY18" fmla="*/ 156506 h 4903455"/>
              <a:gd name="connsiteX19" fmla="*/ 1518261 w 6053670"/>
              <a:gd name="connsiteY19" fmla="*/ 171717 h 4903455"/>
              <a:gd name="connsiteX20" fmla="*/ 1720453 w 6053670"/>
              <a:gd name="connsiteY20" fmla="*/ 185518 h 4903455"/>
              <a:gd name="connsiteX21" fmla="*/ 1931121 w 6053670"/>
              <a:gd name="connsiteY21" fmla="*/ 198690 h 4903455"/>
              <a:gd name="connsiteX22" fmla="*/ 2150869 w 6053670"/>
              <a:gd name="connsiteY22" fmla="*/ 211079 h 4903455"/>
              <a:gd name="connsiteX23" fmla="*/ 2263467 w 6053670"/>
              <a:gd name="connsiteY23" fmla="*/ 215470 h 4903455"/>
              <a:gd name="connsiteX24" fmla="*/ 2378487 w 6053670"/>
              <a:gd name="connsiteY24" fmla="*/ 220332 h 4903455"/>
              <a:gd name="connsiteX25" fmla="*/ 2495323 w 6053670"/>
              <a:gd name="connsiteY25" fmla="*/ 224879 h 4903455"/>
              <a:gd name="connsiteX26" fmla="*/ 2612764 w 6053670"/>
              <a:gd name="connsiteY26" fmla="*/ 227859 h 4903455"/>
              <a:gd name="connsiteX27" fmla="*/ 2732627 w 6053670"/>
              <a:gd name="connsiteY27" fmla="*/ 230525 h 4903455"/>
              <a:gd name="connsiteX28" fmla="*/ 2853700 w 6053670"/>
              <a:gd name="connsiteY28" fmla="*/ 233348 h 4903455"/>
              <a:gd name="connsiteX29" fmla="*/ 2977195 w 6053670"/>
              <a:gd name="connsiteY29" fmla="*/ 235229 h 4903455"/>
              <a:gd name="connsiteX30" fmla="*/ 3101900 w 6053670"/>
              <a:gd name="connsiteY30" fmla="*/ 235229 h 4903455"/>
              <a:gd name="connsiteX31" fmla="*/ 3227817 w 6053670"/>
              <a:gd name="connsiteY31" fmla="*/ 236170 h 4903455"/>
              <a:gd name="connsiteX32" fmla="*/ 3354944 w 6053670"/>
              <a:gd name="connsiteY32" fmla="*/ 235229 h 4903455"/>
              <a:gd name="connsiteX33" fmla="*/ 3483887 w 6053670"/>
              <a:gd name="connsiteY33" fmla="*/ 233348 h 4903455"/>
              <a:gd name="connsiteX34" fmla="*/ 3612830 w 6053670"/>
              <a:gd name="connsiteY34" fmla="*/ 231623 h 4903455"/>
              <a:gd name="connsiteX35" fmla="*/ 3743589 w 6053670"/>
              <a:gd name="connsiteY35" fmla="*/ 227859 h 4903455"/>
              <a:gd name="connsiteX36" fmla="*/ 3875559 w 6053670"/>
              <a:gd name="connsiteY36" fmla="*/ 223938 h 4903455"/>
              <a:gd name="connsiteX37" fmla="*/ 4007529 w 6053670"/>
              <a:gd name="connsiteY37" fmla="*/ 219391 h 4903455"/>
              <a:gd name="connsiteX38" fmla="*/ 4140710 w 6053670"/>
              <a:gd name="connsiteY38" fmla="*/ 212961 h 4903455"/>
              <a:gd name="connsiteX39" fmla="*/ 4275102 w 6053670"/>
              <a:gd name="connsiteY39" fmla="*/ 205277 h 4903455"/>
              <a:gd name="connsiteX40" fmla="*/ 4410098 w 6053670"/>
              <a:gd name="connsiteY40" fmla="*/ 197907 h 4903455"/>
              <a:gd name="connsiteX41" fmla="*/ 4545096 w 6053670"/>
              <a:gd name="connsiteY41" fmla="*/ 188498 h 4903455"/>
              <a:gd name="connsiteX42" fmla="*/ 4681909 w 6053670"/>
              <a:gd name="connsiteY42" fmla="*/ 177207 h 4903455"/>
              <a:gd name="connsiteX43" fmla="*/ 4816905 w 6053670"/>
              <a:gd name="connsiteY43" fmla="*/ 165916 h 4903455"/>
              <a:gd name="connsiteX44" fmla="*/ 4954323 w 6053670"/>
              <a:gd name="connsiteY44" fmla="*/ 152899 h 4903455"/>
              <a:gd name="connsiteX45" fmla="*/ 5092347 w 6053670"/>
              <a:gd name="connsiteY45" fmla="*/ 138629 h 4903455"/>
              <a:gd name="connsiteX46" fmla="*/ 5228555 w 6053670"/>
              <a:gd name="connsiteY46" fmla="*/ 123574 h 4903455"/>
              <a:gd name="connsiteX47" fmla="*/ 5366578 w 6053670"/>
              <a:gd name="connsiteY47" fmla="*/ 106010 h 4903455"/>
              <a:gd name="connsiteX48" fmla="*/ 5503997 w 6053670"/>
              <a:gd name="connsiteY48" fmla="*/ 87192 h 4903455"/>
              <a:gd name="connsiteX49" fmla="*/ 5642020 w 6053670"/>
              <a:gd name="connsiteY49" fmla="*/ 68530 h 4903455"/>
              <a:gd name="connsiteX50" fmla="*/ 5779438 w 6053670"/>
              <a:gd name="connsiteY50" fmla="*/ 46733 h 4903455"/>
              <a:gd name="connsiteX51" fmla="*/ 5916251 w 6053670"/>
              <a:gd name="connsiteY51" fmla="*/ 24464 h 49034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4903455">
                <a:moveTo>
                  <a:pt x="6053670" y="1098"/>
                </a:moveTo>
                <a:lnTo>
                  <a:pt x="6053670" y="424590"/>
                </a:lnTo>
                <a:lnTo>
                  <a:pt x="6053670" y="1254558"/>
                </a:lnTo>
                <a:lnTo>
                  <a:pt x="6053670" y="4903455"/>
                </a:lnTo>
                <a:lnTo>
                  <a:pt x="0" y="4903455"/>
                </a:lnTo>
                <a:lnTo>
                  <a:pt x="0" y="1249853"/>
                </a:lnTo>
                <a:lnTo>
                  <a:pt x="0" y="424590"/>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0" y="235229"/>
                </a:lnTo>
                <a:lnTo>
                  <a:pt x="3227817" y="236170"/>
                </a:lnTo>
                <a:lnTo>
                  <a:pt x="3354944" y="235229"/>
                </a:lnTo>
                <a:lnTo>
                  <a:pt x="3483887" y="233348"/>
                </a:lnTo>
                <a:lnTo>
                  <a:pt x="3612830" y="231623"/>
                </a:lnTo>
                <a:lnTo>
                  <a:pt x="3743589" y="227859"/>
                </a:lnTo>
                <a:lnTo>
                  <a:pt x="3875559" y="223938"/>
                </a:lnTo>
                <a:lnTo>
                  <a:pt x="4007529"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75" name="Freeform 5">
            <a:extLst>
              <a:ext uri="{FF2B5EF4-FFF2-40B4-BE49-F238E27FC236}">
                <a16:creationId xmlns:a16="http://schemas.microsoft.com/office/drawing/2014/main" id="{BBC615D1-6E12-40EF-915B-316CFDB550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1069"/>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77" name="Freeform 5">
            <a:extLst>
              <a:ext uri="{FF2B5EF4-FFF2-40B4-BE49-F238E27FC236}">
                <a16:creationId xmlns:a16="http://schemas.microsoft.com/office/drawing/2014/main" id="{B9797D36-DE1E-47CD-881A-6C1F582826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5349246"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2" name="Title 1">
            <a:extLst>
              <a:ext uri="{FF2B5EF4-FFF2-40B4-BE49-F238E27FC236}">
                <a16:creationId xmlns:a16="http://schemas.microsoft.com/office/drawing/2014/main" id="{19422C52-EDD4-0D06-BB64-D24B2E126D2E}"/>
              </a:ext>
            </a:extLst>
          </p:cNvPr>
          <p:cNvSpPr>
            <a:spLocks noGrp="1"/>
          </p:cNvSpPr>
          <p:nvPr>
            <p:ph type="title"/>
          </p:nvPr>
        </p:nvSpPr>
        <p:spPr>
          <a:xfrm>
            <a:off x="639098" y="629265"/>
            <a:ext cx="6072776" cy="1622322"/>
          </a:xfrm>
        </p:spPr>
        <p:txBody>
          <a:bodyPr vert="horz" lIns="91440" tIns="45720" rIns="91440" bIns="45720" rtlCol="0" anchor="ctr">
            <a:normAutofit/>
          </a:bodyPr>
          <a:lstStyle/>
          <a:p>
            <a:pPr>
              <a:lnSpc>
                <a:spcPct val="90000"/>
              </a:lnSpc>
            </a:pPr>
            <a:r>
              <a:rPr lang="en-US" sz="3000">
                <a:solidFill>
                  <a:schemeClr val="tx1"/>
                </a:solidFill>
                <a:latin typeface="Plantagenet Cherokee" panose="02020602070100000000" pitchFamily="18" charset="0"/>
              </a:rPr>
              <a:t>MUSIC Performance Ensembles- </a:t>
            </a:r>
            <a:br>
              <a:rPr lang="en-US" sz="3000">
                <a:solidFill>
                  <a:schemeClr val="tx1"/>
                </a:solidFill>
                <a:latin typeface="Plantagenet Cherokee" panose="02020602070100000000" pitchFamily="18" charset="0"/>
              </a:rPr>
            </a:br>
            <a:r>
              <a:rPr lang="en-US" sz="3000">
                <a:solidFill>
                  <a:schemeClr val="tx1"/>
                </a:solidFill>
                <a:latin typeface="Plantagenet Cherokee" panose="02020602070100000000" pitchFamily="18" charset="0"/>
              </a:rPr>
              <a:t>Auditioned Groups</a:t>
            </a:r>
          </a:p>
        </p:txBody>
      </p:sp>
      <p:pic>
        <p:nvPicPr>
          <p:cNvPr id="5" name="Picture 4" descr="Watercolor Music Note Painting | Art Of Paint By Numbers">
            <a:extLst>
              <a:ext uri="{FF2B5EF4-FFF2-40B4-BE49-F238E27FC236}">
                <a16:creationId xmlns:a16="http://schemas.microsoft.com/office/drawing/2014/main" id="{C0978C46-33AE-2D11-5B6A-D528A1B46761}"/>
              </a:ext>
            </a:extLst>
          </p:cNvPr>
          <p:cNvPicPr>
            <a:picLocks noChangeAspect="1"/>
          </p:cNvPicPr>
          <p:nvPr/>
        </p:nvPicPr>
        <p:blipFill>
          <a:blip r:embed="rId3"/>
          <a:srcRect l="4327" r="3057" b="-3"/>
          <a:stretch/>
        </p:blipFill>
        <p:spPr>
          <a:xfrm>
            <a:off x="7418226" y="645106"/>
            <a:ext cx="4125317" cy="5585369"/>
          </a:xfrm>
          <a:prstGeom prst="rect">
            <a:avLst/>
          </a:prstGeom>
        </p:spPr>
      </p:pic>
      <p:sp>
        <p:nvSpPr>
          <p:cNvPr id="79" name="Rectangle 78">
            <a:extLst>
              <a:ext uri="{FF2B5EF4-FFF2-40B4-BE49-F238E27FC236}">
                <a16:creationId xmlns:a16="http://schemas.microsoft.com/office/drawing/2014/main" id="{4A2FAF1F-F462-46AF-A9E6-CC93C4E2C3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1" name="Oval 80">
            <a:extLst>
              <a:ext uri="{FF2B5EF4-FFF2-40B4-BE49-F238E27FC236}">
                <a16:creationId xmlns:a16="http://schemas.microsoft.com/office/drawing/2014/main" id="{7146BED8-BAE9-42C5-A3DD-7B946445DB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83" name="Oval 82">
            <a:extLst>
              <a:ext uri="{FF2B5EF4-FFF2-40B4-BE49-F238E27FC236}">
                <a16:creationId xmlns:a16="http://schemas.microsoft.com/office/drawing/2014/main" id="{15765FE8-B62F-41E4-A73C-74C91A8FD9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 name="Text Placeholder 3">
            <a:extLst>
              <a:ext uri="{FF2B5EF4-FFF2-40B4-BE49-F238E27FC236}">
                <a16:creationId xmlns:a16="http://schemas.microsoft.com/office/drawing/2014/main" id="{A23DD53D-99C8-DB76-0C71-3DC46436E99C}"/>
              </a:ext>
            </a:extLst>
          </p:cNvPr>
          <p:cNvSpPr>
            <a:spLocks noGrp="1"/>
          </p:cNvSpPr>
          <p:nvPr>
            <p:ph type="body" sz="half" idx="2"/>
          </p:nvPr>
        </p:nvSpPr>
        <p:spPr>
          <a:xfrm>
            <a:off x="651693" y="1985032"/>
            <a:ext cx="6053882" cy="4183293"/>
          </a:xfrm>
        </p:spPr>
        <p:txBody>
          <a:bodyPr vert="horz" lIns="91440" tIns="45720" rIns="91440" bIns="45720" rtlCol="0" anchor="ctr">
            <a:noAutofit/>
          </a:bodyPr>
          <a:lstStyle/>
          <a:p>
            <a:pPr lvl="3">
              <a:buFont typeface="Wingdings 3" charset="2"/>
              <a:buChar char=""/>
            </a:pPr>
            <a:endParaRPr lang="en-US" u="sng">
              <a:solidFill>
                <a:schemeClr val="tx1"/>
              </a:solidFill>
            </a:endParaRPr>
          </a:p>
          <a:p>
            <a:pPr lvl="3">
              <a:buFont typeface="Wingdings 3" charset="2"/>
              <a:buChar char=""/>
            </a:pPr>
            <a:endParaRPr lang="en-US" u="sng">
              <a:solidFill>
                <a:schemeClr val="tx1"/>
              </a:solidFill>
            </a:endParaRPr>
          </a:p>
          <a:p>
            <a:pPr lvl="3">
              <a:buFont typeface="Wingdings 3" charset="2"/>
              <a:buChar char=""/>
            </a:pPr>
            <a:endParaRPr lang="en-US" u="sng">
              <a:solidFill>
                <a:schemeClr val="tx1"/>
              </a:solidFill>
            </a:endParaRPr>
          </a:p>
          <a:p>
            <a:pPr lvl="3">
              <a:buFont typeface="Wingdings 3" charset="2"/>
              <a:buChar char=""/>
            </a:pPr>
            <a:endParaRPr lang="en-US" u="sng">
              <a:solidFill>
                <a:schemeClr val="tx1"/>
              </a:solidFill>
            </a:endParaRPr>
          </a:p>
          <a:p>
            <a:pPr lvl="3">
              <a:buFont typeface="Wingdings 3" charset="2"/>
              <a:buChar char=""/>
            </a:pPr>
            <a:endParaRPr lang="en-US" u="sng">
              <a:solidFill>
                <a:schemeClr val="tx1"/>
              </a:solidFill>
            </a:endParaRPr>
          </a:p>
          <a:p>
            <a:pPr lvl="3">
              <a:buChar char=""/>
            </a:pPr>
            <a:endParaRPr lang="en-US" u="sng">
              <a:solidFill>
                <a:schemeClr val="tx1"/>
              </a:solidFill>
            </a:endParaRPr>
          </a:p>
          <a:p>
            <a:pPr lvl="3"/>
            <a:endParaRPr lang="en-US" sz="1800" b="1" u="sng">
              <a:solidFill>
                <a:schemeClr val="tx1"/>
              </a:solidFill>
              <a:latin typeface="Plantagenet Cherokee"/>
            </a:endParaRPr>
          </a:p>
          <a:p>
            <a:pPr lvl="3"/>
            <a:endParaRPr lang="en-US" sz="1800" b="1" u="sng">
              <a:solidFill>
                <a:schemeClr val="tx1"/>
              </a:solidFill>
              <a:latin typeface="Plantagenet Cherokee"/>
            </a:endParaRPr>
          </a:p>
          <a:p>
            <a:pPr lvl="3"/>
            <a:endParaRPr lang="en-US" sz="1800" b="1" u="sng">
              <a:solidFill>
                <a:schemeClr val="tx1"/>
              </a:solidFill>
              <a:latin typeface="Plantagenet Cherokee"/>
            </a:endParaRPr>
          </a:p>
          <a:p>
            <a:pPr lvl="3"/>
            <a:r>
              <a:rPr lang="en-US" sz="1800" b="1" u="sng">
                <a:solidFill>
                  <a:schemeClr val="tx1"/>
                </a:solidFill>
                <a:latin typeface="Plantagenet Cherokee"/>
              </a:rPr>
              <a:t>Jazz Band</a:t>
            </a:r>
            <a:endParaRPr lang="en-US" sz="1800" b="1">
              <a:solidFill>
                <a:schemeClr val="tx1"/>
              </a:solidFill>
            </a:endParaRPr>
          </a:p>
          <a:p>
            <a:pPr lvl="1">
              <a:buChar char=""/>
            </a:pPr>
            <a:r>
              <a:rPr lang="en-US" sz="1800">
                <a:solidFill>
                  <a:schemeClr val="tx1"/>
                </a:solidFill>
                <a:latin typeface="Plantagenet Cherokee"/>
              </a:rPr>
              <a:t> Trumpets, Trombones, Saxophones, possible flutes and clarinets. Also includes piano, drum set, electric bass, and guitar</a:t>
            </a:r>
          </a:p>
          <a:p>
            <a:pPr marL="1200150" lvl="2" indent="-285750">
              <a:buFont typeface="Wingdings 3" charset="2"/>
              <a:buChar char=""/>
            </a:pPr>
            <a:r>
              <a:rPr lang="en-US" sz="1800" b="1" u="sng">
                <a:solidFill>
                  <a:schemeClr val="tx1"/>
                </a:solidFill>
                <a:latin typeface="Plantagenet Cherokee"/>
              </a:rPr>
              <a:t>Chamber Orchestra</a:t>
            </a:r>
            <a:endParaRPr lang="en-US" sz="1800" b="1">
              <a:solidFill>
                <a:schemeClr val="tx1"/>
              </a:solidFill>
              <a:latin typeface="Plantagenet Cherokee"/>
            </a:endParaRPr>
          </a:p>
          <a:p>
            <a:pPr marL="742950" lvl="1" indent="-285750">
              <a:buFont typeface="Wingdings 3" charset="2"/>
              <a:buChar char=""/>
            </a:pPr>
            <a:r>
              <a:rPr lang="en-US" sz="1800">
                <a:solidFill>
                  <a:schemeClr val="tx1"/>
                </a:solidFill>
                <a:latin typeface="Plantagenet Cherokee"/>
              </a:rPr>
              <a:t>Repertoire includes more challenging orchestral music, with a focus on higher level techniques</a:t>
            </a:r>
          </a:p>
          <a:p>
            <a:pPr marL="1200150" lvl="2" indent="-285750">
              <a:buFont typeface="Wingdings 3" charset="2"/>
              <a:buChar char=""/>
            </a:pPr>
            <a:r>
              <a:rPr lang="en-US" sz="1800" b="1" u="sng">
                <a:solidFill>
                  <a:schemeClr val="tx1"/>
                </a:solidFill>
                <a:latin typeface="Plantagenet Cherokee"/>
              </a:rPr>
              <a:t>Select Choir</a:t>
            </a:r>
            <a:endParaRPr lang="en-US" sz="1800" b="1">
              <a:solidFill>
                <a:schemeClr val="tx1"/>
              </a:solidFill>
              <a:latin typeface="Plantagenet Cherokee"/>
            </a:endParaRPr>
          </a:p>
          <a:p>
            <a:pPr marL="742950" lvl="1" indent="-285750">
              <a:buFont typeface="Wingdings 3" charset="2"/>
              <a:buChar char=""/>
            </a:pPr>
            <a:r>
              <a:rPr lang="en-US" sz="1800">
                <a:solidFill>
                  <a:schemeClr val="tx1"/>
                </a:solidFill>
                <a:latin typeface="Plantagenet Cherokee"/>
              </a:rPr>
              <a:t>Focus on complicated harmonies, and developing music reading skills, and individual progression in vocal performance</a:t>
            </a:r>
          </a:p>
          <a:p>
            <a:pPr marL="742950" lvl="1" indent="-285750">
              <a:buFont typeface="Wingdings 3" charset="2"/>
              <a:buChar char=""/>
            </a:pPr>
            <a:endParaRPr lang="en-US">
              <a:solidFill>
                <a:schemeClr val="tx1"/>
              </a:solidFill>
            </a:endParaRPr>
          </a:p>
          <a:p>
            <a:pPr marL="742950" lvl="1" indent="-285750">
              <a:buFont typeface="Wingdings 3" charset="2"/>
              <a:buChar char=""/>
            </a:pPr>
            <a:endParaRPr lang="en-US">
              <a:solidFill>
                <a:schemeClr val="tx1"/>
              </a:solidFill>
            </a:endParaRPr>
          </a:p>
          <a:p>
            <a:pPr marL="742950" lvl="1" indent="-285750">
              <a:buFont typeface="Wingdings 3" charset="2"/>
              <a:buChar char=""/>
            </a:pPr>
            <a:endParaRPr lang="en-US">
              <a:solidFill>
                <a:schemeClr val="tx1"/>
              </a:solidFill>
            </a:endParaRPr>
          </a:p>
          <a:p>
            <a:pPr marL="1200150" lvl="2" indent="-285750">
              <a:buFont typeface="Wingdings 3" charset="2"/>
              <a:buChar char=""/>
            </a:pPr>
            <a:endParaRPr lang="en-US" u="sng">
              <a:solidFill>
                <a:schemeClr val="tx1"/>
              </a:solidFill>
            </a:endParaRPr>
          </a:p>
          <a:p>
            <a:pPr marL="1200150" lvl="2" indent="-285750">
              <a:buFont typeface="Wingdings 3" charset="2"/>
              <a:buChar char=""/>
            </a:pPr>
            <a:endParaRPr lang="en-US">
              <a:solidFill>
                <a:schemeClr val="tx1"/>
              </a:solidFill>
            </a:endParaRPr>
          </a:p>
          <a:p>
            <a:pPr marL="742950" lvl="1" indent="-285750">
              <a:buFont typeface="Wingdings 3" charset="2"/>
              <a:buChar char=""/>
            </a:pPr>
            <a:endParaRPr lang="en-US">
              <a:solidFill>
                <a:schemeClr val="tx1"/>
              </a:solidFill>
            </a:endParaRPr>
          </a:p>
          <a:p>
            <a:pPr marL="285750" indent="-285750">
              <a:buFont typeface="Wingdings 3" charset="2"/>
              <a:buChar char=""/>
            </a:pPr>
            <a:endParaRPr lang="en-US">
              <a:solidFill>
                <a:schemeClr val="tx1"/>
              </a:solidFill>
            </a:endParaRPr>
          </a:p>
          <a:p>
            <a:pPr marL="285750" indent="-285750">
              <a:buFont typeface="Wingdings 3" charset="2"/>
              <a:buChar char=""/>
            </a:pPr>
            <a:endParaRPr lang="en-US">
              <a:solidFill>
                <a:schemeClr val="tx1"/>
              </a:solidFill>
            </a:endParaRPr>
          </a:p>
          <a:p>
            <a:pPr>
              <a:buFont typeface="Wingdings 3" charset="2"/>
              <a:buChar char=""/>
            </a:pPr>
            <a:endParaRPr lang="en-US">
              <a:solidFill>
                <a:schemeClr val="tx1"/>
              </a:solidFill>
            </a:endParaRPr>
          </a:p>
        </p:txBody>
      </p:sp>
      <p:pic>
        <p:nvPicPr>
          <p:cNvPr id="3" name="Picture 10" descr="Great Valley School District">
            <a:extLst>
              <a:ext uri="{FF2B5EF4-FFF2-40B4-BE49-F238E27FC236}">
                <a16:creationId xmlns:a16="http://schemas.microsoft.com/office/drawing/2014/main" id="{2685011A-F13F-FD66-6995-674084A331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622485026"/>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1F965E1-73FB-420B-8BCD-C599A0FB6E1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a:lstStyle/>
          <a:p>
            <a:endParaRPr lang="en-US"/>
          </a:p>
        </p:txBody>
      </p:sp>
      <p:sp>
        <p:nvSpPr>
          <p:cNvPr id="26" name="Freeform 5">
            <a:extLst>
              <a:ext uri="{FF2B5EF4-FFF2-40B4-BE49-F238E27FC236}">
                <a16:creationId xmlns:a16="http://schemas.microsoft.com/office/drawing/2014/main" id="{36326522-6EA4-46FE-BA3A-D5EABEC4B9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5922489">
            <a:off x="459735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tx1">
              <a:alpha val="20000"/>
            </a:schemeClr>
          </a:solidFill>
          <a:ln>
            <a:noFill/>
          </a:ln>
        </p:spPr>
        <p:txBody>
          <a:bodyPr/>
          <a:lstStyle/>
          <a:p>
            <a:endParaRPr lang="en-US"/>
          </a:p>
        </p:txBody>
      </p:sp>
      <p:sp>
        <p:nvSpPr>
          <p:cNvPr id="28" name="Freeform: Shape 27">
            <a:extLst>
              <a:ext uri="{FF2B5EF4-FFF2-40B4-BE49-F238E27FC236}">
                <a16:creationId xmlns:a16="http://schemas.microsoft.com/office/drawing/2014/main" id="{4484F3F9-15DA-4725-B203-AEA14754DD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16200000">
            <a:off x="5900399" y="587569"/>
            <a:ext cx="6053670" cy="5682862"/>
          </a:xfrm>
          <a:custGeom>
            <a:avLst/>
            <a:gdLst>
              <a:gd name="connsiteX0" fmla="*/ 6053670 w 6053670"/>
              <a:gd name="connsiteY0" fmla="*/ 1098 h 5682862"/>
              <a:gd name="connsiteX1" fmla="*/ 6053670 w 6053670"/>
              <a:gd name="connsiteY1" fmla="*/ 1014925 h 5682862"/>
              <a:gd name="connsiteX2" fmla="*/ 6053670 w 6053670"/>
              <a:gd name="connsiteY2" fmla="*/ 1254558 h 5682862"/>
              <a:gd name="connsiteX3" fmla="*/ 6053670 w 6053670"/>
              <a:gd name="connsiteY3" fmla="*/ 5682862 h 5682862"/>
              <a:gd name="connsiteX4" fmla="*/ 0 w 6053670"/>
              <a:gd name="connsiteY4" fmla="*/ 5682862 h 5682862"/>
              <a:gd name="connsiteX5" fmla="*/ 0 w 6053670"/>
              <a:gd name="connsiteY5" fmla="*/ 1249853 h 5682862"/>
              <a:gd name="connsiteX6" fmla="*/ 0 w 6053670"/>
              <a:gd name="connsiteY6" fmla="*/ 1014925 h 5682862"/>
              <a:gd name="connsiteX7" fmla="*/ 0 w 6053670"/>
              <a:gd name="connsiteY7" fmla="*/ 0 h 5682862"/>
              <a:gd name="connsiteX8" fmla="*/ 35717 w 6053670"/>
              <a:gd name="connsiteY8" fmla="*/ 5488 h 5682862"/>
              <a:gd name="connsiteX9" fmla="*/ 140445 w 6053670"/>
              <a:gd name="connsiteY9" fmla="*/ 21641 h 5682862"/>
              <a:gd name="connsiteX10" fmla="*/ 216722 w 6053670"/>
              <a:gd name="connsiteY10" fmla="*/ 32932 h 5682862"/>
              <a:gd name="connsiteX11" fmla="*/ 307527 w 6053670"/>
              <a:gd name="connsiteY11" fmla="*/ 44850 h 5682862"/>
              <a:gd name="connsiteX12" fmla="*/ 415282 w 6053670"/>
              <a:gd name="connsiteY12" fmla="*/ 59121 h 5682862"/>
              <a:gd name="connsiteX13" fmla="*/ 534539 w 6053670"/>
              <a:gd name="connsiteY13" fmla="*/ 74175 h 5682862"/>
              <a:gd name="connsiteX14" fmla="*/ 668931 w 6053670"/>
              <a:gd name="connsiteY14" fmla="*/ 90014 h 5682862"/>
              <a:gd name="connsiteX15" fmla="*/ 815430 w 6053670"/>
              <a:gd name="connsiteY15" fmla="*/ 106794 h 5682862"/>
              <a:gd name="connsiteX16" fmla="*/ 974641 w 6053670"/>
              <a:gd name="connsiteY16" fmla="*/ 123574 h 5682862"/>
              <a:gd name="connsiteX17" fmla="*/ 1144144 w 6053670"/>
              <a:gd name="connsiteY17" fmla="*/ 140667 h 5682862"/>
              <a:gd name="connsiteX18" fmla="*/ 1326965 w 6053670"/>
              <a:gd name="connsiteY18" fmla="*/ 156506 h 5682862"/>
              <a:gd name="connsiteX19" fmla="*/ 1518261 w 6053670"/>
              <a:gd name="connsiteY19" fmla="*/ 171717 h 5682862"/>
              <a:gd name="connsiteX20" fmla="*/ 1720453 w 6053670"/>
              <a:gd name="connsiteY20" fmla="*/ 185518 h 5682862"/>
              <a:gd name="connsiteX21" fmla="*/ 1931121 w 6053670"/>
              <a:gd name="connsiteY21" fmla="*/ 198690 h 5682862"/>
              <a:gd name="connsiteX22" fmla="*/ 2150869 w 6053670"/>
              <a:gd name="connsiteY22" fmla="*/ 211079 h 5682862"/>
              <a:gd name="connsiteX23" fmla="*/ 2263467 w 6053670"/>
              <a:gd name="connsiteY23" fmla="*/ 215470 h 5682862"/>
              <a:gd name="connsiteX24" fmla="*/ 2378487 w 6053670"/>
              <a:gd name="connsiteY24" fmla="*/ 220332 h 5682862"/>
              <a:gd name="connsiteX25" fmla="*/ 2495323 w 6053670"/>
              <a:gd name="connsiteY25" fmla="*/ 224879 h 5682862"/>
              <a:gd name="connsiteX26" fmla="*/ 2612764 w 6053670"/>
              <a:gd name="connsiteY26" fmla="*/ 227859 h 5682862"/>
              <a:gd name="connsiteX27" fmla="*/ 2732627 w 6053670"/>
              <a:gd name="connsiteY27" fmla="*/ 230525 h 5682862"/>
              <a:gd name="connsiteX28" fmla="*/ 2853700 w 6053670"/>
              <a:gd name="connsiteY28" fmla="*/ 233348 h 5682862"/>
              <a:gd name="connsiteX29" fmla="*/ 2977195 w 6053670"/>
              <a:gd name="connsiteY29" fmla="*/ 235229 h 5682862"/>
              <a:gd name="connsiteX30" fmla="*/ 3101901 w 6053670"/>
              <a:gd name="connsiteY30" fmla="*/ 235229 h 5682862"/>
              <a:gd name="connsiteX31" fmla="*/ 3227817 w 6053670"/>
              <a:gd name="connsiteY31" fmla="*/ 236170 h 5682862"/>
              <a:gd name="connsiteX32" fmla="*/ 3354944 w 6053670"/>
              <a:gd name="connsiteY32" fmla="*/ 235229 h 5682862"/>
              <a:gd name="connsiteX33" fmla="*/ 3483887 w 6053670"/>
              <a:gd name="connsiteY33" fmla="*/ 233348 h 5682862"/>
              <a:gd name="connsiteX34" fmla="*/ 3612830 w 6053670"/>
              <a:gd name="connsiteY34" fmla="*/ 231623 h 5682862"/>
              <a:gd name="connsiteX35" fmla="*/ 3743590 w 6053670"/>
              <a:gd name="connsiteY35" fmla="*/ 227859 h 5682862"/>
              <a:gd name="connsiteX36" fmla="*/ 3875560 w 6053670"/>
              <a:gd name="connsiteY36" fmla="*/ 223938 h 5682862"/>
              <a:gd name="connsiteX37" fmla="*/ 4007530 w 6053670"/>
              <a:gd name="connsiteY37" fmla="*/ 219391 h 5682862"/>
              <a:gd name="connsiteX38" fmla="*/ 4140710 w 6053670"/>
              <a:gd name="connsiteY38" fmla="*/ 212961 h 5682862"/>
              <a:gd name="connsiteX39" fmla="*/ 4275102 w 6053670"/>
              <a:gd name="connsiteY39" fmla="*/ 205277 h 5682862"/>
              <a:gd name="connsiteX40" fmla="*/ 4410098 w 6053670"/>
              <a:gd name="connsiteY40" fmla="*/ 197907 h 5682862"/>
              <a:gd name="connsiteX41" fmla="*/ 4545096 w 6053670"/>
              <a:gd name="connsiteY41" fmla="*/ 188498 h 5682862"/>
              <a:gd name="connsiteX42" fmla="*/ 4681909 w 6053670"/>
              <a:gd name="connsiteY42" fmla="*/ 177207 h 5682862"/>
              <a:gd name="connsiteX43" fmla="*/ 4816905 w 6053670"/>
              <a:gd name="connsiteY43" fmla="*/ 165916 h 5682862"/>
              <a:gd name="connsiteX44" fmla="*/ 4954323 w 6053670"/>
              <a:gd name="connsiteY44" fmla="*/ 152899 h 5682862"/>
              <a:gd name="connsiteX45" fmla="*/ 5092347 w 6053670"/>
              <a:gd name="connsiteY45" fmla="*/ 138629 h 5682862"/>
              <a:gd name="connsiteX46" fmla="*/ 5228555 w 6053670"/>
              <a:gd name="connsiteY46" fmla="*/ 123574 h 5682862"/>
              <a:gd name="connsiteX47" fmla="*/ 5366578 w 6053670"/>
              <a:gd name="connsiteY47" fmla="*/ 106010 h 5682862"/>
              <a:gd name="connsiteX48" fmla="*/ 5503997 w 6053670"/>
              <a:gd name="connsiteY48" fmla="*/ 87192 h 5682862"/>
              <a:gd name="connsiteX49" fmla="*/ 5642020 w 6053670"/>
              <a:gd name="connsiteY49" fmla="*/ 68530 h 5682862"/>
              <a:gd name="connsiteX50" fmla="*/ 5779438 w 6053670"/>
              <a:gd name="connsiteY50" fmla="*/ 46733 h 5682862"/>
              <a:gd name="connsiteX51" fmla="*/ 5916251 w 6053670"/>
              <a:gd name="connsiteY51" fmla="*/ 24464 h 56828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53670" h="5682862">
                <a:moveTo>
                  <a:pt x="6053670" y="1098"/>
                </a:moveTo>
                <a:lnTo>
                  <a:pt x="6053670" y="1014925"/>
                </a:lnTo>
                <a:lnTo>
                  <a:pt x="6053670" y="1254558"/>
                </a:lnTo>
                <a:lnTo>
                  <a:pt x="6053670" y="5682862"/>
                </a:lnTo>
                <a:lnTo>
                  <a:pt x="0" y="5682862"/>
                </a:lnTo>
                <a:lnTo>
                  <a:pt x="0" y="1249853"/>
                </a:lnTo>
                <a:lnTo>
                  <a:pt x="0" y="1014925"/>
                </a:lnTo>
                <a:lnTo>
                  <a:pt x="0" y="0"/>
                </a:lnTo>
                <a:lnTo>
                  <a:pt x="35717" y="5488"/>
                </a:lnTo>
                <a:lnTo>
                  <a:pt x="140445" y="21641"/>
                </a:lnTo>
                <a:lnTo>
                  <a:pt x="216722" y="32932"/>
                </a:lnTo>
                <a:lnTo>
                  <a:pt x="307527" y="44850"/>
                </a:lnTo>
                <a:lnTo>
                  <a:pt x="415282" y="59121"/>
                </a:lnTo>
                <a:lnTo>
                  <a:pt x="534539" y="74175"/>
                </a:lnTo>
                <a:lnTo>
                  <a:pt x="668931" y="90014"/>
                </a:lnTo>
                <a:lnTo>
                  <a:pt x="815430" y="106794"/>
                </a:lnTo>
                <a:lnTo>
                  <a:pt x="974641" y="123574"/>
                </a:lnTo>
                <a:lnTo>
                  <a:pt x="1144144" y="140667"/>
                </a:lnTo>
                <a:lnTo>
                  <a:pt x="1326965" y="156506"/>
                </a:lnTo>
                <a:lnTo>
                  <a:pt x="1518261" y="171717"/>
                </a:lnTo>
                <a:lnTo>
                  <a:pt x="1720453" y="185518"/>
                </a:lnTo>
                <a:lnTo>
                  <a:pt x="1931121" y="198690"/>
                </a:lnTo>
                <a:lnTo>
                  <a:pt x="2150869" y="211079"/>
                </a:lnTo>
                <a:lnTo>
                  <a:pt x="2263467" y="215470"/>
                </a:lnTo>
                <a:lnTo>
                  <a:pt x="2378487" y="220332"/>
                </a:lnTo>
                <a:lnTo>
                  <a:pt x="2495323" y="224879"/>
                </a:lnTo>
                <a:lnTo>
                  <a:pt x="2612764" y="227859"/>
                </a:lnTo>
                <a:lnTo>
                  <a:pt x="2732627" y="230525"/>
                </a:lnTo>
                <a:lnTo>
                  <a:pt x="2853700" y="233348"/>
                </a:lnTo>
                <a:lnTo>
                  <a:pt x="2977195" y="235229"/>
                </a:lnTo>
                <a:lnTo>
                  <a:pt x="3101901" y="235229"/>
                </a:lnTo>
                <a:lnTo>
                  <a:pt x="3227817" y="236170"/>
                </a:lnTo>
                <a:lnTo>
                  <a:pt x="3354944" y="235229"/>
                </a:lnTo>
                <a:lnTo>
                  <a:pt x="3483887" y="233348"/>
                </a:lnTo>
                <a:lnTo>
                  <a:pt x="3612830" y="231623"/>
                </a:lnTo>
                <a:lnTo>
                  <a:pt x="3743590" y="227859"/>
                </a:lnTo>
                <a:lnTo>
                  <a:pt x="3875560" y="223938"/>
                </a:lnTo>
                <a:lnTo>
                  <a:pt x="4007530" y="219391"/>
                </a:lnTo>
                <a:lnTo>
                  <a:pt x="4140710" y="212961"/>
                </a:lnTo>
                <a:lnTo>
                  <a:pt x="4275102" y="205277"/>
                </a:lnTo>
                <a:lnTo>
                  <a:pt x="4410098" y="197907"/>
                </a:lnTo>
                <a:lnTo>
                  <a:pt x="4545096" y="188498"/>
                </a:lnTo>
                <a:lnTo>
                  <a:pt x="4681909" y="177207"/>
                </a:lnTo>
                <a:lnTo>
                  <a:pt x="4816905" y="165916"/>
                </a:lnTo>
                <a:lnTo>
                  <a:pt x="4954323" y="152899"/>
                </a:lnTo>
                <a:lnTo>
                  <a:pt x="5092347" y="138629"/>
                </a:lnTo>
                <a:lnTo>
                  <a:pt x="5228555" y="123574"/>
                </a:lnTo>
                <a:lnTo>
                  <a:pt x="5366578" y="106010"/>
                </a:lnTo>
                <a:lnTo>
                  <a:pt x="5503997" y="87192"/>
                </a:lnTo>
                <a:lnTo>
                  <a:pt x="5642020" y="68530"/>
                </a:lnTo>
                <a:lnTo>
                  <a:pt x="5779438" y="46733"/>
                </a:lnTo>
                <a:lnTo>
                  <a:pt x="5916251" y="24464"/>
                </a:lnTo>
                <a:close/>
              </a:path>
            </a:pathLst>
          </a:custGeom>
          <a:solidFill>
            <a:schemeClr val="tx1"/>
          </a:solidFill>
          <a:ln>
            <a:noFill/>
          </a:ln>
        </p:spPr>
        <p:txBody>
          <a:bodyPr/>
          <a:lstStyle/>
          <a:p>
            <a:endParaRPr lang="en-US"/>
          </a:p>
        </p:txBody>
      </p:sp>
      <p:sp>
        <p:nvSpPr>
          <p:cNvPr id="30" name="Freeform 5">
            <a:extLst>
              <a:ext uri="{FF2B5EF4-FFF2-40B4-BE49-F238E27FC236}">
                <a16:creationId xmlns:a16="http://schemas.microsoft.com/office/drawing/2014/main" id="{8B62F77A-9575-444F-8F01-36C4E3C2FE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tx1"/>
          </a:solidFill>
          <a:ln>
            <a:noFill/>
          </a:ln>
        </p:spPr>
        <p:txBody>
          <a:bodyPr/>
          <a:lstStyle/>
          <a:p>
            <a:endParaRPr lang="en-US"/>
          </a:p>
        </p:txBody>
      </p:sp>
      <p:sp>
        <p:nvSpPr>
          <p:cNvPr id="2" name="Title 1">
            <a:extLst>
              <a:ext uri="{FF2B5EF4-FFF2-40B4-BE49-F238E27FC236}">
                <a16:creationId xmlns:a16="http://schemas.microsoft.com/office/drawing/2014/main" id="{06F3A78C-F06A-7814-77E4-BF3D8975981F}"/>
              </a:ext>
            </a:extLst>
          </p:cNvPr>
          <p:cNvSpPr>
            <a:spLocks noGrp="1"/>
          </p:cNvSpPr>
          <p:nvPr>
            <p:ph type="title"/>
          </p:nvPr>
        </p:nvSpPr>
        <p:spPr>
          <a:xfrm>
            <a:off x="626503" y="384431"/>
            <a:ext cx="5283359" cy="1622322"/>
          </a:xfrm>
        </p:spPr>
        <p:txBody>
          <a:bodyPr>
            <a:normAutofit/>
          </a:bodyPr>
          <a:lstStyle/>
          <a:p>
            <a:r>
              <a:rPr lang="en-US" sz="5000">
                <a:solidFill>
                  <a:schemeClr val="tx1"/>
                </a:solidFill>
                <a:latin typeface="Plantagenet Cherokee" panose="02020602070100000000" pitchFamily="18" charset="0"/>
              </a:rPr>
              <a:t>Art</a:t>
            </a:r>
          </a:p>
        </p:txBody>
      </p:sp>
      <p:pic>
        <p:nvPicPr>
          <p:cNvPr id="5" name="Picture 4" descr="A painting of a heart&#10;&#10;AI-generated content may be incorrect.">
            <a:extLst>
              <a:ext uri="{FF2B5EF4-FFF2-40B4-BE49-F238E27FC236}">
                <a16:creationId xmlns:a16="http://schemas.microsoft.com/office/drawing/2014/main" id="{4CECE2BD-DD57-2B55-0936-D4C1AC2ED600}"/>
              </a:ext>
            </a:extLst>
          </p:cNvPr>
          <p:cNvPicPr>
            <a:picLocks noChangeAspect="1"/>
          </p:cNvPicPr>
          <p:nvPr/>
        </p:nvPicPr>
        <p:blipFill>
          <a:blip r:embed="rId2"/>
          <a:stretch>
            <a:fillRect/>
          </a:stretch>
        </p:blipFill>
        <p:spPr>
          <a:xfrm>
            <a:off x="7007095" y="789393"/>
            <a:ext cx="1630286" cy="2138080"/>
          </a:xfrm>
          <a:prstGeom prst="rect">
            <a:avLst/>
          </a:prstGeom>
        </p:spPr>
      </p:pic>
      <p:pic>
        <p:nvPicPr>
          <p:cNvPr id="6" name="Picture 5" descr="A handmade coffee cup&#10;&#10;AI-generated content may be incorrect.">
            <a:extLst>
              <a:ext uri="{FF2B5EF4-FFF2-40B4-BE49-F238E27FC236}">
                <a16:creationId xmlns:a16="http://schemas.microsoft.com/office/drawing/2014/main" id="{6B3B19FD-A48A-A4CE-2F4A-0E419D6CA199}"/>
              </a:ext>
            </a:extLst>
          </p:cNvPr>
          <p:cNvPicPr>
            <a:picLocks noChangeAspect="1"/>
          </p:cNvPicPr>
          <p:nvPr/>
        </p:nvPicPr>
        <p:blipFill>
          <a:blip r:embed="rId3"/>
          <a:stretch>
            <a:fillRect/>
          </a:stretch>
        </p:blipFill>
        <p:spPr>
          <a:xfrm>
            <a:off x="8925018" y="827213"/>
            <a:ext cx="2337171" cy="2097610"/>
          </a:xfrm>
          <a:prstGeom prst="rect">
            <a:avLst/>
          </a:prstGeom>
        </p:spPr>
      </p:pic>
      <p:sp>
        <p:nvSpPr>
          <p:cNvPr id="32" name="Rectangle 31">
            <a:extLst>
              <a:ext uri="{FF2B5EF4-FFF2-40B4-BE49-F238E27FC236}">
                <a16:creationId xmlns:a16="http://schemas.microsoft.com/office/drawing/2014/main" id="{75897AF3-1FE0-4264-B4A9-2D874A1EBE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3" name="Content Placeholder 2">
            <a:extLst>
              <a:ext uri="{FF2B5EF4-FFF2-40B4-BE49-F238E27FC236}">
                <a16:creationId xmlns:a16="http://schemas.microsoft.com/office/drawing/2014/main" id="{A20023DD-3E99-6E09-E68E-B458B7D15BD4}"/>
              </a:ext>
            </a:extLst>
          </p:cNvPr>
          <p:cNvSpPr>
            <a:spLocks noGrp="1"/>
          </p:cNvSpPr>
          <p:nvPr>
            <p:ph idx="1"/>
          </p:nvPr>
        </p:nvSpPr>
        <p:spPr>
          <a:xfrm>
            <a:off x="639098" y="1873128"/>
            <a:ext cx="5270764" cy="4120318"/>
          </a:xfrm>
        </p:spPr>
        <p:txBody>
          <a:bodyPr vert="horz" lIns="91440" tIns="45720" rIns="91440" bIns="45720" rtlCol="0" anchor="ctr">
            <a:normAutofit fontScale="92500" lnSpcReduction="10000"/>
          </a:bodyPr>
          <a:lstStyle/>
          <a:p>
            <a:r>
              <a:rPr lang="en-US" sz="2800">
                <a:solidFill>
                  <a:schemeClr val="tx1"/>
                </a:solidFill>
                <a:latin typeface="Plantagenet Cherokee" panose="02020602070100000000" pitchFamily="18" charset="0"/>
              </a:rPr>
              <a:t>Art Class meets once every 6 days for a 49 min class period</a:t>
            </a:r>
          </a:p>
          <a:p>
            <a:r>
              <a:rPr lang="en-US" sz="2800">
                <a:solidFill>
                  <a:schemeClr val="tx1"/>
                </a:solidFill>
                <a:latin typeface="Plantagenet Cherokee" panose="02020602070100000000" pitchFamily="18" charset="0"/>
              </a:rPr>
              <a:t>7th: Clay Vessels, One Point Perspective, and Pop Art</a:t>
            </a:r>
          </a:p>
          <a:p>
            <a:r>
              <a:rPr lang="en-US" sz="2800">
                <a:solidFill>
                  <a:schemeClr val="tx1"/>
                </a:solidFill>
                <a:latin typeface="Plantagenet Cherokee" panose="02020602070100000000" pitchFamily="18" charset="0"/>
              </a:rPr>
              <a:t>8th: Two Point Perspective, Landscape Painting, and Tessellations/Illustrations</a:t>
            </a:r>
          </a:p>
          <a:p>
            <a:r>
              <a:rPr lang="en-US" sz="2800">
                <a:solidFill>
                  <a:schemeClr val="tx1"/>
                </a:solidFill>
                <a:latin typeface="Plantagenet Cherokee" panose="02020602070100000000" pitchFamily="18" charset="0"/>
              </a:rPr>
              <a:t>Adapted Art: Painting, clay, drawing, and fine motor explorations</a:t>
            </a:r>
          </a:p>
        </p:txBody>
      </p:sp>
      <p:pic>
        <p:nvPicPr>
          <p:cNvPr id="4" name="Picture 3" descr="A drawing of a child walking in a park&#10;&#10;AI-generated content may be incorrect.">
            <a:extLst>
              <a:ext uri="{FF2B5EF4-FFF2-40B4-BE49-F238E27FC236}">
                <a16:creationId xmlns:a16="http://schemas.microsoft.com/office/drawing/2014/main" id="{AAF27FF6-5AE3-D1F1-2771-512F5F78DEB7}"/>
              </a:ext>
            </a:extLst>
          </p:cNvPr>
          <p:cNvPicPr>
            <a:picLocks noChangeAspect="1"/>
          </p:cNvPicPr>
          <p:nvPr/>
        </p:nvPicPr>
        <p:blipFill>
          <a:blip r:embed="rId4"/>
          <a:stretch>
            <a:fillRect/>
          </a:stretch>
        </p:blipFill>
        <p:spPr>
          <a:xfrm>
            <a:off x="6703882" y="3024333"/>
            <a:ext cx="4839661" cy="3121581"/>
          </a:xfrm>
          <a:prstGeom prst="rect">
            <a:avLst/>
          </a:prstGeom>
        </p:spPr>
      </p:pic>
      <p:pic>
        <p:nvPicPr>
          <p:cNvPr id="8" name="Picture 10" descr="Great Valley School District">
            <a:extLst>
              <a:ext uri="{FF2B5EF4-FFF2-40B4-BE49-F238E27FC236}">
                <a16:creationId xmlns:a16="http://schemas.microsoft.com/office/drawing/2014/main" id="{8FF145D3-6731-2B96-280A-26D7D95CCF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2160750659"/>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EE0F5D-4D17-811A-F7AC-511364EDD1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011409-995D-19C8-9FAD-C1EA80489B03}"/>
              </a:ext>
            </a:extLst>
          </p:cNvPr>
          <p:cNvSpPr>
            <a:spLocks noGrp="1"/>
          </p:cNvSpPr>
          <p:nvPr>
            <p:ph type="title"/>
          </p:nvPr>
        </p:nvSpPr>
        <p:spPr>
          <a:xfrm>
            <a:off x="1436062" y="915128"/>
            <a:ext cx="8761413" cy="706964"/>
          </a:xfrm>
        </p:spPr>
        <p:txBody>
          <a:bodyPr/>
          <a:lstStyle/>
          <a:p>
            <a:pPr algn="ctr"/>
            <a:r>
              <a:rPr lang="en-US" sz="5000">
                <a:latin typeface="Plantagenet Cherokee"/>
              </a:rPr>
              <a:t>English Language Arts (ELA)</a:t>
            </a:r>
            <a:endParaRPr lang="en-US" sz="5000"/>
          </a:p>
        </p:txBody>
      </p:sp>
      <p:sp>
        <p:nvSpPr>
          <p:cNvPr id="3" name="Text Placeholder 2">
            <a:extLst>
              <a:ext uri="{FF2B5EF4-FFF2-40B4-BE49-F238E27FC236}">
                <a16:creationId xmlns:a16="http://schemas.microsoft.com/office/drawing/2014/main" id="{E84913A2-1A85-EFB6-7E0A-AD1460DDFEEB}"/>
              </a:ext>
            </a:extLst>
          </p:cNvPr>
          <p:cNvSpPr>
            <a:spLocks noGrp="1"/>
          </p:cNvSpPr>
          <p:nvPr>
            <p:ph type="body" idx="1"/>
          </p:nvPr>
        </p:nvSpPr>
        <p:spPr>
          <a:xfrm>
            <a:off x="564074" y="2170011"/>
            <a:ext cx="11174300" cy="995658"/>
          </a:xfrm>
        </p:spPr>
        <p:txBody>
          <a:bodyPr/>
          <a:lstStyle/>
          <a:p>
            <a:r>
              <a:rPr lang="en-US" sz="2300" b="1">
                <a:solidFill>
                  <a:srgbClr val="0070C0"/>
                </a:solidFill>
                <a:latin typeface="Plantagenet Cherokee"/>
              </a:rPr>
              <a:t>The 7th Grade ELA curriculum continues to focus on the standards related to reading, writing, listening, and speaking.  ELA meets one period per day.</a:t>
            </a:r>
          </a:p>
        </p:txBody>
      </p:sp>
      <p:sp>
        <p:nvSpPr>
          <p:cNvPr id="9" name="TextBox 8">
            <a:extLst>
              <a:ext uri="{FF2B5EF4-FFF2-40B4-BE49-F238E27FC236}">
                <a16:creationId xmlns:a16="http://schemas.microsoft.com/office/drawing/2014/main" id="{AF7327AD-5545-886B-1CC5-F87C6E47C51B}"/>
              </a:ext>
            </a:extLst>
          </p:cNvPr>
          <p:cNvSpPr txBox="1"/>
          <p:nvPr/>
        </p:nvSpPr>
        <p:spPr>
          <a:xfrm>
            <a:off x="562637" y="3292420"/>
            <a:ext cx="6721574" cy="35394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b="1">
                <a:solidFill>
                  <a:srgbClr val="00B0F0"/>
                </a:solidFill>
                <a:latin typeface="Plantagenet Cherokee"/>
              </a:rPr>
              <a:t>What will the students be studying? </a:t>
            </a:r>
          </a:p>
          <a:p>
            <a:pPr marL="228600" indent="-228600">
              <a:buFont typeface=""/>
              <a:buChar char="•"/>
            </a:pPr>
            <a:r>
              <a:rPr lang="en-US" sz="2800" b="1">
                <a:solidFill>
                  <a:srgbClr val="0070C0"/>
                </a:solidFill>
                <a:latin typeface="Plantagenet Cherokee"/>
              </a:rPr>
              <a:t>Fictional texts and writing</a:t>
            </a:r>
            <a:endParaRPr lang="en-US" sz="2800"/>
          </a:p>
          <a:p>
            <a:pPr marL="228600" indent="-228600">
              <a:buFont typeface=""/>
              <a:buChar char="•"/>
            </a:pPr>
            <a:r>
              <a:rPr lang="en-US" sz="2800" b="1">
                <a:solidFill>
                  <a:srgbClr val="0070C0"/>
                </a:solidFill>
                <a:latin typeface="Plantagenet Cherokee"/>
              </a:rPr>
              <a:t>Informational texts and writing</a:t>
            </a:r>
            <a:endParaRPr lang="en-US" sz="2800"/>
          </a:p>
          <a:p>
            <a:pPr marL="228600" indent="-228600">
              <a:buFont typeface=""/>
              <a:buChar char="•"/>
            </a:pPr>
            <a:r>
              <a:rPr lang="en-US" sz="2800" b="1">
                <a:solidFill>
                  <a:srgbClr val="0070C0"/>
                </a:solidFill>
                <a:latin typeface="Plantagenet Cherokee"/>
              </a:rPr>
              <a:t>Argumentative texts and writing</a:t>
            </a:r>
          </a:p>
          <a:p>
            <a:pPr marL="228600" indent="-228600">
              <a:buFont typeface=""/>
              <a:buChar char="•"/>
            </a:pPr>
            <a:r>
              <a:rPr lang="en-US" sz="2800" b="1">
                <a:solidFill>
                  <a:srgbClr val="0070C0"/>
                </a:solidFill>
                <a:latin typeface="Plantagenet Cherokee"/>
              </a:rPr>
              <a:t>Poetry</a:t>
            </a:r>
          </a:p>
          <a:p>
            <a:pPr marL="228600" indent="-228600">
              <a:buFont typeface=""/>
              <a:buChar char="•"/>
            </a:pPr>
            <a:r>
              <a:rPr lang="en-US" sz="2800" b="1">
                <a:solidFill>
                  <a:srgbClr val="0070C0"/>
                </a:solidFill>
                <a:latin typeface="Plantagenet Cherokee"/>
              </a:rPr>
              <a:t>Debates</a:t>
            </a:r>
            <a:endParaRPr lang="en-US" sz="2800"/>
          </a:p>
          <a:p>
            <a:pPr marL="228600" indent="-228600">
              <a:buFont typeface=""/>
              <a:buChar char="•"/>
            </a:pPr>
            <a:r>
              <a:rPr lang="en-US" sz="2800" b="1">
                <a:solidFill>
                  <a:srgbClr val="0070C0"/>
                </a:solidFill>
                <a:latin typeface="Plantagenet Cherokee"/>
              </a:rPr>
              <a:t>Word Study – Greek &amp; Latin roots</a:t>
            </a:r>
          </a:p>
          <a:p>
            <a:pPr marL="228600" indent="-228600">
              <a:buFont typeface=""/>
              <a:buChar char="•"/>
            </a:pPr>
            <a:r>
              <a:rPr lang="en-US" sz="2800" b="1">
                <a:solidFill>
                  <a:srgbClr val="0070C0"/>
                </a:solidFill>
                <a:latin typeface="Plantagenet Cherokee"/>
              </a:rPr>
              <a:t>Grammar</a:t>
            </a:r>
          </a:p>
        </p:txBody>
      </p:sp>
      <p:sp>
        <p:nvSpPr>
          <p:cNvPr id="11" name="TextBox 10">
            <a:extLst>
              <a:ext uri="{FF2B5EF4-FFF2-40B4-BE49-F238E27FC236}">
                <a16:creationId xmlns:a16="http://schemas.microsoft.com/office/drawing/2014/main" id="{9F656F57-183F-53AC-03E6-B8FFF59B7426}"/>
              </a:ext>
            </a:extLst>
          </p:cNvPr>
          <p:cNvSpPr txBox="1"/>
          <p:nvPr/>
        </p:nvSpPr>
        <p:spPr>
          <a:xfrm>
            <a:off x="7284211" y="3292420"/>
            <a:ext cx="4527891"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1">
                <a:solidFill>
                  <a:srgbClr val="00B0F0"/>
                </a:solidFill>
                <a:latin typeface="Plantagenet Cherokee"/>
              </a:rPr>
              <a:t>What digital tools and platforms will students use? </a:t>
            </a:r>
            <a:endParaRPr lang="en-US" sz="2400">
              <a:solidFill>
                <a:srgbClr val="00B0F0"/>
              </a:solidFill>
            </a:endParaRPr>
          </a:p>
          <a:p>
            <a:pPr marL="228600" indent="-228600">
              <a:buFont typeface=""/>
              <a:buChar char="•"/>
            </a:pPr>
            <a:r>
              <a:rPr lang="en-US" sz="2400" b="1">
                <a:solidFill>
                  <a:srgbClr val="0070C0"/>
                </a:solidFill>
                <a:latin typeface="Plantagenet Cherokee"/>
              </a:rPr>
              <a:t>Canvas – calendar &amp; resources</a:t>
            </a:r>
          </a:p>
          <a:p>
            <a:pPr marL="228600" indent="-228600">
              <a:buFont typeface=""/>
              <a:buChar char="•"/>
            </a:pPr>
            <a:r>
              <a:rPr lang="en-US" sz="2400" b="1">
                <a:solidFill>
                  <a:srgbClr val="0070C0"/>
                </a:solidFill>
                <a:latin typeface="Plantagenet Cherokee"/>
              </a:rPr>
              <a:t>Skyward – grades</a:t>
            </a:r>
          </a:p>
          <a:p>
            <a:pPr marL="228600" indent="-228600">
              <a:buFont typeface=""/>
              <a:buChar char="•"/>
            </a:pPr>
            <a:r>
              <a:rPr lang="en-US" sz="2400" b="1">
                <a:solidFill>
                  <a:srgbClr val="0070C0"/>
                </a:solidFill>
                <a:latin typeface="Plantagenet Cherokee"/>
              </a:rPr>
              <a:t>OneNote – resources &amp; online workbook</a:t>
            </a:r>
          </a:p>
          <a:p>
            <a:pPr marL="228600" indent="-228600">
              <a:buFont typeface=""/>
              <a:buChar char="•"/>
            </a:pPr>
            <a:r>
              <a:rPr lang="en-US" sz="2400" b="1">
                <a:solidFill>
                  <a:srgbClr val="0070C0"/>
                </a:solidFill>
                <a:latin typeface="Plantagenet Cherokee"/>
              </a:rPr>
              <a:t>Old fashion pencil and paper!</a:t>
            </a:r>
          </a:p>
        </p:txBody>
      </p:sp>
      <p:pic>
        <p:nvPicPr>
          <p:cNvPr id="18" name="Picture 10" descr="Great Valley School District">
            <a:extLst>
              <a:ext uri="{FF2B5EF4-FFF2-40B4-BE49-F238E27FC236}">
                <a16:creationId xmlns:a16="http://schemas.microsoft.com/office/drawing/2014/main" id="{4A5E286A-873B-E464-7B75-3C3CEF6CF76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pSp>
        <p:nvGrpSpPr>
          <p:cNvPr id="20" name="Group 19">
            <a:extLst>
              <a:ext uri="{FF2B5EF4-FFF2-40B4-BE49-F238E27FC236}">
                <a16:creationId xmlns:a16="http://schemas.microsoft.com/office/drawing/2014/main" id="{99315BD6-5416-E65D-A263-0799E5A032A1}"/>
              </a:ext>
            </a:extLst>
          </p:cNvPr>
          <p:cNvGrpSpPr/>
          <p:nvPr/>
        </p:nvGrpSpPr>
        <p:grpSpPr>
          <a:xfrm>
            <a:off x="8189270" y="6263996"/>
            <a:ext cx="2762509" cy="525688"/>
            <a:chOff x="7841933" y="4732596"/>
            <a:chExt cx="3742829" cy="1021981"/>
          </a:xfrm>
        </p:grpSpPr>
        <p:pic>
          <p:nvPicPr>
            <p:cNvPr id="12" name="Picture 11" descr="A logo of a computer software&#10;&#10;AI-generated content may be incorrect.">
              <a:extLst>
                <a:ext uri="{FF2B5EF4-FFF2-40B4-BE49-F238E27FC236}">
                  <a16:creationId xmlns:a16="http://schemas.microsoft.com/office/drawing/2014/main" id="{555AB07D-BD20-6901-5203-872881F44FC8}"/>
                </a:ext>
              </a:extLst>
            </p:cNvPr>
            <p:cNvPicPr>
              <a:picLocks noChangeAspect="1"/>
            </p:cNvPicPr>
            <p:nvPr/>
          </p:nvPicPr>
          <p:blipFill>
            <a:blip r:embed="rId3"/>
            <a:stretch>
              <a:fillRect/>
            </a:stretch>
          </p:blipFill>
          <p:spPr>
            <a:xfrm>
              <a:off x="10562781" y="4732596"/>
              <a:ext cx="1021981" cy="1021981"/>
            </a:xfrm>
            <a:prstGeom prst="rect">
              <a:avLst/>
            </a:prstGeom>
          </p:spPr>
        </p:pic>
        <p:pic>
          <p:nvPicPr>
            <p:cNvPr id="14" name="Picture 13" descr="A blue and white logo&#10;&#10;AI-generated content may be incorrect.">
              <a:extLst>
                <a:ext uri="{FF2B5EF4-FFF2-40B4-BE49-F238E27FC236}">
                  <a16:creationId xmlns:a16="http://schemas.microsoft.com/office/drawing/2014/main" id="{B4F09BDD-7DFB-C187-91BB-ED6E44228B68}"/>
                </a:ext>
              </a:extLst>
            </p:cNvPr>
            <p:cNvPicPr>
              <a:picLocks noChangeAspect="1"/>
            </p:cNvPicPr>
            <p:nvPr/>
          </p:nvPicPr>
          <p:blipFill>
            <a:blip r:embed="rId4"/>
            <a:stretch>
              <a:fillRect/>
            </a:stretch>
          </p:blipFill>
          <p:spPr>
            <a:xfrm>
              <a:off x="9076439" y="4841137"/>
              <a:ext cx="1264906" cy="808294"/>
            </a:xfrm>
            <a:prstGeom prst="rect">
              <a:avLst/>
            </a:prstGeom>
          </p:spPr>
        </p:pic>
        <p:pic>
          <p:nvPicPr>
            <p:cNvPr id="19" name="Picture 18" descr="Canvas Student View vs MCC's Sample Student Account – C3 Teaching and  Learning Center">
              <a:extLst>
                <a:ext uri="{FF2B5EF4-FFF2-40B4-BE49-F238E27FC236}">
                  <a16:creationId xmlns:a16="http://schemas.microsoft.com/office/drawing/2014/main" id="{D17CCCCE-C105-8F9D-0891-374DBF0A77D5}"/>
                </a:ext>
              </a:extLst>
            </p:cNvPr>
            <p:cNvPicPr>
              <a:picLocks noChangeAspect="1"/>
            </p:cNvPicPr>
            <p:nvPr/>
          </p:nvPicPr>
          <p:blipFill>
            <a:blip r:embed="rId5"/>
            <a:stretch>
              <a:fillRect/>
            </a:stretch>
          </p:blipFill>
          <p:spPr>
            <a:xfrm>
              <a:off x="7841933" y="4794355"/>
              <a:ext cx="934179" cy="898970"/>
            </a:xfrm>
            <a:prstGeom prst="rect">
              <a:avLst/>
            </a:prstGeom>
          </p:spPr>
        </p:pic>
      </p:grpSp>
    </p:spTree>
    <p:extLst>
      <p:ext uri="{BB962C8B-B14F-4D97-AF65-F5344CB8AC3E}">
        <p14:creationId xmlns:p14="http://schemas.microsoft.com/office/powerpoint/2010/main" val="4146818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8DD1A4-2426-B521-2CA3-8269D37898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7179162-E110-C228-3E8D-0D6F7E75C5D7}"/>
              </a:ext>
            </a:extLst>
          </p:cNvPr>
          <p:cNvSpPr>
            <a:spLocks noGrp="1"/>
          </p:cNvSpPr>
          <p:nvPr>
            <p:ph type="title"/>
          </p:nvPr>
        </p:nvSpPr>
        <p:spPr>
          <a:xfrm>
            <a:off x="1072893" y="985391"/>
            <a:ext cx="9628920" cy="724548"/>
          </a:xfrm>
        </p:spPr>
        <p:txBody>
          <a:bodyPr/>
          <a:lstStyle/>
          <a:p>
            <a:pPr algn="ctr"/>
            <a:r>
              <a:rPr lang="en-US" sz="5000">
                <a:solidFill>
                  <a:schemeClr val="bg1"/>
                </a:solidFill>
                <a:latin typeface="Plantagenet Cherokee"/>
              </a:rPr>
              <a:t>Language Arts – Core Extension</a:t>
            </a:r>
          </a:p>
        </p:txBody>
      </p:sp>
      <p:sp>
        <p:nvSpPr>
          <p:cNvPr id="3" name="Content Placeholder 2">
            <a:extLst>
              <a:ext uri="{FF2B5EF4-FFF2-40B4-BE49-F238E27FC236}">
                <a16:creationId xmlns:a16="http://schemas.microsoft.com/office/drawing/2014/main" id="{F7C9DDA1-9BF9-B857-1C01-D6DF171EF3C5}"/>
              </a:ext>
            </a:extLst>
          </p:cNvPr>
          <p:cNvSpPr>
            <a:spLocks noGrp="1"/>
          </p:cNvSpPr>
          <p:nvPr>
            <p:ph sz="half" idx="1"/>
          </p:nvPr>
        </p:nvSpPr>
        <p:spPr>
          <a:xfrm>
            <a:off x="640604" y="2253273"/>
            <a:ext cx="10907481" cy="3943839"/>
          </a:xfrm>
        </p:spPr>
        <p:txBody>
          <a:bodyPr vert="horz" lIns="91440" tIns="45720" rIns="91440" bIns="45720" rtlCol="0" anchor="t">
            <a:noAutofit/>
          </a:bodyPr>
          <a:lstStyle/>
          <a:p>
            <a:r>
              <a:rPr lang="en-US" sz="2800">
                <a:solidFill>
                  <a:srgbClr val="000000"/>
                </a:solidFill>
                <a:latin typeface="Plantagenet Cherokee"/>
                <a:ea typeface="Calibri"/>
                <a:cs typeface="Calibri"/>
              </a:rPr>
              <a:t>Extension of ELA class instruction</a:t>
            </a:r>
            <a:endParaRPr lang="en-US" sz="2800">
              <a:latin typeface="Plantagenet Cherokee" panose="02020602070100000000" pitchFamily="18" charset="0"/>
            </a:endParaRPr>
          </a:p>
          <a:p>
            <a:r>
              <a:rPr lang="en-US" sz="2800">
                <a:solidFill>
                  <a:srgbClr val="000000"/>
                </a:solidFill>
                <a:latin typeface="Plantagenet Cherokee"/>
                <a:ea typeface="Calibri"/>
                <a:cs typeface="Calibri"/>
              </a:rPr>
              <a:t>1 or 2 days per 6-day cycle</a:t>
            </a:r>
          </a:p>
          <a:p>
            <a:r>
              <a:rPr lang="en-US" sz="2800">
                <a:solidFill>
                  <a:srgbClr val="000000"/>
                </a:solidFill>
                <a:latin typeface="Plantagenet Cherokee"/>
                <a:ea typeface="Calibri"/>
                <a:cs typeface="Calibri"/>
              </a:rPr>
              <a:t>Additional practice with reading, writing, speaking, listening skills</a:t>
            </a:r>
          </a:p>
          <a:p>
            <a:r>
              <a:rPr lang="en-US" sz="2800">
                <a:solidFill>
                  <a:srgbClr val="000000"/>
                </a:solidFill>
                <a:latin typeface="Plantagenet Cherokee"/>
                <a:ea typeface="Calibri"/>
                <a:cs typeface="Calibri"/>
              </a:rPr>
              <a:t>Additional time for students to check in with teacher and get support as needed</a:t>
            </a:r>
          </a:p>
          <a:p>
            <a:r>
              <a:rPr lang="en-US" sz="2800">
                <a:solidFill>
                  <a:srgbClr val="000000"/>
                </a:solidFill>
                <a:latin typeface="Plantagenet Cherokee"/>
                <a:ea typeface="Calibri"/>
                <a:cs typeface="Calibri"/>
              </a:rPr>
              <a:t>No new instruction during this time</a:t>
            </a:r>
          </a:p>
          <a:p>
            <a:r>
              <a:rPr lang="en-US" sz="2800">
                <a:solidFill>
                  <a:srgbClr val="000000"/>
                </a:solidFill>
                <a:latin typeface="Plantagenet Cherokee"/>
                <a:ea typeface="Calibri"/>
                <a:cs typeface="Calibri"/>
              </a:rPr>
              <a:t>No grade is given</a:t>
            </a:r>
            <a:endParaRPr lang="en-US" sz="2800"/>
          </a:p>
          <a:p>
            <a:r>
              <a:rPr lang="en-US" sz="2800">
                <a:solidFill>
                  <a:srgbClr val="000000"/>
                </a:solidFill>
                <a:latin typeface="Plantagenet Cherokee"/>
                <a:ea typeface="Calibri"/>
                <a:cs typeface="Calibri"/>
              </a:rPr>
              <a:t>Co-taught with another ELA teacher</a:t>
            </a:r>
            <a:endParaRPr lang="en-US" sz="2800"/>
          </a:p>
          <a:p>
            <a:endParaRPr lang="en-US" sz="2800">
              <a:solidFill>
                <a:srgbClr val="000000"/>
              </a:solidFill>
              <a:latin typeface="Plantagenet Cherokee"/>
              <a:ea typeface="Calibri"/>
              <a:cs typeface="Calibri"/>
            </a:endParaRPr>
          </a:p>
          <a:p>
            <a:endParaRPr lang="en-US"/>
          </a:p>
        </p:txBody>
      </p:sp>
      <p:pic>
        <p:nvPicPr>
          <p:cNvPr id="5" name="Picture 10" descr="Great Valley School District">
            <a:extLst>
              <a:ext uri="{FF2B5EF4-FFF2-40B4-BE49-F238E27FC236}">
                <a16:creationId xmlns:a16="http://schemas.microsoft.com/office/drawing/2014/main" id="{03076534-D44C-0DCB-31FC-CC0387BBDEC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1417587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8C77F-750A-235D-E2A2-9B15CA9887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74D9F7-81EC-7E02-5608-6DAB7784F9B2}"/>
              </a:ext>
            </a:extLst>
          </p:cNvPr>
          <p:cNvSpPr>
            <a:spLocks noGrp="1"/>
          </p:cNvSpPr>
          <p:nvPr>
            <p:ph type="title"/>
          </p:nvPr>
        </p:nvSpPr>
        <p:spPr>
          <a:xfrm>
            <a:off x="1072893" y="985391"/>
            <a:ext cx="9628920" cy="724548"/>
          </a:xfrm>
        </p:spPr>
        <p:txBody>
          <a:bodyPr/>
          <a:lstStyle/>
          <a:p>
            <a:pPr algn="ctr"/>
            <a:r>
              <a:rPr lang="en-US" sz="4500">
                <a:solidFill>
                  <a:schemeClr val="bg1"/>
                </a:solidFill>
                <a:latin typeface="Plantagenet Cherokee"/>
              </a:rPr>
              <a:t>Possible Core Extension Activities</a:t>
            </a:r>
          </a:p>
        </p:txBody>
      </p:sp>
      <p:sp>
        <p:nvSpPr>
          <p:cNvPr id="3" name="Content Placeholder 2">
            <a:extLst>
              <a:ext uri="{FF2B5EF4-FFF2-40B4-BE49-F238E27FC236}">
                <a16:creationId xmlns:a16="http://schemas.microsoft.com/office/drawing/2014/main" id="{ED231831-0098-C379-4D13-D8C2FFE0CE49}"/>
              </a:ext>
            </a:extLst>
          </p:cNvPr>
          <p:cNvSpPr>
            <a:spLocks noGrp="1"/>
          </p:cNvSpPr>
          <p:nvPr>
            <p:ph sz="half" idx="1"/>
          </p:nvPr>
        </p:nvSpPr>
        <p:spPr>
          <a:xfrm>
            <a:off x="967385" y="2357315"/>
            <a:ext cx="10733588" cy="4401039"/>
          </a:xfrm>
        </p:spPr>
        <p:txBody>
          <a:bodyPr vert="horz" lIns="91440" tIns="45720" rIns="91440" bIns="45720" rtlCol="0" anchor="t">
            <a:noAutofit/>
          </a:bodyPr>
          <a:lstStyle/>
          <a:p>
            <a:r>
              <a:rPr lang="en-US" sz="2400">
                <a:solidFill>
                  <a:schemeClr val="tx1"/>
                </a:solidFill>
                <a:latin typeface="Plantagenet Cherokee" panose="02020602070100000000" pitchFamily="18" charset="0"/>
                <a:ea typeface="Calibri"/>
                <a:cs typeface="Calibri"/>
              </a:rPr>
              <a:t>Independent reading or writing</a:t>
            </a:r>
          </a:p>
          <a:p>
            <a:r>
              <a:rPr lang="en-US" sz="2400">
                <a:solidFill>
                  <a:schemeClr val="tx1"/>
                </a:solidFill>
                <a:latin typeface="Plantagenet Cherokee" panose="02020602070100000000" pitchFamily="18" charset="0"/>
                <a:ea typeface="Calibri"/>
                <a:cs typeface="Calibri"/>
              </a:rPr>
              <a:t>Activities that practice and reinforce the skills being taught in ELA class</a:t>
            </a:r>
            <a:endParaRPr lang="en-US" sz="2400">
              <a:solidFill>
                <a:schemeClr val="tx1"/>
              </a:solidFill>
              <a:latin typeface="Plantagenet Cherokee" panose="02020602070100000000" pitchFamily="18" charset="0"/>
            </a:endParaRPr>
          </a:p>
          <a:p>
            <a:r>
              <a:rPr lang="en-US" sz="2400">
                <a:solidFill>
                  <a:schemeClr val="tx1"/>
                </a:solidFill>
                <a:latin typeface="Plantagenet Cherokee" panose="02020602070100000000" pitchFamily="18" charset="0"/>
                <a:ea typeface="Calibri"/>
                <a:cs typeface="Calibri"/>
              </a:rPr>
              <a:t>Teacher conferences with students about their PCR reading</a:t>
            </a:r>
            <a:endParaRPr lang="en-US" sz="2400">
              <a:solidFill>
                <a:schemeClr val="tx1"/>
              </a:solidFill>
              <a:latin typeface="Plantagenet Cherokee" panose="02020602070100000000" pitchFamily="18" charset="0"/>
            </a:endParaRPr>
          </a:p>
          <a:p>
            <a:r>
              <a:rPr lang="en-US" sz="2400">
                <a:solidFill>
                  <a:schemeClr val="tx1"/>
                </a:solidFill>
                <a:latin typeface="Plantagenet Cherokee" panose="02020602070100000000" pitchFamily="18" charset="0"/>
                <a:ea typeface="Calibri"/>
                <a:cs typeface="Calibri"/>
              </a:rPr>
              <a:t>Teacher conferences with students about their writing</a:t>
            </a:r>
            <a:endParaRPr lang="en-US" sz="2400">
              <a:solidFill>
                <a:schemeClr val="tx1"/>
              </a:solidFill>
              <a:latin typeface="Plantagenet Cherokee" panose="02020602070100000000" pitchFamily="18" charset="0"/>
            </a:endParaRPr>
          </a:p>
          <a:p>
            <a:r>
              <a:rPr lang="en-US" sz="2400">
                <a:solidFill>
                  <a:schemeClr val="tx1"/>
                </a:solidFill>
                <a:latin typeface="Plantagenet Cherokee" panose="02020602070100000000" pitchFamily="18" charset="0"/>
                <a:ea typeface="Calibri"/>
                <a:cs typeface="Calibri"/>
              </a:rPr>
              <a:t>Small group or individual review with the core or supporting teacher</a:t>
            </a:r>
            <a:endParaRPr lang="en-US" sz="2400">
              <a:solidFill>
                <a:schemeClr val="tx1"/>
              </a:solidFill>
              <a:latin typeface="Plantagenet Cherokee" panose="02020602070100000000" pitchFamily="18" charset="0"/>
            </a:endParaRPr>
          </a:p>
          <a:p>
            <a:r>
              <a:rPr lang="en-US" sz="2400">
                <a:solidFill>
                  <a:schemeClr val="tx1"/>
                </a:solidFill>
                <a:latin typeface="Plantagenet Cherokee" panose="02020602070100000000" pitchFamily="18" charset="0"/>
                <a:ea typeface="Calibri"/>
                <a:cs typeface="Calibri"/>
              </a:rPr>
              <a:t>Check in by instructional specialist</a:t>
            </a:r>
            <a:endParaRPr lang="en-US" sz="2400">
              <a:solidFill>
                <a:schemeClr val="tx1"/>
              </a:solidFill>
              <a:latin typeface="Plantagenet Cherokee" panose="02020602070100000000" pitchFamily="18" charset="0"/>
            </a:endParaRPr>
          </a:p>
          <a:p>
            <a:r>
              <a:rPr lang="en-US" sz="2400">
                <a:solidFill>
                  <a:schemeClr val="tx1"/>
                </a:solidFill>
                <a:latin typeface="Plantagenet Cherokee" panose="02020602070100000000" pitchFamily="18" charset="0"/>
                <a:ea typeface="Calibri"/>
                <a:cs typeface="Calibri"/>
              </a:rPr>
              <a:t>Visits to the school library</a:t>
            </a:r>
            <a:endParaRPr lang="en-US" sz="2400">
              <a:solidFill>
                <a:schemeClr val="tx1"/>
              </a:solidFill>
              <a:latin typeface="Plantagenet Cherokee" panose="02020602070100000000" pitchFamily="18" charset="0"/>
            </a:endParaRPr>
          </a:p>
          <a:p>
            <a:r>
              <a:rPr lang="en-US" sz="2400">
                <a:solidFill>
                  <a:schemeClr val="tx1"/>
                </a:solidFill>
                <a:latin typeface="Plantagenet Cherokee" panose="02020602070100000000" pitchFamily="18" charset="0"/>
                <a:ea typeface="Calibri"/>
                <a:cs typeface="Calibri"/>
              </a:rPr>
              <a:t>Book/author talks to generate enthusiasm about books</a:t>
            </a:r>
            <a:endParaRPr lang="en-US" sz="2400">
              <a:solidFill>
                <a:schemeClr val="tx1"/>
              </a:solidFill>
              <a:latin typeface="Plantagenet Cherokee" panose="02020602070100000000" pitchFamily="18" charset="0"/>
            </a:endParaRPr>
          </a:p>
          <a:p>
            <a:r>
              <a:rPr lang="en-US" sz="2400">
                <a:solidFill>
                  <a:schemeClr val="tx1"/>
                </a:solidFill>
                <a:latin typeface="Plantagenet Cherokee" panose="02020602070100000000" pitchFamily="18" charset="0"/>
                <a:ea typeface="Calibri"/>
                <a:cs typeface="Calibri"/>
              </a:rPr>
              <a:t>Time to talk with teacher about ELA instruction missed due to absences</a:t>
            </a:r>
            <a:endParaRPr lang="en-US" sz="2400">
              <a:solidFill>
                <a:schemeClr val="tx1"/>
              </a:solidFill>
              <a:latin typeface="Plantagenet Cherokee" panose="02020602070100000000" pitchFamily="18" charset="0"/>
            </a:endParaRPr>
          </a:p>
          <a:p>
            <a:endParaRPr lang="en-US" sz="2400">
              <a:solidFill>
                <a:schemeClr val="tx1"/>
              </a:solidFill>
              <a:latin typeface="Plantagenet Cherokee"/>
              <a:ea typeface="Calibri"/>
              <a:cs typeface="Calibri"/>
            </a:endParaRPr>
          </a:p>
        </p:txBody>
      </p:sp>
      <p:pic>
        <p:nvPicPr>
          <p:cNvPr id="5" name="Picture 10" descr="Great Valley School District">
            <a:extLst>
              <a:ext uri="{FF2B5EF4-FFF2-40B4-BE49-F238E27FC236}">
                <a16:creationId xmlns:a16="http://schemas.microsoft.com/office/drawing/2014/main" id="{B1E029E1-5045-1683-C151-5D0B43FC9E7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3742872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D26B4-17DE-CF06-B127-A26023D06037}"/>
              </a:ext>
            </a:extLst>
          </p:cNvPr>
          <p:cNvSpPr>
            <a:spLocks noGrp="1"/>
          </p:cNvSpPr>
          <p:nvPr>
            <p:ph type="title"/>
          </p:nvPr>
        </p:nvSpPr>
        <p:spPr>
          <a:xfrm>
            <a:off x="1840163" y="849622"/>
            <a:ext cx="8761413" cy="706964"/>
          </a:xfrm>
        </p:spPr>
        <p:txBody>
          <a:bodyPr/>
          <a:lstStyle/>
          <a:p>
            <a:pPr algn="ctr"/>
            <a:r>
              <a:rPr lang="en-US" sz="5000">
                <a:latin typeface="Plantagenet Cherokee"/>
              </a:rPr>
              <a:t>Science Class</a:t>
            </a:r>
            <a:endParaRPr lang="en-US" sz="5000"/>
          </a:p>
        </p:txBody>
      </p:sp>
      <p:sp>
        <p:nvSpPr>
          <p:cNvPr id="3" name="Text Placeholder 2">
            <a:extLst>
              <a:ext uri="{FF2B5EF4-FFF2-40B4-BE49-F238E27FC236}">
                <a16:creationId xmlns:a16="http://schemas.microsoft.com/office/drawing/2014/main" id="{D3676D91-0AB8-6E48-508F-6ADD3F50F073}"/>
              </a:ext>
            </a:extLst>
          </p:cNvPr>
          <p:cNvSpPr>
            <a:spLocks noGrp="1"/>
          </p:cNvSpPr>
          <p:nvPr>
            <p:ph type="body" idx="1"/>
          </p:nvPr>
        </p:nvSpPr>
        <p:spPr>
          <a:xfrm>
            <a:off x="540628" y="2498257"/>
            <a:ext cx="11174300" cy="995658"/>
          </a:xfrm>
        </p:spPr>
        <p:txBody>
          <a:bodyPr/>
          <a:lstStyle/>
          <a:p>
            <a:r>
              <a:rPr lang="en-US" sz="2300" b="1">
                <a:solidFill>
                  <a:srgbClr val="0070C0"/>
                </a:solidFill>
                <a:latin typeface="Plantagenet Cherokee"/>
              </a:rPr>
              <a:t>The 7th Grade Science program uses an inquiry and experimental approach to engage students in the study of life sciences. </a:t>
            </a:r>
            <a:endParaRPr lang="en-US">
              <a:solidFill>
                <a:srgbClr val="0F6FC6"/>
              </a:solidFill>
              <a:latin typeface="Century Gothic" panose="020B0502020202020204"/>
            </a:endParaRPr>
          </a:p>
        </p:txBody>
      </p:sp>
      <p:sp>
        <p:nvSpPr>
          <p:cNvPr id="9" name="TextBox 8">
            <a:extLst>
              <a:ext uri="{FF2B5EF4-FFF2-40B4-BE49-F238E27FC236}">
                <a16:creationId xmlns:a16="http://schemas.microsoft.com/office/drawing/2014/main" id="{A9E592C5-0A11-9514-6525-9D6207FB708C}"/>
              </a:ext>
            </a:extLst>
          </p:cNvPr>
          <p:cNvSpPr txBox="1"/>
          <p:nvPr/>
        </p:nvSpPr>
        <p:spPr>
          <a:xfrm>
            <a:off x="562637" y="3673420"/>
            <a:ext cx="3908036"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B0F0"/>
                </a:solidFill>
                <a:latin typeface="Plantagenet Cherokee"/>
              </a:rPr>
              <a:t>What will the students learn? </a:t>
            </a:r>
          </a:p>
          <a:p>
            <a:pPr marL="228600" indent="-228600">
              <a:buFont typeface=""/>
              <a:buChar char="•"/>
            </a:pPr>
            <a:r>
              <a:rPr lang="en-US" sz="2000" b="1">
                <a:solidFill>
                  <a:srgbClr val="0070C0"/>
                </a:solidFill>
                <a:latin typeface="Plantagenet Cherokee"/>
              </a:rPr>
              <a:t>Scientific processes</a:t>
            </a:r>
          </a:p>
          <a:p>
            <a:pPr marL="228600" indent="-228600">
              <a:buFont typeface=""/>
              <a:buChar char="•"/>
            </a:pPr>
            <a:r>
              <a:rPr lang="en-US" sz="2000" b="1">
                <a:solidFill>
                  <a:srgbClr val="0070C0"/>
                </a:solidFill>
                <a:latin typeface="Plantagenet Cherokee"/>
              </a:rPr>
              <a:t>Chemistry of Living Things</a:t>
            </a:r>
          </a:p>
          <a:p>
            <a:pPr marL="228600" indent="-228600">
              <a:buFont typeface=""/>
              <a:buChar char="•"/>
            </a:pPr>
            <a:r>
              <a:rPr lang="en-US" sz="2000" b="1">
                <a:solidFill>
                  <a:srgbClr val="0070C0"/>
                </a:solidFill>
                <a:latin typeface="Plantagenet Cherokee"/>
              </a:rPr>
              <a:t>Cells  </a:t>
            </a:r>
          </a:p>
          <a:p>
            <a:pPr marL="228600" indent="-228600">
              <a:buFont typeface=""/>
              <a:buChar char="•"/>
            </a:pPr>
            <a:r>
              <a:rPr lang="en-US" sz="2000" b="1">
                <a:solidFill>
                  <a:srgbClr val="0070C0"/>
                </a:solidFill>
                <a:latin typeface="Plantagenet Cherokee"/>
              </a:rPr>
              <a:t>Characteristics of Organisms</a:t>
            </a:r>
          </a:p>
          <a:p>
            <a:pPr marL="228600" indent="-228600">
              <a:buFont typeface=""/>
              <a:buChar char="•"/>
            </a:pPr>
            <a:r>
              <a:rPr lang="en-US" sz="2000" b="1">
                <a:solidFill>
                  <a:srgbClr val="0070C0"/>
                </a:solidFill>
                <a:latin typeface="Plantagenet Cherokee"/>
              </a:rPr>
              <a:t>Genetics</a:t>
            </a:r>
          </a:p>
          <a:p>
            <a:pPr marL="228600" indent="-228600">
              <a:buFont typeface=""/>
              <a:buChar char="•"/>
            </a:pPr>
            <a:r>
              <a:rPr lang="en-US" sz="2000" b="1">
                <a:solidFill>
                  <a:srgbClr val="0070C0"/>
                </a:solidFill>
                <a:latin typeface="Plantagenet Cherokee"/>
              </a:rPr>
              <a:t>Adaptations and Classification</a:t>
            </a:r>
          </a:p>
          <a:p>
            <a:pPr marL="228600" indent="-228600">
              <a:buFont typeface=""/>
              <a:buChar char="•"/>
            </a:pPr>
            <a:r>
              <a:rPr lang="en-US" sz="2000" b="1">
                <a:solidFill>
                  <a:srgbClr val="0070C0"/>
                </a:solidFill>
                <a:latin typeface="Plantagenet Cherokee"/>
              </a:rPr>
              <a:t>Invertebrates</a:t>
            </a:r>
          </a:p>
        </p:txBody>
      </p:sp>
      <p:sp>
        <p:nvSpPr>
          <p:cNvPr id="10" name="TextBox 9">
            <a:extLst>
              <a:ext uri="{FF2B5EF4-FFF2-40B4-BE49-F238E27FC236}">
                <a16:creationId xmlns:a16="http://schemas.microsoft.com/office/drawing/2014/main" id="{285FD4BB-D769-CFE3-6E06-8340736C1972}"/>
              </a:ext>
            </a:extLst>
          </p:cNvPr>
          <p:cNvSpPr txBox="1"/>
          <p:nvPr/>
        </p:nvSpPr>
        <p:spPr>
          <a:xfrm>
            <a:off x="4468245" y="3673420"/>
            <a:ext cx="3499293" cy="22467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B0F0"/>
                </a:solidFill>
                <a:latin typeface="Plantagenet Cherokee"/>
              </a:rPr>
              <a:t>How will the students learn?</a:t>
            </a:r>
          </a:p>
          <a:p>
            <a:pPr marL="228600" indent="-228600">
              <a:buFont typeface=""/>
              <a:buChar char="•"/>
            </a:pPr>
            <a:r>
              <a:rPr lang="en-US" sz="2000" b="1">
                <a:solidFill>
                  <a:srgbClr val="0070C0"/>
                </a:solidFill>
                <a:latin typeface="Plantagenet Cherokee"/>
              </a:rPr>
              <a:t>Hands-on labs/activities </a:t>
            </a:r>
          </a:p>
          <a:p>
            <a:pPr marL="228600" indent="-228600">
              <a:buFont typeface=""/>
              <a:buChar char="•"/>
            </a:pPr>
            <a:r>
              <a:rPr lang="en-US" sz="2000" b="1">
                <a:solidFill>
                  <a:srgbClr val="0070C0"/>
                </a:solidFill>
                <a:latin typeface="Plantagenet Cherokee"/>
              </a:rPr>
              <a:t>Inquiry-based investigations</a:t>
            </a:r>
          </a:p>
          <a:p>
            <a:pPr marL="228600" indent="-228600">
              <a:buFont typeface=""/>
              <a:buChar char="•"/>
            </a:pPr>
            <a:r>
              <a:rPr lang="en-US" sz="2000" b="1">
                <a:solidFill>
                  <a:srgbClr val="0070C0"/>
                </a:solidFill>
                <a:latin typeface="Plantagenet Cherokee"/>
              </a:rPr>
              <a:t>Collaborative opportunities </a:t>
            </a:r>
          </a:p>
          <a:p>
            <a:pPr marL="228600" indent="-228600">
              <a:buFont typeface=""/>
              <a:buChar char="•"/>
            </a:pPr>
            <a:r>
              <a:rPr lang="en-US" sz="2000" b="1">
                <a:solidFill>
                  <a:srgbClr val="0070C0"/>
                </a:solidFill>
                <a:latin typeface="Plantagenet Cherokee"/>
              </a:rPr>
              <a:t>Direct instruction</a:t>
            </a:r>
          </a:p>
        </p:txBody>
      </p:sp>
      <p:sp>
        <p:nvSpPr>
          <p:cNvPr id="11" name="TextBox 10">
            <a:extLst>
              <a:ext uri="{FF2B5EF4-FFF2-40B4-BE49-F238E27FC236}">
                <a16:creationId xmlns:a16="http://schemas.microsoft.com/office/drawing/2014/main" id="{EE3C5E45-4072-A747-479E-22BDA663AC42}"/>
              </a:ext>
            </a:extLst>
          </p:cNvPr>
          <p:cNvSpPr txBox="1"/>
          <p:nvPr/>
        </p:nvSpPr>
        <p:spPr>
          <a:xfrm>
            <a:off x="7978428" y="3667604"/>
            <a:ext cx="4094138" cy="16370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b="1">
                <a:solidFill>
                  <a:srgbClr val="00B0F0"/>
                </a:solidFill>
                <a:latin typeface="Plantagenet Cherokee"/>
              </a:rPr>
              <a:t>What digital tools and platforms will students use? </a:t>
            </a:r>
            <a:endParaRPr lang="en-US" sz="2000">
              <a:solidFill>
                <a:srgbClr val="00B0F0"/>
              </a:solidFill>
            </a:endParaRPr>
          </a:p>
          <a:p>
            <a:pPr marL="228600" indent="-228600">
              <a:buFont typeface=""/>
              <a:buChar char="•"/>
            </a:pPr>
            <a:r>
              <a:rPr lang="en-US" sz="2000" b="1">
                <a:solidFill>
                  <a:srgbClr val="0070C0"/>
                </a:solidFill>
                <a:latin typeface="Plantagenet Cherokee"/>
              </a:rPr>
              <a:t>Canvas </a:t>
            </a:r>
          </a:p>
          <a:p>
            <a:pPr marL="228600" indent="-228600">
              <a:buFont typeface=""/>
              <a:buChar char="•"/>
            </a:pPr>
            <a:r>
              <a:rPr lang="en-US" sz="2000" b="1">
                <a:solidFill>
                  <a:srgbClr val="0070C0"/>
                </a:solidFill>
                <a:latin typeface="Plantagenet Cherokee"/>
              </a:rPr>
              <a:t>Skyward </a:t>
            </a:r>
          </a:p>
          <a:p>
            <a:pPr marL="228600" indent="-228600">
              <a:buFont typeface=""/>
              <a:buChar char="•"/>
            </a:pPr>
            <a:r>
              <a:rPr lang="en-US" sz="2000" b="1">
                <a:solidFill>
                  <a:srgbClr val="0070C0"/>
                </a:solidFill>
                <a:latin typeface="Plantagenet Cherokee"/>
              </a:rPr>
              <a:t>OneNote</a:t>
            </a:r>
          </a:p>
        </p:txBody>
      </p:sp>
      <p:pic>
        <p:nvPicPr>
          <p:cNvPr id="18" name="Picture 10" descr="Great Valley School District">
            <a:extLst>
              <a:ext uri="{FF2B5EF4-FFF2-40B4-BE49-F238E27FC236}">
                <a16:creationId xmlns:a16="http://schemas.microsoft.com/office/drawing/2014/main" id="{4B25DAB0-A697-31A0-4C9C-A5A5F6FB16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grpSp>
        <p:nvGrpSpPr>
          <p:cNvPr id="20" name="Group 19">
            <a:extLst>
              <a:ext uri="{FF2B5EF4-FFF2-40B4-BE49-F238E27FC236}">
                <a16:creationId xmlns:a16="http://schemas.microsoft.com/office/drawing/2014/main" id="{225CFD24-B476-9AE9-6C97-D9EF1E763DD8}"/>
              </a:ext>
            </a:extLst>
          </p:cNvPr>
          <p:cNvGrpSpPr/>
          <p:nvPr/>
        </p:nvGrpSpPr>
        <p:grpSpPr>
          <a:xfrm>
            <a:off x="7970170" y="5399317"/>
            <a:ext cx="3707660" cy="1021981"/>
            <a:chOff x="7877102" y="4732596"/>
            <a:chExt cx="3707660" cy="1021981"/>
          </a:xfrm>
        </p:grpSpPr>
        <p:pic>
          <p:nvPicPr>
            <p:cNvPr id="12" name="Picture 11" descr="A logo of a computer software&#10;&#10;AI-generated content may be incorrect.">
              <a:extLst>
                <a:ext uri="{FF2B5EF4-FFF2-40B4-BE49-F238E27FC236}">
                  <a16:creationId xmlns:a16="http://schemas.microsoft.com/office/drawing/2014/main" id="{D0C34A72-5770-F4FE-A9E1-0B74A99D8133}"/>
                </a:ext>
              </a:extLst>
            </p:cNvPr>
            <p:cNvPicPr>
              <a:picLocks noChangeAspect="1"/>
            </p:cNvPicPr>
            <p:nvPr/>
          </p:nvPicPr>
          <p:blipFill>
            <a:blip r:embed="rId3"/>
            <a:stretch>
              <a:fillRect/>
            </a:stretch>
          </p:blipFill>
          <p:spPr>
            <a:xfrm>
              <a:off x="10562781" y="4732596"/>
              <a:ext cx="1021981" cy="1021981"/>
            </a:xfrm>
            <a:prstGeom prst="rect">
              <a:avLst/>
            </a:prstGeom>
          </p:spPr>
        </p:pic>
        <p:pic>
          <p:nvPicPr>
            <p:cNvPr id="14" name="Picture 13" descr="A blue and white logo&#10;&#10;AI-generated content may be incorrect.">
              <a:extLst>
                <a:ext uri="{FF2B5EF4-FFF2-40B4-BE49-F238E27FC236}">
                  <a16:creationId xmlns:a16="http://schemas.microsoft.com/office/drawing/2014/main" id="{C2738115-4311-BDA4-1781-671FC4B2D4C9}"/>
                </a:ext>
              </a:extLst>
            </p:cNvPr>
            <p:cNvPicPr>
              <a:picLocks noChangeAspect="1"/>
            </p:cNvPicPr>
            <p:nvPr/>
          </p:nvPicPr>
          <p:blipFill>
            <a:blip r:embed="rId4"/>
            <a:stretch>
              <a:fillRect/>
            </a:stretch>
          </p:blipFill>
          <p:spPr>
            <a:xfrm>
              <a:off x="9076439" y="4841137"/>
              <a:ext cx="1264906" cy="808294"/>
            </a:xfrm>
            <a:prstGeom prst="rect">
              <a:avLst/>
            </a:prstGeom>
          </p:spPr>
        </p:pic>
        <p:pic>
          <p:nvPicPr>
            <p:cNvPr id="19" name="Picture 18" descr="Canvas Student View vs MCC's Sample Student Account – C3 Teaching and  Learning Center">
              <a:extLst>
                <a:ext uri="{FF2B5EF4-FFF2-40B4-BE49-F238E27FC236}">
                  <a16:creationId xmlns:a16="http://schemas.microsoft.com/office/drawing/2014/main" id="{EFE9CAA6-D1E3-1F07-D09C-FB2F29E91462}"/>
                </a:ext>
              </a:extLst>
            </p:cNvPr>
            <p:cNvPicPr>
              <a:picLocks noChangeAspect="1"/>
            </p:cNvPicPr>
            <p:nvPr/>
          </p:nvPicPr>
          <p:blipFill>
            <a:blip r:embed="rId5"/>
            <a:stretch>
              <a:fillRect/>
            </a:stretch>
          </p:blipFill>
          <p:spPr>
            <a:xfrm>
              <a:off x="7877102" y="4794355"/>
              <a:ext cx="934179" cy="898970"/>
            </a:xfrm>
            <a:prstGeom prst="rect">
              <a:avLst/>
            </a:prstGeom>
          </p:spPr>
        </p:pic>
      </p:grpSp>
    </p:spTree>
    <p:extLst>
      <p:ext uri="{BB962C8B-B14F-4D97-AF65-F5344CB8AC3E}">
        <p14:creationId xmlns:p14="http://schemas.microsoft.com/office/powerpoint/2010/main" val="31271422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5" name="Picture 14" descr="A group of test tubes with different colored liquids&#10;&#10;AI-generated content may be incorrect.">
            <a:extLst>
              <a:ext uri="{FF2B5EF4-FFF2-40B4-BE49-F238E27FC236}">
                <a16:creationId xmlns:a16="http://schemas.microsoft.com/office/drawing/2014/main" id="{0F26615D-A92F-F0FC-4571-20B29B857261}"/>
              </a:ext>
            </a:extLst>
          </p:cNvPr>
          <p:cNvPicPr>
            <a:picLocks noChangeAspect="1"/>
          </p:cNvPicPr>
          <p:nvPr/>
        </p:nvPicPr>
        <p:blipFill>
          <a:blip r:embed="rId2"/>
          <a:srcRect l="19224" t="-381" r="-25" b="163"/>
          <a:stretch/>
        </p:blipFill>
        <p:spPr>
          <a:xfrm>
            <a:off x="1003978" y="271191"/>
            <a:ext cx="2557270" cy="2624663"/>
          </a:xfrm>
          <a:prstGeom prst="rect">
            <a:avLst/>
          </a:prstGeom>
        </p:spPr>
      </p:pic>
      <p:pic>
        <p:nvPicPr>
          <p:cNvPr id="14" name="Picture 13" descr="A close up of a bug&#10;&#10;AI-generated content may be incorrect.">
            <a:extLst>
              <a:ext uri="{FF2B5EF4-FFF2-40B4-BE49-F238E27FC236}">
                <a16:creationId xmlns:a16="http://schemas.microsoft.com/office/drawing/2014/main" id="{B185D91A-805D-C8FA-EA92-6D516B594871}"/>
              </a:ext>
            </a:extLst>
          </p:cNvPr>
          <p:cNvPicPr>
            <a:picLocks noChangeAspect="1"/>
          </p:cNvPicPr>
          <p:nvPr/>
        </p:nvPicPr>
        <p:blipFill>
          <a:blip r:embed="rId3"/>
          <a:stretch>
            <a:fillRect/>
          </a:stretch>
        </p:blipFill>
        <p:spPr>
          <a:xfrm>
            <a:off x="4655446" y="131588"/>
            <a:ext cx="2578730" cy="2624662"/>
          </a:xfrm>
          <a:prstGeom prst="rect">
            <a:avLst/>
          </a:prstGeom>
        </p:spPr>
      </p:pic>
      <p:pic>
        <p:nvPicPr>
          <p:cNvPr id="11" name="Picture 10" descr="A group of test tubes with bubbles on them&#10;&#10;AI-generated content may be incorrect.">
            <a:extLst>
              <a:ext uri="{FF2B5EF4-FFF2-40B4-BE49-F238E27FC236}">
                <a16:creationId xmlns:a16="http://schemas.microsoft.com/office/drawing/2014/main" id="{4DA6505D-B91E-CF90-5834-A07DD3EB220D}"/>
              </a:ext>
            </a:extLst>
          </p:cNvPr>
          <p:cNvPicPr>
            <a:picLocks noChangeAspect="1"/>
          </p:cNvPicPr>
          <p:nvPr/>
        </p:nvPicPr>
        <p:blipFill>
          <a:blip r:embed="rId4"/>
          <a:stretch>
            <a:fillRect/>
          </a:stretch>
        </p:blipFill>
        <p:spPr>
          <a:xfrm>
            <a:off x="783070" y="3277294"/>
            <a:ext cx="3278292" cy="2458719"/>
          </a:xfrm>
          <a:prstGeom prst="rect">
            <a:avLst/>
          </a:prstGeom>
        </p:spPr>
      </p:pic>
      <p:pic>
        <p:nvPicPr>
          <p:cNvPr id="10" name="Picture 9" descr="A microscope view of a pink and white cell&#10;&#10;AI-generated content may be incorrect.">
            <a:extLst>
              <a:ext uri="{FF2B5EF4-FFF2-40B4-BE49-F238E27FC236}">
                <a16:creationId xmlns:a16="http://schemas.microsoft.com/office/drawing/2014/main" id="{CA58450A-61E2-61AA-A7BD-1EE1DA0F9035}"/>
              </a:ext>
            </a:extLst>
          </p:cNvPr>
          <p:cNvPicPr>
            <a:picLocks noChangeAspect="1"/>
          </p:cNvPicPr>
          <p:nvPr/>
        </p:nvPicPr>
        <p:blipFill>
          <a:blip r:embed="rId5"/>
          <a:stretch>
            <a:fillRect/>
          </a:stretch>
        </p:blipFill>
        <p:spPr>
          <a:xfrm>
            <a:off x="4649254" y="3077985"/>
            <a:ext cx="2591112" cy="2643992"/>
          </a:xfrm>
          <a:prstGeom prst="rect">
            <a:avLst/>
          </a:prstGeom>
        </p:spPr>
      </p:pic>
      <p:pic>
        <p:nvPicPr>
          <p:cNvPr id="9" name="Picture 8" descr="A yellow balloon in a test tube&#10;&#10;AI-generated content may be incorrect.">
            <a:extLst>
              <a:ext uri="{FF2B5EF4-FFF2-40B4-BE49-F238E27FC236}">
                <a16:creationId xmlns:a16="http://schemas.microsoft.com/office/drawing/2014/main" id="{2BA9D149-03FB-2682-5660-082B38DBFA10}"/>
              </a:ext>
            </a:extLst>
          </p:cNvPr>
          <p:cNvPicPr>
            <a:picLocks noChangeAspect="1"/>
          </p:cNvPicPr>
          <p:nvPr/>
        </p:nvPicPr>
        <p:blipFill>
          <a:blip r:embed="rId6"/>
          <a:stretch>
            <a:fillRect/>
          </a:stretch>
        </p:blipFill>
        <p:spPr>
          <a:xfrm>
            <a:off x="7847327" y="2269556"/>
            <a:ext cx="3743538" cy="3961415"/>
          </a:xfrm>
          <a:prstGeom prst="rect">
            <a:avLst/>
          </a:prstGeom>
        </p:spPr>
      </p:pic>
      <p:sp>
        <p:nvSpPr>
          <p:cNvPr id="18" name="TextBox 17">
            <a:extLst>
              <a:ext uri="{FF2B5EF4-FFF2-40B4-BE49-F238E27FC236}">
                <a16:creationId xmlns:a16="http://schemas.microsoft.com/office/drawing/2014/main" id="{14DB61BF-B625-D2E1-B77B-FDE04A6470E5}"/>
              </a:ext>
            </a:extLst>
          </p:cNvPr>
          <p:cNvSpPr txBox="1"/>
          <p:nvPr/>
        </p:nvSpPr>
        <p:spPr>
          <a:xfrm>
            <a:off x="7848018" y="1309942"/>
            <a:ext cx="3825123" cy="86177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000">
                <a:solidFill>
                  <a:srgbClr val="0070C0"/>
                </a:solidFill>
                <a:latin typeface="Plantagenet Cherokee"/>
              </a:rPr>
              <a:t>Science Labs</a:t>
            </a:r>
            <a:endParaRPr lang="en-US" sz="5000"/>
          </a:p>
        </p:txBody>
      </p:sp>
      <p:pic>
        <p:nvPicPr>
          <p:cNvPr id="27" name="Picture 10" descr="Great Valley School District">
            <a:extLst>
              <a:ext uri="{FF2B5EF4-FFF2-40B4-BE49-F238E27FC236}">
                <a16:creationId xmlns:a16="http://schemas.microsoft.com/office/drawing/2014/main" id="{42382807-A202-A6AC-257E-2F8EC017FC1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29" name="TextBox 28">
            <a:extLst>
              <a:ext uri="{FF2B5EF4-FFF2-40B4-BE49-F238E27FC236}">
                <a16:creationId xmlns:a16="http://schemas.microsoft.com/office/drawing/2014/main" id="{F6B44057-CC29-75D2-05D2-37E66010A7BC}"/>
              </a:ext>
            </a:extLst>
          </p:cNvPr>
          <p:cNvSpPr txBox="1"/>
          <p:nvPr/>
        </p:nvSpPr>
        <p:spPr>
          <a:xfrm>
            <a:off x="577027" y="5812141"/>
            <a:ext cx="6954559"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B0F0"/>
                </a:solidFill>
                <a:latin typeface="Plantagenet Cherokee"/>
              </a:rPr>
              <a:t>Students will use microscopes, lab equipment, and scientific tools to deepen their understanding of biological processes and concepts.</a:t>
            </a:r>
          </a:p>
        </p:txBody>
      </p:sp>
    </p:spTree>
    <p:extLst>
      <p:ext uri="{BB962C8B-B14F-4D97-AF65-F5344CB8AC3E}">
        <p14:creationId xmlns:p14="http://schemas.microsoft.com/office/powerpoint/2010/main" val="32043536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60AFBA-DF0F-56BB-D562-9DB11C60D6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8F847D-5B26-F734-F4BF-283236F51114}"/>
              </a:ext>
            </a:extLst>
          </p:cNvPr>
          <p:cNvSpPr>
            <a:spLocks noGrp="1"/>
          </p:cNvSpPr>
          <p:nvPr>
            <p:ph type="title"/>
          </p:nvPr>
        </p:nvSpPr>
        <p:spPr>
          <a:xfrm>
            <a:off x="1727931" y="849621"/>
            <a:ext cx="8761413" cy="706964"/>
          </a:xfrm>
        </p:spPr>
        <p:txBody>
          <a:bodyPr/>
          <a:lstStyle/>
          <a:p>
            <a:pPr algn="ctr"/>
            <a:r>
              <a:rPr lang="en-US" sz="5000">
                <a:latin typeface="Plantagenet Cherokee"/>
              </a:rPr>
              <a:t>Science Electives</a:t>
            </a:r>
            <a:endParaRPr lang="en-US" sz="5000"/>
          </a:p>
        </p:txBody>
      </p:sp>
      <p:sp>
        <p:nvSpPr>
          <p:cNvPr id="3" name="Text Placeholder 2">
            <a:extLst>
              <a:ext uri="{FF2B5EF4-FFF2-40B4-BE49-F238E27FC236}">
                <a16:creationId xmlns:a16="http://schemas.microsoft.com/office/drawing/2014/main" id="{EB54FFC1-FF95-6834-EEEA-376F818D5110}"/>
              </a:ext>
            </a:extLst>
          </p:cNvPr>
          <p:cNvSpPr>
            <a:spLocks noGrp="1"/>
          </p:cNvSpPr>
          <p:nvPr>
            <p:ph type="body" idx="1"/>
          </p:nvPr>
        </p:nvSpPr>
        <p:spPr>
          <a:xfrm>
            <a:off x="552262" y="2157095"/>
            <a:ext cx="11116132" cy="995658"/>
          </a:xfrm>
        </p:spPr>
        <p:txBody>
          <a:bodyPr/>
          <a:lstStyle/>
          <a:p>
            <a:r>
              <a:rPr lang="en-US" sz="2300" b="1">
                <a:solidFill>
                  <a:srgbClr val="0070C0"/>
                </a:solidFill>
                <a:latin typeface="Plantagenet Cherokee"/>
              </a:rPr>
              <a:t>Our 7th graders have the opportunity to dive deeper into their interest in Science by selecting from four elective classes.</a:t>
            </a:r>
          </a:p>
        </p:txBody>
      </p:sp>
      <p:sp>
        <p:nvSpPr>
          <p:cNvPr id="9" name="TextBox 8">
            <a:extLst>
              <a:ext uri="{FF2B5EF4-FFF2-40B4-BE49-F238E27FC236}">
                <a16:creationId xmlns:a16="http://schemas.microsoft.com/office/drawing/2014/main" id="{7692652A-529D-9944-6406-95154A361248}"/>
              </a:ext>
            </a:extLst>
          </p:cNvPr>
          <p:cNvSpPr txBox="1"/>
          <p:nvPr/>
        </p:nvSpPr>
        <p:spPr>
          <a:xfrm>
            <a:off x="590058" y="3250543"/>
            <a:ext cx="4059645" cy="172354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B0F0"/>
                </a:solidFill>
                <a:latin typeface="Plantagenet Cherokee"/>
              </a:rPr>
              <a:t>Marking Period 1: Experimental Exploration</a:t>
            </a:r>
            <a:endParaRPr lang="en-US">
              <a:solidFill>
                <a:srgbClr val="00B0F0"/>
              </a:solidFill>
            </a:endParaRPr>
          </a:p>
          <a:p>
            <a:endParaRPr lang="en-US" sz="1100" b="1">
              <a:solidFill>
                <a:srgbClr val="0070C0"/>
              </a:solidFill>
              <a:latin typeface="Plantagenet Cherokee"/>
            </a:endParaRPr>
          </a:p>
          <a:p>
            <a:r>
              <a:rPr lang="en-US" sz="1600" b="1">
                <a:solidFill>
                  <a:srgbClr val="0070C0"/>
                </a:solidFill>
                <a:latin typeface="Plantagenet Cherokee"/>
              </a:rPr>
              <a:t>Students explore the aspects of scientific inquiry through hands-on experimentation.</a:t>
            </a:r>
            <a:endParaRPr lang="en-US" sz="1600">
              <a:solidFill>
                <a:srgbClr val="0070C0"/>
              </a:solidFill>
            </a:endParaRPr>
          </a:p>
          <a:p>
            <a:endParaRPr lang="en-US" sz="1100" b="1">
              <a:solidFill>
                <a:srgbClr val="0070C0"/>
              </a:solidFill>
              <a:latin typeface="Plantagenet Cherokee"/>
            </a:endParaRPr>
          </a:p>
        </p:txBody>
      </p:sp>
      <p:pic>
        <p:nvPicPr>
          <p:cNvPr id="18" name="Picture 10" descr="Great Valley School District">
            <a:extLst>
              <a:ext uri="{FF2B5EF4-FFF2-40B4-BE49-F238E27FC236}">
                <a16:creationId xmlns:a16="http://schemas.microsoft.com/office/drawing/2014/main" id="{4BFCA703-438A-FA45-73D6-93F5118D17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4" name="TextBox 3">
            <a:extLst>
              <a:ext uri="{FF2B5EF4-FFF2-40B4-BE49-F238E27FC236}">
                <a16:creationId xmlns:a16="http://schemas.microsoft.com/office/drawing/2014/main" id="{83BD104E-BE08-A475-6A13-1F84D3730AF7}"/>
              </a:ext>
            </a:extLst>
          </p:cNvPr>
          <p:cNvSpPr txBox="1"/>
          <p:nvPr/>
        </p:nvSpPr>
        <p:spPr>
          <a:xfrm>
            <a:off x="578424" y="4989764"/>
            <a:ext cx="3943309"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B0F0"/>
                </a:solidFill>
                <a:latin typeface="Plantagenet Cherokee"/>
              </a:rPr>
              <a:t>Marking Period 2:  Physical Phenomena in Action</a:t>
            </a:r>
            <a:endParaRPr lang="en-US">
              <a:solidFill>
                <a:srgbClr val="00B0F0"/>
              </a:solidFill>
            </a:endParaRPr>
          </a:p>
          <a:p>
            <a:endParaRPr lang="en-US" sz="1200" b="1">
              <a:solidFill>
                <a:srgbClr val="0070C0"/>
              </a:solidFill>
              <a:latin typeface="Plantagenet Cherokee"/>
            </a:endParaRPr>
          </a:p>
          <a:p>
            <a:r>
              <a:rPr lang="en-US" sz="1600" b="1">
                <a:solidFill>
                  <a:srgbClr val="0070C0"/>
                </a:solidFill>
                <a:latin typeface="Plantagenet Cherokee"/>
              </a:rPr>
              <a:t>Students delve into the two primary branches of physical science: chemistry and physics. </a:t>
            </a:r>
          </a:p>
          <a:p>
            <a:endParaRPr lang="en-US" b="1">
              <a:solidFill>
                <a:srgbClr val="0070C0"/>
              </a:solidFill>
              <a:latin typeface="Plantagenet Cherokee"/>
            </a:endParaRPr>
          </a:p>
        </p:txBody>
      </p:sp>
      <p:sp>
        <p:nvSpPr>
          <p:cNvPr id="5" name="TextBox 4">
            <a:extLst>
              <a:ext uri="{FF2B5EF4-FFF2-40B4-BE49-F238E27FC236}">
                <a16:creationId xmlns:a16="http://schemas.microsoft.com/office/drawing/2014/main" id="{AF5D84E7-ACEA-DB5D-1FA3-C6D647D795B7}"/>
              </a:ext>
            </a:extLst>
          </p:cNvPr>
          <p:cNvSpPr txBox="1"/>
          <p:nvPr/>
        </p:nvSpPr>
        <p:spPr>
          <a:xfrm>
            <a:off x="7395708" y="3157384"/>
            <a:ext cx="4491349" cy="18276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B0F0"/>
                </a:solidFill>
                <a:latin typeface="Plantagenet Cherokee"/>
              </a:rPr>
              <a:t>Marking Period 3: Exploring Invertebrates</a:t>
            </a:r>
            <a:endParaRPr lang="en-US">
              <a:solidFill>
                <a:srgbClr val="00B0F0"/>
              </a:solidFill>
            </a:endParaRPr>
          </a:p>
          <a:p>
            <a:endParaRPr lang="en-US" sz="1100" b="1">
              <a:solidFill>
                <a:srgbClr val="0070C0"/>
              </a:solidFill>
              <a:latin typeface="Plantagenet Cherokee"/>
            </a:endParaRPr>
          </a:p>
          <a:p>
            <a:r>
              <a:rPr lang="en-US" sz="1600" b="1">
                <a:solidFill>
                  <a:srgbClr val="0070C0"/>
                </a:solidFill>
                <a:latin typeface="Plantagenet Cherokee"/>
              </a:rPr>
              <a:t>Students will understand the body systems that enable invertebrate organisms to survive in their respective environments through dissections and inquiry. </a:t>
            </a:r>
          </a:p>
        </p:txBody>
      </p:sp>
      <p:sp>
        <p:nvSpPr>
          <p:cNvPr id="6" name="TextBox 5">
            <a:extLst>
              <a:ext uri="{FF2B5EF4-FFF2-40B4-BE49-F238E27FC236}">
                <a16:creationId xmlns:a16="http://schemas.microsoft.com/office/drawing/2014/main" id="{FC5AF99E-271B-E88E-7A62-8B4E41436ACE}"/>
              </a:ext>
            </a:extLst>
          </p:cNvPr>
          <p:cNvSpPr txBox="1"/>
          <p:nvPr/>
        </p:nvSpPr>
        <p:spPr>
          <a:xfrm>
            <a:off x="7395709" y="5146816"/>
            <a:ext cx="4408651"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solidFill>
                  <a:srgbClr val="00B0F0"/>
                </a:solidFill>
                <a:latin typeface="Plantagenet Cherokee"/>
              </a:rPr>
              <a:t>Marking Period 4: Exploring Our Planet</a:t>
            </a:r>
            <a:endParaRPr lang="en-US">
              <a:solidFill>
                <a:srgbClr val="00B0F0"/>
              </a:solidFill>
            </a:endParaRPr>
          </a:p>
          <a:p>
            <a:endParaRPr lang="en-US" sz="1100" b="1">
              <a:solidFill>
                <a:srgbClr val="0070C0"/>
              </a:solidFill>
              <a:latin typeface="Plantagenet Cherokee"/>
            </a:endParaRPr>
          </a:p>
          <a:p>
            <a:r>
              <a:rPr lang="en-US" sz="1600" b="1">
                <a:solidFill>
                  <a:srgbClr val="0070C0"/>
                </a:solidFill>
                <a:latin typeface="Plantagenet Cherokee"/>
              </a:rPr>
              <a:t>Students will understand the environment, ecosystems, and their role in impacting the Earth.</a:t>
            </a:r>
            <a:endParaRPr lang="en-US" sz="1600">
              <a:solidFill>
                <a:srgbClr val="0070C0"/>
              </a:solidFill>
            </a:endParaRPr>
          </a:p>
          <a:p>
            <a:endParaRPr lang="en-US" b="1">
              <a:solidFill>
                <a:srgbClr val="0070C0"/>
              </a:solidFill>
              <a:latin typeface="Plantagenet Cherokee"/>
            </a:endParaRPr>
          </a:p>
        </p:txBody>
      </p:sp>
      <p:pic>
        <p:nvPicPr>
          <p:cNvPr id="7" name="Picture 6" descr="A group of boys in a classroom&#10;&#10;AI-generated content may be incorrect.">
            <a:extLst>
              <a:ext uri="{FF2B5EF4-FFF2-40B4-BE49-F238E27FC236}">
                <a16:creationId xmlns:a16="http://schemas.microsoft.com/office/drawing/2014/main" id="{3A3E6A7B-23F0-AD3F-28B2-9507409596E3}"/>
              </a:ext>
            </a:extLst>
          </p:cNvPr>
          <p:cNvPicPr>
            <a:picLocks noChangeAspect="1"/>
          </p:cNvPicPr>
          <p:nvPr/>
        </p:nvPicPr>
        <p:blipFill>
          <a:blip r:embed="rId3"/>
          <a:stretch>
            <a:fillRect/>
          </a:stretch>
        </p:blipFill>
        <p:spPr>
          <a:xfrm>
            <a:off x="4797101" y="3274853"/>
            <a:ext cx="2388395" cy="3228320"/>
          </a:xfrm>
          <a:prstGeom prst="rect">
            <a:avLst/>
          </a:prstGeom>
        </p:spPr>
      </p:pic>
    </p:spTree>
    <p:extLst>
      <p:ext uri="{BB962C8B-B14F-4D97-AF65-F5344CB8AC3E}">
        <p14:creationId xmlns:p14="http://schemas.microsoft.com/office/powerpoint/2010/main" val="22864639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9BFDC-61B3-689D-BF91-8C458BE129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60E237-3C0A-C639-32E7-3783341E22FA}"/>
              </a:ext>
            </a:extLst>
          </p:cNvPr>
          <p:cNvSpPr>
            <a:spLocks noGrp="1"/>
          </p:cNvSpPr>
          <p:nvPr>
            <p:ph type="title"/>
          </p:nvPr>
        </p:nvSpPr>
        <p:spPr>
          <a:xfrm>
            <a:off x="965932" y="2216889"/>
            <a:ext cx="3478366" cy="2427176"/>
          </a:xfrm>
        </p:spPr>
        <p:txBody>
          <a:bodyPr/>
          <a:lstStyle/>
          <a:p>
            <a:pPr algn="ctr"/>
            <a:r>
              <a:rPr lang="en-US" sz="5000">
                <a:latin typeface="Plantagenet Cherokee"/>
              </a:rPr>
              <a:t>Thinking ahead to 8th Grade...</a:t>
            </a:r>
          </a:p>
        </p:txBody>
      </p:sp>
      <p:sp>
        <p:nvSpPr>
          <p:cNvPr id="3" name="Text Placeholder 2">
            <a:extLst>
              <a:ext uri="{FF2B5EF4-FFF2-40B4-BE49-F238E27FC236}">
                <a16:creationId xmlns:a16="http://schemas.microsoft.com/office/drawing/2014/main" id="{83486DC1-5C09-916D-E37E-39B57670BBFE}"/>
              </a:ext>
            </a:extLst>
          </p:cNvPr>
          <p:cNvSpPr>
            <a:spLocks noGrp="1"/>
          </p:cNvSpPr>
          <p:nvPr>
            <p:ph type="body" sz="half" idx="2"/>
          </p:nvPr>
        </p:nvSpPr>
        <p:spPr>
          <a:xfrm>
            <a:off x="5278207" y="1414621"/>
            <a:ext cx="6390506" cy="4431412"/>
          </a:xfrm>
        </p:spPr>
        <p:txBody>
          <a:bodyPr vert="horz" lIns="91440" tIns="45720" rIns="91440" bIns="45720" rtlCol="0" anchor="t">
            <a:normAutofit fontScale="92500"/>
          </a:bodyPr>
          <a:lstStyle/>
          <a:p>
            <a:r>
              <a:rPr lang="en-US" sz="4000" b="1">
                <a:solidFill>
                  <a:srgbClr val="0070C0"/>
                </a:solidFill>
                <a:latin typeface="Plantagenet Cherokee"/>
              </a:rPr>
              <a:t>Science Class: Earth Science </a:t>
            </a:r>
            <a:endParaRPr lang="en-US" sz="3200">
              <a:solidFill>
                <a:srgbClr val="0F6FC6"/>
              </a:solidFill>
              <a:latin typeface="Century Gothic" panose="020B0502020202020204"/>
            </a:endParaRPr>
          </a:p>
          <a:p>
            <a:r>
              <a:rPr lang="en-US" sz="2300" b="1">
                <a:solidFill>
                  <a:srgbClr val="0070C0"/>
                </a:solidFill>
                <a:latin typeface="Plantagenet Cherokee"/>
              </a:rPr>
              <a:t>The 8th Grade Science program engages students in astronomy and geology through an inquiry-based activities and labs. Classes are heterogeneously grouped. </a:t>
            </a:r>
          </a:p>
          <a:p>
            <a:endParaRPr lang="en-US" sz="2300" b="1">
              <a:solidFill>
                <a:srgbClr val="0070C0"/>
              </a:solidFill>
              <a:latin typeface="Plantagenet Cherokee"/>
            </a:endParaRPr>
          </a:p>
          <a:p>
            <a:r>
              <a:rPr lang="en-US" sz="4000" b="1">
                <a:solidFill>
                  <a:srgbClr val="00B0F0"/>
                </a:solidFill>
                <a:latin typeface="Plantagenet Cherokee"/>
              </a:rPr>
              <a:t>Science Elective</a:t>
            </a:r>
            <a:endParaRPr lang="en-US" sz="4000">
              <a:solidFill>
                <a:srgbClr val="00B0F0"/>
              </a:solidFill>
              <a:latin typeface="Plantagenet Cherokee"/>
            </a:endParaRPr>
          </a:p>
          <a:p>
            <a:r>
              <a:rPr lang="en-US" sz="2300" b="1">
                <a:solidFill>
                  <a:srgbClr val="00B0F0"/>
                </a:solidFill>
                <a:latin typeface="Plantagenet Cherokee"/>
              </a:rPr>
              <a:t>8th Graders will also select from four elective courses. Courses currently include exploring space, climate, and energy resources. </a:t>
            </a:r>
          </a:p>
        </p:txBody>
      </p:sp>
      <p:pic>
        <p:nvPicPr>
          <p:cNvPr id="18" name="Picture 10" descr="Great Valley School District">
            <a:extLst>
              <a:ext uri="{FF2B5EF4-FFF2-40B4-BE49-F238E27FC236}">
                <a16:creationId xmlns:a16="http://schemas.microsoft.com/office/drawing/2014/main" id="{6EEB58D1-FE31-DF1C-A527-16151A4489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43116517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F1FB-15E2-CB2C-94A7-9E50E1DC7C6F}"/>
              </a:ext>
            </a:extLst>
          </p:cNvPr>
          <p:cNvSpPr>
            <a:spLocks noGrp="1"/>
          </p:cNvSpPr>
          <p:nvPr>
            <p:ph type="title"/>
          </p:nvPr>
        </p:nvSpPr>
        <p:spPr>
          <a:xfrm>
            <a:off x="3055599" y="1004895"/>
            <a:ext cx="8761413" cy="706964"/>
          </a:xfrm>
        </p:spPr>
        <p:txBody>
          <a:bodyPr/>
          <a:lstStyle/>
          <a:p>
            <a:r>
              <a:rPr lang="en-US" sz="5000">
                <a:latin typeface="Plantagenet Cherokee" panose="02020602070100000000" pitchFamily="18" charset="0"/>
              </a:rPr>
              <a:t>GVMS Social Studies</a:t>
            </a:r>
          </a:p>
        </p:txBody>
      </p:sp>
      <p:sp>
        <p:nvSpPr>
          <p:cNvPr id="4" name="Content Placeholder 3">
            <a:extLst>
              <a:ext uri="{FF2B5EF4-FFF2-40B4-BE49-F238E27FC236}">
                <a16:creationId xmlns:a16="http://schemas.microsoft.com/office/drawing/2014/main" id="{9E3C4AE0-8AF6-F57A-403F-C9A41BBCC596}"/>
              </a:ext>
            </a:extLst>
          </p:cNvPr>
          <p:cNvSpPr>
            <a:spLocks noGrp="1"/>
          </p:cNvSpPr>
          <p:nvPr>
            <p:ph idx="1"/>
          </p:nvPr>
        </p:nvSpPr>
        <p:spPr/>
        <p:txBody>
          <a:bodyPr vert="horz" lIns="91440" tIns="45720" rIns="91440" bIns="45720" rtlCol="0" anchor="t">
            <a:normAutofit/>
          </a:bodyPr>
          <a:lstStyle/>
          <a:p>
            <a:pPr algn="ctr"/>
            <a:r>
              <a:rPr lang="en-US" sz="2400" b="1">
                <a:solidFill>
                  <a:srgbClr val="000000"/>
                </a:solidFill>
                <a:latin typeface="Plantagenet Cherokee" panose="02020602070100000000" pitchFamily="18" charset="0"/>
                <a:ea typeface="Calibri"/>
                <a:cs typeface="Calibri"/>
              </a:rPr>
              <a:t>7</a:t>
            </a:r>
            <a:r>
              <a:rPr lang="en-US" sz="2400" b="1" baseline="30000">
                <a:solidFill>
                  <a:srgbClr val="000000"/>
                </a:solidFill>
                <a:latin typeface="Plantagenet Cherokee" panose="02020602070100000000" pitchFamily="18" charset="0"/>
                <a:ea typeface="Calibri"/>
                <a:cs typeface="Calibri"/>
              </a:rPr>
              <a:t>th</a:t>
            </a:r>
            <a:r>
              <a:rPr lang="en-US" sz="2400" b="1">
                <a:solidFill>
                  <a:srgbClr val="000000"/>
                </a:solidFill>
                <a:latin typeface="Plantagenet Cherokee" panose="02020602070100000000" pitchFamily="18" charset="0"/>
                <a:ea typeface="Calibri"/>
                <a:cs typeface="Calibri"/>
              </a:rPr>
              <a:t> Grade: US History Part I 1607 - 1865</a:t>
            </a:r>
            <a:endParaRPr lang="en-US" b="1">
              <a:latin typeface="Plantagenet Cherokee" panose="02020602070100000000" pitchFamily="18" charset="0"/>
            </a:endParaRPr>
          </a:p>
          <a:p>
            <a:pPr algn="ctr"/>
            <a:r>
              <a:rPr lang="en-US" sz="2400" b="1">
                <a:solidFill>
                  <a:srgbClr val="000000"/>
                </a:solidFill>
                <a:latin typeface="Plantagenet Cherokee" panose="02020602070100000000" pitchFamily="18" charset="0"/>
                <a:ea typeface="Calibri"/>
                <a:cs typeface="Calibri"/>
              </a:rPr>
              <a:t>8</a:t>
            </a:r>
            <a:r>
              <a:rPr lang="en-US" sz="2400" b="1" baseline="30000">
                <a:solidFill>
                  <a:srgbClr val="000000"/>
                </a:solidFill>
                <a:latin typeface="Plantagenet Cherokee" panose="02020602070100000000" pitchFamily="18" charset="0"/>
                <a:ea typeface="Calibri"/>
                <a:cs typeface="Calibri"/>
              </a:rPr>
              <a:t>th</a:t>
            </a:r>
            <a:r>
              <a:rPr lang="en-US" sz="2400" b="1">
                <a:solidFill>
                  <a:srgbClr val="000000"/>
                </a:solidFill>
                <a:latin typeface="Plantagenet Cherokee" panose="02020602070100000000" pitchFamily="18" charset="0"/>
                <a:ea typeface="Calibri"/>
                <a:cs typeface="Calibri"/>
              </a:rPr>
              <a:t> Grade: US History Part II 1860s - 1960s</a:t>
            </a:r>
            <a:endParaRPr lang="en-US" b="1">
              <a:latin typeface="Plantagenet Cherokee" panose="02020602070100000000" pitchFamily="18" charset="0"/>
            </a:endParaRPr>
          </a:p>
          <a:p>
            <a:endParaRPr lang="en-US"/>
          </a:p>
        </p:txBody>
      </p:sp>
      <p:pic>
        <p:nvPicPr>
          <p:cNvPr id="7" name="Picture 6" descr="About 50 men, most of them seated, are in a large meeting room. Most are focused on the five men standing in the center of the room. The tallest of the five is laying a document on a table.">
            <a:extLst>
              <a:ext uri="{FF2B5EF4-FFF2-40B4-BE49-F238E27FC236}">
                <a16:creationId xmlns:a16="http://schemas.microsoft.com/office/drawing/2014/main" id="{03995BFB-8160-4B75-A44C-EA3CF1997A11}"/>
              </a:ext>
            </a:extLst>
          </p:cNvPr>
          <p:cNvPicPr>
            <a:picLocks noChangeAspect="1"/>
          </p:cNvPicPr>
          <p:nvPr/>
        </p:nvPicPr>
        <p:blipFill>
          <a:blip r:embed="rId2"/>
          <a:stretch>
            <a:fillRect/>
          </a:stretch>
        </p:blipFill>
        <p:spPr>
          <a:xfrm>
            <a:off x="3352801" y="3679818"/>
            <a:ext cx="4428065" cy="2901962"/>
          </a:xfrm>
          <a:prstGeom prst="rect">
            <a:avLst/>
          </a:prstGeom>
        </p:spPr>
      </p:pic>
      <p:pic>
        <p:nvPicPr>
          <p:cNvPr id="3" name="Picture 10" descr="Great Valley School District">
            <a:extLst>
              <a:ext uri="{FF2B5EF4-FFF2-40B4-BE49-F238E27FC236}">
                <a16:creationId xmlns:a16="http://schemas.microsoft.com/office/drawing/2014/main" id="{63399CA4-A922-2C0E-7B62-362A2AD647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37911940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5" name="Group 34">
            <a:extLst>
              <a:ext uri="{FF2B5EF4-FFF2-40B4-BE49-F238E27FC236}">
                <a16:creationId xmlns:a16="http://schemas.microsoft.com/office/drawing/2014/main" id="{DDA34B8A-FA8D-4E16-AD72-7B60B1C2582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11" name="Rectangle 10">
              <a:extLst>
                <a:ext uri="{FF2B5EF4-FFF2-40B4-BE49-F238E27FC236}">
                  <a16:creationId xmlns:a16="http://schemas.microsoft.com/office/drawing/2014/main" id="{6885D229-60DD-4D71-8181-10E781C1491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12" name="Oval 11">
              <a:extLst>
                <a:ext uri="{FF2B5EF4-FFF2-40B4-BE49-F238E27FC236}">
                  <a16:creationId xmlns:a16="http://schemas.microsoft.com/office/drawing/2014/main" id="{0B0DAA45-BE66-4F0C-93A6-519D941071F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3" name="Oval 12">
              <a:extLst>
                <a:ext uri="{FF2B5EF4-FFF2-40B4-BE49-F238E27FC236}">
                  <a16:creationId xmlns:a16="http://schemas.microsoft.com/office/drawing/2014/main" id="{EF449A3D-A43B-4688-BD89-35734D00725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4" name="Oval 13">
              <a:extLst>
                <a:ext uri="{FF2B5EF4-FFF2-40B4-BE49-F238E27FC236}">
                  <a16:creationId xmlns:a16="http://schemas.microsoft.com/office/drawing/2014/main" id="{74E9975C-AF3D-48EF-B3F0-112A01A382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5" name="Oval 14">
              <a:extLst>
                <a:ext uri="{FF2B5EF4-FFF2-40B4-BE49-F238E27FC236}">
                  <a16:creationId xmlns:a16="http://schemas.microsoft.com/office/drawing/2014/main" id="{CF00A076-2FEA-40D1-8F85-8424817979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6" name="Oval 15">
              <a:extLst>
                <a:ext uri="{FF2B5EF4-FFF2-40B4-BE49-F238E27FC236}">
                  <a16:creationId xmlns:a16="http://schemas.microsoft.com/office/drawing/2014/main" id="{A2E68741-6133-4CAA-BF3C-F0E6CF40C5B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17" name="Freeform 5">
              <a:extLst>
                <a:ext uri="{FF2B5EF4-FFF2-40B4-BE49-F238E27FC236}">
                  <a16:creationId xmlns:a16="http://schemas.microsoft.com/office/drawing/2014/main" id="{76C01C64-4A8B-42FC-93C5-2D6A3EBAB74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18" name="Freeform 5">
              <a:extLst>
                <a:ext uri="{FF2B5EF4-FFF2-40B4-BE49-F238E27FC236}">
                  <a16:creationId xmlns:a16="http://schemas.microsoft.com/office/drawing/2014/main" id="{D969AEA9-C1EE-45E1-9964-D9705492E1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19" name="Freeform 5">
              <a:extLst>
                <a:ext uri="{FF2B5EF4-FFF2-40B4-BE49-F238E27FC236}">
                  <a16:creationId xmlns:a16="http://schemas.microsoft.com/office/drawing/2014/main" id="{4845E67D-4E5B-44B3-AB74-5E95C839E7A5}"/>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36" name="Rectangle 35">
            <a:extLst>
              <a:ext uri="{FF2B5EF4-FFF2-40B4-BE49-F238E27FC236}">
                <a16:creationId xmlns:a16="http://schemas.microsoft.com/office/drawing/2014/main" id="{079CE317-680B-449C-A423-71C1FE069B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36CAA4A2-DF04-C4E8-6AD6-842EFF3C1A71}"/>
              </a:ext>
            </a:extLst>
          </p:cNvPr>
          <p:cNvSpPr>
            <a:spLocks noGrp="1"/>
          </p:cNvSpPr>
          <p:nvPr>
            <p:ph type="title"/>
          </p:nvPr>
        </p:nvSpPr>
        <p:spPr>
          <a:xfrm>
            <a:off x="1437338" y="977541"/>
            <a:ext cx="8761413" cy="706964"/>
          </a:xfrm>
        </p:spPr>
        <p:txBody>
          <a:bodyPr vert="horz" lIns="91440" tIns="45720" rIns="91440" bIns="45720" rtlCol="0" anchor="ctr">
            <a:noAutofit/>
          </a:bodyPr>
          <a:lstStyle/>
          <a:p>
            <a:pPr algn="ctr"/>
            <a:r>
              <a:rPr lang="en-US" sz="5000" b="0" i="0" kern="1200">
                <a:solidFill>
                  <a:srgbClr val="EBEBEB"/>
                </a:solidFill>
                <a:latin typeface="Plantagenet Cherokee" panose="02020602070100000000" pitchFamily="18" charset="0"/>
              </a:rPr>
              <a:t>7</a:t>
            </a:r>
            <a:r>
              <a:rPr lang="en-US" sz="5000" b="0" i="0" kern="1200" baseline="30000">
                <a:solidFill>
                  <a:srgbClr val="EBEBEB"/>
                </a:solidFill>
                <a:latin typeface="Plantagenet Cherokee" panose="02020602070100000000" pitchFamily="18" charset="0"/>
              </a:rPr>
              <a:t>th</a:t>
            </a:r>
            <a:r>
              <a:rPr lang="en-US" sz="5000" b="0" i="0" kern="1200">
                <a:solidFill>
                  <a:srgbClr val="EBEBEB"/>
                </a:solidFill>
                <a:latin typeface="Plantagenet Cherokee" panose="02020602070100000000" pitchFamily="18" charset="0"/>
              </a:rPr>
              <a:t> Grade: US History Part I 1607 - 1865</a:t>
            </a:r>
          </a:p>
        </p:txBody>
      </p:sp>
      <p:pic>
        <p:nvPicPr>
          <p:cNvPr id="5" name="Content Placeholder 4" descr="A diagram of the formation of conflict&#10;&#10;AI-generated content may be incorrect.">
            <a:extLst>
              <a:ext uri="{FF2B5EF4-FFF2-40B4-BE49-F238E27FC236}">
                <a16:creationId xmlns:a16="http://schemas.microsoft.com/office/drawing/2014/main" id="{2CB1D8D2-518F-9720-31DF-2EB31BFE9BAA}"/>
              </a:ext>
            </a:extLst>
          </p:cNvPr>
          <p:cNvPicPr>
            <a:picLocks noGrp="1" noChangeAspect="1"/>
          </p:cNvPicPr>
          <p:nvPr>
            <p:ph sz="half" idx="2"/>
          </p:nvPr>
        </p:nvPicPr>
        <p:blipFill>
          <a:blip r:embed="rId3"/>
          <a:stretch>
            <a:fillRect/>
          </a:stretch>
        </p:blipFill>
        <p:spPr>
          <a:xfrm>
            <a:off x="576760" y="2775951"/>
            <a:ext cx="4732437" cy="3651363"/>
          </a:xfrm>
          <a:prstGeom prst="roundRect">
            <a:avLst>
              <a:gd name="adj" fmla="val 1858"/>
            </a:avLst>
          </a:prstGeom>
          <a:effectLst>
            <a:outerShdw blurRad="50800" dist="50800" dir="5400000" algn="tl" rotWithShape="0">
              <a:srgbClr val="000000">
                <a:alpha val="43000"/>
              </a:srgbClr>
            </a:outerShdw>
          </a:effectLst>
        </p:spPr>
      </p:pic>
      <p:sp>
        <p:nvSpPr>
          <p:cNvPr id="3" name="Content Placeholder 2">
            <a:extLst>
              <a:ext uri="{FF2B5EF4-FFF2-40B4-BE49-F238E27FC236}">
                <a16:creationId xmlns:a16="http://schemas.microsoft.com/office/drawing/2014/main" id="{0AD7CDCF-7322-D376-876D-D4E640F9D3B4}"/>
              </a:ext>
            </a:extLst>
          </p:cNvPr>
          <p:cNvSpPr>
            <a:spLocks noGrp="1"/>
          </p:cNvSpPr>
          <p:nvPr>
            <p:ph sz="half" idx="1"/>
          </p:nvPr>
        </p:nvSpPr>
        <p:spPr>
          <a:xfrm>
            <a:off x="5980954" y="2603500"/>
            <a:ext cx="5940112" cy="3941233"/>
          </a:xfrm>
        </p:spPr>
        <p:txBody>
          <a:bodyPr vert="horz" lIns="91440" tIns="45720" rIns="91440" bIns="45720" rtlCol="0" anchor="ctr">
            <a:normAutofit fontScale="92500"/>
          </a:bodyPr>
          <a:lstStyle/>
          <a:p>
            <a:pPr marL="0" indent="0"/>
            <a:r>
              <a:rPr lang="en-US" sz="2500">
                <a:latin typeface="Plantagenet Cherokee" panose="02020602070100000000" pitchFamily="18" charset="0"/>
              </a:rPr>
              <a:t>The story of our course is the American journey.  The course is about settlement and conflict.  This year, we will explore how America was founded, expanded, became a nation, developed, and engaged in civil conflict to work towards resolution.  We will begin by studying its founding, watch it grow, and finally dissolve into conflict all in order to learn how we’ve worked towards the creation of a more perfect union.  </a:t>
            </a:r>
          </a:p>
          <a:p>
            <a:endParaRPr lang="en-US"/>
          </a:p>
        </p:txBody>
      </p:sp>
      <p:pic>
        <p:nvPicPr>
          <p:cNvPr id="4" name="Picture 10" descr="Great Valley School District">
            <a:extLst>
              <a:ext uri="{FF2B5EF4-FFF2-40B4-BE49-F238E27FC236}">
                <a16:creationId xmlns:a16="http://schemas.microsoft.com/office/drawing/2014/main" id="{AC6096ED-5E35-D8C4-9584-B489A248678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667539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42994-DC90-58AE-DF00-C31B437CB433}"/>
              </a:ext>
            </a:extLst>
          </p:cNvPr>
          <p:cNvSpPr>
            <a:spLocks noGrp="1"/>
          </p:cNvSpPr>
          <p:nvPr>
            <p:ph type="title"/>
          </p:nvPr>
        </p:nvSpPr>
        <p:spPr>
          <a:xfrm>
            <a:off x="1154954" y="973668"/>
            <a:ext cx="9709679" cy="723897"/>
          </a:xfrm>
        </p:spPr>
        <p:txBody>
          <a:bodyPr/>
          <a:lstStyle/>
          <a:p>
            <a:pPr algn="ctr"/>
            <a:r>
              <a:rPr lang="en-US" sz="5000">
                <a:solidFill>
                  <a:schemeClr val="bg1"/>
                </a:solidFill>
                <a:latin typeface="Plantagenet Cherokee" panose="02020602070100000000" pitchFamily="18" charset="0"/>
                <a:ea typeface="Calibri Light"/>
                <a:cs typeface="Calibri Light"/>
              </a:rPr>
              <a:t>8</a:t>
            </a:r>
            <a:r>
              <a:rPr lang="en-US" sz="5000" baseline="30000">
                <a:solidFill>
                  <a:schemeClr val="bg1"/>
                </a:solidFill>
                <a:latin typeface="Plantagenet Cherokee" panose="02020602070100000000" pitchFamily="18" charset="0"/>
                <a:ea typeface="Calibri Light"/>
                <a:cs typeface="Calibri Light"/>
              </a:rPr>
              <a:t>th</a:t>
            </a:r>
            <a:r>
              <a:rPr lang="en-US" sz="5000">
                <a:solidFill>
                  <a:schemeClr val="bg1"/>
                </a:solidFill>
                <a:latin typeface="Plantagenet Cherokee" panose="02020602070100000000" pitchFamily="18" charset="0"/>
                <a:ea typeface="Calibri Light"/>
                <a:cs typeface="Calibri Light"/>
              </a:rPr>
              <a:t> Grade: US History Part II 1860s – 1960s</a:t>
            </a:r>
            <a:endParaRPr lang="en-US" sz="5000">
              <a:solidFill>
                <a:schemeClr val="bg1"/>
              </a:solidFill>
              <a:latin typeface="Plantagenet Cherokee" panose="02020602070100000000" pitchFamily="18" charset="0"/>
            </a:endParaRPr>
          </a:p>
        </p:txBody>
      </p:sp>
      <p:sp>
        <p:nvSpPr>
          <p:cNvPr id="3" name="Content Placeholder 2">
            <a:extLst>
              <a:ext uri="{FF2B5EF4-FFF2-40B4-BE49-F238E27FC236}">
                <a16:creationId xmlns:a16="http://schemas.microsoft.com/office/drawing/2014/main" id="{BBBBF538-687D-2B37-FA30-CD6C1DE8DE77}"/>
              </a:ext>
            </a:extLst>
          </p:cNvPr>
          <p:cNvSpPr>
            <a:spLocks noGrp="1"/>
          </p:cNvSpPr>
          <p:nvPr>
            <p:ph sz="half" idx="1"/>
          </p:nvPr>
        </p:nvSpPr>
        <p:spPr>
          <a:xfrm>
            <a:off x="709478" y="2603500"/>
            <a:ext cx="5622326" cy="3416301"/>
          </a:xfrm>
        </p:spPr>
        <p:txBody>
          <a:bodyPr vert="horz" lIns="91440" tIns="45720" rIns="91440" bIns="45720" rtlCol="0" anchor="t">
            <a:normAutofit fontScale="77500" lnSpcReduction="20000"/>
          </a:bodyPr>
          <a:lstStyle/>
          <a:p>
            <a:pPr marL="0" indent="0">
              <a:buNone/>
            </a:pPr>
            <a:r>
              <a:rPr lang="en-US" sz="2000">
                <a:solidFill>
                  <a:srgbClr val="000000"/>
                </a:solidFill>
                <a:latin typeface="Plantagenet Cherokee" panose="02020602070100000000" pitchFamily="18" charset="0"/>
                <a:ea typeface="Calibri"/>
                <a:cs typeface="Calibri"/>
              </a:rPr>
              <a:t>This course is about the modern history of the United States from the 1860s to the 1960s. This year we will explore the growth of America as a world power from the ashes of the Civil War, while also acknowledging the continued struggles and diverse contributions to include all Americans in our founding Declaration and our amended Constitution. We will begin by exploring Reconstruction, then students will explore expansion, both domestic and global. Students will watch the nation's economy and industry roar, while progressivism pushes for advancement to benefit all citizens. We will explore America's shift out of isolationism and identify the tipping points of our nation's involvement in two World Wars. Finally, we will end with a look at the Civil Rights Movement. All in order to understand and show how the growth and expansion of the United States also required change and progress. </a:t>
            </a:r>
            <a:endParaRPr lang="en-US" sz="2000">
              <a:latin typeface="Plantagenet Cherokee" panose="02020602070100000000" pitchFamily="18" charset="0"/>
            </a:endParaRPr>
          </a:p>
          <a:p>
            <a:endParaRPr lang="en-US"/>
          </a:p>
        </p:txBody>
      </p:sp>
      <p:pic>
        <p:nvPicPr>
          <p:cNvPr id="5" name="Content Placeholder 4" descr="A diagram of a diagram&#10;&#10;AI-generated content may be incorrect.">
            <a:extLst>
              <a:ext uri="{FF2B5EF4-FFF2-40B4-BE49-F238E27FC236}">
                <a16:creationId xmlns:a16="http://schemas.microsoft.com/office/drawing/2014/main" id="{273FC2CB-09F9-BB64-A45B-89E103AA90EC}"/>
              </a:ext>
            </a:extLst>
          </p:cNvPr>
          <p:cNvPicPr>
            <a:picLocks noGrp="1" noChangeAspect="1"/>
          </p:cNvPicPr>
          <p:nvPr>
            <p:ph sz="half" idx="2"/>
          </p:nvPr>
        </p:nvPicPr>
        <p:blipFill>
          <a:blip r:embed="rId2"/>
          <a:stretch>
            <a:fillRect/>
          </a:stretch>
        </p:blipFill>
        <p:spPr>
          <a:xfrm>
            <a:off x="6320297" y="2603500"/>
            <a:ext cx="4601989" cy="3416300"/>
          </a:xfrm>
        </p:spPr>
      </p:pic>
      <p:pic>
        <p:nvPicPr>
          <p:cNvPr id="6" name="Picture 10" descr="Great Valley School District">
            <a:extLst>
              <a:ext uri="{FF2B5EF4-FFF2-40B4-BE49-F238E27FC236}">
                <a16:creationId xmlns:a16="http://schemas.microsoft.com/office/drawing/2014/main" id="{95D35FD6-A9DD-D73F-31BA-68AE8CB307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18075315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FBEF5-B1FB-050B-B482-D008F7AAB9D4}"/>
              </a:ext>
            </a:extLst>
          </p:cNvPr>
          <p:cNvSpPr>
            <a:spLocks noGrp="1"/>
          </p:cNvSpPr>
          <p:nvPr>
            <p:ph type="title"/>
          </p:nvPr>
        </p:nvSpPr>
        <p:spPr/>
        <p:txBody>
          <a:bodyPr/>
          <a:lstStyle/>
          <a:p>
            <a:pPr algn="ctr"/>
            <a:r>
              <a:rPr lang="en-US" sz="5000">
                <a:solidFill>
                  <a:schemeClr val="bg1"/>
                </a:solidFill>
                <a:latin typeface="Plantagenet Cherokee" panose="02020602070100000000" pitchFamily="18" charset="0"/>
              </a:rPr>
              <a:t>Social Studies Electives</a:t>
            </a:r>
          </a:p>
        </p:txBody>
      </p:sp>
      <p:sp>
        <p:nvSpPr>
          <p:cNvPr id="3" name="Content Placeholder 2">
            <a:extLst>
              <a:ext uri="{FF2B5EF4-FFF2-40B4-BE49-F238E27FC236}">
                <a16:creationId xmlns:a16="http://schemas.microsoft.com/office/drawing/2014/main" id="{5B22AC7C-E267-8DF3-7CD3-AD024187CB9E}"/>
              </a:ext>
            </a:extLst>
          </p:cNvPr>
          <p:cNvSpPr>
            <a:spLocks noGrp="1"/>
          </p:cNvSpPr>
          <p:nvPr>
            <p:ph sz="half" idx="1"/>
          </p:nvPr>
        </p:nvSpPr>
        <p:spPr/>
        <p:txBody>
          <a:bodyPr vert="horz" lIns="91440" tIns="45720" rIns="91440" bIns="45720" rtlCol="0" anchor="t">
            <a:normAutofit fontScale="92500"/>
          </a:bodyPr>
          <a:lstStyle/>
          <a:p>
            <a:r>
              <a:rPr lang="en-US" sz="2800">
                <a:solidFill>
                  <a:srgbClr val="000000"/>
                </a:solidFill>
                <a:latin typeface="Plantagenet Cherokee" panose="02020602070100000000" pitchFamily="18" charset="0"/>
                <a:ea typeface="Calibri"/>
                <a:cs typeface="Calibri"/>
              </a:rPr>
              <a:t>A variety of options focused on the topics in the SS Curriculum as well as journeys into the different disciplines within Social Studies.</a:t>
            </a:r>
            <a:endParaRPr lang="en-US">
              <a:latin typeface="Plantagenet Cherokee" panose="02020602070100000000" pitchFamily="18" charset="0"/>
            </a:endParaRPr>
          </a:p>
          <a:p>
            <a:endParaRPr lang="en-US"/>
          </a:p>
        </p:txBody>
      </p:sp>
      <p:sp>
        <p:nvSpPr>
          <p:cNvPr id="4" name="Content Placeholder 3">
            <a:extLst>
              <a:ext uri="{FF2B5EF4-FFF2-40B4-BE49-F238E27FC236}">
                <a16:creationId xmlns:a16="http://schemas.microsoft.com/office/drawing/2014/main" id="{A5E6923F-FA87-9A24-65C9-A7392FC23BF4}"/>
              </a:ext>
            </a:extLst>
          </p:cNvPr>
          <p:cNvSpPr>
            <a:spLocks noGrp="1"/>
          </p:cNvSpPr>
          <p:nvPr>
            <p:ph sz="half" idx="2"/>
          </p:nvPr>
        </p:nvSpPr>
        <p:spPr/>
        <p:txBody>
          <a:bodyPr vert="horz" lIns="91440" tIns="45720" rIns="91440" bIns="45720" rtlCol="0" anchor="t">
            <a:normAutofit fontScale="92500"/>
          </a:bodyPr>
          <a:lstStyle/>
          <a:p>
            <a:r>
              <a:rPr lang="en-US" sz="2800">
                <a:solidFill>
                  <a:srgbClr val="000000"/>
                </a:solidFill>
                <a:latin typeface="Plantagenet Cherokee" panose="02020602070100000000" pitchFamily="18" charset="0"/>
                <a:ea typeface="Calibri"/>
                <a:cs typeface="Calibri"/>
              </a:rPr>
              <a:t>Previous Electives:</a:t>
            </a:r>
            <a:endParaRPr lang="en-US">
              <a:latin typeface="Plantagenet Cherokee" panose="02020602070100000000" pitchFamily="18" charset="0"/>
            </a:endParaRPr>
          </a:p>
          <a:p>
            <a:pPr lvl="1">
              <a:buFont typeface="Courier New" charset="2"/>
              <a:buChar char="o"/>
            </a:pPr>
            <a:r>
              <a:rPr lang="en-US" sz="2200">
                <a:solidFill>
                  <a:srgbClr val="000000"/>
                </a:solidFill>
                <a:latin typeface="Plantagenet Cherokee" panose="02020602070100000000" pitchFamily="18" charset="0"/>
                <a:ea typeface="Calibri"/>
                <a:cs typeface="Calibri"/>
              </a:rPr>
              <a:t>Archeology</a:t>
            </a:r>
            <a:endParaRPr lang="en-US">
              <a:latin typeface="Plantagenet Cherokee" panose="02020602070100000000" pitchFamily="18" charset="0"/>
            </a:endParaRPr>
          </a:p>
          <a:p>
            <a:pPr lvl="1">
              <a:buFont typeface="Courier New" charset="2"/>
              <a:buChar char="o"/>
            </a:pPr>
            <a:r>
              <a:rPr lang="en-US" sz="2200">
                <a:solidFill>
                  <a:srgbClr val="000000"/>
                </a:solidFill>
                <a:latin typeface="Plantagenet Cherokee" panose="02020602070100000000" pitchFamily="18" charset="0"/>
                <a:ea typeface="Calibri"/>
                <a:cs typeface="Calibri"/>
              </a:rPr>
              <a:t>Lewis and Clark &amp; The Corps of Discovery</a:t>
            </a:r>
            <a:endParaRPr lang="en-US">
              <a:latin typeface="Plantagenet Cherokee" panose="02020602070100000000" pitchFamily="18" charset="0"/>
            </a:endParaRPr>
          </a:p>
          <a:p>
            <a:pPr lvl="1">
              <a:buFont typeface="Courier New" charset="2"/>
              <a:buChar char="o"/>
            </a:pPr>
            <a:r>
              <a:rPr lang="en-US" sz="2200">
                <a:solidFill>
                  <a:srgbClr val="000000"/>
                </a:solidFill>
                <a:latin typeface="Plantagenet Cherokee" panose="02020602070100000000" pitchFamily="18" charset="0"/>
                <a:ea typeface="Calibri"/>
                <a:cs typeface="Calibri"/>
              </a:rPr>
              <a:t>Primary Sources and Minecraft: Building Colonial Boston</a:t>
            </a:r>
            <a:endParaRPr lang="en-US" sz="2200">
              <a:latin typeface="Plantagenet Cherokee" panose="02020602070100000000" pitchFamily="18" charset="0"/>
            </a:endParaRPr>
          </a:p>
          <a:p>
            <a:pPr lvl="1">
              <a:buFont typeface="Courier New" charset="2"/>
              <a:buChar char="o"/>
            </a:pPr>
            <a:r>
              <a:rPr lang="en-US" sz="2200">
                <a:solidFill>
                  <a:srgbClr val="000000"/>
                </a:solidFill>
                <a:latin typeface="Plantagenet Cherokee" panose="02020602070100000000" pitchFamily="18" charset="0"/>
                <a:ea typeface="Calibri"/>
                <a:cs typeface="Calibri"/>
              </a:rPr>
              <a:t>Civil War Studies</a:t>
            </a:r>
            <a:endParaRPr lang="en-US">
              <a:latin typeface="Plantagenet Cherokee" panose="02020602070100000000" pitchFamily="18" charset="0"/>
            </a:endParaRPr>
          </a:p>
          <a:p>
            <a:pPr lvl="1">
              <a:buFont typeface="Courier New" charset="2"/>
              <a:buChar char="o"/>
            </a:pPr>
            <a:r>
              <a:rPr lang="en-US" sz="2200">
                <a:solidFill>
                  <a:srgbClr val="000000"/>
                </a:solidFill>
                <a:latin typeface="Plantagenet Cherokee" panose="02020602070100000000" pitchFamily="18" charset="0"/>
                <a:ea typeface="Calibri"/>
                <a:cs typeface="Calibri"/>
              </a:rPr>
              <a:t>History’s Mysteries</a:t>
            </a:r>
            <a:endParaRPr lang="en-US">
              <a:latin typeface="Plantagenet Cherokee" panose="02020602070100000000" pitchFamily="18" charset="0"/>
            </a:endParaRPr>
          </a:p>
          <a:p>
            <a:endParaRPr lang="en-US"/>
          </a:p>
        </p:txBody>
      </p:sp>
      <p:pic>
        <p:nvPicPr>
          <p:cNvPr id="5" name="Picture 10" descr="Great Valley School District">
            <a:extLst>
              <a:ext uri="{FF2B5EF4-FFF2-40B4-BE49-F238E27FC236}">
                <a16:creationId xmlns:a16="http://schemas.microsoft.com/office/drawing/2014/main" id="{46F813C7-C470-48C2-6994-F1EF76BBE1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287032879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F65062-66F7-7C02-538E-FD8139D7E7FF}"/>
            </a:ext>
          </a:extLst>
        </p:cNvPr>
        <p:cNvGrpSpPr/>
        <p:nvPr/>
      </p:nvGrpSpPr>
      <p:grpSpPr>
        <a:xfrm>
          <a:off x="0" y="0"/>
          <a:ext cx="0" cy="0"/>
          <a:chOff x="0" y="0"/>
          <a:chExt cx="0" cy="0"/>
        </a:xfrm>
      </p:grpSpPr>
      <p:sp>
        <p:nvSpPr>
          <p:cNvPr id="10" name="Arrow: Right 9">
            <a:extLst>
              <a:ext uri="{FF2B5EF4-FFF2-40B4-BE49-F238E27FC236}">
                <a16:creationId xmlns:a16="http://schemas.microsoft.com/office/drawing/2014/main" id="{F9E82D6E-F1D3-5D57-125D-396A284F1626}"/>
              </a:ext>
            </a:extLst>
          </p:cNvPr>
          <p:cNvSpPr/>
          <p:nvPr/>
        </p:nvSpPr>
        <p:spPr>
          <a:xfrm rot="1904740">
            <a:off x="2423119" y="4930728"/>
            <a:ext cx="1818835"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Arrow: Right 7">
            <a:extLst>
              <a:ext uri="{FF2B5EF4-FFF2-40B4-BE49-F238E27FC236}">
                <a16:creationId xmlns:a16="http://schemas.microsoft.com/office/drawing/2014/main" id="{E41BC639-1E75-2C41-7253-2776E87A0F36}"/>
              </a:ext>
            </a:extLst>
          </p:cNvPr>
          <p:cNvSpPr/>
          <p:nvPr/>
        </p:nvSpPr>
        <p:spPr>
          <a:xfrm rot="2860973">
            <a:off x="3130256" y="3735589"/>
            <a:ext cx="1333689"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85FD486-A9E0-FD0A-2A19-0AA7B4476607}"/>
              </a:ext>
            </a:extLst>
          </p:cNvPr>
          <p:cNvSpPr>
            <a:spLocks noGrp="1"/>
          </p:cNvSpPr>
          <p:nvPr>
            <p:ph type="title"/>
          </p:nvPr>
        </p:nvSpPr>
        <p:spPr/>
        <p:txBody>
          <a:bodyPr/>
          <a:lstStyle/>
          <a:p>
            <a:r>
              <a:rPr lang="en-US" sz="5000">
                <a:latin typeface="Plantagenet Cherokee"/>
              </a:rPr>
              <a:t>Mathematics</a:t>
            </a:r>
          </a:p>
        </p:txBody>
      </p:sp>
      <p:sp>
        <p:nvSpPr>
          <p:cNvPr id="3" name="Text Placeholder 2">
            <a:extLst>
              <a:ext uri="{FF2B5EF4-FFF2-40B4-BE49-F238E27FC236}">
                <a16:creationId xmlns:a16="http://schemas.microsoft.com/office/drawing/2014/main" id="{EF9217F9-10A4-86CA-F3D5-FE759394D7B3}"/>
              </a:ext>
            </a:extLst>
          </p:cNvPr>
          <p:cNvSpPr>
            <a:spLocks noGrp="1"/>
          </p:cNvSpPr>
          <p:nvPr>
            <p:ph type="body" idx="1"/>
          </p:nvPr>
        </p:nvSpPr>
        <p:spPr>
          <a:xfrm>
            <a:off x="363554" y="2562901"/>
            <a:ext cx="4825157" cy="576262"/>
          </a:xfrm>
        </p:spPr>
        <p:txBody>
          <a:bodyPr/>
          <a:lstStyle/>
          <a:p>
            <a:r>
              <a:rPr lang="en-US" sz="4400">
                <a:latin typeface="Plantagenet Cherokee" panose="02020602070100000000" pitchFamily="18" charset="0"/>
              </a:rPr>
              <a:t>7th Grade</a:t>
            </a:r>
          </a:p>
        </p:txBody>
      </p:sp>
      <p:sp>
        <p:nvSpPr>
          <p:cNvPr id="4" name="Content Placeholder 3">
            <a:extLst>
              <a:ext uri="{FF2B5EF4-FFF2-40B4-BE49-F238E27FC236}">
                <a16:creationId xmlns:a16="http://schemas.microsoft.com/office/drawing/2014/main" id="{18C6C3FC-1ECF-E115-94A1-B28FC9815C7E}"/>
              </a:ext>
            </a:extLst>
          </p:cNvPr>
          <p:cNvSpPr>
            <a:spLocks noGrp="1"/>
          </p:cNvSpPr>
          <p:nvPr>
            <p:ph sz="half" idx="2"/>
          </p:nvPr>
        </p:nvSpPr>
        <p:spPr>
          <a:xfrm>
            <a:off x="131740" y="3115098"/>
            <a:ext cx="4825158" cy="2840039"/>
          </a:xfrm>
        </p:spPr>
        <p:txBody>
          <a:bodyPr vert="horz" lIns="91440" tIns="45720" rIns="91440" bIns="45720" rtlCol="0" anchor="t">
            <a:normAutofit/>
          </a:bodyPr>
          <a:lstStyle/>
          <a:p>
            <a:r>
              <a:rPr lang="en-US" sz="3000">
                <a:ea typeface="+mn-lt"/>
                <a:cs typeface="+mn-lt"/>
              </a:rPr>
              <a:t>Grade 7 math</a:t>
            </a:r>
          </a:p>
          <a:p>
            <a:pPr marL="0" indent="0">
              <a:buNone/>
            </a:pPr>
            <a:r>
              <a:rPr lang="en-US" sz="3000">
                <a:ea typeface="+mn-lt"/>
                <a:cs typeface="+mn-lt"/>
              </a:rPr>
              <a:t> </a:t>
            </a:r>
            <a:endParaRPr lang="en-US" sz="3000"/>
          </a:p>
          <a:p>
            <a:r>
              <a:rPr lang="en-US" sz="3000">
                <a:ea typeface="+mn-lt"/>
                <a:cs typeface="+mn-lt"/>
              </a:rPr>
              <a:t>7/8 math </a:t>
            </a:r>
            <a:endParaRPr lang="en-US" sz="3000"/>
          </a:p>
          <a:p>
            <a:endParaRPr lang="en-US" sz="5000"/>
          </a:p>
          <a:p>
            <a:endParaRPr lang="en-US" sz="5000"/>
          </a:p>
        </p:txBody>
      </p:sp>
      <p:sp>
        <p:nvSpPr>
          <p:cNvPr id="5" name="Text Placeholder 4">
            <a:extLst>
              <a:ext uri="{FF2B5EF4-FFF2-40B4-BE49-F238E27FC236}">
                <a16:creationId xmlns:a16="http://schemas.microsoft.com/office/drawing/2014/main" id="{E60ED657-04FF-DA1E-0261-FB1D066239D0}"/>
              </a:ext>
            </a:extLst>
          </p:cNvPr>
          <p:cNvSpPr>
            <a:spLocks noGrp="1"/>
          </p:cNvSpPr>
          <p:nvPr>
            <p:ph type="body" sz="quarter" idx="3"/>
          </p:nvPr>
        </p:nvSpPr>
        <p:spPr>
          <a:xfrm>
            <a:off x="4106283" y="2513049"/>
            <a:ext cx="4825159" cy="576262"/>
          </a:xfrm>
        </p:spPr>
        <p:txBody>
          <a:bodyPr/>
          <a:lstStyle/>
          <a:p>
            <a:r>
              <a:rPr lang="en-US" sz="4400">
                <a:latin typeface="Plantagenet Cherokee" panose="02020602070100000000" pitchFamily="18" charset="0"/>
              </a:rPr>
              <a:t>8th Grade</a:t>
            </a:r>
          </a:p>
        </p:txBody>
      </p:sp>
      <p:sp>
        <p:nvSpPr>
          <p:cNvPr id="6" name="Content Placeholder 5">
            <a:extLst>
              <a:ext uri="{FF2B5EF4-FFF2-40B4-BE49-F238E27FC236}">
                <a16:creationId xmlns:a16="http://schemas.microsoft.com/office/drawing/2014/main" id="{0BA1655A-8AC0-2E3A-592C-D224D51E5A6F}"/>
              </a:ext>
            </a:extLst>
          </p:cNvPr>
          <p:cNvSpPr>
            <a:spLocks noGrp="1"/>
          </p:cNvSpPr>
          <p:nvPr>
            <p:ph sz="quarter" idx="4"/>
          </p:nvPr>
        </p:nvSpPr>
        <p:spPr>
          <a:xfrm>
            <a:off x="4106283" y="3128848"/>
            <a:ext cx="3488939" cy="3891386"/>
          </a:xfrm>
        </p:spPr>
        <p:txBody>
          <a:bodyPr vert="horz" lIns="91440" tIns="45720" rIns="91440" bIns="45720" rtlCol="0" anchor="t">
            <a:normAutofit/>
          </a:bodyPr>
          <a:lstStyle/>
          <a:p>
            <a:r>
              <a:rPr lang="en-US" sz="3000"/>
              <a:t>Grade 8 math</a:t>
            </a:r>
          </a:p>
          <a:p>
            <a:pPr marL="0" indent="0">
              <a:buNone/>
            </a:pPr>
            <a:endParaRPr lang="en-US" sz="3000"/>
          </a:p>
          <a:p>
            <a:r>
              <a:rPr lang="en-US" sz="3000"/>
              <a:t>Algebra I </a:t>
            </a:r>
          </a:p>
          <a:p>
            <a:pPr marL="0" indent="0">
              <a:buNone/>
            </a:pPr>
            <a:endParaRPr lang="en-US" sz="3000">
              <a:solidFill>
                <a:srgbClr val="000000"/>
              </a:solidFill>
            </a:endParaRPr>
          </a:p>
          <a:p>
            <a:r>
              <a:rPr lang="en-US" sz="2200"/>
              <a:t>Algebra I/Geometry</a:t>
            </a:r>
          </a:p>
        </p:txBody>
      </p:sp>
      <p:sp>
        <p:nvSpPr>
          <p:cNvPr id="7" name="Arrow: Right 6">
            <a:extLst>
              <a:ext uri="{FF2B5EF4-FFF2-40B4-BE49-F238E27FC236}">
                <a16:creationId xmlns:a16="http://schemas.microsoft.com/office/drawing/2014/main" id="{31E45F6E-3007-5592-9CC1-8C88EDD76906}"/>
              </a:ext>
            </a:extLst>
          </p:cNvPr>
          <p:cNvSpPr/>
          <p:nvPr/>
        </p:nvSpPr>
        <p:spPr>
          <a:xfrm>
            <a:off x="3248234" y="3265488"/>
            <a:ext cx="680499"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Arrow: Right 8">
            <a:extLst>
              <a:ext uri="{FF2B5EF4-FFF2-40B4-BE49-F238E27FC236}">
                <a16:creationId xmlns:a16="http://schemas.microsoft.com/office/drawing/2014/main" id="{39AAF72D-20C7-E1CC-228C-0D0BF6819030}"/>
              </a:ext>
            </a:extLst>
          </p:cNvPr>
          <p:cNvSpPr/>
          <p:nvPr/>
        </p:nvSpPr>
        <p:spPr>
          <a:xfrm>
            <a:off x="2489858" y="4440383"/>
            <a:ext cx="1564508"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Great Valley School District">
            <a:extLst>
              <a:ext uri="{FF2B5EF4-FFF2-40B4-BE49-F238E27FC236}">
                <a16:creationId xmlns:a16="http://schemas.microsoft.com/office/drawing/2014/main" id="{F8BFE682-A00A-9029-FFEB-CB345DA9DF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12" name="Text Placeholder 4">
            <a:extLst>
              <a:ext uri="{FF2B5EF4-FFF2-40B4-BE49-F238E27FC236}">
                <a16:creationId xmlns:a16="http://schemas.microsoft.com/office/drawing/2014/main" id="{F46DD6E9-9E47-33CC-ABCD-C2574125262E}"/>
              </a:ext>
            </a:extLst>
          </p:cNvPr>
          <p:cNvSpPr txBox="1">
            <a:spLocks/>
          </p:cNvSpPr>
          <p:nvPr/>
        </p:nvSpPr>
        <p:spPr>
          <a:xfrm>
            <a:off x="8157630" y="2513049"/>
            <a:ext cx="2804206"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9pPr>
          </a:lstStyle>
          <a:p>
            <a:r>
              <a:rPr lang="en-US" sz="4400">
                <a:latin typeface="Plantagenet Cherokee" panose="02020602070100000000" pitchFamily="18" charset="0"/>
              </a:rPr>
              <a:t>9th Grade</a:t>
            </a:r>
          </a:p>
        </p:txBody>
      </p:sp>
      <p:sp>
        <p:nvSpPr>
          <p:cNvPr id="13" name="Content Placeholder 5">
            <a:extLst>
              <a:ext uri="{FF2B5EF4-FFF2-40B4-BE49-F238E27FC236}">
                <a16:creationId xmlns:a16="http://schemas.microsoft.com/office/drawing/2014/main" id="{1171EAB7-D082-5939-6E8B-6A817B433E91}"/>
              </a:ext>
            </a:extLst>
          </p:cNvPr>
          <p:cNvSpPr txBox="1">
            <a:spLocks/>
          </p:cNvSpPr>
          <p:nvPr/>
        </p:nvSpPr>
        <p:spPr>
          <a:xfrm>
            <a:off x="8387705" y="3073956"/>
            <a:ext cx="3742731" cy="3492026"/>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2600"/>
              <a:t>Algebra I</a:t>
            </a:r>
          </a:p>
          <a:p>
            <a:pPr marL="0" indent="0">
              <a:buNone/>
            </a:pPr>
            <a:endParaRPr lang="en-US" sz="2600"/>
          </a:p>
          <a:p>
            <a:r>
              <a:rPr lang="en-US" sz="2600"/>
              <a:t>Geometry</a:t>
            </a:r>
          </a:p>
          <a:p>
            <a:r>
              <a:rPr lang="en-US" sz="2600"/>
              <a:t>Honors Geometry</a:t>
            </a:r>
          </a:p>
        </p:txBody>
      </p:sp>
      <p:sp>
        <p:nvSpPr>
          <p:cNvPr id="14" name="Arrow: Right 13">
            <a:extLst>
              <a:ext uri="{FF2B5EF4-FFF2-40B4-BE49-F238E27FC236}">
                <a16:creationId xmlns:a16="http://schemas.microsoft.com/office/drawing/2014/main" id="{DCF61804-9DA1-3863-50C6-B2C5C47864E9}"/>
              </a:ext>
            </a:extLst>
          </p:cNvPr>
          <p:cNvSpPr/>
          <p:nvPr/>
        </p:nvSpPr>
        <p:spPr>
          <a:xfrm>
            <a:off x="7363409" y="3280350"/>
            <a:ext cx="880297"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Right 14">
            <a:extLst>
              <a:ext uri="{FF2B5EF4-FFF2-40B4-BE49-F238E27FC236}">
                <a16:creationId xmlns:a16="http://schemas.microsoft.com/office/drawing/2014/main" id="{A8278FC0-0BAB-F9BA-52C0-E77C9813EE4B}"/>
              </a:ext>
            </a:extLst>
          </p:cNvPr>
          <p:cNvSpPr/>
          <p:nvPr/>
        </p:nvSpPr>
        <p:spPr>
          <a:xfrm rot="1603172">
            <a:off x="7342229" y="5775592"/>
            <a:ext cx="997210"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Arrow: Right 15">
            <a:extLst>
              <a:ext uri="{FF2B5EF4-FFF2-40B4-BE49-F238E27FC236}">
                <a16:creationId xmlns:a16="http://schemas.microsoft.com/office/drawing/2014/main" id="{8F3EA6D5-C679-6F22-3331-CA752471B7D0}"/>
              </a:ext>
            </a:extLst>
          </p:cNvPr>
          <p:cNvSpPr/>
          <p:nvPr/>
        </p:nvSpPr>
        <p:spPr>
          <a:xfrm>
            <a:off x="7363409" y="5548267"/>
            <a:ext cx="972379"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Arrow: Right 16">
            <a:extLst>
              <a:ext uri="{FF2B5EF4-FFF2-40B4-BE49-F238E27FC236}">
                <a16:creationId xmlns:a16="http://schemas.microsoft.com/office/drawing/2014/main" id="{CCC1A841-4725-50D0-478C-F326C0CD94DF}"/>
              </a:ext>
            </a:extLst>
          </p:cNvPr>
          <p:cNvSpPr/>
          <p:nvPr/>
        </p:nvSpPr>
        <p:spPr>
          <a:xfrm rot="766314">
            <a:off x="6667997" y="4625908"/>
            <a:ext cx="1749503"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Arrow: Right 17">
            <a:extLst>
              <a:ext uri="{FF2B5EF4-FFF2-40B4-BE49-F238E27FC236}">
                <a16:creationId xmlns:a16="http://schemas.microsoft.com/office/drawing/2014/main" id="{8945CCA1-D62A-7F5A-10A4-24EDB33968F3}"/>
              </a:ext>
            </a:extLst>
          </p:cNvPr>
          <p:cNvSpPr/>
          <p:nvPr/>
        </p:nvSpPr>
        <p:spPr>
          <a:xfrm>
            <a:off x="6653402" y="4427385"/>
            <a:ext cx="1682386" cy="32702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Content Placeholder 5">
            <a:extLst>
              <a:ext uri="{FF2B5EF4-FFF2-40B4-BE49-F238E27FC236}">
                <a16:creationId xmlns:a16="http://schemas.microsoft.com/office/drawing/2014/main" id="{196F4F98-7E55-3414-B441-48CC142B9779}"/>
              </a:ext>
            </a:extLst>
          </p:cNvPr>
          <p:cNvSpPr txBox="1">
            <a:spLocks/>
          </p:cNvSpPr>
          <p:nvPr/>
        </p:nvSpPr>
        <p:spPr>
          <a:xfrm>
            <a:off x="8345221" y="5425099"/>
            <a:ext cx="3742731" cy="1060075"/>
          </a:xfrm>
          <a:prstGeom prst="rect">
            <a:avLst/>
          </a:prstGeom>
        </p:spPr>
        <p:txBody>
          <a:bodyPr vert="horz" lIns="91440" tIns="45720" rIns="91440" bIns="45720" rtlCol="0" anchor="t">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a:lstStyle>
          <a:p>
            <a:r>
              <a:rPr lang="en-US" sz="2600"/>
              <a:t>Algebra II</a:t>
            </a:r>
          </a:p>
          <a:p>
            <a:r>
              <a:rPr lang="en-US" sz="2600"/>
              <a:t>Honors Algebra II </a:t>
            </a:r>
          </a:p>
        </p:txBody>
      </p:sp>
    </p:spTree>
    <p:extLst>
      <p:ext uri="{BB962C8B-B14F-4D97-AF65-F5344CB8AC3E}">
        <p14:creationId xmlns:p14="http://schemas.microsoft.com/office/powerpoint/2010/main" val="25045981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ED5DE-7309-FAED-E47C-9260710E06D1}"/>
              </a:ext>
            </a:extLst>
          </p:cNvPr>
          <p:cNvSpPr>
            <a:spLocks noGrp="1"/>
          </p:cNvSpPr>
          <p:nvPr>
            <p:ph type="title"/>
          </p:nvPr>
        </p:nvSpPr>
        <p:spPr/>
        <p:txBody>
          <a:bodyPr/>
          <a:lstStyle/>
          <a:p>
            <a:pPr algn="ctr"/>
            <a:r>
              <a:rPr lang="en-US" sz="5000">
                <a:latin typeface="Plantagenet Cherokee" panose="02020602070100000000" pitchFamily="18" charset="0"/>
              </a:rPr>
              <a:t>7</a:t>
            </a:r>
            <a:r>
              <a:rPr lang="en-US" sz="5000" baseline="30000">
                <a:latin typeface="Plantagenet Cherokee" panose="02020602070100000000" pitchFamily="18" charset="0"/>
              </a:rPr>
              <a:t>th</a:t>
            </a:r>
            <a:r>
              <a:rPr lang="en-US" sz="5000">
                <a:latin typeface="Plantagenet Cherokee" panose="02020602070100000000" pitchFamily="18" charset="0"/>
              </a:rPr>
              <a:t> Grade</a:t>
            </a:r>
          </a:p>
        </p:txBody>
      </p:sp>
      <p:sp>
        <p:nvSpPr>
          <p:cNvPr id="3" name="Text Placeholder 2">
            <a:extLst>
              <a:ext uri="{FF2B5EF4-FFF2-40B4-BE49-F238E27FC236}">
                <a16:creationId xmlns:a16="http://schemas.microsoft.com/office/drawing/2014/main" id="{5E4C555A-D94B-2104-5A6B-6F4966CDD0B1}"/>
              </a:ext>
            </a:extLst>
          </p:cNvPr>
          <p:cNvSpPr>
            <a:spLocks noGrp="1"/>
          </p:cNvSpPr>
          <p:nvPr>
            <p:ph type="body" idx="1"/>
          </p:nvPr>
        </p:nvSpPr>
        <p:spPr/>
        <p:txBody>
          <a:bodyPr/>
          <a:lstStyle/>
          <a:p>
            <a:r>
              <a:rPr lang="en-US" sz="4400">
                <a:latin typeface="Plantagenet Cherokee" panose="02020602070100000000" pitchFamily="18" charset="0"/>
              </a:rPr>
              <a:t>Grade 7 Math</a:t>
            </a:r>
          </a:p>
        </p:txBody>
      </p:sp>
      <p:sp>
        <p:nvSpPr>
          <p:cNvPr id="4" name="Content Placeholder 3">
            <a:extLst>
              <a:ext uri="{FF2B5EF4-FFF2-40B4-BE49-F238E27FC236}">
                <a16:creationId xmlns:a16="http://schemas.microsoft.com/office/drawing/2014/main" id="{B9DF71C8-3BF2-2DBA-FE74-FE7E420530C3}"/>
              </a:ext>
            </a:extLst>
          </p:cNvPr>
          <p:cNvSpPr>
            <a:spLocks noGrp="1"/>
          </p:cNvSpPr>
          <p:nvPr>
            <p:ph sz="half" idx="2"/>
          </p:nvPr>
        </p:nvSpPr>
        <p:spPr/>
        <p:txBody>
          <a:bodyPr>
            <a:normAutofit/>
          </a:bodyPr>
          <a:lstStyle/>
          <a:p>
            <a:r>
              <a:rPr lang="en-US" sz="2000">
                <a:latin typeface="Plantagenet Cherokee" panose="02020602070100000000" pitchFamily="18" charset="0"/>
              </a:rPr>
              <a:t>Proportional Relationships</a:t>
            </a:r>
          </a:p>
          <a:p>
            <a:r>
              <a:rPr lang="en-US" sz="2000">
                <a:latin typeface="Plantagenet Cherokee" panose="02020602070100000000" pitchFamily="18" charset="0"/>
              </a:rPr>
              <a:t>Rational Number Arithmetic</a:t>
            </a:r>
          </a:p>
          <a:p>
            <a:r>
              <a:rPr lang="en-US" sz="2000">
                <a:latin typeface="Plantagenet Cherokee" panose="02020602070100000000" pitchFamily="18" charset="0"/>
              </a:rPr>
              <a:t>Algebraic Expressions, 2 Step Equations, and Inequalities</a:t>
            </a:r>
          </a:p>
          <a:p>
            <a:r>
              <a:rPr lang="en-US" sz="2000">
                <a:latin typeface="Plantagenet Cherokee" panose="02020602070100000000" pitchFamily="18" charset="0"/>
              </a:rPr>
              <a:t>Angles, Triangles, Prisms</a:t>
            </a:r>
          </a:p>
          <a:p>
            <a:r>
              <a:rPr lang="en-US" sz="2000">
                <a:latin typeface="Plantagenet Cherokee" panose="02020602070100000000" pitchFamily="18" charset="0"/>
              </a:rPr>
              <a:t>Data and Probability </a:t>
            </a:r>
          </a:p>
          <a:p>
            <a:endParaRPr lang="en-US"/>
          </a:p>
          <a:p>
            <a:endParaRPr lang="en-US"/>
          </a:p>
        </p:txBody>
      </p:sp>
      <p:sp>
        <p:nvSpPr>
          <p:cNvPr id="5" name="Text Placeholder 4">
            <a:extLst>
              <a:ext uri="{FF2B5EF4-FFF2-40B4-BE49-F238E27FC236}">
                <a16:creationId xmlns:a16="http://schemas.microsoft.com/office/drawing/2014/main" id="{25251B5F-BBAC-5160-592E-83B8872CA4BC}"/>
              </a:ext>
            </a:extLst>
          </p:cNvPr>
          <p:cNvSpPr>
            <a:spLocks noGrp="1"/>
          </p:cNvSpPr>
          <p:nvPr>
            <p:ph type="body" sz="quarter" idx="3"/>
          </p:nvPr>
        </p:nvSpPr>
        <p:spPr/>
        <p:txBody>
          <a:bodyPr/>
          <a:lstStyle/>
          <a:p>
            <a:r>
              <a:rPr lang="en-US" sz="4400">
                <a:latin typeface="Plantagenet Cherokee" panose="02020602070100000000" pitchFamily="18" charset="0"/>
              </a:rPr>
              <a:t>7/8 Math</a:t>
            </a:r>
          </a:p>
        </p:txBody>
      </p:sp>
      <p:sp>
        <p:nvSpPr>
          <p:cNvPr id="6" name="Content Placeholder 5">
            <a:extLst>
              <a:ext uri="{FF2B5EF4-FFF2-40B4-BE49-F238E27FC236}">
                <a16:creationId xmlns:a16="http://schemas.microsoft.com/office/drawing/2014/main" id="{1AB52267-52CE-F3F6-A7E0-94E8EB7C2235}"/>
              </a:ext>
            </a:extLst>
          </p:cNvPr>
          <p:cNvSpPr>
            <a:spLocks noGrp="1"/>
          </p:cNvSpPr>
          <p:nvPr>
            <p:ph sz="quarter" idx="4"/>
          </p:nvPr>
        </p:nvSpPr>
        <p:spPr/>
        <p:txBody>
          <a:bodyPr>
            <a:noAutofit/>
          </a:bodyPr>
          <a:lstStyle/>
          <a:p>
            <a:r>
              <a:rPr lang="en-US" sz="2000">
                <a:latin typeface="Plantagenet Cherokee" panose="02020602070100000000" pitchFamily="18" charset="0"/>
              </a:rPr>
              <a:t>All of Grade 7 Math</a:t>
            </a:r>
          </a:p>
          <a:p>
            <a:r>
              <a:rPr lang="en-US" sz="2000">
                <a:latin typeface="Plantagenet Cherokee" panose="02020602070100000000" pitchFamily="18" charset="0"/>
              </a:rPr>
              <a:t>Similarity, Dilations, and Slope</a:t>
            </a:r>
          </a:p>
          <a:p>
            <a:r>
              <a:rPr lang="en-US" sz="2000">
                <a:latin typeface="Plantagenet Cherokee" panose="02020602070100000000" pitchFamily="18" charset="0"/>
              </a:rPr>
              <a:t>Linear Relationships</a:t>
            </a:r>
          </a:p>
          <a:p>
            <a:r>
              <a:rPr lang="en-US" sz="2000">
                <a:latin typeface="Plantagenet Cherokee" panose="02020602070100000000" pitchFamily="18" charset="0"/>
              </a:rPr>
              <a:t>Solving Multi-Step, Complex Linear Equations in One Variable</a:t>
            </a:r>
          </a:p>
          <a:p>
            <a:r>
              <a:rPr lang="en-US" sz="2000">
                <a:latin typeface="Plantagenet Cherokee" panose="02020602070100000000" pitchFamily="18" charset="0"/>
              </a:rPr>
              <a:t>Solving Systems of Linear Equations and Inequalities</a:t>
            </a:r>
          </a:p>
        </p:txBody>
      </p:sp>
      <p:pic>
        <p:nvPicPr>
          <p:cNvPr id="7" name="Picture 10" descr="Great Valley School District">
            <a:extLst>
              <a:ext uri="{FF2B5EF4-FFF2-40B4-BE49-F238E27FC236}">
                <a16:creationId xmlns:a16="http://schemas.microsoft.com/office/drawing/2014/main" id="{631072AD-AF65-F5E1-3242-2ED403D6C8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4704123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2" name="Group 41">
            <a:extLst>
              <a:ext uri="{FF2B5EF4-FFF2-40B4-BE49-F238E27FC236}">
                <a16:creationId xmlns:a16="http://schemas.microsoft.com/office/drawing/2014/main" id="{FAEF28A3-012D-4640-B8B8-1EF6EAF7233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0"/>
            <a:ext cx="12192000" cy="6858000"/>
            <a:chOff x="0" y="0"/>
            <a:chExt cx="12192000" cy="6858000"/>
          </a:xfrm>
        </p:grpSpPr>
        <p:sp>
          <p:nvSpPr>
            <p:cNvPr id="43" name="Rectangle 42">
              <a:extLst>
                <a:ext uri="{FF2B5EF4-FFF2-40B4-BE49-F238E27FC236}">
                  <a16:creationId xmlns:a16="http://schemas.microsoft.com/office/drawing/2014/main" id="{F3B2F1C2-14D3-4A53-B329-323795BCFD5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44" name="Oval 43">
              <a:extLst>
                <a:ext uri="{FF2B5EF4-FFF2-40B4-BE49-F238E27FC236}">
                  <a16:creationId xmlns:a16="http://schemas.microsoft.com/office/drawing/2014/main" id="{194E879E-1515-4211-8F1B-B68A92B2C20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5" name="Oval 44">
              <a:extLst>
                <a:ext uri="{FF2B5EF4-FFF2-40B4-BE49-F238E27FC236}">
                  <a16:creationId xmlns:a16="http://schemas.microsoft.com/office/drawing/2014/main" id="{F7137E7D-1F4E-498A-97D1-0E1FE6FC6F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6" name="Oval 45">
              <a:extLst>
                <a:ext uri="{FF2B5EF4-FFF2-40B4-BE49-F238E27FC236}">
                  <a16:creationId xmlns:a16="http://schemas.microsoft.com/office/drawing/2014/main" id="{91375183-B6E5-43E0-B28F-39EC908385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7" name="Oval 46">
              <a:extLst>
                <a:ext uri="{FF2B5EF4-FFF2-40B4-BE49-F238E27FC236}">
                  <a16:creationId xmlns:a16="http://schemas.microsoft.com/office/drawing/2014/main" id="{267F36BD-A8AF-4304-A662-1007CC174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8" name="Oval 47">
              <a:extLst>
                <a:ext uri="{FF2B5EF4-FFF2-40B4-BE49-F238E27FC236}">
                  <a16:creationId xmlns:a16="http://schemas.microsoft.com/office/drawing/2014/main" id="{15D9095F-2809-4A90-A032-250AC21C35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49" name="Freeform 5">
              <a:extLst>
                <a:ext uri="{FF2B5EF4-FFF2-40B4-BE49-F238E27FC236}">
                  <a16:creationId xmlns:a16="http://schemas.microsoft.com/office/drawing/2014/main" id="{9027D7BF-C282-4477-A406-245C3F2652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
          <p:nvSpPr>
            <p:cNvPr id="50" name="Freeform 5">
              <a:extLst>
                <a:ext uri="{FF2B5EF4-FFF2-40B4-BE49-F238E27FC236}">
                  <a16:creationId xmlns:a16="http://schemas.microsoft.com/office/drawing/2014/main" id="{AC3C43D8-426E-472E-A8E8-C41BF7A876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txBody>
            <a:bodyPr/>
            <a:lstStyle/>
            <a:p>
              <a:endParaRPr lang="en-US"/>
            </a:p>
          </p:txBody>
        </p:sp>
        <p:sp>
          <p:nvSpPr>
            <p:cNvPr id="51" name="Freeform 5">
              <a:extLst>
                <a:ext uri="{FF2B5EF4-FFF2-40B4-BE49-F238E27FC236}">
                  <a16:creationId xmlns:a16="http://schemas.microsoft.com/office/drawing/2014/main" id="{52DCAE0E-B8DE-4C42-A48F-FA0C8345AC93}"/>
                </a:ext>
                <a:ext uri="{C183D7F6-B498-43B3-948B-1728B52AA6E4}">
                  <adec:decorative xmlns:adec="http://schemas.microsoft.com/office/drawing/2017/decorative" val="1"/>
                </a:ext>
              </a:extLst>
            </p:cNvPr>
            <p:cNvSpPr>
              <a:spLocks noEditPoints="1"/>
            </p:cNvSpPr>
            <p:nvPr>
              <p:extLst>
                <p:ext uri="{386F3935-93C4-4BCD-93E2-E3B085C9AB24}">
                  <p16:designElem xmlns:p16="http://schemas.microsoft.com/office/powerpoint/2015/main" val="1"/>
                </p:ext>
              </p:extLst>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txBody>
            <a:bodyPr/>
            <a:lstStyle/>
            <a:p>
              <a:endParaRPr lang="en-US"/>
            </a:p>
          </p:txBody>
        </p:sp>
      </p:grpSp>
      <p:sp>
        <p:nvSpPr>
          <p:cNvPr id="53" name="Rectangle 52">
            <a:extLst>
              <a:ext uri="{FF2B5EF4-FFF2-40B4-BE49-F238E27FC236}">
                <a16:creationId xmlns:a16="http://schemas.microsoft.com/office/drawing/2014/main" id="{59647F54-801D-44AB-8284-EDDFF77631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0FACFED1-6745-0BFC-0396-52461B12CC63}"/>
              </a:ext>
            </a:extLst>
          </p:cNvPr>
          <p:cNvSpPr>
            <a:spLocks noGrp="1"/>
          </p:cNvSpPr>
          <p:nvPr>
            <p:ph type="title"/>
          </p:nvPr>
        </p:nvSpPr>
        <p:spPr>
          <a:xfrm>
            <a:off x="1154954" y="973668"/>
            <a:ext cx="8761413" cy="706964"/>
          </a:xfrm>
        </p:spPr>
        <p:txBody>
          <a:bodyPr vert="horz" lIns="91440" tIns="45720" rIns="91440" bIns="45720" rtlCol="0" anchor="ctr">
            <a:noAutofit/>
          </a:bodyPr>
          <a:lstStyle/>
          <a:p>
            <a:r>
              <a:rPr lang="en-US" sz="5000">
                <a:latin typeface="Plantagenet Cherokee" panose="02020602070100000000" pitchFamily="18" charset="0"/>
              </a:rPr>
              <a:t>World Language</a:t>
            </a:r>
          </a:p>
        </p:txBody>
      </p:sp>
      <p:sp>
        <p:nvSpPr>
          <p:cNvPr id="3" name="Content Placeholder 2">
            <a:extLst>
              <a:ext uri="{FF2B5EF4-FFF2-40B4-BE49-F238E27FC236}">
                <a16:creationId xmlns:a16="http://schemas.microsoft.com/office/drawing/2014/main" id="{03039A44-9111-E109-E424-1B5FCA3AFC89}"/>
              </a:ext>
            </a:extLst>
          </p:cNvPr>
          <p:cNvSpPr>
            <a:spLocks noGrp="1"/>
          </p:cNvSpPr>
          <p:nvPr>
            <p:ph sz="half" idx="1"/>
          </p:nvPr>
        </p:nvSpPr>
        <p:spPr>
          <a:xfrm>
            <a:off x="1154954" y="2603500"/>
            <a:ext cx="6397313" cy="3416300"/>
          </a:xfrm>
        </p:spPr>
        <p:txBody>
          <a:bodyPr vert="horz" lIns="91440" tIns="45720" rIns="91440" bIns="45720" rtlCol="0" anchor="ctr">
            <a:normAutofit/>
          </a:bodyPr>
          <a:lstStyle/>
          <a:p>
            <a:pPr>
              <a:lnSpc>
                <a:spcPct val="90000"/>
              </a:lnSpc>
            </a:pPr>
            <a:r>
              <a:rPr lang="en-US" sz="2000">
                <a:latin typeface="Plantagenet Cherokee" panose="02020602070100000000" pitchFamily="18" charset="0"/>
              </a:rPr>
              <a:t>Current 6th graders are participating in the World Language Exploratory course. </a:t>
            </a:r>
          </a:p>
          <a:p>
            <a:pPr>
              <a:lnSpc>
                <a:spcPct val="90000"/>
              </a:lnSpc>
            </a:pPr>
            <a:r>
              <a:rPr lang="en-US" sz="2000">
                <a:latin typeface="Plantagenet Cherokee" panose="02020602070100000000" pitchFamily="18" charset="0"/>
              </a:rPr>
              <a:t>Rising 7th graders will elect one Level 1 Language of their choice. </a:t>
            </a:r>
          </a:p>
          <a:p>
            <a:pPr>
              <a:lnSpc>
                <a:spcPct val="90000"/>
              </a:lnSpc>
            </a:pPr>
            <a:r>
              <a:rPr lang="en-US" sz="2000">
                <a:latin typeface="Plantagenet Cherokee" panose="02020602070100000000" pitchFamily="18" charset="0"/>
              </a:rPr>
              <a:t>GVMS offers French, Latin, German, Spanish, and Spanish for Heritage Learners. </a:t>
            </a:r>
          </a:p>
          <a:p>
            <a:pPr>
              <a:lnSpc>
                <a:spcPct val="90000"/>
              </a:lnSpc>
            </a:pPr>
            <a:r>
              <a:rPr lang="en-US" sz="2000">
                <a:latin typeface="Plantagenet Cherokee" panose="02020602070100000000" pitchFamily="18" charset="0"/>
              </a:rPr>
              <a:t>The level 1 course meets daily for the entire year and allows for foundational skills in language acquisition. </a:t>
            </a:r>
          </a:p>
          <a:p>
            <a:pPr>
              <a:lnSpc>
                <a:spcPct val="90000"/>
              </a:lnSpc>
            </a:pPr>
            <a:r>
              <a:rPr lang="en-US" sz="2000">
                <a:latin typeface="Plantagenet Cherokee" panose="02020602070100000000" pitchFamily="18" charset="0"/>
              </a:rPr>
              <a:t>Students will then advance to level 2 in 8th grade. </a:t>
            </a:r>
          </a:p>
        </p:txBody>
      </p:sp>
      <p:pic>
        <p:nvPicPr>
          <p:cNvPr id="7" name="Content Placeholder 6" descr="North Haven World Language Department – World Language – North Haven Public  Schools">
            <a:extLst>
              <a:ext uri="{FF2B5EF4-FFF2-40B4-BE49-F238E27FC236}">
                <a16:creationId xmlns:a16="http://schemas.microsoft.com/office/drawing/2014/main" id="{9D18E9C4-07B5-6FAD-9F0D-EF249EB27320}"/>
              </a:ext>
            </a:extLst>
          </p:cNvPr>
          <p:cNvPicPr>
            <a:picLocks noGrp="1" noChangeAspect="1"/>
          </p:cNvPicPr>
          <p:nvPr>
            <p:ph sz="half" idx="2"/>
          </p:nvPr>
        </p:nvPicPr>
        <p:blipFill>
          <a:blip r:embed="rId3"/>
          <a:srcRect r="2" b="919"/>
          <a:stretch/>
        </p:blipFill>
        <p:spPr>
          <a:xfrm>
            <a:off x="8887936" y="2799799"/>
            <a:ext cx="3319353" cy="3300171"/>
          </a:xfrm>
          <a:prstGeom prst="roundRect">
            <a:avLst>
              <a:gd name="adj" fmla="val 1858"/>
            </a:avLst>
          </a:prstGeom>
          <a:effectLst>
            <a:outerShdw blurRad="50800" dist="50800" dir="5400000" algn="tl" rotWithShape="0">
              <a:srgbClr val="000000">
                <a:alpha val="43000"/>
              </a:srgbClr>
            </a:outerShdw>
          </a:effectLst>
        </p:spPr>
      </p:pic>
      <p:pic>
        <p:nvPicPr>
          <p:cNvPr id="6" name="Picture 10" descr="Great Valley School District">
            <a:extLst>
              <a:ext uri="{FF2B5EF4-FFF2-40B4-BE49-F238E27FC236}">
                <a16:creationId xmlns:a16="http://schemas.microsoft.com/office/drawing/2014/main" id="{76316193-3F02-E5A4-7002-55A4AE7CADA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6587" y="0"/>
            <a:ext cx="1139671" cy="120523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Tree>
    <p:extLst>
      <p:ext uri="{BB962C8B-B14F-4D97-AF65-F5344CB8AC3E}">
        <p14:creationId xmlns:p14="http://schemas.microsoft.com/office/powerpoint/2010/main" val="806630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56981798-4550-46DA-9172-4846E2FB66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82EB7D3-3AD8-4ED1-9E1A-2906E14635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flipH="1">
            <a:off x="423335" y="404829"/>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a:extLst>
              <a:ext uri="{FF2B5EF4-FFF2-40B4-BE49-F238E27FC236}">
                <a16:creationId xmlns:a16="http://schemas.microsoft.com/office/drawing/2014/main" id="{E8158743-B9D9-F18F-D3B2-4CFA4D1485F0}"/>
              </a:ext>
            </a:extLst>
          </p:cNvPr>
          <p:cNvSpPr>
            <a:spLocks noGrp="1"/>
          </p:cNvSpPr>
          <p:nvPr>
            <p:ph type="ctrTitle"/>
          </p:nvPr>
        </p:nvSpPr>
        <p:spPr>
          <a:xfrm>
            <a:off x="158069" y="2122919"/>
            <a:ext cx="5940404" cy="3153753"/>
          </a:xfrm>
        </p:spPr>
        <p:txBody>
          <a:bodyPr>
            <a:normAutofit/>
          </a:bodyPr>
          <a:lstStyle/>
          <a:p>
            <a:pPr>
              <a:lnSpc>
                <a:spcPct val="90000"/>
              </a:lnSpc>
            </a:pPr>
            <a:r>
              <a:rPr lang="en-US" sz="5000" dirty="0">
                <a:solidFill>
                  <a:schemeClr val="tx2"/>
                </a:solidFill>
                <a:latin typeface="Plantagenet Cherokee"/>
              </a:rPr>
              <a:t>Thank you for your attention. </a:t>
            </a:r>
            <a:br>
              <a:rPr lang="en-US" sz="4200" dirty="0">
                <a:solidFill>
                  <a:schemeClr val="tx2"/>
                </a:solidFill>
                <a:latin typeface="Plantagenet Cherokee"/>
              </a:rPr>
            </a:br>
            <a:br>
              <a:rPr lang="en-US" sz="4200" dirty="0">
                <a:latin typeface="Plantagenet Cherokee"/>
              </a:rPr>
            </a:br>
            <a:endParaRPr lang="en-US" sz="4200" dirty="0">
              <a:solidFill>
                <a:schemeClr val="tx2"/>
              </a:solidFill>
              <a:latin typeface="Plantagenet Cherokee"/>
            </a:endParaRPr>
          </a:p>
        </p:txBody>
      </p:sp>
      <p:pic>
        <p:nvPicPr>
          <p:cNvPr id="5" name="Picture 10" descr="Great Valley School District">
            <a:extLst>
              <a:ext uri="{FF2B5EF4-FFF2-40B4-BE49-F238E27FC236}">
                <a16:creationId xmlns:a16="http://schemas.microsoft.com/office/drawing/2014/main" id="{3D8AC0DD-E44E-999F-AF4A-F97873E1E84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172" r="1" b="7613"/>
          <a:stretch/>
        </p:blipFill>
        <p:spPr bwMode="auto">
          <a:xfrm>
            <a:off x="5935995" y="430894"/>
            <a:ext cx="5769671" cy="5996212"/>
          </a:xfrm>
          <a:custGeom>
            <a:avLst/>
            <a:gdLst/>
            <a:ahLst/>
            <a:cxnLst/>
            <a:rect l="l" t="t" r="r" b="b"/>
            <a:pathLst>
              <a:path w="6585549" h="5934638">
                <a:moveTo>
                  <a:pt x="225406" y="0"/>
                </a:moveTo>
                <a:lnTo>
                  <a:pt x="6585549" y="0"/>
                </a:lnTo>
                <a:lnTo>
                  <a:pt x="6585549" y="5934638"/>
                </a:lnTo>
                <a:lnTo>
                  <a:pt x="226600" y="5934638"/>
                </a:lnTo>
                <a:lnTo>
                  <a:pt x="214529" y="5856373"/>
                </a:lnTo>
                <a:lnTo>
                  <a:pt x="203238" y="5780097"/>
                </a:lnTo>
                <a:lnTo>
                  <a:pt x="191320" y="5689292"/>
                </a:lnTo>
                <a:lnTo>
                  <a:pt x="177049" y="5581536"/>
                </a:lnTo>
                <a:lnTo>
                  <a:pt x="161995" y="5462279"/>
                </a:lnTo>
                <a:lnTo>
                  <a:pt x="146156" y="5327888"/>
                </a:lnTo>
                <a:lnTo>
                  <a:pt x="129376" y="5181389"/>
                </a:lnTo>
                <a:lnTo>
                  <a:pt x="112596" y="5022177"/>
                </a:lnTo>
                <a:lnTo>
                  <a:pt x="95503" y="4852675"/>
                </a:lnTo>
                <a:lnTo>
                  <a:pt x="79664" y="4669854"/>
                </a:lnTo>
                <a:lnTo>
                  <a:pt x="64453" y="4478558"/>
                </a:lnTo>
                <a:lnTo>
                  <a:pt x="50652" y="4276365"/>
                </a:lnTo>
                <a:lnTo>
                  <a:pt x="37480" y="4065697"/>
                </a:lnTo>
                <a:lnTo>
                  <a:pt x="25091" y="3845949"/>
                </a:lnTo>
                <a:lnTo>
                  <a:pt x="20700" y="3733351"/>
                </a:lnTo>
                <a:lnTo>
                  <a:pt x="15838" y="3618331"/>
                </a:lnTo>
                <a:lnTo>
                  <a:pt x="11291" y="3501495"/>
                </a:lnTo>
                <a:lnTo>
                  <a:pt x="8311" y="3384054"/>
                </a:lnTo>
                <a:lnTo>
                  <a:pt x="5645" y="3264191"/>
                </a:lnTo>
                <a:lnTo>
                  <a:pt x="2822" y="3143118"/>
                </a:lnTo>
                <a:lnTo>
                  <a:pt x="941" y="3019623"/>
                </a:lnTo>
                <a:lnTo>
                  <a:pt x="941" y="2894918"/>
                </a:lnTo>
                <a:lnTo>
                  <a:pt x="0" y="2769001"/>
                </a:lnTo>
                <a:lnTo>
                  <a:pt x="941" y="2641874"/>
                </a:lnTo>
                <a:lnTo>
                  <a:pt x="2822" y="2512931"/>
                </a:lnTo>
                <a:lnTo>
                  <a:pt x="4547" y="2383988"/>
                </a:lnTo>
                <a:lnTo>
                  <a:pt x="8311" y="2253229"/>
                </a:lnTo>
                <a:lnTo>
                  <a:pt x="12232" y="2121259"/>
                </a:lnTo>
                <a:lnTo>
                  <a:pt x="16779" y="1989289"/>
                </a:lnTo>
                <a:lnTo>
                  <a:pt x="23209" y="1856108"/>
                </a:lnTo>
                <a:lnTo>
                  <a:pt x="30893" y="1721716"/>
                </a:lnTo>
                <a:lnTo>
                  <a:pt x="38264" y="1586720"/>
                </a:lnTo>
                <a:lnTo>
                  <a:pt x="47673" y="1451723"/>
                </a:lnTo>
                <a:lnTo>
                  <a:pt x="58964" y="1314910"/>
                </a:lnTo>
                <a:lnTo>
                  <a:pt x="70255" y="1179913"/>
                </a:lnTo>
                <a:lnTo>
                  <a:pt x="83271" y="1042495"/>
                </a:lnTo>
                <a:lnTo>
                  <a:pt x="97542" y="904471"/>
                </a:lnTo>
                <a:lnTo>
                  <a:pt x="112596" y="768263"/>
                </a:lnTo>
                <a:lnTo>
                  <a:pt x="130160" y="630240"/>
                </a:lnTo>
                <a:lnTo>
                  <a:pt x="148978" y="492821"/>
                </a:lnTo>
                <a:lnTo>
                  <a:pt x="167640" y="354798"/>
                </a:lnTo>
                <a:lnTo>
                  <a:pt x="189438" y="217380"/>
                </a:lnTo>
                <a:lnTo>
                  <a:pt x="211706" y="80567"/>
                </a:lnTo>
                <a:close/>
              </a:path>
            </a:pathLst>
          </a:cu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pic>
      <p:sp>
        <p:nvSpPr>
          <p:cNvPr id="27" name="Freeform 5">
            <a:extLst>
              <a:ext uri="{FF2B5EF4-FFF2-40B4-BE49-F238E27FC236}">
                <a16:creationId xmlns:a16="http://schemas.microsoft.com/office/drawing/2014/main" id="{2D529E20-662F-4915-ACD7-970C026FDB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rot="5677511" flipH="1">
            <a:off x="3545327" y="190332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txBody>
          <a:bodyPr/>
          <a:lstStyle/>
          <a:p>
            <a:endParaRPr lang="en-US"/>
          </a:p>
        </p:txBody>
      </p:sp>
    </p:spTree>
    <p:extLst>
      <p:ext uri="{BB962C8B-B14F-4D97-AF65-F5344CB8AC3E}">
        <p14:creationId xmlns:p14="http://schemas.microsoft.com/office/powerpoint/2010/main" val="216575707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15f1bda8-ce05-4763-b85f-8fc6f99fff91" xsi:nil="true"/>
    <lcf76f155ced4ddcb4097134ff3c332f xmlns="15f1bda8-ce05-4763-b85f-8fc6f99fff91">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9B149A9E7A734C4AB4E656E8D3002141" ma:contentTypeVersion="18" ma:contentTypeDescription="Create a new document." ma:contentTypeScope="" ma:versionID="f9cd48d6441bbd2c8e8df9280bab81f8">
  <xsd:schema xmlns:xsd="http://www.w3.org/2001/XMLSchema" xmlns:xs="http://www.w3.org/2001/XMLSchema" xmlns:p="http://schemas.microsoft.com/office/2006/metadata/properties" xmlns:ns2="15f1bda8-ce05-4763-b85f-8fc6f99fff91" xmlns:ns3="ac05d384-16d5-4380-ac6e-7bb390ce2d63" targetNamespace="http://schemas.microsoft.com/office/2006/metadata/properties" ma:root="true" ma:fieldsID="c7d8a09c2c88fab0034c01412d93dff7" ns2:_="" ns3:_="">
    <xsd:import namespace="15f1bda8-ce05-4763-b85f-8fc6f99fff91"/>
    <xsd:import namespace="ac05d384-16d5-4380-ac6e-7bb390ce2d6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SharedWithUsers" minOccurs="0"/>
                <xsd:element ref="ns3:SharedWithDetails" minOccurs="0"/>
                <xsd:element ref="ns2:MediaServiceObjectDetectorVersions" minOccurs="0"/>
                <xsd:element ref="ns2:MediaServiceSearchProperties" minOccurs="0"/>
                <xsd:element ref="ns2:MediaLengthInSeconds" minOccurs="0"/>
                <xsd:element ref="ns2:lcf76f155ced4ddcb4097134ff3c332f"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5f1bda8-ce05-4763-b85f-8fc6f99fff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3d5ead3-ca12-419d-a68d-eb9a6c435682"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c05d384-16d5-4380-ac6e-7bb390ce2d6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6CA70E-ED75-4FF0-A862-8EF12B737755}">
  <ds:schemaRefs>
    <ds:schemaRef ds:uri="http://purl.org/dc/terms/"/>
    <ds:schemaRef ds:uri="http://purl.org/dc/elements/1.1/"/>
    <ds:schemaRef ds:uri="http://purl.org/dc/dcmitype/"/>
    <ds:schemaRef ds:uri="http://www.w3.org/XML/1998/namespace"/>
    <ds:schemaRef ds:uri="http://schemas.microsoft.com/office/2006/documentManagement/types"/>
    <ds:schemaRef ds:uri="http://schemas.microsoft.com/office/2006/metadata/properties"/>
    <ds:schemaRef ds:uri="ac05d384-16d5-4380-ac6e-7bb390ce2d63"/>
    <ds:schemaRef ds:uri="http://schemas.microsoft.com/office/infopath/2007/PartnerControls"/>
    <ds:schemaRef ds:uri="http://schemas.openxmlformats.org/package/2006/metadata/core-properties"/>
    <ds:schemaRef ds:uri="15f1bda8-ce05-4763-b85f-8fc6f99fff91"/>
  </ds:schemaRefs>
</ds:datastoreItem>
</file>

<file path=customXml/itemProps2.xml><?xml version="1.0" encoding="utf-8"?>
<ds:datastoreItem xmlns:ds="http://schemas.openxmlformats.org/officeDocument/2006/customXml" ds:itemID="{ABF1ABED-93B7-45AC-A513-2CB1FF159AFF}">
  <ds:schemaRefs>
    <ds:schemaRef ds:uri="http://schemas.microsoft.com/sharepoint/v3/contenttype/forms"/>
  </ds:schemaRefs>
</ds:datastoreItem>
</file>

<file path=customXml/itemProps3.xml><?xml version="1.0" encoding="utf-8"?>
<ds:datastoreItem xmlns:ds="http://schemas.openxmlformats.org/officeDocument/2006/customXml" ds:itemID="{42FC261B-85FC-42D9-AFC0-7B02CE9221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5f1bda8-ce05-4763-b85f-8fc6f99fff91"/>
    <ds:schemaRef ds:uri="ac05d384-16d5-4380-ac6e-7bb390ce2d6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Ion Boardroom</Template>
  <TotalTime>90</TotalTime>
  <Words>2598</Words>
  <Application>Microsoft Office PowerPoint</Application>
  <PresentationFormat>Widescreen</PresentationFormat>
  <Paragraphs>359</Paragraphs>
  <Slides>37</Slides>
  <Notes>4</Notes>
  <HiddenSlides>0</HiddenSlides>
  <MMClips>0</MMClips>
  <ScaleCrop>false</ScaleCrop>
  <HeadingPairs>
    <vt:vector size="8" baseType="variant">
      <vt:variant>
        <vt:lpstr>Fonts Used</vt:lpstr>
      </vt:variant>
      <vt:variant>
        <vt:i4>14</vt:i4>
      </vt:variant>
      <vt:variant>
        <vt:lpstr>Theme</vt:lpstr>
      </vt:variant>
      <vt:variant>
        <vt:i4>1</vt:i4>
      </vt:variant>
      <vt:variant>
        <vt:lpstr>Embedded OLE Servers</vt:lpstr>
      </vt:variant>
      <vt:variant>
        <vt:i4>1</vt:i4>
      </vt:variant>
      <vt:variant>
        <vt:lpstr>Slide Titles</vt:lpstr>
      </vt:variant>
      <vt:variant>
        <vt:i4>37</vt:i4>
      </vt:variant>
    </vt:vector>
  </HeadingPairs>
  <TitlesOfParts>
    <vt:vector size="53" baseType="lpstr">
      <vt:lpstr>STKaiti</vt:lpstr>
      <vt:lpstr>Aptos</vt:lpstr>
      <vt:lpstr>Arial</vt:lpstr>
      <vt:lpstr>Calibri</vt:lpstr>
      <vt:lpstr>Calibri Light</vt:lpstr>
      <vt:lpstr>Century Gothic</vt:lpstr>
      <vt:lpstr>Courier New</vt:lpstr>
      <vt:lpstr>Open Sans</vt:lpstr>
      <vt:lpstr>Plantagenet Cherokee</vt:lpstr>
      <vt:lpstr>Rockwell</vt:lpstr>
      <vt:lpstr>Tahoma</vt:lpstr>
      <vt:lpstr>Times New Roman</vt:lpstr>
      <vt:lpstr>Wingdings</vt:lpstr>
      <vt:lpstr>Wingdings 3</vt:lpstr>
      <vt:lpstr>Ion Boardroom</vt:lpstr>
      <vt:lpstr>Acrobat Document</vt:lpstr>
      <vt:lpstr>Welcome to  Great Valley Middle School</vt:lpstr>
      <vt:lpstr>GVMS Arrival</vt:lpstr>
      <vt:lpstr>GVMS Dismissal</vt:lpstr>
      <vt:lpstr>Housekeeping Items</vt:lpstr>
      <vt:lpstr>Advocacy</vt:lpstr>
      <vt:lpstr>Lockers</vt:lpstr>
      <vt:lpstr>Schedule</vt:lpstr>
      <vt:lpstr>Dining Room </vt:lpstr>
      <vt:lpstr>Discipline  </vt:lpstr>
      <vt:lpstr>Homework Guidelines</vt:lpstr>
      <vt:lpstr>Get Involved</vt:lpstr>
      <vt:lpstr>Middle School Sports</vt:lpstr>
      <vt:lpstr>Sports Registration</vt:lpstr>
      <vt:lpstr>Athletic Eligibility</vt:lpstr>
      <vt:lpstr>Grading &amp; Athletic Eligibility Impacts</vt:lpstr>
      <vt:lpstr>Schedule Overview</vt:lpstr>
      <vt:lpstr>MUSIC  7th Grade Elective Classes: iCompose  </vt:lpstr>
      <vt:lpstr>MUSIC Performance Ensembles-  Concert Band</vt:lpstr>
      <vt:lpstr>MUSIC Performance Ensembles- Concert Choir</vt:lpstr>
      <vt:lpstr>MUSIC Performance Ensembles-  String Orchestra</vt:lpstr>
      <vt:lpstr>MUSIC Performance Ensembles-  Auditioned Groups</vt:lpstr>
      <vt:lpstr>Art</vt:lpstr>
      <vt:lpstr>English Language Arts (ELA)</vt:lpstr>
      <vt:lpstr>Language Arts – Core Extension</vt:lpstr>
      <vt:lpstr>Possible Core Extension Activities</vt:lpstr>
      <vt:lpstr>Science Class</vt:lpstr>
      <vt:lpstr>PowerPoint Presentation</vt:lpstr>
      <vt:lpstr>Science Electives</vt:lpstr>
      <vt:lpstr>Thinking ahead to 8th Grade...</vt:lpstr>
      <vt:lpstr>GVMS Social Studies</vt:lpstr>
      <vt:lpstr>7th Grade: US History Part I 1607 - 1865</vt:lpstr>
      <vt:lpstr>8th Grade: US History Part II 1860s – 1960s</vt:lpstr>
      <vt:lpstr>Social Studies Electives</vt:lpstr>
      <vt:lpstr>Mathematics</vt:lpstr>
      <vt:lpstr>7th Grade</vt:lpstr>
      <vt:lpstr>World Language</vt:lpstr>
      <vt:lpstr>Thank you for your attention.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Great Valley Middle School</dc:title>
  <dc:creator>Sharon Cohen</dc:creator>
  <cp:lastModifiedBy>Bridget Fedor</cp:lastModifiedBy>
  <cp:revision>23</cp:revision>
  <dcterms:created xsi:type="dcterms:W3CDTF">2025-03-04T11:58:35Z</dcterms:created>
  <dcterms:modified xsi:type="dcterms:W3CDTF">2025-09-04T19:53:52Z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0x0101009B149A9E7A734C4AB4E656E8D3002141</vt:lpwstr>
  </property>
  <property fmtid="{D5CDD505-2E9C-101B-9397-08002B2CF9AE}" pid="3" name="MediaServiceImageTags">
    <vt:lpwstr/>
  </property>
</Properties>
</file>