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87" r:id="rId6"/>
    <p:sldId id="297" r:id="rId7"/>
  </p:sldIdLst>
  <p:sldSz cx="9906000" cy="6858000" type="A4"/>
  <p:notesSz cx="6889750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reakfast" id="{39C545C8-7DF4-4205-88D4-E522F911AD72}">
          <p14:sldIdLst>
            <p14:sldId id="256"/>
          </p14:sldIdLst>
        </p14:section>
        <p14:section name="MAIN SCHOOL" id="{734AD909-9AEE-4041-A12F-43FCB41FF157}">
          <p14:sldIdLst>
            <p14:sldId id="287"/>
          </p14:sldIdLst>
        </p14:section>
        <p14:section name="SUPPER" id="{85C07DE3-C3C1-4E8D-930B-45C8E6258393}">
          <p14:sldIdLst>
            <p14:sldId id="29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55A1372-A502-6941-5C25-A387EBB7D991}" name="Anthony Russell" initials="AR" userId="S::arussell@holroydhowe.com::dd4c2f35-7aed-4f24-9cdd-fa80ba37bce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3C7D"/>
    <a:srgbClr val="DB6411"/>
    <a:srgbClr val="B02F71"/>
    <a:srgbClr val="6B073E"/>
    <a:srgbClr val="94C356"/>
    <a:srgbClr val="6EAB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0997A8-AF17-4EDB-951F-EF50E432984B}" v="18" dt="2025-06-25T12:21:35.502"/>
  </p1510:revLst>
</p1510:revInfo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6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sv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sv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6.sv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B02F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B35616C-590A-BA71-5C7D-3D8BDD8B008C}"/>
              </a:ext>
            </a:extLst>
          </p:cNvPr>
          <p:cNvSpPr/>
          <p:nvPr userDrawn="1"/>
        </p:nvSpPr>
        <p:spPr>
          <a:xfrm>
            <a:off x="0" y="0"/>
            <a:ext cx="9906000" cy="1535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THIS WEEK’S MENU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DFB4775-0F8B-719A-03BD-990FA77A03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4973" b="10933"/>
          <a:stretch/>
        </p:blipFill>
        <p:spPr>
          <a:xfrm>
            <a:off x="0" y="5194546"/>
            <a:ext cx="1411550" cy="1663454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DCC6C01-DA8E-A1C2-EF24-DE957488BE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19697" b="8955"/>
          <a:stretch/>
        </p:blipFill>
        <p:spPr>
          <a:xfrm>
            <a:off x="8416031" y="4746409"/>
            <a:ext cx="1489970" cy="2111591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AE866CB6-4031-7F7D-855D-83FDED3371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31267"/>
          <a:stretch/>
        </p:blipFill>
        <p:spPr>
          <a:xfrm>
            <a:off x="0" y="1694001"/>
            <a:ext cx="1118586" cy="169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995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94C3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A744566-9807-5C43-F16E-07644B6D4621}"/>
              </a:ext>
            </a:extLst>
          </p:cNvPr>
          <p:cNvSpPr/>
          <p:nvPr userDrawn="1"/>
        </p:nvSpPr>
        <p:spPr>
          <a:xfrm>
            <a:off x="0" y="0"/>
            <a:ext cx="9906000" cy="1535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D9F538A-E4AD-A213-22B2-7A5199A5C9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1486"/>
          <a:stretch/>
        </p:blipFill>
        <p:spPr>
          <a:xfrm>
            <a:off x="0" y="5237229"/>
            <a:ext cx="949911" cy="1620771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3C4303A-022F-5A75-04EC-BF6B2194D7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19697" b="8955"/>
          <a:stretch/>
        </p:blipFill>
        <p:spPr>
          <a:xfrm>
            <a:off x="8416031" y="4746409"/>
            <a:ext cx="1489970" cy="2111591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F374E49E-0E18-9661-1CC4-7189A2FE65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31267"/>
          <a:stretch/>
        </p:blipFill>
        <p:spPr>
          <a:xfrm>
            <a:off x="0" y="2173395"/>
            <a:ext cx="1118586" cy="169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382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DB64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CA90F5-E0BD-4828-8C8F-3C09D27C8BDA}"/>
              </a:ext>
            </a:extLst>
          </p:cNvPr>
          <p:cNvSpPr/>
          <p:nvPr userDrawn="1"/>
        </p:nvSpPr>
        <p:spPr>
          <a:xfrm>
            <a:off x="0" y="0"/>
            <a:ext cx="9906000" cy="1535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B7D01DE-4F02-3A4D-5D84-A1CDAB3315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4973" b="10933"/>
          <a:stretch/>
        </p:blipFill>
        <p:spPr>
          <a:xfrm flipH="1">
            <a:off x="8494450" y="5194546"/>
            <a:ext cx="1411550" cy="166345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1255B18B-C2AA-AF33-5296-DB988D57DC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1486"/>
          <a:stretch/>
        </p:blipFill>
        <p:spPr>
          <a:xfrm>
            <a:off x="0" y="5237229"/>
            <a:ext cx="949911" cy="162077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55EA0FC-554B-44D4-EE60-55A04FA067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19697" b="-423"/>
          <a:stretch/>
        </p:blipFill>
        <p:spPr>
          <a:xfrm>
            <a:off x="8416030" y="2020964"/>
            <a:ext cx="1489970" cy="232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18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DB64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CA90F5-E0BD-4828-8C8F-3C09D27C8BDA}"/>
              </a:ext>
            </a:extLst>
          </p:cNvPr>
          <p:cNvSpPr/>
          <p:nvPr userDrawn="1"/>
        </p:nvSpPr>
        <p:spPr>
          <a:xfrm>
            <a:off x="0" y="1"/>
            <a:ext cx="9906000" cy="1065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B7D01DE-4F02-3A4D-5D84-A1CDAB3315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4973" b="10933"/>
          <a:stretch/>
        </p:blipFill>
        <p:spPr>
          <a:xfrm flipH="1">
            <a:off x="8494450" y="5194546"/>
            <a:ext cx="1411550" cy="166345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1255B18B-C2AA-AF33-5296-DB988D57DC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1486"/>
          <a:stretch/>
        </p:blipFill>
        <p:spPr>
          <a:xfrm>
            <a:off x="0" y="5237229"/>
            <a:ext cx="949911" cy="162077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55EA0FC-554B-44D4-EE60-55A04FA067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19697" b="-423"/>
          <a:stretch/>
        </p:blipFill>
        <p:spPr>
          <a:xfrm>
            <a:off x="8416030" y="2020964"/>
            <a:ext cx="1489970" cy="2329094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50695FD-2F02-D4B6-CDDA-8BE4C25806D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519362" y="318348"/>
            <a:ext cx="4867275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911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DB64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CA90F5-E0BD-4828-8C8F-3C09D27C8BDA}"/>
              </a:ext>
            </a:extLst>
          </p:cNvPr>
          <p:cNvSpPr/>
          <p:nvPr userDrawn="1"/>
        </p:nvSpPr>
        <p:spPr>
          <a:xfrm>
            <a:off x="1176290" y="0"/>
            <a:ext cx="7553417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B7D01DE-4F02-3A4D-5D84-A1CDAB3315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4973" b="10933"/>
          <a:stretch/>
        </p:blipFill>
        <p:spPr>
          <a:xfrm flipH="1">
            <a:off x="8494450" y="5194546"/>
            <a:ext cx="1411550" cy="166345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1255B18B-C2AA-AF33-5296-DB988D57DC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1486"/>
          <a:stretch/>
        </p:blipFill>
        <p:spPr>
          <a:xfrm>
            <a:off x="0" y="5237229"/>
            <a:ext cx="949911" cy="162077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55EA0FC-554B-44D4-EE60-55A04FA067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19697" b="-423"/>
          <a:stretch/>
        </p:blipFill>
        <p:spPr>
          <a:xfrm>
            <a:off x="8416030" y="2020964"/>
            <a:ext cx="1489970" cy="2329094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D3D32D0A-6756-39E7-C5FE-BA662DABB0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31267"/>
          <a:stretch/>
        </p:blipFill>
        <p:spPr>
          <a:xfrm>
            <a:off x="0" y="2173395"/>
            <a:ext cx="1118586" cy="169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926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9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BFE23-637F-4D11-83C3-E3F8BA810186}" type="datetimeFigureOut">
              <a:rPr lang="en-GB" smtClean="0"/>
              <a:t>02/09/2025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A1725-2CE5-4730-8B14-337E9D86E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133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6687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73" r:id="rId4"/>
    <p:sldLayoutId id="2147483674" r:id="rId5"/>
    <p:sldLayoutId id="214748367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food, sandwich, snack food&#10;&#10;Description automatically generated">
            <a:extLst>
              <a:ext uri="{FF2B5EF4-FFF2-40B4-BE49-F238E27FC236}">
                <a16:creationId xmlns:a16="http://schemas.microsoft.com/office/drawing/2014/main" id="{9AFDDA31-57BD-4057-88B8-8FC90947E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1" y="1"/>
            <a:ext cx="9699419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D5D53DE-5C1F-4AD0-A1A5-FDC7276C59BC}"/>
              </a:ext>
            </a:extLst>
          </p:cNvPr>
          <p:cNvSpPr/>
          <p:nvPr/>
        </p:nvSpPr>
        <p:spPr>
          <a:xfrm>
            <a:off x="103291" y="74784"/>
            <a:ext cx="9699419" cy="1041732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33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D5A040-51E0-4A00-9F98-D20AE1E733FD}"/>
              </a:ext>
            </a:extLst>
          </p:cNvPr>
          <p:cNvSpPr txBox="1"/>
          <p:nvPr/>
        </p:nvSpPr>
        <p:spPr>
          <a:xfrm>
            <a:off x="103291" y="283908"/>
            <a:ext cx="4162188" cy="539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903" b="1" dirty="0">
                <a:solidFill>
                  <a:srgbClr val="4C3C7D"/>
                </a:solidFill>
              </a:rPr>
              <a:t>WEEK THREE BREAKFAST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B7C4DFC-46CD-4182-8EBA-F94E394166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097146"/>
              </p:ext>
            </p:extLst>
          </p:nvPr>
        </p:nvGraphicFramePr>
        <p:xfrm>
          <a:off x="426384" y="1576273"/>
          <a:ext cx="9053232" cy="4843871"/>
        </p:xfrm>
        <a:graphic>
          <a:graphicData uri="http://schemas.openxmlformats.org/drawingml/2006/table">
            <a:tbl>
              <a:tblPr firstRow="1" firstCol="1" bandRow="1"/>
              <a:tblGrid>
                <a:gridCol w="791071">
                  <a:extLst>
                    <a:ext uri="{9D8B030D-6E8A-4147-A177-3AD203B41FA5}">
                      <a16:colId xmlns:a16="http://schemas.microsoft.com/office/drawing/2014/main" val="2291324797"/>
                    </a:ext>
                  </a:extLst>
                </a:gridCol>
                <a:gridCol w="1267092">
                  <a:extLst>
                    <a:ext uri="{9D8B030D-6E8A-4147-A177-3AD203B41FA5}">
                      <a16:colId xmlns:a16="http://schemas.microsoft.com/office/drawing/2014/main" val="3240839760"/>
                    </a:ext>
                  </a:extLst>
                </a:gridCol>
                <a:gridCol w="1268764">
                  <a:extLst>
                    <a:ext uri="{9D8B030D-6E8A-4147-A177-3AD203B41FA5}">
                      <a16:colId xmlns:a16="http://schemas.microsoft.com/office/drawing/2014/main" val="1184663601"/>
                    </a:ext>
                  </a:extLst>
                </a:gridCol>
                <a:gridCol w="1160143">
                  <a:extLst>
                    <a:ext uri="{9D8B030D-6E8A-4147-A177-3AD203B41FA5}">
                      <a16:colId xmlns:a16="http://schemas.microsoft.com/office/drawing/2014/main" val="712625460"/>
                    </a:ext>
                  </a:extLst>
                </a:gridCol>
                <a:gridCol w="1166073">
                  <a:extLst>
                    <a:ext uri="{9D8B030D-6E8A-4147-A177-3AD203B41FA5}">
                      <a16:colId xmlns:a16="http://schemas.microsoft.com/office/drawing/2014/main" val="2804642214"/>
                    </a:ext>
                  </a:extLst>
                </a:gridCol>
                <a:gridCol w="1161154">
                  <a:extLst>
                    <a:ext uri="{9D8B030D-6E8A-4147-A177-3AD203B41FA5}">
                      <a16:colId xmlns:a16="http://schemas.microsoft.com/office/drawing/2014/main" val="3238799894"/>
                    </a:ext>
                  </a:extLst>
                </a:gridCol>
                <a:gridCol w="1109013">
                  <a:extLst>
                    <a:ext uri="{9D8B030D-6E8A-4147-A177-3AD203B41FA5}">
                      <a16:colId xmlns:a16="http://schemas.microsoft.com/office/drawing/2014/main" val="4144237515"/>
                    </a:ext>
                  </a:extLst>
                </a:gridCol>
                <a:gridCol w="1129922">
                  <a:extLst>
                    <a:ext uri="{9D8B030D-6E8A-4147-A177-3AD203B41FA5}">
                      <a16:colId xmlns:a16="http://schemas.microsoft.com/office/drawing/2014/main" val="209341223"/>
                    </a:ext>
                  </a:extLst>
                </a:gridCol>
              </a:tblGrid>
              <a:tr h="4387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MONDAY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TUESDAY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WEDNESDAY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THURSDAY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FRIDAY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SATURDAY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marL="503972" marR="0" lvl="1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="1" dirty="0">
                        <a:solidFill>
                          <a:srgbClr val="FFFFFF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503972" marR="0" lvl="1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SUNDAY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1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3C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796373"/>
                  </a:ext>
                </a:extLst>
              </a:tr>
              <a:tr h="659763"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 Items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 indent="-2286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Vegetarian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Porridge Station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Yogurt &amp; Fruit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Cereal &amp; Toast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Mackie's Style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Bacon &amp; Cheese Muffin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Breakfast Wrap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Bacon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Scrambled Egg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Roast Tomato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Breakfast Wrap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Mushroom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Scrambled Egg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Avocado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Waffle House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Vanilla Waffle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Classic Danish Pastries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Bagel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Ham &amp; Fried Egg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Breakfast Burrito Bar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 Pudding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Rice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Beans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Hash Brown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Breakfast Burrito Bar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Eggs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Rice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Beans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Hash Brown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Chefs Sunday Brunch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Selection Of Cereals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Toast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470682"/>
                  </a:ext>
                </a:extLst>
              </a:tr>
              <a:tr h="106502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Mackie's Style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Egg &amp; Cheese Muffin</a:t>
                      </a:r>
                    </a:p>
                  </a:txBody>
                  <a:tcPr marL="37394" marR="37394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20" marR="412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Maple Syrup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Fruit Compote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Cream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Classic Danish Pastries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Bagel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Avocado &amp; Cream Cheese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20" marR="412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753307"/>
                  </a:ext>
                </a:extLst>
              </a:tr>
              <a:tr h="5283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Porridge, Selection Of Dips &amp; Toppings</a:t>
                      </a:r>
                    </a:p>
                  </a:txBody>
                  <a:tcPr marL="37394" marR="37394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Porridge, Selection Of Dips &amp; Toppings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Porridge, Selection Of Dips &amp; Toppings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Porridge, Selection Of Dips &amp; Toppings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Porridge, Selection Of Dips &amp; Toppings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Porridge, Selection Of Dips &amp; Toppings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Hot &amp; Cold Items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245700"/>
                  </a:ext>
                </a:extLst>
              </a:tr>
              <a:tr h="57727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Yogurt, Toppings &amp; Sliced Fruit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Yogurt, Toppings &amp; Sliced Fruit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Yogurt, Toppings &amp; Sliced Fruit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Yogurt, Toppings &amp; Sliced Fruit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Yogurt, Toppings &amp; Sliced Fruit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Yogurt, Toppings &amp; Sliced Fruit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Juice &amp; Smoothies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33676"/>
                  </a:ext>
                </a:extLst>
              </a:tr>
              <a:tr h="10899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Selection Of Cereals &amp; Milk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&amp; Wholemeal Toast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Peanut Butter &amp; Jelly Selection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Selection Of Cereals &amp; Milk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&amp; Wholemeal Toast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Peanut Butter &amp; Jelly Selection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Selection Of Cereals &amp; Milk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&amp; Wholemeal Toast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Peanut Butter &amp; Jelly Selection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Selection Of Cereals &amp; Milk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&amp; Wholemeal Toast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Peanut Butter &amp; Jelly Selection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Selection Of Cereals &amp; Milk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&amp; Wholemeal Toast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Peanut Butter &amp; Jelly Selection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Selection Of Cereals &amp; Milk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&amp; Wholemeal Toast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Peanut Butter &amp; Jelly Selection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Cut Fruit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Dessert Pots &amp; Yoghurt Pots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427350"/>
                  </a:ext>
                </a:extLst>
              </a:tr>
              <a:tr h="4628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Fruit Juice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Pressed Apple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Orange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Pressed Apple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Orange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Pressed Apple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Orange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Pressed Apple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Orange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Pressed Apple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Orange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Pressed Apple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Orange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Pressed Apple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Orange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6232760"/>
                  </a:ext>
                </a:extLst>
              </a:tr>
            </a:tbl>
          </a:graphicData>
        </a:graphic>
      </p:graphicFrame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DE2D51F-7ECC-4E08-B7A0-F6DD78E18DB1}"/>
              </a:ext>
            </a:extLst>
          </p:cNvPr>
          <p:cNvCxnSpPr/>
          <p:nvPr/>
        </p:nvCxnSpPr>
        <p:spPr>
          <a:xfrm>
            <a:off x="2497069" y="2670288"/>
            <a:ext cx="124034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DFBD232-CA09-461B-A3E6-69BC88A28A49}"/>
              </a:ext>
            </a:extLst>
          </p:cNvPr>
          <p:cNvCxnSpPr/>
          <p:nvPr/>
        </p:nvCxnSpPr>
        <p:spPr>
          <a:xfrm>
            <a:off x="7260925" y="2670288"/>
            <a:ext cx="22186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993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2FCD7C06-8D61-CB7D-853B-09E45F3F7D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76200"/>
            <a:ext cx="1426185" cy="1640113"/>
          </a:xfrm>
          <a:prstGeom prst="rect">
            <a:avLst/>
          </a:prstGeom>
        </p:spPr>
      </p:pic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DCC6260B-9E3E-1854-69C9-A9BF835254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943" y="6498077"/>
            <a:ext cx="1002114" cy="244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8084119-3B91-9A72-D9CD-586AE3BB0DD6}"/>
              </a:ext>
            </a:extLst>
          </p:cNvPr>
          <p:cNvSpPr txBox="1"/>
          <p:nvPr/>
        </p:nvSpPr>
        <p:spPr>
          <a:xfrm>
            <a:off x="1626707" y="115123"/>
            <a:ext cx="665258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4C3C7D"/>
                </a:solidFill>
                <a:latin typeface="+mj-lt"/>
              </a:rPr>
              <a:t>MENU WEEK THREE LUNCH MAIN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C43A155-7CE4-41B0-8A51-D89B62B894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778226"/>
              </p:ext>
            </p:extLst>
          </p:nvPr>
        </p:nvGraphicFramePr>
        <p:xfrm>
          <a:off x="0" y="1102936"/>
          <a:ext cx="9906000" cy="463037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8250">
                  <a:extLst>
                    <a:ext uri="{9D8B030D-6E8A-4147-A177-3AD203B41FA5}">
                      <a16:colId xmlns:a16="http://schemas.microsoft.com/office/drawing/2014/main" val="1539316922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143198077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1308293729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312689968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55533274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3361764410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50167021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719652644"/>
                    </a:ext>
                  </a:extLst>
                </a:gridCol>
              </a:tblGrid>
              <a:tr h="304437">
                <a:tc>
                  <a:txBody>
                    <a:bodyPr/>
                    <a:lstStyle/>
                    <a:p>
                      <a:pPr algn="ctr"/>
                      <a:endParaRPr lang="en-GB" sz="900" b="1" i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Montserrat Medium" panose="00000600000000000000" pitchFamily="50" charset="0"/>
                      </a:endParaRPr>
                    </a:p>
                  </a:txBody>
                  <a:tcPr marL="80526" marR="80526" marT="40263" marB="40263" anchor="ctr"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u="none" dirty="0">
                          <a:solidFill>
                            <a:schemeClr val="bg1"/>
                          </a:solidFill>
                        </a:rPr>
                        <a:t>MONDAY</a:t>
                      </a:r>
                      <a:endParaRPr lang="en-GB" sz="1400" b="1" i="0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u="none" dirty="0">
                          <a:solidFill>
                            <a:schemeClr val="bg1"/>
                          </a:solidFill>
                        </a:rPr>
                        <a:t>TUESDAY</a:t>
                      </a:r>
                      <a:endParaRPr lang="en-GB" sz="1400" b="1" i="0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u="none" dirty="0">
                          <a:solidFill>
                            <a:schemeClr val="bg1"/>
                          </a:solidFill>
                        </a:rPr>
                        <a:t>WEDNESDAY</a:t>
                      </a:r>
                      <a:endParaRPr lang="en-GB" sz="1400" b="1" i="0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u="none" dirty="0">
                          <a:solidFill>
                            <a:schemeClr val="bg1"/>
                          </a:solidFill>
                        </a:rPr>
                        <a:t>THURSDAY</a:t>
                      </a:r>
                      <a:endParaRPr lang="en-GB" sz="1400" b="1" i="0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u="none" dirty="0">
                          <a:solidFill>
                            <a:schemeClr val="bg1"/>
                          </a:solidFill>
                        </a:rPr>
                        <a:t>FRIDAY</a:t>
                      </a:r>
                      <a:endParaRPr lang="en-GB" sz="1400" b="1" i="0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SATURDAY</a:t>
                      </a:r>
                    </a:p>
                  </a:txBody>
                  <a:tcPr marL="80526" marR="80526" marT="40263" marB="40263" anchor="ctr"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SUNDAY</a:t>
                      </a:r>
                    </a:p>
                  </a:txBody>
                  <a:tcPr marL="80526" marR="80526" marT="40263" marB="40263" anchor="ctr">
                    <a:solidFill>
                      <a:srgbClr val="4C3C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331759"/>
                  </a:ext>
                </a:extLst>
              </a:tr>
              <a:tr h="588249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4C3C7D"/>
                          </a:solidFill>
                        </a:rPr>
                        <a:t>CLASSIC</a:t>
                      </a:r>
                      <a:endParaRPr lang="en-GB" sz="1200" b="1" i="0" dirty="0">
                        <a:solidFill>
                          <a:srgbClr val="4C3C7D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Crispy Bacon Macaroni Cheese</a:t>
                      </a:r>
                      <a:endParaRPr lang="en-GB" sz="800" dirty="0">
                        <a:solidFill>
                          <a:srgbClr val="4C3C7D"/>
                        </a:solidFill>
                        <a:effectLst/>
                        <a:latin typeface="Montserrat Medium" panose="000006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solidFill>
                          <a:srgbClr val="4C3C7D"/>
                        </a:solidFill>
                        <a:effectLst/>
                        <a:latin typeface="Montserrat Medium" panose="000006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Japanese Chicken Katsu, Lime Scented Rice, Pickled Slaw</a:t>
                      </a:r>
                      <a:endParaRPr lang="en-GB" sz="800" dirty="0">
                        <a:solidFill>
                          <a:srgbClr val="4C3C7D"/>
                        </a:solidFill>
                        <a:effectLst/>
                        <a:latin typeface="Montserrat Medium" panose="000006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solidFill>
                          <a:srgbClr val="4C3C7D"/>
                        </a:solidFill>
                        <a:effectLst/>
                        <a:latin typeface="Montserrat Medium" panose="000006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Classic Rich Beef Cottage Pie, Creamy Mash Potato Top</a:t>
                      </a:r>
                      <a:endParaRPr lang="en-GB" sz="800" dirty="0">
                        <a:solidFill>
                          <a:srgbClr val="4C3C7D"/>
                        </a:solidFill>
                        <a:effectLst/>
                        <a:latin typeface="Montserrat Medium" panose="000006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Chicken Char Sui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Stir Fry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2" charset="0"/>
                        </a:rPr>
                        <a:t>Greek Style Chicken Gyros, Tzatziki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2" charset="0"/>
                        </a:rPr>
                        <a:t>Chefs Choice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2" charset="0"/>
                        </a:rPr>
                        <a:t>Brunch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6613957"/>
                  </a:ext>
                </a:extLst>
              </a:tr>
              <a:tr h="835933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4C3C7D"/>
                          </a:solidFill>
                        </a:rPr>
                        <a:t>NOURISH</a:t>
                      </a:r>
                      <a:endParaRPr lang="en-GB" sz="1200" b="1" i="0" dirty="0">
                        <a:solidFill>
                          <a:srgbClr val="4C3C7D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2" charset="0"/>
                          <a:cs typeface="Arial" panose="020B0604020202020204" pitchFamily="34" charset="0"/>
                        </a:rPr>
                        <a:t>Mediterranean Roasted Vegetable Lasagne, Crispy Kale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Japanese Sweet Potato Katsu, Lime Scented Rice, Pickled Slaw</a:t>
                      </a:r>
                      <a:endParaRPr lang="en-GB" sz="800" dirty="0">
                        <a:solidFill>
                          <a:srgbClr val="4C3C7D"/>
                        </a:solidFill>
                        <a:effectLst/>
                        <a:latin typeface="Montserrat Medium" panose="000006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2" charset="0"/>
                          <a:ea typeface="+mn-ea"/>
                          <a:cs typeface="Arial" panose="020B0604020202020204" pitchFamily="34" charset="0"/>
                        </a:rPr>
                        <a:t>Lentil &amp; Butterbean Hotpot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Salt N Pepper Tofu, Hoi Sin Dressing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2" charset="0"/>
                        </a:rPr>
                        <a:t>Butternut, Sweet Potato Smash Burger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2" charset="0"/>
                        </a:rPr>
                        <a:t>Chefs Choice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2" charset="0"/>
                        </a:rPr>
                        <a:t>Brunch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6968666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4C3C7D"/>
                          </a:solidFill>
                          <a:latin typeface="+mn-lt"/>
                        </a:rPr>
                        <a:t>SIDES</a:t>
                      </a:r>
                    </a:p>
                  </a:txBody>
                  <a:tcPr marL="80526" marR="80526" marT="40263" marB="402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Garlic Bread</a:t>
                      </a:r>
                    </a:p>
                    <a:p>
                      <a:pPr algn="ctr"/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Green Beans </a:t>
                      </a:r>
                    </a:p>
                    <a:p>
                      <a:pPr algn="ctr"/>
                      <a:r>
                        <a:rPr lang="en-GB" sz="800" b="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  <a:cs typeface="Arial" panose="020B0604020202020204" pitchFamily="34" charset="0"/>
                        </a:rPr>
                        <a:t>Roasted Carrots</a:t>
                      </a:r>
                      <a:endParaRPr lang="en-GB" sz="800" b="0" dirty="0">
                        <a:solidFill>
                          <a:srgbClr val="4C3C7D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Steamed Asian Greens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Sesame Roasted Cauliflower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Steamed Corn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Buttered Cabbage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Seared Broccoli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Egg Noodles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 Green Beans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Fries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Baked Beans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Slaw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2" charset="0"/>
                        </a:rPr>
                        <a:t>Chefs Choice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2" charset="0"/>
                        </a:rPr>
                        <a:t>Brunch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6526337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4C3C7D"/>
                          </a:solidFill>
                          <a:latin typeface="+mn-lt"/>
                        </a:rPr>
                        <a:t>SALADS</a:t>
                      </a:r>
                    </a:p>
                  </a:txBody>
                  <a:tcPr marL="80526" marR="80526" marT="40263" marB="402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A Selection Of Salads &amp; Dressings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235092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4C3C7D"/>
                          </a:solidFill>
                          <a:latin typeface="+mn-lt"/>
                        </a:rPr>
                        <a:t>JACKET OR PASTA</a:t>
                      </a:r>
                    </a:p>
                  </a:txBody>
                  <a:tcPr marL="80526" marR="80526" marT="40263" marB="4026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Jacket Potato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Roasted Red Pepper &amp; Tomato Sauce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Jacket Potato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Roasted Red Pepper &amp; Tomato Sauce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Jacket Potato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Roasted Red Pepper &amp; Tomato Sauce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Jacket Potato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Roasted Red Pepper &amp; Tomato Sauce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Jacket Potato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Roasted Red Pepper &amp; Tomato Sauce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2" charset="0"/>
                        </a:rPr>
                        <a:t>Chefs Choice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2" charset="0"/>
                        </a:rPr>
                        <a:t>Brunch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183077"/>
                  </a:ext>
                </a:extLst>
              </a:tr>
              <a:tr h="669923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4C3C7D"/>
                          </a:solidFill>
                          <a:latin typeface="+mn-lt"/>
                        </a:rPr>
                        <a:t>HOT &amp; COLD DESSERT</a:t>
                      </a:r>
                    </a:p>
                  </a:txBody>
                  <a:tcPr marL="80526" marR="80526" marT="40263" marB="40263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Dessert Pot Of The Day</a:t>
                      </a:r>
                      <a:endParaRPr lang="en-GB" sz="800" b="0" dirty="0">
                        <a:solidFill>
                          <a:srgbClr val="4C3C7D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Oaty Fruit Crumble &amp; Custard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Dessert Pot Of The Day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Birthday Sponge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Dessert Pot Of The Day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Chocolate Sponge &amp; Chocolate Custard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Dessert Pot Of The Day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Jam Roly Poly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Dessert Pot Of The Day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Blueberry Crumble Bar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2" charset="0"/>
                        </a:rPr>
                        <a:t>Chefs Choice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2" charset="0"/>
                        </a:rPr>
                        <a:t>Brunch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193896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B233B58-5A63-4BFA-A58D-EB04A44DB7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855543"/>
              </p:ext>
            </p:extLst>
          </p:nvPr>
        </p:nvGraphicFramePr>
        <p:xfrm>
          <a:off x="0" y="1102936"/>
          <a:ext cx="9906000" cy="469086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8250">
                  <a:extLst>
                    <a:ext uri="{9D8B030D-6E8A-4147-A177-3AD203B41FA5}">
                      <a16:colId xmlns:a16="http://schemas.microsoft.com/office/drawing/2014/main" val="1539316922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143198077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1308293729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312689968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55533274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3361764410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50167021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719652644"/>
                    </a:ext>
                  </a:extLst>
                </a:gridCol>
              </a:tblGrid>
              <a:tr h="307307">
                <a:tc>
                  <a:txBody>
                    <a:bodyPr/>
                    <a:lstStyle/>
                    <a:p>
                      <a:pPr algn="ctr"/>
                      <a:endParaRPr lang="en-GB" sz="900" b="1" i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Montserrat Medium" panose="00000600000000000000" pitchFamily="50" charset="0"/>
                      </a:endParaRPr>
                    </a:p>
                  </a:txBody>
                  <a:tcPr marL="80526" marR="80526" marT="40263" marB="40263" anchor="ctr"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u="none" dirty="0">
                          <a:solidFill>
                            <a:schemeClr val="bg1"/>
                          </a:solidFill>
                        </a:rPr>
                        <a:t>MONDAY</a:t>
                      </a:r>
                      <a:endParaRPr lang="en-GB" sz="1400" b="1" i="0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u="none" dirty="0">
                          <a:solidFill>
                            <a:schemeClr val="bg1"/>
                          </a:solidFill>
                        </a:rPr>
                        <a:t>TUESDAY</a:t>
                      </a:r>
                      <a:endParaRPr lang="en-GB" sz="1400" b="1" i="0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u="none" dirty="0">
                          <a:solidFill>
                            <a:schemeClr val="bg1"/>
                          </a:solidFill>
                        </a:rPr>
                        <a:t>WEDNESDAY</a:t>
                      </a:r>
                      <a:endParaRPr lang="en-GB" sz="1400" b="1" i="0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u="none" dirty="0">
                          <a:solidFill>
                            <a:schemeClr val="bg1"/>
                          </a:solidFill>
                        </a:rPr>
                        <a:t>THURSDAY</a:t>
                      </a:r>
                      <a:endParaRPr lang="en-GB" sz="1400" b="1" i="0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u="none" dirty="0">
                          <a:solidFill>
                            <a:schemeClr val="bg1"/>
                          </a:solidFill>
                        </a:rPr>
                        <a:t>FRIDAY</a:t>
                      </a:r>
                      <a:endParaRPr lang="en-GB" sz="1400" b="1" i="0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SATURDAY</a:t>
                      </a:r>
                    </a:p>
                  </a:txBody>
                  <a:tcPr marL="80526" marR="80526" marT="40263" marB="40263" anchor="ctr"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SUNDAY</a:t>
                      </a:r>
                    </a:p>
                  </a:txBody>
                  <a:tcPr marL="80526" marR="80526" marT="40263" marB="40263" anchor="ctr">
                    <a:solidFill>
                      <a:srgbClr val="4C3C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331759"/>
                  </a:ext>
                </a:extLst>
              </a:tr>
              <a:tr h="593794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4C3C7D"/>
                          </a:solidFill>
                        </a:rPr>
                        <a:t>CLASSIC</a:t>
                      </a:r>
                      <a:endParaRPr lang="en-GB" sz="1200" b="1" i="0" dirty="0">
                        <a:solidFill>
                          <a:srgbClr val="4C3C7D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Crispy Bacon Macaroni Cheese</a:t>
                      </a:r>
                      <a:endParaRPr lang="en-GB" sz="800" dirty="0">
                        <a:solidFill>
                          <a:srgbClr val="4C3C7D"/>
                        </a:solidFill>
                        <a:effectLst/>
                        <a:latin typeface="Montserrat Medium" panose="000006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solidFill>
                          <a:srgbClr val="4C3C7D"/>
                        </a:solidFill>
                        <a:effectLst/>
                        <a:latin typeface="Montserrat Medium" panose="000006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Japanese Chicken Katsu, Lime Scented Rice, Pickled Slaw</a:t>
                      </a:r>
                      <a:endParaRPr lang="en-GB" sz="800" dirty="0">
                        <a:solidFill>
                          <a:srgbClr val="4C3C7D"/>
                        </a:solidFill>
                        <a:effectLst/>
                        <a:latin typeface="Montserrat Medium" panose="000006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solidFill>
                          <a:srgbClr val="4C3C7D"/>
                        </a:solidFill>
                        <a:effectLst/>
                        <a:latin typeface="Montserrat Medium" panose="000006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Classic Rich Beef Cottage Pie, Creamy Mash Potato Top</a:t>
                      </a:r>
                      <a:endParaRPr lang="en-GB" sz="800" dirty="0">
                        <a:solidFill>
                          <a:srgbClr val="4C3C7D"/>
                        </a:solidFill>
                        <a:effectLst/>
                        <a:latin typeface="Montserrat Medium" panose="000006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>
                          <a:solidFill>
                            <a:srgbClr val="4C3C7D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Crispy Pork </a:t>
                      </a: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Char Sui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Stir Fry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2" charset="0"/>
                        </a:rPr>
                        <a:t>Greek Style Chicken Gyros, Tzatziki Dressing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2" charset="0"/>
                        </a:rPr>
                        <a:t>Chefs Choice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2" charset="0"/>
                        </a:rPr>
                        <a:t>Brunch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6613957"/>
                  </a:ext>
                </a:extLst>
              </a:tr>
              <a:tr h="84381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4C3C7D"/>
                          </a:solidFill>
                        </a:rPr>
                        <a:t>NOURISH</a:t>
                      </a:r>
                      <a:endParaRPr lang="en-GB" sz="1200" b="1" i="0" dirty="0">
                        <a:solidFill>
                          <a:srgbClr val="4C3C7D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2" charset="0"/>
                          <a:cs typeface="Arial" panose="020B0604020202020204" pitchFamily="34" charset="0"/>
                        </a:rPr>
                        <a:t>Mediterranean Roasted Butternut &amp; White Bean Lasagne, Crispy Kale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Japanese Sweet Potato Katsu, Lime Scented Rice, Pickled Slaw</a:t>
                      </a:r>
                      <a:endParaRPr lang="en-GB" sz="800" dirty="0">
                        <a:solidFill>
                          <a:srgbClr val="4C3C7D"/>
                        </a:solidFill>
                        <a:effectLst/>
                        <a:latin typeface="Montserrat Medium" panose="000006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2" charset="0"/>
                          <a:ea typeface="+mn-ea"/>
                          <a:cs typeface="Arial" panose="020B0604020202020204" pitchFamily="34" charset="0"/>
                        </a:rPr>
                        <a:t>Mushroom, Lentil &amp; Butterbean Hotpot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Salt N Pepper Tofu, Hoi Sin Dressing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2" charset="0"/>
                        </a:rPr>
                        <a:t>Butternut, Sweet Potato Smash Burger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2" charset="0"/>
                        </a:rPr>
                        <a:t>Chefs Choice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2" charset="0"/>
                        </a:rPr>
                        <a:t>Brunch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6968666"/>
                  </a:ext>
                </a:extLst>
              </a:tr>
              <a:tr h="707648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4C3C7D"/>
                          </a:solidFill>
                          <a:latin typeface="+mn-lt"/>
                        </a:rPr>
                        <a:t>SIDES</a:t>
                      </a:r>
                    </a:p>
                  </a:txBody>
                  <a:tcPr marL="80526" marR="80526" marT="40263" marB="402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Garlic Bread</a:t>
                      </a:r>
                    </a:p>
                    <a:p>
                      <a:pPr algn="ctr"/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Green Beans </a:t>
                      </a:r>
                    </a:p>
                    <a:p>
                      <a:pPr algn="ctr"/>
                      <a:r>
                        <a:rPr lang="en-GB" sz="800" b="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  <a:cs typeface="Arial" panose="020B0604020202020204" pitchFamily="34" charset="0"/>
                        </a:rPr>
                        <a:t>Roasted Carrots</a:t>
                      </a:r>
                      <a:endParaRPr lang="en-GB" sz="800" b="0" dirty="0">
                        <a:solidFill>
                          <a:srgbClr val="4C3C7D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Steamed Asian Greens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Sesame Roasted Cauliflower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Steamed Corn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Buttered Cabbage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Seared Broccoli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Egg Noodles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 Green Beans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 Feta and Oregano Loaded Fries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Baked Beans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Greek Salad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2" charset="0"/>
                        </a:rPr>
                        <a:t>Chefs Choice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2" charset="0"/>
                        </a:rPr>
                        <a:t>Brunch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6526337"/>
                  </a:ext>
                </a:extLst>
              </a:tr>
              <a:tr h="676238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4C3C7D"/>
                          </a:solidFill>
                          <a:latin typeface="+mn-lt"/>
                        </a:rPr>
                        <a:t>SALADS</a:t>
                      </a:r>
                    </a:p>
                  </a:txBody>
                  <a:tcPr marL="80526" marR="80526" marT="40263" marB="402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A Selection Of Salads &amp; Dressings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235092"/>
                  </a:ext>
                </a:extLst>
              </a:tr>
              <a:tr h="744825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4C3C7D"/>
                          </a:solidFill>
                          <a:latin typeface="+mn-lt"/>
                        </a:rPr>
                        <a:t>JACKET OR PASTA</a:t>
                      </a:r>
                    </a:p>
                  </a:txBody>
                  <a:tcPr marL="80526" marR="80526" marT="40263" marB="4026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Jacket Potato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&amp;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Sauces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Jacket Potato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&amp;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Sauces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Jacket Potato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&amp;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Sauces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Jacket Potato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&amp;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Sauces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Jacket Potato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&amp;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Sauces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2" charset="0"/>
                        </a:rPr>
                        <a:t>Chefs Choice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2" charset="0"/>
                        </a:rPr>
                        <a:t>Brunch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183077"/>
                  </a:ext>
                </a:extLst>
              </a:tr>
              <a:tr h="676238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4C3C7D"/>
                          </a:solidFill>
                          <a:latin typeface="+mn-lt"/>
                        </a:rPr>
                        <a:t>HOT &amp; COLD DESSERT</a:t>
                      </a:r>
                    </a:p>
                  </a:txBody>
                  <a:tcPr marL="80526" marR="80526" marT="40263" marB="40263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Dessert Pot Of The Day</a:t>
                      </a:r>
                      <a:endParaRPr lang="en-GB" sz="800" b="0" dirty="0">
                        <a:solidFill>
                          <a:srgbClr val="4C3C7D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Baked Vanilla Rice Pudding, Berry Compote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Dessert Pot Of The Day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Chocolate Brownie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Dessert Pot Of The Day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Jam &amp; Coconut Sponge, Custard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Dessert Pot Of The Day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Carrot Cake, Cheesecake Frosting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Dessert Pot Of The Day</a:t>
                      </a:r>
                    </a:p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Sticky Ginger Parkin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2" charset="0"/>
                        </a:rPr>
                        <a:t>Chefs Choice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2" charset="0"/>
                        </a:rPr>
                        <a:t>Brunch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1938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8938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2FCD7C06-8D61-CB7D-853B-09E45F3F7D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76200"/>
            <a:ext cx="1426185" cy="1640113"/>
          </a:xfrm>
          <a:prstGeom prst="rect">
            <a:avLst/>
          </a:prstGeom>
        </p:spPr>
      </p:pic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DCC6260B-9E3E-1854-69C9-A9BF835254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943" y="6498077"/>
            <a:ext cx="1002114" cy="244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8084119-3B91-9A72-D9CD-586AE3BB0DD6}"/>
              </a:ext>
            </a:extLst>
          </p:cNvPr>
          <p:cNvSpPr txBox="1"/>
          <p:nvPr/>
        </p:nvSpPr>
        <p:spPr>
          <a:xfrm>
            <a:off x="1626707" y="115123"/>
            <a:ext cx="665258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4C3C7D"/>
                </a:solidFill>
                <a:latin typeface="+mj-lt"/>
              </a:rPr>
              <a:t>MENU WEEK THREE SUPPER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C43A155-7CE4-41B0-8A51-D89B62B894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644068"/>
              </p:ext>
            </p:extLst>
          </p:nvPr>
        </p:nvGraphicFramePr>
        <p:xfrm>
          <a:off x="0" y="1480929"/>
          <a:ext cx="9906000" cy="467155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8250">
                  <a:extLst>
                    <a:ext uri="{9D8B030D-6E8A-4147-A177-3AD203B41FA5}">
                      <a16:colId xmlns:a16="http://schemas.microsoft.com/office/drawing/2014/main" val="1539316922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143198077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1308293729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312689968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55533274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3361764410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230856490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3195692698"/>
                    </a:ext>
                  </a:extLst>
                </a:gridCol>
              </a:tblGrid>
              <a:tr h="284747">
                <a:tc>
                  <a:txBody>
                    <a:bodyPr/>
                    <a:lstStyle/>
                    <a:p>
                      <a:pPr algn="ctr"/>
                      <a:endParaRPr lang="en-GB" sz="900" b="1" i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Montserrat Medium" panose="00000600000000000000" pitchFamily="50" charset="0"/>
                      </a:endParaRPr>
                    </a:p>
                  </a:txBody>
                  <a:tcPr marL="80526" marR="80526" marT="40263" marB="40263" anchor="ctr"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u="none" dirty="0">
                          <a:solidFill>
                            <a:schemeClr val="bg1"/>
                          </a:solidFill>
                        </a:rPr>
                        <a:t>MONDAY</a:t>
                      </a:r>
                      <a:endParaRPr lang="en-GB" sz="1400" b="1" i="0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u="none" dirty="0">
                          <a:solidFill>
                            <a:schemeClr val="bg1"/>
                          </a:solidFill>
                        </a:rPr>
                        <a:t>TUESDAY</a:t>
                      </a:r>
                      <a:endParaRPr lang="en-GB" sz="1400" b="1" i="0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u="none" dirty="0">
                          <a:solidFill>
                            <a:schemeClr val="bg1"/>
                          </a:solidFill>
                        </a:rPr>
                        <a:t>WEDNESDAY</a:t>
                      </a:r>
                      <a:endParaRPr lang="en-GB" sz="1400" b="1" i="0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u="none" dirty="0">
                          <a:solidFill>
                            <a:schemeClr val="bg1"/>
                          </a:solidFill>
                        </a:rPr>
                        <a:t>THURSDAY</a:t>
                      </a:r>
                      <a:endParaRPr lang="en-GB" sz="1400" b="1" i="0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u="none" dirty="0">
                          <a:solidFill>
                            <a:schemeClr val="bg1"/>
                          </a:solidFill>
                        </a:rPr>
                        <a:t>FRIDAY</a:t>
                      </a:r>
                      <a:endParaRPr lang="en-GB" sz="1400" b="1" i="0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SATURDAY</a:t>
                      </a:r>
                    </a:p>
                  </a:txBody>
                  <a:tcPr marL="80526" marR="80526" marT="40263" marB="40263" anchor="ctr">
                    <a:solidFill>
                      <a:srgbClr val="4C3C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SUNDAY</a:t>
                      </a:r>
                    </a:p>
                  </a:txBody>
                  <a:tcPr marL="80526" marR="80526" marT="40263" marB="40263" anchor="ctr">
                    <a:solidFill>
                      <a:srgbClr val="4C3C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331759"/>
                  </a:ext>
                </a:extLst>
              </a:tr>
              <a:tr h="738710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4C3C7D"/>
                          </a:solidFill>
                        </a:rPr>
                        <a:t>STREET EATS</a:t>
                      </a:r>
                      <a:endParaRPr lang="en-GB" sz="1200" b="1" i="0" dirty="0">
                        <a:solidFill>
                          <a:srgbClr val="4C3C7D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u="none" strike="noStrike" dirty="0">
                          <a:solidFill>
                            <a:srgbClr val="002060"/>
                          </a:solidFill>
                          <a:effectLst/>
                          <a:latin typeface="Montserrat Medium" panose="00000600000000000000" pitchFamily="2" charset="0"/>
                        </a:rPr>
                        <a:t>Greek Style Chicken Pittas, Tomato and Red Onion Salad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solidFill>
                          <a:srgbClr val="4C3C7D"/>
                        </a:solidFill>
                        <a:effectLst/>
                        <a:latin typeface="Montserrat Medium" panose="000006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BBQ Pulled Brisket Bao Bun, Fried Pickle , Ranch Dressing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Sticky Sweet &amp; Sour Chicken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Homemade Tray Baked Pizza Meat Feast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Nepalese Chicken Butterbean Curry, Riata Dressing , Crispy Chickpeas</a:t>
                      </a:r>
                      <a:endParaRPr lang="en-GB" sz="800" dirty="0">
                        <a:solidFill>
                          <a:srgbClr val="4C3C7D"/>
                        </a:solidFill>
                        <a:effectLst/>
                        <a:latin typeface="Montserrat Medium" panose="000006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i="0" u="none" strike="noStrike" dirty="0">
                        <a:solidFill>
                          <a:srgbClr val="4C3C7D"/>
                        </a:solidFill>
                        <a:effectLst/>
                        <a:latin typeface="Montserrat Medium" panose="00000600000000000000" pitchFamily="2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u="none" strike="noStrike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Chefs Choice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u="none" strike="noStrike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Classic British Roast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45985935"/>
                  </a:ext>
                </a:extLst>
              </a:tr>
              <a:tr h="781868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4C3C7D"/>
                          </a:solidFill>
                        </a:rPr>
                        <a:t>NOURISH</a:t>
                      </a:r>
                      <a:endParaRPr lang="en-GB" sz="1200" b="1" i="0" dirty="0">
                        <a:solidFill>
                          <a:srgbClr val="4C3C7D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2" charset="0"/>
                          <a:cs typeface="Arial" panose="020B0604020202020204" pitchFamily="34" charset="0"/>
                        </a:rPr>
                        <a:t>Smokey Mushroom and Chickpea Fajitas , Charred Spring Onion Salsa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2" charset="0"/>
                          <a:ea typeface="+mn-ea"/>
                          <a:cs typeface="Arial" panose="020B0604020202020204" pitchFamily="34" charset="0"/>
                        </a:rPr>
                        <a:t>BBQ Pulled Jackfruit , Fried Pickle , Ranch Dressing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2" charset="0"/>
                          <a:ea typeface="+mn-ea"/>
                          <a:cs typeface="Arial" panose="020B0604020202020204" pitchFamily="34" charset="0"/>
                        </a:rPr>
                        <a:t>Szechuan Vegetables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Homemade Tray Baked Pizza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2" charset="0"/>
                          <a:ea typeface="+mn-ea"/>
                          <a:cs typeface="Arial" panose="020B0604020202020204" pitchFamily="34" charset="0"/>
                        </a:rPr>
                        <a:t>Chana </a:t>
                      </a:r>
                      <a:r>
                        <a:rPr kumimoji="0" lang="en-GB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2" charset="0"/>
                          <a:ea typeface="+mn-ea"/>
                          <a:cs typeface="Arial" panose="020B0604020202020204" pitchFamily="34" charset="0"/>
                        </a:rPr>
                        <a:t>Daal</a:t>
                      </a: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2" charset="0"/>
                          <a:ea typeface="+mn-ea"/>
                          <a:cs typeface="Arial" panose="020B0604020202020204" pitchFamily="34" charset="0"/>
                        </a:rPr>
                        <a:t> Masala , Mango Chutney , Okra Fries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u="none" strike="noStrike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Chefs Choice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2" charset="0"/>
                          <a:ea typeface="+mn-ea"/>
                          <a:cs typeface="Arial" panose="020B0604020202020204" pitchFamily="34" charset="0"/>
                        </a:rPr>
                        <a:t>Roasted Swede Steak, Pearl Barley Risotto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6968666"/>
                  </a:ext>
                </a:extLst>
              </a:tr>
              <a:tr h="775409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4C3C7D"/>
                          </a:solidFill>
                          <a:latin typeface="+mn-lt"/>
                        </a:rPr>
                        <a:t>SIDES</a:t>
                      </a:r>
                    </a:p>
                  </a:txBody>
                  <a:tcPr marL="80526" marR="80526" marT="40263" marB="402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Corn on the Cob</a:t>
                      </a:r>
                    </a:p>
                    <a:p>
                      <a:pPr algn="ctr"/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Cajun </a:t>
                      </a:r>
                      <a:r>
                        <a:rPr lang="en-GB" sz="800" b="0">
                          <a:solidFill>
                            <a:srgbClr val="4C3C7D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Roasted Cauliflower</a:t>
                      </a:r>
                      <a:endParaRPr lang="en-GB" sz="800" b="0" dirty="0">
                        <a:solidFill>
                          <a:srgbClr val="4C3C7D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GB" sz="800" b="0" dirty="0">
                        <a:solidFill>
                          <a:srgbClr val="4C3C7D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Crispy Fried Potatoes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Firepit Beans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Egg Fried Rice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Sticky Carrots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Courgettes and Aubergines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Chopped Salad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Lemon &amp; Coriander Rice</a:t>
                      </a:r>
                      <a:endParaRPr lang="en-GB" sz="800" dirty="0">
                        <a:solidFill>
                          <a:srgbClr val="4C3C7D"/>
                        </a:solidFill>
                        <a:effectLst/>
                        <a:latin typeface="Montserrat Medium" panose="000006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Poppadoms and Flat Breads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u="none" strike="noStrike" dirty="0">
                          <a:solidFill>
                            <a:srgbClr val="4C3C7D"/>
                          </a:solidFill>
                          <a:effectLst/>
                          <a:latin typeface="Montserrat Medium" panose="00000600000000000000" pitchFamily="2" charset="0"/>
                        </a:rPr>
                        <a:t>Chefs Choice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Roast Potatoes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Braised Cabbage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Stockpot Gravy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6526337"/>
                  </a:ext>
                </a:extLst>
              </a:tr>
              <a:tr h="775409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4C3C7D"/>
                          </a:solidFill>
                          <a:latin typeface="+mn-lt"/>
                        </a:rPr>
                        <a:t>SALADS</a:t>
                      </a:r>
                    </a:p>
                  </a:txBody>
                  <a:tcPr marL="80526" marR="80526" marT="40263" marB="4026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3252363"/>
                  </a:ext>
                </a:extLst>
              </a:tr>
              <a:tr h="1306268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4C3C7D"/>
                          </a:solidFill>
                          <a:latin typeface="+mn-lt"/>
                        </a:rPr>
                        <a:t>HOT &amp; COLD DESSERT</a:t>
                      </a:r>
                    </a:p>
                  </a:txBody>
                  <a:tcPr marL="80526" marR="80526" marT="40263" marB="4026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GB" sz="800" b="0" dirty="0">
                        <a:solidFill>
                          <a:srgbClr val="4C3C7D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4C3C7D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Dessert Of The Day &amp; Fruit</a:t>
                      </a:r>
                    </a:p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en-GB" sz="800" b="0" dirty="0">
                        <a:solidFill>
                          <a:srgbClr val="4C3C7D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Dessert Of The Day &amp; Fruit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Dessert Of The Day &amp; Fruit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Dessert Of The Day &amp; Fruit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Dessert Of The Day &amp; Fruit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Dessert Of The Day &amp; Fruit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C3C7D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C3C7D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Dessert Of The Day &amp; Fruit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1938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4589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DBB46D86E86F45B884D83DB2ACE05F" ma:contentTypeVersion="2" ma:contentTypeDescription="Create a new document." ma:contentTypeScope="" ma:versionID="c53df940f362154dd949026497e48cba">
  <xsd:schema xmlns:xsd="http://www.w3.org/2001/XMLSchema" xmlns:xs="http://www.w3.org/2001/XMLSchema" xmlns:p="http://schemas.microsoft.com/office/2006/metadata/properties" xmlns:ns3="11408dbb-9c86-4b2d-8eac-7fe806d72482" targetNamespace="http://schemas.microsoft.com/office/2006/metadata/properties" ma:root="true" ma:fieldsID="7d3fcd87b8557be6cdc611a8980dff11" ns3:_="">
    <xsd:import namespace="11408dbb-9c86-4b2d-8eac-7fe806d7248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408dbb-9c86-4b2d-8eac-7fe806d724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68E28D6-DBCB-49A1-9096-8820163F22A5}">
  <ds:schemaRefs>
    <ds:schemaRef ds:uri="http://schemas.openxmlformats.org/package/2006/metadata/core-properties"/>
    <ds:schemaRef ds:uri="http://schemas.microsoft.com/office/2006/documentManagement/types"/>
    <ds:schemaRef ds:uri="11408dbb-9c86-4b2d-8eac-7fe806d72482"/>
    <ds:schemaRef ds:uri="http://purl.org/dc/terms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B325DF1-651D-431F-98E5-1F469BC9C4A9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11408dbb-9c86-4b2d-8eac-7fe806d72482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C7E6B92-47DE-407E-ACDE-8E8D9944E5C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18417</TotalTime>
  <Words>1096</Words>
  <Application>Microsoft Office PowerPoint</Application>
  <PresentationFormat>A4 Paper (210x297 mm)</PresentationFormat>
  <Paragraphs>371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Montserrat Medium</vt:lpstr>
      <vt:lpstr>Office Theme</vt:lpstr>
      <vt:lpstr>PowerPoint Presentation</vt:lpstr>
      <vt:lpstr>PowerPoint Presentation</vt:lpstr>
      <vt:lpstr>PowerPoint Presentation</vt:lpstr>
    </vt:vector>
  </TitlesOfParts>
  <Company>WSH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Amelia Mcdougall</dc:creator>
  <cp:lastModifiedBy>Stephen Mullock</cp:lastModifiedBy>
  <cp:revision>85</cp:revision>
  <cp:lastPrinted>2022-11-17T10:55:29Z</cp:lastPrinted>
  <dcterms:created xsi:type="dcterms:W3CDTF">2022-07-04T14:21:12Z</dcterms:created>
  <dcterms:modified xsi:type="dcterms:W3CDTF">2025-09-02T16:16:29Z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0x0101000BDBB46D86E86F45B884D83DB2ACE05F</vt:lpwstr>
  </property>
</Properties>
</file>