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94" r:id="rId6"/>
    <p:sldId id="296" r:id="rId7"/>
  </p:sldIdLst>
  <p:sldSz cx="9906000" cy="6858000" type="A4"/>
  <p:notesSz cx="6889750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reakfast" id="{39C545C8-7DF4-4205-88D4-E522F911AD72}">
          <p14:sldIdLst>
            <p14:sldId id="257"/>
          </p14:sldIdLst>
        </p14:section>
        <p14:section name="MAIN SCHOOL" id="{734AD909-9AEE-4041-A12F-43FCB41FF157}">
          <p14:sldIdLst>
            <p14:sldId id="294"/>
          </p14:sldIdLst>
        </p14:section>
        <p14:section name="SUPPER" id="{85C07DE3-C3C1-4E8D-930B-45C8E6258393}">
          <p14:sldIdLst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5A1372-A502-6941-5C25-A387EBB7D991}" name="Anthony Russell" initials="AR" userId="S::arussell@holroydhowe.com::dd4c2f35-7aed-4f24-9cdd-fa80ba37bce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3C7D"/>
    <a:srgbClr val="DB6411"/>
    <a:srgbClr val="B02F71"/>
    <a:srgbClr val="6B073E"/>
    <a:srgbClr val="94C356"/>
    <a:srgbClr val="6EAB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0997A8-AF17-4EDB-951F-EF50E432984B}" v="18" dt="2025-06-25T12:21:35.502"/>
  </p1510:revLst>
</p1510:revInfo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6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6.sv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B02F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B35616C-590A-BA71-5C7D-3D8BDD8B008C}"/>
              </a:ext>
            </a:extLst>
          </p:cNvPr>
          <p:cNvSpPr/>
          <p:nvPr userDrawn="1"/>
        </p:nvSpPr>
        <p:spPr>
          <a:xfrm>
            <a:off x="0" y="0"/>
            <a:ext cx="9906000" cy="1535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THIS WEEK’S MENU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DFB4775-0F8B-719A-03BD-990FA77A03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973" b="10933"/>
          <a:stretch/>
        </p:blipFill>
        <p:spPr>
          <a:xfrm>
            <a:off x="0" y="5194546"/>
            <a:ext cx="1411550" cy="166345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DCC6C01-DA8E-A1C2-EF24-DE957488BE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19697" b="8955"/>
          <a:stretch/>
        </p:blipFill>
        <p:spPr>
          <a:xfrm>
            <a:off x="8416031" y="4746409"/>
            <a:ext cx="1489970" cy="211159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E866CB6-4031-7F7D-855D-83FDED3371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31267"/>
          <a:stretch/>
        </p:blipFill>
        <p:spPr>
          <a:xfrm>
            <a:off x="0" y="1694001"/>
            <a:ext cx="1118586" cy="169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995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94C3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744566-9807-5C43-F16E-07644B6D4621}"/>
              </a:ext>
            </a:extLst>
          </p:cNvPr>
          <p:cNvSpPr/>
          <p:nvPr userDrawn="1"/>
        </p:nvSpPr>
        <p:spPr>
          <a:xfrm>
            <a:off x="0" y="0"/>
            <a:ext cx="9906000" cy="1535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D9F538A-E4AD-A213-22B2-7A5199A5C9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486"/>
          <a:stretch/>
        </p:blipFill>
        <p:spPr>
          <a:xfrm>
            <a:off x="0" y="5237229"/>
            <a:ext cx="949911" cy="162077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3C4303A-022F-5A75-04EC-BF6B2194D7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19697" b="8955"/>
          <a:stretch/>
        </p:blipFill>
        <p:spPr>
          <a:xfrm>
            <a:off x="8416031" y="4746409"/>
            <a:ext cx="1489970" cy="2111591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F374E49E-0E18-9661-1CC4-7189A2FE65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31267"/>
          <a:stretch/>
        </p:blipFill>
        <p:spPr>
          <a:xfrm>
            <a:off x="0" y="2173395"/>
            <a:ext cx="1118586" cy="169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382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DB64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CA90F5-E0BD-4828-8C8F-3C09D27C8BDA}"/>
              </a:ext>
            </a:extLst>
          </p:cNvPr>
          <p:cNvSpPr/>
          <p:nvPr userDrawn="1"/>
        </p:nvSpPr>
        <p:spPr>
          <a:xfrm>
            <a:off x="0" y="0"/>
            <a:ext cx="9906000" cy="1535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B7D01DE-4F02-3A4D-5D84-A1CDAB3315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973" b="10933"/>
          <a:stretch/>
        </p:blipFill>
        <p:spPr>
          <a:xfrm flipH="1">
            <a:off x="8494450" y="5194546"/>
            <a:ext cx="1411550" cy="166345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255B18B-C2AA-AF33-5296-DB988D57DC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1486"/>
          <a:stretch/>
        </p:blipFill>
        <p:spPr>
          <a:xfrm>
            <a:off x="0" y="5237229"/>
            <a:ext cx="949911" cy="162077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55EA0FC-554B-44D4-EE60-55A04FA067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19697" b="-423"/>
          <a:stretch/>
        </p:blipFill>
        <p:spPr>
          <a:xfrm>
            <a:off x="8416030" y="2020964"/>
            <a:ext cx="1489970" cy="232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18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DB64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CA90F5-E0BD-4828-8C8F-3C09D27C8BDA}"/>
              </a:ext>
            </a:extLst>
          </p:cNvPr>
          <p:cNvSpPr/>
          <p:nvPr userDrawn="1"/>
        </p:nvSpPr>
        <p:spPr>
          <a:xfrm>
            <a:off x="0" y="1"/>
            <a:ext cx="9906000" cy="1065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B7D01DE-4F02-3A4D-5D84-A1CDAB3315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973" b="10933"/>
          <a:stretch/>
        </p:blipFill>
        <p:spPr>
          <a:xfrm flipH="1">
            <a:off x="8494450" y="5194546"/>
            <a:ext cx="1411550" cy="166345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255B18B-C2AA-AF33-5296-DB988D57DC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1486"/>
          <a:stretch/>
        </p:blipFill>
        <p:spPr>
          <a:xfrm>
            <a:off x="0" y="5237229"/>
            <a:ext cx="949911" cy="162077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55EA0FC-554B-44D4-EE60-55A04FA067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19697" b="-423"/>
          <a:stretch/>
        </p:blipFill>
        <p:spPr>
          <a:xfrm>
            <a:off x="8416030" y="2020964"/>
            <a:ext cx="1489970" cy="2329094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50695FD-2F02-D4B6-CDDA-8BE4C25806D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19362" y="318348"/>
            <a:ext cx="4867275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911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DB64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CA90F5-E0BD-4828-8C8F-3C09D27C8BDA}"/>
              </a:ext>
            </a:extLst>
          </p:cNvPr>
          <p:cNvSpPr/>
          <p:nvPr userDrawn="1"/>
        </p:nvSpPr>
        <p:spPr>
          <a:xfrm>
            <a:off x="1176290" y="0"/>
            <a:ext cx="7553417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B7D01DE-4F02-3A4D-5D84-A1CDAB3315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973" b="10933"/>
          <a:stretch/>
        </p:blipFill>
        <p:spPr>
          <a:xfrm flipH="1">
            <a:off x="8494450" y="5194546"/>
            <a:ext cx="1411550" cy="166345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1255B18B-C2AA-AF33-5296-DB988D57DC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1486"/>
          <a:stretch/>
        </p:blipFill>
        <p:spPr>
          <a:xfrm>
            <a:off x="0" y="5237229"/>
            <a:ext cx="949911" cy="162077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55EA0FC-554B-44D4-EE60-55A04FA067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19697" b="-423"/>
          <a:stretch/>
        </p:blipFill>
        <p:spPr>
          <a:xfrm>
            <a:off x="8416030" y="2020964"/>
            <a:ext cx="1489970" cy="2329094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D3D32D0A-6756-39E7-C5FE-BA662DABB0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31267"/>
          <a:stretch/>
        </p:blipFill>
        <p:spPr>
          <a:xfrm>
            <a:off x="0" y="2173395"/>
            <a:ext cx="1118586" cy="169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26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9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BFE23-637F-4D11-83C3-E3F8BA810186}" type="datetimeFigureOut">
              <a:rPr lang="en-GB" smtClean="0"/>
              <a:t>02/09/2025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A1725-2CE5-4730-8B14-337E9D86E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133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668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73" r:id="rId4"/>
    <p:sldLayoutId id="2147483674" r:id="rId5"/>
    <p:sldLayoutId id="214748367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82B9891E-D636-4CDA-BB58-054422A6F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1" y="-1"/>
            <a:ext cx="9699419" cy="685513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68C83F3-F014-4678-B606-7DA24341EAEB}"/>
              </a:ext>
            </a:extLst>
          </p:cNvPr>
          <p:cNvSpPr/>
          <p:nvPr/>
        </p:nvSpPr>
        <p:spPr>
          <a:xfrm>
            <a:off x="103291" y="-1"/>
            <a:ext cx="9699419" cy="945274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33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29AEE6-1FB4-4B37-A3FD-192F46CE6D4B}"/>
              </a:ext>
            </a:extLst>
          </p:cNvPr>
          <p:cNvSpPr txBox="1"/>
          <p:nvPr/>
        </p:nvSpPr>
        <p:spPr>
          <a:xfrm>
            <a:off x="103291" y="207387"/>
            <a:ext cx="4977163" cy="539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903" b="1" dirty="0">
                <a:solidFill>
                  <a:srgbClr val="DB6411"/>
                </a:solidFill>
              </a:rPr>
              <a:t>WEEK TWO BREAKFAST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2BFFE86-0320-4E2A-8A46-93494D756E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613223"/>
              </p:ext>
            </p:extLst>
          </p:nvPr>
        </p:nvGraphicFramePr>
        <p:xfrm>
          <a:off x="426384" y="1489218"/>
          <a:ext cx="9053232" cy="4843871"/>
        </p:xfrm>
        <a:graphic>
          <a:graphicData uri="http://schemas.openxmlformats.org/drawingml/2006/table">
            <a:tbl>
              <a:tblPr firstRow="1" firstCol="1" bandRow="1"/>
              <a:tblGrid>
                <a:gridCol w="791071">
                  <a:extLst>
                    <a:ext uri="{9D8B030D-6E8A-4147-A177-3AD203B41FA5}">
                      <a16:colId xmlns:a16="http://schemas.microsoft.com/office/drawing/2014/main" val="2291324797"/>
                    </a:ext>
                  </a:extLst>
                </a:gridCol>
                <a:gridCol w="1267092">
                  <a:extLst>
                    <a:ext uri="{9D8B030D-6E8A-4147-A177-3AD203B41FA5}">
                      <a16:colId xmlns:a16="http://schemas.microsoft.com/office/drawing/2014/main" val="3240839760"/>
                    </a:ext>
                  </a:extLst>
                </a:gridCol>
                <a:gridCol w="1268764">
                  <a:extLst>
                    <a:ext uri="{9D8B030D-6E8A-4147-A177-3AD203B41FA5}">
                      <a16:colId xmlns:a16="http://schemas.microsoft.com/office/drawing/2014/main" val="1184663601"/>
                    </a:ext>
                  </a:extLst>
                </a:gridCol>
                <a:gridCol w="1160143">
                  <a:extLst>
                    <a:ext uri="{9D8B030D-6E8A-4147-A177-3AD203B41FA5}">
                      <a16:colId xmlns:a16="http://schemas.microsoft.com/office/drawing/2014/main" val="712625460"/>
                    </a:ext>
                  </a:extLst>
                </a:gridCol>
                <a:gridCol w="1166073">
                  <a:extLst>
                    <a:ext uri="{9D8B030D-6E8A-4147-A177-3AD203B41FA5}">
                      <a16:colId xmlns:a16="http://schemas.microsoft.com/office/drawing/2014/main" val="2804642214"/>
                    </a:ext>
                  </a:extLst>
                </a:gridCol>
                <a:gridCol w="1161154">
                  <a:extLst>
                    <a:ext uri="{9D8B030D-6E8A-4147-A177-3AD203B41FA5}">
                      <a16:colId xmlns:a16="http://schemas.microsoft.com/office/drawing/2014/main" val="3238799894"/>
                    </a:ext>
                  </a:extLst>
                </a:gridCol>
                <a:gridCol w="1109013">
                  <a:extLst>
                    <a:ext uri="{9D8B030D-6E8A-4147-A177-3AD203B41FA5}">
                      <a16:colId xmlns:a16="http://schemas.microsoft.com/office/drawing/2014/main" val="4144237515"/>
                    </a:ext>
                  </a:extLst>
                </a:gridCol>
                <a:gridCol w="1129922">
                  <a:extLst>
                    <a:ext uri="{9D8B030D-6E8A-4147-A177-3AD203B41FA5}">
                      <a16:colId xmlns:a16="http://schemas.microsoft.com/office/drawing/2014/main" val="209341223"/>
                    </a:ext>
                  </a:extLst>
                </a:gridCol>
              </a:tblGrid>
              <a:tr h="4387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MONDAY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TUESDAY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WEDNESDAY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THURSDAY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FRIDAY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SATURDAY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marL="503972" marR="0" lvl="1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1" dirty="0">
                        <a:solidFill>
                          <a:srgbClr val="FFFFFF"/>
                        </a:solidFill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503972" marR="0" lvl="1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SUNDAY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lvl="1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64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796373"/>
                  </a:ext>
                </a:extLst>
              </a:tr>
              <a:tr h="659763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 Items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 indent="-2286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Vegetarian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Porridge Station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Yogurt &amp; Fruit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Cereal &amp; Toast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Mackie's Style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Sausage &amp; Cheese Muffin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Breakfast Wrap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Scrambled Egg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Hash Brown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Breakfast Wrap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 Tomato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Scrambled Egg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Hash Brown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Buttermilk Pancakes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Vanilla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Streaky Bacon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Baked Danish Pastries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Bagel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Sausage Patty &amp; Egg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Breakfast Burrito Bar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Chorizo Salsa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Rice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Beans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Cheese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Breakfast Burrito Bar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Salsa Eggs (</a:t>
                      </a:r>
                      <a:r>
                        <a:rPr lang="en-GB" sz="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Miigas</a:t>
                      </a:r>
                      <a:r>
                        <a:rPr lang="en-GB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Rice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Beans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Cheese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Chefs Sunday Brunch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Toast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7470682"/>
                  </a:ext>
                </a:extLst>
              </a:tr>
              <a:tr h="106502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Mackie's Style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Egg &amp; Cheese Muffin</a:t>
                      </a:r>
                    </a:p>
                  </a:txBody>
                  <a:tcPr marL="37394" marR="37394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20" marR="412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Maple Syrup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Cream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Baked Danish Pastries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Bagel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Avocado &amp; Cream Cheese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20" marR="412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753307"/>
                  </a:ext>
                </a:extLst>
              </a:tr>
              <a:tr h="5283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Porridge, Selection Of Dips &amp; Toppings</a:t>
                      </a:r>
                    </a:p>
                  </a:txBody>
                  <a:tcPr marL="37394" marR="37394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Porridge, Selection Of Dips &amp; Toppings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Porridge, Selection Of Dips &amp; Toppings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Porridge, Selection Of Dips &amp; Toppings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Porridge, Selection Of Dips &amp; Toppings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Porridge, Selection Of Dips &amp; Toppings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Hot &amp; Cold Items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245700"/>
                  </a:ext>
                </a:extLst>
              </a:tr>
              <a:tr h="57727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Yogurt, Toppings &amp; Sliced Fruit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Yogurt, Toppings &amp; Sliced Fruit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Yogurt, Toppings &amp; Sliced Fruit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Yogurt, Toppings &amp; Sliced Fruit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Yogurt, Toppings &amp; Sliced Fruit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Yogurt, Toppings &amp; Sliced Fruit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Juice &amp; Smoothies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33676"/>
                  </a:ext>
                </a:extLst>
              </a:tr>
              <a:tr h="10899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 &amp; Milk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Wholemeal Toast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Jam Selection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 &amp; Milk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Wholemeal Toast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Jam Selection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 &amp; Milk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Wholemeal Toast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Jam Selection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 &amp; Milk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Wholemeal Toast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Jam Selection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 &amp; Milk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Wholemeal Toast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Jam Selection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Selection Of Cereals &amp; Milk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 &amp; Wholemeal Toast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Jam Selection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Cut Fruit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Dessert Pots &amp; Yoghurt Pots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427350"/>
                  </a:ext>
                </a:extLst>
              </a:tr>
              <a:tr h="4628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Fruit Juice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Pressed Apple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Fresh Orange</a:t>
                      </a:r>
                    </a:p>
                  </a:txBody>
                  <a:tcPr marL="37394" marR="3739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232760"/>
                  </a:ext>
                </a:extLst>
              </a:tr>
            </a:tbl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92DA20-79B9-4734-8D63-9B1086CBB6CF}"/>
              </a:ext>
            </a:extLst>
          </p:cNvPr>
          <p:cNvCxnSpPr/>
          <p:nvPr/>
        </p:nvCxnSpPr>
        <p:spPr>
          <a:xfrm>
            <a:off x="2483022" y="2587630"/>
            <a:ext cx="12752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4A7AABC-9A27-4C55-838F-6C80AAE1DC3A}"/>
              </a:ext>
            </a:extLst>
          </p:cNvPr>
          <p:cNvCxnSpPr/>
          <p:nvPr/>
        </p:nvCxnSpPr>
        <p:spPr>
          <a:xfrm>
            <a:off x="7249322" y="2583632"/>
            <a:ext cx="223029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190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B315D6D1-F3B6-B505-5318-EBB4219FBD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426185" cy="1640113"/>
          </a:xfrm>
          <a:prstGeom prst="rect">
            <a:avLst/>
          </a:prstGeom>
        </p:spPr>
      </p:pic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DCC6260B-9E3E-1854-69C9-A9BF835254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43" y="6498077"/>
            <a:ext cx="1002114" cy="24480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36C581B-5525-4B1A-589C-E246BB293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41238"/>
              </p:ext>
            </p:extLst>
          </p:nvPr>
        </p:nvGraphicFramePr>
        <p:xfrm>
          <a:off x="0" y="944266"/>
          <a:ext cx="9906000" cy="4780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250">
                  <a:extLst>
                    <a:ext uri="{9D8B030D-6E8A-4147-A177-3AD203B41FA5}">
                      <a16:colId xmlns:a16="http://schemas.microsoft.com/office/drawing/2014/main" val="1539316922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143198077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1308293729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312689968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55533274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3361764410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812352210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40629351"/>
                    </a:ext>
                  </a:extLst>
                </a:gridCol>
              </a:tblGrid>
              <a:tr h="338046">
                <a:tc>
                  <a:txBody>
                    <a:bodyPr/>
                    <a:lstStyle/>
                    <a:p>
                      <a:pPr algn="ctr"/>
                      <a:endParaRPr lang="en-GB" sz="900" b="1" i="0" dirty="0">
                        <a:solidFill>
                          <a:schemeClr val="bg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MONDAY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TUESDAY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WEDNESDAY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THURSDAY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FRIDAY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SATURDAY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SUNDAY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64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331759"/>
                  </a:ext>
                </a:extLst>
              </a:tr>
              <a:tr h="802574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DB6411"/>
                          </a:solidFill>
                          <a:latin typeface="+mn-lt"/>
                        </a:rPr>
                        <a:t>CLASSIC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Classic Cumberland Sausage, Roasted Onions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Lemon &amp; Herb Chicken, Roasted Pepper &amp; Tomato Sauce. Fusilli Pasta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Slow Cooked British Beef &amp; Vegetable Stew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dirty="0">
                        <a:solidFill>
                          <a:srgbClr val="DB6411"/>
                        </a:solidFill>
                        <a:effectLst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Chicken Rogan Josh, Mango Chutney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0" dirty="0">
                        <a:solidFill>
                          <a:srgbClr val="DB6411"/>
                        </a:solidFill>
                        <a:effectLst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u="none" strike="noStrike" dirty="0">
                          <a:solidFill>
                            <a:schemeClr val="accent2"/>
                          </a:solidFill>
                          <a:effectLst/>
                          <a:latin typeface="Montserrat Medium" panose="00000600000000000000" pitchFamily="50" charset="0"/>
                        </a:rPr>
                        <a:t>Ellesmere Fish Shop Friday, Chippy Chips</a:t>
                      </a:r>
                      <a:endParaRPr lang="en-GB" sz="800" b="0" dirty="0">
                        <a:solidFill>
                          <a:srgbClr val="DB641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</a:rPr>
                        <a:t>Chef Choice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</a:rPr>
                        <a:t>Brunch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613957"/>
                  </a:ext>
                </a:extLst>
              </a:tr>
              <a:tr h="692661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DB6411"/>
                          </a:solidFill>
                          <a:latin typeface="+mn-lt"/>
                        </a:rPr>
                        <a:t>NOURISH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Plant Based Sausage ,Red Onion Chutney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Roasted Red Pepper &amp; Tomato Gnocchi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GB" sz="800" kern="1200" dirty="0">
                        <a:solidFill>
                          <a:schemeClr val="accent2"/>
                        </a:solidFill>
                        <a:effectLst/>
                        <a:latin typeface="Montserrat Medium" panose="000006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Sweet Potato Jerk Steaks, Black Bean Rice, Tomato Salsa</a:t>
                      </a:r>
                    </a:p>
                    <a:p>
                      <a:pPr algn="ctr"/>
                      <a:endParaRPr lang="en-GB" sz="800" b="0" dirty="0">
                        <a:solidFill>
                          <a:schemeClr val="tx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kern="1200" dirty="0">
                          <a:solidFill>
                            <a:schemeClr val="accent2"/>
                          </a:solidFill>
                          <a:effectLst/>
                          <a:latin typeface="Montserrat Medium" panose="00000600000000000000" pitchFamily="2" charset="0"/>
                          <a:ea typeface="+mn-ea"/>
                          <a:cs typeface="+mn-cs"/>
                        </a:rPr>
                        <a:t>Cauliflower &amp; Potato Aloo Gobi Curry, </a:t>
                      </a:r>
                      <a:r>
                        <a:rPr lang="en-GB" sz="800" b="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Mango Chutney</a:t>
                      </a:r>
                      <a:endParaRPr lang="en-GB" sz="800" b="0" dirty="0">
                        <a:solidFill>
                          <a:srgbClr val="DB641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Mogali Street Food Potato Chickpea Fritter Sandwich, Coriander Relish</a:t>
                      </a: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Indian Ketchup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</a:rPr>
                        <a:t>Chef Choice</a:t>
                      </a:r>
                    </a:p>
                    <a:p>
                      <a:pPr algn="ctr"/>
                      <a:endParaRPr lang="en-GB" sz="800" b="0" dirty="0">
                        <a:solidFill>
                          <a:srgbClr val="DB641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</a:rPr>
                        <a:t>Brunch</a:t>
                      </a:r>
                    </a:p>
                    <a:p>
                      <a:pPr algn="ctr"/>
                      <a:endParaRPr lang="en-GB" sz="800" b="0" dirty="0">
                        <a:solidFill>
                          <a:srgbClr val="DB641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968666"/>
                  </a:ext>
                </a:extLst>
              </a:tr>
              <a:tr h="692661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DB6411"/>
                          </a:solidFill>
                          <a:latin typeface="+mn-lt"/>
                        </a:rPr>
                        <a:t>SIDES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 Spring Onion Mash</a:t>
                      </a: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Garden Peas </a:t>
                      </a: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Baked Carrots</a:t>
                      </a:r>
                    </a:p>
                    <a:p>
                      <a:pPr algn="ctr"/>
                      <a:endParaRPr lang="en-GB" sz="800" b="0" dirty="0">
                        <a:solidFill>
                          <a:srgbClr val="DB641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Garlic Bread</a:t>
                      </a: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Green Beans </a:t>
                      </a: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Broccoli </a:t>
                      </a:r>
                      <a:endParaRPr lang="en-GB" sz="800" b="0" dirty="0">
                        <a:solidFill>
                          <a:schemeClr val="tx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Herby Roasties</a:t>
                      </a: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Buttered Savoy</a:t>
                      </a: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/>
                          <a:cs typeface="Times New Roman" panose="02020603050405020304" pitchFamily="18" charset="0"/>
                        </a:rPr>
                        <a:t>Roasted Beets</a:t>
                      </a:r>
                      <a:endParaRPr lang="en-GB" sz="800" b="0" dirty="0">
                        <a:solidFill>
                          <a:schemeClr val="tx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Garden Peas</a:t>
                      </a: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/>
                          <a:cs typeface="Times New Roman" panose="02020603050405020304" pitchFamily="18" charset="0"/>
                        </a:rPr>
                        <a:t>Steamed Corn</a:t>
                      </a: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/>
                          <a:cs typeface="Times New Roman" panose="02020603050405020304" pitchFamily="18" charset="0"/>
                        </a:rPr>
                        <a:t>Steamed Rice</a:t>
                      </a:r>
                      <a:endParaRPr lang="en-GB" sz="800" b="0" dirty="0">
                        <a:solidFill>
                          <a:srgbClr val="DB641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</a:rPr>
                        <a:t>Baked Beans</a:t>
                      </a: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Mushy Peas</a:t>
                      </a: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Curry Sauce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</a:rPr>
                        <a:t>Chef Choice</a:t>
                      </a:r>
                    </a:p>
                    <a:p>
                      <a:pPr algn="ctr"/>
                      <a:endParaRPr lang="en-GB" sz="800" b="0" dirty="0">
                        <a:solidFill>
                          <a:srgbClr val="DB641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</a:rPr>
                        <a:t>Brunch</a:t>
                      </a:r>
                    </a:p>
                    <a:p>
                      <a:pPr algn="ctr"/>
                      <a:endParaRPr lang="en-GB" sz="800" b="0" dirty="0">
                        <a:solidFill>
                          <a:srgbClr val="DB641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670850"/>
                  </a:ext>
                </a:extLst>
              </a:tr>
              <a:tr h="692661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DB6411"/>
                          </a:solidFill>
                          <a:latin typeface="+mn-lt"/>
                        </a:rPr>
                        <a:t>SALADS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A Selection Of Salads &amp; Dressings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DB6411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DB6411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DB6411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DB6411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DB6411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678232"/>
                  </a:ext>
                </a:extLst>
              </a:tr>
              <a:tr h="572199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DB6411"/>
                          </a:solidFill>
                          <a:latin typeface="+mn-lt"/>
                        </a:rPr>
                        <a:t>JACKET &amp; PASTA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&amp;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Sauces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&amp;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Sauces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&amp;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Sauces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&amp;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Sauces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Jacket Potato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&amp;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D7D31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Sauces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</a:rPr>
                        <a:t>Chef Choice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</a:rPr>
                        <a:t>Brunch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D7D31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407209"/>
                  </a:ext>
                </a:extLst>
              </a:tr>
              <a:tr h="692661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DB6411"/>
                          </a:solidFill>
                          <a:latin typeface="+mn-lt"/>
                        </a:rPr>
                        <a:t>HOT &amp; COLD DESSERT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</a:p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Apple &amp; Cinnamon Crumble</a:t>
                      </a:r>
                      <a:endParaRPr lang="en-GB" sz="800" b="0" dirty="0">
                        <a:solidFill>
                          <a:srgbClr val="DB641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  <a:endParaRPr lang="en-GB" sz="800" b="0" dirty="0">
                        <a:solidFill>
                          <a:srgbClr val="DB641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Fruity Flapjack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  <a:endParaRPr lang="en-GB" sz="800" b="0" dirty="0">
                        <a:solidFill>
                          <a:srgbClr val="DB641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Classic Treacle Sponge, Creamy Custard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  <a:endParaRPr lang="en-GB" sz="800" b="0" dirty="0">
                        <a:solidFill>
                          <a:srgbClr val="DB641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Spiced Ginger Cake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en-GB" sz="80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 pitchFamily="2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Dessert Pot Of The Day</a:t>
                      </a:r>
                      <a:endParaRPr lang="en-GB" sz="800" b="0" dirty="0">
                        <a:solidFill>
                          <a:srgbClr val="DB641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Chocolate Shortbread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</a:rPr>
                        <a:t>Chef Choice</a:t>
                      </a:r>
                    </a:p>
                    <a:p>
                      <a:pPr algn="ctr"/>
                      <a:endParaRPr lang="en-GB" sz="800" b="0" dirty="0">
                        <a:solidFill>
                          <a:srgbClr val="DB641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</a:rPr>
                        <a:t>Brunch</a:t>
                      </a:r>
                    </a:p>
                    <a:p>
                      <a:pPr algn="ctr"/>
                      <a:endParaRPr lang="en-GB" sz="800" b="0" dirty="0">
                        <a:solidFill>
                          <a:srgbClr val="DB641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07328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C1EE495-7BEC-FD45-58DC-DDA6EAAA3DF3}"/>
              </a:ext>
            </a:extLst>
          </p:cNvPr>
          <p:cNvSpPr txBox="1"/>
          <p:nvPr/>
        </p:nvSpPr>
        <p:spPr>
          <a:xfrm>
            <a:off x="1782166" y="169417"/>
            <a:ext cx="6341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DB6411"/>
                </a:solidFill>
                <a:latin typeface="+mj-lt"/>
              </a:rPr>
              <a:t>MENU WEEK TWO LUNCH MAIN</a:t>
            </a:r>
          </a:p>
        </p:txBody>
      </p:sp>
    </p:spTree>
    <p:extLst>
      <p:ext uri="{BB962C8B-B14F-4D97-AF65-F5344CB8AC3E}">
        <p14:creationId xmlns:p14="http://schemas.microsoft.com/office/powerpoint/2010/main" val="5800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B315D6D1-F3B6-B505-5318-EBB4219FBD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426185" cy="1640113"/>
          </a:xfrm>
          <a:prstGeom prst="rect">
            <a:avLst/>
          </a:prstGeom>
        </p:spPr>
      </p:pic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DCC6260B-9E3E-1854-69C9-A9BF835254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943" y="6498077"/>
            <a:ext cx="1002114" cy="24480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36C581B-5525-4B1A-589C-E246BB293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530399"/>
              </p:ext>
            </p:extLst>
          </p:nvPr>
        </p:nvGraphicFramePr>
        <p:xfrm>
          <a:off x="-1" y="1378082"/>
          <a:ext cx="9906000" cy="4218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250">
                  <a:extLst>
                    <a:ext uri="{9D8B030D-6E8A-4147-A177-3AD203B41FA5}">
                      <a16:colId xmlns:a16="http://schemas.microsoft.com/office/drawing/2014/main" val="1539316922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143198077"/>
                    </a:ext>
                  </a:extLst>
                </a:gridCol>
                <a:gridCol w="1244601">
                  <a:extLst>
                    <a:ext uri="{9D8B030D-6E8A-4147-A177-3AD203B41FA5}">
                      <a16:colId xmlns:a16="http://schemas.microsoft.com/office/drawing/2014/main" val="1308293729"/>
                    </a:ext>
                  </a:extLst>
                </a:gridCol>
                <a:gridCol w="1231899">
                  <a:extLst>
                    <a:ext uri="{9D8B030D-6E8A-4147-A177-3AD203B41FA5}">
                      <a16:colId xmlns:a16="http://schemas.microsoft.com/office/drawing/2014/main" val="2312689968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55533274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3361764410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52189772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504563668"/>
                    </a:ext>
                  </a:extLst>
                </a:gridCol>
              </a:tblGrid>
              <a:tr h="338046">
                <a:tc>
                  <a:txBody>
                    <a:bodyPr/>
                    <a:lstStyle/>
                    <a:p>
                      <a:pPr algn="ctr"/>
                      <a:endParaRPr lang="en-GB" sz="900" b="1" i="0" dirty="0">
                        <a:solidFill>
                          <a:schemeClr val="bg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MONDAY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TUESDAY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WEDNESDAY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THURSDAY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FRIDAY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SATURDAY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641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SUNDAY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641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331759"/>
                  </a:ext>
                </a:extLst>
              </a:tr>
              <a:tr h="602314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DB6411"/>
                          </a:solidFill>
                          <a:latin typeface="+mn-lt"/>
                        </a:rPr>
                        <a:t>STREET EATS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dirty="0">
                        <a:solidFill>
                          <a:srgbClr val="DB6411"/>
                        </a:solidFill>
                        <a:effectLst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Authentic Kung Pow Beef, Prawn Crackers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dirty="0">
                        <a:solidFill>
                          <a:srgbClr val="DB6411"/>
                        </a:solidFill>
                        <a:effectLst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Ultimate Pork Meatball Slider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</a:rPr>
                        <a:t>Moroccan Lamb Pitta, Tahini, Mint Yogurt &amp; Middle Eastern Salad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</a:rPr>
                        <a:t>Classic Beef Lasagne, Garlic Focaccia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dirty="0">
                        <a:solidFill>
                          <a:srgbClr val="DB6411"/>
                        </a:solidFill>
                        <a:effectLst/>
                        <a:latin typeface="Montserrat Medium" panose="0000060000000000000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</a:rPr>
                        <a:t>Hen Den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</a:rPr>
                        <a:t>Southern Fried Buttermilk Chicken Burger, Siracha Mayo, Seeded Bun</a:t>
                      </a:r>
                    </a:p>
                    <a:p>
                      <a:pPr algn="ctr" fontAlgn="b"/>
                      <a:endParaRPr lang="en-GB" sz="800" b="0" i="0" u="none" strike="noStrike" dirty="0">
                        <a:solidFill>
                          <a:srgbClr val="DB6411"/>
                        </a:solidFill>
                        <a:effectLst/>
                        <a:latin typeface="Montserrat Medium" panose="00000600000000000000" pitchFamily="50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 pitchFamily="50" charset="0"/>
                        </a:rPr>
                        <a:t>Chefs Choice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 pitchFamily="50" charset="0"/>
                        </a:rPr>
                        <a:t>Classic British Roast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985935"/>
                  </a:ext>
                </a:extLst>
              </a:tr>
              <a:tr h="692661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DB6411"/>
                          </a:solidFill>
                          <a:latin typeface="+mn-lt"/>
                        </a:rPr>
                        <a:t>NOURISH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Tempura Vegetables in Sticky Thai Sauce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Lentil &amp; </a:t>
                      </a:r>
                      <a:r>
                        <a:rPr lang="en-GB" sz="800" b="0" dirty="0" err="1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Blackbean</a:t>
                      </a:r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 Meatball Slider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Creamy Mac n Cheese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Tomato and Mascarpone Risotto, Crispy Basil and Parmesan Crisps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Mushroom and Halloumi Burger , Mint Yogurt , Pretzel Bun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u="none" strike="noStrike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 pitchFamily="50" charset="0"/>
                        </a:rPr>
                        <a:t>Chefs Choice</a:t>
                      </a:r>
                    </a:p>
                    <a:p>
                      <a:pPr algn="ctr"/>
                      <a:endParaRPr lang="en-GB" sz="800" b="0" dirty="0">
                        <a:solidFill>
                          <a:srgbClr val="DB641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Crispy Red onion &amp; Goats Cheese Tartlet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968666"/>
                  </a:ext>
                </a:extLst>
              </a:tr>
              <a:tr h="692661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DB6411"/>
                          </a:solidFill>
                          <a:latin typeface="+mn-lt"/>
                        </a:rPr>
                        <a:t>SIDES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Egg Noodles</a:t>
                      </a: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Salt n Pepper Greens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Baked Jacket Wedges</a:t>
                      </a: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Naked Slaw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Garlic New Potatoes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Broccoli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Chopped Salad</a:t>
                      </a:r>
                    </a:p>
                    <a:p>
                      <a:pPr algn="ctr"/>
                      <a:endParaRPr lang="en-GB" sz="800" b="0" dirty="0">
                        <a:solidFill>
                          <a:srgbClr val="DB641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Mediterranean Vegetables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 Piri Piri Sweet Potato Wedges</a:t>
                      </a: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Charred Corn Riblets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u="none" strike="noStrike" dirty="0">
                          <a:solidFill>
                            <a:srgbClr val="DB6411"/>
                          </a:solidFill>
                          <a:effectLst/>
                          <a:latin typeface="Montserrat Medium" panose="00000600000000000000" pitchFamily="50" charset="0"/>
                        </a:rPr>
                        <a:t>Chefs Choice</a:t>
                      </a:r>
                    </a:p>
                    <a:p>
                      <a:pPr algn="ctr"/>
                      <a:endParaRPr lang="en-GB" sz="800" b="0" dirty="0">
                        <a:solidFill>
                          <a:srgbClr val="DB6411"/>
                        </a:solidFill>
                        <a:latin typeface="Montserrat Medium" panose="00000600000000000000" pitchFamily="50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Baked Root Vegetables</a:t>
                      </a: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Roasted Potato</a:t>
                      </a:r>
                    </a:p>
                    <a:p>
                      <a:pPr algn="ctr"/>
                      <a:r>
                        <a:rPr lang="en-GB" sz="800" b="0" dirty="0">
                          <a:solidFill>
                            <a:srgbClr val="DB6411"/>
                          </a:solidFill>
                          <a:latin typeface="Montserrat Medium" panose="00000600000000000000" pitchFamily="50" charset="0"/>
                          <a:cs typeface="Arial" panose="020B0604020202020204" pitchFamily="34" charset="0"/>
                        </a:rPr>
                        <a:t>Rich Gravy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670850"/>
                  </a:ext>
                </a:extLst>
              </a:tr>
              <a:tr h="692661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DB6411"/>
                          </a:solidFill>
                          <a:latin typeface="+mn-lt"/>
                        </a:rPr>
                        <a:t>SALADS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DB6411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DB6411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DB6411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DB6411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DB6411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DB6411"/>
                        </a:solidFill>
                        <a:effectLst/>
                        <a:uLnTx/>
                        <a:uFillTx/>
                        <a:latin typeface="Montserrat Medium" panose="00000600000000000000" pitchFamily="50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A Selection Of Salads &amp; Dressings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780507"/>
                  </a:ext>
                </a:extLst>
              </a:tr>
              <a:tr h="1070766"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dirty="0">
                          <a:solidFill>
                            <a:srgbClr val="DB6411"/>
                          </a:solidFill>
                          <a:latin typeface="+mn-lt"/>
                        </a:rPr>
                        <a:t>HOT &amp; COLD DESSERT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Dessert Of The Day &amp; Fruit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Dessert Of The Day &amp; Fruit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Dessert Of The Day &amp; Fruit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Dessert Of The Day &amp; Fruit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Dessert Of The Day &amp; Fruit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Dessert Of The Day &amp; Fruit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DB6411"/>
                          </a:solidFill>
                          <a:effectLst/>
                          <a:uLnTx/>
                          <a:uFillTx/>
                          <a:latin typeface="Montserrat Medium" panose="00000600000000000000" pitchFamily="50" charset="0"/>
                          <a:ea typeface="+mn-ea"/>
                          <a:cs typeface="Arial" panose="020B0604020202020204" pitchFamily="34" charset="0"/>
                        </a:rPr>
                        <a:t>Dessert Of The Day &amp; Fruit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64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07328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C1EE495-7BEC-FD45-58DC-DDA6EAAA3DF3}"/>
              </a:ext>
            </a:extLst>
          </p:cNvPr>
          <p:cNvSpPr txBox="1"/>
          <p:nvPr/>
        </p:nvSpPr>
        <p:spPr>
          <a:xfrm>
            <a:off x="1782166" y="169417"/>
            <a:ext cx="6341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DB6411"/>
                </a:solidFill>
                <a:latin typeface="+mj-lt"/>
              </a:rPr>
              <a:t>MENU WEEK TWO SUPPER</a:t>
            </a:r>
          </a:p>
        </p:txBody>
      </p:sp>
    </p:spTree>
    <p:extLst>
      <p:ext uri="{BB962C8B-B14F-4D97-AF65-F5344CB8AC3E}">
        <p14:creationId xmlns:p14="http://schemas.microsoft.com/office/powerpoint/2010/main" val="2789880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DBB46D86E86F45B884D83DB2ACE05F" ma:contentTypeVersion="2" ma:contentTypeDescription="Create a new document." ma:contentTypeScope="" ma:versionID="c53df940f362154dd949026497e48cba">
  <xsd:schema xmlns:xsd="http://www.w3.org/2001/XMLSchema" xmlns:xs="http://www.w3.org/2001/XMLSchema" xmlns:p="http://schemas.microsoft.com/office/2006/metadata/properties" xmlns:ns3="11408dbb-9c86-4b2d-8eac-7fe806d72482" targetNamespace="http://schemas.microsoft.com/office/2006/metadata/properties" ma:root="true" ma:fieldsID="7d3fcd87b8557be6cdc611a8980dff11" ns3:_="">
    <xsd:import namespace="11408dbb-9c86-4b2d-8eac-7fe806d7248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408dbb-9c86-4b2d-8eac-7fe806d724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7E6B92-47DE-407E-ACDE-8E8D9944E5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8E28D6-DBCB-49A1-9096-8820163F22A5}">
  <ds:schemaRefs>
    <ds:schemaRef ds:uri="http://schemas.openxmlformats.org/package/2006/metadata/core-properties"/>
    <ds:schemaRef ds:uri="http://schemas.microsoft.com/office/2006/documentManagement/types"/>
    <ds:schemaRef ds:uri="11408dbb-9c86-4b2d-8eac-7fe806d72482"/>
    <ds:schemaRef ds:uri="http://purl.org/dc/terms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B325DF1-651D-431F-98E5-1F469BC9C4A9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11408dbb-9c86-4b2d-8eac-7fe806d72482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18417</TotalTime>
  <Words>811</Words>
  <Application>Microsoft Office PowerPoint</Application>
  <PresentationFormat>A4 Paper (210x297 mm)</PresentationFormat>
  <Paragraphs>293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Montserrat Medium</vt:lpstr>
      <vt:lpstr>Office Theme</vt:lpstr>
      <vt:lpstr>PowerPoint Presentation</vt:lpstr>
      <vt:lpstr>PowerPoint Presentation</vt:lpstr>
      <vt:lpstr>PowerPoint Presentation</vt:lpstr>
    </vt:vector>
  </TitlesOfParts>
  <Company>WSH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Amelia Mcdougall</dc:creator>
  <cp:lastModifiedBy>Stephen Mullock</cp:lastModifiedBy>
  <cp:revision>85</cp:revision>
  <cp:lastPrinted>2022-11-17T10:55:29Z</cp:lastPrinted>
  <dcterms:created xsi:type="dcterms:W3CDTF">2022-07-04T14:21:12Z</dcterms:created>
  <dcterms:modified xsi:type="dcterms:W3CDTF">2025-09-02T16:15:59Z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0x0101000BDBB46D86E86F45B884D83DB2ACE05F</vt:lpwstr>
  </property>
</Properties>
</file>