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82" r:id="rId6"/>
    <p:sldId id="295" r:id="rId7"/>
  </p:sldIdLst>
  <p:sldSz cx="9906000" cy="6858000" type="A4"/>
  <p:notesSz cx="6889750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reakfast" id="{39C545C8-7DF4-4205-88D4-E522F911AD72}">
          <p14:sldIdLst>
            <p14:sldId id="258"/>
          </p14:sldIdLst>
        </p14:section>
        <p14:section name="MAIN SCHOOL" id="{734AD909-9AEE-4041-A12F-43FCB41FF157}">
          <p14:sldIdLst>
            <p14:sldId id="282"/>
          </p14:sldIdLst>
        </p14:section>
        <p14:section name="SUPPER" id="{85C07DE3-C3C1-4E8D-930B-45C8E6258393}">
          <p14:sldIdLst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5A1372-A502-6941-5C25-A387EBB7D991}" name="Anthony Russell" initials="AR" userId="S::arussell@holroydhowe.com::dd4c2f35-7aed-4f24-9cdd-fa80ba37bc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3C7D"/>
    <a:srgbClr val="DB6411"/>
    <a:srgbClr val="B02F71"/>
    <a:srgbClr val="6B073E"/>
    <a:srgbClr val="94C356"/>
    <a:srgbClr val="6EA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0997A8-AF17-4EDB-951F-EF50E432984B}" v="18" dt="2025-06-25T12:21:35.502"/>
  </p1510:revLst>
</p1510:revInfo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02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35616C-590A-BA71-5C7D-3D8BDD8B008C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THIS WEEK’S MENU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DFB4775-0F8B-719A-03BD-990FA77A03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>
            <a:off x="0" y="5194546"/>
            <a:ext cx="1411550" cy="166345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DCC6C01-DA8E-A1C2-EF24-DE957488BE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9697" b="8955"/>
          <a:stretch/>
        </p:blipFill>
        <p:spPr>
          <a:xfrm>
            <a:off x="8416031" y="4746409"/>
            <a:ext cx="1489970" cy="211159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E866CB6-4031-7F7D-855D-83FDED3371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267"/>
          <a:stretch/>
        </p:blipFill>
        <p:spPr>
          <a:xfrm>
            <a:off x="0" y="1694001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95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94C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744566-9807-5C43-F16E-07644B6D4621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D9F538A-E4AD-A213-22B2-7A5199A5C9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3C4303A-022F-5A75-04EC-BF6B2194D7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9697" b="8955"/>
          <a:stretch/>
        </p:blipFill>
        <p:spPr>
          <a:xfrm>
            <a:off x="8416031" y="4746409"/>
            <a:ext cx="1489970" cy="211159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374E49E-0E18-9661-1CC4-7189A2FE65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267"/>
          <a:stretch/>
        </p:blipFill>
        <p:spPr>
          <a:xfrm>
            <a:off x="0" y="2173395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82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1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0" y="1"/>
            <a:ext cx="9906000" cy="1065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50695FD-2F02-D4B6-CDDA-8BE4C25806D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19362" y="318348"/>
            <a:ext cx="48672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11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1176290" y="0"/>
            <a:ext cx="7553417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3D32D0A-6756-39E7-C5FE-BA662DABB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1267"/>
          <a:stretch/>
        </p:blipFill>
        <p:spPr>
          <a:xfrm>
            <a:off x="0" y="2173395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2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BFE23-637F-4D11-83C3-E3F8BA810186}" type="datetimeFigureOut">
              <a:rPr lang="en-GB" smtClean="0"/>
              <a:t>02/09/2025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A1725-2CE5-4730-8B14-337E9D86E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13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668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73" r:id="rId4"/>
    <p:sldLayoutId id="2147483674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liced&#10;&#10;Description automatically generated">
            <a:extLst>
              <a:ext uri="{FF2B5EF4-FFF2-40B4-BE49-F238E27FC236}">
                <a16:creationId xmlns:a16="http://schemas.microsoft.com/office/drawing/2014/main" id="{67453018-764A-46BD-9ACF-C8DD21284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1" y="1"/>
            <a:ext cx="9699419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C96BB4-7517-468A-9262-843A330F3D45}"/>
              </a:ext>
            </a:extLst>
          </p:cNvPr>
          <p:cNvSpPr/>
          <p:nvPr/>
        </p:nvSpPr>
        <p:spPr>
          <a:xfrm>
            <a:off x="103291" y="54981"/>
            <a:ext cx="9699419" cy="995126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3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E7EB18-0BB7-4303-B45E-0A6BA824942D}"/>
              </a:ext>
            </a:extLst>
          </p:cNvPr>
          <p:cNvSpPr txBox="1"/>
          <p:nvPr/>
        </p:nvSpPr>
        <p:spPr>
          <a:xfrm>
            <a:off x="103292" y="287295"/>
            <a:ext cx="4540569" cy="539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903" b="1" dirty="0">
                <a:solidFill>
                  <a:srgbClr val="B02F71"/>
                </a:solidFill>
              </a:rPr>
              <a:t>WEEK ONE BREAKFAST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7B7487C-4F5E-4497-8846-B90E425C4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184813"/>
              </p:ext>
            </p:extLst>
          </p:nvPr>
        </p:nvGraphicFramePr>
        <p:xfrm>
          <a:off x="426385" y="1406244"/>
          <a:ext cx="9053232" cy="4733942"/>
        </p:xfrm>
        <a:graphic>
          <a:graphicData uri="http://schemas.openxmlformats.org/drawingml/2006/table">
            <a:tbl>
              <a:tblPr firstRow="1" firstCol="1" bandRow="1"/>
              <a:tblGrid>
                <a:gridCol w="791071">
                  <a:extLst>
                    <a:ext uri="{9D8B030D-6E8A-4147-A177-3AD203B41FA5}">
                      <a16:colId xmlns:a16="http://schemas.microsoft.com/office/drawing/2014/main" val="3792500795"/>
                    </a:ext>
                  </a:extLst>
                </a:gridCol>
                <a:gridCol w="1267092">
                  <a:extLst>
                    <a:ext uri="{9D8B030D-6E8A-4147-A177-3AD203B41FA5}">
                      <a16:colId xmlns:a16="http://schemas.microsoft.com/office/drawing/2014/main" val="2192690028"/>
                    </a:ext>
                  </a:extLst>
                </a:gridCol>
                <a:gridCol w="1268764">
                  <a:extLst>
                    <a:ext uri="{9D8B030D-6E8A-4147-A177-3AD203B41FA5}">
                      <a16:colId xmlns:a16="http://schemas.microsoft.com/office/drawing/2014/main" val="3470368877"/>
                    </a:ext>
                  </a:extLst>
                </a:gridCol>
                <a:gridCol w="1160143">
                  <a:extLst>
                    <a:ext uri="{9D8B030D-6E8A-4147-A177-3AD203B41FA5}">
                      <a16:colId xmlns:a16="http://schemas.microsoft.com/office/drawing/2014/main" val="987555464"/>
                    </a:ext>
                  </a:extLst>
                </a:gridCol>
                <a:gridCol w="1166073">
                  <a:extLst>
                    <a:ext uri="{9D8B030D-6E8A-4147-A177-3AD203B41FA5}">
                      <a16:colId xmlns:a16="http://schemas.microsoft.com/office/drawing/2014/main" val="2571325217"/>
                    </a:ext>
                  </a:extLst>
                </a:gridCol>
                <a:gridCol w="1161154">
                  <a:extLst>
                    <a:ext uri="{9D8B030D-6E8A-4147-A177-3AD203B41FA5}">
                      <a16:colId xmlns:a16="http://schemas.microsoft.com/office/drawing/2014/main" val="1206512294"/>
                    </a:ext>
                  </a:extLst>
                </a:gridCol>
                <a:gridCol w="1109013">
                  <a:extLst>
                    <a:ext uri="{9D8B030D-6E8A-4147-A177-3AD203B41FA5}">
                      <a16:colId xmlns:a16="http://schemas.microsoft.com/office/drawing/2014/main" val="447884219"/>
                    </a:ext>
                  </a:extLst>
                </a:gridCol>
                <a:gridCol w="1129922">
                  <a:extLst>
                    <a:ext uri="{9D8B030D-6E8A-4147-A177-3AD203B41FA5}">
                      <a16:colId xmlns:a16="http://schemas.microsoft.com/office/drawing/2014/main" val="197169375"/>
                    </a:ext>
                  </a:extLst>
                </a:gridCol>
              </a:tblGrid>
              <a:tr h="3507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SATURDAY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marL="503972" marR="0" lvl="1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SUNDAY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1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444199"/>
                  </a:ext>
                </a:extLst>
              </a:tr>
              <a:tr h="659763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Items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indent="-2286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Vegetarian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Porridge Station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Yogurt &amp; Fruit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Cereal &amp; Toast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 au Choc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 &amp; Cheese Croissant 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Wrap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Hash Brown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Wrap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Mushroom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Hash Brown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Buttermilk Pancakes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Blueberry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Sausage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Beans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Bagel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Bacon &amp;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Burrito Bar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Sausage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Burrito Bar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Eggs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Chefs Sunday Brunch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Toast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743100"/>
                  </a:ext>
                </a:extLst>
              </a:tr>
              <a:tr h="106502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Cheese &amp; Tomato Croissant</a:t>
                      </a:r>
                    </a:p>
                  </a:txBody>
                  <a:tcPr marL="37394" marR="37394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20" marR="412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Maple Syrup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Tomato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Plant Based Sausage 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Bagel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Avocado &amp; Cream Cheese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20" marR="412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17172"/>
                  </a:ext>
                </a:extLst>
              </a:tr>
              <a:tr h="5283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Hot &amp; Cold Items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648784"/>
                  </a:ext>
                </a:extLst>
              </a:tr>
              <a:tr h="57727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Juice &amp; Smoothies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063769"/>
                  </a:ext>
                </a:extLst>
              </a:tr>
              <a:tr h="10899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Cut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Dessert Pots &amp; Yoghurt Pots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219441"/>
                  </a:ext>
                </a:extLst>
              </a:tr>
              <a:tr h="462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Fruit Juice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031945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9FA82C-CD82-4C10-A724-112536BB1391}"/>
              </a:ext>
            </a:extLst>
          </p:cNvPr>
          <p:cNvCxnSpPr/>
          <p:nvPr/>
        </p:nvCxnSpPr>
        <p:spPr>
          <a:xfrm>
            <a:off x="2505463" y="2514504"/>
            <a:ext cx="12788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99E4E37-2EDF-4C2C-92CA-87F7F7454541}"/>
              </a:ext>
            </a:extLst>
          </p:cNvPr>
          <p:cNvCxnSpPr>
            <a:cxnSpLocks/>
          </p:cNvCxnSpPr>
          <p:nvPr/>
        </p:nvCxnSpPr>
        <p:spPr>
          <a:xfrm flipV="1">
            <a:off x="7214758" y="2497224"/>
            <a:ext cx="2264858" cy="86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00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D736DEA4-B57D-3144-7A87-E2B17C237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1426184" cy="164011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9776579F-22C1-B013-E7E2-393E70627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43" y="6498077"/>
            <a:ext cx="1002114" cy="2448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E1CB9BE-9D51-B0FA-31EA-7C87700F2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041380"/>
              </p:ext>
            </p:extLst>
          </p:nvPr>
        </p:nvGraphicFramePr>
        <p:xfrm>
          <a:off x="0" y="820055"/>
          <a:ext cx="9905993" cy="5078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49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1224076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1252423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2471898819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1803463648"/>
                    </a:ext>
                  </a:extLst>
                </a:gridCol>
              </a:tblGrid>
              <a:tr h="508458">
                <a:tc>
                  <a:txBody>
                    <a:bodyPr/>
                    <a:lstStyle/>
                    <a:p>
                      <a:pPr algn="ctr"/>
                      <a:endParaRPr lang="en-GB" sz="900" b="1" i="0" dirty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SATURDAY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SUNDAY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572774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CLASSIC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Classic Pasta Bolognese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Mediterranean Chicken, Homemade Salsa Fresca</a:t>
                      </a: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Thyme Roasted Pork Loin with Crackling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Authentic Beef in Black Bean Sauce</a:t>
                      </a: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Portuguese Chicken Pita, Lime Yogurt, Salsa Fresca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613957"/>
                  </a:ext>
                </a:extLst>
              </a:tr>
              <a:tr h="707810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NOURISH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 pitchFamily="2" charset="0"/>
                        </a:rPr>
                        <a:t>Smoked Tomato, Chipotle, Spinach Gnocchi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Mushroom Mince Chilli, Lentil &amp; Soybean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Roast Butternut, Sage &amp; Pea Barley Risotto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Chickpea, Sweet Potato, Lentil Dahl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Sweet Pepper &amp; Red Onion Puff Pastry Tartlet, Tomato Pesto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660194"/>
                  </a:ext>
                </a:extLst>
              </a:tr>
              <a:tr h="66865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Garlic </a:t>
                      </a:r>
                      <a:r>
                        <a:rPr lang="en-GB" sz="80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Foccicia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Garden Peas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Carrots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Mexican Rice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Steamed Corn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Green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Creamy Mashed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Roasted Swede </a:t>
                      </a: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Savoy Cabbage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Wok Fried Greens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Sticky Carrots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Coconut Rice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Paprika Chips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Spiced Corn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140110"/>
                  </a:ext>
                </a:extLst>
              </a:tr>
              <a:tr h="66865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SALADS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830641"/>
                  </a:ext>
                </a:extLst>
              </a:tr>
              <a:tr h="753017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JACKET &amp; PASTA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13975"/>
                  </a:ext>
                </a:extLst>
              </a:tr>
              <a:tr h="1199447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CAKE &amp; COLD DESSERT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Apple Berry Crumble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Ginger Flapjack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Shortbread Finger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Drizzle Cake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Brownie Cookie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99653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F5F8CF7-EDF5-6401-DF19-2E4C5FC5C31B}"/>
              </a:ext>
            </a:extLst>
          </p:cNvPr>
          <p:cNvSpPr txBox="1"/>
          <p:nvPr/>
        </p:nvSpPr>
        <p:spPr>
          <a:xfrm>
            <a:off x="1649691" y="133645"/>
            <a:ext cx="6777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B02F71"/>
                </a:solidFill>
                <a:latin typeface="+mj-lt"/>
              </a:rPr>
              <a:t>MENU WEEK ONE LUNCH MAIN</a:t>
            </a:r>
          </a:p>
        </p:txBody>
      </p:sp>
    </p:spTree>
    <p:extLst>
      <p:ext uri="{BB962C8B-B14F-4D97-AF65-F5344CB8AC3E}">
        <p14:creationId xmlns:p14="http://schemas.microsoft.com/office/powerpoint/2010/main" val="142357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D736DEA4-B57D-3144-7A87-E2B17C237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1426184" cy="1640112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9776579F-22C1-B013-E7E2-393E70627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43" y="6498077"/>
            <a:ext cx="1002114" cy="2448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E1CB9BE-9D51-B0FA-31EA-7C87700F29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825708"/>
              </p:ext>
            </p:extLst>
          </p:nvPr>
        </p:nvGraphicFramePr>
        <p:xfrm>
          <a:off x="7" y="983087"/>
          <a:ext cx="9905993" cy="5000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49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1224076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1252423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1850086881"/>
                    </a:ext>
                  </a:extLst>
                </a:gridCol>
                <a:gridCol w="1238249">
                  <a:extLst>
                    <a:ext uri="{9D8B030D-6E8A-4147-A177-3AD203B41FA5}">
                      <a16:colId xmlns:a16="http://schemas.microsoft.com/office/drawing/2014/main" val="2245483944"/>
                    </a:ext>
                  </a:extLst>
                </a:gridCol>
              </a:tblGrid>
              <a:tr h="582913">
                <a:tc>
                  <a:txBody>
                    <a:bodyPr/>
                    <a:lstStyle/>
                    <a:p>
                      <a:pPr algn="ctr"/>
                      <a:endParaRPr lang="en-GB" sz="900" b="1" i="0" dirty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SATURDAY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SUNDAY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2F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1038179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STREET EATS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Pulled Garlic &amp; Chilli Chicken Burrito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Korean Bulgogi BBQ Beef Noodle Pot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Salt &amp; Pepper Chicken, Ginger &amp; Coriander Dressing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Taco Thursday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South American Pulled Pork Tacos Build Your Own.  Pico De Galo, Salsa Fresca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Slow Cooked Beef Rendang Curry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Classic British Roast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Sweet Potato &amp; Butterbean Wellington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95086"/>
                  </a:ext>
                </a:extLst>
              </a:tr>
              <a:tr h="811456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NOURISH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Lentil, Spinach &amp; Sweet Potato Burrito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Spiced Tofu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 Thai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Nasi Goring, Soy, Ginger &amp; Chilli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Taco Thursday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South American Jack Fruit Tacos Build Your Own.  Pico De Galo, Salsa Fresca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Slow Cooked Channa Dahl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Roasted Root Vegetables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660194"/>
                  </a:ext>
                </a:extLst>
              </a:tr>
              <a:tr h="766563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Tomato Rice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Salsa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Guacamole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Crispy Tortillas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Egg Noodle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Stir Fried Vegetables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Sticky White Rice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Honey Ginger Carrots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Spiced Cous </a:t>
                      </a:r>
                      <a:r>
                        <a:rPr lang="en-GB" sz="800" dirty="0" err="1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Cous</a:t>
                      </a: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rgbClr val="B02F7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Mediterranean Vegetables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Bombay Potatoes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Seared Cauliflower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Baked Pac Choi</a:t>
                      </a: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Crispy Roast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</a:rPr>
                        <a:t>Rich Gravy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140110"/>
                  </a:ext>
                </a:extLst>
              </a:tr>
              <a:tr h="766563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SALADS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B02F71"/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Selections of Salads &amp; Dressing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83887"/>
                  </a:ext>
                </a:extLst>
              </a:tr>
              <a:tr h="1034844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B02F71"/>
                          </a:solidFill>
                          <a:latin typeface="+mn-lt"/>
                        </a:rPr>
                        <a:t>CAKE &amp; COLD DESSERT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B02F7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B02F7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en-GB" sz="800" dirty="0">
                        <a:solidFill>
                          <a:srgbClr val="B02F71"/>
                        </a:solidFill>
                        <a:effectLst/>
                        <a:latin typeface="Montserrat Medium" panose="000006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02F7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99653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F5F8CF7-EDF5-6401-DF19-2E4C5FC5C31B}"/>
              </a:ext>
            </a:extLst>
          </p:cNvPr>
          <p:cNvSpPr txBox="1"/>
          <p:nvPr/>
        </p:nvSpPr>
        <p:spPr>
          <a:xfrm>
            <a:off x="1649691" y="133645"/>
            <a:ext cx="6777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B02F71"/>
                </a:solidFill>
                <a:latin typeface="+mj-lt"/>
              </a:rPr>
              <a:t>MENU WEEK ONE SUPPER</a:t>
            </a:r>
          </a:p>
        </p:txBody>
      </p:sp>
    </p:spTree>
    <p:extLst>
      <p:ext uri="{BB962C8B-B14F-4D97-AF65-F5344CB8AC3E}">
        <p14:creationId xmlns:p14="http://schemas.microsoft.com/office/powerpoint/2010/main" val="269816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DBB46D86E86F45B884D83DB2ACE05F" ma:contentTypeVersion="2" ma:contentTypeDescription="Create a new document." ma:contentTypeScope="" ma:versionID="c53df940f362154dd949026497e48cba">
  <xsd:schema xmlns:xsd="http://www.w3.org/2001/XMLSchema" xmlns:xs="http://www.w3.org/2001/XMLSchema" xmlns:p="http://schemas.microsoft.com/office/2006/metadata/properties" xmlns:ns3="11408dbb-9c86-4b2d-8eac-7fe806d72482" targetNamespace="http://schemas.microsoft.com/office/2006/metadata/properties" ma:root="true" ma:fieldsID="7d3fcd87b8557be6cdc611a8980dff11" ns3:_="">
    <xsd:import namespace="11408dbb-9c86-4b2d-8eac-7fe806d724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408dbb-9c86-4b2d-8eac-7fe806d724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B325DF1-651D-431F-98E5-1F469BC9C4A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1408dbb-9c86-4b2d-8eac-7fe806d72482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7E6B92-47DE-407E-ACDE-8E8D9944E5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8E28D6-DBCB-49A1-9096-8820163F22A5}">
  <ds:schemaRefs>
    <ds:schemaRef ds:uri="http://schemas.openxmlformats.org/package/2006/metadata/core-properties"/>
    <ds:schemaRef ds:uri="http://schemas.microsoft.com/office/2006/documentManagement/types"/>
    <ds:schemaRef ds:uri="11408dbb-9c86-4b2d-8eac-7fe806d72482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18417</TotalTime>
  <Words>794</Words>
  <Application>Microsoft Office PowerPoint</Application>
  <PresentationFormat>A4 Paper (210x297 mm)</PresentationFormat>
  <Paragraphs>296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 Medium</vt:lpstr>
      <vt:lpstr>Office Theme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Mcdougall</dc:creator>
  <cp:lastModifiedBy>Stephen Mullock</cp:lastModifiedBy>
  <cp:revision>85</cp:revision>
  <cp:lastPrinted>2022-11-17T10:55:29Z</cp:lastPrinted>
  <dcterms:created xsi:type="dcterms:W3CDTF">2022-07-04T14:21:12Z</dcterms:created>
  <dcterms:modified xsi:type="dcterms:W3CDTF">2025-09-02T16:15:22Z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0x0101000BDBB46D86E86F45B884D83DB2ACE05F</vt:lpwstr>
  </property>
</Properties>
</file>