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4" r:id="rId1"/>
  </p:sldMasterIdLst>
  <p:notesMasterIdLst>
    <p:notesMasterId r:id="rId38"/>
  </p:notesMasterIdLst>
  <p:sldIdLst>
    <p:sldId id="256" r:id="rId2"/>
    <p:sldId id="298" r:id="rId3"/>
    <p:sldId id="299" r:id="rId4"/>
    <p:sldId id="257" r:id="rId5"/>
    <p:sldId id="272" r:id="rId6"/>
    <p:sldId id="273" r:id="rId7"/>
    <p:sldId id="300" r:id="rId8"/>
    <p:sldId id="260" r:id="rId9"/>
    <p:sldId id="262" r:id="rId10"/>
    <p:sldId id="263" r:id="rId11"/>
    <p:sldId id="303" r:id="rId12"/>
    <p:sldId id="270" r:id="rId13"/>
    <p:sldId id="265" r:id="rId14"/>
    <p:sldId id="266" r:id="rId15"/>
    <p:sldId id="373" r:id="rId16"/>
    <p:sldId id="347" r:id="rId17"/>
    <p:sldId id="417" r:id="rId18"/>
    <p:sldId id="259" r:id="rId19"/>
    <p:sldId id="271" r:id="rId20"/>
    <p:sldId id="301" r:id="rId21"/>
    <p:sldId id="425" r:id="rId22"/>
    <p:sldId id="275" r:id="rId23"/>
    <p:sldId id="283" r:id="rId24"/>
    <p:sldId id="374" r:id="rId25"/>
    <p:sldId id="415" r:id="rId26"/>
    <p:sldId id="375" r:id="rId27"/>
    <p:sldId id="280" r:id="rId28"/>
    <p:sldId id="353" r:id="rId29"/>
    <p:sldId id="352" r:id="rId30"/>
    <p:sldId id="412" r:id="rId31"/>
    <p:sldId id="371" r:id="rId32"/>
    <p:sldId id="372" r:id="rId33"/>
    <p:sldId id="408" r:id="rId34"/>
    <p:sldId id="411" r:id="rId35"/>
    <p:sldId id="421"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201"/>
    <p:restoredTop sz="94694"/>
  </p:normalViewPr>
  <p:slideViewPr>
    <p:cSldViewPr snapToGrid="0" snapToObjects="1">
      <p:cViewPr varScale="1">
        <p:scale>
          <a:sx n="77" d="100"/>
          <a:sy n="77" d="100"/>
        </p:scale>
        <p:origin x="77" y="2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6E5D6-8CC8-4D4D-904D-49C6B841188A}" type="datetimeFigureOut">
              <a:rPr lang="en-US" smtClean="0"/>
              <a:t>8/24/2025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CC0CB-04B9-A540-AF8E-115862937732}" type="slidenum">
              <a:rPr lang="en-US" smtClean="0"/>
              <a:t>‹#›</a:t>
            </a:fld>
            <a:endParaRPr lang="en-US" dirty="0"/>
          </a:p>
        </p:txBody>
      </p:sp>
    </p:spTree>
    <p:extLst>
      <p:ext uri="{BB962C8B-B14F-4D97-AF65-F5344CB8AC3E}">
        <p14:creationId xmlns:p14="http://schemas.microsoft.com/office/powerpoint/2010/main" val="1068547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3F80C27-9B2F-C647-9665-E8B3CD883C1C}" type="datetime1">
              <a:rPr lang="en-US" smtClean="0"/>
              <a:t>8/24/2025</a:t>
            </a:fld>
            <a:endParaRPr lang="en-US" dirty="0"/>
          </a:p>
        </p:txBody>
      </p:sp>
      <p:sp>
        <p:nvSpPr>
          <p:cNvPr id="8" name="Footer Placeholder 7"/>
          <p:cNvSpPr>
            <a:spLocks noGrp="1"/>
          </p:cNvSpPr>
          <p:nvPr>
            <p:ph type="ftr" sz="quarter" idx="11"/>
          </p:nvPr>
        </p:nvSpPr>
        <p:spPr/>
        <p:txBody>
          <a:bodyPr/>
          <a:lstStyle/>
          <a:p>
            <a:r>
              <a:rPr lang="en-US" dirty="0"/>
              <a:t>© 2020 Kaleva Law Office</a:t>
            </a:r>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03044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C4D112-0464-6846-90C7-3E8930AF7838}" type="datetime1">
              <a:rPr lang="en-US" smtClean="0"/>
              <a:t>8/24/2025</a:t>
            </a:fld>
            <a:endParaRPr lang="en-US" dirty="0"/>
          </a:p>
        </p:txBody>
      </p:sp>
      <p:sp>
        <p:nvSpPr>
          <p:cNvPr id="8" name="Footer Placeholder 7"/>
          <p:cNvSpPr>
            <a:spLocks noGrp="1"/>
          </p:cNvSpPr>
          <p:nvPr>
            <p:ph type="ftr" sz="quarter" idx="11"/>
          </p:nvPr>
        </p:nvSpPr>
        <p:spPr/>
        <p:txBody>
          <a:bodyPr/>
          <a:lstStyle/>
          <a:p>
            <a:r>
              <a:rPr lang="en-US" dirty="0"/>
              <a:t>© 2020 Kaleva Law Office</a:t>
            </a:r>
          </a:p>
        </p:txBody>
      </p:sp>
      <p:sp>
        <p:nvSpPr>
          <p:cNvPr id="9" name="Slide Number Placeholder 8"/>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15385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EB6FA8EC-4F90-B346-B365-91AA090509AE}" type="datetime1">
              <a:rPr lang="en-US" smtClean="0"/>
              <a:t>8/24/2025</a:t>
            </a:fld>
            <a:endParaRPr lang="en-US" dirty="0"/>
          </a:p>
        </p:txBody>
      </p:sp>
      <p:sp>
        <p:nvSpPr>
          <p:cNvPr id="8" name="Footer Placeholder 7"/>
          <p:cNvSpPr>
            <a:spLocks noGrp="1"/>
          </p:cNvSpPr>
          <p:nvPr>
            <p:ph type="ftr" sz="quarter" idx="11"/>
          </p:nvPr>
        </p:nvSpPr>
        <p:spPr/>
        <p:txBody>
          <a:bodyPr/>
          <a:lstStyle/>
          <a:p>
            <a:r>
              <a:rPr lang="en-US" dirty="0"/>
              <a:t>© 2020 Kaleva Law Office</a:t>
            </a:r>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2119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504F6E3-4179-A740-A4DA-16AB861A0746}" type="datetime1">
              <a:rPr lang="en-US" smtClean="0"/>
              <a:t>8/24/2025</a:t>
            </a:fld>
            <a:endParaRPr lang="en-US" dirty="0"/>
          </a:p>
        </p:txBody>
      </p:sp>
      <p:sp>
        <p:nvSpPr>
          <p:cNvPr id="9" name="Footer Placeholder 8"/>
          <p:cNvSpPr>
            <a:spLocks noGrp="1"/>
          </p:cNvSpPr>
          <p:nvPr>
            <p:ph type="ftr" sz="quarter" idx="11"/>
          </p:nvPr>
        </p:nvSpPr>
        <p:spPr/>
        <p:txBody>
          <a:bodyPr/>
          <a:lstStyle/>
          <a:p>
            <a:r>
              <a:rPr lang="en-US" dirty="0"/>
              <a:t>© 2020 Kaleva Law Office</a:t>
            </a:r>
          </a:p>
        </p:txBody>
      </p:sp>
      <p:sp>
        <p:nvSpPr>
          <p:cNvPr id="10" name="Slide Number Placeholder 9"/>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340447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8811B90B-07CB-974A-A638-6129DC777B24}" type="datetime1">
              <a:rPr lang="en-US" smtClean="0"/>
              <a:t>8/24/2025</a:t>
            </a:fld>
            <a:endParaRPr lang="en-US" dirty="0"/>
          </a:p>
        </p:txBody>
      </p:sp>
      <p:sp>
        <p:nvSpPr>
          <p:cNvPr id="8" name="Footer Placeholder 7"/>
          <p:cNvSpPr>
            <a:spLocks noGrp="1"/>
          </p:cNvSpPr>
          <p:nvPr>
            <p:ph type="ftr" sz="quarter" idx="11"/>
          </p:nvPr>
        </p:nvSpPr>
        <p:spPr/>
        <p:txBody>
          <a:bodyPr/>
          <a:lstStyle/>
          <a:p>
            <a:r>
              <a:rPr lang="en-US" dirty="0"/>
              <a:t>© 2020 Kaleva Law Office</a:t>
            </a:r>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93352973"/>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C000D0-E779-294E-B481-FF35CDB9C381}" type="datetime1">
              <a:rPr lang="en-US" smtClean="0"/>
              <a:t>8/24/2025</a:t>
            </a:fld>
            <a:endParaRPr lang="en-US" dirty="0"/>
          </a:p>
        </p:txBody>
      </p:sp>
      <p:sp>
        <p:nvSpPr>
          <p:cNvPr id="4" name="Footer Placeholder 3"/>
          <p:cNvSpPr>
            <a:spLocks noGrp="1"/>
          </p:cNvSpPr>
          <p:nvPr>
            <p:ph type="ftr" sz="quarter" idx="11"/>
          </p:nvPr>
        </p:nvSpPr>
        <p:spPr/>
        <p:txBody>
          <a:bodyPr/>
          <a:lstStyle/>
          <a:p>
            <a:r>
              <a:rPr lang="en-US" dirty="0"/>
              <a:t>© 2020 Kaleva Law Office</a:t>
            </a:r>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098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FA8E6-8E8C-654D-B2B6-5E384E417F81}" type="datetime1">
              <a:rPr lang="en-US" smtClean="0"/>
              <a:t>8/24/2025</a:t>
            </a:fld>
            <a:endParaRPr lang="en-US" dirty="0"/>
          </a:p>
        </p:txBody>
      </p:sp>
      <p:sp>
        <p:nvSpPr>
          <p:cNvPr id="3" name="Footer Placeholder 2"/>
          <p:cNvSpPr>
            <a:spLocks noGrp="1"/>
          </p:cNvSpPr>
          <p:nvPr>
            <p:ph type="ftr" sz="quarter" idx="11"/>
          </p:nvPr>
        </p:nvSpPr>
        <p:spPr/>
        <p:txBody>
          <a:bodyPr/>
          <a:lstStyle/>
          <a:p>
            <a:r>
              <a:rPr lang="en-US" dirty="0"/>
              <a:t>© 2020 Kaleva Law Office</a:t>
            </a:r>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9497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76D6CC05-763E-AE4F-A29E-27F9C207B413}" type="datetime1">
              <a:rPr lang="en-US" smtClean="0"/>
              <a:t>8/24/2025</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dirty="0"/>
              <a:t>© 2020 Kaleva Law Office</a:t>
            </a:r>
          </a:p>
        </p:txBody>
      </p:sp>
      <p:sp>
        <p:nvSpPr>
          <p:cNvPr id="11" name="Slide Number Placeholder 10"/>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706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F94F3C9-D6B6-6F4A-9139-4AF8B9DFE2BF}" type="datetime1">
              <a:rPr lang="en-US" smtClean="0"/>
              <a:t>8/24/2025</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2197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2D647-C495-CC4D-A607-23E83B30DAF4}" type="datetime1">
              <a:rPr lang="en-US" smtClean="0"/>
              <a:t>8/24/2025</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294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32C3A-397A-7D4C-8DAF-6F8FEF0B16D0}" type="datetime1">
              <a:rPr lang="en-US" smtClean="0"/>
              <a:t>8/24/2025</a:t>
            </a:fld>
            <a:endParaRPr lang="en-US" dirty="0"/>
          </a:p>
        </p:txBody>
      </p:sp>
      <p:sp>
        <p:nvSpPr>
          <p:cNvPr id="5" name="Footer Placeholder 4"/>
          <p:cNvSpPr>
            <a:spLocks noGrp="1"/>
          </p:cNvSpPr>
          <p:nvPr>
            <p:ph type="ftr" sz="quarter" idx="11"/>
          </p:nvPr>
        </p:nvSpPr>
        <p:spPr/>
        <p:txBody>
          <a:bodyPr/>
          <a:lstStyle/>
          <a:p>
            <a:r>
              <a:rPr lang="en-US" dirty="0"/>
              <a:t>© 2020 Kaleva Law Office</a:t>
            </a:r>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988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811B90B-07CB-974A-A638-6129DC777B24}" type="datetime1">
              <a:rPr lang="en-US" smtClean="0"/>
              <a:t>8/24/2025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dirty="0"/>
              <a:t>© 2020 Kaleva Law Office</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61195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hf sldNum="0"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archive.legmt.gov/bills/mca/title_0410/chapter_0030/part_0020/section_0120/0410-0030-0020-0120.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FF47-70DD-0248-BCBA-5677EB182911}"/>
              </a:ext>
            </a:extLst>
          </p:cNvPr>
          <p:cNvSpPr>
            <a:spLocks noGrp="1"/>
          </p:cNvSpPr>
          <p:nvPr>
            <p:ph type="ctrTitle"/>
          </p:nvPr>
        </p:nvSpPr>
        <p:spPr/>
        <p:txBody>
          <a:bodyPr>
            <a:normAutofit fontScale="90000"/>
          </a:bodyPr>
          <a:lstStyle/>
          <a:p>
            <a:r>
              <a:rPr lang="en-US" dirty="0"/>
              <a:t>School law for teachers – Title IX and mandatory reporting…why is this our issue?</a:t>
            </a:r>
          </a:p>
        </p:txBody>
      </p:sp>
      <p:sp>
        <p:nvSpPr>
          <p:cNvPr id="3" name="Subtitle 2">
            <a:extLst>
              <a:ext uri="{FF2B5EF4-FFF2-40B4-BE49-F238E27FC236}">
                <a16:creationId xmlns:a16="http://schemas.microsoft.com/office/drawing/2014/main" id="{E22DA832-2782-5244-B373-987FEFFBEF0E}"/>
              </a:ext>
            </a:extLst>
          </p:cNvPr>
          <p:cNvSpPr>
            <a:spLocks noGrp="1"/>
          </p:cNvSpPr>
          <p:nvPr>
            <p:ph type="subTitle" idx="1"/>
          </p:nvPr>
        </p:nvSpPr>
        <p:spPr/>
        <p:txBody>
          <a:bodyPr>
            <a:normAutofit/>
          </a:bodyPr>
          <a:lstStyle/>
          <a:p>
            <a:r>
              <a:rPr lang="en-US" sz="3200" dirty="0">
                <a:solidFill>
                  <a:schemeClr val="bg1"/>
                </a:solidFill>
              </a:rPr>
              <a:t>Elizabeth Kaleva, Esq.</a:t>
            </a:r>
          </a:p>
          <a:p>
            <a:r>
              <a:rPr lang="en-US" sz="3200" dirty="0">
                <a:solidFill>
                  <a:schemeClr val="bg1"/>
                </a:solidFill>
              </a:rPr>
              <a:t>Kaleva Law Office </a:t>
            </a:r>
          </a:p>
        </p:txBody>
      </p:sp>
      <p:sp>
        <p:nvSpPr>
          <p:cNvPr id="5" name="Footer Placeholder 4">
            <a:extLst>
              <a:ext uri="{FF2B5EF4-FFF2-40B4-BE49-F238E27FC236}">
                <a16:creationId xmlns:a16="http://schemas.microsoft.com/office/drawing/2014/main" id="{B9904EED-3AF2-364B-AF92-EEA094F5CF46}"/>
              </a:ext>
            </a:extLst>
          </p:cNvPr>
          <p:cNvSpPr>
            <a:spLocks noGrp="1"/>
          </p:cNvSpPr>
          <p:nvPr>
            <p:ph type="ftr" sz="quarter" idx="11"/>
          </p:nvPr>
        </p:nvSpPr>
        <p:spPr/>
        <p:txBody>
          <a:bodyPr/>
          <a:lstStyle/>
          <a:p>
            <a:r>
              <a:rPr lang="en-US" dirty="0">
                <a:solidFill>
                  <a:schemeClr val="bg1">
                    <a:alpha val="70000"/>
                  </a:schemeClr>
                </a:solidFill>
              </a:rPr>
              <a:t>© 2025 Kaleva Law Office</a:t>
            </a:r>
          </a:p>
        </p:txBody>
      </p:sp>
      <p:sp>
        <p:nvSpPr>
          <p:cNvPr id="4" name="TextBox 3">
            <a:extLst>
              <a:ext uri="{FF2B5EF4-FFF2-40B4-BE49-F238E27FC236}">
                <a16:creationId xmlns:a16="http://schemas.microsoft.com/office/drawing/2014/main" id="{2BE8A61E-B1DF-934F-ACA8-23DB0754287C}"/>
              </a:ext>
            </a:extLst>
          </p:cNvPr>
          <p:cNvSpPr txBox="1"/>
          <p:nvPr/>
        </p:nvSpPr>
        <p:spPr>
          <a:xfrm>
            <a:off x="4349262" y="4654062"/>
            <a:ext cx="3669323" cy="369332"/>
          </a:xfrm>
          <a:prstGeom prst="rect">
            <a:avLst/>
          </a:prstGeom>
          <a:noFill/>
        </p:spPr>
        <p:txBody>
          <a:bodyPr wrap="square" rtlCol="0">
            <a:spAutoFit/>
          </a:bodyPr>
          <a:lstStyle/>
          <a:p>
            <a:pPr algn="ctr"/>
            <a:r>
              <a:rPr lang="en-US" b="1" dirty="0"/>
              <a:t> </a:t>
            </a:r>
          </a:p>
        </p:txBody>
      </p:sp>
    </p:spTree>
    <p:extLst>
      <p:ext uri="{BB962C8B-B14F-4D97-AF65-F5344CB8AC3E}">
        <p14:creationId xmlns:p14="http://schemas.microsoft.com/office/powerpoint/2010/main" val="42153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216F-8E8F-627E-F366-B3BD17717960}"/>
              </a:ext>
            </a:extLst>
          </p:cNvPr>
          <p:cNvSpPr>
            <a:spLocks noGrp="1"/>
          </p:cNvSpPr>
          <p:nvPr>
            <p:ph type="title"/>
          </p:nvPr>
        </p:nvSpPr>
        <p:spPr/>
        <p:txBody>
          <a:bodyPr/>
          <a:lstStyle/>
          <a:p>
            <a:r>
              <a:rPr lang="en-US" dirty="0"/>
              <a:t>How did we get here?</a:t>
            </a:r>
          </a:p>
        </p:txBody>
      </p:sp>
      <p:sp>
        <p:nvSpPr>
          <p:cNvPr id="3" name="Content Placeholder 2">
            <a:extLst>
              <a:ext uri="{FF2B5EF4-FFF2-40B4-BE49-F238E27FC236}">
                <a16:creationId xmlns:a16="http://schemas.microsoft.com/office/drawing/2014/main" id="{C0DD9093-C6D7-5A86-E1F6-20F5169297AF}"/>
              </a:ext>
            </a:extLst>
          </p:cNvPr>
          <p:cNvSpPr>
            <a:spLocks noGrp="1"/>
          </p:cNvSpPr>
          <p:nvPr>
            <p:ph idx="1"/>
          </p:nvPr>
        </p:nvSpPr>
        <p:spPr/>
        <p:txBody>
          <a:bodyPr>
            <a:normAutofit fontScale="77500" lnSpcReduction="20000"/>
          </a:bodyPr>
          <a:lstStyle/>
          <a:p>
            <a:r>
              <a:rPr lang="en-US" dirty="0"/>
              <a:t>August 2020 – Regulations went into effect for the first time governing the handling of sexual harassment complaints</a:t>
            </a:r>
          </a:p>
          <a:p>
            <a:pPr lvl="1"/>
            <a:r>
              <a:rPr lang="en-US" dirty="0"/>
              <a:t>Lots of concerns regarding the process</a:t>
            </a:r>
          </a:p>
          <a:p>
            <a:r>
              <a:rPr lang="en-US" dirty="0"/>
              <a:t>July 2022 – Proposed changes to 2020 regulations issued by US DOE significantly changing the process and scope of complaints to be addressed</a:t>
            </a:r>
          </a:p>
          <a:p>
            <a:r>
              <a:rPr lang="en-US" dirty="0"/>
              <a:t>April 2024 – US DOE issued the “new” final regulations </a:t>
            </a:r>
          </a:p>
          <a:p>
            <a:pPr lvl="1"/>
            <a:r>
              <a:rPr lang="en-US" dirty="0"/>
              <a:t>Intended to become effective Aug. 1, 2024</a:t>
            </a:r>
          </a:p>
          <a:p>
            <a:pPr lvl="1"/>
            <a:r>
              <a:rPr lang="en-US" dirty="0"/>
              <a:t>The main concern was that these new regulations specifically included gender identity under the definition of sex. </a:t>
            </a:r>
          </a:p>
          <a:p>
            <a:r>
              <a:rPr lang="en-US" dirty="0"/>
              <a:t>June 2024 - a Federal Court in Louisiana enjoins the new regulations in Louisiana, Mississippi, </a:t>
            </a:r>
            <a:r>
              <a:rPr lang="en-US" b="1" dirty="0"/>
              <a:t>Montana</a:t>
            </a:r>
            <a:r>
              <a:rPr lang="en-US" dirty="0"/>
              <a:t>, and Idaho.  The 5</a:t>
            </a:r>
            <a:r>
              <a:rPr lang="en-US" baseline="30000" dirty="0"/>
              <a:t>th</a:t>
            </a:r>
            <a:r>
              <a:rPr lang="en-US" dirty="0"/>
              <a:t> and 6</a:t>
            </a:r>
            <a:r>
              <a:rPr lang="en-US" baseline="30000" dirty="0"/>
              <a:t>th</a:t>
            </a:r>
            <a:r>
              <a:rPr lang="en-US" dirty="0"/>
              <a:t> Circuit Court of Appeals rejected requests to stay the injunctions due to the litigation</a:t>
            </a:r>
          </a:p>
          <a:p>
            <a:pPr lvl="1"/>
            <a:r>
              <a:rPr lang="en-US" dirty="0"/>
              <a:t>August 2024 – U.S. Supreme Court rejects requests to stay the injunctions.</a:t>
            </a:r>
          </a:p>
        </p:txBody>
      </p:sp>
      <p:sp>
        <p:nvSpPr>
          <p:cNvPr id="4" name="Footer Placeholder 3">
            <a:extLst>
              <a:ext uri="{FF2B5EF4-FFF2-40B4-BE49-F238E27FC236}">
                <a16:creationId xmlns:a16="http://schemas.microsoft.com/office/drawing/2014/main" id="{49924159-DEE1-63D6-FC3A-93D1F9FBEFB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1718898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EAC1-618F-C0D4-4D97-5232454348A8}"/>
              </a:ext>
            </a:extLst>
          </p:cNvPr>
          <p:cNvSpPr>
            <a:spLocks noGrp="1"/>
          </p:cNvSpPr>
          <p:nvPr>
            <p:ph type="title"/>
          </p:nvPr>
        </p:nvSpPr>
        <p:spPr/>
        <p:txBody>
          <a:bodyPr/>
          <a:lstStyle/>
          <a:p>
            <a:r>
              <a:rPr lang="en-US" dirty="0"/>
              <a:t>What does this mean?</a:t>
            </a:r>
          </a:p>
        </p:txBody>
      </p:sp>
      <p:sp>
        <p:nvSpPr>
          <p:cNvPr id="3" name="Content Placeholder 2">
            <a:extLst>
              <a:ext uri="{FF2B5EF4-FFF2-40B4-BE49-F238E27FC236}">
                <a16:creationId xmlns:a16="http://schemas.microsoft.com/office/drawing/2014/main" id="{D1D52727-2F99-E2AB-1047-CC59B718B527}"/>
              </a:ext>
            </a:extLst>
          </p:cNvPr>
          <p:cNvSpPr>
            <a:spLocks noGrp="1"/>
          </p:cNvSpPr>
          <p:nvPr>
            <p:ph idx="1"/>
          </p:nvPr>
        </p:nvSpPr>
        <p:spPr/>
        <p:txBody>
          <a:bodyPr/>
          <a:lstStyle/>
          <a:p>
            <a:r>
              <a:rPr lang="en-US" dirty="0"/>
              <a:t>Following the outcome of 2024 election, the DOE’s move to amend the Title IX regs ended, and now </a:t>
            </a:r>
            <a:r>
              <a:rPr lang="en-US" b="1" dirty="0"/>
              <a:t>Montana school districts must continue to implement the August 2020 regulations.  </a:t>
            </a:r>
          </a:p>
          <a:p>
            <a:r>
              <a:rPr lang="en-US" dirty="0"/>
              <a:t>The concerns about the 2020 regulations remain, and most schools are trying to educate students and staff about how the rules must be implemented and what procedural compliance looks like.</a:t>
            </a:r>
          </a:p>
        </p:txBody>
      </p:sp>
      <p:sp>
        <p:nvSpPr>
          <p:cNvPr id="4" name="Footer Placeholder 3">
            <a:extLst>
              <a:ext uri="{FF2B5EF4-FFF2-40B4-BE49-F238E27FC236}">
                <a16:creationId xmlns:a16="http://schemas.microsoft.com/office/drawing/2014/main" id="{35EF1CBD-45DF-159F-D5BB-82AF5BCC9294}"/>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1794631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9107A-EFD2-9340-86FA-A6F8E97C96C2}"/>
              </a:ext>
            </a:extLst>
          </p:cNvPr>
          <p:cNvSpPr>
            <a:spLocks noGrp="1"/>
          </p:cNvSpPr>
          <p:nvPr>
            <p:ph type="title"/>
          </p:nvPr>
        </p:nvSpPr>
        <p:spPr>
          <a:xfrm>
            <a:off x="804421" y="796374"/>
            <a:ext cx="10583158" cy="880027"/>
          </a:xfrm>
        </p:spPr>
        <p:txBody>
          <a:bodyPr>
            <a:normAutofit fontScale="90000"/>
          </a:bodyPr>
          <a:lstStyle/>
          <a:p>
            <a:r>
              <a:rPr lang="en-US" dirty="0">
                <a:solidFill>
                  <a:schemeClr val="tx1"/>
                </a:solidFill>
              </a:rPr>
              <a:t>What do the 2020 regulations generally address?</a:t>
            </a:r>
          </a:p>
        </p:txBody>
      </p:sp>
      <p:sp>
        <p:nvSpPr>
          <p:cNvPr id="3" name="Content Placeholder 2">
            <a:extLst>
              <a:ext uri="{FF2B5EF4-FFF2-40B4-BE49-F238E27FC236}">
                <a16:creationId xmlns:a16="http://schemas.microsoft.com/office/drawing/2014/main" id="{7AA19BC0-AD98-8D4A-87FE-246B9A62BE99}"/>
              </a:ext>
            </a:extLst>
          </p:cNvPr>
          <p:cNvSpPr>
            <a:spLocks noGrp="1"/>
          </p:cNvSpPr>
          <p:nvPr>
            <p:ph idx="1"/>
          </p:nvPr>
        </p:nvSpPr>
        <p:spPr>
          <a:xfrm>
            <a:off x="1295401" y="2612256"/>
            <a:ext cx="9601196" cy="3263612"/>
          </a:xfrm>
        </p:spPr>
        <p:txBody>
          <a:bodyPr>
            <a:normAutofit/>
          </a:bodyPr>
          <a:lstStyle/>
          <a:p>
            <a:r>
              <a:rPr lang="en-US" dirty="0"/>
              <a:t>When and how should schools respond to sexual harassment allegations:</a:t>
            </a:r>
          </a:p>
          <a:p>
            <a:pPr lvl="1"/>
            <a:r>
              <a:rPr lang="en-US" dirty="0"/>
              <a:t>Generally, the regulations require a school or district to respond “promptly” and not in a “deliberately indifferent” manner (i.e., not “clearly unreasonable in light of the known circumstances”) when it has “actual knowledge” of “sexual harassment” in its “education program or activity” against a person in the United States.</a:t>
            </a:r>
          </a:p>
          <a:p>
            <a:pPr lvl="1"/>
            <a:r>
              <a:rPr lang="en-US" dirty="0"/>
              <a:t>Prompt response that is not deliberately indifferent - Implementation of Grievance Process</a:t>
            </a:r>
          </a:p>
          <a:p>
            <a:pPr marL="0" indent="0">
              <a:buNone/>
            </a:pPr>
            <a:endParaRPr lang="en-US" dirty="0"/>
          </a:p>
        </p:txBody>
      </p:sp>
      <p:sp>
        <p:nvSpPr>
          <p:cNvPr id="4" name="Footer Placeholder 3">
            <a:extLst>
              <a:ext uri="{FF2B5EF4-FFF2-40B4-BE49-F238E27FC236}">
                <a16:creationId xmlns:a16="http://schemas.microsoft.com/office/drawing/2014/main" id="{DEBD3D7E-51E1-8F4B-82C2-5F5FE73709A1}"/>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564518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p:txBody>
          <a:bodyPr>
            <a:normAutofit/>
          </a:bodyPr>
          <a:lstStyle/>
          <a:p>
            <a:pPr>
              <a:lnSpc>
                <a:spcPct val="90000"/>
              </a:lnSpc>
            </a:pPr>
            <a:r>
              <a:rPr lang="en-US" sz="2800" dirty="0"/>
              <a:t>Policy and procedures</a:t>
            </a:r>
            <a:endParaRPr lang="en-US" sz="28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2231136" y="2638044"/>
            <a:ext cx="7729728" cy="3442122"/>
          </a:xfrm>
        </p:spPr>
        <p:txBody>
          <a:bodyPr>
            <a:normAutofit lnSpcReduction="10000"/>
          </a:bodyPr>
          <a:lstStyle/>
          <a:p>
            <a:pPr lvl="0"/>
            <a:r>
              <a:rPr lang="en-US" dirty="0"/>
              <a:t>The 2020 regulations require a district to notify stakeholders and publish on its website and in its handbooks and catalogs:</a:t>
            </a:r>
            <a:endParaRPr lang="en-US" sz="1200" dirty="0"/>
          </a:p>
          <a:p>
            <a:pPr lvl="1"/>
            <a:r>
              <a:rPr lang="en-US" dirty="0"/>
              <a:t>Title IX Coordinator contact information: Names, office addresses, emails, phone numbers.</a:t>
            </a:r>
            <a:endParaRPr lang="en-US" sz="1400" dirty="0"/>
          </a:p>
          <a:p>
            <a:pPr lvl="1"/>
            <a:r>
              <a:rPr lang="en-US" dirty="0"/>
              <a:t>General statement regarding nondiscrimination on the basis of sex.</a:t>
            </a:r>
          </a:p>
          <a:p>
            <a:pPr lvl="2"/>
            <a:r>
              <a:rPr lang="en-US" sz="1400" dirty="0"/>
              <a:t>DOES NOT HAVE TO BE THROUGH POLICY</a:t>
            </a:r>
          </a:p>
          <a:p>
            <a:pPr lvl="0"/>
            <a:r>
              <a:rPr lang="en-US" dirty="0"/>
              <a:t>A district also must adopt and publish grievance procedures that provide for the prompt and equitable resolution of student and employee complaints alleging sex discrimination and a grievance process specific to sexual harassment allegations that meets certain minimum requirements.  </a:t>
            </a:r>
          </a:p>
          <a:p>
            <a:pPr lvl="1"/>
            <a:r>
              <a:rPr lang="en-US" b="1" dirty="0"/>
              <a:t>This does not have to be through policy but has to be published!</a:t>
            </a:r>
            <a:endParaRPr lang="en-US" sz="1000" b="1" dirty="0"/>
          </a:p>
          <a:p>
            <a:pPr>
              <a:lnSpc>
                <a:spcPct val="90000"/>
              </a:lnSpc>
            </a:pPr>
            <a:endParaRPr lang="en-US" sz="2200" dirty="0"/>
          </a:p>
        </p:txBody>
      </p:sp>
      <p:sp>
        <p:nvSpPr>
          <p:cNvPr id="4" name="Footer Placeholder 3">
            <a:extLst>
              <a:ext uri="{FF2B5EF4-FFF2-40B4-BE49-F238E27FC236}">
                <a16:creationId xmlns:a16="http://schemas.microsoft.com/office/drawing/2014/main" id="{2721D170-D279-8B45-8671-06099FFAC6C7}"/>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816823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p:txBody>
          <a:bodyPr>
            <a:normAutofit/>
          </a:bodyPr>
          <a:lstStyle/>
          <a:p>
            <a:pPr>
              <a:lnSpc>
                <a:spcPct val="90000"/>
              </a:lnSpc>
            </a:pPr>
            <a:r>
              <a:rPr lang="en-US" sz="2800" b="1" dirty="0"/>
              <a:t>general requirements the grievance process</a:t>
            </a: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p:txBody>
          <a:bodyPr>
            <a:normAutofit fontScale="85000" lnSpcReduction="20000"/>
          </a:bodyPr>
          <a:lstStyle/>
          <a:p>
            <a:pPr lvl="0"/>
            <a:r>
              <a:rPr lang="en-US" sz="1400" dirty="0"/>
              <a:t>Provide for the “prompt and equitable” resolution of student and employee complaints.</a:t>
            </a:r>
          </a:p>
          <a:p>
            <a:pPr lvl="0"/>
            <a:r>
              <a:rPr lang="en-US" sz="1400" dirty="0"/>
              <a:t>Treat complainants and respondents equitably.</a:t>
            </a:r>
          </a:p>
          <a:p>
            <a:pPr lvl="0"/>
            <a:r>
              <a:rPr lang="en-US" sz="1400" dirty="0"/>
              <a:t>Require an objective evaluation of all relevant evidence.</a:t>
            </a:r>
          </a:p>
          <a:p>
            <a:pPr lvl="0"/>
            <a:r>
              <a:rPr lang="en-US" sz="1400" dirty="0"/>
              <a:t>Require that the Title IX Coordinator, Investigator, Decision Maker, or any other key player have no conflicts of interest or bias for or against complainants or respondents, and that all such individuals receive specified professional development.</a:t>
            </a:r>
          </a:p>
          <a:p>
            <a:pPr lvl="0"/>
            <a:r>
              <a:rPr lang="en-US" sz="1400" dirty="0"/>
              <a:t>Include a presumption of “innocence” (not responsible) for respondents.</a:t>
            </a:r>
          </a:p>
          <a:p>
            <a:pPr lvl="0"/>
            <a:r>
              <a:rPr lang="en-US" sz="1400" dirty="0"/>
              <a:t>Designate reasonably prompt time-frames for resolution and the range of possible disciplinary actions.</a:t>
            </a:r>
          </a:p>
          <a:p>
            <a:pPr lvl="0"/>
            <a:r>
              <a:rPr lang="en-US" sz="1400" dirty="0"/>
              <a:t>Use either the “preponderance of the evidence” or “clear and convincing” standard and apply it equally to employee and student complaints.</a:t>
            </a:r>
          </a:p>
          <a:p>
            <a:pPr lvl="0"/>
            <a:r>
              <a:rPr lang="en-US" sz="1400" dirty="0"/>
              <a:t>Provide complainant and respondent (and their parents/guardians) an equal opportunity to review any evidence obtained that is directly related to the allegations raised in a formal complaint.</a:t>
            </a:r>
          </a:p>
          <a:p>
            <a:pPr lvl="0"/>
            <a:r>
              <a:rPr lang="en-US" sz="1400" dirty="0"/>
              <a:t>Address required procedural steps.</a:t>
            </a:r>
          </a:p>
        </p:txBody>
      </p:sp>
      <p:sp>
        <p:nvSpPr>
          <p:cNvPr id="4" name="Footer Placeholder 3">
            <a:extLst>
              <a:ext uri="{FF2B5EF4-FFF2-40B4-BE49-F238E27FC236}">
                <a16:creationId xmlns:a16="http://schemas.microsoft.com/office/drawing/2014/main" id="{0D74F89D-A220-2247-A14F-A75ADA9DCEB9}"/>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513509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8864F3-4C69-1D0F-1684-52D11FB15EB8}"/>
              </a:ext>
            </a:extLst>
          </p:cNvPr>
          <p:cNvSpPr>
            <a:spLocks noGrp="1"/>
          </p:cNvSpPr>
          <p:nvPr>
            <p:ph type="title"/>
          </p:nvPr>
        </p:nvSpPr>
        <p:spPr/>
        <p:txBody>
          <a:bodyPr/>
          <a:lstStyle/>
          <a:p>
            <a:r>
              <a:rPr lang="en-US" dirty="0"/>
              <a:t>Grievance procedures</a:t>
            </a:r>
          </a:p>
        </p:txBody>
      </p:sp>
      <p:sp>
        <p:nvSpPr>
          <p:cNvPr id="6" name="Content Placeholder 5">
            <a:extLst>
              <a:ext uri="{FF2B5EF4-FFF2-40B4-BE49-F238E27FC236}">
                <a16:creationId xmlns:a16="http://schemas.microsoft.com/office/drawing/2014/main" id="{A3C0ED31-5FDB-1159-2CD8-0D866F9596C7}"/>
              </a:ext>
            </a:extLst>
          </p:cNvPr>
          <p:cNvSpPr>
            <a:spLocks noGrp="1"/>
          </p:cNvSpPr>
          <p:nvPr>
            <p:ph idx="1"/>
          </p:nvPr>
        </p:nvSpPr>
        <p:spPr/>
        <p:txBody>
          <a:bodyPr/>
          <a:lstStyle/>
          <a:p>
            <a:endParaRPr lang="en-US" dirty="0"/>
          </a:p>
          <a:p>
            <a:endParaRPr lang="en-US" dirty="0"/>
          </a:p>
          <a:p>
            <a:r>
              <a:rPr lang="en-US" dirty="0"/>
              <a:t>Districts should have them – REVIEW THE GRIEVANCE PROCEDURES IN PLACE!!</a:t>
            </a:r>
          </a:p>
          <a:p>
            <a:pPr lvl="2"/>
            <a:r>
              <a:rPr lang="en-US" dirty="0"/>
              <a:t>Pay attention to the timelines!</a:t>
            </a:r>
          </a:p>
          <a:p>
            <a:pPr lvl="2"/>
            <a:r>
              <a:rPr lang="en-US" dirty="0"/>
              <a:t>Be aware that you cannot take adverse action against the respondent while you investigate unless you determine the safety and welfare of the student or staff population is imminently at risk.</a:t>
            </a:r>
          </a:p>
          <a:p>
            <a:r>
              <a:rPr lang="en-US" dirty="0"/>
              <a:t>Make sure the grievance process is followed!</a:t>
            </a:r>
          </a:p>
        </p:txBody>
      </p:sp>
      <p:sp>
        <p:nvSpPr>
          <p:cNvPr id="4" name="Footer Placeholder 3">
            <a:extLst>
              <a:ext uri="{FF2B5EF4-FFF2-40B4-BE49-F238E27FC236}">
                <a16:creationId xmlns:a16="http://schemas.microsoft.com/office/drawing/2014/main" id="{C7131887-2CDA-E8FF-179E-6B2FADB74D95}"/>
              </a:ext>
            </a:extLst>
          </p:cNvPr>
          <p:cNvSpPr>
            <a:spLocks noGrp="1"/>
          </p:cNvSpPr>
          <p:nvPr>
            <p:ph type="ftr" sz="quarter" idx="11"/>
          </p:nvPr>
        </p:nvSpPr>
        <p:spPr/>
        <p:txBody>
          <a:bodyPr/>
          <a:lstStyle/>
          <a:p>
            <a:r>
              <a:rPr lang="en-US" dirty="0">
                <a:solidFill>
                  <a:schemeClr val="tx1">
                    <a:alpha val="70000"/>
                  </a:schemeClr>
                </a:solidFill>
              </a:rPr>
              <a:t>© 2025 Kaleva Law Office</a:t>
            </a:r>
          </a:p>
        </p:txBody>
      </p:sp>
    </p:spTree>
    <p:extLst>
      <p:ext uri="{BB962C8B-B14F-4D97-AF65-F5344CB8AC3E}">
        <p14:creationId xmlns:p14="http://schemas.microsoft.com/office/powerpoint/2010/main" val="2491546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02082-C2A8-6147-B32C-1C36DE3F0191}"/>
              </a:ext>
            </a:extLst>
          </p:cNvPr>
          <p:cNvSpPr>
            <a:spLocks noGrp="1"/>
          </p:cNvSpPr>
          <p:nvPr>
            <p:ph type="title"/>
          </p:nvPr>
        </p:nvSpPr>
        <p:spPr/>
        <p:txBody>
          <a:bodyPr/>
          <a:lstStyle/>
          <a:p>
            <a:r>
              <a:rPr lang="en-US" dirty="0"/>
              <a:t>Title IX Coordinator</a:t>
            </a:r>
          </a:p>
        </p:txBody>
      </p:sp>
      <p:sp>
        <p:nvSpPr>
          <p:cNvPr id="3" name="Content Placeholder 2">
            <a:extLst>
              <a:ext uri="{FF2B5EF4-FFF2-40B4-BE49-F238E27FC236}">
                <a16:creationId xmlns:a16="http://schemas.microsoft.com/office/drawing/2014/main" id="{5D3E8065-ACDF-0B4C-9522-CE1216302895}"/>
              </a:ext>
            </a:extLst>
          </p:cNvPr>
          <p:cNvSpPr>
            <a:spLocks noGrp="1"/>
          </p:cNvSpPr>
          <p:nvPr>
            <p:ph idx="1"/>
          </p:nvPr>
        </p:nvSpPr>
        <p:spPr/>
        <p:txBody>
          <a:bodyPr>
            <a:normAutofit fontScale="85000" lnSpcReduction="10000"/>
          </a:bodyPr>
          <a:lstStyle/>
          <a:p>
            <a:pPr lvl="0"/>
            <a:r>
              <a:rPr lang="en-US" dirty="0"/>
              <a:t>District must have at least one district-level Title IX Coordinator and can designate a Title IX Coordinator at each school.  </a:t>
            </a:r>
            <a:r>
              <a:rPr lang="en-US" b="1" dirty="0"/>
              <a:t>This role cannot be outsourced</a:t>
            </a:r>
            <a:r>
              <a:rPr lang="en-US" dirty="0"/>
              <a:t>.</a:t>
            </a:r>
            <a:endParaRPr lang="en-US" sz="1200" dirty="0"/>
          </a:p>
          <a:p>
            <a:pPr lvl="0"/>
            <a:r>
              <a:rPr lang="en-US" dirty="0"/>
              <a:t>The district-level or school-based Title IX Coordinator’s overall responsibility is to coordinate compliance efforts by, among other things:</a:t>
            </a:r>
            <a:endParaRPr lang="en-US" sz="1200" dirty="0"/>
          </a:p>
          <a:p>
            <a:pPr lvl="1"/>
            <a:r>
              <a:rPr lang="en-US" dirty="0"/>
              <a:t>Developing materials and ensuring that professional development occurs for staff involved in Title IX efforts.</a:t>
            </a:r>
            <a:endParaRPr lang="en-US" sz="1400" dirty="0"/>
          </a:p>
          <a:p>
            <a:pPr lvl="1"/>
            <a:r>
              <a:rPr lang="en-US" dirty="0"/>
              <a:t>Creating systems to centralize records and gather relevant data.</a:t>
            </a:r>
            <a:endParaRPr lang="en-US" sz="1400" dirty="0"/>
          </a:p>
          <a:p>
            <a:pPr lvl="1"/>
            <a:r>
              <a:rPr lang="en-US" dirty="0"/>
              <a:t>Meeting with complainant and his or her parents/guardians once made aware of alleged sexual harassment (</a:t>
            </a:r>
            <a:r>
              <a:rPr lang="en-US" u="sng" dirty="0"/>
              <a:t>cannot</a:t>
            </a:r>
            <a:r>
              <a:rPr lang="en-US" dirty="0"/>
              <a:t> be delegated to support staff).</a:t>
            </a:r>
            <a:endParaRPr lang="en-US" sz="1400" dirty="0"/>
          </a:p>
          <a:p>
            <a:pPr lvl="1"/>
            <a:r>
              <a:rPr lang="en-US" dirty="0"/>
              <a:t>Coordinating implementation of supportive measures.</a:t>
            </a:r>
            <a:endParaRPr lang="en-US" sz="1400" dirty="0"/>
          </a:p>
          <a:p>
            <a:pPr lvl="1"/>
            <a:r>
              <a:rPr lang="en-US" dirty="0"/>
              <a:t>Signing a formal complaint to initiate the grievance process (</a:t>
            </a:r>
            <a:r>
              <a:rPr lang="en-US" u="sng" dirty="0"/>
              <a:t>cannot</a:t>
            </a:r>
            <a:r>
              <a:rPr lang="en-US" dirty="0"/>
              <a:t> be delegated to support staff).</a:t>
            </a:r>
            <a:endParaRPr lang="en-US" sz="1400" dirty="0"/>
          </a:p>
        </p:txBody>
      </p:sp>
      <p:sp>
        <p:nvSpPr>
          <p:cNvPr id="4" name="Footer Placeholder 3">
            <a:extLst>
              <a:ext uri="{FF2B5EF4-FFF2-40B4-BE49-F238E27FC236}">
                <a16:creationId xmlns:a16="http://schemas.microsoft.com/office/drawing/2014/main" id="{5947137A-59EE-B142-84A0-07356BB38A79}"/>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578114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lstStyle/>
          <a:p>
            <a:r>
              <a:rPr lang="en-US" dirty="0"/>
              <a:t>Investigator</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a:bodyPr>
          <a:lstStyle/>
          <a:p>
            <a:pPr lvl="0"/>
            <a:r>
              <a:rPr lang="en-US" dirty="0"/>
              <a:t>The Investigator carries out an investigation by conducting interviews of the involved individuals and witnesses, collecting documentary and other evidence, and drafting an investigative report.</a:t>
            </a:r>
          </a:p>
          <a:p>
            <a:pPr lvl="0"/>
            <a:r>
              <a:rPr lang="en-US" dirty="0"/>
              <a:t>The Title IX Coordinator may serve as the Investigator, but the person cannot have a conflict of interest or bias.</a:t>
            </a:r>
          </a:p>
          <a:p>
            <a:pPr lvl="0"/>
            <a:r>
              <a:rPr lang="en-US" dirty="0"/>
              <a:t>Districts can outsource the investigation.</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1772091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Decision Maker</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a:bodyPr>
          <a:lstStyle/>
          <a:p>
            <a:pPr lvl="0"/>
            <a:r>
              <a:rPr lang="en-US" dirty="0"/>
              <a:t>The Decision Maker reaches the responsibility determination by applying the standard of evidence selected by the district: “</a:t>
            </a:r>
            <a:r>
              <a:rPr lang="en-US" b="1" dirty="0"/>
              <a:t>preponderance of the evidence</a:t>
            </a:r>
            <a:r>
              <a:rPr lang="en-US" dirty="0"/>
              <a:t>” or “clear and convincing.”  Hellgate uses the preponderance of the evidence.</a:t>
            </a:r>
          </a:p>
          <a:p>
            <a:pPr lvl="0"/>
            <a:r>
              <a:rPr lang="en-US" dirty="0"/>
              <a:t>Neither the Title IX Coordinator nor the Investigator may also be Decision Maker. However, the Investigator may offer recommendations to the Decision Maker.</a:t>
            </a:r>
          </a:p>
          <a:p>
            <a:pPr lvl="0"/>
            <a:r>
              <a:rPr lang="en-US" dirty="0"/>
              <a:t>Districts can outsource this role. </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9709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6A4C-DACA-634E-98E9-23C4835B9A40}"/>
              </a:ext>
            </a:extLst>
          </p:cNvPr>
          <p:cNvSpPr>
            <a:spLocks noGrp="1"/>
          </p:cNvSpPr>
          <p:nvPr>
            <p:ph type="title"/>
          </p:nvPr>
        </p:nvSpPr>
        <p:spPr/>
        <p:txBody>
          <a:bodyPr/>
          <a:lstStyle/>
          <a:p>
            <a:r>
              <a:rPr lang="en-US" dirty="0"/>
              <a:t>Appellate Decision Maker</a:t>
            </a:r>
          </a:p>
        </p:txBody>
      </p:sp>
      <p:sp>
        <p:nvSpPr>
          <p:cNvPr id="3" name="Content Placeholder 2">
            <a:extLst>
              <a:ext uri="{FF2B5EF4-FFF2-40B4-BE49-F238E27FC236}">
                <a16:creationId xmlns:a16="http://schemas.microsoft.com/office/drawing/2014/main" id="{CE0D7E46-0E16-B142-932B-9791E29A4FB8}"/>
              </a:ext>
            </a:extLst>
          </p:cNvPr>
          <p:cNvSpPr>
            <a:spLocks noGrp="1"/>
          </p:cNvSpPr>
          <p:nvPr>
            <p:ph idx="1"/>
          </p:nvPr>
        </p:nvSpPr>
        <p:spPr/>
        <p:txBody>
          <a:bodyPr/>
          <a:lstStyle/>
          <a:p>
            <a:r>
              <a:rPr lang="en-US" dirty="0"/>
              <a:t>A different decision maker must be assigned to handle any appeals of the decision maker’s determination.</a:t>
            </a:r>
          </a:p>
          <a:p>
            <a:r>
              <a:rPr lang="en-US" dirty="0"/>
              <a:t>Appellate Decision Maker cannot be Title IX Coordinator, Investigator, or Decision Maker.</a:t>
            </a:r>
          </a:p>
          <a:p>
            <a:r>
              <a:rPr lang="en-US" dirty="0"/>
              <a:t>Districts can outsource this role.</a:t>
            </a:r>
          </a:p>
        </p:txBody>
      </p:sp>
      <p:sp>
        <p:nvSpPr>
          <p:cNvPr id="4" name="Footer Placeholder 3">
            <a:extLst>
              <a:ext uri="{FF2B5EF4-FFF2-40B4-BE49-F238E27FC236}">
                <a16:creationId xmlns:a16="http://schemas.microsoft.com/office/drawing/2014/main" id="{B6FDFCD0-9E35-EF48-85F9-7D42FC85277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655452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804672" y="1405467"/>
            <a:ext cx="4486656" cy="3589865"/>
          </a:xfrm>
        </p:spPr>
        <p:txBody>
          <a:bodyPr>
            <a:normAutofit/>
          </a:bodyPr>
          <a:lstStyle/>
          <a:p>
            <a:pPr>
              <a:lnSpc>
                <a:spcPct val="90000"/>
              </a:lnSpc>
            </a:pPr>
            <a:r>
              <a:rPr lang="en-US" sz="2800" dirty="0"/>
              <a:t>How should schools respond to sexual harassment allegations?</a:t>
            </a:r>
            <a:br>
              <a:rPr lang="en-US" sz="2800" dirty="0"/>
            </a:br>
            <a:endParaRPr lang="en-US" sz="28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p:txBody>
          <a:bodyPr>
            <a:normAutofit fontScale="92500" lnSpcReduction="10000"/>
          </a:bodyPr>
          <a:lstStyle/>
          <a:p>
            <a:pPr lvl="0">
              <a:lnSpc>
                <a:spcPct val="90000"/>
              </a:lnSpc>
            </a:pPr>
            <a:r>
              <a:rPr lang="en-US" sz="2200" dirty="0"/>
              <a:t>If a school has actual knowledge of sexual harassment allegations, the school must respond promptly and in a manner that is not deliberately indifferent (i.e., not “clearly unreasonable in light of the known circumstances”).</a:t>
            </a:r>
          </a:p>
          <a:p>
            <a:pPr lvl="0">
              <a:lnSpc>
                <a:spcPct val="90000"/>
              </a:lnSpc>
            </a:pPr>
            <a:r>
              <a:rPr lang="en-US" sz="2200" dirty="0"/>
              <a:t>A school must offer “supportive measures” to the alleged victim (complainant) and follow a grievance process that meets certain minimum requirements before imposing discipline or other actions that are not supportive measures against an alleged perpetrator (respondent).</a:t>
            </a:r>
          </a:p>
          <a:p>
            <a:pPr lvl="0">
              <a:lnSpc>
                <a:spcPct val="90000"/>
              </a:lnSpc>
            </a:pPr>
            <a:r>
              <a:rPr lang="en-US" sz="2200" dirty="0"/>
              <a:t>A school may not continue with the grievance process in the absence of a formal complaint.  There is no such thing as an “informal” process or investigation.</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dirty="0">
                <a:solidFill>
                  <a:schemeClr val="tx1">
                    <a:alpha val="70000"/>
                  </a:schemeClr>
                </a:solidFill>
              </a:rPr>
              <a:t>© 2025 Kaleva Law Office</a:t>
            </a:r>
          </a:p>
        </p:txBody>
      </p:sp>
    </p:spTree>
    <p:extLst>
      <p:ext uri="{BB962C8B-B14F-4D97-AF65-F5344CB8AC3E}">
        <p14:creationId xmlns:p14="http://schemas.microsoft.com/office/powerpoint/2010/main" val="174422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446D-A804-BB41-A92F-3B3CCA0C469D}"/>
              </a:ext>
            </a:extLst>
          </p:cNvPr>
          <p:cNvSpPr>
            <a:spLocks noGrp="1"/>
          </p:cNvSpPr>
          <p:nvPr>
            <p:ph type="title"/>
          </p:nvPr>
        </p:nvSpPr>
        <p:spPr/>
        <p:txBody>
          <a:bodyPr/>
          <a:lstStyle/>
          <a:p>
            <a:r>
              <a:rPr lang="en-US" dirty="0"/>
              <a:t>Actual Knowledge</a:t>
            </a:r>
          </a:p>
        </p:txBody>
      </p:sp>
      <p:sp>
        <p:nvSpPr>
          <p:cNvPr id="3" name="Content Placeholder 2">
            <a:extLst>
              <a:ext uri="{FF2B5EF4-FFF2-40B4-BE49-F238E27FC236}">
                <a16:creationId xmlns:a16="http://schemas.microsoft.com/office/drawing/2014/main" id="{33CE7680-592A-2943-95D2-1A56817A545E}"/>
              </a:ext>
            </a:extLst>
          </p:cNvPr>
          <p:cNvSpPr>
            <a:spLocks noGrp="1"/>
          </p:cNvSpPr>
          <p:nvPr>
            <p:ph idx="1"/>
          </p:nvPr>
        </p:nvSpPr>
        <p:spPr/>
        <p:txBody>
          <a:bodyPr>
            <a:normAutofit fontScale="92500" lnSpcReduction="10000"/>
          </a:bodyPr>
          <a:lstStyle/>
          <a:p>
            <a:r>
              <a:rPr lang="en-US" dirty="0"/>
              <a:t>A school or district has </a:t>
            </a:r>
            <a:r>
              <a:rPr lang="en-US" b="1" dirty="0"/>
              <a:t>actual knowledge </a:t>
            </a:r>
            <a:r>
              <a:rPr lang="en-US" dirty="0"/>
              <a:t>when notice or allegations of sexual harassment are reported to </a:t>
            </a:r>
            <a:r>
              <a:rPr lang="en-US" u="sng" dirty="0"/>
              <a:t>any</a:t>
            </a:r>
            <a:r>
              <a:rPr lang="en-US" dirty="0"/>
              <a:t> school employee; or any employee personally observes such behavior. A school or district employee includes Title IX Coordinator, administrators, teachers, teacher’s aides, bus drivers, cafeteria workers, counselors, school resource officers, maintenance staff workers, or any other employee.</a:t>
            </a:r>
          </a:p>
          <a:p>
            <a:r>
              <a:rPr lang="en-US" dirty="0"/>
              <a:t>Actual knowledge is met when any employee:</a:t>
            </a:r>
          </a:p>
          <a:p>
            <a:pPr lvl="1"/>
            <a:r>
              <a:rPr lang="en-US" dirty="0"/>
              <a:t>Witnesses the conduct.</a:t>
            </a:r>
          </a:p>
          <a:p>
            <a:pPr lvl="1"/>
            <a:r>
              <a:rPr lang="en-US" dirty="0"/>
              <a:t>Hears about the conduct from the alleged victim or anyone else (e.g., parent, friend, peer, anonymous reporter).</a:t>
            </a:r>
          </a:p>
          <a:p>
            <a:pPr lvl="1"/>
            <a:r>
              <a:rPr lang="en-US" dirty="0"/>
              <a:t>Receives a written report of the conduct from the alleged victim or anyone else.</a:t>
            </a:r>
          </a:p>
          <a:p>
            <a:endParaRPr lang="en-US" dirty="0"/>
          </a:p>
        </p:txBody>
      </p:sp>
      <p:sp>
        <p:nvSpPr>
          <p:cNvPr id="4" name="Footer Placeholder 3">
            <a:extLst>
              <a:ext uri="{FF2B5EF4-FFF2-40B4-BE49-F238E27FC236}">
                <a16:creationId xmlns:a16="http://schemas.microsoft.com/office/drawing/2014/main" id="{32EF8978-2D4C-9248-99C3-A4E6253FEE40}"/>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56860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831273" y="954756"/>
            <a:ext cx="3800103" cy="4946003"/>
          </a:xfrm>
        </p:spPr>
        <p:txBody>
          <a:bodyPr>
            <a:normAutofit/>
          </a:bodyPr>
          <a:lstStyle/>
          <a:p>
            <a:r>
              <a:rPr lang="en-US" sz="3700" dirty="0">
                <a:solidFill>
                  <a:schemeClr val="tx1"/>
                </a:solidFill>
              </a:rPr>
              <a:t>“Sexual Harassment” is conduct on the basis of sex that is…</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fontScale="92500" lnSpcReduction="20000"/>
          </a:bodyPr>
          <a:lstStyle/>
          <a:p>
            <a:pPr marL="0" indent="0">
              <a:lnSpc>
                <a:spcPct val="90000"/>
              </a:lnSpc>
              <a:buNone/>
            </a:pPr>
            <a:endParaRPr lang="en-US" sz="2000" b="1" dirty="0"/>
          </a:p>
          <a:p>
            <a:pPr marL="0" indent="0">
              <a:lnSpc>
                <a:spcPct val="90000"/>
              </a:lnSpc>
              <a:buNone/>
            </a:pPr>
            <a:r>
              <a:rPr lang="en-US" sz="2000" b="1" dirty="0"/>
              <a:t>Category 1</a:t>
            </a:r>
            <a:endParaRPr lang="en-US" sz="2000" dirty="0"/>
          </a:p>
          <a:p>
            <a:pPr>
              <a:lnSpc>
                <a:spcPct val="90000"/>
              </a:lnSpc>
            </a:pPr>
            <a:r>
              <a:rPr lang="en-US" sz="2000" dirty="0"/>
              <a:t>Quid pro quo harassment by a school employee to a student – the employee conditions some type of aid, benefit, or service on the student’s participation in unwelcome sexual conduct</a:t>
            </a:r>
          </a:p>
          <a:p>
            <a:pPr marL="0" indent="0">
              <a:lnSpc>
                <a:spcPct val="90000"/>
              </a:lnSpc>
              <a:buNone/>
            </a:pPr>
            <a:br>
              <a:rPr lang="en-US" sz="2000" dirty="0"/>
            </a:br>
            <a:r>
              <a:rPr lang="en-US" sz="2000" b="1" dirty="0"/>
              <a:t>Category 2</a:t>
            </a:r>
            <a:endParaRPr lang="en-US" sz="2000" dirty="0"/>
          </a:p>
          <a:p>
            <a:pPr>
              <a:lnSpc>
                <a:spcPct val="90000"/>
              </a:lnSpc>
            </a:pPr>
            <a:r>
              <a:rPr lang="en-US" sz="2000" dirty="0"/>
              <a:t>“Unwelcome conduct determined by a reasonable person to be so severe, pervasive, and objectively offensive that it effectively denies a person equal access to the recipient’s education program or activity”</a:t>
            </a:r>
          </a:p>
          <a:p>
            <a:pPr marL="0" indent="0">
              <a:lnSpc>
                <a:spcPct val="90000"/>
              </a:lnSpc>
              <a:buNone/>
            </a:pPr>
            <a:br>
              <a:rPr lang="en-US" sz="2000" dirty="0"/>
            </a:br>
            <a:r>
              <a:rPr lang="en-US" sz="2000" b="1" dirty="0"/>
              <a:t>Category 3</a:t>
            </a:r>
            <a:endParaRPr lang="en-US" sz="2000" dirty="0"/>
          </a:p>
          <a:p>
            <a:pPr>
              <a:lnSpc>
                <a:spcPct val="90000"/>
              </a:lnSpc>
            </a:pPr>
            <a:r>
              <a:rPr lang="en-US" sz="2000" dirty="0"/>
              <a:t>Other conduct defined by federal law:</a:t>
            </a:r>
          </a:p>
          <a:p>
            <a:pPr lvl="1">
              <a:lnSpc>
                <a:spcPct val="90000"/>
              </a:lnSpc>
            </a:pPr>
            <a:r>
              <a:rPr lang="en-US" sz="1600" dirty="0"/>
              <a:t>Sexual assault</a:t>
            </a:r>
          </a:p>
          <a:p>
            <a:pPr lvl="1">
              <a:lnSpc>
                <a:spcPct val="90000"/>
              </a:lnSpc>
            </a:pPr>
            <a:r>
              <a:rPr lang="en-US" sz="1600" dirty="0"/>
              <a:t>Dating violence</a:t>
            </a:r>
          </a:p>
          <a:p>
            <a:pPr lvl="1">
              <a:lnSpc>
                <a:spcPct val="90000"/>
              </a:lnSpc>
            </a:pPr>
            <a:r>
              <a:rPr lang="en-US" sz="1600" dirty="0"/>
              <a:t>Domestic violence</a:t>
            </a:r>
          </a:p>
          <a:p>
            <a:pPr lvl="1">
              <a:lnSpc>
                <a:spcPct val="90000"/>
              </a:lnSpc>
            </a:pPr>
            <a:r>
              <a:rPr lang="en-US" sz="1600" dirty="0"/>
              <a:t>Stalking</a:t>
            </a:r>
          </a:p>
          <a:p>
            <a:pPr>
              <a:lnSpc>
                <a:spcPct val="90000"/>
              </a:lnSpc>
            </a:pPr>
            <a:endParaRPr lang="en-US" sz="1700" dirty="0"/>
          </a:p>
        </p:txBody>
      </p:sp>
      <p:sp>
        <p:nvSpPr>
          <p:cNvPr id="4" name="Footer Placeholder 3">
            <a:extLst>
              <a:ext uri="{FF2B5EF4-FFF2-40B4-BE49-F238E27FC236}">
                <a16:creationId xmlns:a16="http://schemas.microsoft.com/office/drawing/2014/main" id="{25F01E7A-1CF5-D14C-A82E-FD5958809AEC}"/>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038064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964A2-A202-BC49-A014-7DA6AFE6B011}"/>
              </a:ext>
            </a:extLst>
          </p:cNvPr>
          <p:cNvSpPr>
            <a:spLocks noGrp="1"/>
          </p:cNvSpPr>
          <p:nvPr>
            <p:ph type="title"/>
          </p:nvPr>
        </p:nvSpPr>
        <p:spPr/>
        <p:txBody>
          <a:bodyPr/>
          <a:lstStyle/>
          <a:p>
            <a:r>
              <a:rPr lang="en-US" dirty="0"/>
              <a:t>“Unwelcome Conduct”</a:t>
            </a:r>
          </a:p>
        </p:txBody>
      </p:sp>
      <p:sp>
        <p:nvSpPr>
          <p:cNvPr id="3" name="Content Placeholder 2">
            <a:extLst>
              <a:ext uri="{FF2B5EF4-FFF2-40B4-BE49-F238E27FC236}">
                <a16:creationId xmlns:a16="http://schemas.microsoft.com/office/drawing/2014/main" id="{98F01CDA-B120-1C40-9451-8C5493ED4934}"/>
              </a:ext>
            </a:extLst>
          </p:cNvPr>
          <p:cNvSpPr>
            <a:spLocks noGrp="1"/>
          </p:cNvSpPr>
          <p:nvPr>
            <p:ph idx="1"/>
          </p:nvPr>
        </p:nvSpPr>
        <p:spPr/>
        <p:txBody>
          <a:bodyPr>
            <a:normAutofit/>
          </a:bodyPr>
          <a:lstStyle/>
          <a:p>
            <a:r>
              <a:rPr lang="en-US" dirty="0"/>
              <a:t>Severe, Pervasive and Objectively Offensive as determined by Reasonable Person</a:t>
            </a:r>
          </a:p>
          <a:p>
            <a:pPr marL="0" indent="0">
              <a:buNone/>
            </a:pPr>
            <a:r>
              <a:rPr lang="en-US" dirty="0"/>
              <a:t>			</a:t>
            </a:r>
            <a:r>
              <a:rPr lang="en-US" b="1" dirty="0"/>
              <a:t>AND</a:t>
            </a:r>
          </a:p>
          <a:p>
            <a:r>
              <a:rPr lang="en-US" dirty="0"/>
              <a:t>”Effectively denies a person’s right to equal access to its education program or activity”</a:t>
            </a:r>
          </a:p>
          <a:p>
            <a:pPr lvl="1"/>
            <a:r>
              <a:rPr lang="en-US" dirty="0"/>
              <a:t>Determined in comparison to similarly situated person not suffering alleged sexual harassment</a:t>
            </a:r>
          </a:p>
          <a:p>
            <a:pPr lvl="1"/>
            <a:r>
              <a:rPr lang="en-US" dirty="0"/>
              <a:t>No actual loss required but could be shown by school avoidance, academic decline, behavior issues, quitting team/activity</a:t>
            </a:r>
          </a:p>
        </p:txBody>
      </p:sp>
      <p:sp>
        <p:nvSpPr>
          <p:cNvPr id="4" name="Footer Placeholder 3">
            <a:extLst>
              <a:ext uri="{FF2B5EF4-FFF2-40B4-BE49-F238E27FC236}">
                <a16:creationId xmlns:a16="http://schemas.microsoft.com/office/drawing/2014/main" id="{3E44A6E0-95FF-1346-BC51-7542D6F5FC7E}"/>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826218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normAutofit/>
          </a:bodyPr>
          <a:lstStyle/>
          <a:p>
            <a:r>
              <a:rPr lang="en-US" dirty="0"/>
              <a:t>Sexual Assault</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fontScale="77500" lnSpcReduction="20000"/>
          </a:bodyPr>
          <a:lstStyle/>
          <a:p>
            <a:r>
              <a:rPr lang="en-US" b="1" dirty="0"/>
              <a:t>Sexual Assault: </a:t>
            </a:r>
            <a:r>
              <a:rPr lang="en-US" dirty="0"/>
              <a:t>An offense that meets the definition of rape, fondling, incest or statutory rape as used in the FBl's Crime Reporting system. A sex offense is any sexual act directed against another person, without the consent of the victim, including instances where the victim is incapable of giving consent.</a:t>
            </a:r>
          </a:p>
          <a:p>
            <a:r>
              <a:rPr lang="en-US" b="1" dirty="0"/>
              <a:t>Rape: </a:t>
            </a:r>
            <a:r>
              <a:rPr lang="en-US" dirty="0"/>
              <a:t>The penetration, no matter how slight, of the vagina or anus with any body part or object, or oral penetration by a sex organ of another person, without the consent of the victim.</a:t>
            </a:r>
          </a:p>
          <a:p>
            <a:r>
              <a:rPr lang="en-US" b="1" dirty="0"/>
              <a:t>Fondling: </a:t>
            </a:r>
            <a:r>
              <a:rPr lang="en-US" dirty="0"/>
              <a:t>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a:t>
            </a:r>
          </a:p>
          <a:p>
            <a:r>
              <a:rPr lang="en-US" dirty="0"/>
              <a:t> </a:t>
            </a:r>
            <a:r>
              <a:rPr lang="en-US" b="1" dirty="0"/>
              <a:t>Incest: </a:t>
            </a:r>
            <a:r>
              <a:rPr lang="en-US" dirty="0"/>
              <a:t>Sexual intercourse between persons who are related to each other within the degrees wherein marriage is prohibited by law.</a:t>
            </a:r>
          </a:p>
          <a:p>
            <a:r>
              <a:rPr lang="en-US" dirty="0"/>
              <a:t> </a:t>
            </a:r>
            <a:r>
              <a:rPr lang="en-US" b="1" dirty="0"/>
              <a:t>Statutory Rape: </a:t>
            </a:r>
            <a:r>
              <a:rPr lang="en-US" dirty="0"/>
              <a:t>Sexual intercourse with a person who is under the statutory age of consent.</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262016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Jurisdiction -- “Education Program or Activity”</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1295401" y="2556932"/>
            <a:ext cx="9601196" cy="3691468"/>
          </a:xfrm>
        </p:spPr>
        <p:txBody>
          <a:bodyPr>
            <a:normAutofit/>
          </a:bodyPr>
          <a:lstStyle/>
          <a:p>
            <a:pPr lvl="0"/>
            <a:r>
              <a:rPr lang="en-US" sz="1800" b="1" dirty="0"/>
              <a:t>Education program or activity</a:t>
            </a:r>
          </a:p>
          <a:p>
            <a:pPr lvl="1"/>
            <a:r>
              <a:rPr lang="en-US" sz="1800" dirty="0"/>
              <a:t>Locations, events, circumstances (operations) over which the district exercised substantial control – fact dependent</a:t>
            </a:r>
          </a:p>
          <a:p>
            <a:pPr lvl="2"/>
            <a:r>
              <a:rPr lang="en-US" dirty="0"/>
              <a:t>Over both the respondent AND the context in which the sexual harassment occurs. </a:t>
            </a:r>
          </a:p>
          <a:p>
            <a:r>
              <a:rPr lang="en-US" sz="1800" dirty="0"/>
              <a:t>Includes online sexual harassment but it must be analyzed to determine if it occurs in education program or activity.  </a:t>
            </a:r>
          </a:p>
          <a:p>
            <a:r>
              <a:rPr lang="en-US" sz="1800" dirty="0"/>
              <a:t>Does not create or apply a geographic test, does not draw the line between “off-campus/property” and “on campus/property”, and does not create a distinction between sexual harassment occurring in person versus online. </a:t>
            </a:r>
          </a:p>
          <a:p>
            <a:r>
              <a:rPr lang="en-US" sz="1800" b="1" dirty="0"/>
              <a:t>EVEN IF OUTSIDE JURISDICTION – </a:t>
            </a:r>
            <a:r>
              <a:rPr lang="en-US" sz="1800" b="1" u="sng" dirty="0"/>
              <a:t>OFFER SUPPORTIVE MEASURES</a:t>
            </a:r>
          </a:p>
          <a:p>
            <a:pPr marL="0" indent="0">
              <a:buNone/>
            </a:pPr>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216879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p:txBody>
          <a:bodyPr>
            <a:normAutofit/>
          </a:bodyPr>
          <a:lstStyle/>
          <a:p>
            <a:r>
              <a:rPr lang="en-US" dirty="0"/>
              <a:t>What are the basic steps required?</a:t>
            </a:r>
          </a:p>
        </p:txBody>
      </p:sp>
      <p:sp>
        <p:nvSpPr>
          <p:cNvPr id="3" name="Content Placeholder 2">
            <a:extLst>
              <a:ext uri="{FF2B5EF4-FFF2-40B4-BE49-F238E27FC236}">
                <a16:creationId xmlns:a16="http://schemas.microsoft.com/office/drawing/2014/main" id="{0D919373-13D9-7C4C-8148-CC21AD24429C}"/>
              </a:ext>
            </a:extLst>
          </p:cNvPr>
          <p:cNvSpPr>
            <a:spLocks noGrp="1"/>
          </p:cNvSpPr>
          <p:nvPr>
            <p:ph idx="1"/>
          </p:nvPr>
        </p:nvSpPr>
        <p:spPr/>
        <p:txBody>
          <a:bodyPr>
            <a:normAutofit fontScale="70000" lnSpcReduction="20000"/>
          </a:bodyPr>
          <a:lstStyle/>
          <a:p>
            <a:pPr lvl="0"/>
            <a:r>
              <a:rPr lang="en-US" dirty="0"/>
              <a:t>District receives actual knowledge of conduct that may constitute sexual harassment.</a:t>
            </a:r>
          </a:p>
          <a:p>
            <a:pPr lvl="0"/>
            <a:r>
              <a:rPr lang="en-US" dirty="0"/>
              <a:t>Title IX Coordinator meets with alleged victim (complainant) to discuss supportive measures and the process for filing a formal complaint.</a:t>
            </a:r>
          </a:p>
          <a:p>
            <a:pPr marL="0" lvl="0" indent="0">
              <a:buNone/>
            </a:pPr>
            <a:r>
              <a:rPr lang="en-US" dirty="0"/>
              <a:t>		</a:t>
            </a:r>
            <a:r>
              <a:rPr lang="en-US" b="1" dirty="0"/>
              <a:t>If formal complaint is filed then:</a:t>
            </a:r>
          </a:p>
          <a:p>
            <a:pPr lvl="0"/>
            <a:r>
              <a:rPr lang="en-US" dirty="0"/>
              <a:t>Written notice to complainant and alleged perpetrator (respondent) regarding the complaint and process.  </a:t>
            </a:r>
          </a:p>
          <a:p>
            <a:pPr lvl="0"/>
            <a:r>
              <a:rPr lang="en-US" dirty="0"/>
              <a:t>Investigator conducts the investigation.  Parties given opportunity to respond to evidence.  Investigator prepares an investigative report; the parties and their parents/guardians review and respond to the report.</a:t>
            </a:r>
          </a:p>
          <a:p>
            <a:pPr lvl="0"/>
            <a:r>
              <a:rPr lang="en-US" dirty="0"/>
              <a:t>Decision Maker provides opportunity for involved individuals and their parents/guardians to engage in written question process. Decision Maker reviews all information and makes a written responsibility determination – an impartial determination as to whether the alleged conduct occurred – including sanctions.</a:t>
            </a:r>
          </a:p>
          <a:p>
            <a:pPr lvl="0"/>
            <a:r>
              <a:rPr lang="en-US" dirty="0"/>
              <a:t>Parties can appeal on a limited basis to appellate Decision Maker.</a:t>
            </a:r>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1606282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4E54-09B6-1547-B5EC-0F8B38A29521}"/>
              </a:ext>
            </a:extLst>
          </p:cNvPr>
          <p:cNvSpPr>
            <a:spLocks noGrp="1"/>
          </p:cNvSpPr>
          <p:nvPr>
            <p:ph type="title"/>
          </p:nvPr>
        </p:nvSpPr>
        <p:spPr>
          <a:xfrm>
            <a:off x="952108" y="954756"/>
            <a:ext cx="2730414" cy="4946003"/>
          </a:xfrm>
        </p:spPr>
        <p:txBody>
          <a:bodyPr>
            <a:normAutofit/>
          </a:bodyPr>
          <a:lstStyle/>
          <a:p>
            <a:r>
              <a:rPr lang="en-US" dirty="0">
                <a:solidFill>
                  <a:schemeClr val="tx1"/>
                </a:solidFill>
              </a:rPr>
              <a:t>What if its not sexual harass-</a:t>
            </a:r>
            <a:r>
              <a:rPr lang="en-US" dirty="0" err="1">
                <a:solidFill>
                  <a:schemeClr val="tx1"/>
                </a:solidFill>
              </a:rPr>
              <a:t>ment</a:t>
            </a:r>
            <a:r>
              <a:rPr lang="en-US" dirty="0">
                <a:solidFill>
                  <a:schemeClr val="tx1"/>
                </a:solidFill>
              </a:rPr>
              <a:t> but it’s still bad</a:t>
            </a:r>
          </a:p>
        </p:txBody>
      </p:sp>
      <p:sp>
        <p:nvSpPr>
          <p:cNvPr id="3" name="Content Placeholder 2">
            <a:extLst>
              <a:ext uri="{FF2B5EF4-FFF2-40B4-BE49-F238E27FC236}">
                <a16:creationId xmlns:a16="http://schemas.microsoft.com/office/drawing/2014/main" id="{DD741773-BD45-E543-9DA4-EF4E5349C128}"/>
              </a:ext>
            </a:extLst>
          </p:cNvPr>
          <p:cNvSpPr>
            <a:spLocks noGrp="1"/>
          </p:cNvSpPr>
          <p:nvPr>
            <p:ph idx="1"/>
          </p:nvPr>
        </p:nvSpPr>
        <p:spPr>
          <a:xfrm>
            <a:off x="5140934" y="469900"/>
            <a:ext cx="5953630" cy="5405968"/>
          </a:xfrm>
        </p:spPr>
        <p:txBody>
          <a:bodyPr anchor="ctr">
            <a:normAutofit/>
          </a:bodyPr>
          <a:lstStyle/>
          <a:p>
            <a:pPr marL="0" lvl="0" indent="0">
              <a:lnSpc>
                <a:spcPct val="90000"/>
              </a:lnSpc>
              <a:buNone/>
            </a:pPr>
            <a:r>
              <a:rPr lang="en-US" sz="1800" dirty="0"/>
              <a:t>Given the hig</a:t>
            </a:r>
            <a:r>
              <a:rPr lang="en-US" dirty="0"/>
              <a:t>h bar to reach “sexual harassment” and the fact that students in particular do and say things all day long that are not appropriate</a:t>
            </a:r>
            <a:r>
              <a:rPr lang="en-US" sz="1800" dirty="0"/>
              <a:t>:</a:t>
            </a:r>
          </a:p>
          <a:p>
            <a:pPr lvl="0">
              <a:lnSpc>
                <a:spcPct val="90000"/>
              </a:lnSpc>
            </a:pPr>
            <a:r>
              <a:rPr lang="en-US" sz="1800" dirty="0"/>
              <a:t>Be aware of your handbook language and other issues that may be impacted.  Bullying, harassment, intimidation, etc.  </a:t>
            </a:r>
          </a:p>
          <a:p>
            <a:pPr lvl="0">
              <a:lnSpc>
                <a:spcPct val="90000"/>
              </a:lnSpc>
            </a:pPr>
            <a:r>
              <a:rPr lang="en-US" sz="1800" dirty="0"/>
              <a:t>Supportive measures are available </a:t>
            </a:r>
            <a:r>
              <a:rPr lang="en-US" sz="1800" u="sng" dirty="0"/>
              <a:t>with or without</a:t>
            </a:r>
            <a:r>
              <a:rPr lang="en-US" sz="1800" dirty="0"/>
              <a:t> the filing of a formal complaint. </a:t>
            </a:r>
          </a:p>
          <a:p>
            <a:pPr lvl="0">
              <a:lnSpc>
                <a:spcPct val="90000"/>
              </a:lnSpc>
            </a:pPr>
            <a:r>
              <a:rPr lang="en-US" sz="1800" dirty="0"/>
              <a:t>You can still investigate and take action based on violations of the student or staff handbook and other Board policies.</a:t>
            </a:r>
          </a:p>
          <a:p>
            <a:pPr lvl="0">
              <a:lnSpc>
                <a:spcPct val="90000"/>
              </a:lnSpc>
            </a:pPr>
            <a:r>
              <a:rPr lang="en-US" dirty="0"/>
              <a:t>Look at policy 3225 for students and 5015 for staff.</a:t>
            </a:r>
            <a:endParaRPr lang="en-US" sz="1800" dirty="0"/>
          </a:p>
        </p:txBody>
      </p:sp>
      <p:sp>
        <p:nvSpPr>
          <p:cNvPr id="4" name="Footer Placeholder 3">
            <a:extLst>
              <a:ext uri="{FF2B5EF4-FFF2-40B4-BE49-F238E27FC236}">
                <a16:creationId xmlns:a16="http://schemas.microsoft.com/office/drawing/2014/main" id="{CBEA93F2-8FD5-EE4C-9477-1999365817F6}"/>
              </a:ext>
            </a:extLst>
          </p:cNvPr>
          <p:cNvSpPr>
            <a:spLocks noGrp="1"/>
          </p:cNvSpPr>
          <p:nvPr>
            <p:ph type="ftr" sz="quarter" idx="11"/>
          </p:nvPr>
        </p:nvSpPr>
        <p:spPr>
          <a:xfrm>
            <a:off x="1295401" y="6409266"/>
            <a:ext cx="7305900" cy="279400"/>
          </a:xfrm>
        </p:spPr>
        <p:txBody>
          <a:bodyPr/>
          <a:lstStyle/>
          <a:p>
            <a:r>
              <a:rPr lang="en-US" dirty="0"/>
              <a:t>© 2025 Kaleva Law Office</a:t>
            </a:r>
          </a:p>
        </p:txBody>
      </p:sp>
    </p:spTree>
    <p:extLst>
      <p:ext uri="{BB962C8B-B14F-4D97-AF65-F5344CB8AC3E}">
        <p14:creationId xmlns:p14="http://schemas.microsoft.com/office/powerpoint/2010/main" val="222731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4E54-09B6-1547-B5EC-0F8B38A29521}"/>
              </a:ext>
            </a:extLst>
          </p:cNvPr>
          <p:cNvSpPr>
            <a:spLocks noGrp="1"/>
          </p:cNvSpPr>
          <p:nvPr>
            <p:ph type="title"/>
          </p:nvPr>
        </p:nvSpPr>
        <p:spPr>
          <a:xfrm>
            <a:off x="952108" y="954756"/>
            <a:ext cx="2730414" cy="4946003"/>
          </a:xfrm>
        </p:spPr>
        <p:txBody>
          <a:bodyPr>
            <a:normAutofit/>
          </a:bodyPr>
          <a:lstStyle/>
          <a:p>
            <a:r>
              <a:rPr lang="en-US" dirty="0">
                <a:solidFill>
                  <a:schemeClr val="tx1"/>
                </a:solidFill>
              </a:rPr>
              <a:t>How does this apply to trans-gender students and staff?</a:t>
            </a:r>
          </a:p>
        </p:txBody>
      </p:sp>
      <p:sp>
        <p:nvSpPr>
          <p:cNvPr id="3" name="Content Placeholder 2">
            <a:extLst>
              <a:ext uri="{FF2B5EF4-FFF2-40B4-BE49-F238E27FC236}">
                <a16:creationId xmlns:a16="http://schemas.microsoft.com/office/drawing/2014/main" id="{DD741773-BD45-E543-9DA4-EF4E5349C128}"/>
              </a:ext>
            </a:extLst>
          </p:cNvPr>
          <p:cNvSpPr>
            <a:spLocks noGrp="1"/>
          </p:cNvSpPr>
          <p:nvPr>
            <p:ph idx="1"/>
          </p:nvPr>
        </p:nvSpPr>
        <p:spPr>
          <a:xfrm>
            <a:off x="5140934" y="469900"/>
            <a:ext cx="5953630" cy="5405968"/>
          </a:xfrm>
        </p:spPr>
        <p:txBody>
          <a:bodyPr anchor="ctr">
            <a:normAutofit/>
          </a:bodyPr>
          <a:lstStyle/>
          <a:p>
            <a:r>
              <a:rPr lang="en-US" dirty="0"/>
              <a:t>The Feds have been trying to limit or get rid of protections for these students and staff.</a:t>
            </a:r>
          </a:p>
          <a:p>
            <a:r>
              <a:rPr lang="en-US" dirty="0"/>
              <a:t>Federal law prohibits discrimination against transgender staff – Clayton v. Bostock.</a:t>
            </a:r>
          </a:p>
          <a:p>
            <a:r>
              <a:rPr lang="en-US" dirty="0"/>
              <a:t>Students are still protected under general bullying and harassment provisions in policy and handbook.</a:t>
            </a:r>
          </a:p>
          <a:p>
            <a:pPr marL="0" indent="0">
              <a:buNone/>
            </a:pPr>
            <a:endParaRPr lang="en-US" dirty="0"/>
          </a:p>
        </p:txBody>
      </p:sp>
      <p:sp>
        <p:nvSpPr>
          <p:cNvPr id="4" name="Footer Placeholder 3">
            <a:extLst>
              <a:ext uri="{FF2B5EF4-FFF2-40B4-BE49-F238E27FC236}">
                <a16:creationId xmlns:a16="http://schemas.microsoft.com/office/drawing/2014/main" id="{CBEA93F2-8FD5-EE4C-9477-1999365817F6}"/>
              </a:ext>
            </a:extLst>
          </p:cNvPr>
          <p:cNvSpPr>
            <a:spLocks noGrp="1"/>
          </p:cNvSpPr>
          <p:nvPr>
            <p:ph type="ftr" sz="quarter" idx="11"/>
          </p:nvPr>
        </p:nvSpPr>
        <p:spPr>
          <a:xfrm>
            <a:off x="1262744" y="6483350"/>
            <a:ext cx="7305900" cy="279400"/>
          </a:xfrm>
        </p:spPr>
        <p:txBody>
          <a:bodyPr/>
          <a:lstStyle/>
          <a:p>
            <a:r>
              <a:rPr lang="en-US" dirty="0"/>
              <a:t>© 2025 Kaleva Law Office</a:t>
            </a:r>
          </a:p>
        </p:txBody>
      </p:sp>
    </p:spTree>
    <p:extLst>
      <p:ext uri="{BB962C8B-B14F-4D97-AF65-F5344CB8AC3E}">
        <p14:creationId xmlns:p14="http://schemas.microsoft.com/office/powerpoint/2010/main" val="233359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0A495BC4-C1A6-F1B7-B67D-4121C9F2D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E2920-D7E8-FA5B-354E-8A8167C01AD2}"/>
              </a:ext>
            </a:extLst>
          </p:cNvPr>
          <p:cNvSpPr>
            <a:spLocks noGrp="1"/>
          </p:cNvSpPr>
          <p:nvPr>
            <p:ph type="title"/>
          </p:nvPr>
        </p:nvSpPr>
        <p:spPr/>
        <p:txBody>
          <a:bodyPr>
            <a:normAutofit/>
          </a:bodyPr>
          <a:lstStyle/>
          <a:p>
            <a:r>
              <a:rPr lang="en-US" dirty="0"/>
              <a:t>Supportive Measures</a:t>
            </a:r>
          </a:p>
        </p:txBody>
      </p:sp>
      <p:sp>
        <p:nvSpPr>
          <p:cNvPr id="3" name="Content Placeholder 2">
            <a:extLst>
              <a:ext uri="{FF2B5EF4-FFF2-40B4-BE49-F238E27FC236}">
                <a16:creationId xmlns:a16="http://schemas.microsoft.com/office/drawing/2014/main" id="{D19BCCB7-CD34-C727-98A6-F382E30770FA}"/>
              </a:ext>
            </a:extLst>
          </p:cNvPr>
          <p:cNvSpPr>
            <a:spLocks noGrp="1"/>
          </p:cNvSpPr>
          <p:nvPr>
            <p:ph idx="1"/>
          </p:nvPr>
        </p:nvSpPr>
        <p:spPr>
          <a:xfrm>
            <a:off x="2231136" y="2353734"/>
            <a:ext cx="7729728" cy="3882474"/>
          </a:xfrm>
        </p:spPr>
        <p:txBody>
          <a:bodyPr>
            <a:normAutofit lnSpcReduction="10000"/>
          </a:bodyPr>
          <a:lstStyle/>
          <a:p>
            <a:pPr lvl="0">
              <a:lnSpc>
                <a:spcPct val="90000"/>
              </a:lnSpc>
            </a:pPr>
            <a:r>
              <a:rPr lang="en-US" dirty="0"/>
              <a:t>Supportive measures are temporary measures designed to ensure or restore a party’s equal access to the district’s educational programs or activities </a:t>
            </a:r>
          </a:p>
          <a:p>
            <a:pPr>
              <a:lnSpc>
                <a:spcPct val="90000"/>
              </a:lnSpc>
            </a:pPr>
            <a:r>
              <a:rPr lang="en-US" sz="1800" dirty="0"/>
              <a:t>Supportive measures cannot </a:t>
            </a:r>
            <a:r>
              <a:rPr lang="en-US" dirty="0"/>
              <a:t>burden the other party or </a:t>
            </a:r>
            <a:r>
              <a:rPr lang="en-US" sz="1800" dirty="0"/>
              <a:t>be punitive</a:t>
            </a:r>
          </a:p>
          <a:p>
            <a:pPr>
              <a:lnSpc>
                <a:spcPct val="90000"/>
              </a:lnSpc>
            </a:pPr>
            <a:r>
              <a:rPr lang="en-US" sz="1800" dirty="0"/>
              <a:t>They must be without a fee or charge</a:t>
            </a:r>
          </a:p>
          <a:p>
            <a:pPr lvl="0">
              <a:lnSpc>
                <a:spcPct val="90000"/>
              </a:lnSpc>
            </a:pPr>
            <a:r>
              <a:rPr lang="en-US" dirty="0"/>
              <a:t>They can </a:t>
            </a:r>
            <a:r>
              <a:rPr lang="en-US" sz="1800" dirty="0"/>
              <a:t>include:</a:t>
            </a:r>
          </a:p>
          <a:p>
            <a:pPr lvl="1">
              <a:lnSpc>
                <a:spcPct val="90000"/>
              </a:lnSpc>
            </a:pPr>
            <a:r>
              <a:rPr lang="en-US" sz="1800" dirty="0"/>
              <a:t>Counseling</a:t>
            </a:r>
          </a:p>
          <a:p>
            <a:pPr lvl="1">
              <a:lnSpc>
                <a:spcPct val="90000"/>
              </a:lnSpc>
            </a:pPr>
            <a:r>
              <a:rPr lang="en-US" sz="1800" dirty="0"/>
              <a:t>Extensions of deadlines or other course-related adjustments</a:t>
            </a:r>
          </a:p>
          <a:p>
            <a:pPr lvl="1">
              <a:lnSpc>
                <a:spcPct val="90000"/>
              </a:lnSpc>
            </a:pPr>
            <a:r>
              <a:rPr lang="en-US" sz="1800" dirty="0"/>
              <a:t>Changes to class schedules (be careful – cannot be seen as punitive)</a:t>
            </a:r>
          </a:p>
          <a:p>
            <a:pPr lvl="1">
              <a:lnSpc>
                <a:spcPct val="90000"/>
              </a:lnSpc>
            </a:pPr>
            <a:r>
              <a:rPr lang="en-US" sz="1800" dirty="0"/>
              <a:t>Safety Plan</a:t>
            </a:r>
          </a:p>
          <a:p>
            <a:pPr lvl="1">
              <a:lnSpc>
                <a:spcPct val="90000"/>
              </a:lnSpc>
            </a:pPr>
            <a:r>
              <a:rPr lang="en-US" sz="1800" dirty="0"/>
              <a:t>Increased security and monitoring of certain areas of district property</a:t>
            </a:r>
          </a:p>
          <a:p>
            <a:pPr lvl="1">
              <a:lnSpc>
                <a:spcPct val="90000"/>
              </a:lnSpc>
            </a:pPr>
            <a:r>
              <a:rPr lang="en-US" sz="1800" dirty="0"/>
              <a:t>No contact between the parties</a:t>
            </a:r>
          </a:p>
          <a:p>
            <a:pPr marL="0" indent="0">
              <a:lnSpc>
                <a:spcPct val="90000"/>
              </a:lnSpc>
              <a:buNone/>
            </a:pPr>
            <a:endParaRPr lang="en-US" sz="1100" dirty="0"/>
          </a:p>
        </p:txBody>
      </p:sp>
      <p:sp>
        <p:nvSpPr>
          <p:cNvPr id="4" name="Footer Placeholder 3">
            <a:extLst>
              <a:ext uri="{FF2B5EF4-FFF2-40B4-BE49-F238E27FC236}">
                <a16:creationId xmlns:a16="http://schemas.microsoft.com/office/drawing/2014/main" id="{63DF3154-47DD-B7CC-A25C-FAD087662551}"/>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t>© 2025 Kaleva Law Office</a:t>
            </a:r>
          </a:p>
        </p:txBody>
      </p:sp>
    </p:spTree>
    <p:extLst>
      <p:ext uri="{BB962C8B-B14F-4D97-AF65-F5344CB8AC3E}">
        <p14:creationId xmlns:p14="http://schemas.microsoft.com/office/powerpoint/2010/main" val="3829845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D4ED-FE54-CA4B-B796-86A74059C573}"/>
              </a:ext>
            </a:extLst>
          </p:cNvPr>
          <p:cNvSpPr>
            <a:spLocks noGrp="1"/>
          </p:cNvSpPr>
          <p:nvPr>
            <p:ph type="title"/>
          </p:nvPr>
        </p:nvSpPr>
        <p:spPr/>
        <p:txBody>
          <a:bodyPr>
            <a:normAutofit/>
          </a:bodyPr>
          <a:lstStyle/>
          <a:p>
            <a:r>
              <a:rPr lang="en-US" dirty="0"/>
              <a:t>Formal complaint </a:t>
            </a:r>
            <a:r>
              <a:rPr lang="en-US" dirty="0">
                <a:sym typeface="Wingdings" pitchFamily="2" charset="2"/>
              </a:rPr>
              <a:t> </a:t>
            </a:r>
            <a:br>
              <a:rPr lang="en-US" dirty="0">
                <a:sym typeface="Wingdings" pitchFamily="2" charset="2"/>
              </a:rPr>
            </a:br>
            <a:r>
              <a:rPr lang="en-US" dirty="0"/>
              <a:t>the grievance process</a:t>
            </a:r>
          </a:p>
        </p:txBody>
      </p:sp>
      <p:sp>
        <p:nvSpPr>
          <p:cNvPr id="3" name="Content Placeholder 2">
            <a:extLst>
              <a:ext uri="{FF2B5EF4-FFF2-40B4-BE49-F238E27FC236}">
                <a16:creationId xmlns:a16="http://schemas.microsoft.com/office/drawing/2014/main" id="{A0ADCC3E-033D-954A-858C-4A029E9E938A}"/>
              </a:ext>
            </a:extLst>
          </p:cNvPr>
          <p:cNvSpPr>
            <a:spLocks noGrp="1"/>
          </p:cNvSpPr>
          <p:nvPr>
            <p:ph idx="1"/>
          </p:nvPr>
        </p:nvSpPr>
        <p:spPr>
          <a:xfrm>
            <a:off x="2231136" y="2351314"/>
            <a:ext cx="7729728" cy="3884894"/>
          </a:xfrm>
        </p:spPr>
        <p:txBody>
          <a:bodyPr>
            <a:normAutofit/>
          </a:bodyPr>
          <a:lstStyle/>
          <a:p>
            <a:pPr lvl="0"/>
            <a:r>
              <a:rPr lang="en-US" b="1" dirty="0"/>
              <a:t>No investigation of alleged sexual harassment may occur until after a formal complaint has been filed.</a:t>
            </a:r>
          </a:p>
          <a:p>
            <a:pPr lvl="1"/>
            <a:r>
              <a:rPr lang="en-US" sz="1000" b="1" dirty="0"/>
              <a:t>THIS MEANS NO INVESTIGATION UNTIL AND UNLESS THERE IS A FORMAL COMPLAINT.</a:t>
            </a:r>
          </a:p>
          <a:p>
            <a:pPr lvl="0"/>
            <a:r>
              <a:rPr lang="en-US" dirty="0"/>
              <a:t>The formal complaint must be filed by the complainant or his or her parent/guardian. It must describe the sexual harassment allegations.</a:t>
            </a:r>
            <a:endParaRPr lang="en-US" sz="1200" dirty="0"/>
          </a:p>
          <a:p>
            <a:pPr lvl="1"/>
            <a:r>
              <a:rPr lang="en-US" dirty="0"/>
              <a:t>The formal complaint may be filed at any time as long as the complainant is “participating in or attempting to participate in the education program or activity” of the district at the time of filing (e.g., current student or employee).</a:t>
            </a:r>
            <a:endParaRPr lang="en-US" sz="1400" dirty="0"/>
          </a:p>
          <a:p>
            <a:pPr lvl="0"/>
            <a:r>
              <a:rPr lang="en-US" dirty="0"/>
              <a:t>The Title IX Coordinator may initiate a formal complaint on his or her own if the decision is not clearly unreasonable in light of the known circumstances (“deliberately indifferent”).</a:t>
            </a:r>
          </a:p>
          <a:p>
            <a:pPr lvl="0"/>
            <a:endParaRPr lang="en-US" dirty="0"/>
          </a:p>
          <a:p>
            <a:pPr lvl="1"/>
            <a:endParaRPr lang="en-US" dirty="0"/>
          </a:p>
          <a:p>
            <a:pPr lvl="0"/>
            <a:endParaRPr lang="en-US" dirty="0"/>
          </a:p>
          <a:p>
            <a:pPr lvl="1"/>
            <a:endParaRPr lang="en-US" sz="1000" dirty="0"/>
          </a:p>
          <a:p>
            <a:endParaRPr lang="en-US" dirty="0"/>
          </a:p>
        </p:txBody>
      </p:sp>
      <p:sp>
        <p:nvSpPr>
          <p:cNvPr id="4" name="Footer Placeholder 3">
            <a:extLst>
              <a:ext uri="{FF2B5EF4-FFF2-40B4-BE49-F238E27FC236}">
                <a16:creationId xmlns:a16="http://schemas.microsoft.com/office/drawing/2014/main" id="{B4E2CFAF-733E-6548-866A-562D85313F3C}"/>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340497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a:bodyPr>
          <a:lstStyle/>
          <a:p>
            <a:r>
              <a:rPr lang="en-US" dirty="0"/>
              <a:t>When must or may a school dismiss a formal complaint?</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77500" lnSpcReduction="20000"/>
          </a:bodyPr>
          <a:lstStyle/>
          <a:p>
            <a:pPr lvl="0"/>
            <a:r>
              <a:rPr lang="en-US" dirty="0"/>
              <a:t>A school </a:t>
            </a:r>
            <a:r>
              <a:rPr lang="en-US" b="1" u="sng" dirty="0"/>
              <a:t>must</a:t>
            </a:r>
            <a:r>
              <a:rPr lang="en-US" dirty="0"/>
              <a:t> dismiss a formal complaint </a:t>
            </a:r>
            <a:r>
              <a:rPr lang="en-US" u="sng" dirty="0"/>
              <a:t>for purposes of Title IX “sexual harassment”</a:t>
            </a:r>
            <a:r>
              <a:rPr lang="en-US" dirty="0"/>
              <a:t> under certain circumstances, including:</a:t>
            </a:r>
            <a:endParaRPr lang="en-US" sz="1200" dirty="0"/>
          </a:p>
          <a:p>
            <a:pPr lvl="1"/>
            <a:r>
              <a:rPr lang="en-US" dirty="0"/>
              <a:t>The alleged conduct, even if true, would not constitute sexual harassment.</a:t>
            </a:r>
            <a:endParaRPr lang="en-US" sz="1400" dirty="0"/>
          </a:p>
          <a:p>
            <a:pPr lvl="1"/>
            <a:r>
              <a:rPr lang="en-US" dirty="0"/>
              <a:t>The alleged conduct, even if true, did not occur in the school district’s education program or activity.</a:t>
            </a:r>
            <a:endParaRPr lang="en-US" sz="1400" dirty="0"/>
          </a:p>
          <a:p>
            <a:pPr lvl="1"/>
            <a:r>
              <a:rPr lang="en-US" dirty="0"/>
              <a:t>The alleged conduct, even if true, did not occur against a person in the United States.</a:t>
            </a:r>
            <a:endParaRPr lang="en-US" sz="1400" dirty="0"/>
          </a:p>
          <a:p>
            <a:pPr lvl="0"/>
            <a:r>
              <a:rPr lang="en-US" dirty="0"/>
              <a:t>A school </a:t>
            </a:r>
            <a:r>
              <a:rPr lang="en-US" b="1" u="sng" dirty="0"/>
              <a:t>may</a:t>
            </a:r>
            <a:r>
              <a:rPr lang="en-US" b="1" dirty="0"/>
              <a:t> </a:t>
            </a:r>
            <a:r>
              <a:rPr lang="en-US" dirty="0"/>
              <a:t>(discretionary) dismiss a formal complaint during the grievance process under certain circumstances, including:</a:t>
            </a:r>
            <a:endParaRPr lang="en-US" sz="1200" dirty="0"/>
          </a:p>
          <a:p>
            <a:pPr lvl="1"/>
            <a:r>
              <a:rPr lang="en-US" dirty="0"/>
              <a:t>The alleged perpetrator is no longer enrolled or no longer employed by the district.</a:t>
            </a:r>
            <a:endParaRPr lang="en-US" sz="1400" dirty="0"/>
          </a:p>
          <a:p>
            <a:pPr lvl="1"/>
            <a:r>
              <a:rPr lang="en-US" dirty="0"/>
              <a:t>The complainant and his or her parents/guardians notifies the Title IX Coordinator in writing that the formal complaint or any allegations therein are withdrawn.</a:t>
            </a:r>
            <a:endParaRPr lang="en-US" sz="1400" dirty="0"/>
          </a:p>
          <a:p>
            <a:pPr lvl="1"/>
            <a:r>
              <a:rPr lang="en-US" dirty="0"/>
              <a:t>Specific circumstances prevent the school district from gathering evidence sufficient to reach a determination regarding the formal complaint or allegations therein.</a:t>
            </a:r>
            <a:endParaRPr lang="en-US" sz="1400" dirty="0"/>
          </a:p>
          <a:p>
            <a:endParaRPr lang="en-US" dirty="0"/>
          </a:p>
        </p:txBody>
      </p:sp>
      <p:sp>
        <p:nvSpPr>
          <p:cNvPr id="4" name="Footer Placeholder 3">
            <a:extLst>
              <a:ext uri="{FF2B5EF4-FFF2-40B4-BE49-F238E27FC236}">
                <a16:creationId xmlns:a16="http://schemas.microsoft.com/office/drawing/2014/main" id="{FE341697-C54B-BC4B-83D8-183CA2A4FDE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2375506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040AD7-30F4-9E9A-368A-2415074CD21D}"/>
              </a:ext>
            </a:extLst>
          </p:cNvPr>
          <p:cNvSpPr>
            <a:spLocks noGrp="1"/>
          </p:cNvSpPr>
          <p:nvPr>
            <p:ph type="title"/>
          </p:nvPr>
        </p:nvSpPr>
        <p:spPr/>
        <p:txBody>
          <a:bodyPr>
            <a:normAutofit fontScale="90000"/>
          </a:bodyPr>
          <a:lstStyle/>
          <a:p>
            <a:r>
              <a:rPr lang="en-US" dirty="0"/>
              <a:t>Potential situations where title ix coordinator may need to sign a formal complaint</a:t>
            </a:r>
          </a:p>
        </p:txBody>
      </p:sp>
      <p:sp>
        <p:nvSpPr>
          <p:cNvPr id="6" name="Content Placeholder 5">
            <a:extLst>
              <a:ext uri="{FF2B5EF4-FFF2-40B4-BE49-F238E27FC236}">
                <a16:creationId xmlns:a16="http://schemas.microsoft.com/office/drawing/2014/main" id="{214D1E80-761B-158D-6877-3532F239BE58}"/>
              </a:ext>
            </a:extLst>
          </p:cNvPr>
          <p:cNvSpPr>
            <a:spLocks noGrp="1"/>
          </p:cNvSpPr>
          <p:nvPr>
            <p:ph sz="half" idx="1"/>
          </p:nvPr>
        </p:nvSpPr>
        <p:spPr/>
        <p:txBody>
          <a:bodyPr/>
          <a:lstStyle/>
          <a:p>
            <a:r>
              <a:rPr lang="en-US" dirty="0"/>
              <a:t>Allegations involving staff member as the alleged perpetrator</a:t>
            </a:r>
          </a:p>
          <a:p>
            <a:r>
              <a:rPr lang="en-US" dirty="0"/>
              <a:t>Allegations involving multiple complainants</a:t>
            </a:r>
          </a:p>
          <a:p>
            <a:r>
              <a:rPr lang="en-US" dirty="0"/>
              <a:t>Allegations of multiple incidents over a period of time involving the same perpetrator</a:t>
            </a:r>
          </a:p>
        </p:txBody>
      </p:sp>
      <p:sp>
        <p:nvSpPr>
          <p:cNvPr id="7" name="Content Placeholder 6">
            <a:extLst>
              <a:ext uri="{FF2B5EF4-FFF2-40B4-BE49-F238E27FC236}">
                <a16:creationId xmlns:a16="http://schemas.microsoft.com/office/drawing/2014/main" id="{B83C0A81-C834-FC7E-E4D5-6044B4AE7D39}"/>
              </a:ext>
            </a:extLst>
          </p:cNvPr>
          <p:cNvSpPr>
            <a:spLocks noGrp="1"/>
          </p:cNvSpPr>
          <p:nvPr>
            <p:ph sz="half" idx="2"/>
          </p:nvPr>
        </p:nvSpPr>
        <p:spPr/>
        <p:txBody>
          <a:bodyPr/>
          <a:lstStyle/>
          <a:p>
            <a:r>
              <a:rPr lang="en-US" dirty="0"/>
              <a:t>Allegations against multiple perpetrators</a:t>
            </a:r>
          </a:p>
          <a:p>
            <a:r>
              <a:rPr lang="en-US" dirty="0"/>
              <a:t>Allegations involving potential sexual harassment where complainant will not sign a formal complaint and not moving forward with the grievance process (i.e., investigation) would be deliberately indifferent given the severity of the allegations</a:t>
            </a:r>
          </a:p>
        </p:txBody>
      </p:sp>
      <p:sp>
        <p:nvSpPr>
          <p:cNvPr id="4" name="Footer Placeholder 3">
            <a:extLst>
              <a:ext uri="{FF2B5EF4-FFF2-40B4-BE49-F238E27FC236}">
                <a16:creationId xmlns:a16="http://schemas.microsoft.com/office/drawing/2014/main" id="{4CD62A95-433F-F6E9-BC70-B888FE740963}"/>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994536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a:bodyPr>
          <a:lstStyle/>
          <a:p>
            <a:r>
              <a:rPr lang="en-US" dirty="0"/>
              <a:t>Informal Resolution Process</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70000" lnSpcReduction="20000"/>
          </a:bodyPr>
          <a:lstStyle/>
          <a:p>
            <a:r>
              <a:rPr lang="en-US" dirty="0"/>
              <a:t>Not Required</a:t>
            </a:r>
          </a:p>
          <a:p>
            <a:r>
              <a:rPr lang="en-US" b="1" dirty="0"/>
              <a:t>May be offered only after a formal complaint has been filed.</a:t>
            </a:r>
            <a:endParaRPr lang="en-US" sz="1400" b="1" dirty="0"/>
          </a:p>
          <a:p>
            <a:pPr lvl="1"/>
            <a:r>
              <a:rPr lang="en-US" dirty="0"/>
              <a:t>Look at grievance procedures for process.</a:t>
            </a:r>
            <a:endParaRPr lang="en-US" sz="1000" dirty="0"/>
          </a:p>
          <a:p>
            <a:pPr lvl="1"/>
            <a:r>
              <a:rPr lang="en-US" dirty="0"/>
              <a:t>Must obtain voluntary, written consent from parties to participate in informal resolution after sharing:</a:t>
            </a:r>
            <a:endParaRPr lang="en-US" sz="1000" dirty="0"/>
          </a:p>
          <a:p>
            <a:pPr lvl="2"/>
            <a:r>
              <a:rPr lang="en-US" dirty="0"/>
              <a:t>The allegations.</a:t>
            </a:r>
            <a:endParaRPr lang="en-US" sz="1400" dirty="0"/>
          </a:p>
          <a:p>
            <a:pPr lvl="2"/>
            <a:r>
              <a:rPr lang="en-US" dirty="0"/>
              <a:t>The requirements of the informal resolution process.</a:t>
            </a:r>
            <a:endParaRPr lang="en-US" sz="1400" dirty="0"/>
          </a:p>
          <a:p>
            <a:pPr lvl="2"/>
            <a:r>
              <a:rPr lang="en-US" dirty="0"/>
              <a:t>Any consequences resulting from participation in the informal resolution process (e.g., records that will be maintained or could be shared).</a:t>
            </a:r>
            <a:endParaRPr lang="en-US" sz="1400" dirty="0"/>
          </a:p>
          <a:p>
            <a:pPr lvl="0"/>
            <a:r>
              <a:rPr lang="en-US" dirty="0"/>
              <a:t>Anyone may withdraw from the informal resolution process and resume the grievance process with respect to the formal complaint.</a:t>
            </a:r>
          </a:p>
          <a:p>
            <a:r>
              <a:rPr lang="en-US" sz="2600" b="1" dirty="0"/>
              <a:t>BUT Informal Resolution cannot be offered if the alleged perpetrator is an employee.</a:t>
            </a:r>
            <a:endParaRPr lang="en-US" sz="1400" b="1" dirty="0"/>
          </a:p>
          <a:p>
            <a:pPr lvl="0"/>
            <a:endParaRPr lang="en-US" sz="1400" dirty="0"/>
          </a:p>
          <a:p>
            <a:endParaRPr lang="en-US" dirty="0"/>
          </a:p>
        </p:txBody>
      </p:sp>
      <p:sp>
        <p:nvSpPr>
          <p:cNvPr id="4" name="Footer Placeholder 3">
            <a:extLst>
              <a:ext uri="{FF2B5EF4-FFF2-40B4-BE49-F238E27FC236}">
                <a16:creationId xmlns:a16="http://schemas.microsoft.com/office/drawing/2014/main" id="{FEF3A77D-0DDD-6B42-8C12-0296C53BF426}"/>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024912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a:bodyPr>
          <a:lstStyle/>
          <a:p>
            <a:r>
              <a:rPr lang="en-US" dirty="0"/>
              <a:t>Emergency Removal and Administrative Leave</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a:xfrm>
            <a:off x="1295401" y="2556932"/>
            <a:ext cx="9601196" cy="3412068"/>
          </a:xfrm>
        </p:spPr>
        <p:txBody>
          <a:bodyPr>
            <a:normAutofit fontScale="85000" lnSpcReduction="10000"/>
          </a:bodyPr>
          <a:lstStyle/>
          <a:p>
            <a:r>
              <a:rPr lang="en-US" sz="2800" dirty="0"/>
              <a:t>A district may not sanction or remove a student except:</a:t>
            </a:r>
          </a:p>
          <a:p>
            <a:pPr lvl="1"/>
            <a:r>
              <a:rPr lang="en-US" sz="2900" dirty="0"/>
              <a:t>Emergency removal may occur if the district has (1) undertaken an individualized safety and risk analysis; (2) determined that an immediate threat to the </a:t>
            </a:r>
            <a:r>
              <a:rPr lang="en-US" sz="2900" b="1" dirty="0"/>
              <a:t>physical health or safety </a:t>
            </a:r>
            <a:r>
              <a:rPr lang="en-US" sz="2900" dirty="0"/>
              <a:t>of a student or other individual arising from the allegations justifies removal; and (3) provided the alleged perpetrator with notice and an opportunity to challenge the decision immediately following the removal.</a:t>
            </a:r>
          </a:p>
          <a:p>
            <a:pPr lvl="0"/>
            <a:r>
              <a:rPr lang="en-US" sz="2800" dirty="0"/>
              <a:t>A district may place an employee on administrative leave for the duration of the grievance process</a:t>
            </a:r>
          </a:p>
        </p:txBody>
      </p:sp>
      <p:sp>
        <p:nvSpPr>
          <p:cNvPr id="4" name="Footer Placeholder 3">
            <a:extLst>
              <a:ext uri="{FF2B5EF4-FFF2-40B4-BE49-F238E27FC236}">
                <a16:creationId xmlns:a16="http://schemas.microsoft.com/office/drawing/2014/main" id="{EE00601D-A172-C14E-8569-02B5BC3175E4}"/>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26555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4BB4-9215-B549-BF8A-1C956FA2FBB3}"/>
              </a:ext>
            </a:extLst>
          </p:cNvPr>
          <p:cNvSpPr>
            <a:spLocks noGrp="1"/>
          </p:cNvSpPr>
          <p:nvPr>
            <p:ph type="title"/>
          </p:nvPr>
        </p:nvSpPr>
        <p:spPr/>
        <p:txBody>
          <a:bodyPr>
            <a:normAutofit/>
          </a:bodyPr>
          <a:lstStyle/>
          <a:p>
            <a:r>
              <a:rPr lang="en-US" dirty="0"/>
              <a:t>Mandatory reporting for school staff</a:t>
            </a:r>
            <a:endParaRPr lang="en-US" b="1" dirty="0"/>
          </a:p>
        </p:txBody>
      </p:sp>
      <p:sp>
        <p:nvSpPr>
          <p:cNvPr id="3" name="Content Placeholder 2">
            <a:extLst>
              <a:ext uri="{FF2B5EF4-FFF2-40B4-BE49-F238E27FC236}">
                <a16:creationId xmlns:a16="http://schemas.microsoft.com/office/drawing/2014/main" id="{80C2B9C2-2389-BA45-A145-2C233664BE3E}"/>
              </a:ext>
            </a:extLst>
          </p:cNvPr>
          <p:cNvSpPr>
            <a:spLocks noGrp="1"/>
          </p:cNvSpPr>
          <p:nvPr>
            <p:ph idx="1"/>
          </p:nvPr>
        </p:nvSpPr>
        <p:spPr/>
        <p:txBody>
          <a:bodyPr>
            <a:normAutofit/>
          </a:bodyPr>
          <a:lstStyle/>
          <a:p>
            <a:pPr lvl="0"/>
            <a:r>
              <a:rPr lang="en-US" dirty="0"/>
              <a:t>Most school staff know they are mandatory reporters under Montana law.</a:t>
            </a:r>
          </a:p>
          <a:p>
            <a:pPr lvl="0"/>
            <a:r>
              <a:rPr lang="en-US" dirty="0"/>
              <a:t>What some staff don’t know is that this is only one aspect of mandatory reporting when the underlying issue is sexual harassment. </a:t>
            </a:r>
          </a:p>
          <a:p>
            <a:pPr lvl="0"/>
            <a:r>
              <a:rPr lang="en-US" dirty="0"/>
              <a:t>Title VII (employment) and Title IX (educational institutions) also have their own reporting obligations.</a:t>
            </a:r>
          </a:p>
        </p:txBody>
      </p:sp>
      <p:sp>
        <p:nvSpPr>
          <p:cNvPr id="4" name="Footer Placeholder 3">
            <a:extLst>
              <a:ext uri="{FF2B5EF4-FFF2-40B4-BE49-F238E27FC236}">
                <a16:creationId xmlns:a16="http://schemas.microsoft.com/office/drawing/2014/main" id="{CCE97E10-BB3B-1441-9BB1-E3C02CF1C627}"/>
              </a:ext>
            </a:extLst>
          </p:cNvPr>
          <p:cNvSpPr>
            <a:spLocks noGrp="1"/>
          </p:cNvSpPr>
          <p:nvPr>
            <p:ph type="ftr" sz="quarter" idx="11"/>
          </p:nvPr>
        </p:nvSpPr>
        <p:spPr/>
        <p:txBody>
          <a:bodyPr/>
          <a:lstStyle/>
          <a:p>
            <a:r>
              <a:rPr lang="en-US" dirty="0">
                <a:solidFill>
                  <a:schemeClr val="tx1">
                    <a:alpha val="70000"/>
                  </a:schemeClr>
                </a:solidFill>
              </a:rPr>
              <a:t>© 2025 Kaleva Law Office</a:t>
            </a:r>
          </a:p>
        </p:txBody>
      </p:sp>
    </p:spTree>
    <p:extLst>
      <p:ext uri="{BB962C8B-B14F-4D97-AF65-F5344CB8AC3E}">
        <p14:creationId xmlns:p14="http://schemas.microsoft.com/office/powerpoint/2010/main" val="213456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4BC0-284B-564C-9A73-1219DD75AB5B}"/>
              </a:ext>
            </a:extLst>
          </p:cNvPr>
          <p:cNvSpPr>
            <a:spLocks noGrp="1"/>
          </p:cNvSpPr>
          <p:nvPr>
            <p:ph type="title"/>
          </p:nvPr>
        </p:nvSpPr>
        <p:spPr/>
        <p:txBody>
          <a:bodyPr/>
          <a:lstStyle/>
          <a:p>
            <a:r>
              <a:rPr lang="en-US" dirty="0"/>
              <a:t>Title VII</a:t>
            </a:r>
          </a:p>
        </p:txBody>
      </p:sp>
      <p:sp>
        <p:nvSpPr>
          <p:cNvPr id="3" name="Content Placeholder 2">
            <a:extLst>
              <a:ext uri="{FF2B5EF4-FFF2-40B4-BE49-F238E27FC236}">
                <a16:creationId xmlns:a16="http://schemas.microsoft.com/office/drawing/2014/main" id="{0B615BDE-C7F1-2D47-8F5D-36B7B0E757AC}"/>
              </a:ext>
            </a:extLst>
          </p:cNvPr>
          <p:cNvSpPr>
            <a:spLocks noGrp="1"/>
          </p:cNvSpPr>
          <p:nvPr>
            <p:ph idx="1"/>
          </p:nvPr>
        </p:nvSpPr>
        <p:spPr/>
        <p:txBody>
          <a:bodyPr>
            <a:normAutofit/>
          </a:bodyPr>
          <a:lstStyle/>
          <a:p>
            <a:r>
              <a:rPr lang="en-US" dirty="0"/>
              <a:t>Title VII focuses on sexual harassment in the workplace and failure to take appropriate action can lead to liability for the District and for staff individually.  Under Title VII, the law creates a duty to report for employees who supervise other employees. </a:t>
            </a:r>
          </a:p>
          <a:p>
            <a:r>
              <a:rPr lang="en-US" dirty="0"/>
              <a:t>Although Title VII focuses on the obligation of supervisor, it also acknowledges that staff in general who are aware of sexual harassment in the workplace have a duty to report it to a non-involved supervisor.</a:t>
            </a:r>
          </a:p>
          <a:p>
            <a:pPr marL="0" indent="0">
              <a:buNone/>
            </a:pPr>
            <a:endParaRPr lang="en-US" dirty="0"/>
          </a:p>
        </p:txBody>
      </p:sp>
      <p:sp>
        <p:nvSpPr>
          <p:cNvPr id="4" name="Footer Placeholder 3">
            <a:extLst>
              <a:ext uri="{FF2B5EF4-FFF2-40B4-BE49-F238E27FC236}">
                <a16:creationId xmlns:a16="http://schemas.microsoft.com/office/drawing/2014/main" id="{5CC73AA3-13D7-B244-9EA9-C8F46782BE69}"/>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196246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DAA1-81B5-254F-BB2C-25B6D4207C04}"/>
              </a:ext>
            </a:extLst>
          </p:cNvPr>
          <p:cNvSpPr>
            <a:spLocks noGrp="1"/>
          </p:cNvSpPr>
          <p:nvPr>
            <p:ph type="title"/>
          </p:nvPr>
        </p:nvSpPr>
        <p:spPr>
          <a:xfrm>
            <a:off x="952108" y="954756"/>
            <a:ext cx="2730414" cy="4946003"/>
          </a:xfrm>
        </p:spPr>
        <p:txBody>
          <a:bodyPr>
            <a:normAutofit/>
          </a:bodyPr>
          <a:lstStyle/>
          <a:p>
            <a:r>
              <a:rPr lang="en-US" dirty="0">
                <a:solidFill>
                  <a:schemeClr val="tx1"/>
                </a:solidFill>
              </a:rPr>
              <a:t>Title IX</a:t>
            </a:r>
          </a:p>
        </p:txBody>
      </p:sp>
      <p:sp>
        <p:nvSpPr>
          <p:cNvPr id="3" name="Content Placeholder 2">
            <a:extLst>
              <a:ext uri="{FF2B5EF4-FFF2-40B4-BE49-F238E27FC236}">
                <a16:creationId xmlns:a16="http://schemas.microsoft.com/office/drawing/2014/main" id="{6988B487-90F6-7847-ACA9-101C52789FE5}"/>
              </a:ext>
            </a:extLst>
          </p:cNvPr>
          <p:cNvSpPr>
            <a:spLocks noGrp="1"/>
          </p:cNvSpPr>
          <p:nvPr>
            <p:ph idx="1"/>
          </p:nvPr>
        </p:nvSpPr>
        <p:spPr>
          <a:xfrm>
            <a:off x="5140934" y="469900"/>
            <a:ext cx="5953630" cy="5405968"/>
          </a:xfrm>
        </p:spPr>
        <p:txBody>
          <a:bodyPr anchor="ctr">
            <a:normAutofit/>
          </a:bodyPr>
          <a:lstStyle/>
          <a:p>
            <a:pPr marL="0" indent="0">
              <a:lnSpc>
                <a:spcPct val="90000"/>
              </a:lnSpc>
              <a:buNone/>
            </a:pPr>
            <a:endParaRPr lang="en-US" sz="1700" dirty="0"/>
          </a:p>
          <a:p>
            <a:pPr>
              <a:lnSpc>
                <a:spcPct val="90000"/>
              </a:lnSpc>
            </a:pPr>
            <a:r>
              <a:rPr lang="en-US" dirty="0"/>
              <a:t>Title IX focuses on the adverse consequences faced by victims of gender discrimination and sexual harassment and creates obligations for the District to investigate and to provide a “prompt and effective remedy.” Title IX obligates the District to provide a safe environment that does not interfere with the victim’s right to pursue an education or employment opportunities, benefits or privileges. The District incurs this obligation when a victim has given notice to a “responsible employee,” or when the District, in the exercise of reasonable care, should have known, about the assault or harassment.  For our purposes, a “responsible employee” is pretty much everyone.</a:t>
            </a:r>
          </a:p>
          <a:p>
            <a:pPr>
              <a:lnSpc>
                <a:spcPct val="90000"/>
              </a:lnSpc>
            </a:pPr>
            <a:endParaRPr lang="en-US" sz="1700" dirty="0"/>
          </a:p>
        </p:txBody>
      </p:sp>
      <p:sp>
        <p:nvSpPr>
          <p:cNvPr id="4" name="Footer Placeholder 3">
            <a:extLst>
              <a:ext uri="{FF2B5EF4-FFF2-40B4-BE49-F238E27FC236}">
                <a16:creationId xmlns:a16="http://schemas.microsoft.com/office/drawing/2014/main" id="{9CFEA197-7663-DA45-BE76-2B2413E23846}"/>
              </a:ext>
            </a:extLst>
          </p:cNvPr>
          <p:cNvSpPr>
            <a:spLocks noGrp="1"/>
          </p:cNvSpPr>
          <p:nvPr>
            <p:ph type="ftr" sz="quarter" idx="11"/>
          </p:nvPr>
        </p:nvSpPr>
        <p:spPr>
          <a:xfrm>
            <a:off x="1311729" y="6427948"/>
            <a:ext cx="7305900" cy="279400"/>
          </a:xfrm>
        </p:spPr>
        <p:txBody>
          <a:bodyPr/>
          <a:lstStyle/>
          <a:p>
            <a:r>
              <a:rPr lang="en-US" dirty="0"/>
              <a:t>© 2025 Kaleva Law Office</a:t>
            </a:r>
          </a:p>
        </p:txBody>
      </p:sp>
    </p:spTree>
    <p:extLst>
      <p:ext uri="{BB962C8B-B14F-4D97-AF65-F5344CB8AC3E}">
        <p14:creationId xmlns:p14="http://schemas.microsoft.com/office/powerpoint/2010/main" val="187552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DAA1-81B5-254F-BB2C-25B6D4207C04}"/>
              </a:ext>
            </a:extLst>
          </p:cNvPr>
          <p:cNvSpPr>
            <a:spLocks noGrp="1"/>
          </p:cNvSpPr>
          <p:nvPr>
            <p:ph type="title"/>
          </p:nvPr>
        </p:nvSpPr>
        <p:spPr>
          <a:xfrm>
            <a:off x="952108" y="954756"/>
            <a:ext cx="2730414" cy="4946003"/>
          </a:xfrm>
        </p:spPr>
        <p:txBody>
          <a:bodyPr>
            <a:normAutofit/>
          </a:bodyPr>
          <a:lstStyle/>
          <a:p>
            <a:r>
              <a:rPr lang="en-US" dirty="0">
                <a:solidFill>
                  <a:schemeClr val="tx1"/>
                </a:solidFill>
              </a:rPr>
              <a:t>Policy 3225</a:t>
            </a:r>
          </a:p>
        </p:txBody>
      </p:sp>
      <p:sp>
        <p:nvSpPr>
          <p:cNvPr id="3" name="Content Placeholder 2">
            <a:extLst>
              <a:ext uri="{FF2B5EF4-FFF2-40B4-BE49-F238E27FC236}">
                <a16:creationId xmlns:a16="http://schemas.microsoft.com/office/drawing/2014/main" id="{6988B487-90F6-7847-ACA9-101C52789FE5}"/>
              </a:ext>
            </a:extLst>
          </p:cNvPr>
          <p:cNvSpPr>
            <a:spLocks noGrp="1"/>
          </p:cNvSpPr>
          <p:nvPr>
            <p:ph idx="1"/>
          </p:nvPr>
        </p:nvSpPr>
        <p:spPr>
          <a:xfrm>
            <a:off x="5140934" y="469900"/>
            <a:ext cx="5953630" cy="5405968"/>
          </a:xfrm>
        </p:spPr>
        <p:txBody>
          <a:bodyPr anchor="ctr">
            <a:normAutofit lnSpcReduction="10000"/>
          </a:bodyPr>
          <a:lstStyle/>
          <a:p>
            <a:pPr marL="0" indent="0">
              <a:lnSpc>
                <a:spcPct val="90000"/>
              </a:lnSpc>
              <a:buNone/>
            </a:pPr>
            <a:endParaRPr lang="en-US" sz="1700" dirty="0"/>
          </a:p>
          <a:p>
            <a:pPr lvl="0">
              <a:lnSpc>
                <a:spcPct val="90000"/>
              </a:lnSpc>
            </a:pPr>
            <a:endParaRPr lang="en-US" sz="2600" dirty="0"/>
          </a:p>
          <a:p>
            <a:pPr lvl="0">
              <a:lnSpc>
                <a:spcPct val="90000"/>
              </a:lnSpc>
            </a:pPr>
            <a:endParaRPr lang="en-US" sz="2600" dirty="0"/>
          </a:p>
          <a:p>
            <a:r>
              <a:rPr lang="en-US" dirty="0"/>
              <a:t>In the event that a staff member or administrator knows or reasonably believes that the alleged behavior constitutes criminal activity or child abuse or neglect, the staff member or administrator shall report such activity to law enforcement and/or the Department of Public Health and Human Services. Nothing herein prohibits other individuals from reporting complaints to law enforcement.</a:t>
            </a:r>
            <a:r>
              <a:rPr lang="en-US" b="1" dirty="0"/>
              <a:t> </a:t>
            </a:r>
          </a:p>
          <a:p>
            <a:r>
              <a:rPr lang="en-US" dirty="0"/>
              <a:t>If it is determined that the alleged harassment, intimidation, or bullying did not occur at school or school-related activity or does not materially or substantially disrupt the orderly operation of the District, an administrator shall refer the matter, as appropriate, to other persons or entities with appropriate jurisdiction, including but not limited to law enforcement or the Department of Public Health and Human Services.</a:t>
            </a:r>
          </a:p>
          <a:p>
            <a:pPr lvl="0">
              <a:lnSpc>
                <a:spcPct val="90000"/>
              </a:lnSpc>
            </a:pPr>
            <a:endParaRPr lang="en-US" sz="2600" dirty="0"/>
          </a:p>
          <a:p>
            <a:pPr>
              <a:lnSpc>
                <a:spcPct val="90000"/>
              </a:lnSpc>
            </a:pPr>
            <a:endParaRPr lang="en-US" sz="1700" dirty="0"/>
          </a:p>
        </p:txBody>
      </p:sp>
      <p:sp>
        <p:nvSpPr>
          <p:cNvPr id="4" name="Footer Placeholder 3">
            <a:extLst>
              <a:ext uri="{FF2B5EF4-FFF2-40B4-BE49-F238E27FC236}">
                <a16:creationId xmlns:a16="http://schemas.microsoft.com/office/drawing/2014/main" id="{9CFEA197-7663-DA45-BE76-2B2413E23846}"/>
              </a:ext>
            </a:extLst>
          </p:cNvPr>
          <p:cNvSpPr>
            <a:spLocks noGrp="1"/>
          </p:cNvSpPr>
          <p:nvPr>
            <p:ph type="ftr" sz="quarter" idx="11"/>
          </p:nvPr>
        </p:nvSpPr>
        <p:spPr>
          <a:xfrm>
            <a:off x="1328058" y="6343650"/>
            <a:ext cx="7305900" cy="279400"/>
          </a:xfrm>
        </p:spPr>
        <p:txBody>
          <a:bodyPr/>
          <a:lstStyle/>
          <a:p>
            <a:r>
              <a:rPr lang="en-US" dirty="0"/>
              <a:t>© 2025 Kaleva Law Office</a:t>
            </a:r>
          </a:p>
        </p:txBody>
      </p:sp>
    </p:spTree>
    <p:extLst>
      <p:ext uri="{BB962C8B-B14F-4D97-AF65-F5344CB8AC3E}">
        <p14:creationId xmlns:p14="http://schemas.microsoft.com/office/powerpoint/2010/main" val="2302140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Section 41-3-201, MCA</a:t>
            </a:r>
            <a:endParaRPr lang="en-US" b="1" dirty="0">
              <a:solidFill>
                <a:srgbClr val="262626"/>
              </a:solidFill>
            </a:endParaRP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770184" y="2556932"/>
            <a:ext cx="9126413" cy="3318936"/>
          </a:xfrm>
        </p:spPr>
        <p:txBody>
          <a:bodyPr>
            <a:normAutofit/>
          </a:bodyPr>
          <a:lstStyle/>
          <a:p>
            <a:r>
              <a:rPr lang="en-US" dirty="0"/>
              <a:t>When the professionals and officials listed in subsection (2) know or have reasonable cause to suspect, as a result of information they receive in their professional or official capacity, that a child is abused or neglected by anyone regardless of whether the person suspected of causing the abuse or neglect is a parent or other person responsible for the child's welfare, they shall report the matter promptly to the department. The department shall follow the provisions of </a:t>
            </a:r>
            <a:r>
              <a:rPr lang="en-US" b="1" dirty="0">
                <a:hlinkClick r:id="rId2"/>
              </a:rPr>
              <a:t>41-3-212</a:t>
            </a:r>
            <a:r>
              <a:rPr lang="en-US" dirty="0"/>
              <a:t> in taking the report.</a:t>
            </a:r>
          </a:p>
          <a:p>
            <a:r>
              <a:rPr lang="en-US" dirty="0"/>
              <a:t>(2) Professionals and officials required to report are:</a:t>
            </a:r>
          </a:p>
          <a:p>
            <a:r>
              <a:rPr lang="en-US" dirty="0"/>
              <a:t>…</a:t>
            </a:r>
          </a:p>
          <a:p>
            <a:r>
              <a:rPr lang="en-US" dirty="0"/>
              <a:t>(d) school teachers, other school officials, and employees who work during regular school hours;</a:t>
            </a:r>
          </a:p>
          <a:p>
            <a:pPr>
              <a:lnSpc>
                <a:spcPct val="90000"/>
              </a:lnSpc>
            </a:pPr>
            <a:endParaRPr lang="en-US" dirty="0">
              <a:solidFill>
                <a:srgbClr val="262626"/>
              </a:solidFill>
            </a:endParaRPr>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a:xfrm>
            <a:off x="1295401" y="5969000"/>
            <a:ext cx="7305900" cy="279400"/>
          </a:xfrm>
        </p:spPr>
        <p:txBody>
          <a:bodyPr>
            <a:normAutofit/>
          </a:bodyPr>
          <a:lstStyle/>
          <a:p>
            <a:r>
              <a:rPr lang="en-US" dirty="0"/>
              <a:t>© 2025 Kaleva Law Office</a:t>
            </a:r>
          </a:p>
        </p:txBody>
      </p:sp>
    </p:spTree>
    <p:extLst>
      <p:ext uri="{BB962C8B-B14F-4D97-AF65-F5344CB8AC3E}">
        <p14:creationId xmlns:p14="http://schemas.microsoft.com/office/powerpoint/2010/main" val="1898112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4000" dirty="0"/>
              <a:t>Policy 5232</a:t>
            </a:r>
            <a:endParaRPr lang="en-US" sz="4000" b="1" dirty="0"/>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93910"/>
            <a:ext cx="9601196" cy="3281958"/>
          </a:xfrm>
        </p:spPr>
        <p:txBody>
          <a:bodyPr>
            <a:normAutofit/>
          </a:bodyPr>
          <a:lstStyle/>
          <a:p>
            <a:pPr marL="0" indent="0">
              <a:buNone/>
            </a:pPr>
            <a:r>
              <a:rPr lang="en-US" sz="2400" dirty="0"/>
              <a:t>A District employee who has reasonable cause to suspect that a student may be an abused or neglected child shall report such a case to the Montana Department of Public Health and Human Services and notify the Superintendent or principal that a report has been made. An employee does not discharge the obligation to personally report by notifying the Superintendent or principal.</a:t>
            </a:r>
          </a:p>
          <a:p>
            <a:pPr lvl="0"/>
            <a:endParaRPr lang="en-US" sz="28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1878083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2615-17F6-7947-8B26-16F00FB9CA75}"/>
              </a:ext>
            </a:extLst>
          </p:cNvPr>
          <p:cNvSpPr>
            <a:spLocks noGrp="1"/>
          </p:cNvSpPr>
          <p:nvPr>
            <p:ph type="title"/>
          </p:nvPr>
        </p:nvSpPr>
        <p:spPr>
          <a:xfrm>
            <a:off x="804672" y="2243828"/>
            <a:ext cx="4486656" cy="1485024"/>
          </a:xfrm>
        </p:spPr>
        <p:txBody>
          <a:bodyPr/>
          <a:lstStyle/>
          <a:p>
            <a:r>
              <a:rPr lang="en-US" dirty="0"/>
              <a:t>Policy 5232</a:t>
            </a:r>
          </a:p>
        </p:txBody>
      </p:sp>
      <p:sp>
        <p:nvSpPr>
          <p:cNvPr id="3" name="Content Placeholder 2">
            <a:extLst>
              <a:ext uri="{FF2B5EF4-FFF2-40B4-BE49-F238E27FC236}">
                <a16:creationId xmlns:a16="http://schemas.microsoft.com/office/drawing/2014/main" id="{F2FFE401-BFB1-3140-B423-77CB87104987}"/>
              </a:ext>
            </a:extLst>
          </p:cNvPr>
          <p:cNvSpPr>
            <a:spLocks noGrp="1"/>
          </p:cNvSpPr>
          <p:nvPr>
            <p:ph idx="1"/>
          </p:nvPr>
        </p:nvSpPr>
        <p:spPr/>
        <p:txBody>
          <a:bodyPr/>
          <a:lstStyle/>
          <a:p>
            <a:endParaRPr lang="en-US" dirty="0"/>
          </a:p>
          <a:p>
            <a:r>
              <a:rPr lang="en-US" sz="2000" dirty="0"/>
              <a:t>Any District employee who fails to report a suspected case of abuse or neglect to the Department of Public Health and Human Services, or who prevents another person from doing so, may be civilly liable for damages proximately caused by such failure or prevention and is guilty of a misdemeanor. </a:t>
            </a:r>
          </a:p>
          <a:p>
            <a:r>
              <a:rPr lang="en-US" sz="2000" dirty="0"/>
              <a:t>The employee will also be subject to disciplinary action up to and including termination.</a:t>
            </a:r>
          </a:p>
          <a:p>
            <a:endParaRPr lang="en-US" dirty="0"/>
          </a:p>
        </p:txBody>
      </p:sp>
      <p:sp>
        <p:nvSpPr>
          <p:cNvPr id="4" name="Footer Placeholder 3">
            <a:extLst>
              <a:ext uri="{FF2B5EF4-FFF2-40B4-BE49-F238E27FC236}">
                <a16:creationId xmlns:a16="http://schemas.microsoft.com/office/drawing/2014/main" id="{E48E9F83-C302-F044-9CE9-9A060AE2CF7E}"/>
              </a:ext>
            </a:extLst>
          </p:cNvPr>
          <p:cNvSpPr>
            <a:spLocks noGrp="1"/>
          </p:cNvSpPr>
          <p:nvPr>
            <p:ph type="ftr" sz="quarter" idx="11"/>
          </p:nvPr>
        </p:nvSpPr>
        <p:spPr/>
        <p:txBody>
          <a:bodyPr/>
          <a:lstStyle/>
          <a:p>
            <a:r>
              <a:rPr lang="en-US" dirty="0">
                <a:solidFill>
                  <a:schemeClr val="tx1">
                    <a:alpha val="70000"/>
                  </a:schemeClr>
                </a:solidFill>
              </a:rPr>
              <a:t>© 2025 Kaleva Law Office</a:t>
            </a:r>
          </a:p>
        </p:txBody>
      </p:sp>
    </p:spTree>
    <p:extLst>
      <p:ext uri="{BB962C8B-B14F-4D97-AF65-F5344CB8AC3E}">
        <p14:creationId xmlns:p14="http://schemas.microsoft.com/office/powerpoint/2010/main" val="2512589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F2EFB-AFF3-9643-ABD2-A5B40D2A9690}"/>
              </a:ext>
            </a:extLst>
          </p:cNvPr>
          <p:cNvSpPr>
            <a:spLocks noGrp="1"/>
          </p:cNvSpPr>
          <p:nvPr>
            <p:ph type="title"/>
          </p:nvPr>
        </p:nvSpPr>
        <p:spPr>
          <a:xfrm>
            <a:off x="804672" y="2635714"/>
            <a:ext cx="4486656" cy="1141497"/>
          </a:xfrm>
        </p:spPr>
        <p:txBody>
          <a:bodyPr/>
          <a:lstStyle/>
          <a:p>
            <a:r>
              <a:rPr lang="en-US" dirty="0"/>
              <a:t>Retaliation</a:t>
            </a:r>
          </a:p>
        </p:txBody>
      </p:sp>
      <p:sp>
        <p:nvSpPr>
          <p:cNvPr id="3" name="Content Placeholder 2">
            <a:extLst>
              <a:ext uri="{FF2B5EF4-FFF2-40B4-BE49-F238E27FC236}">
                <a16:creationId xmlns:a16="http://schemas.microsoft.com/office/drawing/2014/main" id="{38785D8E-192F-4B43-86FA-98458B105B0E}"/>
              </a:ext>
            </a:extLst>
          </p:cNvPr>
          <p:cNvSpPr>
            <a:spLocks noGrp="1"/>
          </p:cNvSpPr>
          <p:nvPr>
            <p:ph idx="1"/>
          </p:nvPr>
        </p:nvSpPr>
        <p:spPr/>
        <p:txBody>
          <a:bodyPr/>
          <a:lstStyle/>
          <a:p>
            <a:endParaRPr lang="en-US" dirty="0"/>
          </a:p>
          <a:p>
            <a:r>
              <a:rPr lang="en-US" dirty="0"/>
              <a:t>“Intimidation, threats, coercion, or discrimination, including charges against an individual for code of conduct violations that do not involve sex discrimination or sexual harassment, but arise out of the same facts or circumstances as a report or complaint of sex discrimination, or a report or formal complaint of sexual harassment, for the purposes of interfering with any right or privilege secured by Title IX”</a:t>
            </a:r>
          </a:p>
          <a:p>
            <a:r>
              <a:rPr lang="en-US" dirty="0"/>
              <a:t>Beware of disciplining a student involved in a Title IX complaint process for any other reason – seek legal counsel!</a:t>
            </a:r>
          </a:p>
        </p:txBody>
      </p:sp>
      <p:sp>
        <p:nvSpPr>
          <p:cNvPr id="4" name="Footer Placeholder 3">
            <a:extLst>
              <a:ext uri="{FF2B5EF4-FFF2-40B4-BE49-F238E27FC236}">
                <a16:creationId xmlns:a16="http://schemas.microsoft.com/office/drawing/2014/main" id="{3ADBC95D-1E5C-484A-B85A-556DC9E74C6E}"/>
              </a:ext>
            </a:extLst>
          </p:cNvPr>
          <p:cNvSpPr>
            <a:spLocks noGrp="1"/>
          </p:cNvSpPr>
          <p:nvPr>
            <p:ph type="ftr" sz="quarter" idx="11"/>
          </p:nvPr>
        </p:nvSpPr>
        <p:spPr/>
        <p:txBody>
          <a:bodyPr/>
          <a:lstStyle/>
          <a:p>
            <a:r>
              <a:rPr lang="en-US" dirty="0">
                <a:solidFill>
                  <a:schemeClr val="tx1">
                    <a:alpha val="70000"/>
                  </a:schemeClr>
                </a:solidFill>
              </a:rPr>
              <a:t>© 2025 Kaleva Law Office</a:t>
            </a:r>
          </a:p>
        </p:txBody>
      </p:sp>
    </p:spTree>
    <p:extLst>
      <p:ext uri="{BB962C8B-B14F-4D97-AF65-F5344CB8AC3E}">
        <p14:creationId xmlns:p14="http://schemas.microsoft.com/office/powerpoint/2010/main" val="2211536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7959C1F4-4F3B-EE50-3B2C-2D90A193C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0AC093-DF4E-F6D3-2BE1-D1B0E0B5C22B}"/>
              </a:ext>
            </a:extLst>
          </p:cNvPr>
          <p:cNvSpPr>
            <a:spLocks noGrp="1"/>
          </p:cNvSpPr>
          <p:nvPr>
            <p:ph type="title"/>
          </p:nvPr>
        </p:nvSpPr>
        <p:spPr>
          <a:xfrm>
            <a:off x="804421" y="796374"/>
            <a:ext cx="10583158" cy="880027"/>
          </a:xfrm>
        </p:spPr>
        <p:txBody>
          <a:bodyPr>
            <a:normAutofit/>
          </a:bodyPr>
          <a:lstStyle/>
          <a:p>
            <a:r>
              <a:rPr lang="en-US" dirty="0">
                <a:solidFill>
                  <a:schemeClr val="tx1"/>
                </a:solidFill>
              </a:rPr>
              <a:t>Lessons learned</a:t>
            </a:r>
          </a:p>
        </p:txBody>
      </p:sp>
      <p:sp>
        <p:nvSpPr>
          <p:cNvPr id="3" name="Content Placeholder 2">
            <a:extLst>
              <a:ext uri="{FF2B5EF4-FFF2-40B4-BE49-F238E27FC236}">
                <a16:creationId xmlns:a16="http://schemas.microsoft.com/office/drawing/2014/main" id="{E48DB2B8-6572-A004-85E0-2FFECE360B7B}"/>
              </a:ext>
            </a:extLst>
          </p:cNvPr>
          <p:cNvSpPr>
            <a:spLocks noGrp="1"/>
          </p:cNvSpPr>
          <p:nvPr>
            <p:ph idx="1"/>
          </p:nvPr>
        </p:nvSpPr>
        <p:spPr>
          <a:xfrm>
            <a:off x="1295401" y="2612256"/>
            <a:ext cx="9601196" cy="3263612"/>
          </a:xfrm>
        </p:spPr>
        <p:txBody>
          <a:bodyPr>
            <a:normAutofit/>
          </a:bodyPr>
          <a:lstStyle/>
          <a:p>
            <a:r>
              <a:rPr lang="en-US" dirty="0"/>
              <a:t>Recognition of sexual harassment – stop standard investigations when learning of misconduct!</a:t>
            </a:r>
          </a:p>
          <a:p>
            <a:r>
              <a:rPr lang="en-US" dirty="0"/>
              <a:t>Freely give out supportive measures for anything hinting at sexual harassment</a:t>
            </a:r>
          </a:p>
          <a:p>
            <a:r>
              <a:rPr lang="en-US" dirty="0"/>
              <a:t>Critically think about the standard of “Sexual Harassment” – cannot move forward if allegations </a:t>
            </a:r>
            <a:r>
              <a:rPr lang="en-US" i="1" dirty="0"/>
              <a:t>even if true</a:t>
            </a:r>
            <a:r>
              <a:rPr lang="en-US" dirty="0"/>
              <a:t> would not constitute sexual harassment.</a:t>
            </a:r>
          </a:p>
          <a:p>
            <a:r>
              <a:rPr lang="en-US" dirty="0"/>
              <a:t>Remember the standard – deliberate indifference.  Do something!</a:t>
            </a:r>
          </a:p>
          <a:p>
            <a:r>
              <a:rPr lang="en-US" dirty="0"/>
              <a:t>Document, document, document.</a:t>
            </a:r>
          </a:p>
          <a:p>
            <a:r>
              <a:rPr lang="en-US" dirty="0"/>
              <a:t>Train staff about recognizing potential “sexual harassment” and what to do.</a:t>
            </a:r>
          </a:p>
        </p:txBody>
      </p:sp>
      <p:sp>
        <p:nvSpPr>
          <p:cNvPr id="4" name="Footer Placeholder 3">
            <a:extLst>
              <a:ext uri="{FF2B5EF4-FFF2-40B4-BE49-F238E27FC236}">
                <a16:creationId xmlns:a16="http://schemas.microsoft.com/office/drawing/2014/main" id="{94A29974-CA26-02B0-558A-C58CF2A7569A}"/>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alpha val="70000"/>
                  </a:srgbClr>
                </a:solidFill>
                <a:effectLst/>
                <a:uLnTx/>
                <a:uFillTx/>
                <a:latin typeface="Gill Sans MT" panose="020B0502020104020203"/>
                <a:ea typeface="+mn-ea"/>
                <a:cs typeface="+mn-cs"/>
              </a:rPr>
              <a:t>© 2025 Kaleva Law Office</a:t>
            </a:r>
          </a:p>
        </p:txBody>
      </p:sp>
    </p:spTree>
    <p:extLst>
      <p:ext uri="{BB962C8B-B14F-4D97-AF65-F5344CB8AC3E}">
        <p14:creationId xmlns:p14="http://schemas.microsoft.com/office/powerpoint/2010/main" val="4190554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6229-8778-AA41-A806-1616D6BF6D6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ED55AA0A-60F8-2F4B-B5A1-5224D7810061}"/>
              </a:ext>
            </a:extLst>
          </p:cNvPr>
          <p:cNvSpPr>
            <a:spLocks noGrp="1"/>
          </p:cNvSpPr>
          <p:nvPr>
            <p:ph idx="1"/>
          </p:nvPr>
        </p:nvSpPr>
        <p:spPr/>
        <p:txBody>
          <a:bodyPr>
            <a:normAutofit/>
          </a:bodyPr>
          <a:lstStyle/>
          <a:p>
            <a:pPr marL="0" indent="0" algn="ctr">
              <a:buNone/>
            </a:pPr>
            <a:r>
              <a:rPr lang="en-US" b="1" dirty="0"/>
              <a:t>Contact:</a:t>
            </a:r>
          </a:p>
          <a:p>
            <a:pPr marL="0" indent="0" algn="ctr">
              <a:buNone/>
            </a:pPr>
            <a:r>
              <a:rPr lang="en-US" b="1" dirty="0"/>
              <a:t>Kaleva Law Office</a:t>
            </a:r>
          </a:p>
          <a:p>
            <a:pPr marL="0" indent="0" algn="ctr">
              <a:buNone/>
            </a:pPr>
            <a:r>
              <a:rPr lang="en-US" b="1" dirty="0"/>
              <a:t>406-542-1300</a:t>
            </a:r>
          </a:p>
          <a:p>
            <a:pPr marL="0" indent="0" algn="ctr">
              <a:buNone/>
            </a:pPr>
            <a:r>
              <a:rPr lang="en-US" b="1" dirty="0"/>
              <a:t>				</a:t>
            </a:r>
          </a:p>
          <a:p>
            <a:pPr marL="0" indent="0" algn="ctr">
              <a:buNone/>
            </a:pPr>
            <a:r>
              <a:rPr lang="en-US" b="1" dirty="0"/>
              <a:t>		     Elizabeth Kaleva			</a:t>
            </a:r>
          </a:p>
          <a:p>
            <a:pPr marL="0" indent="0" algn="ctr">
              <a:buNone/>
            </a:pPr>
            <a:r>
              <a:rPr lang="en-US" b="1" dirty="0"/>
              <a:t>		          </a:t>
            </a:r>
            <a:r>
              <a:rPr lang="en-US" b="1" dirty="0" err="1"/>
              <a:t>eakaleva@kalevalaw.com</a:t>
            </a:r>
            <a:r>
              <a:rPr lang="en-US" b="1" dirty="0"/>
              <a:t>				</a:t>
            </a:r>
          </a:p>
          <a:p>
            <a:pPr marL="0" indent="0">
              <a:buNone/>
            </a:pPr>
            <a:endParaRPr lang="en-US" dirty="0"/>
          </a:p>
        </p:txBody>
      </p:sp>
      <p:sp>
        <p:nvSpPr>
          <p:cNvPr id="4" name="Footer Placeholder 3">
            <a:extLst>
              <a:ext uri="{FF2B5EF4-FFF2-40B4-BE49-F238E27FC236}">
                <a16:creationId xmlns:a16="http://schemas.microsoft.com/office/drawing/2014/main" id="{321612CA-4D45-F34A-A1D3-79FE5BB6613E}"/>
              </a:ext>
            </a:extLst>
          </p:cNvPr>
          <p:cNvSpPr>
            <a:spLocks noGrp="1"/>
          </p:cNvSpPr>
          <p:nvPr>
            <p:ph type="ftr" sz="quarter" idx="11"/>
          </p:nvPr>
        </p:nvSpPr>
        <p:spPr/>
        <p:txBody>
          <a:bodyPr/>
          <a:lstStyle/>
          <a:p>
            <a:r>
              <a:rPr lang="en-US" dirty="0"/>
              <a:t>© 2025 Kaleva Law Office</a:t>
            </a:r>
          </a:p>
        </p:txBody>
      </p:sp>
    </p:spTree>
    <p:extLst>
      <p:ext uri="{BB962C8B-B14F-4D97-AF65-F5344CB8AC3E}">
        <p14:creationId xmlns:p14="http://schemas.microsoft.com/office/powerpoint/2010/main" val="3789543284"/>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4809</TotalTime>
  <Words>3749</Words>
  <Application>Microsoft Office PowerPoint</Application>
  <PresentationFormat>Widescreen</PresentationFormat>
  <Paragraphs>253</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Gill Sans MT</vt:lpstr>
      <vt:lpstr>Wingdings</vt:lpstr>
      <vt:lpstr>Parcel</vt:lpstr>
      <vt:lpstr>School law for teachers – Title IX and mandatory reporting…why is this our issue?</vt:lpstr>
      <vt:lpstr>How did we get here?</vt:lpstr>
      <vt:lpstr>What does this mean?</vt:lpstr>
      <vt:lpstr>What do the 2020 regulations generally address?</vt:lpstr>
      <vt:lpstr>Policy and procedures</vt:lpstr>
      <vt:lpstr>general requirements the grievance process</vt:lpstr>
      <vt:lpstr>Grievance procedures</vt:lpstr>
      <vt:lpstr>Title IX Coordinator</vt:lpstr>
      <vt:lpstr>Investigator</vt:lpstr>
      <vt:lpstr>Decision Maker</vt:lpstr>
      <vt:lpstr>Appellate Decision Maker</vt:lpstr>
      <vt:lpstr>How should schools respond to sexual harassment allegations? </vt:lpstr>
      <vt:lpstr>Actual Knowledge</vt:lpstr>
      <vt:lpstr>“Sexual Harassment” is conduct on the basis of sex that is…</vt:lpstr>
      <vt:lpstr>“Unwelcome Conduct”</vt:lpstr>
      <vt:lpstr>Sexual Assault</vt:lpstr>
      <vt:lpstr>Jurisdiction -- “Education Program or Activity”</vt:lpstr>
      <vt:lpstr>What are the basic steps required?</vt:lpstr>
      <vt:lpstr>What if its not sexual harass-ment but it’s still bad</vt:lpstr>
      <vt:lpstr>How does this apply to trans-gender students and staff?</vt:lpstr>
      <vt:lpstr>Supportive Measures</vt:lpstr>
      <vt:lpstr>Formal complaint   the grievance process</vt:lpstr>
      <vt:lpstr>When must or may a school dismiss a formal complaint?</vt:lpstr>
      <vt:lpstr>Potential situations where title ix coordinator may need to sign a formal complaint</vt:lpstr>
      <vt:lpstr>Informal Resolution Process</vt:lpstr>
      <vt:lpstr>Emergency Removal and Administrative Leave</vt:lpstr>
      <vt:lpstr>Mandatory reporting for school staff</vt:lpstr>
      <vt:lpstr>Title VII</vt:lpstr>
      <vt:lpstr>Title IX</vt:lpstr>
      <vt:lpstr>Policy 3225</vt:lpstr>
      <vt:lpstr>Section 41-3-201, MCA</vt:lpstr>
      <vt:lpstr>Policy 5232</vt:lpstr>
      <vt:lpstr>Policy 5232</vt:lpstr>
      <vt:lpstr>Retaliation</vt:lpstr>
      <vt:lpstr>Lessons learned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Title IX Complaint Process</dc:title>
  <dc:creator>Elizabeth O. Crespo</dc:creator>
  <cp:lastModifiedBy>Molly Blakely</cp:lastModifiedBy>
  <cp:revision>39</cp:revision>
  <cp:lastPrinted>2024-12-09T15:32:56Z</cp:lastPrinted>
  <dcterms:created xsi:type="dcterms:W3CDTF">2020-07-22T13:37:40Z</dcterms:created>
  <dcterms:modified xsi:type="dcterms:W3CDTF">2025-08-25T00:28:47Z</dcterms:modified>
</cp:coreProperties>
</file>