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Playfair Display"/>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4FF824C-73E6-4A9E-B70F-A2CDFD23118C}">
  <a:tblStyle styleId="{74FF824C-73E6-4A9E-B70F-A2CDFD23118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ayfairDisplay-bold.fntdata"/><Relationship Id="rId30" Type="http://schemas.openxmlformats.org/officeDocument/2006/relationships/font" Target="fonts/PlayfairDisplay-regular.fntdata"/><Relationship Id="rId11" Type="http://schemas.openxmlformats.org/officeDocument/2006/relationships/slide" Target="slides/slide5.xml"/><Relationship Id="rId33" Type="http://schemas.openxmlformats.org/officeDocument/2006/relationships/font" Target="fonts/PlayfairDisplay-boldItalic.fntdata"/><Relationship Id="rId10" Type="http://schemas.openxmlformats.org/officeDocument/2006/relationships/slide" Target="slides/slide4.xml"/><Relationship Id="rId32" Type="http://schemas.openxmlformats.org/officeDocument/2006/relationships/font" Target="fonts/PlayfairDisplay-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040a3067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040a3067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040a30670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040a30670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040a306709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040a306709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Mohn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040a30670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040a30670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Hensel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040a30670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040a30670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Hensel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040a30670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040a30670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Hensel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040a30670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040a30670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Hensel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040a30670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040a30670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Hensel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040a30670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040a30670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Gergenti</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040a30670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040a30670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Gergenti</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040a30670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040a30670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Gergenti</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040a306709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040a306709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Gergenti</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040a30670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040a30670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Gergenti</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040a306709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040a30670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Patchen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040a30670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040a30670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Patchen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40a30670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40a30670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Patchen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040a30670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040a30670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Patchen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040a306709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040a306709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Patchen</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8.png"/><Relationship Id="rId10" Type="http://schemas.openxmlformats.org/officeDocument/2006/relationships/image" Target="../media/image22.png"/><Relationship Id="rId9" Type="http://schemas.openxmlformats.org/officeDocument/2006/relationships/image" Target="../media/image23.png"/><Relationship Id="rId5" Type="http://schemas.openxmlformats.org/officeDocument/2006/relationships/image" Target="../media/image18.jpg"/><Relationship Id="rId6" Type="http://schemas.openxmlformats.org/officeDocument/2006/relationships/image" Target="../media/image20.jpg"/><Relationship Id="rId7" Type="http://schemas.openxmlformats.org/officeDocument/2006/relationships/image" Target="../media/image1.png"/><Relationship Id="rId8"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hyperlink" Target="https://pdesas.org/Page/Viewer/ViewPage/73" TargetMode="External"/><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hyperlink" Target="http://www.collegeboard.com" TargetMode="External"/><Relationship Id="rId5" Type="http://schemas.openxmlformats.org/officeDocument/2006/relationships/hyperlink" Target="http://www.act.org" TargetMode="External"/><Relationship Id="rId6"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hyperlink" Target="http://www.fairtest.org" TargetMode="External"/><Relationship Id="rId5"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collegeboard.org" TargetMode="External"/><Relationship Id="rId5" Type="http://schemas.openxmlformats.org/officeDocument/2006/relationships/hyperlink" Target="http://act.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hyperlink" Target="https://web3.ncaa.org/ecwr3/" TargetMode="External"/><Relationship Id="rId5"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hyperlink" Target="https://docs.google.com/forms/d/1s2LB6wQ4WtoqCcwJWg6s58Z6CbdVcAqVoy5u3AMnmNw/viewform?edit_requested=true" TargetMode="External"/><Relationship Id="rId5" Type="http://schemas.openxmlformats.org/officeDocument/2006/relationships/hyperlink" Target="https://www.hershey.k12.pa.us/servicessupports/safe-supportive-schools/hershey-intervention-prevention-program-hip-student-assistance-program" TargetMode="External"/><Relationship Id="rId6" Type="http://schemas.openxmlformats.org/officeDocument/2006/relationships/image" Target="../media/image16.png"/><Relationship Id="rId7"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32538" y="1174450"/>
            <a:ext cx="8478900" cy="8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4500">
                <a:latin typeface="Playfair Display"/>
                <a:ea typeface="Playfair Display"/>
                <a:cs typeface="Playfair Display"/>
                <a:sym typeface="Playfair Display"/>
              </a:rPr>
              <a:t>Sophomore/Junior </a:t>
            </a:r>
            <a:endParaRPr b="1" sz="4500">
              <a:latin typeface="Playfair Display"/>
              <a:ea typeface="Playfair Display"/>
              <a:cs typeface="Playfair Display"/>
              <a:sym typeface="Playfair Display"/>
            </a:endParaRPr>
          </a:p>
          <a:p>
            <a:pPr indent="0" lvl="0" marL="0" rtl="0" algn="ctr">
              <a:spcBef>
                <a:spcPts val="0"/>
              </a:spcBef>
              <a:spcAft>
                <a:spcPts val="0"/>
              </a:spcAft>
              <a:buNone/>
            </a:pPr>
            <a:r>
              <a:rPr b="1" lang="en" sz="4500">
                <a:latin typeface="Playfair Display"/>
                <a:ea typeface="Playfair Display"/>
                <a:cs typeface="Playfair Display"/>
                <a:sym typeface="Playfair Display"/>
              </a:rPr>
              <a:t>Parent Night</a:t>
            </a:r>
            <a:endParaRPr b="1" sz="4500">
              <a:latin typeface="Playfair Display"/>
              <a:ea typeface="Playfair Display"/>
              <a:cs typeface="Playfair Display"/>
              <a:sym typeface="Playfair Display"/>
            </a:endParaRPr>
          </a:p>
        </p:txBody>
      </p:sp>
      <p:pic>
        <p:nvPicPr>
          <p:cNvPr id="55" name="Google Shape;55;p13"/>
          <p:cNvPicPr preferRelativeResize="0"/>
          <p:nvPr/>
        </p:nvPicPr>
        <p:blipFill rotWithShape="1">
          <a:blip r:embed="rId4">
            <a:alphaModFix/>
          </a:blip>
          <a:srcRect b="8551" l="0" r="0" t="12340"/>
          <a:stretch/>
        </p:blipFill>
        <p:spPr>
          <a:xfrm>
            <a:off x="2872613" y="2126175"/>
            <a:ext cx="3398775" cy="26887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pic>
        <p:nvPicPr>
          <p:cNvPr id="60" name="Google Shape;60;p14" title="Screenshot 2025-07-16 at 1.06.19 PM.png"/>
          <p:cNvPicPr preferRelativeResize="0"/>
          <p:nvPr/>
        </p:nvPicPr>
        <p:blipFill>
          <a:blip r:embed="rId4">
            <a:alphaModFix/>
          </a:blip>
          <a:stretch>
            <a:fillRect/>
          </a:stretch>
        </p:blipFill>
        <p:spPr>
          <a:xfrm>
            <a:off x="2816956" y="190500"/>
            <a:ext cx="1675543" cy="1964216"/>
          </a:xfrm>
          <a:prstGeom prst="rect">
            <a:avLst/>
          </a:prstGeom>
          <a:noFill/>
          <a:ln cap="flat" cmpd="sng" w="38100">
            <a:solidFill>
              <a:srgbClr val="004065"/>
            </a:solidFill>
            <a:prstDash val="solid"/>
            <a:round/>
            <a:headEnd len="sm" w="sm" type="none"/>
            <a:tailEnd len="sm" w="sm" type="none"/>
          </a:ln>
        </p:spPr>
      </p:pic>
      <p:pic>
        <p:nvPicPr>
          <p:cNvPr id="61" name="Google Shape;61;p14"/>
          <p:cNvPicPr preferRelativeResize="0"/>
          <p:nvPr/>
        </p:nvPicPr>
        <p:blipFill rotWithShape="1">
          <a:blip r:embed="rId5">
            <a:alphaModFix/>
          </a:blip>
          <a:srcRect b="33632" l="20009" r="20009" t="8866"/>
          <a:stretch/>
        </p:blipFill>
        <p:spPr>
          <a:xfrm>
            <a:off x="4820164" y="190500"/>
            <a:ext cx="1675542" cy="1964216"/>
          </a:xfrm>
          <a:prstGeom prst="rect">
            <a:avLst/>
          </a:prstGeom>
          <a:noFill/>
          <a:ln cap="flat" cmpd="sng" w="38100">
            <a:solidFill>
              <a:srgbClr val="004065"/>
            </a:solidFill>
            <a:prstDash val="solid"/>
            <a:round/>
            <a:headEnd len="sm" w="sm" type="none"/>
            <a:tailEnd len="sm" w="sm" type="none"/>
          </a:ln>
        </p:spPr>
      </p:pic>
      <p:pic>
        <p:nvPicPr>
          <p:cNvPr id="62" name="Google Shape;62;p14" title="IMG_0537.jpeg"/>
          <p:cNvPicPr preferRelativeResize="0"/>
          <p:nvPr/>
        </p:nvPicPr>
        <p:blipFill rotWithShape="1">
          <a:blip r:embed="rId6">
            <a:alphaModFix/>
          </a:blip>
          <a:srcRect b="7590" l="7603" r="5988" t="7599"/>
          <a:stretch/>
        </p:blipFill>
        <p:spPr>
          <a:xfrm>
            <a:off x="6823372" y="190500"/>
            <a:ext cx="1636535" cy="1964216"/>
          </a:xfrm>
          <a:prstGeom prst="rect">
            <a:avLst/>
          </a:prstGeom>
          <a:noFill/>
          <a:ln cap="flat" cmpd="sng" w="38100">
            <a:solidFill>
              <a:srgbClr val="004065"/>
            </a:solidFill>
            <a:prstDash val="solid"/>
            <a:round/>
            <a:headEnd len="sm" w="sm" type="none"/>
            <a:tailEnd len="sm" w="sm" type="none"/>
          </a:ln>
        </p:spPr>
      </p:pic>
      <p:sp>
        <p:nvSpPr>
          <p:cNvPr id="63" name="Google Shape;63;p14"/>
          <p:cNvSpPr txBox="1"/>
          <p:nvPr/>
        </p:nvSpPr>
        <p:spPr>
          <a:xfrm>
            <a:off x="2831531" y="2154717"/>
            <a:ext cx="16365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 Hensel</a:t>
            </a:r>
            <a:endParaRPr b="1" sz="1800">
              <a:latin typeface="Roboto"/>
              <a:ea typeface="Roboto"/>
              <a:cs typeface="Roboto"/>
              <a:sym typeface="Roboto"/>
            </a:endParaRPr>
          </a:p>
          <a:p>
            <a:pPr indent="0" lvl="0" marL="0" rtl="0" algn="ctr">
              <a:spcBef>
                <a:spcPts val="0"/>
              </a:spcBef>
              <a:spcAft>
                <a:spcPts val="0"/>
              </a:spcAft>
              <a:buNone/>
            </a:pPr>
            <a:r>
              <a:rPr lang="en" sz="1800">
                <a:latin typeface="Roboto"/>
                <a:ea typeface="Roboto"/>
                <a:cs typeface="Roboto"/>
                <a:sym typeface="Roboto"/>
              </a:rPr>
              <a:t>E - Le</a:t>
            </a:r>
            <a:endParaRPr sz="1800">
              <a:latin typeface="Roboto"/>
              <a:ea typeface="Roboto"/>
              <a:cs typeface="Roboto"/>
              <a:sym typeface="Roboto"/>
            </a:endParaRPr>
          </a:p>
        </p:txBody>
      </p:sp>
      <p:sp>
        <p:nvSpPr>
          <p:cNvPr id="64" name="Google Shape;64;p14"/>
          <p:cNvSpPr txBox="1"/>
          <p:nvPr/>
        </p:nvSpPr>
        <p:spPr>
          <a:xfrm>
            <a:off x="4829865" y="2154717"/>
            <a:ext cx="16365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Mrs. Gergenti</a:t>
            </a:r>
            <a:endParaRPr b="1" sz="1800">
              <a:latin typeface="Roboto"/>
              <a:ea typeface="Roboto"/>
              <a:cs typeface="Roboto"/>
              <a:sym typeface="Roboto"/>
            </a:endParaRPr>
          </a:p>
          <a:p>
            <a:pPr indent="0" lvl="0" marL="0" rtl="0" algn="ctr">
              <a:spcBef>
                <a:spcPts val="0"/>
              </a:spcBef>
              <a:spcAft>
                <a:spcPts val="0"/>
              </a:spcAft>
              <a:buNone/>
            </a:pPr>
            <a:r>
              <a:rPr lang="en" sz="1800">
                <a:latin typeface="Roboto"/>
                <a:ea typeface="Roboto"/>
                <a:cs typeface="Roboto"/>
                <a:sym typeface="Roboto"/>
              </a:rPr>
              <a:t>Lf - R</a:t>
            </a:r>
            <a:endParaRPr sz="1800">
              <a:latin typeface="Roboto"/>
              <a:ea typeface="Roboto"/>
              <a:cs typeface="Roboto"/>
              <a:sym typeface="Roboto"/>
            </a:endParaRPr>
          </a:p>
        </p:txBody>
      </p:sp>
      <p:sp>
        <p:nvSpPr>
          <p:cNvPr id="65" name="Google Shape;65;p14"/>
          <p:cNvSpPr txBox="1"/>
          <p:nvPr/>
        </p:nvSpPr>
        <p:spPr>
          <a:xfrm>
            <a:off x="6828178" y="2154717"/>
            <a:ext cx="16365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Mrs. Patchen</a:t>
            </a:r>
            <a:endParaRPr b="1" sz="1800">
              <a:latin typeface="Roboto"/>
              <a:ea typeface="Roboto"/>
              <a:cs typeface="Roboto"/>
              <a:sym typeface="Roboto"/>
            </a:endParaRPr>
          </a:p>
          <a:p>
            <a:pPr indent="0" lvl="0" marL="0" rtl="0" algn="ctr">
              <a:spcBef>
                <a:spcPts val="0"/>
              </a:spcBef>
              <a:spcAft>
                <a:spcPts val="0"/>
              </a:spcAft>
              <a:buNone/>
            </a:pPr>
            <a:r>
              <a:rPr lang="en" sz="1800">
                <a:latin typeface="Roboto"/>
                <a:ea typeface="Roboto"/>
                <a:cs typeface="Roboto"/>
                <a:sym typeface="Roboto"/>
              </a:rPr>
              <a:t>S - Z</a:t>
            </a:r>
            <a:endParaRPr sz="1800">
              <a:latin typeface="Roboto"/>
              <a:ea typeface="Roboto"/>
              <a:cs typeface="Roboto"/>
              <a:sym typeface="Roboto"/>
            </a:endParaRPr>
          </a:p>
        </p:txBody>
      </p:sp>
      <p:sp>
        <p:nvSpPr>
          <p:cNvPr id="66" name="Google Shape;66;p14"/>
          <p:cNvSpPr txBox="1"/>
          <p:nvPr/>
        </p:nvSpPr>
        <p:spPr>
          <a:xfrm>
            <a:off x="833219" y="2198568"/>
            <a:ext cx="16365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Mrs. Mohn</a:t>
            </a:r>
            <a:endParaRPr b="1" sz="1800">
              <a:latin typeface="Roboto"/>
              <a:ea typeface="Roboto"/>
              <a:cs typeface="Roboto"/>
              <a:sym typeface="Roboto"/>
            </a:endParaRPr>
          </a:p>
          <a:p>
            <a:pPr indent="0" lvl="0" marL="0" rtl="0" algn="ctr">
              <a:spcBef>
                <a:spcPts val="0"/>
              </a:spcBef>
              <a:spcAft>
                <a:spcPts val="0"/>
              </a:spcAft>
              <a:buNone/>
            </a:pPr>
            <a:r>
              <a:rPr lang="en" sz="1800">
                <a:latin typeface="Roboto"/>
                <a:ea typeface="Roboto"/>
                <a:cs typeface="Roboto"/>
                <a:sym typeface="Roboto"/>
              </a:rPr>
              <a:t>A - D</a:t>
            </a:r>
            <a:endParaRPr sz="1800">
              <a:latin typeface="Roboto"/>
              <a:ea typeface="Roboto"/>
              <a:cs typeface="Roboto"/>
              <a:sym typeface="Roboto"/>
            </a:endParaRPr>
          </a:p>
        </p:txBody>
      </p:sp>
      <p:sp>
        <p:nvSpPr>
          <p:cNvPr id="67" name="Google Shape;67;p14"/>
          <p:cNvSpPr txBox="1"/>
          <p:nvPr/>
        </p:nvSpPr>
        <p:spPr>
          <a:xfrm>
            <a:off x="506428" y="4351495"/>
            <a:ext cx="29727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Mrs. Shipper</a:t>
            </a:r>
            <a:endParaRPr b="1" sz="1800">
              <a:latin typeface="Roboto"/>
              <a:ea typeface="Roboto"/>
              <a:cs typeface="Roboto"/>
              <a:sym typeface="Roboto"/>
            </a:endParaRPr>
          </a:p>
          <a:p>
            <a:pPr indent="0" lvl="0" marL="0" rtl="0" algn="ctr">
              <a:spcBef>
                <a:spcPts val="0"/>
              </a:spcBef>
              <a:spcAft>
                <a:spcPts val="0"/>
              </a:spcAft>
              <a:buNone/>
            </a:pPr>
            <a:r>
              <a:rPr lang="en" sz="1600">
                <a:latin typeface="Roboto"/>
                <a:ea typeface="Roboto"/>
                <a:cs typeface="Roboto"/>
                <a:sym typeface="Roboto"/>
              </a:rPr>
              <a:t>Administrative Assistant</a:t>
            </a:r>
            <a:endParaRPr sz="1600">
              <a:latin typeface="Roboto"/>
              <a:ea typeface="Roboto"/>
              <a:cs typeface="Roboto"/>
              <a:sym typeface="Roboto"/>
            </a:endParaRPr>
          </a:p>
        </p:txBody>
      </p:sp>
      <p:sp>
        <p:nvSpPr>
          <p:cNvPr id="68" name="Google Shape;68;p14"/>
          <p:cNvSpPr txBox="1"/>
          <p:nvPr/>
        </p:nvSpPr>
        <p:spPr>
          <a:xfrm>
            <a:off x="3212225" y="4351499"/>
            <a:ext cx="2972700" cy="60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Mrs. Malik</a:t>
            </a:r>
            <a:endParaRPr b="1" sz="1800">
              <a:latin typeface="Roboto"/>
              <a:ea typeface="Roboto"/>
              <a:cs typeface="Roboto"/>
              <a:sym typeface="Roboto"/>
            </a:endParaRPr>
          </a:p>
          <a:p>
            <a:pPr indent="0" lvl="0" marL="0" rtl="0" algn="ctr">
              <a:spcBef>
                <a:spcPts val="0"/>
              </a:spcBef>
              <a:spcAft>
                <a:spcPts val="0"/>
              </a:spcAft>
              <a:buNone/>
            </a:pPr>
            <a:r>
              <a:rPr lang="en" sz="1600">
                <a:latin typeface="Roboto"/>
                <a:ea typeface="Roboto"/>
                <a:cs typeface="Roboto"/>
                <a:sym typeface="Roboto"/>
              </a:rPr>
              <a:t>Administrative Assistant</a:t>
            </a:r>
            <a:endParaRPr sz="1600">
              <a:latin typeface="Roboto"/>
              <a:ea typeface="Roboto"/>
              <a:cs typeface="Roboto"/>
              <a:sym typeface="Roboto"/>
            </a:endParaRPr>
          </a:p>
        </p:txBody>
      </p:sp>
      <p:pic>
        <p:nvPicPr>
          <p:cNvPr id="69" name="Google Shape;69;p14" title="Malik.png"/>
          <p:cNvPicPr preferRelativeResize="0"/>
          <p:nvPr/>
        </p:nvPicPr>
        <p:blipFill rotWithShape="1">
          <a:blip r:embed="rId7">
            <a:alphaModFix/>
          </a:blip>
          <a:srcRect b="4030" l="8306" r="6933" t="15512"/>
          <a:stretch/>
        </p:blipFill>
        <p:spPr>
          <a:xfrm>
            <a:off x="3981524" y="2893834"/>
            <a:ext cx="1434099" cy="1363927"/>
          </a:xfrm>
          <a:prstGeom prst="rect">
            <a:avLst/>
          </a:prstGeom>
          <a:noFill/>
          <a:ln cap="flat" cmpd="sng" w="38100">
            <a:solidFill>
              <a:srgbClr val="004065"/>
            </a:solidFill>
            <a:prstDash val="solid"/>
            <a:round/>
            <a:headEnd len="sm" w="sm" type="none"/>
            <a:tailEnd len="sm" w="sm" type="none"/>
          </a:ln>
        </p:spPr>
      </p:pic>
      <p:sp>
        <p:nvSpPr>
          <p:cNvPr id="70" name="Google Shape;70;p14"/>
          <p:cNvSpPr txBox="1"/>
          <p:nvPr/>
        </p:nvSpPr>
        <p:spPr>
          <a:xfrm>
            <a:off x="6089725" y="4291500"/>
            <a:ext cx="2721000" cy="72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Roboto"/>
                <a:ea typeface="Roboto"/>
                <a:cs typeface="Roboto"/>
                <a:sym typeface="Roboto"/>
              </a:rPr>
              <a:t>Ms. Pierson</a:t>
            </a:r>
            <a:endParaRPr b="1" sz="1800">
              <a:latin typeface="Roboto"/>
              <a:ea typeface="Roboto"/>
              <a:cs typeface="Roboto"/>
              <a:sym typeface="Roboto"/>
            </a:endParaRPr>
          </a:p>
          <a:p>
            <a:pPr indent="0" lvl="0" marL="0" rtl="0" algn="ctr">
              <a:spcBef>
                <a:spcPts val="0"/>
              </a:spcBef>
              <a:spcAft>
                <a:spcPts val="0"/>
              </a:spcAft>
              <a:buNone/>
            </a:pPr>
            <a:r>
              <a:rPr lang="en" sz="1600">
                <a:latin typeface="Roboto"/>
                <a:ea typeface="Roboto"/>
                <a:cs typeface="Roboto"/>
                <a:sym typeface="Roboto"/>
              </a:rPr>
              <a:t>School Counseling Intern</a:t>
            </a:r>
            <a:endParaRPr sz="1600">
              <a:latin typeface="Roboto"/>
              <a:ea typeface="Roboto"/>
              <a:cs typeface="Roboto"/>
              <a:sym typeface="Roboto"/>
            </a:endParaRPr>
          </a:p>
          <a:p>
            <a:pPr indent="0" lvl="0" marL="0" rtl="0" algn="ctr">
              <a:spcBef>
                <a:spcPts val="0"/>
              </a:spcBef>
              <a:spcAft>
                <a:spcPts val="0"/>
              </a:spcAft>
              <a:buNone/>
            </a:pPr>
            <a:r>
              <a:t/>
            </a:r>
            <a:endParaRPr sz="1600">
              <a:latin typeface="Roboto"/>
              <a:ea typeface="Roboto"/>
              <a:cs typeface="Roboto"/>
              <a:sym typeface="Roboto"/>
            </a:endParaRPr>
          </a:p>
        </p:txBody>
      </p:sp>
      <p:pic>
        <p:nvPicPr>
          <p:cNvPr id="71" name="Google Shape;71;p14" title="Screenshot 2025-08-14 at 12.22.17 PM.png"/>
          <p:cNvPicPr preferRelativeResize="0"/>
          <p:nvPr/>
        </p:nvPicPr>
        <p:blipFill rotWithShape="1">
          <a:blip r:embed="rId8">
            <a:alphaModFix/>
          </a:blip>
          <a:srcRect b="20757" l="5087" r="0" t="1324"/>
          <a:stretch/>
        </p:blipFill>
        <p:spPr>
          <a:xfrm>
            <a:off x="760137" y="168575"/>
            <a:ext cx="1782675" cy="2008077"/>
          </a:xfrm>
          <a:prstGeom prst="rect">
            <a:avLst/>
          </a:prstGeom>
          <a:noFill/>
          <a:ln cap="flat" cmpd="sng" w="38100">
            <a:solidFill>
              <a:srgbClr val="414141"/>
            </a:solidFill>
            <a:prstDash val="solid"/>
            <a:round/>
            <a:headEnd len="sm" w="sm" type="none"/>
            <a:tailEnd len="sm" w="sm" type="none"/>
          </a:ln>
        </p:spPr>
      </p:pic>
      <p:pic>
        <p:nvPicPr>
          <p:cNvPr id="72" name="Google Shape;72;p14" title="Screenshot 2025-08-14 at 12.27.19 PM.png"/>
          <p:cNvPicPr preferRelativeResize="0"/>
          <p:nvPr/>
        </p:nvPicPr>
        <p:blipFill rotWithShape="1">
          <a:blip r:embed="rId9">
            <a:alphaModFix/>
          </a:blip>
          <a:srcRect b="26483" l="8942" r="25112" t="23893"/>
          <a:stretch/>
        </p:blipFill>
        <p:spPr>
          <a:xfrm>
            <a:off x="1229875" y="2942050"/>
            <a:ext cx="1525799" cy="1409458"/>
          </a:xfrm>
          <a:prstGeom prst="rect">
            <a:avLst/>
          </a:prstGeom>
          <a:noFill/>
          <a:ln cap="flat" cmpd="sng" w="38100">
            <a:solidFill>
              <a:srgbClr val="004065"/>
            </a:solidFill>
            <a:prstDash val="solid"/>
            <a:round/>
            <a:headEnd len="sm" w="sm" type="none"/>
            <a:tailEnd len="sm" w="sm" type="none"/>
          </a:ln>
        </p:spPr>
      </p:pic>
      <p:pic>
        <p:nvPicPr>
          <p:cNvPr id="73" name="Google Shape;73;p14" title="Screenshot 2025-08-19 at 12.25.55 PM.png"/>
          <p:cNvPicPr preferRelativeResize="0"/>
          <p:nvPr/>
        </p:nvPicPr>
        <p:blipFill rotWithShape="1">
          <a:blip r:embed="rId10">
            <a:alphaModFix/>
          </a:blip>
          <a:srcRect b="10168" l="0" r="0" t="0"/>
          <a:stretch/>
        </p:blipFill>
        <p:spPr>
          <a:xfrm>
            <a:off x="6733175" y="2964825"/>
            <a:ext cx="1434101" cy="136390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5"/>
          <p:cNvSpPr txBox="1"/>
          <p:nvPr>
            <p:ph type="title"/>
          </p:nvPr>
        </p:nvSpPr>
        <p:spPr>
          <a:xfrm>
            <a:off x="311700" y="276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Graduation Requirements &amp; Pathways</a:t>
            </a:r>
            <a:endParaRPr b="1">
              <a:latin typeface="Playfair Display"/>
              <a:ea typeface="Playfair Display"/>
              <a:cs typeface="Playfair Display"/>
              <a:sym typeface="Playfair Display"/>
            </a:endParaRPr>
          </a:p>
        </p:txBody>
      </p:sp>
      <p:pic>
        <p:nvPicPr>
          <p:cNvPr id="79" name="Google Shape;79;p15"/>
          <p:cNvPicPr preferRelativeResize="0"/>
          <p:nvPr/>
        </p:nvPicPr>
        <p:blipFill rotWithShape="1">
          <a:blip r:embed="rId4">
            <a:alphaModFix/>
          </a:blip>
          <a:srcRect b="0" l="0" r="0" t="0"/>
          <a:stretch/>
        </p:blipFill>
        <p:spPr>
          <a:xfrm>
            <a:off x="7731800" y="276875"/>
            <a:ext cx="1219200" cy="1219200"/>
          </a:xfrm>
          <a:prstGeom prst="rect">
            <a:avLst/>
          </a:prstGeom>
          <a:noFill/>
          <a:ln>
            <a:noFill/>
          </a:ln>
        </p:spPr>
      </p:pic>
      <p:graphicFrame>
        <p:nvGraphicFramePr>
          <p:cNvPr id="80" name="Google Shape;80;p15"/>
          <p:cNvGraphicFramePr/>
          <p:nvPr/>
        </p:nvGraphicFramePr>
        <p:xfrm>
          <a:off x="311700" y="836750"/>
          <a:ext cx="3000000" cy="3000000"/>
        </p:xfrm>
        <a:graphic>
          <a:graphicData uri="http://schemas.openxmlformats.org/drawingml/2006/table">
            <a:tbl>
              <a:tblPr>
                <a:noFill/>
                <a:tableStyleId>{74FF824C-73E6-4A9E-B70F-A2CDFD23118C}</a:tableStyleId>
              </a:tblPr>
              <a:tblGrid>
                <a:gridCol w="3685500"/>
                <a:gridCol w="3685500"/>
              </a:tblGrid>
              <a:tr h="346600">
                <a:tc>
                  <a:txBody>
                    <a:bodyPr/>
                    <a:lstStyle/>
                    <a:p>
                      <a:pPr indent="0" lvl="0" marL="0" rtl="0" algn="ctr">
                        <a:spcBef>
                          <a:spcPts val="0"/>
                        </a:spcBef>
                        <a:spcAft>
                          <a:spcPts val="0"/>
                        </a:spcAft>
                        <a:buNone/>
                      </a:pPr>
                      <a:r>
                        <a:rPr b="1" lang="en" sz="1800">
                          <a:latin typeface="Playfair Display"/>
                          <a:ea typeface="Playfair Display"/>
                          <a:cs typeface="Playfair Display"/>
                          <a:sym typeface="Playfair Display"/>
                        </a:rPr>
                        <a:t>Graduation Requirements</a:t>
                      </a:r>
                      <a:endParaRPr b="1" sz="1800">
                        <a:latin typeface="Playfair Display"/>
                        <a:ea typeface="Playfair Display"/>
                        <a:cs typeface="Playfair Display"/>
                        <a:sym typeface="Playfair Display"/>
                      </a:endParaRPr>
                    </a:p>
                  </a:txBody>
                  <a:tcPr marT="91425" marB="91425" marR="91425" marL="91425"/>
                </a:tc>
                <a:tc>
                  <a:txBody>
                    <a:bodyPr/>
                    <a:lstStyle/>
                    <a:p>
                      <a:pPr indent="0" lvl="0" marL="0" rtl="0" algn="ctr">
                        <a:spcBef>
                          <a:spcPts val="0"/>
                        </a:spcBef>
                        <a:spcAft>
                          <a:spcPts val="0"/>
                        </a:spcAft>
                        <a:buNone/>
                      </a:pPr>
                      <a:r>
                        <a:rPr b="1" lang="en" sz="1800">
                          <a:latin typeface="Playfair Display"/>
                          <a:ea typeface="Playfair Display"/>
                          <a:cs typeface="Playfair Display"/>
                          <a:sym typeface="Playfair Display"/>
                        </a:rPr>
                        <a:t>Pathways Requirements </a:t>
                      </a:r>
                      <a:endParaRPr b="1" sz="1800">
                        <a:latin typeface="Playfair Display"/>
                        <a:ea typeface="Playfair Display"/>
                        <a:cs typeface="Playfair Display"/>
                        <a:sym typeface="Playfair Display"/>
                      </a:endParaRPr>
                    </a:p>
                  </a:txBody>
                  <a:tcPr marT="91425" marB="91425" marR="91425" marL="91425"/>
                </a:tc>
              </a:tr>
              <a:tr h="2707975">
                <a:tc>
                  <a:txBody>
                    <a:bodyPr/>
                    <a:lstStyle/>
                    <a:p>
                      <a:pPr indent="0" lvl="0" marL="0" rtl="0" algn="l">
                        <a:spcBef>
                          <a:spcPts val="0"/>
                        </a:spcBef>
                        <a:spcAft>
                          <a:spcPts val="0"/>
                        </a:spcAft>
                        <a:buNone/>
                      </a:pPr>
                      <a:r>
                        <a:rPr lang="en">
                          <a:latin typeface="Playfair Display"/>
                          <a:ea typeface="Playfair Display"/>
                          <a:cs typeface="Playfair Display"/>
                          <a:sym typeface="Playfair Display"/>
                        </a:rPr>
                        <a:t>Successful completion of 25 credits distributed as follows: </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4 credits in English</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3 credits in Science (Biology, Chemistry, &amp; Physics)</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3 credits in Mathematics</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3 credits in social studies (American History, World History, &amp; Civics)</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1.5 credits in Health, Physical Education, &amp; Highway Safety</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.5 credits in Personal Financial Literacy</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Enrollment in Freshman Seminar</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2 credits in any combination of Arts, Humanities, Music, World Language</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8.5 credits in any electives</a:t>
                      </a:r>
                      <a:endParaRPr>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a:latin typeface="Playfair Display"/>
                          <a:ea typeface="Playfair Display"/>
                          <a:cs typeface="Playfair Display"/>
                          <a:sym typeface="Playfair Display"/>
                        </a:rPr>
                        <a:t>Act 158 in Pennsylvania requires all students to meet an identified pathway in order to graduate: </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Successful completion of Algebra 1, Biology, and English 10 (Literature)</a:t>
                      </a:r>
                      <a:endParaRPr>
                        <a:latin typeface="Playfair Display"/>
                        <a:ea typeface="Playfair Display"/>
                        <a:cs typeface="Playfair Display"/>
                        <a:sym typeface="Playfair Display"/>
                      </a:endParaRPr>
                    </a:p>
                    <a:p>
                      <a:pPr indent="-317500" lvl="0" marL="457200" rtl="0" algn="l">
                        <a:spcBef>
                          <a:spcPts val="0"/>
                        </a:spcBef>
                        <a:spcAft>
                          <a:spcPts val="0"/>
                        </a:spcAft>
                        <a:buSzPts val="1400"/>
                        <a:buFont typeface="Playfair Display"/>
                        <a:buChar char="●"/>
                      </a:pPr>
                      <a:r>
                        <a:rPr lang="en">
                          <a:latin typeface="Playfair Display"/>
                          <a:ea typeface="Playfair Display"/>
                          <a:cs typeface="Playfair Display"/>
                          <a:sym typeface="Playfair Display"/>
                        </a:rPr>
                        <a:t>Keystone Proficiency on Algebra 1, Biology, and Literature exams</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Playfair Display"/>
                        <a:ea typeface="Playfair Display"/>
                        <a:cs typeface="Playfair Display"/>
                        <a:sym typeface="Playfair Display"/>
                      </a:endParaRPr>
                    </a:p>
                    <a:p>
                      <a:pPr indent="0" lvl="0" marL="0" rtl="0" algn="l">
                        <a:spcBef>
                          <a:spcPts val="0"/>
                        </a:spcBef>
                        <a:spcAft>
                          <a:spcPts val="0"/>
                        </a:spcAft>
                        <a:buNone/>
                      </a:pPr>
                      <a:r>
                        <a:rPr lang="en">
                          <a:latin typeface="Playfair Display"/>
                          <a:ea typeface="Playfair Display"/>
                          <a:cs typeface="Playfair Display"/>
                          <a:sym typeface="Playfair Display"/>
                        </a:rPr>
                        <a:t>If your student does not meet the above pathway requirements, your student’s school counselor will work with them individually to identify an alternate pathway to meet Pennsylvania’s graduation requirement. </a:t>
                      </a:r>
                      <a:endParaRPr>
                        <a:latin typeface="Playfair Display"/>
                        <a:ea typeface="Playfair Display"/>
                        <a:cs typeface="Playfair Display"/>
                        <a:sym typeface="Playfair Display"/>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6"/>
          <p:cNvSpPr txBox="1"/>
          <p:nvPr>
            <p:ph type="title"/>
          </p:nvPr>
        </p:nvSpPr>
        <p:spPr>
          <a:xfrm>
            <a:off x="311700" y="1815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Act 158: Graduation Requirements and Keystone Exams</a:t>
            </a:r>
            <a:endParaRPr b="1">
              <a:latin typeface="Playfair Display"/>
              <a:ea typeface="Playfair Display"/>
              <a:cs typeface="Playfair Display"/>
              <a:sym typeface="Playfair Display"/>
            </a:endParaRPr>
          </a:p>
        </p:txBody>
      </p:sp>
      <p:sp>
        <p:nvSpPr>
          <p:cNvPr id="86" name="Google Shape;86;p16"/>
          <p:cNvSpPr txBox="1"/>
          <p:nvPr>
            <p:ph idx="1" type="body"/>
          </p:nvPr>
        </p:nvSpPr>
        <p:spPr>
          <a:xfrm>
            <a:off x="311700" y="1152475"/>
            <a:ext cx="44931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solidFill>
                  <a:schemeClr val="dk1"/>
                </a:solidFill>
                <a:latin typeface="Playfair Display"/>
                <a:ea typeface="Playfair Display"/>
                <a:cs typeface="Playfair Display"/>
                <a:sym typeface="Playfair Display"/>
              </a:rPr>
              <a:t>5 Pathways to Graduation</a:t>
            </a:r>
            <a:endParaRPr>
              <a:solidFill>
                <a:schemeClr val="dk1"/>
              </a:solidFill>
              <a:latin typeface="Playfair Display"/>
              <a:ea typeface="Playfair Display"/>
              <a:cs typeface="Playfair Display"/>
              <a:sym typeface="Playfair Display"/>
            </a:endParaRPr>
          </a:p>
          <a:p>
            <a:pPr indent="0" lvl="0" marL="0" rtl="0" algn="l">
              <a:lnSpc>
                <a:spcPct val="90000"/>
              </a:lnSpc>
              <a:spcBef>
                <a:spcPts val="0"/>
              </a:spcBef>
              <a:spcAft>
                <a:spcPts val="0"/>
              </a:spcAft>
              <a:buNone/>
            </a:pPr>
            <a:r>
              <a:t/>
            </a:r>
            <a:endParaRPr>
              <a:solidFill>
                <a:schemeClr val="dk1"/>
              </a:solidFill>
              <a:latin typeface="Playfair Display"/>
              <a:ea typeface="Playfair Display"/>
              <a:cs typeface="Playfair Display"/>
              <a:sym typeface="Playfair Display"/>
            </a:endParaRPr>
          </a:p>
          <a:p>
            <a:pPr indent="-342900" lvl="0" marL="457200" rtl="0" algn="l">
              <a:lnSpc>
                <a:spcPct val="90000"/>
              </a:lnSpc>
              <a:spcBef>
                <a:spcPts val="0"/>
              </a:spcBef>
              <a:spcAft>
                <a:spcPts val="0"/>
              </a:spcAft>
              <a:buClr>
                <a:schemeClr val="dk1"/>
              </a:buClr>
              <a:buSzPts val="1800"/>
              <a:buFont typeface="Playfair Display"/>
              <a:buAutoNum type="arabicPeriod"/>
            </a:pPr>
            <a:r>
              <a:rPr lang="en">
                <a:solidFill>
                  <a:schemeClr val="dk1"/>
                </a:solidFill>
                <a:latin typeface="Playfair Display"/>
                <a:ea typeface="Playfair Display"/>
                <a:cs typeface="Playfair Display"/>
                <a:sym typeface="Playfair Display"/>
              </a:rPr>
              <a:t>Keystone Proficiency Pathway</a:t>
            </a:r>
            <a:endParaRPr>
              <a:solidFill>
                <a:schemeClr val="dk1"/>
              </a:solidFill>
              <a:latin typeface="Playfair Display"/>
              <a:ea typeface="Playfair Display"/>
              <a:cs typeface="Playfair Display"/>
              <a:sym typeface="Playfair Display"/>
            </a:endParaRPr>
          </a:p>
          <a:p>
            <a:pPr indent="-342900" lvl="0" marL="457200" rtl="0" algn="l">
              <a:lnSpc>
                <a:spcPct val="90000"/>
              </a:lnSpc>
              <a:spcBef>
                <a:spcPts val="0"/>
              </a:spcBef>
              <a:spcAft>
                <a:spcPts val="0"/>
              </a:spcAft>
              <a:buClr>
                <a:schemeClr val="dk1"/>
              </a:buClr>
              <a:buSzPts val="1800"/>
              <a:buFont typeface="Playfair Display"/>
              <a:buAutoNum type="arabicPeriod"/>
            </a:pPr>
            <a:r>
              <a:rPr lang="en">
                <a:solidFill>
                  <a:schemeClr val="dk1"/>
                </a:solidFill>
                <a:latin typeface="Playfair Display"/>
                <a:ea typeface="Playfair Display"/>
                <a:cs typeface="Playfair Display"/>
                <a:sym typeface="Playfair Display"/>
              </a:rPr>
              <a:t>Keystone Composite Pathway</a:t>
            </a:r>
            <a:endParaRPr>
              <a:solidFill>
                <a:schemeClr val="dk1"/>
              </a:solidFill>
              <a:latin typeface="Playfair Display"/>
              <a:ea typeface="Playfair Display"/>
              <a:cs typeface="Playfair Display"/>
              <a:sym typeface="Playfair Display"/>
            </a:endParaRPr>
          </a:p>
          <a:p>
            <a:pPr indent="-342900" lvl="0" marL="457200" rtl="0" algn="l">
              <a:lnSpc>
                <a:spcPct val="90000"/>
              </a:lnSpc>
              <a:spcBef>
                <a:spcPts val="0"/>
              </a:spcBef>
              <a:spcAft>
                <a:spcPts val="0"/>
              </a:spcAft>
              <a:buClr>
                <a:schemeClr val="dk1"/>
              </a:buClr>
              <a:buSzPts val="1800"/>
              <a:buFont typeface="Playfair Display"/>
              <a:buAutoNum type="arabicPeriod"/>
            </a:pPr>
            <a:r>
              <a:rPr lang="en">
                <a:solidFill>
                  <a:schemeClr val="dk1"/>
                </a:solidFill>
                <a:latin typeface="Playfair Display"/>
                <a:ea typeface="Playfair Display"/>
                <a:cs typeface="Playfair Display"/>
                <a:sym typeface="Playfair Display"/>
              </a:rPr>
              <a:t>Alternate Assessment Pathway</a:t>
            </a:r>
            <a:endParaRPr>
              <a:solidFill>
                <a:schemeClr val="dk1"/>
              </a:solidFill>
              <a:latin typeface="Playfair Display"/>
              <a:ea typeface="Playfair Display"/>
              <a:cs typeface="Playfair Display"/>
              <a:sym typeface="Playfair Display"/>
            </a:endParaRPr>
          </a:p>
          <a:p>
            <a:pPr indent="-342900" lvl="0" marL="457200" rtl="0" algn="l">
              <a:lnSpc>
                <a:spcPct val="90000"/>
              </a:lnSpc>
              <a:spcBef>
                <a:spcPts val="0"/>
              </a:spcBef>
              <a:spcAft>
                <a:spcPts val="0"/>
              </a:spcAft>
              <a:buClr>
                <a:schemeClr val="dk1"/>
              </a:buClr>
              <a:buSzPts val="1800"/>
              <a:buFont typeface="Playfair Display"/>
              <a:buAutoNum type="arabicPeriod"/>
            </a:pPr>
            <a:r>
              <a:rPr lang="en">
                <a:solidFill>
                  <a:schemeClr val="dk1"/>
                </a:solidFill>
                <a:latin typeface="Playfair Display"/>
                <a:ea typeface="Playfair Display"/>
                <a:cs typeface="Playfair Display"/>
                <a:sym typeface="Playfair Display"/>
              </a:rPr>
              <a:t>Evidence-Based Pathway</a:t>
            </a:r>
            <a:endParaRPr>
              <a:solidFill>
                <a:schemeClr val="dk1"/>
              </a:solidFill>
              <a:latin typeface="Playfair Display"/>
              <a:ea typeface="Playfair Display"/>
              <a:cs typeface="Playfair Display"/>
              <a:sym typeface="Playfair Display"/>
            </a:endParaRPr>
          </a:p>
          <a:p>
            <a:pPr indent="-342900" lvl="0" marL="457200" rtl="0" algn="l">
              <a:lnSpc>
                <a:spcPct val="90000"/>
              </a:lnSpc>
              <a:spcBef>
                <a:spcPts val="0"/>
              </a:spcBef>
              <a:spcAft>
                <a:spcPts val="0"/>
              </a:spcAft>
              <a:buClr>
                <a:schemeClr val="dk1"/>
              </a:buClr>
              <a:buSzPts val="1800"/>
              <a:buFont typeface="Playfair Display"/>
              <a:buAutoNum type="arabicPeriod"/>
            </a:pPr>
            <a:r>
              <a:rPr lang="en">
                <a:solidFill>
                  <a:schemeClr val="dk1"/>
                </a:solidFill>
                <a:latin typeface="Playfair Display"/>
                <a:ea typeface="Playfair Display"/>
                <a:cs typeface="Playfair Display"/>
                <a:sym typeface="Playfair Display"/>
              </a:rPr>
              <a:t>CTE Pathway</a:t>
            </a:r>
            <a:endParaRPr>
              <a:solidFill>
                <a:schemeClr val="dk1"/>
              </a:solidFill>
              <a:latin typeface="Playfair Display"/>
              <a:ea typeface="Playfair Display"/>
              <a:cs typeface="Playfair Display"/>
              <a:sym typeface="Playfair Display"/>
            </a:endParaRPr>
          </a:p>
          <a:p>
            <a:pPr indent="0" lvl="0" marL="0" rtl="0" algn="l">
              <a:lnSpc>
                <a:spcPct val="90000"/>
              </a:lnSpc>
              <a:spcBef>
                <a:spcPts val="0"/>
              </a:spcBef>
              <a:spcAft>
                <a:spcPts val="0"/>
              </a:spcAft>
              <a:buNone/>
            </a:pPr>
            <a:r>
              <a:t/>
            </a:r>
            <a:endParaRPr>
              <a:solidFill>
                <a:schemeClr val="dk1"/>
              </a:solidFill>
              <a:latin typeface="Playfair Display"/>
              <a:ea typeface="Playfair Display"/>
              <a:cs typeface="Playfair Display"/>
              <a:sym typeface="Playfair Display"/>
            </a:endParaRPr>
          </a:p>
          <a:p>
            <a:pPr indent="0" lvl="0" marL="0" rtl="0" algn="l">
              <a:lnSpc>
                <a:spcPct val="90000"/>
              </a:lnSpc>
              <a:spcBef>
                <a:spcPts val="0"/>
              </a:spcBef>
              <a:spcAft>
                <a:spcPts val="0"/>
              </a:spcAft>
              <a:buNone/>
            </a:pPr>
            <a:r>
              <a:rPr lang="en">
                <a:solidFill>
                  <a:schemeClr val="dk1"/>
                </a:solidFill>
                <a:latin typeface="Playfair Display"/>
                <a:ea typeface="Playfair Display"/>
                <a:cs typeface="Playfair Display"/>
                <a:sym typeface="Playfair Display"/>
              </a:rPr>
              <a:t>More information can be found on the </a:t>
            </a:r>
            <a:r>
              <a:rPr lang="en" u="sng">
                <a:solidFill>
                  <a:schemeClr val="hlink"/>
                </a:solidFill>
                <a:latin typeface="Playfair Display"/>
                <a:ea typeface="Playfair Display"/>
                <a:cs typeface="Playfair Display"/>
                <a:sym typeface="Playfair Display"/>
                <a:hlinkClick r:id="rId4"/>
              </a:rPr>
              <a:t>Pennsylvania Department of Education’s Website.</a:t>
            </a:r>
            <a:endParaRPr>
              <a:solidFill>
                <a:schemeClr val="dk1"/>
              </a:solidFill>
              <a:latin typeface="Playfair Display"/>
              <a:ea typeface="Playfair Display"/>
              <a:cs typeface="Playfair Display"/>
              <a:sym typeface="Playfair Display"/>
            </a:endParaRPr>
          </a:p>
          <a:p>
            <a:pPr indent="0" lvl="0" marL="0" rtl="0" algn="l">
              <a:lnSpc>
                <a:spcPct val="90000"/>
              </a:lnSpc>
              <a:spcBef>
                <a:spcPts val="640"/>
              </a:spcBef>
              <a:spcAft>
                <a:spcPts val="0"/>
              </a:spcAft>
              <a:buNone/>
            </a:pPr>
            <a:r>
              <a:t/>
            </a:r>
            <a:endParaRPr sz="1600">
              <a:solidFill>
                <a:schemeClr val="dk1"/>
              </a:solidFill>
              <a:latin typeface="Playfair Display"/>
              <a:ea typeface="Playfair Display"/>
              <a:cs typeface="Playfair Display"/>
              <a:sym typeface="Playfair Display"/>
            </a:endParaRPr>
          </a:p>
        </p:txBody>
      </p:sp>
      <p:pic>
        <p:nvPicPr>
          <p:cNvPr id="87" name="Google Shape;87;p16"/>
          <p:cNvPicPr preferRelativeResize="0"/>
          <p:nvPr/>
        </p:nvPicPr>
        <p:blipFill>
          <a:blip r:embed="rId5">
            <a:alphaModFix/>
          </a:blip>
          <a:stretch>
            <a:fillRect/>
          </a:stretch>
        </p:blipFill>
        <p:spPr>
          <a:xfrm>
            <a:off x="5080776" y="754275"/>
            <a:ext cx="3644275" cy="43131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pic>
        <p:nvPicPr>
          <p:cNvPr id="92" name="Google Shape;92;p17"/>
          <p:cNvPicPr preferRelativeResize="0"/>
          <p:nvPr/>
        </p:nvPicPr>
        <p:blipFill>
          <a:blip r:embed="rId4">
            <a:alphaModFix/>
          </a:blip>
          <a:stretch>
            <a:fillRect/>
          </a:stretch>
        </p:blipFill>
        <p:spPr>
          <a:xfrm>
            <a:off x="4641225" y="157225"/>
            <a:ext cx="3821051" cy="4829049"/>
          </a:xfrm>
          <a:prstGeom prst="rect">
            <a:avLst/>
          </a:prstGeom>
          <a:noFill/>
          <a:ln cap="flat" cmpd="sng" w="9525">
            <a:solidFill>
              <a:srgbClr val="000099"/>
            </a:solidFill>
            <a:prstDash val="solid"/>
            <a:round/>
            <a:headEnd len="sm" w="sm" type="none"/>
            <a:tailEnd len="sm" w="sm" type="none"/>
          </a:ln>
        </p:spPr>
      </p:pic>
      <p:sp>
        <p:nvSpPr>
          <p:cNvPr id="93" name="Google Shape;93;p17"/>
          <p:cNvSpPr txBox="1"/>
          <p:nvPr/>
        </p:nvSpPr>
        <p:spPr>
          <a:xfrm>
            <a:off x="161400" y="575250"/>
            <a:ext cx="4045200" cy="859200"/>
          </a:xfrm>
          <a:prstGeom prst="rect">
            <a:avLst/>
          </a:prstGeom>
          <a:noFill/>
          <a:ln>
            <a:noFill/>
          </a:ln>
        </p:spPr>
        <p:txBody>
          <a:bodyPr anchorCtr="0" anchor="b" bIns="0" lIns="91425" spcFirstLastPara="1" rIns="91425" wrap="square" tIns="0">
            <a:normAutofit/>
          </a:bodyPr>
          <a:lstStyle/>
          <a:p>
            <a:pPr indent="0" lvl="0" marL="0" rtl="0" algn="ctr">
              <a:spcBef>
                <a:spcPts val="0"/>
              </a:spcBef>
              <a:spcAft>
                <a:spcPts val="0"/>
              </a:spcAft>
              <a:buNone/>
            </a:pPr>
            <a:r>
              <a:rPr b="1" lang="en" sz="3500">
                <a:solidFill>
                  <a:schemeClr val="dk1"/>
                </a:solidFill>
              </a:rPr>
              <a:t>Transcript</a:t>
            </a:r>
            <a:endParaRPr b="1" sz="3500">
              <a:solidFill>
                <a:schemeClr val="dk1"/>
              </a:solidFill>
            </a:endParaRPr>
          </a:p>
        </p:txBody>
      </p:sp>
      <p:sp>
        <p:nvSpPr>
          <p:cNvPr id="94" name="Google Shape;94;p17"/>
          <p:cNvSpPr txBox="1"/>
          <p:nvPr/>
        </p:nvSpPr>
        <p:spPr>
          <a:xfrm>
            <a:off x="501575" y="1434450"/>
            <a:ext cx="3214800" cy="640500"/>
          </a:xfrm>
          <a:prstGeom prst="rect">
            <a:avLst/>
          </a:prstGeom>
          <a:noFill/>
          <a:ln>
            <a:noFill/>
          </a:ln>
        </p:spPr>
        <p:txBody>
          <a:bodyPr anchorCtr="0" anchor="t" bIns="0" lIns="146300" spcFirstLastPara="1" rIns="45700" wrap="square" tIns="0">
            <a:normAutofit lnSpcReduction="10000"/>
          </a:bodyPr>
          <a:lstStyle/>
          <a:p>
            <a:pPr indent="0" lvl="0" marL="0" rtl="0" algn="ctr">
              <a:lnSpc>
                <a:spcPct val="115000"/>
              </a:lnSpc>
              <a:spcBef>
                <a:spcPts val="0"/>
              </a:spcBef>
              <a:spcAft>
                <a:spcPts val="1200"/>
              </a:spcAft>
              <a:buNone/>
            </a:pPr>
            <a:r>
              <a:rPr b="1" i="1" lang="en" sz="2000">
                <a:latin typeface="Playfair Display"/>
                <a:ea typeface="Playfair Display"/>
                <a:cs typeface="Playfair Display"/>
                <a:sym typeface="Playfair Display"/>
              </a:rPr>
              <a:t>Official Record of High School Work</a:t>
            </a:r>
            <a:endParaRPr b="1" i="1" sz="2000">
              <a:latin typeface="Playfair Display"/>
              <a:ea typeface="Playfair Display"/>
              <a:cs typeface="Playfair Display"/>
              <a:sym typeface="Playfair Display"/>
            </a:endParaRPr>
          </a:p>
        </p:txBody>
      </p:sp>
      <p:sp>
        <p:nvSpPr>
          <p:cNvPr id="95" name="Google Shape;95;p17"/>
          <p:cNvSpPr txBox="1"/>
          <p:nvPr/>
        </p:nvSpPr>
        <p:spPr>
          <a:xfrm>
            <a:off x="307650" y="2346200"/>
            <a:ext cx="4045200" cy="4449600"/>
          </a:xfrm>
          <a:prstGeom prst="rect">
            <a:avLst/>
          </a:prstGeom>
          <a:noFill/>
          <a:ln>
            <a:noFill/>
          </a:ln>
        </p:spPr>
        <p:txBody>
          <a:bodyPr anchorCtr="0" anchor="t" bIns="91425" lIns="91425" spcFirstLastPara="1" rIns="91425" wrap="square" tIns="91425">
            <a:noAutofit/>
          </a:bodyPr>
          <a:lstStyle/>
          <a:p>
            <a:pPr indent="-279400" lvl="0" marL="3429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Transcript begins in 9</a:t>
            </a:r>
            <a:r>
              <a:rPr baseline="30000" lang="en" sz="1800">
                <a:latin typeface="Playfair Display"/>
                <a:ea typeface="Playfair Display"/>
                <a:cs typeface="Playfair Display"/>
                <a:sym typeface="Playfair Display"/>
              </a:rPr>
              <a:t>th</a:t>
            </a:r>
            <a:r>
              <a:rPr lang="en" sz="1800">
                <a:latin typeface="Playfair Display"/>
                <a:ea typeface="Playfair Display"/>
                <a:cs typeface="Playfair Display"/>
                <a:sym typeface="Playfair Display"/>
              </a:rPr>
              <a:t> grade</a:t>
            </a:r>
            <a:endParaRPr sz="1800">
              <a:latin typeface="Playfair Display"/>
              <a:ea typeface="Playfair Display"/>
              <a:cs typeface="Playfair Display"/>
              <a:sym typeface="Playfair Display"/>
            </a:endParaRPr>
          </a:p>
          <a:p>
            <a:pPr indent="-279400" lvl="0" marL="3429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Cumulative throughout 12</a:t>
            </a:r>
            <a:r>
              <a:rPr baseline="30000" lang="en" sz="1800">
                <a:latin typeface="Playfair Display"/>
                <a:ea typeface="Playfair Display"/>
                <a:cs typeface="Playfair Display"/>
                <a:sym typeface="Playfair Display"/>
              </a:rPr>
              <a:t>th</a:t>
            </a:r>
            <a:r>
              <a:rPr lang="en" sz="1800">
                <a:latin typeface="Playfair Display"/>
                <a:ea typeface="Playfair Display"/>
                <a:cs typeface="Playfair Display"/>
                <a:sym typeface="Playfair Display"/>
              </a:rPr>
              <a:t> grade</a:t>
            </a:r>
            <a:endParaRPr sz="1800">
              <a:latin typeface="Playfair Display"/>
              <a:ea typeface="Playfair Display"/>
              <a:cs typeface="Playfair Display"/>
              <a:sym typeface="Playfair Display"/>
            </a:endParaRPr>
          </a:p>
          <a:p>
            <a:pPr indent="-279400" lvl="0" marL="3429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Included on the Transcript:	</a:t>
            </a:r>
            <a:endParaRPr sz="1800">
              <a:latin typeface="Playfair Display"/>
              <a:ea typeface="Playfair Display"/>
              <a:cs typeface="Playfair Display"/>
              <a:sym typeface="Playfair Display"/>
            </a:endParaRPr>
          </a:p>
          <a:p>
            <a:pPr indent="-279400" lvl="1" marL="8001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Demographic Information</a:t>
            </a:r>
            <a:endParaRPr sz="1800">
              <a:latin typeface="Playfair Display"/>
              <a:ea typeface="Playfair Display"/>
              <a:cs typeface="Playfair Display"/>
              <a:sym typeface="Playfair Display"/>
            </a:endParaRPr>
          </a:p>
          <a:p>
            <a:pPr indent="-279400" lvl="1" marL="8001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All courses, final averages, credit earned</a:t>
            </a:r>
            <a:endParaRPr sz="1800">
              <a:latin typeface="Playfair Display"/>
              <a:ea typeface="Playfair Display"/>
              <a:cs typeface="Playfair Display"/>
              <a:sym typeface="Playfair Display"/>
            </a:endParaRPr>
          </a:p>
          <a:p>
            <a:pPr indent="-279400" lvl="1" marL="800100" rtl="0" algn="l">
              <a:lnSpc>
                <a:spcPct val="90000"/>
              </a:lnSpc>
              <a:spcBef>
                <a:spcPts val="0"/>
              </a:spcBef>
              <a:spcAft>
                <a:spcPts val="0"/>
              </a:spcAft>
              <a:buClr>
                <a:srgbClr val="000000"/>
              </a:buClr>
              <a:buSzPts val="1800"/>
              <a:buFont typeface="Playfair Display"/>
              <a:buChar char="•"/>
            </a:pPr>
            <a:r>
              <a:rPr lang="en" sz="1800">
                <a:latin typeface="Playfair Display"/>
                <a:ea typeface="Playfair Display"/>
                <a:cs typeface="Playfair Display"/>
                <a:sym typeface="Playfair Display"/>
              </a:rPr>
              <a:t>Weighted and Unweighted GPA</a:t>
            </a:r>
            <a:endParaRPr sz="1800">
              <a:latin typeface="Playfair Display"/>
              <a:ea typeface="Playfair Display"/>
              <a:cs typeface="Playfair Display"/>
              <a:sym typeface="Playfair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Goals for Sophomore and Junior Year</a:t>
            </a:r>
            <a:endParaRPr b="1">
              <a:latin typeface="Playfair Display"/>
              <a:ea typeface="Playfair Display"/>
              <a:cs typeface="Playfair Display"/>
              <a:sym typeface="Playfair Display"/>
            </a:endParaRPr>
          </a:p>
        </p:txBody>
      </p:sp>
      <p:sp>
        <p:nvSpPr>
          <p:cNvPr id="101" name="Google Shape;101;p18"/>
          <p:cNvSpPr txBox="1"/>
          <p:nvPr>
            <p:ph idx="1" type="body"/>
          </p:nvPr>
        </p:nvSpPr>
        <p:spPr>
          <a:xfrm>
            <a:off x="311700" y="1152475"/>
            <a:ext cx="5484300" cy="3416400"/>
          </a:xfrm>
          <a:prstGeom prst="rect">
            <a:avLst/>
          </a:prstGeom>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Achieve academically</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Take appropriate standardized tests</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Participate in extracurricular activities</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Conduct career/college searches</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Continue with self-awareness and identifying personal strengths</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Attend college fairs/visit colleges</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Continue to take rigorous courses </a:t>
            </a:r>
            <a:endParaRPr sz="2200">
              <a:solidFill>
                <a:schemeClr val="dk1"/>
              </a:solidFill>
              <a:latin typeface="Playfair Display"/>
              <a:ea typeface="Playfair Display"/>
              <a:cs typeface="Playfair Display"/>
              <a:sym typeface="Playfair Display"/>
            </a:endParaRPr>
          </a:p>
          <a:p>
            <a:pPr indent="-368300" lvl="0" marL="457200" rtl="0" algn="l">
              <a:lnSpc>
                <a:spcPct val="90000"/>
              </a:lnSpc>
              <a:spcBef>
                <a:spcPts val="0"/>
              </a:spcBef>
              <a:spcAft>
                <a:spcPts val="0"/>
              </a:spcAft>
              <a:buClr>
                <a:schemeClr val="dk1"/>
              </a:buClr>
              <a:buSzPts val="2200"/>
              <a:buFont typeface="Playfair Display"/>
              <a:buChar char="•"/>
            </a:pPr>
            <a:r>
              <a:rPr lang="en" sz="2200">
                <a:solidFill>
                  <a:schemeClr val="dk1"/>
                </a:solidFill>
                <a:latin typeface="Playfair Display"/>
                <a:ea typeface="Playfair Display"/>
                <a:cs typeface="Playfair Display"/>
                <a:sym typeface="Playfair Display"/>
              </a:rPr>
              <a:t>Enjoy the high school experience!</a:t>
            </a:r>
            <a:endParaRPr sz="1600">
              <a:solidFill>
                <a:schemeClr val="dk1"/>
              </a:solidFill>
              <a:latin typeface="Playfair Display"/>
              <a:ea typeface="Playfair Display"/>
              <a:cs typeface="Playfair Display"/>
              <a:sym typeface="Playfair Display"/>
            </a:endParaRPr>
          </a:p>
        </p:txBody>
      </p:sp>
      <p:pic>
        <p:nvPicPr>
          <p:cNvPr id="102" name="Google Shape;102;p18"/>
          <p:cNvPicPr preferRelativeResize="0"/>
          <p:nvPr/>
        </p:nvPicPr>
        <p:blipFill>
          <a:blip r:embed="rId4">
            <a:alphaModFix/>
          </a:blip>
          <a:stretch>
            <a:fillRect/>
          </a:stretch>
        </p:blipFill>
        <p:spPr>
          <a:xfrm>
            <a:off x="5974800" y="1017725"/>
            <a:ext cx="2857500" cy="1905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 name="Shape 106"/>
        <p:cNvGrpSpPr/>
        <p:nvPr/>
      </p:nvGrpSpPr>
      <p:grpSpPr>
        <a:xfrm>
          <a:off x="0" y="0"/>
          <a:ext cx="0" cy="0"/>
          <a:chOff x="0" y="0"/>
          <a:chExt cx="0" cy="0"/>
        </a:xfrm>
      </p:grpSpPr>
      <p:sp>
        <p:nvSpPr>
          <p:cNvPr id="107" name="Google Shape;10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Counselor Meetings &amp; Presentations</a:t>
            </a:r>
            <a:endParaRPr b="1">
              <a:latin typeface="Playfair Display"/>
              <a:ea typeface="Playfair Display"/>
              <a:cs typeface="Playfair Display"/>
              <a:sym typeface="Playfair Display"/>
            </a:endParaRPr>
          </a:p>
        </p:txBody>
      </p:sp>
      <p:sp>
        <p:nvSpPr>
          <p:cNvPr id="108" name="Google Shape;10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lnSpc>
                <a:spcPct val="100000"/>
              </a:lnSpc>
              <a:spcBef>
                <a:spcPts val="0"/>
              </a:spcBef>
              <a:spcAft>
                <a:spcPts val="0"/>
              </a:spcAft>
              <a:buClr>
                <a:schemeClr val="dk1"/>
              </a:buClr>
              <a:buSzPct val="61111"/>
              <a:buFont typeface="Arial"/>
              <a:buNone/>
            </a:pPr>
            <a:r>
              <a:rPr lang="en" u="sng">
                <a:solidFill>
                  <a:schemeClr val="dk1"/>
                </a:solidFill>
                <a:latin typeface="Playfair Display"/>
                <a:ea typeface="Playfair Display"/>
                <a:cs typeface="Playfair Display"/>
                <a:sym typeface="Playfair Display"/>
              </a:rPr>
              <a:t>November</a:t>
            </a:r>
            <a:endParaRPr u="sng">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Junior classroom presentations regarding career exploration day</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rPr lang="en" u="sng">
                <a:solidFill>
                  <a:schemeClr val="dk1"/>
                </a:solidFill>
                <a:latin typeface="Playfair Display"/>
                <a:ea typeface="Playfair Display"/>
                <a:cs typeface="Playfair Display"/>
                <a:sym typeface="Playfair Display"/>
              </a:rPr>
              <a:t>December</a:t>
            </a:r>
            <a:endParaRPr u="sng">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Junior Career Exploration Day</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t/>
            </a:r>
            <a:endParaRPr u="sng">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rPr lang="en" u="sng">
                <a:solidFill>
                  <a:schemeClr val="dk1"/>
                </a:solidFill>
                <a:latin typeface="Playfair Display"/>
                <a:ea typeface="Playfair Display"/>
                <a:cs typeface="Playfair Display"/>
                <a:sym typeface="Playfair Display"/>
              </a:rPr>
              <a:t>February → March</a:t>
            </a:r>
            <a:endParaRPr u="sng">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Sophomores will be meeting individually with their counselors to review current progress and post-secondary plans</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rPr lang="en" u="sng">
                <a:solidFill>
                  <a:schemeClr val="dk1"/>
                </a:solidFill>
                <a:latin typeface="Playfair Display"/>
                <a:ea typeface="Playfair Display"/>
                <a:cs typeface="Playfair Display"/>
                <a:sym typeface="Playfair Display"/>
              </a:rPr>
              <a:t>March</a:t>
            </a:r>
            <a:endParaRPr u="sng">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10th grade career lesson in classrooms</a:t>
            </a:r>
            <a:endParaRPr>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11th grade post-secondary lesson in classrooms</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t/>
            </a:r>
            <a:endParaRPr>
              <a:solidFill>
                <a:schemeClr val="dk1"/>
              </a:solidFill>
              <a:latin typeface="Playfair Display"/>
              <a:ea typeface="Playfair Display"/>
              <a:cs typeface="Playfair Display"/>
              <a:sym typeface="Playfair Display"/>
            </a:endParaRPr>
          </a:p>
          <a:p>
            <a:pPr indent="0" lvl="0" marL="0" rtl="0" algn="l">
              <a:lnSpc>
                <a:spcPct val="100000"/>
              </a:lnSpc>
              <a:spcBef>
                <a:spcPts val="0"/>
              </a:spcBef>
              <a:spcAft>
                <a:spcPts val="0"/>
              </a:spcAft>
              <a:buClr>
                <a:schemeClr val="dk1"/>
              </a:buClr>
              <a:buSzPct val="61111"/>
              <a:buFont typeface="Arial"/>
              <a:buNone/>
            </a:pPr>
            <a:r>
              <a:rPr lang="en" u="sng">
                <a:solidFill>
                  <a:schemeClr val="dk1"/>
                </a:solidFill>
                <a:latin typeface="Playfair Display"/>
                <a:ea typeface="Playfair Display"/>
                <a:cs typeface="Playfair Display"/>
                <a:sym typeface="Playfair Display"/>
              </a:rPr>
              <a:t>March → May</a:t>
            </a:r>
            <a:endParaRPr u="sng">
              <a:solidFill>
                <a:schemeClr val="dk1"/>
              </a:solidFill>
              <a:latin typeface="Playfair Display"/>
              <a:ea typeface="Playfair Display"/>
              <a:cs typeface="Playfair Display"/>
              <a:sym typeface="Playfair Display"/>
            </a:endParaRPr>
          </a:p>
          <a:p>
            <a:pPr indent="-325755" lvl="0" marL="457200" rtl="0" algn="l">
              <a:lnSpc>
                <a:spcPct val="100000"/>
              </a:lnSpc>
              <a:spcBef>
                <a:spcPts val="0"/>
              </a:spcBef>
              <a:spcAft>
                <a:spcPts val="0"/>
              </a:spcAft>
              <a:buClr>
                <a:schemeClr val="dk1"/>
              </a:buClr>
              <a:buSzPct val="100000"/>
              <a:buFont typeface="Playfair Display"/>
              <a:buChar char="•"/>
            </a:pPr>
            <a:r>
              <a:rPr lang="en">
                <a:solidFill>
                  <a:schemeClr val="dk1"/>
                </a:solidFill>
                <a:latin typeface="Playfair Display"/>
                <a:ea typeface="Playfair Display"/>
                <a:cs typeface="Playfair Display"/>
                <a:sym typeface="Playfair Display"/>
              </a:rPr>
              <a:t>Juniors will be meeting individually with their counselors to review plans for senior year, senior timeline, etc. </a:t>
            </a:r>
            <a:endParaRPr>
              <a:solidFill>
                <a:schemeClr val="dk1"/>
              </a:solidFill>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Post-Secondary Planning</a:t>
            </a:r>
            <a:endParaRPr b="1">
              <a:latin typeface="Playfair Display"/>
              <a:ea typeface="Playfair Display"/>
              <a:cs typeface="Playfair Display"/>
              <a:sym typeface="Playfair Display"/>
            </a:endParaRPr>
          </a:p>
        </p:txBody>
      </p:sp>
      <p:sp>
        <p:nvSpPr>
          <p:cNvPr id="114" name="Google Shape;114;p20"/>
          <p:cNvSpPr txBox="1"/>
          <p:nvPr>
            <p:ph idx="1" type="body"/>
          </p:nvPr>
        </p:nvSpPr>
        <p:spPr>
          <a:xfrm>
            <a:off x="311700" y="1152475"/>
            <a:ext cx="4480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latin typeface="Playfair Display"/>
                <a:ea typeface="Playfair Display"/>
                <a:cs typeface="Playfair Display"/>
                <a:sym typeface="Playfair Display"/>
              </a:rPr>
              <a:t>Post-Secondary options can include:</a:t>
            </a:r>
            <a:endParaRPr>
              <a:solidFill>
                <a:schemeClr val="dk1"/>
              </a:solidFill>
              <a:latin typeface="Playfair Display"/>
              <a:ea typeface="Playfair Display"/>
              <a:cs typeface="Playfair Display"/>
              <a:sym typeface="Playfair Display"/>
            </a:endParaRPr>
          </a:p>
          <a:p>
            <a:pPr indent="-342900" lvl="0" marL="457200" rtl="0" algn="l">
              <a:spcBef>
                <a:spcPts val="120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2 year college</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4 year college</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Trade or Technical school</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Apprenticeship</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Military</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Employment</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Gap Year</a:t>
            </a:r>
            <a:endParaRPr>
              <a:solidFill>
                <a:schemeClr val="dk1"/>
              </a:solidFill>
              <a:latin typeface="Playfair Display"/>
              <a:ea typeface="Playfair Display"/>
              <a:cs typeface="Playfair Display"/>
              <a:sym typeface="Playfair Display"/>
            </a:endParaRPr>
          </a:p>
        </p:txBody>
      </p:sp>
      <p:pic>
        <p:nvPicPr>
          <p:cNvPr id="115" name="Google Shape;115;p20"/>
          <p:cNvPicPr preferRelativeResize="0"/>
          <p:nvPr/>
        </p:nvPicPr>
        <p:blipFill>
          <a:blip r:embed="rId4">
            <a:alphaModFix/>
          </a:blip>
          <a:stretch>
            <a:fillRect/>
          </a:stretch>
        </p:blipFill>
        <p:spPr>
          <a:xfrm>
            <a:off x="4144775" y="626700"/>
            <a:ext cx="3475975" cy="4091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id="120" name="Google Shape;120;p21"/>
          <p:cNvPicPr preferRelativeResize="0"/>
          <p:nvPr/>
        </p:nvPicPr>
        <p:blipFill>
          <a:blip r:embed="rId4">
            <a:alphaModFix/>
          </a:blip>
          <a:stretch>
            <a:fillRect/>
          </a:stretch>
        </p:blipFill>
        <p:spPr>
          <a:xfrm>
            <a:off x="1864000" y="33300"/>
            <a:ext cx="5416000" cy="5076900"/>
          </a:xfrm>
          <a:prstGeom prst="rect">
            <a:avLst/>
          </a:prstGeom>
          <a:noFill/>
          <a:ln cap="flat" cmpd="sng" w="9525">
            <a:solidFill>
              <a:srgbClr val="000099"/>
            </a:solidFill>
            <a:prstDash val="solid"/>
            <a:round/>
            <a:headEnd len="sm" w="sm" type="none"/>
            <a:tailEnd len="sm" w="sm" type="none"/>
          </a:ln>
        </p:spPr>
      </p:pic>
      <p:sp>
        <p:nvSpPr>
          <p:cNvPr id="121" name="Google Shape;121;p21"/>
          <p:cNvSpPr txBox="1"/>
          <p:nvPr/>
        </p:nvSpPr>
        <p:spPr>
          <a:xfrm rot="-5399579">
            <a:off x="-874503" y="2562651"/>
            <a:ext cx="2451900" cy="7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2000">
                <a:solidFill>
                  <a:schemeClr val="dk1"/>
                </a:solidFill>
              </a:rPr>
              <a:t>www.nacacnet.org</a:t>
            </a:r>
            <a:endParaRPr i="1" sz="20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Naviance Student</a:t>
            </a:r>
            <a:endParaRPr b="1">
              <a:latin typeface="Playfair Display"/>
              <a:ea typeface="Playfair Display"/>
              <a:cs typeface="Playfair Display"/>
              <a:sym typeface="Playfair Display"/>
            </a:endParaRPr>
          </a:p>
        </p:txBody>
      </p:sp>
      <p:sp>
        <p:nvSpPr>
          <p:cNvPr id="127" name="Google Shape;127;p22"/>
          <p:cNvSpPr txBox="1"/>
          <p:nvPr>
            <p:ph idx="1" type="body"/>
          </p:nvPr>
        </p:nvSpPr>
        <p:spPr>
          <a:xfrm>
            <a:off x="311700" y="1152475"/>
            <a:ext cx="7039800" cy="3416400"/>
          </a:xfrm>
          <a:prstGeom prst="rect">
            <a:avLst/>
          </a:prstGeom>
        </p:spPr>
        <p:txBody>
          <a:bodyPr anchorCtr="0" anchor="t" bIns="91425" lIns="91425" spcFirstLastPara="1" rIns="91425" wrap="square" tIns="91425">
            <a:normAutofit/>
          </a:bodyPr>
          <a:lstStyle/>
          <a:p>
            <a:pPr indent="-279400" lvl="0" marL="342900" rtl="0" algn="l">
              <a:lnSpc>
                <a:spcPct val="90000"/>
              </a:lnSpc>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Computer-based program used to assist students in post-secondary planning</a:t>
            </a:r>
            <a:endParaRPr>
              <a:solidFill>
                <a:schemeClr val="dk1"/>
              </a:solidFill>
              <a:latin typeface="Playfair Display"/>
              <a:ea typeface="Playfair Display"/>
              <a:cs typeface="Playfair Display"/>
              <a:sym typeface="Playfair Display"/>
            </a:endParaRPr>
          </a:p>
          <a:p>
            <a:pPr indent="-279400" lvl="0" marL="342900" rtl="0" algn="l">
              <a:lnSpc>
                <a:spcPct val="90000"/>
              </a:lnSpc>
              <a:spcBef>
                <a:spcPts val="56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Includes:</a:t>
            </a:r>
            <a:endParaRPr>
              <a:solidFill>
                <a:schemeClr val="dk1"/>
              </a:solidFill>
              <a:latin typeface="Playfair Display"/>
              <a:ea typeface="Playfair Display"/>
              <a:cs typeface="Playfair Display"/>
              <a:sym typeface="Playfair Display"/>
            </a:endParaRPr>
          </a:p>
          <a:p>
            <a:pPr indent="-247650" lvl="1" marL="742950" rtl="0" algn="l">
              <a:lnSpc>
                <a:spcPct val="90000"/>
              </a:lnSpc>
              <a:spcBef>
                <a:spcPts val="480"/>
              </a:spcBef>
              <a:spcAft>
                <a:spcPts val="0"/>
              </a:spcAft>
              <a:buClr>
                <a:schemeClr val="accent4"/>
              </a:buClr>
              <a:buSzPts val="1800"/>
              <a:buFont typeface="Playfair Display"/>
              <a:buChar char="▪"/>
            </a:pPr>
            <a:r>
              <a:rPr lang="en" sz="1800">
                <a:solidFill>
                  <a:schemeClr val="dk1"/>
                </a:solidFill>
                <a:latin typeface="Playfair Display"/>
                <a:ea typeface="Playfair Display"/>
                <a:cs typeface="Playfair Display"/>
                <a:sym typeface="Playfair Display"/>
              </a:rPr>
              <a:t>Student access through Clever (already on students </a:t>
            </a:r>
            <a:endParaRPr sz="1800">
              <a:solidFill>
                <a:schemeClr val="dk1"/>
              </a:solidFill>
              <a:latin typeface="Playfair Display"/>
              <a:ea typeface="Playfair Display"/>
              <a:cs typeface="Playfair Display"/>
              <a:sym typeface="Playfair Display"/>
            </a:endParaRPr>
          </a:p>
          <a:p>
            <a:pPr indent="0" lvl="0" marL="742950" rtl="0" algn="l">
              <a:lnSpc>
                <a:spcPct val="90000"/>
              </a:lnSpc>
              <a:spcBef>
                <a:spcPts val="480"/>
              </a:spcBef>
              <a:spcAft>
                <a:spcPts val="0"/>
              </a:spcAft>
              <a:buNone/>
            </a:pPr>
            <a:r>
              <a:rPr lang="en" sz="1800">
                <a:solidFill>
                  <a:schemeClr val="dk1"/>
                </a:solidFill>
                <a:latin typeface="Playfair Display"/>
                <a:ea typeface="Playfair Display"/>
                <a:cs typeface="Playfair Display"/>
                <a:sym typeface="Playfair Display"/>
              </a:rPr>
              <a:t>IPAD’s) </a:t>
            </a:r>
            <a:endParaRPr sz="1800">
              <a:solidFill>
                <a:schemeClr val="dk1"/>
              </a:solidFill>
              <a:latin typeface="Playfair Display"/>
              <a:ea typeface="Playfair Display"/>
              <a:cs typeface="Playfair Display"/>
              <a:sym typeface="Playfair Display"/>
            </a:endParaRPr>
          </a:p>
          <a:p>
            <a:pPr indent="-247650" lvl="1" marL="742950" rtl="0" algn="l">
              <a:lnSpc>
                <a:spcPct val="90000"/>
              </a:lnSpc>
              <a:spcBef>
                <a:spcPts val="480"/>
              </a:spcBef>
              <a:spcAft>
                <a:spcPts val="0"/>
              </a:spcAft>
              <a:buClr>
                <a:schemeClr val="accent4"/>
              </a:buClr>
              <a:buSzPts val="1800"/>
              <a:buFont typeface="Playfair Display"/>
              <a:buChar char="▪"/>
            </a:pPr>
            <a:r>
              <a:rPr lang="en" sz="1800">
                <a:solidFill>
                  <a:schemeClr val="dk1"/>
                </a:solidFill>
                <a:latin typeface="Playfair Display"/>
                <a:ea typeface="Playfair Display"/>
                <a:cs typeface="Playfair Display"/>
                <a:sym typeface="Playfair Display"/>
              </a:rPr>
              <a:t>Used each year to help students research potential careers/colleges/post-secondary plans</a:t>
            </a:r>
            <a:endParaRPr sz="1800">
              <a:solidFill>
                <a:schemeClr val="dk1"/>
              </a:solidFill>
              <a:latin typeface="Playfair Display"/>
              <a:ea typeface="Playfair Display"/>
              <a:cs typeface="Playfair Display"/>
              <a:sym typeface="Playfair Display"/>
            </a:endParaRPr>
          </a:p>
          <a:p>
            <a:pPr indent="-247650" lvl="1" marL="742950" rtl="0" algn="l">
              <a:lnSpc>
                <a:spcPct val="90000"/>
              </a:lnSpc>
              <a:spcBef>
                <a:spcPts val="480"/>
              </a:spcBef>
              <a:spcAft>
                <a:spcPts val="0"/>
              </a:spcAft>
              <a:buClr>
                <a:schemeClr val="accent4"/>
              </a:buClr>
              <a:buSzPts val="1800"/>
              <a:buFont typeface="Playfair Display"/>
              <a:buChar char="▪"/>
            </a:pPr>
            <a:r>
              <a:rPr lang="en" sz="1800">
                <a:solidFill>
                  <a:schemeClr val="dk1"/>
                </a:solidFill>
                <a:latin typeface="Playfair Display"/>
                <a:ea typeface="Playfair Display"/>
                <a:cs typeface="Playfair Display"/>
                <a:sym typeface="Playfair Display"/>
              </a:rPr>
              <a:t>Resume builder</a:t>
            </a:r>
            <a:endParaRPr sz="1800">
              <a:solidFill>
                <a:schemeClr val="dk1"/>
              </a:solidFill>
              <a:latin typeface="Playfair Display"/>
              <a:ea typeface="Playfair Display"/>
              <a:cs typeface="Playfair Display"/>
              <a:sym typeface="Playfair Display"/>
            </a:endParaRPr>
          </a:p>
          <a:p>
            <a:pPr indent="-247650" lvl="1" marL="742950" rtl="0" algn="l">
              <a:lnSpc>
                <a:spcPct val="90000"/>
              </a:lnSpc>
              <a:spcBef>
                <a:spcPts val="480"/>
              </a:spcBef>
              <a:spcAft>
                <a:spcPts val="0"/>
              </a:spcAft>
              <a:buClr>
                <a:schemeClr val="accent4"/>
              </a:buClr>
              <a:buSzPts val="1800"/>
              <a:buFont typeface="Playfair Display"/>
              <a:buChar char="▪"/>
            </a:pPr>
            <a:r>
              <a:rPr lang="en" sz="1800">
                <a:solidFill>
                  <a:schemeClr val="dk1"/>
                </a:solidFill>
                <a:latin typeface="Playfair Display"/>
                <a:ea typeface="Playfair Display"/>
                <a:cs typeface="Playfair Display"/>
                <a:sym typeface="Playfair Display"/>
              </a:rPr>
              <a:t>Career and Personality Inventories/assessments</a:t>
            </a:r>
            <a:endParaRPr sz="1800">
              <a:solidFill>
                <a:schemeClr val="dk1"/>
              </a:solidFill>
              <a:latin typeface="Playfair Display"/>
              <a:ea typeface="Playfair Display"/>
              <a:cs typeface="Playfair Display"/>
              <a:sym typeface="Playfair Display"/>
            </a:endParaRPr>
          </a:p>
          <a:p>
            <a:pPr indent="-247650" lvl="1" marL="742950" rtl="0" algn="l">
              <a:lnSpc>
                <a:spcPct val="90000"/>
              </a:lnSpc>
              <a:spcBef>
                <a:spcPts val="480"/>
              </a:spcBef>
              <a:spcAft>
                <a:spcPts val="0"/>
              </a:spcAft>
              <a:buClr>
                <a:schemeClr val="accent4"/>
              </a:buClr>
              <a:buSzPts val="1800"/>
              <a:buFont typeface="Playfair Display"/>
              <a:buChar char="▪"/>
            </a:pPr>
            <a:r>
              <a:rPr lang="en" sz="1800">
                <a:solidFill>
                  <a:schemeClr val="dk1"/>
                </a:solidFill>
                <a:latin typeface="Playfair Display"/>
                <a:ea typeface="Playfair Display"/>
                <a:cs typeface="Playfair Display"/>
                <a:sym typeface="Playfair Display"/>
              </a:rPr>
              <a:t>Scattergrams with individual GPA &amp; test scores</a:t>
            </a:r>
            <a:endParaRPr sz="1800">
              <a:solidFill>
                <a:schemeClr val="dk1"/>
              </a:solidFill>
              <a:latin typeface="Playfair Display"/>
              <a:ea typeface="Playfair Display"/>
              <a:cs typeface="Playfair Display"/>
              <a:sym typeface="Playfair Display"/>
            </a:endParaRPr>
          </a:p>
        </p:txBody>
      </p:sp>
      <p:pic>
        <p:nvPicPr>
          <p:cNvPr id="128" name="Google Shape;128;p22"/>
          <p:cNvPicPr preferRelativeResize="0"/>
          <p:nvPr/>
        </p:nvPicPr>
        <p:blipFill>
          <a:blip r:embed="rId4">
            <a:alphaModFix/>
          </a:blip>
          <a:stretch>
            <a:fillRect/>
          </a:stretch>
        </p:blipFill>
        <p:spPr>
          <a:xfrm>
            <a:off x="7000175" y="1832750"/>
            <a:ext cx="1478001" cy="1478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Playfair Display"/>
                <a:ea typeface="Playfair Display"/>
                <a:cs typeface="Playfair Display"/>
                <a:sym typeface="Playfair Display"/>
              </a:rPr>
              <a:t>Topics Covered in Classroom &amp; Individual Meetings</a:t>
            </a:r>
            <a:endParaRPr b="1">
              <a:latin typeface="Playfair Display"/>
              <a:ea typeface="Playfair Display"/>
              <a:cs typeface="Playfair Display"/>
              <a:sym typeface="Playfair Display"/>
            </a:endParaRPr>
          </a:p>
        </p:txBody>
      </p:sp>
      <p:sp>
        <p:nvSpPr>
          <p:cNvPr id="134" name="Google Shape;134;p23"/>
          <p:cNvSpPr txBox="1"/>
          <p:nvPr>
            <p:ph idx="1" type="body"/>
          </p:nvPr>
        </p:nvSpPr>
        <p:spPr>
          <a:xfrm>
            <a:off x="311700" y="1017725"/>
            <a:ext cx="8520600" cy="387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dk1"/>
                </a:solidFill>
                <a:latin typeface="Playfair Display"/>
                <a:ea typeface="Playfair Display"/>
                <a:cs typeface="Playfair Display"/>
                <a:sym typeface="Playfair Display"/>
              </a:rPr>
              <a:t>10th Grade</a:t>
            </a:r>
            <a:endParaRPr u="sng">
              <a:solidFill>
                <a:schemeClr val="dk1"/>
              </a:solidFill>
              <a:latin typeface="Playfair Display"/>
              <a:ea typeface="Playfair Display"/>
              <a:cs typeface="Playfair Display"/>
              <a:sym typeface="Playfair Display"/>
            </a:endParaRPr>
          </a:p>
          <a:p>
            <a:pPr indent="-342900" lvl="0" marL="457200" rtl="0" algn="l">
              <a:spcBef>
                <a:spcPts val="120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“Soft Skills to Pay the Bills” - interpersonal skills for the workplace</a:t>
            </a:r>
            <a:endParaRPr>
              <a:solidFill>
                <a:schemeClr val="dk1"/>
              </a:solidFill>
              <a:latin typeface="Playfair Display"/>
              <a:ea typeface="Playfair Display"/>
              <a:cs typeface="Playfair Display"/>
              <a:sym typeface="Playfair Display"/>
            </a:endParaRPr>
          </a:p>
          <a:p>
            <a:pPr indent="-317500" lvl="1" marL="914400" rtl="0" algn="l">
              <a:spcBef>
                <a:spcPts val="0"/>
              </a:spcBef>
              <a:spcAft>
                <a:spcPts val="0"/>
              </a:spcAft>
              <a:buClr>
                <a:schemeClr val="dk1"/>
              </a:buClr>
              <a:buSzPts val="1400"/>
              <a:buFont typeface="Playfair Display"/>
              <a:buChar char="○"/>
            </a:pPr>
            <a:r>
              <a:rPr lang="en">
                <a:solidFill>
                  <a:schemeClr val="dk1"/>
                </a:solidFill>
                <a:latin typeface="Playfair Display"/>
                <a:ea typeface="Playfair Display"/>
                <a:cs typeface="Playfair Display"/>
                <a:sym typeface="Playfair Display"/>
              </a:rPr>
              <a:t>Career Jenga: Interview questions </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Course Selection </a:t>
            </a:r>
            <a:endParaRPr>
              <a:solidFill>
                <a:schemeClr val="dk1"/>
              </a:solidFill>
              <a:latin typeface="Playfair Display"/>
              <a:ea typeface="Playfair Display"/>
              <a:cs typeface="Playfair Display"/>
              <a:sym typeface="Playfair Display"/>
            </a:endParaRPr>
          </a:p>
          <a:p>
            <a:pPr indent="-317500" lvl="1" marL="914400" rtl="0" algn="l">
              <a:spcBef>
                <a:spcPts val="0"/>
              </a:spcBef>
              <a:spcAft>
                <a:spcPts val="0"/>
              </a:spcAft>
              <a:buClr>
                <a:schemeClr val="dk1"/>
              </a:buClr>
              <a:buSzPts val="1400"/>
              <a:buFont typeface="Playfair Display"/>
              <a:buChar char="○"/>
            </a:pPr>
            <a:r>
              <a:rPr lang="en">
                <a:solidFill>
                  <a:schemeClr val="dk1"/>
                </a:solidFill>
                <a:latin typeface="Playfair Display"/>
                <a:ea typeface="Playfair Display"/>
                <a:cs typeface="Playfair Display"/>
                <a:sym typeface="Playfair Display"/>
              </a:rPr>
              <a:t>Interests aligning with elective options</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None/>
            </a:pPr>
            <a:r>
              <a:rPr lang="en" u="sng">
                <a:solidFill>
                  <a:schemeClr val="dk1"/>
                </a:solidFill>
                <a:latin typeface="Playfair Display"/>
                <a:ea typeface="Playfair Display"/>
                <a:cs typeface="Playfair Display"/>
                <a:sym typeface="Playfair Display"/>
              </a:rPr>
              <a:t>11th Grade</a:t>
            </a:r>
            <a:endParaRPr u="sng">
              <a:solidFill>
                <a:schemeClr val="dk1"/>
              </a:solidFill>
              <a:latin typeface="Playfair Display"/>
              <a:ea typeface="Playfair Display"/>
              <a:cs typeface="Playfair Display"/>
              <a:sym typeface="Playfair Display"/>
            </a:endParaRPr>
          </a:p>
          <a:p>
            <a:pPr indent="-342900" lvl="0" marL="457200" rtl="0" algn="l">
              <a:spcBef>
                <a:spcPts val="120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Post-Secondary </a:t>
            </a:r>
            <a:r>
              <a:rPr lang="en">
                <a:solidFill>
                  <a:schemeClr val="dk1"/>
                </a:solidFill>
                <a:latin typeface="Playfair Display"/>
                <a:ea typeface="Playfair Display"/>
                <a:cs typeface="Playfair Display"/>
                <a:sym typeface="Playfair Display"/>
              </a:rPr>
              <a:t>options</a:t>
            </a:r>
            <a:r>
              <a:rPr lang="en">
                <a:solidFill>
                  <a:schemeClr val="dk1"/>
                </a:solidFill>
                <a:latin typeface="Playfair Display"/>
                <a:ea typeface="Playfair Display"/>
                <a:cs typeface="Playfair Display"/>
                <a:sym typeface="Playfair Display"/>
              </a:rPr>
              <a:t> and planning</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Career Exploration Day in December </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ASVAB Information</a:t>
            </a:r>
            <a:endParaRPr>
              <a:solidFill>
                <a:schemeClr val="dk1"/>
              </a:solidFill>
              <a:latin typeface="Playfair Display"/>
              <a:ea typeface="Playfair Display"/>
              <a:cs typeface="Playfair Display"/>
              <a:sym typeface="Playfair Display"/>
            </a:endParaRPr>
          </a:p>
          <a:p>
            <a:pPr indent="-342900" lvl="0" marL="457200" rtl="0" algn="l">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Course Selection</a:t>
            </a:r>
            <a:endParaRPr>
              <a:solidFill>
                <a:schemeClr val="dk1"/>
              </a:solidFill>
              <a:latin typeface="Playfair Display"/>
              <a:ea typeface="Playfair Display"/>
              <a:cs typeface="Playfair Display"/>
              <a:sym typeface="Playfair Display"/>
            </a:endParaRPr>
          </a:p>
          <a:p>
            <a:pPr indent="-317500" lvl="1" marL="914400" rtl="0" algn="l">
              <a:spcBef>
                <a:spcPts val="0"/>
              </a:spcBef>
              <a:spcAft>
                <a:spcPts val="0"/>
              </a:spcAft>
              <a:buClr>
                <a:schemeClr val="dk1"/>
              </a:buClr>
              <a:buSzPts val="1400"/>
              <a:buFont typeface="Playfair Display"/>
              <a:buChar char="○"/>
            </a:pPr>
            <a:r>
              <a:rPr lang="en">
                <a:solidFill>
                  <a:schemeClr val="dk1"/>
                </a:solidFill>
                <a:latin typeface="Playfair Display"/>
                <a:ea typeface="Playfair Display"/>
                <a:cs typeface="Playfair Display"/>
                <a:sym typeface="Playfair Display"/>
              </a:rPr>
              <a:t>Interests aligning with elective options</a:t>
            </a:r>
            <a:endParaRPr>
              <a:solidFill>
                <a:schemeClr val="dk1"/>
              </a:solidFill>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Playfair Display"/>
                <a:ea typeface="Playfair Display"/>
                <a:cs typeface="Playfair Display"/>
                <a:sym typeface="Playfair Display"/>
              </a:rPr>
              <a:t>Armed Services Vocational Aptitude Battery (ASVAB)</a:t>
            </a:r>
            <a:endParaRPr b="1">
              <a:latin typeface="Playfair Display"/>
              <a:ea typeface="Playfair Display"/>
              <a:cs typeface="Playfair Display"/>
              <a:sym typeface="Playfair Display"/>
            </a:endParaRPr>
          </a:p>
        </p:txBody>
      </p:sp>
      <p:sp>
        <p:nvSpPr>
          <p:cNvPr id="140" name="Google Shape;140;p24"/>
          <p:cNvSpPr txBox="1"/>
          <p:nvPr>
            <p:ph idx="1" type="body"/>
          </p:nvPr>
        </p:nvSpPr>
        <p:spPr>
          <a:xfrm>
            <a:off x="311700" y="1152475"/>
            <a:ext cx="8633100" cy="26418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1500">
                <a:solidFill>
                  <a:schemeClr val="dk1"/>
                </a:solidFill>
                <a:latin typeface="Playfair Display"/>
                <a:ea typeface="Playfair Display"/>
                <a:cs typeface="Playfair Display"/>
                <a:sym typeface="Playfair Display"/>
              </a:rPr>
              <a:t>The Armed Services Vocational Aptitude Battery (ASVAB) is a test that measures skills and strengths in areas like math, English, mechanical comprehension, and electronics.</a:t>
            </a:r>
            <a:endParaRPr sz="1500">
              <a:solidFill>
                <a:schemeClr val="dk1"/>
              </a:solidFill>
              <a:latin typeface="Playfair Display"/>
              <a:ea typeface="Playfair Display"/>
              <a:cs typeface="Playfair Display"/>
              <a:sym typeface="Playfair Display"/>
            </a:endParaRPr>
          </a:p>
          <a:p>
            <a:pPr indent="0" lvl="0" marL="0" rtl="0" algn="l">
              <a:spcBef>
                <a:spcPts val="1200"/>
              </a:spcBef>
              <a:spcAft>
                <a:spcPts val="0"/>
              </a:spcAft>
              <a:buNone/>
            </a:pPr>
            <a:r>
              <a:t/>
            </a:r>
            <a:endParaRPr sz="1500">
              <a:solidFill>
                <a:schemeClr val="dk1"/>
              </a:solidFill>
              <a:highlight>
                <a:schemeClr val="lt1"/>
              </a:highlight>
              <a:latin typeface="Playfair Display"/>
              <a:ea typeface="Playfair Display"/>
              <a:cs typeface="Playfair Display"/>
              <a:sym typeface="Playfair Display"/>
            </a:endParaRPr>
          </a:p>
          <a:p>
            <a:pPr indent="0" lvl="0" marL="0" rtl="0" algn="l">
              <a:spcBef>
                <a:spcPts val="1200"/>
              </a:spcBef>
              <a:spcAft>
                <a:spcPts val="0"/>
              </a:spcAft>
              <a:buNone/>
            </a:pPr>
            <a:r>
              <a:rPr b="1" lang="en" sz="1500">
                <a:solidFill>
                  <a:schemeClr val="dk1"/>
                </a:solidFill>
                <a:highlight>
                  <a:schemeClr val="lt1"/>
                </a:highlight>
                <a:latin typeface="Playfair Display"/>
                <a:ea typeface="Playfair Display"/>
                <a:cs typeface="Playfair Display"/>
                <a:sym typeface="Playfair Display"/>
              </a:rPr>
              <a:t>ASVAB Career Exploration Program (CEP)</a:t>
            </a:r>
            <a:r>
              <a:rPr lang="en" sz="1500">
                <a:solidFill>
                  <a:schemeClr val="dk1"/>
                </a:solidFill>
                <a:highlight>
                  <a:schemeClr val="lt1"/>
                </a:highlight>
                <a:latin typeface="Playfair Display"/>
                <a:ea typeface="Playfair Display"/>
                <a:cs typeface="Playfair Display"/>
                <a:sym typeface="Playfair Display"/>
              </a:rPr>
              <a:t>: The CEP helps students identify their skills and interests, explore career pathways, and make a plan for their future. The program encourages students to explore all the pathways they can take to reach their career goals, including education, credentialing, licensure and apprenticeship programs, and the military.</a:t>
            </a:r>
            <a:endParaRPr sz="1500">
              <a:solidFill>
                <a:schemeClr val="dk1"/>
              </a:solidFill>
              <a:highlight>
                <a:schemeClr val="lt1"/>
              </a:highlight>
              <a:latin typeface="Playfair Display"/>
              <a:ea typeface="Playfair Display"/>
              <a:cs typeface="Playfair Display"/>
              <a:sym typeface="Playfair Display"/>
            </a:endParaRPr>
          </a:p>
          <a:p>
            <a:pPr indent="0" lvl="0" marL="0" rtl="0" algn="l">
              <a:spcBef>
                <a:spcPts val="1200"/>
              </a:spcBef>
              <a:spcAft>
                <a:spcPts val="0"/>
              </a:spcAft>
              <a:buNone/>
            </a:pPr>
            <a:r>
              <a:t/>
            </a:r>
            <a:endParaRPr sz="1500">
              <a:solidFill>
                <a:schemeClr val="dk1"/>
              </a:solidFill>
              <a:highlight>
                <a:schemeClr val="lt1"/>
              </a:highlight>
              <a:latin typeface="Playfair Display"/>
              <a:ea typeface="Playfair Display"/>
              <a:cs typeface="Playfair Display"/>
              <a:sym typeface="Playfair Display"/>
            </a:endParaRPr>
          </a:p>
          <a:p>
            <a:pPr indent="0" lvl="0" marL="0" rtl="0" algn="l">
              <a:spcBef>
                <a:spcPts val="1200"/>
              </a:spcBef>
              <a:spcAft>
                <a:spcPts val="1200"/>
              </a:spcAft>
              <a:buNone/>
            </a:pPr>
            <a:r>
              <a:rPr lang="en" sz="1500">
                <a:solidFill>
                  <a:schemeClr val="dk1"/>
                </a:solidFill>
                <a:latin typeface="Playfair Display"/>
                <a:ea typeface="Playfair Display"/>
                <a:cs typeface="Playfair Display"/>
                <a:sym typeface="Playfair Display"/>
              </a:rPr>
              <a:t>The ASVAB is an excellent tool for students who are not sure of their plans after graduation. </a:t>
            </a:r>
            <a:r>
              <a:rPr b="1" lang="en" sz="1500" u="sng">
                <a:solidFill>
                  <a:schemeClr val="dk1"/>
                </a:solidFill>
                <a:latin typeface="Playfair Display"/>
                <a:ea typeface="Playfair Display"/>
                <a:cs typeface="Playfair Display"/>
                <a:sym typeface="Playfair Display"/>
              </a:rPr>
              <a:t>Scores and results  are not shared with the military unless the student chooses to share them.</a:t>
            </a:r>
            <a:endParaRPr b="1" sz="1500" u="sng">
              <a:solidFill>
                <a:schemeClr val="dk1"/>
              </a:solidFill>
              <a:latin typeface="Playfair Display"/>
              <a:ea typeface="Playfair Display"/>
              <a:cs typeface="Playfair Display"/>
              <a:sym typeface="Playfair Display"/>
            </a:endParaRPr>
          </a:p>
        </p:txBody>
      </p:sp>
      <p:pic>
        <p:nvPicPr>
          <p:cNvPr id="141" name="Google Shape;141;p24"/>
          <p:cNvPicPr preferRelativeResize="0"/>
          <p:nvPr/>
        </p:nvPicPr>
        <p:blipFill>
          <a:blip r:embed="rId4">
            <a:alphaModFix/>
          </a:blip>
          <a:stretch>
            <a:fillRect/>
          </a:stretch>
        </p:blipFill>
        <p:spPr>
          <a:xfrm>
            <a:off x="3489150" y="3849550"/>
            <a:ext cx="2165700" cy="113157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Playfair Display"/>
                <a:ea typeface="Playfair Display"/>
                <a:cs typeface="Playfair Display"/>
                <a:sym typeface="Playfair Display"/>
              </a:rPr>
              <a:t>SAT vs. ACT</a:t>
            </a:r>
            <a:endParaRPr b="1">
              <a:latin typeface="Playfair Display"/>
              <a:ea typeface="Playfair Display"/>
              <a:cs typeface="Playfair Display"/>
              <a:sym typeface="Playfair Display"/>
            </a:endParaRPr>
          </a:p>
        </p:txBody>
      </p:sp>
      <p:sp>
        <p:nvSpPr>
          <p:cNvPr id="147" name="Google Shape;147;p25"/>
          <p:cNvSpPr txBox="1"/>
          <p:nvPr>
            <p:ph idx="1" type="body"/>
          </p:nvPr>
        </p:nvSpPr>
        <p:spPr>
          <a:xfrm>
            <a:off x="3260100" y="3996175"/>
            <a:ext cx="2623800" cy="934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4500">
                <a:solidFill>
                  <a:schemeClr val="dk1"/>
                </a:solidFill>
              </a:rPr>
              <a:t>For more information:</a:t>
            </a:r>
            <a:endParaRPr sz="4500">
              <a:solidFill>
                <a:schemeClr val="dk1"/>
              </a:solidFill>
            </a:endParaRPr>
          </a:p>
          <a:p>
            <a:pPr indent="-300037" lvl="0" marL="457200" rtl="0" algn="l">
              <a:spcBef>
                <a:spcPts val="1200"/>
              </a:spcBef>
              <a:spcAft>
                <a:spcPts val="0"/>
              </a:spcAft>
              <a:buClr>
                <a:schemeClr val="dk1"/>
              </a:buClr>
              <a:buSzPct val="100000"/>
              <a:buChar char="●"/>
            </a:pPr>
            <a:r>
              <a:rPr lang="en" sz="4500">
                <a:solidFill>
                  <a:schemeClr val="dk1"/>
                </a:solidFill>
              </a:rPr>
              <a:t>SAT: </a:t>
            </a:r>
            <a:r>
              <a:rPr lang="en" sz="4500" u="sng">
                <a:solidFill>
                  <a:schemeClr val="hlink"/>
                </a:solidFill>
                <a:hlinkClick r:id="rId4"/>
              </a:rPr>
              <a:t>www.collegeboard.com</a:t>
            </a:r>
            <a:endParaRPr sz="4500">
              <a:solidFill>
                <a:schemeClr val="dk1"/>
              </a:solidFill>
            </a:endParaRPr>
          </a:p>
          <a:p>
            <a:pPr indent="-300037" lvl="0" marL="457200" rtl="0" algn="l">
              <a:spcBef>
                <a:spcPts val="0"/>
              </a:spcBef>
              <a:spcAft>
                <a:spcPts val="0"/>
              </a:spcAft>
              <a:buClr>
                <a:schemeClr val="dk1"/>
              </a:buClr>
              <a:buSzPct val="100000"/>
              <a:buChar char="●"/>
            </a:pPr>
            <a:r>
              <a:rPr lang="en" sz="4500">
                <a:solidFill>
                  <a:schemeClr val="dk1"/>
                </a:solidFill>
              </a:rPr>
              <a:t>ACT: </a:t>
            </a:r>
            <a:r>
              <a:rPr lang="en" sz="4500" u="sng">
                <a:solidFill>
                  <a:schemeClr val="hlink"/>
                </a:solidFill>
                <a:hlinkClick r:id="rId5"/>
              </a:rPr>
              <a:t>www.act.org</a:t>
            </a:r>
            <a:endParaRPr sz="4500">
              <a:solidFill>
                <a:schemeClr val="dk1"/>
              </a:solidFill>
            </a:endParaRPr>
          </a:p>
          <a:p>
            <a:pPr indent="0" lvl="0" marL="0" rtl="0" algn="l">
              <a:spcBef>
                <a:spcPts val="1200"/>
              </a:spcBef>
              <a:spcAft>
                <a:spcPts val="1200"/>
              </a:spcAft>
              <a:buNone/>
            </a:pPr>
            <a:r>
              <a:t/>
            </a:r>
            <a:endParaRPr sz="1200">
              <a:solidFill>
                <a:schemeClr val="dk1"/>
              </a:solidFill>
            </a:endParaRPr>
          </a:p>
        </p:txBody>
      </p:sp>
      <p:pic>
        <p:nvPicPr>
          <p:cNvPr id="148" name="Google Shape;148;p25"/>
          <p:cNvPicPr preferRelativeResize="0"/>
          <p:nvPr/>
        </p:nvPicPr>
        <p:blipFill>
          <a:blip r:embed="rId6">
            <a:alphaModFix/>
          </a:blip>
          <a:stretch>
            <a:fillRect/>
          </a:stretch>
        </p:blipFill>
        <p:spPr>
          <a:xfrm>
            <a:off x="1541038" y="1170125"/>
            <a:ext cx="6061915" cy="26736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b="1" lang="en" sz="3000">
                <a:latin typeface="Playfair Display"/>
                <a:ea typeface="Playfair Display"/>
                <a:cs typeface="Playfair Display"/>
                <a:sym typeface="Playfair Display"/>
              </a:rPr>
              <a:t>Test Optional</a:t>
            </a:r>
            <a:endParaRPr b="1" sz="3000">
              <a:latin typeface="Playfair Display"/>
              <a:ea typeface="Playfair Display"/>
              <a:cs typeface="Playfair Display"/>
              <a:sym typeface="Playfair Display"/>
            </a:endParaRPr>
          </a:p>
          <a:p>
            <a:pPr indent="0" lvl="0" marL="0" rtl="0" algn="l">
              <a:spcBef>
                <a:spcPts val="0"/>
              </a:spcBef>
              <a:spcAft>
                <a:spcPts val="0"/>
              </a:spcAft>
              <a:buNone/>
            </a:pPr>
            <a:r>
              <a:t/>
            </a:r>
            <a:endParaRPr/>
          </a:p>
        </p:txBody>
      </p:sp>
      <p:sp>
        <p:nvSpPr>
          <p:cNvPr id="154" name="Google Shape;154;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chemeClr val="dk1"/>
                </a:solidFill>
                <a:latin typeface="Playfair Display"/>
                <a:ea typeface="Playfair Display"/>
                <a:cs typeface="Playfair Display"/>
                <a:sym typeface="Playfair Display"/>
              </a:rPr>
              <a:t>If a college or university has a test-optional policy, they do not require students to submit their SAT or ACT scores. Students can choose if they would like to submit their standardized test scores or not.</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chemeClr val="dk1"/>
              </a:buClr>
              <a:buSzPts val="1100"/>
              <a:buFont typeface="Arial"/>
              <a:buNone/>
            </a:pPr>
            <a:r>
              <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chemeClr val="dk1"/>
              </a:buClr>
              <a:buSzPts val="1100"/>
              <a:buFont typeface="Arial"/>
              <a:buNone/>
            </a:pPr>
            <a:r>
              <a:rPr lang="en">
                <a:solidFill>
                  <a:schemeClr val="dk1"/>
                </a:solidFill>
                <a:latin typeface="Playfair Display"/>
                <a:ea typeface="Playfair Display"/>
                <a:cs typeface="Playfair Display"/>
                <a:sym typeface="Playfair Display"/>
              </a:rPr>
              <a:t>*For more information and to see a current list of colleges with a test-optional policy, please visit </a:t>
            </a:r>
            <a:r>
              <a:rPr lang="en" u="sng">
                <a:solidFill>
                  <a:srgbClr val="0F9D58"/>
                </a:solidFill>
                <a:latin typeface="Playfair Display"/>
                <a:ea typeface="Playfair Display"/>
                <a:cs typeface="Playfair Display"/>
                <a:sym typeface="Playfair Display"/>
                <a:hlinkClick r:id="rId4">
                  <a:extLst>
                    <a:ext uri="{A12FA001-AC4F-418D-AE19-62706E023703}">
                      <ahyp:hlinkClr val="tx"/>
                    </a:ext>
                  </a:extLst>
                </a:hlinkClick>
              </a:rPr>
              <a:t>www.fairtest.org</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1200"/>
              </a:spcAft>
              <a:buNone/>
            </a:pPr>
            <a:r>
              <a:t/>
            </a:r>
            <a:endParaRPr/>
          </a:p>
        </p:txBody>
      </p:sp>
      <p:pic>
        <p:nvPicPr>
          <p:cNvPr id="155" name="Google Shape;155;p26"/>
          <p:cNvPicPr preferRelativeResize="0"/>
          <p:nvPr/>
        </p:nvPicPr>
        <p:blipFill>
          <a:blip r:embed="rId5">
            <a:alphaModFix/>
          </a:blip>
          <a:stretch>
            <a:fillRect/>
          </a:stretch>
        </p:blipFill>
        <p:spPr>
          <a:xfrm>
            <a:off x="3115825" y="3878000"/>
            <a:ext cx="2912325" cy="947025"/>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Playfair Display"/>
                <a:ea typeface="Playfair Display"/>
                <a:cs typeface="Playfair Display"/>
                <a:sym typeface="Playfair Display"/>
              </a:rPr>
              <a:t>Assessment Information</a:t>
            </a:r>
            <a:endParaRPr b="1">
              <a:latin typeface="Playfair Display"/>
              <a:ea typeface="Playfair Display"/>
              <a:cs typeface="Playfair Display"/>
              <a:sym typeface="Playfair Display"/>
            </a:endParaRPr>
          </a:p>
        </p:txBody>
      </p:sp>
      <p:graphicFrame>
        <p:nvGraphicFramePr>
          <p:cNvPr id="161" name="Google Shape;161;p27"/>
          <p:cNvGraphicFramePr/>
          <p:nvPr/>
        </p:nvGraphicFramePr>
        <p:xfrm>
          <a:off x="952500" y="1428750"/>
          <a:ext cx="3000000" cy="3000000"/>
        </p:xfrm>
        <a:graphic>
          <a:graphicData uri="http://schemas.openxmlformats.org/drawingml/2006/table">
            <a:tbl>
              <a:tblPr>
                <a:noFill/>
                <a:tableStyleId>{74FF824C-73E6-4A9E-B70F-A2CDFD23118C}</a:tableStyleId>
              </a:tblPr>
              <a:tblGrid>
                <a:gridCol w="3619500"/>
                <a:gridCol w="3619500"/>
              </a:tblGrid>
              <a:tr h="381000">
                <a:tc>
                  <a:txBody>
                    <a:bodyPr/>
                    <a:lstStyle/>
                    <a:p>
                      <a:pPr indent="0" lvl="0" marL="0" rtl="0" algn="ctr">
                        <a:spcBef>
                          <a:spcPts val="0"/>
                        </a:spcBef>
                        <a:spcAft>
                          <a:spcPts val="0"/>
                        </a:spcAft>
                        <a:buNone/>
                      </a:pPr>
                      <a:r>
                        <a:rPr b="1" lang="en" sz="1700">
                          <a:latin typeface="Playfair Display"/>
                          <a:ea typeface="Playfair Display"/>
                          <a:cs typeface="Playfair Display"/>
                          <a:sym typeface="Playfair Display"/>
                        </a:rPr>
                        <a:t>Assessment</a:t>
                      </a:r>
                      <a:endParaRPr b="1" sz="1700">
                        <a:latin typeface="Playfair Display"/>
                        <a:ea typeface="Playfair Display"/>
                        <a:cs typeface="Playfair Display"/>
                        <a:sym typeface="Playfair Display"/>
                      </a:endParaRPr>
                    </a:p>
                  </a:txBody>
                  <a:tcPr marT="91425" marB="91425" marR="91425" marL="91425"/>
                </a:tc>
                <a:tc>
                  <a:txBody>
                    <a:bodyPr/>
                    <a:lstStyle/>
                    <a:p>
                      <a:pPr indent="0" lvl="0" marL="0" rtl="0" algn="ctr">
                        <a:spcBef>
                          <a:spcPts val="0"/>
                        </a:spcBef>
                        <a:spcAft>
                          <a:spcPts val="0"/>
                        </a:spcAft>
                        <a:buNone/>
                      </a:pPr>
                      <a:r>
                        <a:rPr b="1" lang="en" sz="1700">
                          <a:latin typeface="Playfair Display"/>
                          <a:ea typeface="Playfair Display"/>
                          <a:cs typeface="Playfair Display"/>
                          <a:sym typeface="Playfair Display"/>
                        </a:rPr>
                        <a:t>Dates</a:t>
                      </a:r>
                      <a:endParaRPr b="1" sz="1700">
                        <a:latin typeface="Playfair Display"/>
                        <a:ea typeface="Playfair Display"/>
                        <a:cs typeface="Playfair Display"/>
                        <a:sym typeface="Playfair Display"/>
                      </a:endParaRPr>
                    </a:p>
                  </a:txBody>
                  <a:tcPr marT="91425" marB="91425" marR="91425" marL="91425"/>
                </a:tc>
              </a:tr>
              <a:tr h="381000">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SAT</a:t>
                      </a:r>
                      <a:endParaRPr sz="1700">
                        <a:solidFill>
                          <a:schemeClr val="dk1"/>
                        </a:solidFill>
                        <a:latin typeface="Playfair Display"/>
                        <a:ea typeface="Playfair Display"/>
                        <a:cs typeface="Playfair Display"/>
                        <a:sym typeface="Playfair Display"/>
                      </a:endParaRPr>
                    </a:p>
                    <a:p>
                      <a:pPr indent="0" lvl="0" marL="0" rtl="0" algn="l">
                        <a:spcBef>
                          <a:spcPts val="0"/>
                        </a:spcBef>
                        <a:spcAft>
                          <a:spcPts val="0"/>
                        </a:spcAft>
                        <a:buNone/>
                      </a:pPr>
                      <a:r>
                        <a:rPr lang="en" sz="1700" u="sng">
                          <a:solidFill>
                            <a:schemeClr val="hlink"/>
                          </a:solidFill>
                          <a:latin typeface="Playfair Display"/>
                          <a:ea typeface="Playfair Display"/>
                          <a:cs typeface="Playfair Display"/>
                          <a:sym typeface="Playfair Display"/>
                          <a:hlinkClick r:id="rId4"/>
                        </a:rPr>
                        <a:t>collegeboard.org</a:t>
                      </a:r>
                      <a:r>
                        <a:rPr lang="en" sz="1700">
                          <a:solidFill>
                            <a:schemeClr val="dk1"/>
                          </a:solidFill>
                          <a:latin typeface="Playfair Display"/>
                          <a:ea typeface="Playfair Display"/>
                          <a:cs typeface="Playfair Display"/>
                          <a:sym typeface="Playfair Display"/>
                        </a:rPr>
                        <a:t> </a:t>
                      </a:r>
                      <a:endParaRPr sz="1700">
                        <a:solidFill>
                          <a:schemeClr val="dk1"/>
                        </a:solidFill>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August, October, November, December, March, May, June</a:t>
                      </a:r>
                      <a:endParaRPr sz="1700">
                        <a:solidFill>
                          <a:schemeClr val="dk1"/>
                        </a:solidFill>
                        <a:latin typeface="Playfair Display"/>
                        <a:ea typeface="Playfair Display"/>
                        <a:cs typeface="Playfair Display"/>
                        <a:sym typeface="Playfair Display"/>
                      </a:endParaRPr>
                    </a:p>
                  </a:txBody>
                  <a:tcPr marT="91425" marB="91425" marR="91425" marL="91425"/>
                </a:tc>
              </a:tr>
              <a:tr h="381000">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ACT </a:t>
                      </a:r>
                      <a:r>
                        <a:rPr lang="en" sz="1700">
                          <a:solidFill>
                            <a:schemeClr val="dk1"/>
                          </a:solidFill>
                          <a:latin typeface="Playfair Display"/>
                          <a:ea typeface="Playfair Display"/>
                          <a:cs typeface="Playfair Display"/>
                          <a:sym typeface="Playfair Display"/>
                        </a:rPr>
                        <a:t>(</a:t>
                      </a:r>
                      <a:r>
                        <a:rPr i="1" lang="en" sz="1700">
                          <a:solidFill>
                            <a:schemeClr val="dk1"/>
                          </a:solidFill>
                          <a:latin typeface="Playfair Display"/>
                          <a:ea typeface="Playfair Display"/>
                          <a:cs typeface="Playfair Display"/>
                          <a:sym typeface="Playfair Display"/>
                        </a:rPr>
                        <a:t>not offered at HHS)</a:t>
                      </a:r>
                      <a:endParaRPr sz="1700">
                        <a:solidFill>
                          <a:schemeClr val="dk1"/>
                        </a:solidFill>
                        <a:latin typeface="Playfair Display"/>
                        <a:ea typeface="Playfair Display"/>
                        <a:cs typeface="Playfair Display"/>
                        <a:sym typeface="Playfair Display"/>
                      </a:endParaRPr>
                    </a:p>
                    <a:p>
                      <a:pPr indent="0" lvl="0" marL="0" rtl="0" algn="l">
                        <a:spcBef>
                          <a:spcPts val="0"/>
                        </a:spcBef>
                        <a:spcAft>
                          <a:spcPts val="0"/>
                        </a:spcAft>
                        <a:buNone/>
                      </a:pPr>
                      <a:r>
                        <a:rPr lang="en" sz="1700" u="sng">
                          <a:solidFill>
                            <a:schemeClr val="hlink"/>
                          </a:solidFill>
                          <a:latin typeface="Playfair Display"/>
                          <a:ea typeface="Playfair Display"/>
                          <a:cs typeface="Playfair Display"/>
                          <a:sym typeface="Playfair Display"/>
                          <a:hlinkClick r:id="rId5"/>
                        </a:rPr>
                        <a:t>act.org</a:t>
                      </a:r>
                      <a:r>
                        <a:rPr lang="en" sz="1700">
                          <a:solidFill>
                            <a:schemeClr val="dk1"/>
                          </a:solidFill>
                          <a:latin typeface="Playfair Display"/>
                          <a:ea typeface="Playfair Display"/>
                          <a:cs typeface="Playfair Display"/>
                          <a:sym typeface="Playfair Display"/>
                        </a:rPr>
                        <a:t> </a:t>
                      </a:r>
                      <a:endParaRPr sz="1700">
                        <a:solidFill>
                          <a:schemeClr val="dk1"/>
                        </a:solidFill>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September, October, December, February, April, June, July</a:t>
                      </a:r>
                      <a:endParaRPr sz="1700">
                        <a:solidFill>
                          <a:schemeClr val="dk1"/>
                        </a:solidFill>
                        <a:latin typeface="Playfair Display"/>
                        <a:ea typeface="Playfair Display"/>
                        <a:cs typeface="Playfair Display"/>
                        <a:sym typeface="Playfair Display"/>
                      </a:endParaRPr>
                    </a:p>
                  </a:txBody>
                  <a:tcPr marT="91425" marB="91425" marR="91425" marL="91425"/>
                </a:tc>
              </a:tr>
              <a:tr h="381000">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PSAT</a:t>
                      </a:r>
                      <a:endParaRPr sz="1700">
                        <a:solidFill>
                          <a:schemeClr val="dk1"/>
                        </a:solidFill>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October</a:t>
                      </a:r>
                      <a:endParaRPr sz="1700">
                        <a:solidFill>
                          <a:schemeClr val="dk1"/>
                        </a:solidFill>
                        <a:latin typeface="Playfair Display"/>
                        <a:ea typeface="Playfair Display"/>
                        <a:cs typeface="Playfair Display"/>
                        <a:sym typeface="Playfair Display"/>
                      </a:endParaRPr>
                    </a:p>
                  </a:txBody>
                  <a:tcPr marT="91425" marB="91425" marR="91425" marL="91425"/>
                </a:tc>
              </a:tr>
              <a:tr h="381000">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ASVAB</a:t>
                      </a:r>
                      <a:endParaRPr sz="1700">
                        <a:solidFill>
                          <a:schemeClr val="dk1"/>
                        </a:solidFill>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Early November</a:t>
                      </a:r>
                      <a:endParaRPr sz="1700">
                        <a:solidFill>
                          <a:schemeClr val="dk1"/>
                        </a:solidFill>
                        <a:latin typeface="Playfair Display"/>
                        <a:ea typeface="Playfair Display"/>
                        <a:cs typeface="Playfair Display"/>
                        <a:sym typeface="Playfair Display"/>
                      </a:endParaRPr>
                    </a:p>
                  </a:txBody>
                  <a:tcPr marT="91425" marB="91425" marR="91425" marL="91425"/>
                </a:tc>
              </a:tr>
              <a:tr h="381000">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AP</a:t>
                      </a:r>
                      <a:endParaRPr sz="1700">
                        <a:solidFill>
                          <a:schemeClr val="dk1"/>
                        </a:solidFill>
                        <a:latin typeface="Playfair Display"/>
                        <a:ea typeface="Playfair Display"/>
                        <a:cs typeface="Playfair Display"/>
                        <a:sym typeface="Playfair Display"/>
                      </a:endParaRPr>
                    </a:p>
                  </a:txBody>
                  <a:tcPr marT="91425" marB="91425" marR="91425" marL="91425"/>
                </a:tc>
                <a:tc>
                  <a:txBody>
                    <a:bodyPr/>
                    <a:lstStyle/>
                    <a:p>
                      <a:pPr indent="0" lvl="0" marL="0" rtl="0" algn="l">
                        <a:spcBef>
                          <a:spcPts val="0"/>
                        </a:spcBef>
                        <a:spcAft>
                          <a:spcPts val="0"/>
                        </a:spcAft>
                        <a:buNone/>
                      </a:pPr>
                      <a:r>
                        <a:rPr lang="en" sz="1700">
                          <a:solidFill>
                            <a:schemeClr val="dk1"/>
                          </a:solidFill>
                          <a:latin typeface="Playfair Display"/>
                          <a:ea typeface="Playfair Display"/>
                          <a:cs typeface="Playfair Display"/>
                          <a:sym typeface="Playfair Display"/>
                        </a:rPr>
                        <a:t>May</a:t>
                      </a:r>
                      <a:endParaRPr sz="1700">
                        <a:solidFill>
                          <a:schemeClr val="dk1"/>
                        </a:solidFill>
                        <a:latin typeface="Playfair Display"/>
                        <a:ea typeface="Playfair Display"/>
                        <a:cs typeface="Playfair Display"/>
                        <a:sym typeface="Playfair Display"/>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Scholarships</a:t>
            </a:r>
            <a:endParaRPr b="1">
              <a:latin typeface="Playfair Display"/>
              <a:ea typeface="Playfair Display"/>
              <a:cs typeface="Playfair Display"/>
              <a:sym typeface="Playfair Display"/>
            </a:endParaRPr>
          </a:p>
        </p:txBody>
      </p:sp>
      <p:sp>
        <p:nvSpPr>
          <p:cNvPr id="167" name="Google Shape;167;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latin typeface="Playfair Display"/>
                <a:ea typeface="Playfair Display"/>
                <a:cs typeface="Playfair Display"/>
                <a:sym typeface="Playfair Display"/>
              </a:rPr>
              <a:t>Students can create a free account through Going Merry and have access to thousands of local and national level scholarships! All grade levels are eligible to apply to scholarships, and Going Merry will match you with scholarships based on your eligibility.</a:t>
            </a:r>
            <a:endParaRPr>
              <a:solidFill>
                <a:schemeClr val="dk1"/>
              </a:solidFill>
              <a:latin typeface="Playfair Display"/>
              <a:ea typeface="Playfair Display"/>
              <a:cs typeface="Playfair Display"/>
              <a:sym typeface="Playfair Display"/>
            </a:endParaRPr>
          </a:p>
        </p:txBody>
      </p:sp>
      <p:pic>
        <p:nvPicPr>
          <p:cNvPr id="168" name="Google Shape;168;p28"/>
          <p:cNvPicPr preferRelativeResize="0"/>
          <p:nvPr/>
        </p:nvPicPr>
        <p:blipFill>
          <a:blip r:embed="rId4">
            <a:alphaModFix/>
          </a:blip>
          <a:stretch>
            <a:fillRect/>
          </a:stretch>
        </p:blipFill>
        <p:spPr>
          <a:xfrm>
            <a:off x="3393750" y="2446524"/>
            <a:ext cx="2356500" cy="2356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Playfair Display"/>
                <a:ea typeface="Playfair Display"/>
                <a:cs typeface="Playfair Display"/>
                <a:sym typeface="Playfair Display"/>
              </a:rPr>
              <a:t>NCAA Eligibility Center</a:t>
            </a:r>
            <a:endParaRPr b="1">
              <a:latin typeface="Playfair Display"/>
              <a:ea typeface="Playfair Display"/>
              <a:cs typeface="Playfair Display"/>
              <a:sym typeface="Playfair Display"/>
            </a:endParaRPr>
          </a:p>
        </p:txBody>
      </p:sp>
      <p:sp>
        <p:nvSpPr>
          <p:cNvPr id="174" name="Google Shape;174;p29"/>
          <p:cNvSpPr txBox="1"/>
          <p:nvPr>
            <p:ph idx="1" type="body"/>
          </p:nvPr>
        </p:nvSpPr>
        <p:spPr>
          <a:xfrm>
            <a:off x="311700" y="1152475"/>
            <a:ext cx="5910600" cy="3416400"/>
          </a:xfrm>
          <a:prstGeom prst="rect">
            <a:avLst/>
          </a:prstGeom>
        </p:spPr>
        <p:txBody>
          <a:bodyPr anchorCtr="0" anchor="t" bIns="91425" lIns="91425" spcFirstLastPara="1" rIns="91425" wrap="square" tIns="91425">
            <a:normAutofit/>
          </a:bodyPr>
          <a:lstStyle/>
          <a:p>
            <a:pPr indent="-274320" lvl="0" marL="342900" rtl="0" algn="l">
              <a:lnSpc>
                <a:spcPct val="100000"/>
              </a:lnSpc>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Division 1 or 2 prospective athletes - visit the NCAA Eligibility Center: </a:t>
            </a:r>
            <a:r>
              <a:rPr lang="en" u="sng">
                <a:solidFill>
                  <a:schemeClr val="hlink"/>
                </a:solidFill>
                <a:latin typeface="Playfair Display"/>
                <a:ea typeface="Playfair Display"/>
                <a:cs typeface="Playfair Display"/>
                <a:sym typeface="Playfair Display"/>
                <a:hlinkClick r:id="rId4"/>
              </a:rPr>
              <a:t>https://web3.ncaa.org/ecwr3/</a:t>
            </a:r>
            <a:endParaRPr>
              <a:solidFill>
                <a:schemeClr val="dk1"/>
              </a:solidFill>
              <a:latin typeface="Playfair Display"/>
              <a:ea typeface="Playfair Display"/>
              <a:cs typeface="Playfair Display"/>
              <a:sym typeface="Playfair Display"/>
            </a:endParaRPr>
          </a:p>
          <a:p>
            <a:pPr indent="-274320" lvl="0" marL="342900" rtl="0" algn="l">
              <a:lnSpc>
                <a:spcPct val="100000"/>
              </a:lnSpc>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Review academic eligibility requirements</a:t>
            </a:r>
            <a:endParaRPr>
              <a:solidFill>
                <a:schemeClr val="dk1"/>
              </a:solidFill>
              <a:latin typeface="Playfair Display"/>
              <a:ea typeface="Playfair Display"/>
              <a:cs typeface="Playfair Display"/>
              <a:sym typeface="Playfair Display"/>
            </a:endParaRPr>
          </a:p>
          <a:p>
            <a:pPr indent="-274320" lvl="0" marL="342900" rtl="0" algn="l">
              <a:lnSpc>
                <a:spcPct val="100000"/>
              </a:lnSpc>
              <a:spcBef>
                <a:spcPts val="64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Create NCAA eligibility center account</a:t>
            </a:r>
            <a:endParaRPr>
              <a:solidFill>
                <a:schemeClr val="dk1"/>
              </a:solidFill>
              <a:latin typeface="Playfair Display"/>
              <a:ea typeface="Playfair Display"/>
              <a:cs typeface="Playfair Display"/>
              <a:sym typeface="Playfair Display"/>
            </a:endParaRPr>
          </a:p>
          <a:p>
            <a:pPr indent="-274320" lvl="0" marL="342900" rtl="0" algn="l">
              <a:lnSpc>
                <a:spcPct val="100000"/>
              </a:lnSpc>
              <a:spcBef>
                <a:spcPts val="64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Submit transcript to NCAA eligibility center by the end of junior year</a:t>
            </a:r>
            <a:endParaRPr>
              <a:solidFill>
                <a:schemeClr val="dk1"/>
              </a:solidFill>
              <a:latin typeface="Playfair Display"/>
              <a:ea typeface="Playfair Display"/>
              <a:cs typeface="Playfair Display"/>
              <a:sym typeface="Playfair Display"/>
            </a:endParaRPr>
          </a:p>
          <a:p>
            <a:pPr indent="-274320" lvl="0" marL="342900" rtl="0" algn="l">
              <a:lnSpc>
                <a:spcPct val="100000"/>
              </a:lnSpc>
              <a:spcBef>
                <a:spcPts val="64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NCAA Lunch &amp; Learns will be held in February during course selection</a:t>
            </a:r>
            <a:endParaRPr>
              <a:solidFill>
                <a:schemeClr val="dk1"/>
              </a:solidFill>
              <a:latin typeface="Playfair Display"/>
              <a:ea typeface="Playfair Display"/>
              <a:cs typeface="Playfair Display"/>
              <a:sym typeface="Playfair Display"/>
            </a:endParaRPr>
          </a:p>
          <a:p>
            <a:pPr indent="0" lvl="0" marL="0" rtl="0" algn="l">
              <a:spcBef>
                <a:spcPts val="0"/>
              </a:spcBef>
              <a:spcAft>
                <a:spcPts val="1200"/>
              </a:spcAft>
              <a:buNone/>
            </a:pPr>
            <a:r>
              <a:t/>
            </a:r>
            <a:endParaRPr/>
          </a:p>
        </p:txBody>
      </p:sp>
      <p:pic>
        <p:nvPicPr>
          <p:cNvPr id="175" name="Google Shape;175;p29"/>
          <p:cNvPicPr preferRelativeResize="0"/>
          <p:nvPr/>
        </p:nvPicPr>
        <p:blipFill>
          <a:blip r:embed="rId5">
            <a:alphaModFix/>
          </a:blip>
          <a:stretch>
            <a:fillRect/>
          </a:stretch>
        </p:blipFill>
        <p:spPr>
          <a:xfrm>
            <a:off x="6613050" y="919200"/>
            <a:ext cx="2143125" cy="2143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Resources to Support Students</a:t>
            </a:r>
            <a:endParaRPr b="1">
              <a:latin typeface="Playfair Display"/>
              <a:ea typeface="Playfair Display"/>
              <a:cs typeface="Playfair Display"/>
              <a:sym typeface="Playfair Display"/>
            </a:endParaRPr>
          </a:p>
        </p:txBody>
      </p:sp>
      <p:sp>
        <p:nvSpPr>
          <p:cNvPr id="181" name="Google Shape;181;p30"/>
          <p:cNvSpPr txBox="1"/>
          <p:nvPr>
            <p:ph idx="1" type="body"/>
          </p:nvPr>
        </p:nvSpPr>
        <p:spPr>
          <a:xfrm>
            <a:off x="311700" y="1152475"/>
            <a:ext cx="8520600" cy="3878100"/>
          </a:xfrm>
          <a:prstGeom prst="rect">
            <a:avLst/>
          </a:prstGeom>
        </p:spPr>
        <p:txBody>
          <a:bodyPr anchorCtr="0" anchor="t" bIns="91425" lIns="91425" spcFirstLastPara="1" rIns="91425" wrap="square" tIns="91425">
            <a:normAutofit lnSpcReduction="10000"/>
          </a:bodyPr>
          <a:lstStyle/>
          <a:p>
            <a:pPr indent="-254000" lvl="0" marL="342900" rtl="0" algn="l">
              <a:lnSpc>
                <a:spcPct val="100000"/>
              </a:lnSpc>
              <a:spcBef>
                <a:spcPts val="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Academic Concerns:</a:t>
            </a:r>
            <a:endParaRPr>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Student VUE (updated every 2 weeks)</a:t>
            </a:r>
            <a:endParaRPr sz="1800">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Contact the teacher</a:t>
            </a:r>
            <a:endParaRPr sz="1800">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u="sng">
                <a:solidFill>
                  <a:schemeClr val="hlink"/>
                </a:solidFill>
                <a:latin typeface="Playfair Display"/>
                <a:ea typeface="Playfair Display"/>
                <a:cs typeface="Playfair Display"/>
                <a:sym typeface="Playfair Display"/>
                <a:hlinkClick r:id="rId4"/>
              </a:rPr>
              <a:t>National Honor Society Tutoring</a:t>
            </a:r>
            <a:endParaRPr sz="1800">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Academic Literacy </a:t>
            </a:r>
            <a:endParaRPr sz="1800">
              <a:solidFill>
                <a:schemeClr val="dk1"/>
              </a:solidFill>
              <a:latin typeface="Playfair Display"/>
              <a:ea typeface="Playfair Display"/>
              <a:cs typeface="Playfair Display"/>
              <a:sym typeface="Playfair Display"/>
            </a:endParaRPr>
          </a:p>
          <a:p>
            <a:pPr indent="-254000" lvl="0" marL="342900" rtl="0" algn="l">
              <a:lnSpc>
                <a:spcPct val="100000"/>
              </a:lnSpc>
              <a:spcBef>
                <a:spcPts val="640"/>
              </a:spcBef>
              <a:spcAft>
                <a:spcPts val="0"/>
              </a:spcAft>
              <a:buClr>
                <a:schemeClr val="dk1"/>
              </a:buClr>
              <a:buSzPts val="1800"/>
              <a:buFont typeface="Playfair Display"/>
              <a:buChar char="▪"/>
            </a:pPr>
            <a:r>
              <a:rPr lang="en">
                <a:solidFill>
                  <a:schemeClr val="dk1"/>
                </a:solidFill>
                <a:latin typeface="Playfair Display"/>
                <a:ea typeface="Playfair Display"/>
                <a:cs typeface="Playfair Display"/>
                <a:sym typeface="Playfair Display"/>
              </a:rPr>
              <a:t>Personal/Social Concerns:</a:t>
            </a:r>
            <a:endParaRPr>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Contact the school counselor</a:t>
            </a:r>
            <a:endParaRPr sz="1800">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u="sng">
                <a:solidFill>
                  <a:schemeClr val="hlink"/>
                </a:solidFill>
                <a:latin typeface="Playfair Display"/>
                <a:ea typeface="Playfair Display"/>
                <a:cs typeface="Playfair Display"/>
                <a:sym typeface="Playfair Display"/>
                <a:hlinkClick r:id="rId5"/>
              </a:rPr>
              <a:t>Hershey Intervention &amp; Prevention Program (HIP)</a:t>
            </a:r>
            <a:endParaRPr sz="1800">
              <a:solidFill>
                <a:schemeClr val="dk1"/>
              </a:solidFill>
              <a:latin typeface="Playfair Display"/>
              <a:ea typeface="Playfair Display"/>
              <a:cs typeface="Playfair Display"/>
              <a:sym typeface="Playfair Display"/>
            </a:endParaRPr>
          </a:p>
          <a:p>
            <a:pPr indent="-205739" lvl="2" marL="114300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School Based Outpatient Therapy</a:t>
            </a:r>
            <a:endParaRPr sz="1800">
              <a:solidFill>
                <a:schemeClr val="dk1"/>
              </a:solidFill>
              <a:latin typeface="Playfair Display"/>
              <a:ea typeface="Playfair Display"/>
              <a:cs typeface="Playfair Display"/>
              <a:sym typeface="Playfair Display"/>
            </a:endParaRPr>
          </a:p>
          <a:p>
            <a:pPr indent="-205739" lvl="2" marL="114300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Care Solace</a:t>
            </a:r>
            <a:endParaRPr sz="1800">
              <a:solidFill>
                <a:schemeClr val="dk1"/>
              </a:solidFill>
              <a:latin typeface="Playfair Display"/>
              <a:ea typeface="Playfair Display"/>
              <a:cs typeface="Playfair Display"/>
              <a:sym typeface="Playfair Display"/>
            </a:endParaRPr>
          </a:p>
          <a:p>
            <a:pPr indent="-222250" lvl="1" marL="742950" rtl="0" algn="l">
              <a:lnSpc>
                <a:spcPct val="100000"/>
              </a:lnSpc>
              <a:spcBef>
                <a:spcPts val="560"/>
              </a:spcBef>
              <a:spcAft>
                <a:spcPts val="0"/>
              </a:spcAft>
              <a:buClr>
                <a:schemeClr val="dk1"/>
              </a:buClr>
              <a:buSzPts val="1800"/>
              <a:buFont typeface="Playfair Display"/>
              <a:buChar char="▪"/>
            </a:pPr>
            <a:r>
              <a:rPr lang="en" sz="1800">
                <a:solidFill>
                  <a:schemeClr val="dk1"/>
                </a:solidFill>
                <a:latin typeface="Playfair Display"/>
                <a:ea typeface="Playfair Display"/>
                <a:cs typeface="Playfair Display"/>
                <a:sym typeface="Playfair Display"/>
              </a:rPr>
              <a:t>Link Crew Mentors</a:t>
            </a:r>
            <a:endParaRPr sz="1800">
              <a:solidFill>
                <a:schemeClr val="dk1"/>
              </a:solidFill>
              <a:latin typeface="Playfair Display"/>
              <a:ea typeface="Playfair Display"/>
              <a:cs typeface="Playfair Display"/>
              <a:sym typeface="Playfair Display"/>
            </a:endParaRPr>
          </a:p>
        </p:txBody>
      </p:sp>
      <p:pic>
        <p:nvPicPr>
          <p:cNvPr id="182" name="Google Shape;182;p30"/>
          <p:cNvPicPr preferRelativeResize="0"/>
          <p:nvPr/>
        </p:nvPicPr>
        <p:blipFill>
          <a:blip r:embed="rId6">
            <a:alphaModFix/>
          </a:blip>
          <a:stretch>
            <a:fillRect/>
          </a:stretch>
        </p:blipFill>
        <p:spPr>
          <a:xfrm>
            <a:off x="5508200" y="175625"/>
            <a:ext cx="1693298" cy="1507575"/>
          </a:xfrm>
          <a:prstGeom prst="rect">
            <a:avLst/>
          </a:prstGeom>
          <a:noFill/>
          <a:ln>
            <a:noFill/>
          </a:ln>
        </p:spPr>
      </p:pic>
      <p:pic>
        <p:nvPicPr>
          <p:cNvPr id="183" name="Google Shape;183;p30"/>
          <p:cNvPicPr preferRelativeResize="0"/>
          <p:nvPr/>
        </p:nvPicPr>
        <p:blipFill>
          <a:blip r:embed="rId7">
            <a:alphaModFix/>
          </a:blip>
          <a:stretch>
            <a:fillRect/>
          </a:stretch>
        </p:blipFill>
        <p:spPr>
          <a:xfrm>
            <a:off x="6560875" y="1683204"/>
            <a:ext cx="2583126" cy="3460297"/>
          </a:xfrm>
          <a:prstGeom prst="rect">
            <a:avLst/>
          </a:prstGeom>
          <a:noFill/>
          <a:ln>
            <a:noFill/>
          </a:ln>
        </p:spPr>
      </p:pic>
      <p:sp>
        <p:nvSpPr>
          <p:cNvPr id="184" name="Google Shape;184;p30"/>
          <p:cNvSpPr/>
          <p:nvPr/>
        </p:nvSpPr>
        <p:spPr>
          <a:xfrm>
            <a:off x="8118250" y="2571750"/>
            <a:ext cx="825900" cy="816600"/>
          </a:xfrm>
          <a:prstGeom prst="roundRect">
            <a:avLst>
              <a:gd fmla="val 16667" name="adj"/>
            </a:avLst>
          </a:prstGeom>
          <a:solidFill>
            <a:srgbClr val="CFD8DC"/>
          </a:solidFill>
          <a:ln cap="flat" cmpd="sng" w="9525">
            <a:solidFill>
              <a:srgbClr val="00406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latin typeface="Roboto"/>
                <a:ea typeface="Roboto"/>
                <a:cs typeface="Roboto"/>
                <a:sym typeface="Roboto"/>
              </a:rPr>
              <a:t>Available once the SY </a:t>
            </a:r>
            <a:r>
              <a:rPr b="1" lang="en" sz="1100">
                <a:latin typeface="Roboto"/>
                <a:ea typeface="Roboto"/>
                <a:cs typeface="Roboto"/>
                <a:sym typeface="Roboto"/>
              </a:rPr>
              <a:t>begins.</a:t>
            </a:r>
            <a:endParaRPr b="1" sz="11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31"/>
          <p:cNvSpPr txBox="1"/>
          <p:nvPr>
            <p:ph type="title"/>
          </p:nvPr>
        </p:nvSpPr>
        <p:spPr>
          <a:xfrm>
            <a:off x="888725" y="2292450"/>
            <a:ext cx="4342500" cy="558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latin typeface="Playfair Display"/>
                <a:ea typeface="Playfair Display"/>
                <a:cs typeface="Playfair Display"/>
                <a:sym typeface="Playfair Display"/>
              </a:rPr>
              <a:t>Thank you for attending!</a:t>
            </a:r>
            <a:endParaRPr b="1">
              <a:latin typeface="Playfair Display"/>
              <a:ea typeface="Playfair Display"/>
              <a:cs typeface="Playfair Display"/>
              <a:sym typeface="Playfair Display"/>
            </a:endParaRPr>
          </a:p>
        </p:txBody>
      </p:sp>
      <p:pic>
        <p:nvPicPr>
          <p:cNvPr id="190" name="Google Shape;190;p31" title="Screenshot 2025-07-16 at 1.34.12 PM.png"/>
          <p:cNvPicPr preferRelativeResize="0"/>
          <p:nvPr/>
        </p:nvPicPr>
        <p:blipFill rotWithShape="1">
          <a:blip r:embed="rId4">
            <a:alphaModFix/>
          </a:blip>
          <a:srcRect b="3205" l="5813" r="7418" t="2508"/>
          <a:stretch/>
        </p:blipFill>
        <p:spPr>
          <a:xfrm>
            <a:off x="5364350" y="301113"/>
            <a:ext cx="2870774" cy="4541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