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9144000"/>
  <p:notesSz cx="6881800" cy="9296400"/>
  <p:embeddedFontLst>
    <p:embeddedFont>
      <p:font typeface="Roboto Slab"/>
      <p:regular r:id="rId24"/>
      <p:bold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Quicksand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0BA95B8-CD45-4F1A-AB01-460BEB45D581}">
  <a:tblStyle styleId="{A0BA95B8-CD45-4F1A-AB01-460BEB45D58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Slab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regular.fntdata"/><Relationship Id="rId25" Type="http://schemas.openxmlformats.org/officeDocument/2006/relationships/font" Target="fonts/RobotoSlab-bold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Quicksand-bold.fntdata"/><Relationship Id="rId30" Type="http://schemas.openxmlformats.org/officeDocument/2006/relationships/font" Target="fonts/Quicksan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98102" y="0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Hensel</a:t>
            </a:r>
            <a:endParaRPr b="0" i="0" sz="12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c0ce3d6ab_0_4:notes"/>
          <p:cNvSpPr/>
          <p:nvPr>
            <p:ph idx="2" type="sldImg"/>
          </p:nvPr>
        </p:nvSpPr>
        <p:spPr>
          <a:xfrm>
            <a:off x="1117600" y="696913"/>
            <a:ext cx="4646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c0ce3d6ab_0_4:notes"/>
          <p:cNvSpPr txBox="1"/>
          <p:nvPr>
            <p:ph idx="1" type="body"/>
          </p:nvPr>
        </p:nvSpPr>
        <p:spPr>
          <a:xfrm>
            <a:off x="688182" y="4415790"/>
            <a:ext cx="55056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Hensel</a:t>
            </a:r>
            <a:endParaRPr/>
          </a:p>
        </p:txBody>
      </p:sp>
      <p:sp>
        <p:nvSpPr>
          <p:cNvPr id="93" name="Google Shape;93;g9c0ce3d6ab_0_4:notes"/>
          <p:cNvSpPr txBox="1"/>
          <p:nvPr>
            <p:ph idx="12" type="sldNum"/>
          </p:nvPr>
        </p:nvSpPr>
        <p:spPr>
          <a:xfrm>
            <a:off x="3898102" y="8829967"/>
            <a:ext cx="2982000" cy="4647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2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Hensel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20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Hensel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25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Hensel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27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Mohn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72faf85878_0_2:notes"/>
          <p:cNvSpPr/>
          <p:nvPr>
            <p:ph idx="2" type="sldImg"/>
          </p:nvPr>
        </p:nvSpPr>
        <p:spPr>
          <a:xfrm>
            <a:off x="1117600" y="696913"/>
            <a:ext cx="4646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72faf85878_0_2:notes"/>
          <p:cNvSpPr txBox="1"/>
          <p:nvPr>
            <p:ph idx="1" type="body"/>
          </p:nvPr>
        </p:nvSpPr>
        <p:spPr>
          <a:xfrm>
            <a:off x="688182" y="4415790"/>
            <a:ext cx="55056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Mohn</a:t>
            </a:r>
            <a:endParaRPr/>
          </a:p>
        </p:txBody>
      </p:sp>
      <p:sp>
        <p:nvSpPr>
          <p:cNvPr id="142" name="Google Shape;142;g172faf85878_0_2:notes"/>
          <p:cNvSpPr txBox="1"/>
          <p:nvPr>
            <p:ph idx="12" type="sldNum"/>
          </p:nvPr>
        </p:nvSpPr>
        <p:spPr>
          <a:xfrm>
            <a:off x="3898102" y="8829967"/>
            <a:ext cx="2982000" cy="4647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31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Mohn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29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Mohn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f7c0026529_2_97:notes"/>
          <p:cNvSpPr txBox="1"/>
          <p:nvPr>
            <p:ph idx="1" type="body"/>
          </p:nvPr>
        </p:nvSpPr>
        <p:spPr>
          <a:xfrm>
            <a:off x="688180" y="4415790"/>
            <a:ext cx="5505300" cy="41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Gergenti</a:t>
            </a:r>
            <a:endParaRPr/>
          </a:p>
        </p:txBody>
      </p:sp>
      <p:sp>
        <p:nvSpPr>
          <p:cNvPr id="169" name="Google Shape;169;gf7c0026529_2_97:notes"/>
          <p:cNvSpPr/>
          <p:nvPr>
            <p:ph idx="2" type="sldImg"/>
          </p:nvPr>
        </p:nvSpPr>
        <p:spPr>
          <a:xfrm>
            <a:off x="1159434" y="696913"/>
            <a:ext cx="45630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63175353e8_0_0:notes"/>
          <p:cNvSpPr/>
          <p:nvPr>
            <p:ph idx="2" type="sldImg"/>
          </p:nvPr>
        </p:nvSpPr>
        <p:spPr>
          <a:xfrm>
            <a:off x="1117600" y="696913"/>
            <a:ext cx="4646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63175353e8_0_0:notes"/>
          <p:cNvSpPr txBox="1"/>
          <p:nvPr>
            <p:ph idx="1" type="body"/>
          </p:nvPr>
        </p:nvSpPr>
        <p:spPr>
          <a:xfrm>
            <a:off x="688182" y="4415790"/>
            <a:ext cx="55056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Gergenti</a:t>
            </a:r>
            <a:endParaRPr/>
          </a:p>
        </p:txBody>
      </p:sp>
      <p:sp>
        <p:nvSpPr>
          <p:cNvPr id="179" name="Google Shape;179;g63175353e8_0_0:notes"/>
          <p:cNvSpPr txBox="1"/>
          <p:nvPr>
            <p:ph idx="12" type="sldNum"/>
          </p:nvPr>
        </p:nvSpPr>
        <p:spPr>
          <a:xfrm>
            <a:off x="3898102" y="8829967"/>
            <a:ext cx="2982000" cy="4647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8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38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Gergenti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0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40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latin typeface="Arial"/>
                <a:ea typeface="Arial"/>
                <a:cs typeface="Arial"/>
                <a:sym typeface="Arial"/>
              </a:rPr>
              <a:t>Gergenti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42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Patchen</a:t>
            </a:r>
            <a:endParaRPr b="0" i="0" sz="12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6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46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Patchen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0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p50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Patchen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8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48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Patchen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0:notes"/>
          <p:cNvSpPr/>
          <p:nvPr>
            <p:ph idx="2" type="sldImg"/>
          </p:nvPr>
        </p:nvSpPr>
        <p:spPr>
          <a:xfrm>
            <a:off x="1117600" y="696913"/>
            <a:ext cx="4646613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Patchen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1524800" y="896808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5" name="Google Shape;15;p2"/>
          <p:cNvSpPr/>
          <p:nvPr/>
        </p:nvSpPr>
        <p:spPr>
          <a:xfrm rot="10800000">
            <a:off x="6537563" y="4457271"/>
            <a:ext cx="1081625" cy="1499896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6" name="Google Shape;16;p2"/>
          <p:cNvCxnSpPr/>
          <p:nvPr/>
        </p:nvCxnSpPr>
        <p:spPr>
          <a:xfrm>
            <a:off x="4359602" y="3756618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2"/>
          <p:cNvSpPr txBox="1"/>
          <p:nvPr>
            <p:ph type="ctrTitle"/>
          </p:nvPr>
        </p:nvSpPr>
        <p:spPr>
          <a:xfrm>
            <a:off x="1680302" y="1585234"/>
            <a:ext cx="5783400" cy="194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680302" y="4065933"/>
            <a:ext cx="5783400" cy="12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3"/>
          <p:cNvCxnSpPr/>
          <p:nvPr/>
        </p:nvCxnSpPr>
        <p:spPr>
          <a:xfrm>
            <a:off x="4359602" y="3756618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 txBox="1"/>
          <p:nvPr>
            <p:ph type="title"/>
          </p:nvPr>
        </p:nvSpPr>
        <p:spPr>
          <a:xfrm>
            <a:off x="480750" y="2353267"/>
            <a:ext cx="8222100" cy="120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4"/>
          <p:cNvCxnSpPr/>
          <p:nvPr/>
        </p:nvCxnSpPr>
        <p:spPr>
          <a:xfrm>
            <a:off x="492563" y="1680378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4"/>
          <p:cNvSpPr txBox="1"/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87900" y="1986432"/>
            <a:ext cx="8368200" cy="4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5"/>
          <p:cNvCxnSpPr/>
          <p:nvPr/>
        </p:nvCxnSpPr>
        <p:spPr>
          <a:xfrm>
            <a:off x="492563" y="1680378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5"/>
          <p:cNvSpPr txBox="1"/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87900" y="1986433"/>
            <a:ext cx="3999900" cy="4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756200" y="1986433"/>
            <a:ext cx="3999900" cy="41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Google Shape;39;p7"/>
          <p:cNvCxnSpPr/>
          <p:nvPr/>
        </p:nvCxnSpPr>
        <p:spPr>
          <a:xfrm>
            <a:off x="489218" y="1883036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7"/>
          <p:cNvSpPr txBox="1"/>
          <p:nvPr>
            <p:ph type="title"/>
          </p:nvPr>
        </p:nvSpPr>
        <p:spPr>
          <a:xfrm>
            <a:off x="3879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387900" y="2125367"/>
            <a:ext cx="2808000" cy="3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5994004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612100"/>
            <a:ext cx="4045200" cy="20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3692001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idx="1" type="body"/>
          </p:nvPr>
        </p:nvSpPr>
        <p:spPr>
          <a:xfrm>
            <a:off x="319500" y="56449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150" y="6769100"/>
            <a:ext cx="9143700" cy="8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387900" y="1536600"/>
            <a:ext cx="8368200" cy="205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387900" y="3892600"/>
            <a:ext cx="83682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_HEADER_1">
    <p:bg>
      <p:bgPr>
        <a:gradFill>
          <a:gsLst>
            <a:gs pos="0">
              <a:srgbClr val="006AA7"/>
            </a:gs>
            <a:gs pos="100000">
              <a:srgbClr val="02172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/>
          <p:nvPr/>
        </p:nvSpPr>
        <p:spPr>
          <a:xfrm>
            <a:off x="0" y="1"/>
            <a:ext cx="9144000" cy="2602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0" y="2602520"/>
            <a:ext cx="9144000" cy="4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 txBox="1"/>
          <p:nvPr>
            <p:ph type="title"/>
          </p:nvPr>
        </p:nvSpPr>
        <p:spPr>
          <a:xfrm>
            <a:off x="749808" y="118872"/>
            <a:ext cx="8013300" cy="16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SzPts val="3000"/>
              <a:buFont typeface="Arial"/>
              <a:buNone/>
              <a:defRPr b="1" i="0" sz="4700" u="none" cap="none" strike="noStrike">
                <a:solidFill>
                  <a:srgbClr val="0071F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67" name="Google Shape;67;p13"/>
          <p:cNvSpPr txBox="1"/>
          <p:nvPr>
            <p:ph idx="1" type="body"/>
          </p:nvPr>
        </p:nvSpPr>
        <p:spPr>
          <a:xfrm>
            <a:off x="740664" y="1828800"/>
            <a:ext cx="8022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b="0" i="0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3"/>
          <p:cNvSpPr txBox="1"/>
          <p:nvPr>
            <p:ph idx="10" type="dt"/>
          </p:nvPr>
        </p:nvSpPr>
        <p:spPr>
          <a:xfrm>
            <a:off x="457200" y="6476999"/>
            <a:ext cx="2133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11" type="ftr"/>
          </p:nvPr>
        </p:nvSpPr>
        <p:spPr>
          <a:xfrm>
            <a:off x="2640596" y="6476999"/>
            <a:ext cx="5507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8204396" y="6476999"/>
            <a:ext cx="73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SzPts val="3000"/>
              <a:buFont typeface="Arial"/>
              <a:buNone/>
              <a:defRPr b="1" i="0" sz="4500" u="none" cap="none" strike="noStrike">
                <a:solidFill>
                  <a:srgbClr val="0071F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57200" y="1775191"/>
            <a:ext cx="8229600" cy="46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91160" lvl="0" marL="457200" marR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◼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8619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252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0" type="dt"/>
          </p:nvPr>
        </p:nvSpPr>
        <p:spPr>
          <a:xfrm>
            <a:off x="457200" y="6476999"/>
            <a:ext cx="2133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4"/>
          <p:cNvSpPr txBox="1"/>
          <p:nvPr>
            <p:ph idx="11" type="ftr"/>
          </p:nvPr>
        </p:nvSpPr>
        <p:spPr>
          <a:xfrm>
            <a:off x="2640596" y="6476999"/>
            <a:ext cx="5507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8204396" y="6476999"/>
            <a:ext cx="73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457200" y="152400"/>
            <a:ext cx="82296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SzPts val="3000"/>
              <a:buFont typeface="Arial"/>
              <a:buNone/>
              <a:defRPr b="1" i="0" sz="4500" u="none" cap="none" strike="noStrike">
                <a:solidFill>
                  <a:srgbClr val="0071F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9pPr>
          </a:lstStyle>
          <a:p/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457200" y="1773936"/>
            <a:ext cx="4038600" cy="4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70840" lvl="0" marL="457200" marR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◼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2" type="body"/>
          </p:nvPr>
        </p:nvSpPr>
        <p:spPr>
          <a:xfrm>
            <a:off x="4648200" y="1773936"/>
            <a:ext cx="4038600" cy="46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70840" lvl="0" marL="457200" marR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◼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5760" lvl="1" marL="9144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▪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457200" y="6476999"/>
            <a:ext cx="2133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2640596" y="6476999"/>
            <a:ext cx="5507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204396" y="6476999"/>
            <a:ext cx="73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gradFill>
          <a:gsLst>
            <a:gs pos="0">
              <a:srgbClr val="006AA7"/>
            </a:gs>
            <a:gs pos="100000">
              <a:srgbClr val="02172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87900" y="1986432"/>
            <a:ext cx="8368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5" Type="http://schemas.openxmlformats.org/officeDocument/2006/relationships/image" Target="../media/image21.jpg"/><Relationship Id="rId6" Type="http://schemas.openxmlformats.org/officeDocument/2006/relationships/image" Target="../media/image8.jpg"/><Relationship Id="rId7" Type="http://schemas.openxmlformats.org/officeDocument/2006/relationships/image" Target="../media/image1.png"/><Relationship Id="rId8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hyperlink" Target="https://smartfutures.org/" TargetMode="External"/><Relationship Id="rId5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hyperlink" Target="http://www.ncaa.org/student-athletes/future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1593750" y="1191300"/>
            <a:ext cx="6149700" cy="25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600">
                <a:solidFill>
                  <a:srgbClr val="414141"/>
                </a:solidFill>
              </a:rPr>
              <a:t>Freshmen Parent/Guardian </a:t>
            </a:r>
            <a:endParaRPr b="1" sz="5600">
              <a:solidFill>
                <a:srgbClr val="41414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600">
                <a:solidFill>
                  <a:srgbClr val="414141"/>
                </a:solidFill>
              </a:rPr>
              <a:t>Night </a:t>
            </a:r>
            <a:endParaRPr b="1" sz="5600">
              <a:solidFill>
                <a:srgbClr val="41414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414141"/>
                </a:solidFill>
              </a:rPr>
              <a:t>Hershey High School </a:t>
            </a:r>
            <a:endParaRPr sz="4400">
              <a:solidFill>
                <a:srgbClr val="41414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41414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>
            <p:ph type="title"/>
          </p:nvPr>
        </p:nvSpPr>
        <p:spPr>
          <a:xfrm>
            <a:off x="1815900" y="311325"/>
            <a:ext cx="5512200" cy="956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US" sz="39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Counseling Office </a:t>
            </a:r>
            <a:endParaRPr b="1" sz="3900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700"/>
          </a:p>
        </p:txBody>
      </p:sp>
      <p:pic>
        <p:nvPicPr>
          <p:cNvPr id="97" name="Google Shape;97;p17" title="Screenshot 2025-07-16 at 1.06.1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4925" y="1159150"/>
            <a:ext cx="1843700" cy="23566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5">
            <a:alphaModFix/>
          </a:blip>
          <a:srcRect b="33632" l="20009" r="20009" t="8866"/>
          <a:stretch/>
        </p:blipFill>
        <p:spPr>
          <a:xfrm>
            <a:off x="4769175" y="1159150"/>
            <a:ext cx="1843699" cy="23566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7" title="IMG_0537.jpeg"/>
          <p:cNvPicPr preferRelativeResize="0"/>
          <p:nvPr/>
        </p:nvPicPr>
        <p:blipFill rotWithShape="1">
          <a:blip r:embed="rId6">
            <a:alphaModFix/>
          </a:blip>
          <a:srcRect b="7590" l="7603" r="5988" t="7599"/>
          <a:stretch/>
        </p:blipFill>
        <p:spPr>
          <a:xfrm>
            <a:off x="6973425" y="1159150"/>
            <a:ext cx="1800776" cy="23566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17"/>
          <p:cNvSpPr txBox="1"/>
          <p:nvPr/>
        </p:nvSpPr>
        <p:spPr>
          <a:xfrm>
            <a:off x="2580963" y="3515800"/>
            <a:ext cx="18009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Mr. Hensel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E - 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4779850" y="3515800"/>
            <a:ext cx="18009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Mrs. Gergenti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Lf - 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6978713" y="3515800"/>
            <a:ext cx="18009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Mrs. Patchen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S - Z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382100" y="3568413"/>
            <a:ext cx="18009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Mrs. Mohn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A - 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774249" y="6151475"/>
            <a:ext cx="30675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Mrs. Shipper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Administrative Assistant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3320375" y="6151425"/>
            <a:ext cx="2721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Mrs. Malik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Administrative Assistant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6" name="Google Shape;106;p17" title="Malik.png"/>
          <p:cNvPicPr preferRelativeResize="0"/>
          <p:nvPr/>
        </p:nvPicPr>
        <p:blipFill rotWithShape="1">
          <a:blip r:embed="rId7">
            <a:alphaModFix/>
          </a:blip>
          <a:srcRect b="4030" l="8306" r="6933" t="15512"/>
          <a:stretch/>
        </p:blipFill>
        <p:spPr>
          <a:xfrm>
            <a:off x="3891875" y="4376150"/>
            <a:ext cx="1578025" cy="1636428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" name="Google Shape;107;p17"/>
          <p:cNvSpPr txBox="1"/>
          <p:nvPr/>
        </p:nvSpPr>
        <p:spPr>
          <a:xfrm>
            <a:off x="5804725" y="6151500"/>
            <a:ext cx="27210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Roboto"/>
                <a:ea typeface="Roboto"/>
                <a:cs typeface="Roboto"/>
                <a:sym typeface="Roboto"/>
              </a:rPr>
              <a:t>Ms. Pierson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Roboto"/>
                <a:ea typeface="Roboto"/>
                <a:cs typeface="Roboto"/>
                <a:sym typeface="Roboto"/>
              </a:rPr>
              <a:t>School Counseling Intern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8" name="Google Shape;108;p17" title="Screenshot 2025-08-14 at 12.22.17 PM.png"/>
          <p:cNvPicPr preferRelativeResize="0"/>
          <p:nvPr/>
        </p:nvPicPr>
        <p:blipFill rotWithShape="1">
          <a:blip r:embed="rId8">
            <a:alphaModFix/>
          </a:blip>
          <a:srcRect b="7232" l="0" r="0" t="1325"/>
          <a:stretch/>
        </p:blipFill>
        <p:spPr>
          <a:xfrm>
            <a:off x="326225" y="1159150"/>
            <a:ext cx="1878150" cy="2356650"/>
          </a:xfrm>
          <a:prstGeom prst="rect">
            <a:avLst/>
          </a:prstGeom>
          <a:noFill/>
          <a:ln cap="flat" cmpd="sng" w="38100">
            <a:solidFill>
              <a:srgbClr val="41414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" name="Google Shape;109;p17" title="Screenshot 2025-08-14 at 12.27.19 PM.png"/>
          <p:cNvPicPr preferRelativeResize="0"/>
          <p:nvPr/>
        </p:nvPicPr>
        <p:blipFill rotWithShape="1">
          <a:blip r:embed="rId9">
            <a:alphaModFix/>
          </a:blip>
          <a:srcRect b="26483" l="8942" r="25112" t="17809"/>
          <a:stretch/>
        </p:blipFill>
        <p:spPr>
          <a:xfrm>
            <a:off x="1518962" y="4402488"/>
            <a:ext cx="1578026" cy="1636426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0" name="Google Shape;110;p17" title="Screenshot 2025-08-19 at 12.25.55 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76202" y="4359085"/>
            <a:ext cx="1578025" cy="167063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6054" y="2281150"/>
            <a:ext cx="5011896" cy="4190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8"/>
          <p:cNvSpPr txBox="1"/>
          <p:nvPr/>
        </p:nvSpPr>
        <p:spPr>
          <a:xfrm>
            <a:off x="853200" y="386375"/>
            <a:ext cx="7437600" cy="16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414141"/>
                </a:solidFill>
              </a:rPr>
              <a:t>The School</a:t>
            </a:r>
            <a:endParaRPr b="1" sz="4800">
              <a:solidFill>
                <a:srgbClr val="41414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414141"/>
                </a:solidFill>
              </a:rPr>
              <a:t> </a:t>
            </a:r>
            <a:r>
              <a:rPr b="1" lang="en-US" sz="4800">
                <a:solidFill>
                  <a:srgbClr val="414141"/>
                </a:solidFill>
              </a:rPr>
              <a:t>Counselor's</a:t>
            </a:r>
            <a:r>
              <a:rPr b="1" lang="en-US" sz="4800">
                <a:solidFill>
                  <a:srgbClr val="414141"/>
                </a:solidFill>
              </a:rPr>
              <a:t> Role</a:t>
            </a:r>
            <a:r>
              <a:rPr b="1" lang="en-US" sz="4800" u="sng">
                <a:solidFill>
                  <a:srgbClr val="414141"/>
                </a:solidFill>
              </a:rPr>
              <a:t> </a:t>
            </a:r>
            <a:endParaRPr b="1" sz="4800" u="sng">
              <a:solidFill>
                <a:srgbClr val="41414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>
            <p:ph type="title"/>
          </p:nvPr>
        </p:nvSpPr>
        <p:spPr>
          <a:xfrm>
            <a:off x="387900" y="492200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lang="en-US" sz="45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Transition to High School</a:t>
            </a:r>
            <a:endParaRPr b="1" sz="45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794375" y="1486025"/>
            <a:ext cx="7210500" cy="12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Characteristics of a Successful Learner</a:t>
            </a:r>
            <a:endParaRPr b="1" sz="2000" u="sng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Effective Time Management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Organization</a:t>
            </a: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 skills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Persistence &amp; </a:t>
            </a: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Resilience</a:t>
            </a: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Strong communication skills &amp; ability to collaborate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sng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Differences from MS to HS </a:t>
            </a:r>
            <a:endParaRPr b="1" sz="2000" u="sng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More freedom = more responsibility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Ability to self-advocate and accountability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No retakes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New opportunities for students, being willing to try new things. (Safe risks) </a:t>
            </a:r>
            <a:endParaRPr sz="18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1414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0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>
            <p:ph type="title"/>
          </p:nvPr>
        </p:nvSpPr>
        <p:spPr>
          <a:xfrm>
            <a:off x="152400" y="152400"/>
            <a:ext cx="88392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45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Credit Requirements</a:t>
            </a:r>
            <a:endParaRPr b="1" i="0" sz="45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20" title="Screenshot 2025-07-16 at 12.58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09650"/>
            <a:ext cx="8839199" cy="49643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1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>
            <p:ph type="title"/>
          </p:nvPr>
        </p:nvSpPr>
        <p:spPr>
          <a:xfrm>
            <a:off x="152400" y="152400"/>
            <a:ext cx="8839200" cy="12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 fontScale="9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lang="en-US" sz="45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Graduation Requirements &amp; Pathways</a:t>
            </a:r>
            <a:endParaRPr b="1" i="0" sz="45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8" name="Google Shape;138;p21"/>
          <p:cNvGraphicFramePr/>
          <p:nvPr/>
        </p:nvGraphicFramePr>
        <p:xfrm>
          <a:off x="431525" y="1558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{A0BA95B8-CD45-4F1A-AB01-460BEB45D581}</a:tableStyleId>
              </a:tblPr>
              <a:tblGrid>
                <a:gridCol w="4140475"/>
                <a:gridCol w="4140475"/>
              </a:tblGrid>
              <a:tr h="5744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/>
                        <a:t>Graduation Requirements</a:t>
                      </a:r>
                      <a:endParaRPr b="1"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/>
                        <a:t>Pathways Requirements </a:t>
                      </a:r>
                      <a:endParaRPr b="1" sz="2000"/>
                    </a:p>
                  </a:txBody>
                  <a:tcPr marT="91425" marB="91425" marR="91425" marL="91425"/>
                </a:tc>
              </a:tr>
              <a:tr h="4488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Successful completion of 25 credits distributed as follows: 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4 credits in English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3 credits in Science (Biology, Chemistry, &amp; Physics)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3 credits in Mathematics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3 credits in social studies (American History, World History, &amp; Civics)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1.5 credits in Health, Physical Education, &amp; Highway Safety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.5 credits in Personal Financial Literacy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Enrollment in Freshman Seminar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2 credits in any combination of Arts, Humanities, Music, World Language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8.5 credits in any electives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Act 158 in Pennsylvania requires all students to meet an identified pathway in order to graduate: 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Successful completion of Algebra 1, Biology, and English 10 (Literature)</a:t>
                      </a:r>
                      <a:endParaRPr sz="1600"/>
                    </a:p>
                    <a:p>
                      <a:pPr indent="-3302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Char char="●"/>
                      </a:pPr>
                      <a:r>
                        <a:rPr lang="en-US" sz="1600"/>
                        <a:t>Keystone Proficiency on Algebra 1, Biology, and Literature exams</a:t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If your student does not meet the above pathway requirements, your student’s school counselor will work with them individually to identify an alternate pathway to meet Pennsylvania’s graduation requirement. </a:t>
                      </a:r>
                      <a:endParaRPr sz="16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2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2"/>
          <p:cNvSpPr txBox="1"/>
          <p:nvPr>
            <p:ph type="title"/>
          </p:nvPr>
        </p:nvSpPr>
        <p:spPr>
          <a:xfrm>
            <a:off x="265500" y="1612100"/>
            <a:ext cx="4045200" cy="20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Pathways to Graduation</a:t>
            </a:r>
            <a:endParaRPr b="1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0700" y="-32197"/>
            <a:ext cx="4897175" cy="696639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2"/>
          <p:cNvSpPr txBox="1"/>
          <p:nvPr>
            <p:ph idx="1" type="subTitle"/>
          </p:nvPr>
        </p:nvSpPr>
        <p:spPr>
          <a:xfrm>
            <a:off x="265500" y="3721376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</a:rPr>
              <a:t>*more information will be shared and posted to the HHS Counseling Website</a:t>
            </a:r>
            <a:endParaRPr sz="2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 txBox="1"/>
          <p:nvPr>
            <p:ph type="title"/>
          </p:nvPr>
        </p:nvSpPr>
        <p:spPr>
          <a:xfrm>
            <a:off x="161400" y="304000"/>
            <a:ext cx="40452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50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Transcript</a:t>
            </a:r>
            <a:endParaRPr b="1" i="0" sz="50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3"/>
          <p:cNvSpPr txBox="1"/>
          <p:nvPr>
            <p:ph idx="2" type="body"/>
          </p:nvPr>
        </p:nvSpPr>
        <p:spPr>
          <a:xfrm>
            <a:off x="501575" y="1163200"/>
            <a:ext cx="3214800" cy="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6300" spcFirstLastPara="1" rIns="45700" wrap="square" tIns="0">
            <a:normAutofit lnSpcReduction="1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Noto Sans Symbols"/>
              <a:buNone/>
            </a:pPr>
            <a:r>
              <a:rPr b="1" i="1" lang="en-US" sz="2000" u="none" cap="none" strike="noStrike">
                <a:solidFill>
                  <a:srgbClr val="000000"/>
                </a:solidFill>
              </a:rPr>
              <a:t>Official Record of High School Work</a:t>
            </a:r>
            <a:endParaRPr b="1" i="1" sz="2000" u="none" cap="none" strike="noStrike">
              <a:solidFill>
                <a:srgbClr val="000000"/>
              </a:solidFill>
            </a:endParaRPr>
          </a:p>
        </p:txBody>
      </p:sp>
      <p:sp>
        <p:nvSpPr>
          <p:cNvPr id="155" name="Google Shape;155;p23"/>
          <p:cNvSpPr txBox="1"/>
          <p:nvPr>
            <p:ph idx="1" type="subTitle"/>
          </p:nvPr>
        </p:nvSpPr>
        <p:spPr>
          <a:xfrm>
            <a:off x="317550" y="2000000"/>
            <a:ext cx="4045200" cy="44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Transcript begins in 9</a:t>
            </a:r>
            <a:r>
              <a:rPr baseline="30000" lang="en-US" sz="1800">
                <a:solidFill>
                  <a:srgbClr val="000000"/>
                </a:solidFill>
              </a:rPr>
              <a:t>th</a:t>
            </a:r>
            <a:r>
              <a:rPr lang="en-US" sz="1800">
                <a:solidFill>
                  <a:srgbClr val="000000"/>
                </a:solidFill>
              </a:rPr>
              <a:t> grade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Cumulative throughout 12</a:t>
            </a:r>
            <a:r>
              <a:rPr baseline="30000" lang="en-US" sz="1800">
                <a:solidFill>
                  <a:srgbClr val="000000"/>
                </a:solidFill>
              </a:rPr>
              <a:t>th</a:t>
            </a:r>
            <a:r>
              <a:rPr lang="en-US" sz="1800">
                <a:solidFill>
                  <a:srgbClr val="000000"/>
                </a:solidFill>
              </a:rPr>
              <a:t> grade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Included on the Transcript:	</a:t>
            </a:r>
            <a:endParaRPr sz="1800">
              <a:solidFill>
                <a:srgbClr val="000000"/>
              </a:solidFill>
            </a:endParaRPr>
          </a:p>
          <a:p>
            <a:pPr indent="-279400" lvl="1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Demographic Information</a:t>
            </a:r>
            <a:endParaRPr sz="1800">
              <a:solidFill>
                <a:srgbClr val="000000"/>
              </a:solidFill>
            </a:endParaRPr>
          </a:p>
          <a:p>
            <a:pPr indent="-279400" lvl="1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All courses, final averages, credit earned</a:t>
            </a:r>
            <a:endParaRPr sz="1800">
              <a:solidFill>
                <a:srgbClr val="000000"/>
              </a:solidFill>
            </a:endParaRPr>
          </a:p>
          <a:p>
            <a:pPr indent="-279400" lvl="1" marL="800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solidFill>
                  <a:srgbClr val="000000"/>
                </a:solidFill>
              </a:rPr>
              <a:t>Weighted and Unweighted GPA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156" name="Google Shape;15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1200" y="217325"/>
            <a:ext cx="4607925" cy="642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4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/>
          <p:nvPr>
            <p:ph type="title"/>
          </p:nvPr>
        </p:nvSpPr>
        <p:spPr>
          <a:xfrm>
            <a:off x="387900" y="433600"/>
            <a:ext cx="67761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45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Grading &amp; </a:t>
            </a:r>
            <a:r>
              <a:rPr b="1" lang="en-US" sz="45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Resources</a:t>
            </a:r>
            <a:endParaRPr b="1" i="0" sz="45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347133" y="1676400"/>
            <a:ext cx="8458200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Monitor academic progress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Student VUE &amp; Parent VUE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Canvas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Final Averages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i="0" lang="en-US" sz="1800" u="none" cap="none" strike="noStrike">
                <a:latin typeface="Roboto"/>
                <a:ea typeface="Roboto"/>
                <a:cs typeface="Roboto"/>
                <a:sym typeface="Roboto"/>
              </a:rPr>
              <a:t>Year-long course: Each MP is 2/9 of the final grade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i="0" lang="en-US" sz="1800" u="none" cap="none" strike="noStrike">
                <a:latin typeface="Roboto"/>
                <a:ea typeface="Roboto"/>
                <a:cs typeface="Roboto"/>
                <a:sym typeface="Roboto"/>
              </a:rPr>
              <a:t>Semester course: Each MP is 4/9 of the final grade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i="0" lang="en-US" sz="1800" u="none" cap="none" strike="noStrike">
                <a:latin typeface="Roboto"/>
                <a:ea typeface="Roboto"/>
                <a:cs typeface="Roboto"/>
                <a:sym typeface="Roboto"/>
              </a:rPr>
              <a:t>Final exams: 1/9 of the final grade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i="0" lang="en-US" sz="1800" u="none" cap="none" strike="noStrike">
                <a:latin typeface="Roboto"/>
                <a:ea typeface="Roboto"/>
                <a:cs typeface="Roboto"/>
                <a:sym typeface="Roboto"/>
              </a:rPr>
              <a:t>AP classes are weighted at 1.05 </a:t>
            </a:r>
            <a:endParaRPr i="0" sz="1800" u="none" cap="none" strike="noStrike">
              <a:latin typeface="Roboto"/>
              <a:ea typeface="Roboto"/>
              <a:cs typeface="Roboto"/>
              <a:sym typeface="Roboto"/>
            </a:endParaRPr>
          </a:p>
          <a:p>
            <a:pPr indent="0" lvl="0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Encourage your student to do their best &amp; select meaningful activities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•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Contact the teacher if you have specific questions or concerns regarding your student’s academic progress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9850" y="236613"/>
            <a:ext cx="1300400" cy="130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 txBox="1"/>
          <p:nvPr/>
        </p:nvSpPr>
        <p:spPr>
          <a:xfrm>
            <a:off x="7249800" y="2103850"/>
            <a:ext cx="1300500" cy="6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Calibri"/>
                <a:ea typeface="Calibri"/>
                <a:cs typeface="Calibri"/>
                <a:sym typeface="Calibri"/>
              </a:rPr>
              <a:t>ParentVue 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latin typeface="Calibri"/>
                <a:ea typeface="Calibri"/>
                <a:cs typeface="Calibri"/>
                <a:sym typeface="Calibri"/>
              </a:rPr>
              <a:t>Setup Directions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4"/>
          <p:cNvSpPr/>
          <p:nvPr/>
        </p:nvSpPr>
        <p:spPr>
          <a:xfrm rot="-5401649">
            <a:off x="7587288" y="1554600"/>
            <a:ext cx="625500" cy="606900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5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atang"/>
              <a:buNone/>
            </a:pPr>
            <a:r>
              <a:rPr lang="en-US" sz="4800">
                <a:solidFill>
                  <a:srgbClr val="414141"/>
                </a:solidFill>
              </a:rPr>
              <a:t>National Honor Society Tutoring</a:t>
            </a:r>
            <a:endParaRPr sz="4800">
              <a:solidFill>
                <a:srgbClr val="414141"/>
              </a:solidFill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243375" y="1924025"/>
            <a:ext cx="45657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"/>
                <a:ea typeface="Roboto"/>
                <a:cs typeface="Roboto"/>
                <a:sym typeface="Roboto"/>
              </a:rPr>
              <a:t>Students can scan the QR code if they are in need of a tutor in any of their classes. A National Honor Society member will reach out to them to arrange a time and a place for tutoring.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Roboto"/>
                <a:ea typeface="Roboto"/>
                <a:cs typeface="Roboto"/>
                <a:sym typeface="Roboto"/>
              </a:rPr>
              <a:t>If you have any questions or concerns, please feel free to contact the advisors: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Math: Dr. Kirby or Mrs. Barto	</a:t>
            </a:r>
            <a:endParaRPr b="1" sz="190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   </a:t>
            </a:r>
            <a:endParaRPr b="1" sz="190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Non Math: Mrs. Stuckey </a:t>
            </a:r>
            <a:endParaRPr b="1" sz="190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4" name="Google Shape;17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5525" y="1525075"/>
            <a:ext cx="3981049" cy="533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/>
          <p:nvPr/>
        </p:nvSpPr>
        <p:spPr>
          <a:xfrm>
            <a:off x="7359150" y="2941025"/>
            <a:ext cx="1147500" cy="1187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Roboto"/>
                <a:ea typeface="Roboto"/>
                <a:cs typeface="Roboto"/>
                <a:sym typeface="Roboto"/>
              </a:rPr>
              <a:t>Available once the SY begins.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6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6"/>
          <p:cNvSpPr txBox="1"/>
          <p:nvPr>
            <p:ph type="title"/>
          </p:nvPr>
        </p:nvSpPr>
        <p:spPr>
          <a:xfrm>
            <a:off x="457200" y="155448"/>
            <a:ext cx="8229600" cy="125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14141"/>
                </a:solidFill>
              </a:rPr>
              <a:t>Smart Futures</a:t>
            </a:r>
            <a:endParaRPr>
              <a:solidFill>
                <a:srgbClr val="414141"/>
              </a:solidFill>
            </a:endParaRPr>
          </a:p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552700" y="1336175"/>
            <a:ext cx="8229600" cy="4797300"/>
          </a:xfrm>
          <a:prstGeom prst="rect">
            <a:avLst/>
          </a:prstGeom>
          <a:effectLst>
            <a:reflection blurRad="0" dir="5400000" dist="38100" endA="0" fadeDir="5400012" kx="0" rotWithShape="0" algn="bl" stPos="0" sy="-100000" ky="0"/>
          </a:effectLst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66776" lvl="0" marL="457200" rtl="0" algn="ctr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80000"/>
              <a:buFont typeface="Roboto"/>
              <a:buChar char="❏"/>
            </a:pPr>
            <a:r>
              <a:rPr lang="en-US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K-12 career exploration program </a:t>
            </a:r>
            <a:r>
              <a:rPr lang="en-US" u="sng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SmartFutures</a:t>
            </a:r>
            <a:endParaRPr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6776" lvl="0" marL="457200" rtl="0" algn="ctr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80000"/>
              <a:buFont typeface="Roboto"/>
              <a:buChar char="❏"/>
            </a:pPr>
            <a:r>
              <a:rPr lang="en-US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8 artifacts must be completed prior to March of Junior Year. </a:t>
            </a:r>
            <a:endParaRPr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400"/>
          </a:p>
        </p:txBody>
      </p:sp>
      <p:pic>
        <p:nvPicPr>
          <p:cNvPr id="184" name="Google Shape;18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9588" y="3123100"/>
            <a:ext cx="6975826" cy="339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7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>
            <p:ph type="title"/>
          </p:nvPr>
        </p:nvSpPr>
        <p:spPr>
          <a:xfrm>
            <a:off x="387900" y="412875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423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Extracurricular</a:t>
            </a:r>
            <a:r>
              <a:rPr b="1" lang="en-US" sz="423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423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Activities</a:t>
            </a:r>
            <a:endParaRPr b="1" i="0" sz="423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947700" y="1366725"/>
            <a:ext cx="7324800" cy="9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B5394"/>
                </a:solidFill>
                <a:latin typeface="Calibri"/>
                <a:ea typeface="Calibri"/>
                <a:cs typeface="Calibri"/>
                <a:sym typeface="Calibri"/>
              </a:rPr>
              <a:t>Athletics, Music, Musical/Drama, Clubs/Organizations, Community Service, and more! </a:t>
            </a:r>
            <a:endParaRPr sz="1000">
              <a:solidFill>
                <a:srgbClr val="0B5394"/>
              </a:solidFill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304800" y="6317156"/>
            <a:ext cx="861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See HHS website for a list of all extracurricular activities!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072" y="2229625"/>
            <a:ext cx="7097424" cy="402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/>
          <p:nvPr/>
        </p:nvSpPr>
        <p:spPr>
          <a:xfrm rot="8100000">
            <a:off x="5956658" y="3415209"/>
            <a:ext cx="1035204" cy="502329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8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>
            <p:ph type="title"/>
          </p:nvPr>
        </p:nvSpPr>
        <p:spPr>
          <a:xfrm>
            <a:off x="387900" y="369375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405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A Look Ahead –</a:t>
            </a:r>
            <a:r>
              <a:rPr b="1" lang="en-US" sz="405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405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Testing Timeline</a:t>
            </a:r>
            <a:endParaRPr b="1" i="0" sz="405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436050" y="1437675"/>
            <a:ext cx="8271900" cy="52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Keystone Exams</a:t>
            </a:r>
            <a:endParaRPr>
              <a:solidFill>
                <a:srgbClr val="414141"/>
              </a:solidFill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Spring 2025</a:t>
            </a:r>
            <a:endParaRPr sz="26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A requirement for graduation	</a:t>
            </a:r>
            <a:endParaRPr>
              <a:solidFill>
                <a:srgbClr val="41414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PSAT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Grades 10 &amp; 11 (*October)</a:t>
            </a:r>
            <a:endParaRPr>
              <a:solidFill>
                <a:srgbClr val="41414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SAT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Grades 11 &amp; 12 (August, *October, November, *December, *March, May, *June)</a:t>
            </a:r>
            <a:endParaRPr>
              <a:solidFill>
                <a:srgbClr val="41414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ACT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Grades 11 &amp; 12 (non-HHS sites)</a:t>
            </a:r>
            <a:endParaRPr sz="26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ASVAB</a:t>
            </a:r>
            <a:endParaRPr b="1" sz="26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700"/>
              <a:buFont typeface="Calibri"/>
              <a:buChar char="●"/>
            </a:pPr>
            <a:r>
              <a:rPr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Grades 10-12 (*November)</a:t>
            </a:r>
            <a:endParaRPr i="1" sz="26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6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*can be taken at HHS</a:t>
            </a:r>
            <a:endParaRPr i="1" sz="26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9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9"/>
          <p:cNvSpPr/>
          <p:nvPr/>
        </p:nvSpPr>
        <p:spPr>
          <a:xfrm>
            <a:off x="393400" y="2110150"/>
            <a:ext cx="3389400" cy="427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431950" y="2318125"/>
            <a:ext cx="3312300" cy="4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Post-Secondary Options</a:t>
            </a:r>
            <a:endParaRPr b="1"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Four-year colleges and universities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Two-year community colleges or junior colleges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Business schools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Technical schools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Military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200"/>
              <a:buFont typeface="Roboto"/>
              <a:buChar char="●"/>
            </a:pPr>
            <a:r>
              <a:rPr i="0" lang="en-US" sz="2200" u="none" cap="none" strike="noStrike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Employment</a:t>
            </a:r>
            <a:endParaRPr sz="22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9"/>
          <p:cNvSpPr txBox="1"/>
          <p:nvPr>
            <p:ph type="title"/>
          </p:nvPr>
        </p:nvSpPr>
        <p:spPr>
          <a:xfrm>
            <a:off x="534750" y="218050"/>
            <a:ext cx="8368200" cy="91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A Look Ahead: Post-Secondary </a:t>
            </a:r>
            <a:endParaRPr b="1" sz="3600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9"/>
          <p:cNvSpPr txBox="1"/>
          <p:nvPr/>
        </p:nvSpPr>
        <p:spPr>
          <a:xfrm>
            <a:off x="3825450" y="2001575"/>
            <a:ext cx="5077500" cy="4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What </a:t>
            </a:r>
            <a:r>
              <a:rPr b="1"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Post-Secondary Institutions Are Looking For:</a:t>
            </a:r>
            <a:endParaRPr b="1"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A rigorous high school curriculum 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Grades that represent strong effort and an upward trend. 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Passionate involvement in a few activities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Demonstrating leadership and initiative. 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Out of school experiences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8001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Work, community service, etc. 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000"/>
              <a:buFont typeface="Roboto"/>
              <a:buChar char="•"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An understanding of standardized tests. (SAT, ACT, Test Optional)</a:t>
            </a:r>
            <a:endParaRPr sz="2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 txBox="1"/>
          <p:nvPr/>
        </p:nvSpPr>
        <p:spPr>
          <a:xfrm>
            <a:off x="507000" y="1022850"/>
            <a:ext cx="813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Our role is in helping students understand the relationship between academics and their future goals!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0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0"/>
          <p:cNvSpPr txBox="1"/>
          <p:nvPr>
            <p:ph type="title"/>
          </p:nvPr>
        </p:nvSpPr>
        <p:spPr>
          <a:xfrm>
            <a:off x="172800" y="337013"/>
            <a:ext cx="6339300" cy="20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i="0" lang="en-US" sz="3600" cap="none" strike="noStrike">
                <a:solidFill>
                  <a:srgbClr val="414141"/>
                </a:solidFill>
              </a:rPr>
              <a:t>A Look Ahead</a:t>
            </a:r>
            <a:r>
              <a:rPr lang="en-US" sz="3600">
                <a:solidFill>
                  <a:srgbClr val="414141"/>
                </a:solidFill>
              </a:rPr>
              <a:t>:</a:t>
            </a:r>
            <a:br>
              <a:rPr i="0" lang="en-US" sz="3600" cap="none" strike="noStrike">
                <a:solidFill>
                  <a:srgbClr val="414141"/>
                </a:solidFill>
              </a:rPr>
            </a:br>
            <a:r>
              <a:rPr i="0" lang="en-US" sz="3600" cap="none" strike="noStrike">
                <a:solidFill>
                  <a:srgbClr val="414141"/>
                </a:solidFill>
              </a:rPr>
              <a:t>College Athletics &amp; NCAA Eligibility </a:t>
            </a:r>
            <a:endParaRPr i="0" sz="3600" cap="none" strike="noStrike">
              <a:solidFill>
                <a:srgbClr val="414141"/>
              </a:solidFill>
            </a:endParaRPr>
          </a:p>
        </p:txBody>
      </p:sp>
      <p:pic>
        <p:nvPicPr>
          <p:cNvPr id="218" name="Google Shape;218;p30" title="Screenshot 2025-07-16 at 1.28.30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4525" y="337000"/>
            <a:ext cx="2309950" cy="2036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 txBox="1"/>
          <p:nvPr>
            <p:ph idx="2" type="body"/>
          </p:nvPr>
        </p:nvSpPr>
        <p:spPr>
          <a:xfrm>
            <a:off x="533400" y="2215676"/>
            <a:ext cx="8077200" cy="4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54850" spcFirstLastPara="1" rIns="91425" wrap="square" tIns="91425">
            <a:normAutofit fontScale="55000"/>
          </a:bodyPr>
          <a:lstStyle/>
          <a:p>
            <a:pPr indent="-4571" lvl="0" marL="118871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i="0" sz="3632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9689" lvl="0" marL="438912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4584"/>
              <a:buFont typeface="Roboto"/>
              <a:buChar char="◼"/>
            </a:pPr>
            <a:r>
              <a:rPr i="0" lang="en-US" sz="363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 be eligible to play a Division I or II sport at the college level, a student must meet the NCAA eligibility requirements.</a:t>
            </a:r>
            <a:endParaRPr i="0" sz="3632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32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604" lvl="0" marL="438912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1660"/>
              <a:buFont typeface="Roboto"/>
              <a:buChar char="◼"/>
            </a:pPr>
            <a:r>
              <a:rPr i="0" lang="en-US" sz="363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eligibility requirements can be found on the NCAA Eligibility Center website : </a:t>
            </a:r>
            <a:r>
              <a:rPr lang="en-US" sz="3232" u="sng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http://www.ncaa.org/student-athletes/future</a:t>
            </a:r>
            <a:endParaRPr sz="3232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38912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32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5277" lvl="0" marL="438912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8989"/>
              <a:buFont typeface="Roboto"/>
              <a:buChar char="◼"/>
            </a:pPr>
            <a:r>
              <a:rPr i="0" lang="en-US" sz="363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It’s important to review the requirements now to ensure that a student is taking the necessary courses within the stated timeline.</a:t>
            </a:r>
            <a:endParaRPr sz="3632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571" lvl="0" marL="118871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372" lvl="0" marL="438912" marR="0" rtl="0" algn="l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1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>
            <p:ph type="title"/>
          </p:nvPr>
        </p:nvSpPr>
        <p:spPr>
          <a:xfrm>
            <a:off x="387900" y="610700"/>
            <a:ext cx="83682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 fontScale="9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t/>
            </a:r>
            <a:endParaRPr b="1" sz="4000" u="sng">
              <a:solidFill>
                <a:srgbClr val="0071F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t/>
            </a:r>
            <a:endParaRPr b="1" i="1" sz="4230">
              <a:solidFill>
                <a:srgbClr val="0071F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lang="en-US" sz="3896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Communication: </a:t>
            </a:r>
            <a:endParaRPr b="1" sz="3896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lang="en-US" sz="3896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How to keep up with what’s happening</a:t>
            </a:r>
            <a:endParaRPr b="1" sz="3896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1"/>
          <p:cNvSpPr txBox="1"/>
          <p:nvPr/>
        </p:nvSpPr>
        <p:spPr>
          <a:xfrm>
            <a:off x="724425" y="1803050"/>
            <a:ext cx="7550400" cy="45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132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Morning Bulletins – high school webpage: 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92430" lvl="1" marL="8001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Quick Links – Morning Announcements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8001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132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District Website 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92430" lvl="1" marL="8001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District Calendar 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40132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Counselor Newsletters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92430" lvl="1" marL="8001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Fall &amp; Spring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8001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937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Roboto"/>
              <a:buChar char="❑"/>
            </a:pPr>
            <a:r>
              <a:rPr lang="en-US" sz="24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District Facebook Page: Derry Township School District</a:t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2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 txBox="1"/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rmAutofit fontScale="9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1F3"/>
              </a:buClr>
              <a:buFont typeface="Arial"/>
              <a:buNone/>
            </a:pPr>
            <a:r>
              <a:rPr b="1" i="0" lang="en-US" sz="50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Resources </a:t>
            </a:r>
            <a:br>
              <a:rPr b="1" i="0" lang="en-US" sz="50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300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For Students &amp; Parents</a:t>
            </a:r>
            <a:endParaRPr b="1" i="1" sz="3300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2"/>
          <p:cNvSpPr txBox="1"/>
          <p:nvPr/>
        </p:nvSpPr>
        <p:spPr>
          <a:xfrm>
            <a:off x="228600" y="1938825"/>
            <a:ext cx="4089300" cy="44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Teachers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School Counselor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School Nurse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Social Worker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School Resource Officer</a:t>
            </a:r>
            <a:endParaRPr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Intervention Specialist Coordinator </a:t>
            </a:r>
            <a:endParaRPr b="1" sz="2400">
              <a:solidFill>
                <a:srgbClr val="414141"/>
              </a:solidFill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</a:rPr>
              <a:t>Instructional Coaches </a:t>
            </a:r>
            <a:endParaRPr b="1" sz="2400">
              <a:solidFill>
                <a:srgbClr val="414141"/>
              </a:solidFill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4445000" y="1735801"/>
            <a:ext cx="4089300" cy="4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14141"/>
              </a:solidFill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Hershey Intervention &amp; Prevention Program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Calibri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Student VUE &amp; Parent VUE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Naviance Student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Calibri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Smart Futures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Calibri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NHS Tutors</a:t>
            </a:r>
            <a:endParaRPr b="1" sz="240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School Counseling Website</a:t>
            </a:r>
            <a:endParaRPr>
              <a:solidFill>
                <a:srgbClr val="414141"/>
              </a:solidFill>
            </a:endParaRPr>
          </a:p>
          <a:p>
            <a:pPr indent="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3" title="Screenshot 2025-07-16 at 12.52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>
            <p:ph idx="1" type="body"/>
          </p:nvPr>
        </p:nvSpPr>
        <p:spPr>
          <a:xfrm>
            <a:off x="419100" y="414405"/>
            <a:ext cx="8022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46300" spcFirstLastPara="1" rIns="45700" wrap="square" tIns="0">
            <a:no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35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HHS </a:t>
            </a:r>
            <a:r>
              <a:rPr b="1" i="0" lang="en-US" sz="3500" u="none" cap="none" strike="noStrike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Counsel</a:t>
            </a:r>
            <a:r>
              <a:rPr b="1" lang="en-US" sz="35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ing Office</a:t>
            </a:r>
            <a:endParaRPr b="1" sz="3500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Noto Sans Symbols"/>
              <a:buNone/>
            </a:pPr>
            <a:r>
              <a:rPr b="1" lang="en-US" sz="3500">
                <a:solidFill>
                  <a:srgbClr val="414141"/>
                </a:solidFill>
                <a:latin typeface="Arial"/>
                <a:ea typeface="Arial"/>
                <a:cs typeface="Arial"/>
                <a:sym typeface="Arial"/>
              </a:rPr>
              <a:t>Contact information</a:t>
            </a:r>
            <a:endParaRPr b="1" i="0" sz="3500" u="none" cap="none" strike="noStrike">
              <a:solidFill>
                <a:srgbClr val="414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:circle trojan.eps" id="241" name="Google Shape;24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2393" y="278700"/>
            <a:ext cx="1676400" cy="17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8539" y="4533662"/>
            <a:ext cx="1826911" cy="184905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3"/>
          <p:cNvSpPr txBox="1"/>
          <p:nvPr/>
        </p:nvSpPr>
        <p:spPr>
          <a:xfrm>
            <a:off x="3473400" y="2224425"/>
            <a:ext cx="2197200" cy="11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414141"/>
                </a:solidFill>
                <a:latin typeface="Roboto"/>
                <a:ea typeface="Roboto"/>
                <a:cs typeface="Roboto"/>
                <a:sym typeface="Roboto"/>
              </a:rPr>
              <a:t>HHS Counselor Website</a:t>
            </a:r>
            <a:endParaRPr b="1" sz="3000">
              <a:solidFill>
                <a:srgbClr val="41414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4241850" y="3847850"/>
            <a:ext cx="660300" cy="6858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5" name="Google Shape;245;p33" title="Screenshot 2025-07-16 at 1.34.12 PM.png"/>
          <p:cNvPicPr preferRelativeResize="0"/>
          <p:nvPr/>
        </p:nvPicPr>
        <p:blipFill rotWithShape="1">
          <a:blip r:embed="rId6">
            <a:alphaModFix/>
          </a:blip>
          <a:srcRect b="3205" l="5813" r="7418" t="2508"/>
          <a:stretch/>
        </p:blipFill>
        <p:spPr>
          <a:xfrm>
            <a:off x="419100" y="2034000"/>
            <a:ext cx="2870774" cy="454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3" title="Screenshot 2025-07-16 at 1.36.23 PM.png"/>
          <p:cNvPicPr preferRelativeResize="0"/>
          <p:nvPr/>
        </p:nvPicPr>
        <p:blipFill rotWithShape="1">
          <a:blip r:embed="rId7">
            <a:alphaModFix/>
          </a:blip>
          <a:srcRect b="0" l="0" r="15153" t="0"/>
          <a:stretch/>
        </p:blipFill>
        <p:spPr>
          <a:xfrm>
            <a:off x="5854125" y="2034000"/>
            <a:ext cx="2707676" cy="45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