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8" r:id="rId3"/>
    <p:sldId id="257" r:id="rId4"/>
    <p:sldId id="259" r:id="rId5"/>
    <p:sldId id="279" r:id="rId6"/>
    <p:sldId id="278" r:id="rId7"/>
    <p:sldId id="261" r:id="rId8"/>
    <p:sldId id="260" r:id="rId9"/>
    <p:sldId id="262" r:id="rId10"/>
    <p:sldId id="263" r:id="rId11"/>
    <p:sldId id="264" r:id="rId12"/>
    <p:sldId id="265" r:id="rId13"/>
    <p:sldId id="266" r:id="rId14"/>
    <p:sldId id="268" r:id="rId15"/>
    <p:sldId id="285" r:id="rId16"/>
    <p:sldId id="286" r:id="rId17"/>
    <p:sldId id="267" r:id="rId18"/>
    <p:sldId id="269" r:id="rId19"/>
    <p:sldId id="270" r:id="rId20"/>
    <p:sldId id="271" r:id="rId21"/>
    <p:sldId id="272" r:id="rId22"/>
    <p:sldId id="287" r:id="rId23"/>
    <p:sldId id="274" r:id="rId24"/>
    <p:sldId id="273" r:id="rId25"/>
    <p:sldId id="275" r:id="rId26"/>
    <p:sldId id="276" r:id="rId27"/>
    <p:sldId id="288" r:id="rId28"/>
    <p:sldId id="289" r:id="rId2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1352E0-FBC2-5B8C-1CC5-CDFE5A8C0837}" v="4" dt="2025-08-03T01:14:56.952"/>
    <p1510:client id="{E3374427-A4A3-9EC9-93F3-D992160798AA}" v="3" dt="2025-08-03T01:01:02.1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84" y="9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 Cindy" userId="S::cindy.ham@somerset.kyschools.us::6a6c2bcf-61e2-4c35-a78b-ad62bde9aed6" providerId="AD" clId="Web-{861352E0-FBC2-5B8C-1CC5-CDFE5A8C0837}"/>
    <pc:docChg chg="addSld modSld">
      <pc:chgData name="Ham, Cindy" userId="S::cindy.ham@somerset.kyschools.us::6a6c2bcf-61e2-4c35-a78b-ad62bde9aed6" providerId="AD" clId="Web-{861352E0-FBC2-5B8C-1CC5-CDFE5A8C0837}" dt="2025-08-03T01:14:56.952" v="5"/>
      <pc:docMkLst>
        <pc:docMk/>
      </pc:docMkLst>
      <pc:sldChg chg="addSp delSp modSp new mod setBg">
        <pc:chgData name="Ham, Cindy" userId="S::cindy.ham@somerset.kyschools.us::6a6c2bcf-61e2-4c35-a78b-ad62bde9aed6" providerId="AD" clId="Web-{861352E0-FBC2-5B8C-1CC5-CDFE5A8C0837}" dt="2025-08-03T01:14:56.952" v="5"/>
        <pc:sldMkLst>
          <pc:docMk/>
          <pc:sldMk cId="141564485" sldId="289"/>
        </pc:sldMkLst>
        <pc:spChg chg="add del">
          <ac:chgData name="Ham, Cindy" userId="S::cindy.ham@somerset.kyschools.us::6a6c2bcf-61e2-4c35-a78b-ad62bde9aed6" providerId="AD" clId="Web-{861352E0-FBC2-5B8C-1CC5-CDFE5A8C0837}" dt="2025-08-03T01:14:56.952" v="5"/>
          <ac:spMkLst>
            <pc:docMk/>
            <pc:sldMk cId="141564485" sldId="289"/>
            <ac:spMk id="7" creationId="{5C56FD3A-4F39-4752-AC00-DB25CCA4ED73}"/>
          </ac:spMkLst>
        </pc:spChg>
        <pc:spChg chg="add del">
          <ac:chgData name="Ham, Cindy" userId="S::cindy.ham@somerset.kyschools.us::6a6c2bcf-61e2-4c35-a78b-ad62bde9aed6" providerId="AD" clId="Web-{861352E0-FBC2-5B8C-1CC5-CDFE5A8C0837}" dt="2025-08-03T01:14:56.952" v="5"/>
          <ac:spMkLst>
            <pc:docMk/>
            <pc:sldMk cId="141564485" sldId="289"/>
            <ac:spMk id="9" creationId="{772527DF-A25C-46B4-A5D9-BBE2E310ACAF}"/>
          </ac:spMkLst>
        </pc:spChg>
        <pc:picChg chg="add mod">
          <ac:chgData name="Ham, Cindy" userId="S::cindy.ham@somerset.kyschools.us::6a6c2bcf-61e2-4c35-a78b-ad62bde9aed6" providerId="AD" clId="Web-{861352E0-FBC2-5B8C-1CC5-CDFE5A8C0837}" dt="2025-08-03T01:14:56.952" v="5"/>
          <ac:picMkLst>
            <pc:docMk/>
            <pc:sldMk cId="141564485" sldId="289"/>
            <ac:picMk id="2" creationId="{325ABD36-4C10-9D94-8E68-E93B20EE7930}"/>
          </ac:picMkLst>
        </pc:picChg>
      </pc:sldChg>
    </pc:docChg>
  </pc:docChgLst>
  <pc:docChgLst>
    <pc:chgData name="Ham, Cindy" userId="S::cindy.ham@somerset.kyschools.us::6a6c2bcf-61e2-4c35-a78b-ad62bde9aed6" providerId="AD" clId="Web-{E3374427-A4A3-9EC9-93F3-D992160798AA}"/>
    <pc:docChg chg="addSld modSld">
      <pc:chgData name="Ham, Cindy" userId="S::cindy.ham@somerset.kyschools.us::6a6c2bcf-61e2-4c35-a78b-ad62bde9aed6" providerId="AD" clId="Web-{E3374427-A4A3-9EC9-93F3-D992160798AA}" dt="2025-08-03T01:01:02.143" v="3"/>
      <pc:docMkLst>
        <pc:docMk/>
      </pc:docMkLst>
      <pc:sldChg chg="addSp modSp new mod setBg">
        <pc:chgData name="Ham, Cindy" userId="S::cindy.ham@somerset.kyschools.us::6a6c2bcf-61e2-4c35-a78b-ad62bde9aed6" providerId="AD" clId="Web-{E3374427-A4A3-9EC9-93F3-D992160798AA}" dt="2025-08-03T01:01:02.143" v="3"/>
        <pc:sldMkLst>
          <pc:docMk/>
          <pc:sldMk cId="1121628733" sldId="288"/>
        </pc:sldMkLst>
        <pc:picChg chg="add mod">
          <ac:chgData name="Ham, Cindy" userId="S::cindy.ham@somerset.kyschools.us::6a6c2bcf-61e2-4c35-a78b-ad62bde9aed6" providerId="AD" clId="Web-{E3374427-A4A3-9EC9-93F3-D992160798AA}" dt="2025-08-03T01:01:02.143" v="3"/>
          <ac:picMkLst>
            <pc:docMk/>
            <pc:sldMk cId="1121628733" sldId="288"/>
            <ac:picMk id="2" creationId="{BAE41E37-BBAC-A7DC-F65B-5C7C3A3CB43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CBA64C-BF42-41FD-95A2-56BD2D0D3ED0}"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3270803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BA64C-BF42-41FD-95A2-56BD2D0D3ED0}"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1533756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CBA64C-BF42-41FD-95A2-56BD2D0D3ED0}"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82688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CBA64C-BF42-41FD-95A2-56BD2D0D3ED0}"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1413571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CBA64C-BF42-41FD-95A2-56BD2D0D3ED0}" type="datetimeFigureOut">
              <a:rPr lang="en-US" smtClean="0"/>
              <a:t>8/2/2025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3229227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CBA64C-BF42-41FD-95A2-56BD2D0D3ED0}" type="datetimeFigureOut">
              <a:rPr lang="en-US" smtClean="0"/>
              <a:t>8/2/2025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3501062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BA64C-BF42-41FD-95A2-56BD2D0D3ED0}" type="datetimeFigureOut">
              <a:rPr lang="en-US" smtClean="0"/>
              <a:t>8/2/2025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964021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CBA64C-BF42-41FD-95A2-56BD2D0D3ED0}"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505009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CBA64C-BF42-41FD-95A2-56BD2D0D3ED0}"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1184472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CBA64C-BF42-41FD-95A2-56BD2D0D3ED0}"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816455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CBA64C-BF42-41FD-95A2-56BD2D0D3ED0}"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2394109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CBA64C-BF42-41FD-95A2-56BD2D0D3ED0}"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80C03-E998-47DF-8B9D-F22ECAB65E02}"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673168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CBA64C-BF42-41FD-95A2-56BD2D0D3ED0}" type="datetimeFigureOut">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560373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4CBA64C-BF42-41FD-95A2-56BD2D0D3ED0}" type="datetimeFigureOut">
              <a:rPr lang="en-US" smtClean="0"/>
              <a:t>8/2/2025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158689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C4CBA64C-BF42-41FD-95A2-56BD2D0D3ED0}" type="datetimeFigureOut">
              <a:rPr lang="en-US" smtClean="0"/>
              <a:t>8/2/2025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2880882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BA64C-BF42-41FD-95A2-56BD2D0D3ED0}"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4266083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BA64C-BF42-41FD-95A2-56BD2D0D3ED0}" type="datetimeFigureOut">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380C03-E998-47DF-8B9D-F22ECAB65E02}" type="slidenum">
              <a:rPr lang="en-US" smtClean="0"/>
              <a:t>‹#›</a:t>
            </a:fld>
            <a:endParaRPr lang="en-US"/>
          </a:p>
        </p:txBody>
      </p:sp>
    </p:spTree>
    <p:extLst>
      <p:ext uri="{BB962C8B-B14F-4D97-AF65-F5344CB8AC3E}">
        <p14:creationId xmlns:p14="http://schemas.microsoft.com/office/powerpoint/2010/main" val="1127832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C4CBA64C-BF42-41FD-95A2-56BD2D0D3ED0}" type="datetimeFigureOut">
              <a:rPr lang="en-US" smtClean="0"/>
              <a:t>8/2/2025</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C380C03-E998-47DF-8B9D-F22ECAB65E02}" type="slidenum">
              <a:rPr lang="en-US" smtClean="0"/>
              <a:t>‹#›</a:t>
            </a:fld>
            <a:endParaRPr lang="en-US"/>
          </a:p>
        </p:txBody>
      </p:sp>
    </p:spTree>
    <p:extLst>
      <p:ext uri="{BB962C8B-B14F-4D97-AF65-F5344CB8AC3E}">
        <p14:creationId xmlns:p14="http://schemas.microsoft.com/office/powerpoint/2010/main" val="1733744993"/>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hyperlink" Target="https://www.youtube.com/watch?v=Uqfri5qZjgw"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160B5-8918-47A0-8DD7-2C14ED902F6E}"/>
              </a:ext>
            </a:extLst>
          </p:cNvPr>
          <p:cNvSpPr>
            <a:spLocks noGrp="1"/>
          </p:cNvSpPr>
          <p:nvPr>
            <p:ph type="ctrTitle"/>
          </p:nvPr>
        </p:nvSpPr>
        <p:spPr>
          <a:xfrm>
            <a:off x="1370693" y="2218114"/>
            <a:ext cx="9440034" cy="1828801"/>
          </a:xfrm>
        </p:spPr>
        <p:txBody>
          <a:bodyPr>
            <a:normAutofit/>
          </a:bodyPr>
          <a:lstStyle/>
          <a:p>
            <a:r>
              <a:rPr lang="en-US" dirty="0"/>
              <a:t>2025-2026 School Suicide Prevention</a:t>
            </a:r>
          </a:p>
        </p:txBody>
      </p:sp>
      <p:pic>
        <p:nvPicPr>
          <p:cNvPr id="5" name="Picture 4">
            <a:extLst>
              <a:ext uri="{FF2B5EF4-FFF2-40B4-BE49-F238E27FC236}">
                <a16:creationId xmlns:a16="http://schemas.microsoft.com/office/drawing/2014/main" id="{4A79A8EC-D0E2-4B4B-A14E-4479B58B9350}"/>
              </a:ext>
            </a:extLst>
          </p:cNvPr>
          <p:cNvPicPr>
            <a:picLocks noChangeAspect="1"/>
          </p:cNvPicPr>
          <p:nvPr/>
        </p:nvPicPr>
        <p:blipFill>
          <a:blip r:embed="rId2"/>
          <a:stretch>
            <a:fillRect/>
          </a:stretch>
        </p:blipFill>
        <p:spPr>
          <a:xfrm>
            <a:off x="4361048" y="4257544"/>
            <a:ext cx="3459324" cy="2065320"/>
          </a:xfrm>
          <a:prstGeom prst="rect">
            <a:avLst/>
          </a:prstGeom>
        </p:spPr>
      </p:pic>
      <p:pic>
        <p:nvPicPr>
          <p:cNvPr id="8" name="Picture 7">
            <a:extLst>
              <a:ext uri="{FF2B5EF4-FFF2-40B4-BE49-F238E27FC236}">
                <a16:creationId xmlns:a16="http://schemas.microsoft.com/office/drawing/2014/main" id="{366E8F58-BEFC-4F60-9623-9EE84EC9A902}"/>
              </a:ext>
            </a:extLst>
          </p:cNvPr>
          <p:cNvPicPr>
            <a:picLocks noChangeAspect="1"/>
          </p:cNvPicPr>
          <p:nvPr/>
        </p:nvPicPr>
        <p:blipFill>
          <a:blip r:embed="rId3"/>
          <a:stretch>
            <a:fillRect/>
          </a:stretch>
        </p:blipFill>
        <p:spPr>
          <a:xfrm>
            <a:off x="4361048" y="376552"/>
            <a:ext cx="3419101" cy="1841562"/>
          </a:xfrm>
          <a:prstGeom prst="rect">
            <a:avLst/>
          </a:prstGeom>
        </p:spPr>
      </p:pic>
    </p:spTree>
    <p:extLst>
      <p:ext uri="{BB962C8B-B14F-4D97-AF65-F5344CB8AC3E}">
        <p14:creationId xmlns:p14="http://schemas.microsoft.com/office/powerpoint/2010/main" val="3591285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0F98-954F-4EAF-B9E9-30BB1440A0EA}"/>
              </a:ext>
            </a:extLst>
          </p:cNvPr>
          <p:cNvSpPr>
            <a:spLocks noGrp="1"/>
          </p:cNvSpPr>
          <p:nvPr>
            <p:ph type="title"/>
          </p:nvPr>
        </p:nvSpPr>
        <p:spPr/>
        <p:txBody>
          <a:bodyPr>
            <a:normAutofit fontScale="90000"/>
          </a:bodyPr>
          <a:lstStyle/>
          <a:p>
            <a:r>
              <a:rPr lang="en-US" dirty="0"/>
              <a:t>Kentucky Schools: Comprehensive Approach to Preventing and Addressing Suicide</a:t>
            </a:r>
          </a:p>
        </p:txBody>
      </p:sp>
      <p:sp>
        <p:nvSpPr>
          <p:cNvPr id="5" name="Content Placeholder 4">
            <a:extLst>
              <a:ext uri="{FF2B5EF4-FFF2-40B4-BE49-F238E27FC236}">
                <a16:creationId xmlns:a16="http://schemas.microsoft.com/office/drawing/2014/main" id="{E2810F06-F1CB-41B5-A1FB-E417B596CEFF}"/>
              </a:ext>
            </a:extLst>
          </p:cNvPr>
          <p:cNvSpPr>
            <a:spLocks noGrp="1"/>
          </p:cNvSpPr>
          <p:nvPr>
            <p:ph idx="1"/>
          </p:nvPr>
        </p:nvSpPr>
        <p:spPr>
          <a:xfrm>
            <a:off x="250166" y="1732449"/>
            <a:ext cx="11723298" cy="4978902"/>
          </a:xfrm>
        </p:spPr>
        <p:txBody>
          <a:bodyPr/>
          <a:lstStyle/>
          <a:p>
            <a:pPr marL="36900" indent="0">
              <a:buNone/>
            </a:pPr>
            <a:r>
              <a:rPr lang="en-US" b="1" dirty="0"/>
              <a:t>Schools play a crucial role in students' mental health and well-being, necessitating robust suicide prevention efforts. </a:t>
            </a:r>
            <a:r>
              <a:rPr lang="en-US" dirty="0"/>
              <a:t>Key reasons include: </a:t>
            </a:r>
          </a:p>
          <a:p>
            <a:r>
              <a:rPr lang="en-US" dirty="0"/>
              <a:t>1. Students spend a significant amount of their day at school interacting with staff. Because of these interactions, trained staff may detect signs of distress. Comprehensive strategies create supportive atmospheres that encourage students to seek help. </a:t>
            </a:r>
          </a:p>
          <a:p>
            <a:r>
              <a:rPr lang="en-US" dirty="0"/>
              <a:t>2. Adolescence is a period of intense emotional growth, increasing vulnerability to stressors such as academic pressure and bullying and heightening suicide risks. Effective prevention includes mental health education, counseling, and crisis support. </a:t>
            </a:r>
          </a:p>
          <a:p>
            <a:r>
              <a:rPr lang="en-US" dirty="0"/>
              <a:t>3. Addressing suicide requires collaboration among educators, mental health professionals, parents, and students to normalize discussions about mental health and reduce stigma. Essential staff training on recognizing warning signs is crucial. </a:t>
            </a:r>
          </a:p>
          <a:p>
            <a:pPr marL="36900" indent="0">
              <a:buNone/>
            </a:pPr>
            <a:r>
              <a:rPr lang="en-US" b="1" dirty="0"/>
              <a:t>By prioritizing students' well-being and implementing evidence-based strategies, schools can play a significant role in preventing suicide and promoting mental wellness.</a:t>
            </a:r>
          </a:p>
        </p:txBody>
      </p:sp>
    </p:spTree>
    <p:extLst>
      <p:ext uri="{BB962C8B-B14F-4D97-AF65-F5344CB8AC3E}">
        <p14:creationId xmlns:p14="http://schemas.microsoft.com/office/powerpoint/2010/main" val="2307381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D3AB-574E-4AF2-B5D3-B88AD8586F34}"/>
              </a:ext>
            </a:extLst>
          </p:cNvPr>
          <p:cNvSpPr>
            <a:spLocks noGrp="1"/>
          </p:cNvSpPr>
          <p:nvPr>
            <p:ph type="title"/>
          </p:nvPr>
        </p:nvSpPr>
        <p:spPr/>
        <p:txBody>
          <a:bodyPr/>
          <a:lstStyle/>
          <a:p>
            <a:pPr algn="l"/>
            <a:r>
              <a:rPr lang="en-US" dirty="0"/>
              <a:t>Educators and School Staff Play A Key Role</a:t>
            </a:r>
          </a:p>
        </p:txBody>
      </p:sp>
      <p:sp>
        <p:nvSpPr>
          <p:cNvPr id="3" name="Content Placeholder 2">
            <a:extLst>
              <a:ext uri="{FF2B5EF4-FFF2-40B4-BE49-F238E27FC236}">
                <a16:creationId xmlns:a16="http://schemas.microsoft.com/office/drawing/2014/main" id="{EA71D306-E6FF-4C38-9574-C9284AC60A8A}"/>
              </a:ext>
            </a:extLst>
          </p:cNvPr>
          <p:cNvSpPr>
            <a:spLocks noGrp="1"/>
          </p:cNvSpPr>
          <p:nvPr>
            <p:ph idx="1"/>
          </p:nvPr>
        </p:nvSpPr>
        <p:spPr>
          <a:xfrm>
            <a:off x="474454" y="1732449"/>
            <a:ext cx="11335108" cy="4789121"/>
          </a:xfrm>
        </p:spPr>
        <p:txBody>
          <a:bodyPr/>
          <a:lstStyle/>
          <a:p>
            <a:pPr marL="36900" indent="0">
              <a:buNone/>
            </a:pPr>
            <a:r>
              <a:rPr lang="en-US" sz="2400" b="1" dirty="0"/>
              <a:t>Why is promoting mental health and well being for students important?</a:t>
            </a:r>
            <a:endParaRPr lang="en-US" b="1" dirty="0"/>
          </a:p>
          <a:p>
            <a:r>
              <a:rPr lang="en-US" sz="2800" dirty="0"/>
              <a:t>Research shows that students who receive social-emotional, mental, and behavioral health support </a:t>
            </a:r>
            <a:r>
              <a:rPr lang="en-US" sz="2800" dirty="0">
                <a:solidFill>
                  <a:srgbClr val="92D050"/>
                </a:solidFill>
              </a:rPr>
              <a:t>are more successful </a:t>
            </a:r>
            <a:r>
              <a:rPr lang="en-US" sz="2800" dirty="0"/>
              <a:t>academically. </a:t>
            </a:r>
          </a:p>
          <a:p>
            <a:r>
              <a:rPr lang="en-US" sz="2800" dirty="0"/>
              <a:t>Improves school climate. </a:t>
            </a:r>
          </a:p>
          <a:p>
            <a:r>
              <a:rPr lang="en-US" sz="2800" dirty="0"/>
              <a:t>Classroom </a:t>
            </a:r>
            <a:r>
              <a:rPr lang="en-US" sz="2800" dirty="0">
                <a:solidFill>
                  <a:srgbClr val="92D050"/>
                </a:solidFill>
              </a:rPr>
              <a:t>behavior and focus improves </a:t>
            </a:r>
            <a:r>
              <a:rPr lang="en-US" sz="2800" dirty="0"/>
              <a:t>when emotional and mental health needs are addressed. </a:t>
            </a:r>
          </a:p>
          <a:p>
            <a:r>
              <a:rPr lang="en-US" sz="2800" dirty="0"/>
              <a:t>Students become </a:t>
            </a:r>
            <a:r>
              <a:rPr lang="en-US" sz="2800" dirty="0">
                <a:solidFill>
                  <a:srgbClr val="92D050"/>
                </a:solidFill>
              </a:rPr>
              <a:t>more eng</a:t>
            </a:r>
            <a:r>
              <a:rPr lang="en-US" sz="2800" dirty="0"/>
              <a:t>aged in learning. </a:t>
            </a:r>
          </a:p>
          <a:p>
            <a:r>
              <a:rPr lang="en-US" sz="2800" dirty="0"/>
              <a:t>Students experience an increased sense of </a:t>
            </a:r>
            <a:r>
              <a:rPr lang="en-US" sz="2800" dirty="0">
                <a:solidFill>
                  <a:srgbClr val="92D050"/>
                </a:solidFill>
              </a:rPr>
              <a:t>connectedness</a:t>
            </a:r>
            <a:r>
              <a:rPr lang="en-US" sz="2800" dirty="0"/>
              <a:t> and well-being. </a:t>
            </a:r>
          </a:p>
        </p:txBody>
      </p:sp>
      <p:pic>
        <p:nvPicPr>
          <p:cNvPr id="5" name="Picture 4" descr="Assortment of keys on ring">
            <a:extLst>
              <a:ext uri="{FF2B5EF4-FFF2-40B4-BE49-F238E27FC236}">
                <a16:creationId xmlns:a16="http://schemas.microsoft.com/office/drawing/2014/main" id="{F99408A7-95C7-48DB-8FBF-CCF8223B16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37013" y="241540"/>
            <a:ext cx="764875" cy="1147313"/>
          </a:xfrm>
          <a:prstGeom prst="rect">
            <a:avLst/>
          </a:prstGeom>
        </p:spPr>
      </p:pic>
    </p:spTree>
    <p:extLst>
      <p:ext uri="{BB962C8B-B14F-4D97-AF65-F5344CB8AC3E}">
        <p14:creationId xmlns:p14="http://schemas.microsoft.com/office/powerpoint/2010/main" val="238452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D3AB-574E-4AF2-B5D3-B88AD8586F34}"/>
              </a:ext>
            </a:extLst>
          </p:cNvPr>
          <p:cNvSpPr>
            <a:spLocks noGrp="1"/>
          </p:cNvSpPr>
          <p:nvPr>
            <p:ph type="title"/>
          </p:nvPr>
        </p:nvSpPr>
        <p:spPr/>
        <p:txBody>
          <a:bodyPr/>
          <a:lstStyle/>
          <a:p>
            <a:r>
              <a:rPr lang="en-US" dirty="0"/>
              <a:t>Educators and School Staff Play A Key Role</a:t>
            </a:r>
          </a:p>
        </p:txBody>
      </p:sp>
      <p:sp>
        <p:nvSpPr>
          <p:cNvPr id="3" name="Content Placeholder 2">
            <a:extLst>
              <a:ext uri="{FF2B5EF4-FFF2-40B4-BE49-F238E27FC236}">
                <a16:creationId xmlns:a16="http://schemas.microsoft.com/office/drawing/2014/main" id="{EA71D306-E6FF-4C38-9574-C9284AC60A8A}"/>
              </a:ext>
            </a:extLst>
          </p:cNvPr>
          <p:cNvSpPr>
            <a:spLocks noGrp="1"/>
          </p:cNvSpPr>
          <p:nvPr>
            <p:ph idx="1"/>
          </p:nvPr>
        </p:nvSpPr>
        <p:spPr>
          <a:xfrm>
            <a:off x="215661" y="1732449"/>
            <a:ext cx="11697418" cy="4789121"/>
          </a:xfrm>
        </p:spPr>
        <p:txBody>
          <a:bodyPr>
            <a:normAutofit/>
          </a:bodyPr>
          <a:lstStyle/>
          <a:p>
            <a:pPr marL="36900" indent="0">
              <a:buNone/>
            </a:pPr>
            <a:r>
              <a:rPr lang="en-US" sz="2200" b="1" dirty="0"/>
              <a:t>What can educators do in the classroom and schools to support student mental health?</a:t>
            </a:r>
          </a:p>
          <a:p>
            <a:r>
              <a:rPr lang="en-US" sz="2400" u="sng" dirty="0"/>
              <a:t>Educate</a:t>
            </a:r>
            <a:r>
              <a:rPr lang="en-US" sz="2400" dirty="0"/>
              <a:t> staff, parents, and students on symptoms of and help for mental health problems. </a:t>
            </a:r>
          </a:p>
          <a:p>
            <a:r>
              <a:rPr lang="en-US" sz="2400" dirty="0"/>
              <a:t>Promote social and emotional competency and </a:t>
            </a:r>
            <a:r>
              <a:rPr lang="en-US" sz="2400" u="sng" dirty="0"/>
              <a:t>build resilience</a:t>
            </a:r>
            <a:r>
              <a:rPr lang="en-US" sz="2400" dirty="0"/>
              <a:t>. </a:t>
            </a:r>
          </a:p>
          <a:p>
            <a:r>
              <a:rPr lang="en-US" sz="2400" dirty="0"/>
              <a:t>Help ensure a positive, </a:t>
            </a:r>
            <a:r>
              <a:rPr lang="en-US" sz="2400" u="sng" dirty="0"/>
              <a:t>safe</a:t>
            </a:r>
            <a:r>
              <a:rPr lang="en-US" sz="2400" dirty="0"/>
              <a:t> school environment. </a:t>
            </a:r>
          </a:p>
          <a:p>
            <a:r>
              <a:rPr lang="en-US" sz="2400" dirty="0"/>
              <a:t>Teach and reinforce </a:t>
            </a:r>
            <a:r>
              <a:rPr lang="en-US" sz="2400" u="sng" dirty="0"/>
              <a:t>positive</a:t>
            </a:r>
            <a:r>
              <a:rPr lang="en-US" sz="2400" dirty="0"/>
              <a:t> behaviors and decision-making. </a:t>
            </a:r>
          </a:p>
          <a:p>
            <a:r>
              <a:rPr lang="en-US" sz="2400" dirty="0"/>
              <a:t>Encourage </a:t>
            </a:r>
            <a:r>
              <a:rPr lang="en-US" sz="2400" u="sng" dirty="0"/>
              <a:t>helping others </a:t>
            </a:r>
            <a:r>
              <a:rPr lang="en-US" sz="2400" dirty="0"/>
              <a:t>and good physical health. </a:t>
            </a:r>
          </a:p>
          <a:p>
            <a:r>
              <a:rPr lang="en-US" sz="2400" dirty="0"/>
              <a:t>Help </a:t>
            </a:r>
            <a:r>
              <a:rPr lang="en-US" sz="2400" u="sng" dirty="0"/>
              <a:t>ensure access </a:t>
            </a:r>
            <a:r>
              <a:rPr lang="en-US" sz="2400" dirty="0"/>
              <a:t>to school-based mental health supports.</a:t>
            </a:r>
            <a:endParaRPr lang="en-US" sz="2800" dirty="0"/>
          </a:p>
        </p:txBody>
      </p:sp>
      <p:pic>
        <p:nvPicPr>
          <p:cNvPr id="5" name="Picture 4" descr="Boy in class">
            <a:extLst>
              <a:ext uri="{FF2B5EF4-FFF2-40B4-BE49-F238E27FC236}">
                <a16:creationId xmlns:a16="http://schemas.microsoft.com/office/drawing/2014/main" id="{05F03A6F-D549-435F-8F7A-FABB384D4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7404" y="3906403"/>
            <a:ext cx="2601320" cy="1735272"/>
          </a:xfrm>
          <a:prstGeom prst="rect">
            <a:avLst/>
          </a:prstGeom>
        </p:spPr>
      </p:pic>
    </p:spTree>
    <p:extLst>
      <p:ext uri="{BB962C8B-B14F-4D97-AF65-F5344CB8AC3E}">
        <p14:creationId xmlns:p14="http://schemas.microsoft.com/office/powerpoint/2010/main" val="3687097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037B4-D581-E454-E078-333F140D9F27}"/>
              </a:ext>
            </a:extLst>
          </p:cNvPr>
          <p:cNvPicPr>
            <a:picLocks noChangeAspect="1"/>
          </p:cNvPicPr>
          <p:nvPr/>
        </p:nvPicPr>
        <p:blipFill>
          <a:blip r:embed="rId2"/>
          <a:stretch>
            <a:fillRect/>
          </a:stretch>
        </p:blipFill>
        <p:spPr>
          <a:xfrm>
            <a:off x="6749626" y="0"/>
            <a:ext cx="5290457" cy="6858000"/>
          </a:xfrm>
          <a:prstGeom prst="rect">
            <a:avLst/>
          </a:prstGeom>
        </p:spPr>
      </p:pic>
      <p:pic>
        <p:nvPicPr>
          <p:cNvPr id="8" name="Picture 7">
            <a:extLst>
              <a:ext uri="{FF2B5EF4-FFF2-40B4-BE49-F238E27FC236}">
                <a16:creationId xmlns:a16="http://schemas.microsoft.com/office/drawing/2014/main" id="{76FA785E-2260-53CF-B2EB-9A874A839389}"/>
              </a:ext>
            </a:extLst>
          </p:cNvPr>
          <p:cNvPicPr>
            <a:picLocks noChangeAspect="1"/>
          </p:cNvPicPr>
          <p:nvPr/>
        </p:nvPicPr>
        <p:blipFill>
          <a:blip r:embed="rId3"/>
          <a:stretch>
            <a:fillRect/>
          </a:stretch>
        </p:blipFill>
        <p:spPr>
          <a:xfrm>
            <a:off x="1409105" y="0"/>
            <a:ext cx="5340521" cy="6858000"/>
          </a:xfrm>
          <a:prstGeom prst="rect">
            <a:avLst/>
          </a:prstGeom>
        </p:spPr>
      </p:pic>
      <p:sp>
        <p:nvSpPr>
          <p:cNvPr id="9" name="TextBox 8">
            <a:extLst>
              <a:ext uri="{FF2B5EF4-FFF2-40B4-BE49-F238E27FC236}">
                <a16:creationId xmlns:a16="http://schemas.microsoft.com/office/drawing/2014/main" id="{C831F262-74BE-4086-B528-9CA2210D4B69}"/>
              </a:ext>
            </a:extLst>
          </p:cNvPr>
          <p:cNvSpPr txBox="1"/>
          <p:nvPr/>
        </p:nvSpPr>
        <p:spPr>
          <a:xfrm rot="16200000">
            <a:off x="-1075168" y="2710099"/>
            <a:ext cx="3304674" cy="707886"/>
          </a:xfrm>
          <a:prstGeom prst="rect">
            <a:avLst/>
          </a:prstGeom>
          <a:noFill/>
        </p:spPr>
        <p:txBody>
          <a:bodyPr wrap="square" rtlCol="0">
            <a:spAutoFit/>
          </a:bodyPr>
          <a:lstStyle/>
          <a:p>
            <a:r>
              <a:rPr lang="en-US" sz="4000" dirty="0">
                <a:solidFill>
                  <a:srgbClr val="92D050"/>
                </a:solidFill>
              </a:rPr>
              <a:t>Handout</a:t>
            </a:r>
          </a:p>
        </p:txBody>
      </p:sp>
    </p:spTree>
    <p:extLst>
      <p:ext uri="{BB962C8B-B14F-4D97-AF65-F5344CB8AC3E}">
        <p14:creationId xmlns:p14="http://schemas.microsoft.com/office/powerpoint/2010/main" val="29389588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9547ED-D4CF-8F2E-5ABE-41056F78DC64}"/>
              </a:ext>
            </a:extLst>
          </p:cNvPr>
          <p:cNvSpPr>
            <a:spLocks noGrp="1"/>
          </p:cNvSpPr>
          <p:nvPr>
            <p:ph idx="1"/>
          </p:nvPr>
        </p:nvSpPr>
        <p:spPr>
          <a:xfrm>
            <a:off x="352926" y="417095"/>
            <a:ext cx="11261558" cy="5999747"/>
          </a:xfrm>
        </p:spPr>
        <p:txBody>
          <a:bodyPr>
            <a:normAutofit/>
          </a:bodyPr>
          <a:lstStyle/>
          <a:p>
            <a:r>
              <a:rPr lang="en-US" sz="4000" dirty="0"/>
              <a:t>1. </a:t>
            </a:r>
            <a:r>
              <a:rPr lang="en-US" sz="4000" dirty="0">
                <a:solidFill>
                  <a:srgbClr val="92D050"/>
                </a:solidFill>
              </a:rPr>
              <a:t>Language Matters </a:t>
            </a:r>
            <a:r>
              <a:rPr lang="en-US" sz="4000" dirty="0"/>
              <a:t>– How to Talk About Mental Health and Suicide</a:t>
            </a:r>
          </a:p>
          <a:p>
            <a:r>
              <a:rPr lang="en-US" sz="4000" dirty="0"/>
              <a:t>2. </a:t>
            </a:r>
            <a:r>
              <a:rPr lang="en-US" sz="4000" dirty="0">
                <a:solidFill>
                  <a:srgbClr val="92D050"/>
                </a:solidFill>
              </a:rPr>
              <a:t>Assessing Suicide Prevention Efforts </a:t>
            </a:r>
            <a:r>
              <a:rPr lang="en-US" sz="4000" dirty="0"/>
              <a:t>– Best Practices for School Suicide Prevention Policies and Procedures</a:t>
            </a:r>
          </a:p>
          <a:p>
            <a:r>
              <a:rPr lang="en-US" sz="4000" dirty="0"/>
              <a:t>3. </a:t>
            </a:r>
            <a:r>
              <a:rPr lang="en-US" sz="4000" dirty="0">
                <a:solidFill>
                  <a:srgbClr val="92D050"/>
                </a:solidFill>
              </a:rPr>
              <a:t>Evidence-Based Suicide Prevention for Staff</a:t>
            </a:r>
          </a:p>
          <a:p>
            <a:r>
              <a:rPr lang="en-US" sz="4000" dirty="0"/>
              <a:t>4. </a:t>
            </a:r>
            <a:r>
              <a:rPr lang="en-US" sz="4000" dirty="0">
                <a:solidFill>
                  <a:srgbClr val="92D050"/>
                </a:solidFill>
              </a:rPr>
              <a:t>Evidence –Based Suicide Prevention for Students</a:t>
            </a:r>
          </a:p>
        </p:txBody>
      </p:sp>
    </p:spTree>
    <p:extLst>
      <p:ext uri="{BB962C8B-B14F-4D97-AF65-F5344CB8AC3E}">
        <p14:creationId xmlns:p14="http://schemas.microsoft.com/office/powerpoint/2010/main" val="144763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9B9292-C4F4-40C4-B28D-1829818202D3}"/>
              </a:ext>
            </a:extLst>
          </p:cNvPr>
          <p:cNvPicPr>
            <a:picLocks noChangeAspect="1"/>
          </p:cNvPicPr>
          <p:nvPr/>
        </p:nvPicPr>
        <p:blipFill>
          <a:blip r:embed="rId2"/>
          <a:stretch>
            <a:fillRect/>
          </a:stretch>
        </p:blipFill>
        <p:spPr>
          <a:xfrm>
            <a:off x="1570008" y="137968"/>
            <a:ext cx="9123087" cy="6633768"/>
          </a:xfrm>
          <a:prstGeom prst="rect">
            <a:avLst/>
          </a:prstGeom>
        </p:spPr>
      </p:pic>
    </p:spTree>
    <p:extLst>
      <p:ext uri="{BB962C8B-B14F-4D97-AF65-F5344CB8AC3E}">
        <p14:creationId xmlns:p14="http://schemas.microsoft.com/office/powerpoint/2010/main" val="2676618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Language Matters</a:t>
            </a:r>
          </a:p>
        </p:txBody>
      </p:sp>
      <p:pic>
        <p:nvPicPr>
          <p:cNvPr id="5" name="Content Placeholder 4">
            <a:extLst>
              <a:ext uri="{FF2B5EF4-FFF2-40B4-BE49-F238E27FC236}">
                <a16:creationId xmlns:a16="http://schemas.microsoft.com/office/drawing/2014/main" id="{F4FA7B89-67FA-4C71-B48E-62FA93D4A3CB}"/>
              </a:ext>
            </a:extLst>
          </p:cNvPr>
          <p:cNvPicPr>
            <a:picLocks noGrp="1" noChangeAspect="1"/>
          </p:cNvPicPr>
          <p:nvPr>
            <p:ph idx="1"/>
          </p:nvPr>
        </p:nvPicPr>
        <p:blipFill>
          <a:blip r:embed="rId2"/>
          <a:stretch>
            <a:fillRect/>
          </a:stretch>
        </p:blipFill>
        <p:spPr>
          <a:xfrm>
            <a:off x="2861136" y="898769"/>
            <a:ext cx="6179346" cy="5867630"/>
          </a:xfrm>
        </p:spPr>
      </p:pic>
    </p:spTree>
    <p:extLst>
      <p:ext uri="{BB962C8B-B14F-4D97-AF65-F5344CB8AC3E}">
        <p14:creationId xmlns:p14="http://schemas.microsoft.com/office/powerpoint/2010/main" val="2586155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Language Matters</a:t>
            </a:r>
          </a:p>
        </p:txBody>
      </p:sp>
      <p:pic>
        <p:nvPicPr>
          <p:cNvPr id="7" name="Content Placeholder 6">
            <a:extLst>
              <a:ext uri="{FF2B5EF4-FFF2-40B4-BE49-F238E27FC236}">
                <a16:creationId xmlns:a16="http://schemas.microsoft.com/office/drawing/2014/main" id="{807CAECC-B173-4C58-909C-2BBEE8B1C905}"/>
              </a:ext>
            </a:extLst>
          </p:cNvPr>
          <p:cNvPicPr>
            <a:picLocks noGrp="1" noChangeAspect="1"/>
          </p:cNvPicPr>
          <p:nvPr>
            <p:ph idx="1"/>
          </p:nvPr>
        </p:nvPicPr>
        <p:blipFill>
          <a:blip r:embed="rId2"/>
          <a:stretch>
            <a:fillRect/>
          </a:stretch>
        </p:blipFill>
        <p:spPr>
          <a:xfrm>
            <a:off x="176269" y="1062050"/>
            <a:ext cx="8972580" cy="5407761"/>
          </a:xfrm>
        </p:spPr>
      </p:pic>
      <p:pic>
        <p:nvPicPr>
          <p:cNvPr id="9" name="Picture 8">
            <a:extLst>
              <a:ext uri="{FF2B5EF4-FFF2-40B4-BE49-F238E27FC236}">
                <a16:creationId xmlns:a16="http://schemas.microsoft.com/office/drawing/2014/main" id="{7C3BA7C9-CC83-4BAB-82F8-FB66A631500A}"/>
              </a:ext>
            </a:extLst>
          </p:cNvPr>
          <p:cNvPicPr>
            <a:picLocks noChangeAspect="1"/>
          </p:cNvPicPr>
          <p:nvPr/>
        </p:nvPicPr>
        <p:blipFill>
          <a:blip r:embed="rId3"/>
          <a:stretch>
            <a:fillRect/>
          </a:stretch>
        </p:blipFill>
        <p:spPr>
          <a:xfrm>
            <a:off x="8096949" y="2045461"/>
            <a:ext cx="3910659" cy="2621430"/>
          </a:xfrm>
          <a:prstGeom prst="rect">
            <a:avLst/>
          </a:prstGeom>
        </p:spPr>
      </p:pic>
    </p:spTree>
    <p:extLst>
      <p:ext uri="{BB962C8B-B14F-4D97-AF65-F5344CB8AC3E}">
        <p14:creationId xmlns:p14="http://schemas.microsoft.com/office/powerpoint/2010/main" val="217358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Language Matters</a:t>
            </a:r>
          </a:p>
        </p:txBody>
      </p:sp>
      <p:pic>
        <p:nvPicPr>
          <p:cNvPr id="6" name="Content Placeholder 5">
            <a:extLst>
              <a:ext uri="{FF2B5EF4-FFF2-40B4-BE49-F238E27FC236}">
                <a16:creationId xmlns:a16="http://schemas.microsoft.com/office/drawing/2014/main" id="{6D8DE3A0-BFFC-4F1D-B491-0C4EDD977DD9}"/>
              </a:ext>
            </a:extLst>
          </p:cNvPr>
          <p:cNvPicPr>
            <a:picLocks noGrp="1" noChangeAspect="1"/>
          </p:cNvPicPr>
          <p:nvPr>
            <p:ph idx="1"/>
          </p:nvPr>
        </p:nvPicPr>
        <p:blipFill>
          <a:blip r:embed="rId2"/>
          <a:stretch>
            <a:fillRect/>
          </a:stretch>
        </p:blipFill>
        <p:spPr>
          <a:xfrm>
            <a:off x="3493698" y="826872"/>
            <a:ext cx="4942935" cy="5866505"/>
          </a:xfrm>
        </p:spPr>
      </p:pic>
    </p:spTree>
    <p:extLst>
      <p:ext uri="{BB962C8B-B14F-4D97-AF65-F5344CB8AC3E}">
        <p14:creationId xmlns:p14="http://schemas.microsoft.com/office/powerpoint/2010/main" val="1368524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Language Matters</a:t>
            </a:r>
          </a:p>
        </p:txBody>
      </p:sp>
      <p:pic>
        <p:nvPicPr>
          <p:cNvPr id="10" name="Content Placeholder 9">
            <a:extLst>
              <a:ext uri="{FF2B5EF4-FFF2-40B4-BE49-F238E27FC236}">
                <a16:creationId xmlns:a16="http://schemas.microsoft.com/office/drawing/2014/main" id="{9D97EE2F-0CBB-495B-888D-0BA95B18994C}"/>
              </a:ext>
            </a:extLst>
          </p:cNvPr>
          <p:cNvPicPr>
            <a:picLocks noGrp="1" noChangeAspect="1"/>
          </p:cNvPicPr>
          <p:nvPr>
            <p:ph idx="1"/>
          </p:nvPr>
        </p:nvPicPr>
        <p:blipFill>
          <a:blip r:embed="rId2"/>
          <a:stretch>
            <a:fillRect/>
          </a:stretch>
        </p:blipFill>
        <p:spPr>
          <a:xfrm>
            <a:off x="2835980" y="1019921"/>
            <a:ext cx="6180795" cy="5629759"/>
          </a:xfrm>
        </p:spPr>
      </p:pic>
    </p:spTree>
    <p:extLst>
      <p:ext uri="{BB962C8B-B14F-4D97-AF65-F5344CB8AC3E}">
        <p14:creationId xmlns:p14="http://schemas.microsoft.com/office/powerpoint/2010/main" val="2875213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44784" y="315888"/>
            <a:ext cx="10353762" cy="970450"/>
          </a:xfrm>
        </p:spPr>
        <p:txBody>
          <a:bodyPr>
            <a:normAutofit fontScale="90000"/>
          </a:bodyPr>
          <a:lstStyle/>
          <a:p>
            <a:r>
              <a:rPr lang="en-US" dirty="0"/>
              <a:t>Language Matters</a:t>
            </a:r>
            <a:br>
              <a:rPr lang="en-US" dirty="0"/>
            </a:br>
            <a:r>
              <a:rPr lang="en-US" sz="2700" dirty="0"/>
              <a:t>When someone dies by suicide, we often don't know how to talk about it or the words to use to address it. Use the language below when addressing suicide. </a:t>
            </a:r>
          </a:p>
        </p:txBody>
      </p:sp>
      <p:pic>
        <p:nvPicPr>
          <p:cNvPr id="8" name="Content Placeholder 7">
            <a:extLst>
              <a:ext uri="{FF2B5EF4-FFF2-40B4-BE49-F238E27FC236}">
                <a16:creationId xmlns:a16="http://schemas.microsoft.com/office/drawing/2014/main" id="{C11739DD-B666-4194-AB63-2FD76175CDCD}"/>
              </a:ext>
            </a:extLst>
          </p:cNvPr>
          <p:cNvPicPr>
            <a:picLocks noGrp="1" noChangeAspect="1"/>
          </p:cNvPicPr>
          <p:nvPr>
            <p:ph idx="1"/>
          </p:nvPr>
        </p:nvPicPr>
        <p:blipFill>
          <a:blip r:embed="rId2"/>
          <a:stretch>
            <a:fillRect/>
          </a:stretch>
        </p:blipFill>
        <p:spPr>
          <a:xfrm>
            <a:off x="2398143" y="1528755"/>
            <a:ext cx="6961517" cy="5221138"/>
          </a:xfrm>
        </p:spPr>
      </p:pic>
    </p:spTree>
    <p:extLst>
      <p:ext uri="{BB962C8B-B14F-4D97-AF65-F5344CB8AC3E}">
        <p14:creationId xmlns:p14="http://schemas.microsoft.com/office/powerpoint/2010/main" val="3978281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44784" y="315888"/>
            <a:ext cx="10353762" cy="970450"/>
          </a:xfrm>
        </p:spPr>
        <p:txBody>
          <a:bodyPr>
            <a:normAutofit fontScale="90000"/>
          </a:bodyPr>
          <a:lstStyle/>
          <a:p>
            <a:r>
              <a:rPr lang="en-US" dirty="0"/>
              <a:t>Language Matters</a:t>
            </a:r>
            <a:br>
              <a:rPr lang="en-US" dirty="0"/>
            </a:br>
            <a:r>
              <a:rPr lang="en-US" sz="2700" dirty="0"/>
              <a:t>When someone dies by suicide, we often don't know how to talk about it or the words to use to address it. Use the language below when addressing suicide. </a:t>
            </a:r>
          </a:p>
        </p:txBody>
      </p:sp>
      <p:pic>
        <p:nvPicPr>
          <p:cNvPr id="6" name="Content Placeholder 5">
            <a:extLst>
              <a:ext uri="{FF2B5EF4-FFF2-40B4-BE49-F238E27FC236}">
                <a16:creationId xmlns:a16="http://schemas.microsoft.com/office/drawing/2014/main" id="{C6BD6C72-E158-4C16-B59B-B2D99B3E383F}"/>
              </a:ext>
            </a:extLst>
          </p:cNvPr>
          <p:cNvPicPr>
            <a:picLocks noGrp="1" noChangeAspect="1"/>
          </p:cNvPicPr>
          <p:nvPr>
            <p:ph idx="1"/>
          </p:nvPr>
        </p:nvPicPr>
        <p:blipFill>
          <a:blip r:embed="rId2"/>
          <a:stretch>
            <a:fillRect/>
          </a:stretch>
        </p:blipFill>
        <p:spPr>
          <a:xfrm>
            <a:off x="2303253" y="1583563"/>
            <a:ext cx="7223502" cy="5145041"/>
          </a:xfrm>
        </p:spPr>
      </p:pic>
    </p:spTree>
    <p:extLst>
      <p:ext uri="{BB962C8B-B14F-4D97-AF65-F5344CB8AC3E}">
        <p14:creationId xmlns:p14="http://schemas.microsoft.com/office/powerpoint/2010/main" val="1414760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D3DA3E-909D-484A-A7C1-483BE137A199}"/>
              </a:ext>
            </a:extLst>
          </p:cNvPr>
          <p:cNvPicPr>
            <a:picLocks noChangeAspect="1"/>
          </p:cNvPicPr>
          <p:nvPr/>
        </p:nvPicPr>
        <p:blipFill>
          <a:blip r:embed="rId2"/>
          <a:stretch>
            <a:fillRect/>
          </a:stretch>
        </p:blipFill>
        <p:spPr>
          <a:xfrm>
            <a:off x="1348839" y="185467"/>
            <a:ext cx="8808479" cy="6487065"/>
          </a:xfrm>
          <a:prstGeom prst="rect">
            <a:avLst/>
          </a:prstGeom>
        </p:spPr>
      </p:pic>
    </p:spTree>
    <p:extLst>
      <p:ext uri="{BB962C8B-B14F-4D97-AF65-F5344CB8AC3E}">
        <p14:creationId xmlns:p14="http://schemas.microsoft.com/office/powerpoint/2010/main" val="613093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84E553-0D92-9B43-B83A-0A75BCFA2AA4}"/>
              </a:ext>
            </a:extLst>
          </p:cNvPr>
          <p:cNvPicPr>
            <a:picLocks noChangeAspect="1"/>
          </p:cNvPicPr>
          <p:nvPr/>
        </p:nvPicPr>
        <p:blipFill>
          <a:blip r:embed="rId2"/>
          <a:stretch>
            <a:fillRect/>
          </a:stretch>
        </p:blipFill>
        <p:spPr>
          <a:xfrm>
            <a:off x="2027470" y="234461"/>
            <a:ext cx="8033307" cy="6353908"/>
          </a:xfrm>
          <a:prstGeom prst="rect">
            <a:avLst/>
          </a:prstGeom>
        </p:spPr>
      </p:pic>
    </p:spTree>
    <p:extLst>
      <p:ext uri="{BB962C8B-B14F-4D97-AF65-F5344CB8AC3E}">
        <p14:creationId xmlns:p14="http://schemas.microsoft.com/office/powerpoint/2010/main" val="24294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293309-59C8-9612-4FE0-E340E6CA68EA}"/>
              </a:ext>
            </a:extLst>
          </p:cNvPr>
          <p:cNvPicPr>
            <a:picLocks noChangeAspect="1"/>
          </p:cNvPicPr>
          <p:nvPr/>
        </p:nvPicPr>
        <p:blipFill>
          <a:blip r:embed="rId2"/>
          <a:stretch>
            <a:fillRect/>
          </a:stretch>
        </p:blipFill>
        <p:spPr>
          <a:xfrm>
            <a:off x="1509355" y="164122"/>
            <a:ext cx="9017967" cy="6419193"/>
          </a:xfrm>
          <a:prstGeom prst="rect">
            <a:avLst/>
          </a:prstGeom>
        </p:spPr>
      </p:pic>
    </p:spTree>
    <p:extLst>
      <p:ext uri="{BB962C8B-B14F-4D97-AF65-F5344CB8AC3E}">
        <p14:creationId xmlns:p14="http://schemas.microsoft.com/office/powerpoint/2010/main" val="3249893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Assessing Suicide Prevention Efforts</a:t>
            </a:r>
          </a:p>
        </p:txBody>
      </p:sp>
      <p:pic>
        <p:nvPicPr>
          <p:cNvPr id="6" name="Content Placeholder 5">
            <a:extLst>
              <a:ext uri="{FF2B5EF4-FFF2-40B4-BE49-F238E27FC236}">
                <a16:creationId xmlns:a16="http://schemas.microsoft.com/office/drawing/2014/main" id="{27AD5043-445F-4537-B748-59F3923C2A8A}"/>
              </a:ext>
            </a:extLst>
          </p:cNvPr>
          <p:cNvPicPr>
            <a:picLocks noGrp="1" noChangeAspect="1"/>
          </p:cNvPicPr>
          <p:nvPr>
            <p:ph idx="1"/>
          </p:nvPr>
        </p:nvPicPr>
        <p:blipFill>
          <a:blip r:embed="rId2"/>
          <a:stretch>
            <a:fillRect/>
          </a:stretch>
        </p:blipFill>
        <p:spPr>
          <a:xfrm>
            <a:off x="2665564" y="916653"/>
            <a:ext cx="6495690" cy="5849746"/>
          </a:xfrm>
        </p:spPr>
      </p:pic>
    </p:spTree>
    <p:extLst>
      <p:ext uri="{BB962C8B-B14F-4D97-AF65-F5344CB8AC3E}">
        <p14:creationId xmlns:p14="http://schemas.microsoft.com/office/powerpoint/2010/main" val="2335755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Assessing Suicide Prevention Efforts</a:t>
            </a:r>
          </a:p>
        </p:txBody>
      </p:sp>
      <p:sp>
        <p:nvSpPr>
          <p:cNvPr id="4" name="Content Placeholder 3">
            <a:extLst>
              <a:ext uri="{FF2B5EF4-FFF2-40B4-BE49-F238E27FC236}">
                <a16:creationId xmlns:a16="http://schemas.microsoft.com/office/drawing/2014/main" id="{8E77DD4C-E93A-42F6-88AF-0C1495CB0D72}"/>
              </a:ext>
            </a:extLst>
          </p:cNvPr>
          <p:cNvSpPr>
            <a:spLocks noGrp="1"/>
          </p:cNvSpPr>
          <p:nvPr>
            <p:ph idx="1"/>
          </p:nvPr>
        </p:nvSpPr>
        <p:spPr>
          <a:xfrm>
            <a:off x="120770" y="948906"/>
            <a:ext cx="11887199" cy="5753819"/>
          </a:xfrm>
        </p:spPr>
        <p:txBody>
          <a:bodyPr>
            <a:normAutofit/>
          </a:bodyPr>
          <a:lstStyle/>
          <a:p>
            <a:r>
              <a:rPr lang="en-US" dirty="0"/>
              <a:t>Risk Factors Defined by SAMHSA: "Risk factors are characteristics at the biological, psychological, family, community, or cultural level that precede and are associated with a higher likelihood of negative outcomes.“</a:t>
            </a:r>
          </a:p>
          <a:p>
            <a:r>
              <a:rPr lang="en-US" dirty="0">
                <a:solidFill>
                  <a:srgbClr val="92D050"/>
                </a:solidFill>
              </a:rPr>
              <a:t>Students at higher risk include, but are not limited to, those who:</a:t>
            </a:r>
          </a:p>
          <a:p>
            <a:pPr lvl="1"/>
            <a:r>
              <a:rPr lang="en-US" dirty="0"/>
              <a:t>Experience violent altercations (theft, physical attacks, sexual assault/harassment and/or dating violence) </a:t>
            </a:r>
          </a:p>
          <a:p>
            <a:pPr lvl="1"/>
            <a:r>
              <a:rPr lang="en-US" dirty="0"/>
              <a:t>Do not get enough sleep </a:t>
            </a:r>
          </a:p>
          <a:p>
            <a:pPr lvl="1"/>
            <a:r>
              <a:rPr lang="en-US" dirty="0"/>
              <a:t>Do not perform well academically </a:t>
            </a:r>
          </a:p>
          <a:p>
            <a:pPr lvl="1"/>
            <a:r>
              <a:rPr lang="en-US" dirty="0"/>
              <a:t>Overperform academically or in extracurricular activities </a:t>
            </a:r>
          </a:p>
          <a:p>
            <a:pPr lvl="1"/>
            <a:r>
              <a:rPr lang="en-US" dirty="0"/>
              <a:t>Use substances </a:t>
            </a:r>
          </a:p>
          <a:p>
            <a:pPr lvl="1"/>
            <a:r>
              <a:rPr lang="en-US" dirty="0"/>
              <a:t>Spend an excessive amount of time on social media </a:t>
            </a:r>
          </a:p>
          <a:p>
            <a:pPr lvl="1"/>
            <a:r>
              <a:rPr lang="en-US" dirty="0"/>
              <a:t>Experience bullying and do not feel safe at school OR who bully others </a:t>
            </a:r>
          </a:p>
          <a:p>
            <a:pPr lvl="1"/>
            <a:r>
              <a:rPr lang="en-US" dirty="0"/>
              <a:t>Have access to lethal means (</a:t>
            </a:r>
            <a:r>
              <a:rPr lang="en-US" dirty="0" err="1"/>
              <a:t>eg</a:t>
            </a:r>
            <a:r>
              <a:rPr lang="en-US" dirty="0"/>
              <a:t>: prescription medications, firearms, etc.) </a:t>
            </a:r>
          </a:p>
          <a:p>
            <a:pPr lvl="1"/>
            <a:r>
              <a:rPr lang="en-US" dirty="0"/>
              <a:t>Have attempted suicide previously </a:t>
            </a:r>
          </a:p>
          <a:p>
            <a:pPr lvl="1"/>
            <a:r>
              <a:rPr lang="en-US" dirty="0"/>
              <a:t>Have experienced/are exhibiting any significant change in behavior that is beyond average for the student</a:t>
            </a:r>
          </a:p>
        </p:txBody>
      </p:sp>
    </p:spTree>
    <p:extLst>
      <p:ext uri="{BB962C8B-B14F-4D97-AF65-F5344CB8AC3E}">
        <p14:creationId xmlns:p14="http://schemas.microsoft.com/office/powerpoint/2010/main" val="1140317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Assessing Suicide Prevention Efforts</a:t>
            </a:r>
          </a:p>
        </p:txBody>
      </p:sp>
      <p:pic>
        <p:nvPicPr>
          <p:cNvPr id="5" name="Content Placeholder 4">
            <a:extLst>
              <a:ext uri="{FF2B5EF4-FFF2-40B4-BE49-F238E27FC236}">
                <a16:creationId xmlns:a16="http://schemas.microsoft.com/office/drawing/2014/main" id="{23D7360F-79FF-445B-8A2F-97603709FDB2}"/>
              </a:ext>
            </a:extLst>
          </p:cNvPr>
          <p:cNvPicPr>
            <a:picLocks noGrp="1" noChangeAspect="1"/>
          </p:cNvPicPr>
          <p:nvPr>
            <p:ph idx="1"/>
          </p:nvPr>
        </p:nvPicPr>
        <p:blipFill>
          <a:blip r:embed="rId2"/>
          <a:stretch>
            <a:fillRect/>
          </a:stretch>
        </p:blipFill>
        <p:spPr>
          <a:xfrm>
            <a:off x="2924355" y="923446"/>
            <a:ext cx="5822831" cy="5753100"/>
          </a:xfrm>
        </p:spPr>
      </p:pic>
    </p:spTree>
    <p:extLst>
      <p:ext uri="{BB962C8B-B14F-4D97-AF65-F5344CB8AC3E}">
        <p14:creationId xmlns:p14="http://schemas.microsoft.com/office/powerpoint/2010/main" val="205095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Assessing Suicide Prevention Efforts</a:t>
            </a:r>
          </a:p>
        </p:txBody>
      </p:sp>
      <p:pic>
        <p:nvPicPr>
          <p:cNvPr id="7" name="Content Placeholder 6">
            <a:extLst>
              <a:ext uri="{FF2B5EF4-FFF2-40B4-BE49-F238E27FC236}">
                <a16:creationId xmlns:a16="http://schemas.microsoft.com/office/drawing/2014/main" id="{DD9F7B84-A0A8-43AB-9B42-16F1CAC77A19}"/>
              </a:ext>
            </a:extLst>
          </p:cNvPr>
          <p:cNvPicPr>
            <a:picLocks noGrp="1" noChangeAspect="1"/>
          </p:cNvPicPr>
          <p:nvPr>
            <p:ph idx="1"/>
          </p:nvPr>
        </p:nvPicPr>
        <p:blipFill>
          <a:blip r:embed="rId2"/>
          <a:stretch>
            <a:fillRect/>
          </a:stretch>
        </p:blipFill>
        <p:spPr>
          <a:xfrm>
            <a:off x="3171645" y="928389"/>
            <a:ext cx="5848709" cy="5838010"/>
          </a:xfrm>
        </p:spPr>
      </p:pic>
    </p:spTree>
    <p:extLst>
      <p:ext uri="{BB962C8B-B14F-4D97-AF65-F5344CB8AC3E}">
        <p14:creationId xmlns:p14="http://schemas.microsoft.com/office/powerpoint/2010/main" val="20551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lstStyle/>
          <a:p>
            <a:r>
              <a:rPr lang="en-US" dirty="0"/>
              <a:t>Assessing Suicide Prevention Efforts</a:t>
            </a:r>
          </a:p>
        </p:txBody>
      </p:sp>
      <p:pic>
        <p:nvPicPr>
          <p:cNvPr id="6" name="Content Placeholder 5">
            <a:extLst>
              <a:ext uri="{FF2B5EF4-FFF2-40B4-BE49-F238E27FC236}">
                <a16:creationId xmlns:a16="http://schemas.microsoft.com/office/drawing/2014/main" id="{44CD7325-EEEF-432D-9517-4E532AE4B583}"/>
              </a:ext>
            </a:extLst>
          </p:cNvPr>
          <p:cNvPicPr>
            <a:picLocks noGrp="1" noChangeAspect="1"/>
          </p:cNvPicPr>
          <p:nvPr>
            <p:ph idx="1"/>
          </p:nvPr>
        </p:nvPicPr>
        <p:blipFill>
          <a:blip r:embed="rId2"/>
          <a:stretch>
            <a:fillRect/>
          </a:stretch>
        </p:blipFill>
        <p:spPr>
          <a:xfrm>
            <a:off x="3019246" y="884978"/>
            <a:ext cx="5684808" cy="5788624"/>
          </a:xfrm>
        </p:spPr>
      </p:pic>
    </p:spTree>
    <p:extLst>
      <p:ext uri="{BB962C8B-B14F-4D97-AF65-F5344CB8AC3E}">
        <p14:creationId xmlns:p14="http://schemas.microsoft.com/office/powerpoint/2010/main" val="1285209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756BAA-D011-C691-7C78-A6E5E8396FB9}"/>
              </a:ext>
            </a:extLst>
          </p:cNvPr>
          <p:cNvPicPr>
            <a:picLocks noChangeAspect="1"/>
          </p:cNvPicPr>
          <p:nvPr/>
        </p:nvPicPr>
        <p:blipFill>
          <a:blip r:embed="rId3">
            <a:alphaModFix amt="40000"/>
          </a:blip>
          <a:srcRect t="5357" b="5357"/>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0087F398-95D6-0D06-24C3-D2165E66EB33}"/>
              </a:ext>
            </a:extLst>
          </p:cNvPr>
          <p:cNvSpPr>
            <a:spLocks noGrp="1"/>
          </p:cNvSpPr>
          <p:nvPr>
            <p:ph type="title"/>
          </p:nvPr>
        </p:nvSpPr>
        <p:spPr>
          <a:xfrm>
            <a:off x="1370693" y="1769540"/>
            <a:ext cx="9440034" cy="1828801"/>
          </a:xfrm>
        </p:spPr>
        <p:txBody>
          <a:bodyPr vert="horz" lIns="91440" tIns="45720" rIns="91440" bIns="45720" rtlCol="0" anchor="b">
            <a:normAutofit/>
          </a:bodyPr>
          <a:lstStyle/>
          <a:p>
            <a:pPr>
              <a:lnSpc>
                <a:spcPct val="90000"/>
              </a:lnSpc>
            </a:pPr>
            <a:r>
              <a:rPr lang="en-US" sz="3400">
                <a:hlinkClick r:id="rId4"/>
              </a:rPr>
              <a:t>https://www.youtube.com/watch?v=Uqfri5qZjgw</a:t>
            </a:r>
            <a:br>
              <a:rPr lang="en-US" sz="3400"/>
            </a:br>
            <a:br>
              <a:rPr lang="en-US" sz="3400"/>
            </a:br>
            <a:endParaRPr lang="en-US" sz="3400"/>
          </a:p>
        </p:txBody>
      </p:sp>
    </p:spTree>
    <p:extLst>
      <p:ext uri="{BB962C8B-B14F-4D97-AF65-F5344CB8AC3E}">
        <p14:creationId xmlns:p14="http://schemas.microsoft.com/office/powerpoint/2010/main" val="3307424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F8C6C2-794D-4E8E-8AA0-A9BC55E1779F}"/>
              </a:ext>
            </a:extLst>
          </p:cNvPr>
          <p:cNvPicPr>
            <a:picLocks noChangeAspect="1"/>
          </p:cNvPicPr>
          <p:nvPr/>
        </p:nvPicPr>
        <p:blipFill>
          <a:blip r:embed="rId2"/>
          <a:stretch>
            <a:fillRect/>
          </a:stretch>
        </p:blipFill>
        <p:spPr>
          <a:xfrm>
            <a:off x="2823706" y="332943"/>
            <a:ext cx="6544588" cy="6192114"/>
          </a:xfrm>
          <a:prstGeom prst="rect">
            <a:avLst/>
          </a:prstGeom>
        </p:spPr>
      </p:pic>
    </p:spTree>
    <p:extLst>
      <p:ext uri="{BB962C8B-B14F-4D97-AF65-F5344CB8AC3E}">
        <p14:creationId xmlns:p14="http://schemas.microsoft.com/office/powerpoint/2010/main" val="1122518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normAutofit/>
          </a:bodyPr>
          <a:lstStyle/>
          <a:p>
            <a:r>
              <a:rPr lang="en-US" dirty="0"/>
              <a:t>Regional Prevention Center</a:t>
            </a:r>
          </a:p>
        </p:txBody>
      </p:sp>
      <p:pic>
        <p:nvPicPr>
          <p:cNvPr id="9" name="Content Placeholder 8">
            <a:extLst>
              <a:ext uri="{FF2B5EF4-FFF2-40B4-BE49-F238E27FC236}">
                <a16:creationId xmlns:a16="http://schemas.microsoft.com/office/drawing/2014/main" id="{52FFE223-9A12-40A7-9850-FC457AC89568}"/>
              </a:ext>
            </a:extLst>
          </p:cNvPr>
          <p:cNvPicPr>
            <a:picLocks noGrp="1" noChangeAspect="1"/>
          </p:cNvPicPr>
          <p:nvPr>
            <p:ph idx="1"/>
          </p:nvPr>
        </p:nvPicPr>
        <p:blipFill>
          <a:blip r:embed="rId2"/>
          <a:stretch>
            <a:fillRect/>
          </a:stretch>
        </p:blipFill>
        <p:spPr>
          <a:xfrm>
            <a:off x="1440611" y="1725284"/>
            <a:ext cx="9343783" cy="3094171"/>
          </a:xfrm>
        </p:spPr>
      </p:pic>
    </p:spTree>
    <p:extLst>
      <p:ext uri="{BB962C8B-B14F-4D97-AF65-F5344CB8AC3E}">
        <p14:creationId xmlns:p14="http://schemas.microsoft.com/office/powerpoint/2010/main" val="2553570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D7FA4-5A94-478D-AC68-E5492079BED7}"/>
              </a:ext>
            </a:extLst>
          </p:cNvPr>
          <p:cNvSpPr>
            <a:spLocks noGrp="1"/>
          </p:cNvSpPr>
          <p:nvPr>
            <p:ph type="title"/>
          </p:nvPr>
        </p:nvSpPr>
        <p:spPr>
          <a:xfrm>
            <a:off x="810278" y="91601"/>
            <a:ext cx="10353762" cy="970450"/>
          </a:xfrm>
        </p:spPr>
        <p:txBody>
          <a:bodyPr>
            <a:normAutofit/>
          </a:bodyPr>
          <a:lstStyle/>
          <a:p>
            <a:r>
              <a:rPr lang="en-US" dirty="0"/>
              <a:t>Regional Prevention Center</a:t>
            </a:r>
          </a:p>
        </p:txBody>
      </p:sp>
      <p:pic>
        <p:nvPicPr>
          <p:cNvPr id="8" name="Content Placeholder 7">
            <a:extLst>
              <a:ext uri="{FF2B5EF4-FFF2-40B4-BE49-F238E27FC236}">
                <a16:creationId xmlns:a16="http://schemas.microsoft.com/office/drawing/2014/main" id="{DD9120E2-E131-4401-B90D-C301DA08C9A1}"/>
              </a:ext>
            </a:extLst>
          </p:cNvPr>
          <p:cNvPicPr>
            <a:picLocks noGrp="1" noChangeAspect="1"/>
          </p:cNvPicPr>
          <p:nvPr>
            <p:ph idx="1"/>
          </p:nvPr>
        </p:nvPicPr>
        <p:blipFill>
          <a:blip r:embed="rId2"/>
          <a:stretch>
            <a:fillRect/>
          </a:stretch>
        </p:blipFill>
        <p:spPr>
          <a:xfrm>
            <a:off x="3510951" y="949025"/>
            <a:ext cx="4658264" cy="5805239"/>
          </a:xfrm>
        </p:spPr>
      </p:pic>
    </p:spTree>
    <p:extLst>
      <p:ext uri="{BB962C8B-B14F-4D97-AF65-F5344CB8AC3E}">
        <p14:creationId xmlns:p14="http://schemas.microsoft.com/office/powerpoint/2010/main" val="758964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CEF9A07-33C4-4E29-9018-99DFE063669C}"/>
              </a:ext>
            </a:extLst>
          </p:cNvPr>
          <p:cNvPicPr>
            <a:picLocks noGrp="1" noChangeAspect="1"/>
          </p:cNvPicPr>
          <p:nvPr>
            <p:ph idx="4294967295"/>
          </p:nvPr>
        </p:nvPicPr>
        <p:blipFill>
          <a:blip r:embed="rId2"/>
          <a:stretch>
            <a:fillRect/>
          </a:stretch>
        </p:blipFill>
        <p:spPr>
          <a:xfrm>
            <a:off x="759123" y="274099"/>
            <a:ext cx="4951564" cy="6355998"/>
          </a:xfrm>
        </p:spPr>
      </p:pic>
      <p:pic>
        <p:nvPicPr>
          <p:cNvPr id="9" name="Picture 2">
            <a:extLst>
              <a:ext uri="{FF2B5EF4-FFF2-40B4-BE49-F238E27FC236}">
                <a16:creationId xmlns:a16="http://schemas.microsoft.com/office/drawing/2014/main" id="{5F346B78-90FD-4AE3-BE81-E78711984B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782929"/>
            <a:ext cx="5878824" cy="3292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284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AE41E37-BBAC-A7DC-F65B-5C7C3A3CB437}"/>
              </a:ext>
            </a:extLst>
          </p:cNvPr>
          <p:cNvPicPr>
            <a:picLocks noChangeAspect="1"/>
          </p:cNvPicPr>
          <p:nvPr/>
        </p:nvPicPr>
        <p:blipFill>
          <a:blip r:embed="rId2"/>
          <a:stretch>
            <a:fillRect/>
          </a:stretch>
        </p:blipFill>
        <p:spPr>
          <a:xfrm>
            <a:off x="2601686" y="0"/>
            <a:ext cx="6988629" cy="6858000"/>
          </a:xfrm>
          <a:prstGeom prst="rect">
            <a:avLst/>
          </a:prstGeom>
        </p:spPr>
      </p:pic>
    </p:spTree>
    <p:extLst>
      <p:ext uri="{BB962C8B-B14F-4D97-AF65-F5344CB8AC3E}">
        <p14:creationId xmlns:p14="http://schemas.microsoft.com/office/powerpoint/2010/main" val="1121628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 with words on it&#10;&#10;AI-generated content may be incorrect.">
            <a:extLst>
              <a:ext uri="{FF2B5EF4-FFF2-40B4-BE49-F238E27FC236}">
                <a16:creationId xmlns:a16="http://schemas.microsoft.com/office/drawing/2014/main" id="{325ABD36-4C10-9D94-8E68-E93B20EE7930}"/>
              </a:ext>
            </a:extLst>
          </p:cNvPr>
          <p:cNvPicPr>
            <a:picLocks noChangeAspect="1"/>
          </p:cNvPicPr>
          <p:nvPr/>
        </p:nvPicPr>
        <p:blipFill>
          <a:blip r:embed="rId2"/>
          <a:stretch>
            <a:fillRect/>
          </a:stretch>
        </p:blipFill>
        <p:spPr>
          <a:xfrm>
            <a:off x="2444187" y="0"/>
            <a:ext cx="7303625" cy="6858000"/>
          </a:xfrm>
          <a:prstGeom prst="rect">
            <a:avLst/>
          </a:prstGeom>
        </p:spPr>
      </p:pic>
    </p:spTree>
    <p:extLst>
      <p:ext uri="{BB962C8B-B14F-4D97-AF65-F5344CB8AC3E}">
        <p14:creationId xmlns:p14="http://schemas.microsoft.com/office/powerpoint/2010/main" val="1415644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85E4A6"/>
      </a:hlink>
      <a:folHlink>
        <a:srgbClr val="BDF3D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43372978-11FE-4814-AC26-BC300187D8C7}"/>
    </a:ext>
  </a:extLst>
</a:theme>
</file>

<file path=docProps/app.xml><?xml version="1.0" encoding="utf-8"?>
<Properties xmlns="http://schemas.openxmlformats.org/officeDocument/2006/extended-properties" xmlns:vt="http://schemas.openxmlformats.org/officeDocument/2006/docPropsVTypes">
  <Template>TM04033929[[fn=Slate]]</Template>
  <TotalTime>181</TotalTime>
  <Words>647</Words>
  <Application>Microsoft Office PowerPoint</Application>
  <PresentationFormat>Widescreen</PresentationFormat>
  <Paragraphs>53</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Slate</vt:lpstr>
      <vt:lpstr>2025-2026 School Suicide Prevention</vt:lpstr>
      <vt:lpstr>Kentucky Schools: Comprehensive Approach to Preventing and Addressing Suicide</vt:lpstr>
      <vt:lpstr>Educators and School Staff Play A Key Role</vt:lpstr>
      <vt:lpstr>Educators and School Staff Play A Key Role</vt:lpstr>
      <vt:lpstr>PowerPoint Presentation</vt:lpstr>
      <vt:lpstr>PowerPoint Presentation</vt:lpstr>
      <vt:lpstr>PowerPoint Presentation</vt:lpstr>
      <vt:lpstr>Language Matters</vt:lpstr>
      <vt:lpstr>Language Matters</vt:lpstr>
      <vt:lpstr>Language Matters</vt:lpstr>
      <vt:lpstr>Language Matters</vt:lpstr>
      <vt:lpstr>Language Matters When someone dies by suicide, we often don't know how to talk about it or the words to use to address it. Use the language below when addressing suicide. </vt:lpstr>
      <vt:lpstr>Language Matters When someone dies by suicide, we often don't know how to talk about it or the words to use to address it. Use the language below when addressing suicide. </vt:lpstr>
      <vt:lpstr>PowerPoint Presentation</vt:lpstr>
      <vt:lpstr>PowerPoint Presentation</vt:lpstr>
      <vt:lpstr>PowerPoint Presentation</vt:lpstr>
      <vt:lpstr>Assessing Suicide Prevention Efforts</vt:lpstr>
      <vt:lpstr>Assessing Suicide Prevention Efforts</vt:lpstr>
      <vt:lpstr>Assessing Suicide Prevention Efforts</vt:lpstr>
      <vt:lpstr>Assessing Suicide Prevention Efforts</vt:lpstr>
      <vt:lpstr>Assessing Suicide Prevention Efforts</vt:lpstr>
      <vt:lpstr>https://www.youtube.com/watch?v=Uqfri5qZjgw  </vt:lpstr>
      <vt:lpstr>PowerPoint Presentation</vt:lpstr>
      <vt:lpstr>Regional Prevention Center</vt:lpstr>
      <vt:lpstr>Regional Prevention Center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2024-2025 School Suicide Prevention</dc:title>
  <dc:creator>Ham, Cindy</dc:creator>
  <cp:lastModifiedBy>Ham, Cindy</cp:lastModifiedBy>
  <cp:revision>11</cp:revision>
  <cp:lastPrinted>2025-07-08T15:12:15Z</cp:lastPrinted>
  <dcterms:created xsi:type="dcterms:W3CDTF">2024-07-03T16:39:54Z</dcterms:created>
  <dcterms:modified xsi:type="dcterms:W3CDTF">2025-08-03T01:15:01Z</dcterms:modified>
</cp:coreProperties>
</file>