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</p:sldIdLst>
  <p:sldSz cx="18288000" cy="10287000"/>
  <p:notesSz cx="6858000" cy="9144000"/>
  <p:embeddedFontLst>
    <p:embeddedFont>
      <p:font typeface="Dekko" panose="020B0604020202020204" charset="0"/>
      <p:regular r:id="rId19"/>
    </p:embeddedFont>
    <p:embeddedFont>
      <p:font typeface="Kaushan Script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1.png"/><Relationship Id="rId3" Type="http://schemas.openxmlformats.org/officeDocument/2006/relationships/image" Target="../media/image7.png"/><Relationship Id="rId21" Type="http://schemas.openxmlformats.org/officeDocument/2006/relationships/image" Target="../media/image6.sv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0.svg"/><Relationship Id="rId2" Type="http://schemas.openxmlformats.org/officeDocument/2006/relationships/image" Target="../media/image1.jpeg"/><Relationship Id="rId16" Type="http://schemas.openxmlformats.org/officeDocument/2006/relationships/image" Target="../media/image19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2.png"/><Relationship Id="rId10" Type="http://schemas.openxmlformats.org/officeDocument/2006/relationships/image" Target="../media/image14.svg"/><Relationship Id="rId19" Type="http://schemas.openxmlformats.org/officeDocument/2006/relationships/image" Target="../media/image22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3" Type="http://schemas.openxmlformats.org/officeDocument/2006/relationships/image" Target="../media/image5.png"/><Relationship Id="rId21" Type="http://schemas.openxmlformats.org/officeDocument/2006/relationships/image" Target="../media/image22.sv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2.png"/><Relationship Id="rId2" Type="http://schemas.openxmlformats.org/officeDocument/2006/relationships/image" Target="../media/image1.jpeg"/><Relationship Id="rId16" Type="http://schemas.openxmlformats.org/officeDocument/2006/relationships/image" Target="../media/image18.sv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24" Type="http://schemas.openxmlformats.org/officeDocument/2006/relationships/image" Target="../media/image31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4.svg"/><Relationship Id="rId10" Type="http://schemas.openxmlformats.org/officeDocument/2006/relationships/image" Target="../media/image12.svg"/><Relationship Id="rId19" Type="http://schemas.openxmlformats.org/officeDocument/2006/relationships/image" Target="../media/image20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Relationship Id="rId2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2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17" Type="http://schemas.openxmlformats.org/officeDocument/2006/relationships/image" Target="../media/image22.svg"/><Relationship Id="rId2" Type="http://schemas.openxmlformats.org/officeDocument/2006/relationships/image" Target="../media/image1.jpe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sv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2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0.sv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sv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2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0.sv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sv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3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47806" y="1893848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47806" y="2501693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747806" y="310767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47806" y="371365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747806" y="429819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747806" y="490417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5747806" y="5510162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5747806" y="6116145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13" name="Group 13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 rot="-587237">
            <a:off x="14634969" y="1381813"/>
            <a:ext cx="1433970" cy="1615740"/>
          </a:xfrm>
          <a:custGeom>
            <a:avLst/>
            <a:gdLst/>
            <a:ahLst/>
            <a:cxnLst/>
            <a:rect l="l" t="t" r="r" b="b"/>
            <a:pathLst>
              <a:path w="1433970" h="1615740">
                <a:moveTo>
                  <a:pt x="0" y="0"/>
                </a:moveTo>
                <a:lnTo>
                  <a:pt x="1433969" y="0"/>
                </a:lnTo>
                <a:lnTo>
                  <a:pt x="1433969" y="1615741"/>
                </a:lnTo>
                <a:lnTo>
                  <a:pt x="0" y="161574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2606399" y="6116145"/>
            <a:ext cx="1633235" cy="2440976"/>
          </a:xfrm>
          <a:custGeom>
            <a:avLst/>
            <a:gdLst/>
            <a:ahLst/>
            <a:cxnLst/>
            <a:rect l="l" t="t" r="r" b="b"/>
            <a:pathLst>
              <a:path w="1633235" h="2440976">
                <a:moveTo>
                  <a:pt x="0" y="0"/>
                </a:moveTo>
                <a:lnTo>
                  <a:pt x="1633235" y="0"/>
                </a:lnTo>
                <a:lnTo>
                  <a:pt x="1633235" y="2440976"/>
                </a:lnTo>
                <a:lnTo>
                  <a:pt x="0" y="244097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-7708969">
            <a:off x="3078009" y="1531674"/>
            <a:ext cx="1248847" cy="1807542"/>
          </a:xfrm>
          <a:custGeom>
            <a:avLst/>
            <a:gdLst/>
            <a:ahLst/>
            <a:cxnLst/>
            <a:rect l="l" t="t" r="r" b="b"/>
            <a:pathLst>
              <a:path w="1248847" h="1807542">
                <a:moveTo>
                  <a:pt x="0" y="0"/>
                </a:moveTo>
                <a:lnTo>
                  <a:pt x="1248847" y="0"/>
                </a:lnTo>
                <a:lnTo>
                  <a:pt x="1248847" y="1807542"/>
                </a:lnTo>
                <a:lnTo>
                  <a:pt x="0" y="1807542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1691272" flipV="1">
            <a:off x="15082927" y="5998690"/>
            <a:ext cx="845586" cy="1344140"/>
          </a:xfrm>
          <a:custGeom>
            <a:avLst/>
            <a:gdLst/>
            <a:ahLst/>
            <a:cxnLst/>
            <a:rect l="l" t="t" r="r" b="b"/>
            <a:pathLst>
              <a:path w="845586" h="1344140">
                <a:moveTo>
                  <a:pt x="0" y="1344140"/>
                </a:moveTo>
                <a:lnTo>
                  <a:pt x="845586" y="1344140"/>
                </a:lnTo>
                <a:lnTo>
                  <a:pt x="845586" y="0"/>
                </a:lnTo>
                <a:lnTo>
                  <a:pt x="0" y="0"/>
                </a:lnTo>
                <a:lnTo>
                  <a:pt x="0" y="134414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702433" y="2731086"/>
            <a:ext cx="12019413" cy="371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2"/>
              </a:lnSpc>
            </a:pPr>
            <a:r>
              <a:rPr lang="en-US" sz="8301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Helping your Child Transition to High School</a:t>
            </a:r>
          </a:p>
          <a:p>
            <a:pPr algn="ctr">
              <a:lnSpc>
                <a:spcPts val="6162"/>
              </a:lnSpc>
            </a:pPr>
            <a:r>
              <a:rPr lang="en-US" sz="4401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Guidance and Support for Parents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98466" y="7386637"/>
            <a:ext cx="10277193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26348B"/>
                </a:solidFill>
                <a:latin typeface="Dekko"/>
                <a:ea typeface="Dekko"/>
                <a:cs typeface="Dekko"/>
                <a:sym typeface="Dekko"/>
              </a:rPr>
              <a:t>Presenter: Nicole Macaluso, LCSW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47806" y="310767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47806" y="371365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47806" y="429819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747806" y="490417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47806" y="5510162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747806" y="6116145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882789"/>
            <a:ext cx="15699656" cy="8375511"/>
            <a:chOff x="0" y="0"/>
            <a:chExt cx="20932874" cy="11167349"/>
          </a:xfrm>
        </p:grpSpPr>
        <p:grpSp>
          <p:nvGrpSpPr>
            <p:cNvPr id="11" name="Group 11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>
            <a:off x="15747806" y="2501693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7316288" y="730389"/>
            <a:ext cx="4462706" cy="1401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80"/>
              </a:lnSpc>
            </a:pPr>
            <a:r>
              <a:rPr lang="en-US" sz="82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Agenda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04090" y="1996439"/>
            <a:ext cx="13508371" cy="7489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-Who we are &amp; what we do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-Why this transition matters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-What changes in High School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-Common concerns for students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-What parents might experience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-How parents can help emotionally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-How parents can help academically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-Social &amp; Peer support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-Promoting Independence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-Mental health and things to look out for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-Your role as a parent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-Resources &amp; Support </a:t>
            </a:r>
          </a:p>
          <a:p>
            <a:pPr algn="just">
              <a:lnSpc>
                <a:spcPts val="4199"/>
              </a:lnSpc>
            </a:pPr>
            <a:r>
              <a:rPr lang="en-US" sz="2999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-Thank you and open discussion for question 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endParaRPr lang="en-US" sz="2999" dirty="0">
              <a:solidFill>
                <a:srgbClr val="A3849A"/>
              </a:solidFill>
              <a:latin typeface="Dekko"/>
              <a:ea typeface="Dekko"/>
              <a:cs typeface="Dekko"/>
              <a:sym typeface="Dekk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47806" y="2501693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47806" y="310767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47806" y="371365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747806" y="429819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47806" y="490417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5747806" y="5510162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5747806" y="6116145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12" name="Group 12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5747806" y="1893848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5271422" y="7169564"/>
            <a:ext cx="8188488" cy="1460367"/>
          </a:xfrm>
          <a:custGeom>
            <a:avLst/>
            <a:gdLst/>
            <a:ahLst/>
            <a:cxnLst/>
            <a:rect l="l" t="t" r="r" b="b"/>
            <a:pathLst>
              <a:path w="8188488" h="1460367">
                <a:moveTo>
                  <a:pt x="0" y="0"/>
                </a:moveTo>
                <a:lnTo>
                  <a:pt x="8188489" y="0"/>
                </a:lnTo>
                <a:lnTo>
                  <a:pt x="8188489" y="1460368"/>
                </a:lnTo>
                <a:lnTo>
                  <a:pt x="0" y="146036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2983527" y="1221442"/>
            <a:ext cx="12764280" cy="1534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72"/>
              </a:lnSpc>
            </a:pPr>
            <a:r>
              <a:rPr lang="en-US" sz="898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Who we are &amp; What we do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94174" y="3130726"/>
            <a:ext cx="11742986" cy="3339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60"/>
              </a:lnSpc>
            </a:pPr>
            <a:r>
              <a:rPr lang="en-US" sz="568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Services we provide: </a:t>
            </a:r>
          </a:p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-Individual therapy </a:t>
            </a:r>
          </a:p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-Group therapy (variety of groups &amp; specialty groups)</a:t>
            </a:r>
          </a:p>
          <a:p>
            <a:pPr algn="ctr"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-Medication management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47806" y="371365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8"/>
                </a:lnTo>
                <a:lnTo>
                  <a:pt x="0" y="3913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47806" y="4298196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47806" y="490417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747806" y="5510162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747806" y="6116145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10" name="Group 10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059316" y="2746994"/>
            <a:ext cx="14373296" cy="6263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4723" lvl="1" indent="-382362" algn="l">
              <a:lnSpc>
                <a:spcPts val="4958"/>
              </a:lnSpc>
              <a:buFont typeface="Arial"/>
              <a:buChar char="•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The transition from Middle School to High School signifies one of the most significant developmental milestones in your child’s life </a:t>
            </a:r>
          </a:p>
          <a:p>
            <a:pPr marL="1529446" lvl="2" indent="-509815" algn="l">
              <a:lnSpc>
                <a:spcPts val="4958"/>
              </a:lnSpc>
              <a:buFont typeface="Arial"/>
              <a:buChar char="⚬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new academic challenges</a:t>
            </a:r>
          </a:p>
          <a:p>
            <a:pPr marL="1529446" lvl="2" indent="-509815" algn="l">
              <a:lnSpc>
                <a:spcPts val="4958"/>
              </a:lnSpc>
              <a:buFont typeface="Arial"/>
              <a:buChar char="⚬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a more diverse social environment</a:t>
            </a:r>
          </a:p>
          <a:p>
            <a:pPr marL="1529446" lvl="2" indent="-509815" algn="l">
              <a:lnSpc>
                <a:spcPts val="4958"/>
              </a:lnSpc>
              <a:buFont typeface="Arial"/>
              <a:buChar char="⚬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opportunity to engage in a variety of new extracurricular activities</a:t>
            </a:r>
          </a:p>
          <a:p>
            <a:pPr marL="1529446" lvl="2" indent="-509815" algn="l">
              <a:lnSpc>
                <a:spcPts val="4958"/>
              </a:lnSpc>
              <a:buFont typeface="Arial"/>
              <a:buChar char="⚬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a growing need for personal responsibility </a:t>
            </a:r>
          </a:p>
          <a:p>
            <a:pPr marL="764723" lvl="1" indent="-382362" algn="l">
              <a:lnSpc>
                <a:spcPts val="4958"/>
              </a:lnSpc>
              <a:buFont typeface="Arial"/>
              <a:buChar char="•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Filled with excitement but also uncertainty/anxiety (for both parents and children) </a:t>
            </a:r>
          </a:p>
          <a:p>
            <a:pPr marL="764723" lvl="1" indent="-382362" algn="l">
              <a:lnSpc>
                <a:spcPts val="4958"/>
              </a:lnSpc>
              <a:buFont typeface="Arial"/>
              <a:buChar char="•"/>
            </a:pPr>
            <a:r>
              <a:rPr lang="en-US" sz="3542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For parents, staying informed and proactive is imperative </a:t>
            </a:r>
          </a:p>
          <a:p>
            <a:pPr algn="l">
              <a:lnSpc>
                <a:spcPts val="4958"/>
              </a:lnSpc>
            </a:pPr>
            <a:endParaRPr lang="en-US" sz="3542">
              <a:solidFill>
                <a:srgbClr val="A3849A"/>
              </a:solidFill>
              <a:latin typeface="Dekko"/>
              <a:ea typeface="Dekko"/>
              <a:cs typeface="Dekko"/>
              <a:sym typeface="Dekk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81119" y="1143628"/>
            <a:ext cx="13256192" cy="1450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0"/>
              </a:lnSpc>
            </a:pPr>
            <a:r>
              <a:rPr lang="en-US" sz="85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Why this transition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47806" y="490417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47806" y="5510162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47806" y="6116145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407244" y="882789"/>
            <a:ext cx="15699656" cy="8375511"/>
            <a:chOff x="0" y="0"/>
            <a:chExt cx="20932874" cy="11167349"/>
          </a:xfrm>
        </p:grpSpPr>
        <p:grpSp>
          <p:nvGrpSpPr>
            <p:cNvPr id="8" name="Group 8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07244" y="904875"/>
            <a:ext cx="16088717" cy="109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What Changes in High School?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06318" y="2241207"/>
            <a:ext cx="13837763" cy="81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Increased independence &amp; identity formation </a:t>
            </a:r>
          </a:p>
          <a:p>
            <a:pPr marL="1509510" lvl="2" indent="-503170" algn="just">
              <a:lnSpc>
                <a:spcPts val="4894"/>
              </a:lnSpc>
              <a:buFont typeface="Arial"/>
              <a:buChar char="⚬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more freedom in managing time, coursework, and social life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Larger school environment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Greater emphasis on time management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Peer dynamics &amp; social pressure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Academic Pressure </a:t>
            </a:r>
          </a:p>
          <a:p>
            <a:pPr marL="1509510" lvl="2" indent="-503170" algn="just">
              <a:lnSpc>
                <a:spcPts val="4894"/>
              </a:lnSpc>
              <a:buFont typeface="Arial"/>
              <a:buChar char="⚬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Increase in complexity and workload </a:t>
            </a:r>
          </a:p>
          <a:p>
            <a:pPr marL="1509510" lvl="2" indent="-503170" algn="just">
              <a:lnSpc>
                <a:spcPts val="4894"/>
              </a:lnSpc>
              <a:buFont typeface="Arial"/>
              <a:buChar char="⚬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GPA</a:t>
            </a:r>
          </a:p>
          <a:p>
            <a:pPr marL="1509510" lvl="2" indent="-503170" algn="l">
              <a:lnSpc>
                <a:spcPts val="4894"/>
              </a:lnSpc>
              <a:buFont typeface="Arial"/>
              <a:buChar char="⚬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students are expected to manage more rigorous coursework,  standardized tests, and future college preparations </a:t>
            </a:r>
          </a:p>
          <a:p>
            <a:pPr marL="1509510" lvl="2" indent="-503170" algn="just">
              <a:lnSpc>
                <a:spcPts val="4894"/>
              </a:lnSpc>
              <a:buFont typeface="Arial"/>
              <a:buChar char="⚬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Potential increased stress, anxiety, depression</a:t>
            </a:r>
          </a:p>
          <a:p>
            <a:pPr algn="ctr">
              <a:lnSpc>
                <a:spcPts val="5594"/>
              </a:lnSpc>
            </a:pPr>
            <a:endParaRPr lang="en-US" sz="3495">
              <a:solidFill>
                <a:srgbClr val="A3849A"/>
              </a:solidFill>
              <a:latin typeface="Dekko"/>
              <a:ea typeface="Dekko"/>
              <a:cs typeface="Dekko"/>
              <a:sym typeface="Dekko"/>
            </a:endParaRPr>
          </a:p>
          <a:p>
            <a:pPr algn="ctr">
              <a:lnSpc>
                <a:spcPts val="5594"/>
              </a:lnSpc>
            </a:pPr>
            <a:r>
              <a:rPr lang="en-US" sz="39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47806" y="4904179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47806" y="5510162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47806" y="6116145"/>
            <a:ext cx="1369610" cy="391317"/>
          </a:xfrm>
          <a:custGeom>
            <a:avLst/>
            <a:gdLst/>
            <a:ahLst/>
            <a:cxnLst/>
            <a:rect l="l" t="t" r="r" b="b"/>
            <a:pathLst>
              <a:path w="1369610" h="391317">
                <a:moveTo>
                  <a:pt x="0" y="0"/>
                </a:moveTo>
                <a:lnTo>
                  <a:pt x="1369611" y="0"/>
                </a:lnTo>
                <a:lnTo>
                  <a:pt x="1369611" y="391317"/>
                </a:lnTo>
                <a:lnTo>
                  <a:pt x="0" y="3913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407244" y="882789"/>
            <a:ext cx="15699656" cy="8375511"/>
            <a:chOff x="0" y="0"/>
            <a:chExt cx="20932874" cy="11167349"/>
          </a:xfrm>
        </p:grpSpPr>
        <p:grpSp>
          <p:nvGrpSpPr>
            <p:cNvPr id="8" name="Group 8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07244" y="904875"/>
            <a:ext cx="16088717" cy="1094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Common Concerns for Students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06318" y="2241207"/>
            <a:ext cx="13837763" cy="385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Academic: Homework load, tests, and keeping up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Social: Fitting in, making friends, bullying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Emotional: Anxiety, self-esteem, identity development </a:t>
            </a:r>
          </a:p>
          <a:p>
            <a:pPr marL="754755" lvl="1" indent="-377378" algn="just">
              <a:lnSpc>
                <a:spcPts val="4894"/>
              </a:lnSpc>
              <a:buFont typeface="Arial"/>
              <a:buChar char="•"/>
            </a:pPr>
            <a:r>
              <a:rPr lang="en-US" sz="34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Logistical: Navigating a new schedule, getting to class on time </a:t>
            </a:r>
          </a:p>
          <a:p>
            <a:pPr algn="ctr">
              <a:lnSpc>
                <a:spcPts val="5594"/>
              </a:lnSpc>
            </a:pPr>
            <a:endParaRPr lang="en-US" sz="3495">
              <a:solidFill>
                <a:srgbClr val="A3849A"/>
              </a:solidFill>
              <a:latin typeface="Dekko"/>
              <a:ea typeface="Dekko"/>
              <a:cs typeface="Dekko"/>
              <a:sym typeface="Dekko"/>
            </a:endParaRPr>
          </a:p>
          <a:p>
            <a:pPr algn="ctr">
              <a:lnSpc>
                <a:spcPts val="5594"/>
              </a:lnSpc>
            </a:pPr>
            <a:r>
              <a:rPr lang="en-US" sz="3995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221287"/>
            <a:ext cx="16088717" cy="1394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40"/>
              </a:lnSpc>
            </a:pPr>
            <a:r>
              <a:rPr lang="en-US" sz="81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What Parents Might Experience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83855" y="2746315"/>
            <a:ext cx="13720289" cy="3826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3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Feeling “left out” of school life </a:t>
            </a:r>
          </a:p>
          <a:p>
            <a:pPr marL="863593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Worry about your child’s choices or peer group </a:t>
            </a:r>
          </a:p>
          <a:p>
            <a:pPr marL="863593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Struggles in communication </a:t>
            </a:r>
          </a:p>
          <a:p>
            <a:pPr marL="863593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Balancing support with encouraging independence  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240337"/>
            <a:ext cx="16088717" cy="117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How Parents Can Help - Emotionally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416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Normalize the stress and change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Validate their feelings without “fixing” everything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Be available to talk (even if they don’t always want)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Encourage self-confidence and resilience 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0337"/>
            <a:ext cx="16088717" cy="117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How Parents Can Help - Academically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5743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Help them set up a routine and study space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Encourage organization (planners, calendars, reminders)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Stay in the loop with grades and assignments (without micromanaging)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Know how to contact teachers/counselors if needed 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0337"/>
            <a:ext cx="16088717" cy="117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Social &amp; Peer Support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416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Talk about healthy friendships and peer pressure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Encourage involvement in clubs or sports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Monitor online activity/social media use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Know the signs of bullying or social withdrawal 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0337"/>
            <a:ext cx="16088717" cy="1170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Promoting Independence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416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Let them take the lead in managing responsibilities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Allow natural consequences when appropriate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Gradually shift from “doing for” to “coaching”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Celebrate small wins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9862"/>
            <a:ext cx="16088717" cy="1120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Mental Health &amp; Things to Look Out For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6534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When to be concerned: </a:t>
            </a:r>
          </a:p>
          <a:p>
            <a:pPr marL="1943081" lvl="2" indent="-647694" algn="l">
              <a:lnSpc>
                <a:spcPts val="6299"/>
              </a:lnSpc>
              <a:buFont typeface="Arial"/>
              <a:buChar char="⚬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Sudden drop in grades </a:t>
            </a:r>
          </a:p>
          <a:p>
            <a:pPr marL="1943081" lvl="2" indent="-647694" algn="l">
              <a:lnSpc>
                <a:spcPts val="6299"/>
              </a:lnSpc>
              <a:buFont typeface="Arial"/>
              <a:buChar char="⚬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Isolation from friends </a:t>
            </a:r>
          </a:p>
          <a:p>
            <a:pPr marL="1943081" lvl="2" indent="-647694" algn="l">
              <a:lnSpc>
                <a:spcPts val="6299"/>
              </a:lnSpc>
              <a:buFont typeface="Arial"/>
              <a:buChar char="⚬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Changes in eating/sleeping habits </a:t>
            </a:r>
          </a:p>
          <a:p>
            <a:pPr marL="1943081" lvl="2" indent="-647694" algn="l">
              <a:lnSpc>
                <a:spcPts val="6299"/>
              </a:lnSpc>
              <a:buFont typeface="Arial"/>
              <a:buChar char="⚬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Expressions of hopelessness or extreme stress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Know school mental health resources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Don’t hesitate to seek professional support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9862"/>
            <a:ext cx="16088717" cy="1120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Your Role as a Parent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416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Be a cheerleader, coach, and safe place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Stay connected-even when they push away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Communicate regularly with school staff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Show trust in their ability to grow 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9862"/>
            <a:ext cx="16088717" cy="1120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Resources &amp; Support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73469" y="2593773"/>
            <a:ext cx="13682945" cy="3372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School counseling services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Community mental health services </a:t>
            </a:r>
          </a:p>
          <a:p>
            <a:pPr marL="971540" lvl="1" indent="-485770" algn="l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Parent workshops and forums </a:t>
            </a:r>
          </a:p>
          <a:p>
            <a:pPr algn="ctr">
              <a:lnSpc>
                <a:spcPts val="8356"/>
              </a:lnSpc>
            </a:pPr>
            <a:r>
              <a:rPr lang="en-US" sz="5968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0583" y="1249862"/>
            <a:ext cx="16088717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dirty="0">
                <a:solidFill>
                  <a:srgbClr val="26348B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RWJBH | Trinitas Child &amp; Adolescent Outpatient Services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24423" y="2833831"/>
            <a:ext cx="1368294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56"/>
              </a:lnSpc>
            </a:pPr>
            <a:r>
              <a:rPr lang="en-US" sz="5968" dirty="0">
                <a:solidFill>
                  <a:srgbClr val="A3849A"/>
                </a:solidFill>
                <a:latin typeface="Dekko"/>
                <a:ea typeface="Dekko"/>
                <a:cs typeface="Dekko"/>
                <a:sym typeface="Dekko"/>
              </a:rPr>
              <a:t> </a:t>
            </a:r>
          </a:p>
        </p:txBody>
      </p:sp>
      <p:pic>
        <p:nvPicPr>
          <p:cNvPr id="13" name="Picture 1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3B511017-DD1F-10E2-03D9-83C0E67FAD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544467"/>
            <a:ext cx="5100932" cy="510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95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80606" cy="8229600"/>
            <a:chOff x="0" y="0"/>
            <a:chExt cx="20907474" cy="10972800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rot="-2246611">
            <a:off x="14118688" y="2788402"/>
            <a:ext cx="1248847" cy="1807542"/>
          </a:xfrm>
          <a:custGeom>
            <a:avLst/>
            <a:gdLst/>
            <a:ahLst/>
            <a:cxnLst/>
            <a:rect l="l" t="t" r="r" b="b"/>
            <a:pathLst>
              <a:path w="1248847" h="1807542">
                <a:moveTo>
                  <a:pt x="0" y="0"/>
                </a:moveTo>
                <a:lnTo>
                  <a:pt x="1248847" y="0"/>
                </a:lnTo>
                <a:lnTo>
                  <a:pt x="1248847" y="1807542"/>
                </a:lnTo>
                <a:lnTo>
                  <a:pt x="0" y="18075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8276116" flipV="1">
            <a:off x="3786579" y="6323122"/>
            <a:ext cx="845586" cy="1344140"/>
          </a:xfrm>
          <a:custGeom>
            <a:avLst/>
            <a:gdLst/>
            <a:ahLst/>
            <a:cxnLst/>
            <a:rect l="l" t="t" r="r" b="b"/>
            <a:pathLst>
              <a:path w="845586" h="1344140">
                <a:moveTo>
                  <a:pt x="0" y="1344140"/>
                </a:moveTo>
                <a:lnTo>
                  <a:pt x="845586" y="1344140"/>
                </a:lnTo>
                <a:lnTo>
                  <a:pt x="845586" y="0"/>
                </a:lnTo>
                <a:lnTo>
                  <a:pt x="0" y="0"/>
                </a:lnTo>
                <a:lnTo>
                  <a:pt x="0" y="134414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4209372" y="3782856"/>
            <a:ext cx="9912903" cy="243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80"/>
              </a:lnSpc>
            </a:pPr>
            <a:r>
              <a:rPr lang="en-US" sz="14200">
                <a:solidFill>
                  <a:srgbClr val="FBCFB5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Thank You!!!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t="-3760" b="-762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07244" y="1028700"/>
            <a:ext cx="15302061" cy="8724544"/>
          </a:xfrm>
          <a:custGeom>
            <a:avLst/>
            <a:gdLst/>
            <a:ahLst/>
            <a:cxnLst/>
            <a:rect l="l" t="t" r="r" b="b"/>
            <a:pathLst>
              <a:path w="15302061" h="8724544">
                <a:moveTo>
                  <a:pt x="0" y="0"/>
                </a:moveTo>
                <a:lnTo>
                  <a:pt x="15302062" y="0"/>
                </a:lnTo>
                <a:lnTo>
                  <a:pt x="15302062" y="8724544"/>
                </a:lnTo>
                <a:lnTo>
                  <a:pt x="0" y="8724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19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28700" y="1016476"/>
            <a:ext cx="15699656" cy="8375511"/>
            <a:chOff x="0" y="0"/>
            <a:chExt cx="20932874" cy="11167349"/>
          </a:xfrm>
        </p:grpSpPr>
        <p:grpSp>
          <p:nvGrpSpPr>
            <p:cNvPr id="5" name="Group 5"/>
            <p:cNvGrpSpPr/>
            <p:nvPr/>
          </p:nvGrpSpPr>
          <p:grpSpPr>
            <a:xfrm>
              <a:off x="504726" y="0"/>
              <a:ext cx="20402748" cy="10972800"/>
              <a:chOff x="0" y="0"/>
              <a:chExt cx="4030173" cy="216746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30173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4030173" h="2167467">
                    <a:moveTo>
                      <a:pt x="25803" y="0"/>
                    </a:moveTo>
                    <a:lnTo>
                      <a:pt x="4004370" y="0"/>
                    </a:lnTo>
                    <a:cubicBezTo>
                      <a:pt x="4018620" y="0"/>
                      <a:pt x="4030173" y="11552"/>
                      <a:pt x="4030173" y="25803"/>
                    </a:cubicBezTo>
                    <a:lnTo>
                      <a:pt x="4030173" y="2141664"/>
                    </a:lnTo>
                    <a:cubicBezTo>
                      <a:pt x="4030173" y="2155914"/>
                      <a:pt x="4018620" y="2167467"/>
                      <a:pt x="4004370" y="2167467"/>
                    </a:cubicBezTo>
                    <a:lnTo>
                      <a:pt x="25803" y="2167467"/>
                    </a:lnTo>
                    <a:cubicBezTo>
                      <a:pt x="18960" y="2167467"/>
                      <a:pt x="12396" y="2164748"/>
                      <a:pt x="7558" y="2159909"/>
                    </a:cubicBezTo>
                    <a:cubicBezTo>
                      <a:pt x="2719" y="2155070"/>
                      <a:pt x="0" y="2148507"/>
                      <a:pt x="0" y="2141664"/>
                    </a:cubicBezTo>
                    <a:lnTo>
                      <a:pt x="0" y="25803"/>
                    </a:lnTo>
                    <a:cubicBezTo>
                      <a:pt x="0" y="11552"/>
                      <a:pt x="11552" y="0"/>
                      <a:pt x="258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030173" cy="2205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5400000">
              <a:off x="2220595" y="-1865414"/>
              <a:ext cx="9979642" cy="14420832"/>
            </a:xfrm>
            <a:custGeom>
              <a:avLst/>
              <a:gdLst/>
              <a:ahLst/>
              <a:cxnLst/>
              <a:rect l="l" t="t" r="r" b="b"/>
              <a:pathLst>
                <a:path w="9979642" h="14420832">
                  <a:moveTo>
                    <a:pt x="0" y="0"/>
                  </a:moveTo>
                  <a:lnTo>
                    <a:pt x="9979642" y="0"/>
                  </a:lnTo>
                  <a:lnTo>
                    <a:pt x="9979642" y="14420832"/>
                  </a:lnTo>
                  <a:lnTo>
                    <a:pt x="0" y="14420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90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946716" y="7623500"/>
              <a:ext cx="3986158" cy="3543848"/>
            </a:xfrm>
            <a:custGeom>
              <a:avLst/>
              <a:gdLst/>
              <a:ahLst/>
              <a:cxnLst/>
              <a:rect l="l" t="t" r="r" b="b"/>
              <a:pathLst>
                <a:path w="3986158" h="3543848">
                  <a:moveTo>
                    <a:pt x="0" y="0"/>
                  </a:moveTo>
                  <a:lnTo>
                    <a:pt x="3986158" y="0"/>
                  </a:lnTo>
                  <a:lnTo>
                    <a:pt x="3986158" y="3543849"/>
                  </a:lnTo>
                  <a:lnTo>
                    <a:pt x="0" y="35438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260827" t="-30739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102207" y="2521342"/>
            <a:ext cx="12732316" cy="4774619"/>
          </a:xfrm>
          <a:custGeom>
            <a:avLst/>
            <a:gdLst/>
            <a:ahLst/>
            <a:cxnLst/>
            <a:rect l="l" t="t" r="r" b="b"/>
            <a:pathLst>
              <a:path w="12732316" h="4774619">
                <a:moveTo>
                  <a:pt x="0" y="0"/>
                </a:moveTo>
                <a:lnTo>
                  <a:pt x="12732316" y="0"/>
                </a:lnTo>
                <a:lnTo>
                  <a:pt x="12732316" y="4774619"/>
                </a:lnTo>
                <a:lnTo>
                  <a:pt x="0" y="47746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585</Words>
  <Application>Microsoft Office PowerPoint</Application>
  <PresentationFormat>Custom</PresentationFormat>
  <Paragraphs>103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Kaushan Script</vt:lpstr>
      <vt:lpstr>Dekko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Peach Blue Cute Playful Group Project Presentation</dc:title>
  <dc:creator>Macaluso, Nicole</dc:creator>
  <cp:lastModifiedBy>Cruz, Marlene</cp:lastModifiedBy>
  <cp:revision>6</cp:revision>
  <dcterms:created xsi:type="dcterms:W3CDTF">2006-08-16T00:00:00Z</dcterms:created>
  <dcterms:modified xsi:type="dcterms:W3CDTF">2025-08-26T16:12:14Z</dcterms:modified>
  <dc:identifier>DAGej9rZxPA</dc:identifier>
</cp:coreProperties>
</file>