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1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2" r:id="rId17"/>
    <p:sldId id="270" r:id="rId18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595" autoAdjust="0"/>
  </p:normalViewPr>
  <p:slideViewPr>
    <p:cSldViewPr>
      <p:cViewPr varScale="1">
        <p:scale>
          <a:sx n="88" d="100"/>
          <a:sy n="88" d="100"/>
        </p:scale>
        <p:origin x="133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87C86D2-E669-495A-A5A1-9CABEE45CD77}" type="datetimeFigureOut">
              <a:rPr lang="en-US"/>
              <a:pPr>
                <a:defRPr/>
              </a:pPr>
              <a:t>8/26/2025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256186-1673-499F-B182-5A3AD7C68CC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0179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BFF3020-C368-4434-99E4-4B0EDDB55BD7}" type="datetimeFigureOut">
              <a:rPr lang="en-US"/>
              <a:pPr>
                <a:defRPr/>
              </a:pPr>
              <a:t>8/26/2025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B88D64-6EF0-4DFC-A74D-520F661E71E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445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40501E3-E79B-4AB1-AE7D-01A1B63AEBF5}" type="slidenum">
              <a:rPr lang="en-US" altLang="en-US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2884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0856F2-B31D-4A6E-BC46-4070B5FCD53F}" type="slidenum">
              <a:rPr lang="en-US" altLang="en-US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850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B1D9FCA-E047-4BE6-82A2-EED6F7A12714}" type="slidenum">
              <a:rPr lang="en-US" altLang="en-US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5651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300A9F-EDD3-4CF5-A7EF-6A63CB7C2932}" type="slidenum">
              <a:rPr lang="en-US" altLang="en-US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60534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50376C-41B4-4B53-A4FD-E9251F853285}" type="slidenum">
              <a:rPr lang="en-US" altLang="en-US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2572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4C56B3C-4B0D-4179-877F-BD369FC6DEA7}" type="slidenum">
              <a:rPr lang="en-US" altLang="en-US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2162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50376C-41B4-4B53-A4FD-E9251F853285}" type="slidenum">
              <a:rPr lang="en-US" altLang="en-US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1452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0661C-8F9B-4657-8F92-2FEFED51600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36281-79BA-4C7B-A964-CDBA12D658C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0456C-3CC5-459E-B888-024EB481095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C8ACE-27F0-4E45-B555-0D9C9ABEA6F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86449-D55D-49DC-8813-DDD40350397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7D252-A1FF-404A-AED6-19CF66A3D47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CFC60E-080D-424D-8CB5-90BA9918ECD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61835-3E9F-45F0-B14E-7CB7D58C55D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AE66F5-BDD7-4EC0-8745-EFB816935F9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D82268-2739-4E76-93A2-50D3EB2BCCD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F712F-5988-475E-A000-53E14835EC9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4688" y="971550"/>
            <a:ext cx="600075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99288" y="2613025"/>
            <a:ext cx="601662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FD9BDB2B-FA97-4D54-AA41-36D63ACFB03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33468A-5E3F-4BDC-BA6A-B50554D1156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195EFE62-88F3-41BD-84AF-9A9D25B31E8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795588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2228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1CA62ACD-AD09-443E-8D67-2E89D6D87A4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77F2D5-B33E-410F-8269-28410149D3F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A67F25-FF9E-43FD-9DB7-6A78F7F9503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2" name="Title Placeholder 1"/>
          <p:cNvSpPr>
            <a:spLocks noGrp="1"/>
          </p:cNvSpPr>
          <p:nvPr>
            <p:ph type="title"/>
          </p:nvPr>
        </p:nvSpPr>
        <p:spPr bwMode="auto">
          <a:xfrm>
            <a:off x="484188" y="452438"/>
            <a:ext cx="7056437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7088" y="2052638"/>
            <a:ext cx="6711950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588" y="1828800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18" y="3263107"/>
            <a:ext cx="3859213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050" y="295275"/>
            <a:ext cx="628650" cy="768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2800">
                <a:solidFill>
                  <a:srgbClr val="FFFFFF"/>
                </a:solidFill>
              </a:defRPr>
            </a:lvl1pPr>
          </a:lstStyle>
          <a:p>
            <a:fld id="{A1B9CB7E-FDC5-4CCF-83A9-DD9E4732CEE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  <p:sldLayoutId id="2147484296" r:id="rId12"/>
    <p:sldLayoutId id="2147484293" r:id="rId13"/>
    <p:sldLayoutId id="2147484297" r:id="rId14"/>
    <p:sldLayoutId id="2147484298" r:id="rId15"/>
    <p:sldLayoutId id="2147484294" r:id="rId16"/>
    <p:sldLayoutId id="2147484295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ac.k12.pa.u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219200"/>
            <a:ext cx="7467600" cy="1447800"/>
          </a:xfrm>
        </p:spPr>
        <p:txBody>
          <a:bodyPr rtlCol="0">
            <a:normAutofit/>
          </a:bodyPr>
          <a:lstStyle/>
          <a:p>
            <a:pPr defTabSz="457207" eaLnBrk="1" fontAlgn="auto" hangingPunct="1"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Overview of the Title I Program at </a:t>
            </a:r>
            <a:b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Waynesburg Central Elementary School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505200"/>
            <a:ext cx="7467600" cy="1905000"/>
          </a:xfrm>
        </p:spPr>
        <p:txBody>
          <a:bodyPr rtlCol="0">
            <a:normAutofit/>
          </a:bodyPr>
          <a:lstStyle/>
          <a:p>
            <a:pPr defTabSz="457207" eaLnBrk="1" fontAlgn="auto" hangingPunct="1">
              <a:buClr>
                <a:schemeClr val="bg2">
                  <a:lumMod val="40000"/>
                  <a:lumOff val="60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altLang="en-US" dirty="0" smtClean="0"/>
              <a:t>October </a:t>
            </a:r>
            <a:r>
              <a:rPr lang="en-US" altLang="en-US" dirty="0" smtClean="0"/>
              <a:t>31</a:t>
            </a:r>
            <a:r>
              <a:rPr lang="en-US" altLang="en-US" dirty="0" smtClean="0"/>
              <a:t>, 2025</a:t>
            </a:r>
            <a:endParaRPr lang="en-US" altLang="en-US" dirty="0" smtClean="0"/>
          </a:p>
          <a:p>
            <a:pPr defTabSz="457207" eaLnBrk="1" fontAlgn="auto" hangingPunct="1">
              <a:buClr>
                <a:schemeClr val="bg2">
                  <a:lumMod val="40000"/>
                  <a:lumOff val="60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altLang="en-US" dirty="0" smtClean="0"/>
              <a:t>Waynesburg Central Elementary School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Purpose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752600"/>
            <a:ext cx="7496969" cy="4343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Provide information about our school’s Title I program for parents of students participating in the program.</a:t>
            </a:r>
          </a:p>
          <a:p>
            <a:pPr eaLnBrk="1" hangingPunct="1"/>
            <a:r>
              <a:rPr lang="en-US" altLang="en-US" dirty="0"/>
              <a:t>Provide information about our school’s Title </a:t>
            </a:r>
            <a:r>
              <a:rPr lang="en-US" altLang="en-US" dirty="0" smtClean="0"/>
              <a:t>IIA.</a:t>
            </a:r>
            <a:endParaRPr lang="en-US" altLang="en-US" dirty="0"/>
          </a:p>
          <a:p>
            <a:pPr eaLnBrk="1" hangingPunct="1"/>
            <a:r>
              <a:rPr lang="en-US" altLang="en-US" dirty="0"/>
              <a:t>Provide information about our school’s Title </a:t>
            </a:r>
            <a:r>
              <a:rPr lang="en-US" altLang="en-US" dirty="0" smtClean="0"/>
              <a:t>IV.</a:t>
            </a:r>
          </a:p>
          <a:p>
            <a:pPr eaLnBrk="1" hangingPunct="1"/>
            <a:r>
              <a:rPr lang="en-US" altLang="en-US" dirty="0" smtClean="0"/>
              <a:t>Gather input from parents on programs, policies, use of funding and professional development needs.  </a:t>
            </a:r>
          </a:p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Update on School’s Progress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57400"/>
            <a:ext cx="7772400" cy="4319587"/>
          </a:xfrm>
        </p:spPr>
        <p:txBody>
          <a:bodyPr rtlCol="0">
            <a:normAutofit/>
          </a:bodyPr>
          <a:lstStyle/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Student Achievement Results as per the School Performance Profile</a:t>
            </a:r>
          </a:p>
          <a:p>
            <a:pPr marL="342906" indent="-342906" algn="ctr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Future Ready Index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Title I Program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447800"/>
            <a:ext cx="7478712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What is “Title I”?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dirty="0" smtClean="0"/>
              <a:t>Funds to provide programs to help children who are struggling in reading and math.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dirty="0" smtClean="0"/>
              <a:t>Extra help (in addition to what they learn during math and reading time in the classroom)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dirty="0" smtClean="0"/>
              <a:t>Funding is provided based on Title I, Part A (Title I) of the Elementary and Secondary Education Act, as amended (ESSA)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Types of Programs: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altLang="en-US" dirty="0"/>
              <a:t>WCES is a Schoolwide Program – all </a:t>
            </a:r>
            <a:r>
              <a:rPr lang="en-US" altLang="en-US" dirty="0" smtClean="0"/>
              <a:t>students K-6</a:t>
            </a:r>
            <a:endParaRPr lang="en-US" altLang="en-US" dirty="0"/>
          </a:p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Schoolwide Plan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en-US" dirty="0" smtClean="0"/>
          </a:p>
          <a:p>
            <a:pPr lvl="1" eaLnBrk="1" hangingPunct="1">
              <a:lnSpc>
                <a:spcPct val="90000"/>
              </a:lnSpc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6797675" cy="130333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Title I Funds in Our School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954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en-US" sz="1700" dirty="0" smtClean="0"/>
              <a:t>Program Funds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1700" dirty="0" smtClean="0"/>
              <a:t>Amount of Funds available for this 2024-2025:  </a:t>
            </a:r>
            <a:r>
              <a:rPr lang="en-US" sz="1600" u="sng" dirty="0" smtClean="0"/>
              <a:t>$</a:t>
            </a:r>
            <a:r>
              <a:rPr lang="en-US" sz="1600" u="sng" dirty="0" smtClean="0"/>
              <a:t>586,808.00</a:t>
            </a:r>
            <a:endParaRPr lang="en-US" sz="1600" u="sng" dirty="0" smtClean="0"/>
          </a:p>
          <a:p>
            <a:pPr lvl="2" eaLnBrk="1" hangingPunct="1">
              <a:buFont typeface="Wingdings" pitchFamily="2" charset="2"/>
              <a:buChar char="§"/>
            </a:pPr>
            <a:r>
              <a:rPr lang="en-US" altLang="en-US" sz="1700" dirty="0" smtClean="0"/>
              <a:t>Title I supports WCES Salaries/Benefits, Parent Involvement Activities, a new K-5 Reading Series is budgeted through the transferring of Federal programs funding, along with some supplies.</a:t>
            </a:r>
          </a:p>
          <a:p>
            <a:pPr eaLnBrk="1" hangingPunct="1"/>
            <a:endParaRPr lang="en-US" altLang="en-US" sz="1700" dirty="0" smtClean="0"/>
          </a:p>
          <a:p>
            <a:pPr eaLnBrk="1" hangingPunct="1"/>
            <a:r>
              <a:rPr lang="en-US" altLang="en-US" sz="1700" dirty="0" smtClean="0"/>
              <a:t>Title I Parent Involvement Funds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1700" dirty="0" smtClean="0"/>
              <a:t>Mandatory spending requirement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1700" dirty="0" smtClean="0"/>
              <a:t>Funding pays for Parent Involvement: agenda books, activities, trainings, resources to assist parents with student learning.  If you have an idea of how we can better serve the parents, please contact us.</a:t>
            </a:r>
          </a:p>
          <a:p>
            <a:pPr eaLnBrk="1" hangingPunct="1">
              <a:buFont typeface="Wingdings 2" pitchFamily="18" charset="2"/>
              <a:buChar char=""/>
            </a:pPr>
            <a:endParaRPr lang="en-US" altLang="en-US" sz="2800" dirty="0" smtClean="0"/>
          </a:p>
          <a:p>
            <a:pPr eaLnBrk="1" hangingPunct="1">
              <a:buFont typeface="Wingdings 2" pitchFamily="18" charset="2"/>
              <a:buChar char=""/>
            </a:pPr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defTabSz="457207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Parent Involvement Requirements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7631112" cy="4195762"/>
          </a:xfrm>
        </p:spPr>
        <p:txBody>
          <a:bodyPr rtlCol="0">
            <a:normAutofit/>
          </a:bodyPr>
          <a:lstStyle/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/>
              <a:buChar char="•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Annual Title I Meeting (this meeting)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/>
              <a:buChar char="•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Title I District Level Parent Policy</a:t>
            </a:r>
          </a:p>
          <a:p>
            <a:pPr marL="742956" lvl="1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/>
              <a:buChar char="•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Update</a:t>
            </a:r>
            <a:endParaRPr lang="en-US" alt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42956" lvl="1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/>
              <a:buChar char="•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Reviewed annually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/>
              <a:buChar char="•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Title I School Level Parent Plan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/>
              <a:buChar char="•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Title I School/Parent Compacts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/>
              <a:buChar char="•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All located in the student handbook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/>
              <a:buChar char="•"/>
              <a:defRPr/>
            </a:pPr>
            <a:endParaRPr lang="en-US" alt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/>
              <a:buChar char="•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Please continue to review the policies and we welcome any input on changes/additions.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Curriculum	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848600" cy="4191000"/>
          </a:xfrm>
        </p:spPr>
        <p:txBody>
          <a:bodyPr rtlCol="0">
            <a:normAutofit/>
          </a:bodyPr>
          <a:lstStyle/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Our district uses this curriculum (K-5):</a:t>
            </a:r>
          </a:p>
          <a:p>
            <a:pPr marL="1143012" lvl="2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Savvas</a:t>
            </a: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MyView</a:t>
            </a: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– Reading</a:t>
            </a:r>
          </a:p>
          <a:p>
            <a:pPr marL="1143012" lvl="2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Ready Math </a:t>
            </a:r>
            <a:endParaRPr lang="en-US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Achieving the new more rigorous PA Core Standards adopted by the state has been a challenge.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n-US" alt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IXL – Online Learning Site for Math and Reading</a:t>
            </a:r>
          </a:p>
          <a:p>
            <a:pPr lvl="1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en-US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iReady</a:t>
            </a: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– Online math program</a:t>
            </a:r>
          </a:p>
          <a:p>
            <a:pPr lvl="1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ESGI - 	Progress Monitoring for K and 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Title I Assessments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524000"/>
            <a:ext cx="7478712" cy="4043362"/>
          </a:xfrm>
        </p:spPr>
        <p:txBody>
          <a:bodyPr rtlCol="0">
            <a:normAutofit/>
          </a:bodyPr>
          <a:lstStyle/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Assessments are used to help teachers determine if a student is understanding the content presented in the classroom.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Following are some additional assessment that we utilize to gauge student achievement: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Acadience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– Did not test in September and will re-evaluate for the January assessment.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IXL Diagnostic(Grades 3-5)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Curriculum-based Assessments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ESGI – Progress Monitoring (Grades K and 1)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PSSA</a:t>
            </a:r>
          </a:p>
          <a:p>
            <a:pPr marL="457207" lvl="1" indent="0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7" lvl="1" indent="0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None/>
              <a:defRPr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Proficiency Levels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00200"/>
            <a:ext cx="8001000" cy="3886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If a child does not reach a certain proficiency level when they take an assessment, we consider them for additional interventions.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dirty="0" smtClean="0"/>
              <a:t>We utilize a multi-tiered approach and a variety of information to provide the most appropriate intervention for the students.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dirty="0" smtClean="0"/>
          </a:p>
          <a:p>
            <a:pPr lvl="1" eaLnBrk="1" hangingPunct="1"/>
            <a:endParaRPr lang="en-US" alt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PSSA Proficiency Levels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82600" y="1600200"/>
            <a:ext cx="8229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Students in grades 3-8 will take the Pennsylvania System of School Assessment (PSSA) in grades 3-8.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Four Proficiency Levels for the PSSA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dirty="0" smtClean="0"/>
              <a:t>Advanced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dirty="0" smtClean="0"/>
              <a:t>Proficient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dirty="0" smtClean="0"/>
              <a:t>Basic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dirty="0" smtClean="0"/>
              <a:t>Below Basic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Our goal (and the State’s goal) is for your student to reach the “Proficient” level or higher on the PSSA at their grade level.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Assessment Results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2052638"/>
            <a:ext cx="7554912" cy="3738562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You will be notified of your child’s assessment results.</a:t>
            </a:r>
          </a:p>
          <a:p>
            <a:pPr lvl="1" eaLnBrk="1" hangingPunct="1"/>
            <a:r>
              <a:rPr lang="en-US" altLang="en-US" dirty="0" smtClean="0"/>
              <a:t>Not all assessments are reported.  Some assessments are utilized to assist teachers in identifying strength and weaknesses and addressed during instruction. </a:t>
            </a:r>
          </a:p>
          <a:p>
            <a:pPr lvl="1" eaLnBrk="1" hangingPunct="1"/>
            <a:r>
              <a:rPr lang="en-US" altLang="en-US" dirty="0" smtClean="0"/>
              <a:t>State Assessments are Reported</a:t>
            </a:r>
          </a:p>
          <a:p>
            <a:pPr lvl="2" eaLnBrk="1" hangingPunct="1"/>
            <a:r>
              <a:rPr lang="en-US" altLang="en-US" dirty="0" smtClean="0"/>
              <a:t>Timeline:</a:t>
            </a:r>
          </a:p>
          <a:p>
            <a:pPr lvl="3" eaLnBrk="1" hangingPunct="1">
              <a:buFont typeface="Wingdings" pitchFamily="2" charset="2"/>
              <a:buChar char="§"/>
            </a:pPr>
            <a:r>
              <a:rPr lang="en-US" altLang="en-US" sz="1600" dirty="0" smtClean="0"/>
              <a:t>The district normally receives the final results in Summer and will be sent to parents in the fall of the following year.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Process for Contacting Staff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057400"/>
            <a:ext cx="7848600" cy="3352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If you have questions or concerns relating to your child’s performance in school or other issues, please contact the school.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dirty="0" smtClean="0"/>
              <a:t>Classroom Teacher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dirty="0" smtClean="0"/>
              <a:t>Guidance Counselor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dirty="0" smtClean="0"/>
              <a:t>Principal</a:t>
            </a:r>
          </a:p>
          <a:p>
            <a:pPr lvl="1" eaLnBrk="1" hangingPunct="1">
              <a:buFont typeface="Wingdings 2" pitchFamily="18" charset="2"/>
              <a:buNone/>
            </a:pPr>
            <a:endParaRPr lang="en-US" altLang="en-US" dirty="0" smtClean="0"/>
          </a:p>
          <a:p>
            <a:pPr lvl="1" eaLnBrk="1" hangingPunct="1">
              <a:buFont typeface="Wingdings" pitchFamily="2" charset="2"/>
              <a:buNone/>
            </a:pPr>
            <a:endParaRPr lang="en-US" alt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176588"/>
            <a:ext cx="7324725" cy="5148012"/>
          </a:xfrm>
        </p:spPr>
        <p:txBody>
          <a:bodyPr/>
          <a:lstStyle/>
          <a:p>
            <a:r>
              <a:rPr lang="en-US" sz="1600" dirty="0" smtClean="0"/>
              <a:t>Raider Folders</a:t>
            </a:r>
          </a:p>
          <a:p>
            <a:r>
              <a:rPr lang="en-US" sz="1600" dirty="0" smtClean="0"/>
              <a:t>Classroom Dojo</a:t>
            </a:r>
          </a:p>
          <a:p>
            <a:r>
              <a:rPr lang="en-US" sz="1600" dirty="0" smtClean="0"/>
              <a:t>Alma Notifications and One-Call System</a:t>
            </a:r>
          </a:p>
          <a:p>
            <a:r>
              <a:rPr lang="en-US" sz="1600" dirty="0" smtClean="0"/>
              <a:t>Google Classroom (K-6)</a:t>
            </a:r>
          </a:p>
          <a:p>
            <a:r>
              <a:rPr lang="en-US" sz="1600" dirty="0" smtClean="0"/>
              <a:t>Depending on the grade level teachers use the following:</a:t>
            </a:r>
          </a:p>
          <a:p>
            <a:pPr lvl="1"/>
            <a:r>
              <a:rPr lang="en-US" sz="1400" dirty="0" smtClean="0"/>
              <a:t>Paper notices</a:t>
            </a:r>
          </a:p>
          <a:p>
            <a:pPr lvl="1"/>
            <a:r>
              <a:rPr lang="en-US" sz="1400" dirty="0" smtClean="0"/>
              <a:t>Agenda books</a:t>
            </a:r>
          </a:p>
          <a:p>
            <a:pPr lvl="1"/>
            <a:r>
              <a:rPr lang="en-US" sz="1400" dirty="0" smtClean="0"/>
              <a:t>Classroom Dojo/Remind</a:t>
            </a:r>
          </a:p>
          <a:p>
            <a:pPr lvl="1"/>
            <a:r>
              <a:rPr lang="en-US" sz="1400" dirty="0" smtClean="0"/>
              <a:t>Newsletters</a:t>
            </a:r>
          </a:p>
          <a:p>
            <a:pPr lvl="1"/>
            <a:r>
              <a:rPr lang="en-US" sz="1400" dirty="0" smtClean="0"/>
              <a:t>Communication Logs</a:t>
            </a:r>
          </a:p>
          <a:p>
            <a:pPr lvl="1"/>
            <a:r>
              <a:rPr lang="en-US" sz="1400" dirty="0" smtClean="0"/>
              <a:t>Phone Calls</a:t>
            </a:r>
          </a:p>
          <a:p>
            <a:pPr lvl="1"/>
            <a:r>
              <a:rPr lang="en-US" sz="1400" dirty="0" smtClean="0"/>
              <a:t>Emails</a:t>
            </a:r>
          </a:p>
          <a:p>
            <a:r>
              <a:rPr lang="en-US" sz="1600" dirty="0" smtClean="0"/>
              <a:t>Surveys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392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Important Info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935912" cy="3738562"/>
          </a:xfrm>
        </p:spPr>
        <p:txBody>
          <a:bodyPr rtlCol="0">
            <a:normAutofit/>
          </a:bodyPr>
          <a:lstStyle/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Please be informed of:  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Parent Workshops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Events at the school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PTA</a:t>
            </a:r>
          </a:p>
          <a:p>
            <a:pPr marL="742962" lvl="1" indent="-285755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US" dirty="0"/>
              <a:t>Title I State Parent Advisory Council (</a:t>
            </a:r>
            <a:r>
              <a:rPr lang="en-US" dirty="0" smtClean="0"/>
              <a:t>SPAC) Resources</a:t>
            </a:r>
            <a:r>
              <a:rPr lang="en-US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dirty="0">
                <a:hlinkClick r:id="rId2"/>
              </a:rPr>
              <a:t>http://www.spac.k12.pa.us/</a:t>
            </a:r>
            <a:endParaRPr lang="en-US" alt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lvl="1" indent="0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2" panose="05020102010507070707" pitchFamily="18" charset="2"/>
              <a:buNone/>
              <a:defRPr/>
            </a:pPr>
            <a:endParaRPr lang="en-US" alt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57150" indent="0" algn="ctr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alt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Please participate! </a:t>
            </a:r>
          </a:p>
          <a:p>
            <a:pPr marL="57150" indent="0" algn="ctr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alt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Your involvement in your child’s education is essential!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Parent’s Rights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82600" y="1447800"/>
            <a:ext cx="8050213" cy="4191000"/>
          </a:xfrm>
        </p:spPr>
        <p:txBody>
          <a:bodyPr rtlCol="0">
            <a:normAutofit/>
          </a:bodyPr>
          <a:lstStyle/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altLang="en-US" dirty="0" smtClean="0"/>
              <a:t>Teacher Qualifications</a:t>
            </a:r>
          </a:p>
          <a:p>
            <a:pPr marL="685800" lvl="1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/>
              <a:t>All staff are appropriately state certified. </a:t>
            </a:r>
          </a:p>
          <a:p>
            <a:pPr marL="685800" lvl="1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dirty="0" smtClean="0"/>
              <a:t>Notification requirements 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altLang="en-US" dirty="0" smtClean="0"/>
              <a:t>Request </a:t>
            </a:r>
            <a:r>
              <a:rPr lang="en-US" altLang="en-US" dirty="0"/>
              <a:t>opportunities to meet regularly with staff for parent involvement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r>
              <a:rPr lang="en-US" altLang="en-US" dirty="0"/>
              <a:t>Participate in decisions affecting your child</a:t>
            </a:r>
          </a:p>
          <a:p>
            <a:pPr marL="342906" indent="-342906" defTabSz="457207" eaLnBrk="1" fontAlgn="auto" hangingPunct="1"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endParaRPr lang="en-US" alt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6797675" cy="9144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Title IIA &amp; Title IV Funds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85537" y="1143000"/>
            <a:ext cx="8229600" cy="4953000"/>
          </a:xfrm>
        </p:spPr>
        <p:txBody>
          <a:bodyPr/>
          <a:lstStyle/>
          <a:p>
            <a:pPr eaLnBrk="1" hangingPunct="1"/>
            <a:r>
              <a:rPr lang="en-US" altLang="en-US" sz="1700" dirty="0" smtClean="0"/>
              <a:t>Title IIA Funds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1700" dirty="0" smtClean="0"/>
              <a:t>Amount of Funds available for this 2023-2024:  </a:t>
            </a:r>
            <a:r>
              <a:rPr lang="en-US" altLang="en-US" sz="1700" u="sng" dirty="0" smtClean="0"/>
              <a:t>$</a:t>
            </a:r>
            <a:r>
              <a:rPr lang="en-US" altLang="en-US" sz="1700" u="sng" dirty="0" smtClean="0"/>
              <a:t>65,932</a:t>
            </a:r>
            <a:endParaRPr lang="en-US" altLang="en-US" sz="1700" u="sng" dirty="0" smtClean="0"/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1700" dirty="0" smtClean="0"/>
              <a:t>With the funding we pay for teacher salary and benefits.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1700" dirty="0" smtClean="0"/>
              <a:t>A small portion for teacher professional development.</a:t>
            </a:r>
          </a:p>
          <a:p>
            <a:pPr marL="457200" lvl="1" indent="0" eaLnBrk="1" hangingPunct="1">
              <a:buNone/>
            </a:pPr>
            <a:endParaRPr lang="en-US" altLang="en-US" sz="1700" dirty="0" smtClean="0"/>
          </a:p>
          <a:p>
            <a:pPr eaLnBrk="1" hangingPunct="1"/>
            <a:r>
              <a:rPr lang="en-US" altLang="en-US" sz="1700" dirty="0"/>
              <a:t>Title </a:t>
            </a:r>
            <a:r>
              <a:rPr lang="en-US" altLang="en-US" sz="1700" dirty="0" smtClean="0"/>
              <a:t>IV </a:t>
            </a:r>
            <a:r>
              <a:rPr lang="en-US" altLang="en-US" sz="1700" dirty="0"/>
              <a:t>Funds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1700" dirty="0"/>
              <a:t>Amount of Funds available for this </a:t>
            </a:r>
            <a:r>
              <a:rPr lang="en-US" altLang="en-US" sz="1700" dirty="0" smtClean="0"/>
              <a:t>2022-2023:  </a:t>
            </a:r>
            <a:r>
              <a:rPr lang="en-US" altLang="en-US" sz="1700" u="sng" dirty="0" smtClean="0"/>
              <a:t>$</a:t>
            </a:r>
            <a:r>
              <a:rPr lang="en-US" altLang="en-US" sz="1700" u="sng" dirty="0" smtClean="0"/>
              <a:t>44,246</a:t>
            </a:r>
            <a:endParaRPr lang="en-US" altLang="en-US" sz="1700" u="sng" dirty="0"/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1700" dirty="0" smtClean="0"/>
              <a:t>Currently, the entire amount has been transferred to Title for Title I activities</a:t>
            </a:r>
            <a:r>
              <a:rPr lang="en-US" altLang="en-US" sz="1700" dirty="0"/>
              <a:t>. Without the transferring of funds, Title I programs would not be able to operate. 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altLang="en-US" sz="1700" dirty="0" smtClean="0"/>
              <a:t>We value your input our the use of funds and professional development needs for our teachers. </a:t>
            </a:r>
          </a:p>
          <a:p>
            <a:pPr lvl="1" eaLnBrk="1" hangingPunct="1">
              <a:buFont typeface="Wingdings" pitchFamily="2" charset="2"/>
              <a:buChar char="§"/>
            </a:pPr>
            <a:endParaRPr lang="en-US" altLang="en-US" sz="1700" dirty="0"/>
          </a:p>
          <a:p>
            <a:pPr lvl="1" eaLnBrk="1" hangingPunct="1">
              <a:buFont typeface="Wingdings" pitchFamily="2" charset="2"/>
              <a:buChar char="§"/>
            </a:pPr>
            <a:endParaRPr lang="en-US" altLang="en-US" sz="1700" dirty="0" smtClean="0"/>
          </a:p>
          <a:p>
            <a:pPr lvl="1" eaLnBrk="1" hangingPunct="1">
              <a:buFont typeface="Wingdings" pitchFamily="2" charset="2"/>
              <a:buChar char="§"/>
            </a:pPr>
            <a:endParaRPr lang="en-US" altLang="en-US" sz="1700" dirty="0" smtClean="0"/>
          </a:p>
          <a:p>
            <a:pPr marL="0" indent="0" eaLnBrk="1" hangingPunct="1">
              <a:buNone/>
            </a:pPr>
            <a:endParaRPr lang="en-US" altLang="en-US" sz="2800" dirty="0" smtClean="0"/>
          </a:p>
          <a:p>
            <a:pPr eaLnBrk="1" hangingPunct="1">
              <a:buFont typeface="Wingdings 2" pitchFamily="18" charset="2"/>
              <a:buChar char=""/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52294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66775" y="1447800"/>
            <a:ext cx="6619875" cy="3328988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Questions</a:t>
            </a:r>
          </a:p>
        </p:txBody>
      </p:sp>
      <p:sp>
        <p:nvSpPr>
          <p:cNvPr id="37891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66775" y="4776788"/>
            <a:ext cx="6619875" cy="862012"/>
          </a:xfrm>
        </p:spPr>
        <p:txBody>
          <a:bodyPr rtlCol="0">
            <a:normAutofit/>
          </a:bodyPr>
          <a:lstStyle/>
          <a:p>
            <a:pPr defTabSz="457207" eaLnBrk="1" fontAlgn="auto" hangingPunct="1">
              <a:buClr>
                <a:schemeClr val="bg2">
                  <a:lumMod val="40000"/>
                  <a:lumOff val="60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n-US" altLang="en-US" dirty="0" smtClean="0"/>
              <a:t>Thank You for Coming!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3879</TotalTime>
  <Words>865</Words>
  <Application>Microsoft Office PowerPoint</Application>
  <PresentationFormat>On-screen Show (4:3)</PresentationFormat>
  <Paragraphs>130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Wingdings</vt:lpstr>
      <vt:lpstr>Wingdings 2</vt:lpstr>
      <vt:lpstr>Wingdings 3</vt:lpstr>
      <vt:lpstr>Ion</vt:lpstr>
      <vt:lpstr>Overview of the Title I Program at  Waynesburg Central Elementary School</vt:lpstr>
      <vt:lpstr>Purpose</vt:lpstr>
      <vt:lpstr>Update on School’s Progress</vt:lpstr>
      <vt:lpstr>Title I Program</vt:lpstr>
      <vt:lpstr>Title I Funds in Our School</vt:lpstr>
      <vt:lpstr>Parent Involvement Requirements</vt:lpstr>
      <vt:lpstr>Curriculum </vt:lpstr>
      <vt:lpstr>Title I Assessments</vt:lpstr>
      <vt:lpstr>Proficiency Levels</vt:lpstr>
      <vt:lpstr>PSSA Proficiency Levels</vt:lpstr>
      <vt:lpstr>Assessment Results</vt:lpstr>
      <vt:lpstr>Process for Contacting Staff</vt:lpstr>
      <vt:lpstr>Communication Tools</vt:lpstr>
      <vt:lpstr>Important Info</vt:lpstr>
      <vt:lpstr>Parent’s Rights</vt:lpstr>
      <vt:lpstr>Title IIA &amp; Title IV Funds</vt:lpstr>
      <vt:lpstr>Questions</vt:lpstr>
    </vt:vector>
  </TitlesOfParts>
  <Company>PA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the Title I Program at [school name]</dc:title>
  <dc:creator>PA Department of Education</dc:creator>
  <cp:lastModifiedBy>Scott Headlee</cp:lastModifiedBy>
  <cp:revision>56</cp:revision>
  <cp:lastPrinted>2025-08-26T15:22:24Z</cp:lastPrinted>
  <dcterms:created xsi:type="dcterms:W3CDTF">2008-04-10T13:30:53Z</dcterms:created>
  <dcterms:modified xsi:type="dcterms:W3CDTF">2025-08-26T15:22:47Z</dcterms:modified>
</cp:coreProperties>
</file>