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8288000" cy="10287000"/>
  <p:notesSz cx="6858000" cy="9144000"/>
  <p:embeddedFontLst>
    <p:embeddedFont>
      <p:font typeface="Neue Einstellung" panose="020B0604020202020204" charset="0"/>
      <p:regular r:id="rId12"/>
    </p:embeddedFont>
    <p:embeddedFont>
      <p:font typeface="Neue Einstellung Bold" panose="020B0604020202020204" charset="0"/>
      <p:regular r:id="rId13"/>
    </p:embeddedFont>
    <p:embeddedFont>
      <p:font typeface="TAN Ashford" panose="020B0604020202020204" charset="0"/>
      <p:regular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0" d="100"/>
          <a:sy n="70" d="100"/>
        </p:scale>
        <p:origin x="77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8/26/2025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AE3FF"/>
        </a:solidFill>
        <a:effectLst/>
      </p:bgPr>
    </p:bg>
    <p:spTree>
      <p:nvGrpSpPr>
        <p:cNvPr id="1" name=""/>
        <p:cNvGrpSpPr/>
        <p:nvPr/>
      </p:nvGrpSpPr>
      <p:grpSpPr>
        <a:xfrm>
          <a:off x="0" y="0"/>
          <a:ext cx="0" cy="0"/>
          <a:chOff x="0" y="0"/>
          <a:chExt cx="0" cy="0"/>
        </a:xfrm>
      </p:grpSpPr>
      <p:sp>
        <p:nvSpPr>
          <p:cNvPr id="2" name="Freeform 2"/>
          <p:cNvSpPr/>
          <p:nvPr/>
        </p:nvSpPr>
        <p:spPr>
          <a:xfrm>
            <a:off x="0" y="0"/>
            <a:ext cx="7107382" cy="10287000"/>
          </a:xfrm>
          <a:custGeom>
            <a:avLst/>
            <a:gdLst/>
            <a:ahLst/>
            <a:cxnLst/>
            <a:rect l="l" t="t" r="r" b="b"/>
            <a:pathLst>
              <a:path w="7107382" h="10287000">
                <a:moveTo>
                  <a:pt x="0" y="0"/>
                </a:moveTo>
                <a:lnTo>
                  <a:pt x="7107382" y="0"/>
                </a:lnTo>
                <a:lnTo>
                  <a:pt x="7107382" y="10287000"/>
                </a:lnTo>
                <a:lnTo>
                  <a:pt x="0" y="102870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4862480" y="3400697"/>
            <a:ext cx="2915230" cy="4478705"/>
          </a:xfrm>
          <a:custGeom>
            <a:avLst/>
            <a:gdLst/>
            <a:ahLst/>
            <a:cxnLst/>
            <a:rect l="l" t="t" r="r" b="b"/>
            <a:pathLst>
              <a:path w="2915230" h="4478705">
                <a:moveTo>
                  <a:pt x="0" y="0"/>
                </a:moveTo>
                <a:lnTo>
                  <a:pt x="2915229" y="0"/>
                </a:lnTo>
                <a:lnTo>
                  <a:pt x="2915229" y="4478705"/>
                </a:lnTo>
                <a:lnTo>
                  <a:pt x="0" y="4478705"/>
                </a:lnTo>
                <a:lnTo>
                  <a:pt x="0" y="0"/>
                </a:lnTo>
                <a:close/>
              </a:path>
            </a:pathLst>
          </a:custGeom>
          <a:blipFill>
            <a:blip r:embed="rId4"/>
            <a:stretch>
              <a:fillRect/>
            </a:stretch>
          </a:blipFill>
        </p:spPr>
        <p:txBody>
          <a:bodyPr/>
          <a:lstStyle/>
          <a:p>
            <a:endParaRPr lang="en-US"/>
          </a:p>
        </p:txBody>
      </p:sp>
      <p:sp>
        <p:nvSpPr>
          <p:cNvPr id="4" name="TextBox 4"/>
          <p:cNvSpPr txBox="1"/>
          <p:nvPr/>
        </p:nvSpPr>
        <p:spPr>
          <a:xfrm>
            <a:off x="3849066" y="386295"/>
            <a:ext cx="12128286" cy="2952121"/>
          </a:xfrm>
          <a:prstGeom prst="rect">
            <a:avLst/>
          </a:prstGeom>
        </p:spPr>
        <p:txBody>
          <a:bodyPr lIns="0" tIns="0" rIns="0" bIns="0" rtlCol="0" anchor="t">
            <a:spAutoFit/>
          </a:bodyPr>
          <a:lstStyle/>
          <a:p>
            <a:pPr algn="ctr">
              <a:lnSpc>
                <a:spcPts val="11870"/>
              </a:lnSpc>
              <a:spcBef>
                <a:spcPct val="0"/>
              </a:spcBef>
            </a:pPr>
            <a:r>
              <a:rPr lang="en-US" sz="8478">
                <a:solidFill>
                  <a:srgbClr val="314B87"/>
                </a:solidFill>
                <a:latin typeface="TAN Ashford"/>
                <a:ea typeface="TAN Ashford"/>
                <a:cs typeface="TAN Ashford"/>
                <a:sym typeface="TAN Ashford"/>
              </a:rPr>
              <a:t>Welcome to Dreher</a:t>
            </a:r>
          </a:p>
        </p:txBody>
      </p:sp>
      <p:sp>
        <p:nvSpPr>
          <p:cNvPr id="5" name="TextBox 5"/>
          <p:cNvSpPr txBox="1"/>
          <p:nvPr/>
        </p:nvSpPr>
        <p:spPr>
          <a:xfrm>
            <a:off x="7107382" y="6161181"/>
            <a:ext cx="7882528" cy="1749425"/>
          </a:xfrm>
          <a:prstGeom prst="rect">
            <a:avLst/>
          </a:prstGeom>
        </p:spPr>
        <p:txBody>
          <a:bodyPr lIns="0" tIns="0" rIns="0" bIns="0" rtlCol="0" anchor="t">
            <a:spAutoFit/>
          </a:bodyPr>
          <a:lstStyle/>
          <a:p>
            <a:pPr algn="ctr">
              <a:lnSpc>
                <a:spcPts val="7000"/>
              </a:lnSpc>
              <a:spcBef>
                <a:spcPct val="0"/>
              </a:spcBef>
            </a:pPr>
            <a:r>
              <a:rPr lang="en-US" sz="5000">
                <a:solidFill>
                  <a:srgbClr val="000000"/>
                </a:solidFill>
                <a:latin typeface="Neue Einstellung"/>
                <a:ea typeface="Neue Einstellung"/>
                <a:cs typeface="Neue Einstellung"/>
                <a:sym typeface="Neue Einstellung"/>
              </a:rPr>
              <a:t>Briefing from the Dreher Counseling Department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AE3FF"/>
        </a:solidFill>
        <a:effectLst/>
      </p:bgPr>
    </p:bg>
    <p:spTree>
      <p:nvGrpSpPr>
        <p:cNvPr id="1" name=""/>
        <p:cNvGrpSpPr/>
        <p:nvPr/>
      </p:nvGrpSpPr>
      <p:grpSpPr>
        <a:xfrm>
          <a:off x="0" y="0"/>
          <a:ext cx="0" cy="0"/>
          <a:chOff x="0" y="0"/>
          <a:chExt cx="0" cy="0"/>
        </a:xfrm>
      </p:grpSpPr>
      <p:sp>
        <p:nvSpPr>
          <p:cNvPr id="2" name="Freeform 2"/>
          <p:cNvSpPr/>
          <p:nvPr/>
        </p:nvSpPr>
        <p:spPr>
          <a:xfrm>
            <a:off x="14904098" y="0"/>
            <a:ext cx="2997630" cy="10369159"/>
          </a:xfrm>
          <a:custGeom>
            <a:avLst/>
            <a:gdLst/>
            <a:ahLst/>
            <a:cxnLst/>
            <a:rect l="l" t="t" r="r" b="b"/>
            <a:pathLst>
              <a:path w="2997630" h="10369159">
                <a:moveTo>
                  <a:pt x="0" y="0"/>
                </a:moveTo>
                <a:lnTo>
                  <a:pt x="2997630" y="0"/>
                </a:lnTo>
                <a:lnTo>
                  <a:pt x="2997630" y="10369159"/>
                </a:lnTo>
                <a:lnTo>
                  <a:pt x="0" y="1036915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extBox 3"/>
          <p:cNvSpPr txBox="1"/>
          <p:nvPr/>
        </p:nvSpPr>
        <p:spPr>
          <a:xfrm>
            <a:off x="794612" y="550754"/>
            <a:ext cx="13450009" cy="1252855"/>
          </a:xfrm>
          <a:prstGeom prst="rect">
            <a:avLst/>
          </a:prstGeom>
        </p:spPr>
        <p:txBody>
          <a:bodyPr lIns="0" tIns="0" rIns="0" bIns="0" rtlCol="0" anchor="t">
            <a:spAutoFit/>
          </a:bodyPr>
          <a:lstStyle/>
          <a:p>
            <a:pPr algn="ctr">
              <a:lnSpc>
                <a:spcPts val="10220"/>
              </a:lnSpc>
              <a:spcBef>
                <a:spcPct val="0"/>
              </a:spcBef>
            </a:pPr>
            <a:r>
              <a:rPr lang="en-US" sz="7300">
                <a:solidFill>
                  <a:srgbClr val="314B87"/>
                </a:solidFill>
                <a:latin typeface="TAN Ashford"/>
                <a:ea typeface="TAN Ashford"/>
                <a:cs typeface="TAN Ashford"/>
                <a:sym typeface="TAN Ashford"/>
              </a:rPr>
              <a:t>Welcome to Dreher!</a:t>
            </a:r>
          </a:p>
        </p:txBody>
      </p:sp>
      <p:sp>
        <p:nvSpPr>
          <p:cNvPr id="4" name="TextBox 4"/>
          <p:cNvSpPr txBox="1"/>
          <p:nvPr/>
        </p:nvSpPr>
        <p:spPr>
          <a:xfrm>
            <a:off x="878094" y="3036371"/>
            <a:ext cx="13283045" cy="4665048"/>
          </a:xfrm>
          <a:prstGeom prst="rect">
            <a:avLst/>
          </a:prstGeom>
        </p:spPr>
        <p:txBody>
          <a:bodyPr lIns="0" tIns="0" rIns="0" bIns="0" rtlCol="0" anchor="t">
            <a:spAutoFit/>
          </a:bodyPr>
          <a:lstStyle/>
          <a:p>
            <a:pPr algn="ctr">
              <a:lnSpc>
                <a:spcPts val="7435"/>
              </a:lnSpc>
              <a:spcBef>
                <a:spcPct val="0"/>
              </a:spcBef>
            </a:pPr>
            <a:r>
              <a:rPr lang="en-US" sz="5311">
                <a:solidFill>
                  <a:srgbClr val="000000"/>
                </a:solidFill>
                <a:latin typeface="Neue Einstellung"/>
                <a:ea typeface="Neue Einstellung"/>
                <a:cs typeface="Neue Einstellung"/>
                <a:sym typeface="Neue Einstellung"/>
              </a:rPr>
              <a:t>We are excited that you are here! We hope that this presentation will be helpful as you orient yourself to high school and give you some information to help you be successful!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AE3FF"/>
        </a:solidFill>
        <a:effectLst/>
      </p:bgPr>
    </p:bg>
    <p:spTree>
      <p:nvGrpSpPr>
        <p:cNvPr id="1" name=""/>
        <p:cNvGrpSpPr/>
        <p:nvPr/>
      </p:nvGrpSpPr>
      <p:grpSpPr>
        <a:xfrm>
          <a:off x="0" y="0"/>
          <a:ext cx="0" cy="0"/>
          <a:chOff x="0" y="0"/>
          <a:chExt cx="0" cy="0"/>
        </a:xfrm>
      </p:grpSpPr>
      <p:sp>
        <p:nvSpPr>
          <p:cNvPr id="2" name="Freeform 2"/>
          <p:cNvSpPr/>
          <p:nvPr/>
        </p:nvSpPr>
        <p:spPr>
          <a:xfrm>
            <a:off x="14904098" y="0"/>
            <a:ext cx="2997630" cy="10369159"/>
          </a:xfrm>
          <a:custGeom>
            <a:avLst/>
            <a:gdLst/>
            <a:ahLst/>
            <a:cxnLst/>
            <a:rect l="l" t="t" r="r" b="b"/>
            <a:pathLst>
              <a:path w="2997630" h="10369159">
                <a:moveTo>
                  <a:pt x="0" y="0"/>
                </a:moveTo>
                <a:lnTo>
                  <a:pt x="2997630" y="0"/>
                </a:lnTo>
                <a:lnTo>
                  <a:pt x="2997630" y="10369159"/>
                </a:lnTo>
                <a:lnTo>
                  <a:pt x="0" y="1036915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extBox 3"/>
          <p:cNvSpPr txBox="1"/>
          <p:nvPr/>
        </p:nvSpPr>
        <p:spPr>
          <a:xfrm>
            <a:off x="794612" y="550754"/>
            <a:ext cx="13450009" cy="1203325"/>
          </a:xfrm>
          <a:prstGeom prst="rect">
            <a:avLst/>
          </a:prstGeom>
        </p:spPr>
        <p:txBody>
          <a:bodyPr lIns="0" tIns="0" rIns="0" bIns="0" rtlCol="0" anchor="t">
            <a:spAutoFit/>
          </a:bodyPr>
          <a:lstStyle/>
          <a:p>
            <a:pPr algn="ctr">
              <a:lnSpc>
                <a:spcPts val="9800"/>
              </a:lnSpc>
              <a:spcBef>
                <a:spcPct val="0"/>
              </a:spcBef>
            </a:pPr>
            <a:r>
              <a:rPr lang="en-US" sz="7000">
                <a:solidFill>
                  <a:srgbClr val="314B87"/>
                </a:solidFill>
                <a:latin typeface="TAN Ashford"/>
                <a:ea typeface="TAN Ashford"/>
                <a:cs typeface="TAN Ashford"/>
                <a:sym typeface="TAN Ashford"/>
              </a:rPr>
              <a:t>Meet Your Counselor</a:t>
            </a:r>
          </a:p>
        </p:txBody>
      </p:sp>
      <p:sp>
        <p:nvSpPr>
          <p:cNvPr id="4" name="TextBox 4"/>
          <p:cNvSpPr txBox="1"/>
          <p:nvPr/>
        </p:nvSpPr>
        <p:spPr>
          <a:xfrm>
            <a:off x="878094" y="3045896"/>
            <a:ext cx="13283045" cy="3878933"/>
          </a:xfrm>
          <a:prstGeom prst="rect">
            <a:avLst/>
          </a:prstGeom>
        </p:spPr>
        <p:txBody>
          <a:bodyPr lIns="0" tIns="0" rIns="0" bIns="0" rtlCol="0" anchor="t">
            <a:spAutoFit/>
          </a:bodyPr>
          <a:lstStyle/>
          <a:p>
            <a:pPr algn="ctr">
              <a:lnSpc>
                <a:spcPts val="6175"/>
              </a:lnSpc>
              <a:spcBef>
                <a:spcPct val="0"/>
              </a:spcBef>
            </a:pPr>
            <a:r>
              <a:rPr lang="en-US" sz="4411">
                <a:solidFill>
                  <a:srgbClr val="000000"/>
                </a:solidFill>
                <a:latin typeface="Neue Einstellung"/>
                <a:ea typeface="Neue Einstellung"/>
                <a:cs typeface="Neue Einstellung"/>
                <a:sym typeface="Neue Einstellung"/>
              </a:rPr>
              <a:t>I am here to help you navigate your first year at Dreher! I can answer questions about course schedules, graduation requirements, college/career planning, and personal/social concerns. Do not hesitate to reach out!</a:t>
            </a:r>
          </a:p>
        </p:txBody>
      </p:sp>
      <p:sp>
        <p:nvSpPr>
          <p:cNvPr id="5" name="TextBox 5"/>
          <p:cNvSpPr txBox="1"/>
          <p:nvPr/>
        </p:nvSpPr>
        <p:spPr>
          <a:xfrm>
            <a:off x="878094" y="7722517"/>
            <a:ext cx="13283045" cy="1535783"/>
          </a:xfrm>
          <a:prstGeom prst="rect">
            <a:avLst/>
          </a:prstGeom>
        </p:spPr>
        <p:txBody>
          <a:bodyPr lIns="0" tIns="0" rIns="0" bIns="0" rtlCol="0" anchor="t">
            <a:spAutoFit/>
          </a:bodyPr>
          <a:lstStyle/>
          <a:p>
            <a:pPr algn="ctr">
              <a:lnSpc>
                <a:spcPts val="6175"/>
              </a:lnSpc>
              <a:spcBef>
                <a:spcPct val="0"/>
              </a:spcBef>
            </a:pPr>
            <a:r>
              <a:rPr lang="en-US" sz="4411">
                <a:solidFill>
                  <a:srgbClr val="000000"/>
                </a:solidFill>
                <a:latin typeface="Neue Einstellung"/>
                <a:ea typeface="Neue Einstellung"/>
                <a:cs typeface="Neue Einstellung"/>
                <a:sym typeface="Neue Einstellung"/>
              </a:rPr>
              <a:t>Mrs. Nicole Hill. My office is Room 305, my email is nicole.hill@richlandone.org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AE3FF"/>
        </a:solidFill>
        <a:effectLst/>
      </p:bgPr>
    </p:bg>
    <p:spTree>
      <p:nvGrpSpPr>
        <p:cNvPr id="1" name=""/>
        <p:cNvGrpSpPr/>
        <p:nvPr/>
      </p:nvGrpSpPr>
      <p:grpSpPr>
        <a:xfrm>
          <a:off x="0" y="0"/>
          <a:ext cx="0" cy="0"/>
          <a:chOff x="0" y="0"/>
          <a:chExt cx="0" cy="0"/>
        </a:xfrm>
      </p:grpSpPr>
      <p:sp>
        <p:nvSpPr>
          <p:cNvPr id="2" name="Freeform 2"/>
          <p:cNvSpPr/>
          <p:nvPr/>
        </p:nvSpPr>
        <p:spPr>
          <a:xfrm>
            <a:off x="14904098" y="0"/>
            <a:ext cx="2997630" cy="10369159"/>
          </a:xfrm>
          <a:custGeom>
            <a:avLst/>
            <a:gdLst/>
            <a:ahLst/>
            <a:cxnLst/>
            <a:rect l="l" t="t" r="r" b="b"/>
            <a:pathLst>
              <a:path w="2997630" h="10369159">
                <a:moveTo>
                  <a:pt x="0" y="0"/>
                </a:moveTo>
                <a:lnTo>
                  <a:pt x="2997630" y="0"/>
                </a:lnTo>
                <a:lnTo>
                  <a:pt x="2997630" y="10369159"/>
                </a:lnTo>
                <a:lnTo>
                  <a:pt x="0" y="1036915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extBox 3"/>
          <p:cNvSpPr txBox="1"/>
          <p:nvPr/>
        </p:nvSpPr>
        <p:spPr>
          <a:xfrm>
            <a:off x="794612" y="550754"/>
            <a:ext cx="13450009" cy="1203325"/>
          </a:xfrm>
          <a:prstGeom prst="rect">
            <a:avLst/>
          </a:prstGeom>
        </p:spPr>
        <p:txBody>
          <a:bodyPr lIns="0" tIns="0" rIns="0" bIns="0" rtlCol="0" anchor="t">
            <a:spAutoFit/>
          </a:bodyPr>
          <a:lstStyle/>
          <a:p>
            <a:pPr algn="ctr">
              <a:lnSpc>
                <a:spcPts val="9800"/>
              </a:lnSpc>
              <a:spcBef>
                <a:spcPct val="0"/>
              </a:spcBef>
            </a:pPr>
            <a:r>
              <a:rPr lang="en-US" sz="7000">
                <a:solidFill>
                  <a:srgbClr val="314B87"/>
                </a:solidFill>
                <a:latin typeface="TAN Ashford"/>
                <a:ea typeface="TAN Ashford"/>
                <a:cs typeface="TAN Ashford"/>
                <a:sym typeface="TAN Ashford"/>
              </a:rPr>
              <a:t>Your GPA Matters</a:t>
            </a:r>
          </a:p>
        </p:txBody>
      </p:sp>
      <p:sp>
        <p:nvSpPr>
          <p:cNvPr id="4" name="TextBox 4"/>
          <p:cNvSpPr txBox="1"/>
          <p:nvPr/>
        </p:nvSpPr>
        <p:spPr>
          <a:xfrm>
            <a:off x="663949" y="2337718"/>
            <a:ext cx="13711336" cy="6920582"/>
          </a:xfrm>
          <a:prstGeom prst="rect">
            <a:avLst/>
          </a:prstGeom>
        </p:spPr>
        <p:txBody>
          <a:bodyPr lIns="0" tIns="0" rIns="0" bIns="0" rtlCol="0" anchor="t">
            <a:spAutoFit/>
          </a:bodyPr>
          <a:lstStyle/>
          <a:p>
            <a:pPr marL="844413" lvl="1" indent="-422206" algn="ctr">
              <a:lnSpc>
                <a:spcPts val="5475"/>
              </a:lnSpc>
              <a:buFont typeface="Arial"/>
              <a:buChar char="•"/>
            </a:pPr>
            <a:r>
              <a:rPr lang="en-US" sz="3911">
                <a:solidFill>
                  <a:srgbClr val="000000"/>
                </a:solidFill>
                <a:latin typeface="Neue Einstellung"/>
                <a:ea typeface="Neue Einstellung"/>
                <a:cs typeface="Neue Einstellung"/>
                <a:sym typeface="Neue Einstellung"/>
              </a:rPr>
              <a:t>For every high school credit class you take, that grade becomes a part of your GPA (Grade Point Average) </a:t>
            </a:r>
          </a:p>
          <a:p>
            <a:pPr marL="844413" lvl="1" indent="-422206" algn="ctr">
              <a:lnSpc>
                <a:spcPts val="5475"/>
              </a:lnSpc>
              <a:buFont typeface="Arial"/>
              <a:buChar char="•"/>
            </a:pPr>
            <a:r>
              <a:rPr lang="en-US" sz="3911">
                <a:solidFill>
                  <a:srgbClr val="000000"/>
                </a:solidFill>
                <a:latin typeface="Neue Einstellung"/>
                <a:ea typeface="Neue Einstellung"/>
                <a:cs typeface="Neue Einstellung"/>
                <a:sym typeface="Neue Einstellung"/>
              </a:rPr>
              <a:t>The state of South Carolina uses a Uniform Grading Scale in order to calculate GPAs</a:t>
            </a:r>
          </a:p>
          <a:p>
            <a:pPr marL="844413" lvl="1" indent="-422206" algn="ctr">
              <a:lnSpc>
                <a:spcPts val="5475"/>
              </a:lnSpc>
              <a:buFont typeface="Arial"/>
              <a:buChar char="•"/>
            </a:pPr>
            <a:r>
              <a:rPr lang="en-US" sz="3911">
                <a:solidFill>
                  <a:srgbClr val="000000"/>
                </a:solidFill>
                <a:latin typeface="Neue Einstellung"/>
                <a:ea typeface="Neue Einstellung"/>
                <a:cs typeface="Neue Einstellung"/>
                <a:sym typeface="Neue Einstellung"/>
              </a:rPr>
              <a:t>By taking an honors, AP, or a dual enrollment course you can earn extra credit (or weight) to your GPA</a:t>
            </a:r>
          </a:p>
          <a:p>
            <a:pPr marL="844413" lvl="1" indent="-422206" algn="ctr">
              <a:lnSpc>
                <a:spcPts val="5475"/>
              </a:lnSpc>
              <a:buFont typeface="Arial"/>
              <a:buChar char="•"/>
            </a:pPr>
            <a:r>
              <a:rPr lang="en-US" sz="3911">
                <a:solidFill>
                  <a:srgbClr val="000000"/>
                </a:solidFill>
                <a:latin typeface="Neue Einstellung"/>
                <a:ea typeface="Neue Einstellung"/>
                <a:cs typeface="Neue Einstellung"/>
                <a:sym typeface="Neue Einstellung"/>
              </a:rPr>
              <a:t>To calculate your GPA, you use the GPA chart to find the corresponding number of GPA points for each final average you make in a class; then you calculate the average of all the corresponding GPA points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CAE3FF"/>
        </a:solidFill>
        <a:effectLst/>
      </p:bgPr>
    </p:bg>
    <p:spTree>
      <p:nvGrpSpPr>
        <p:cNvPr id="1" name=""/>
        <p:cNvGrpSpPr/>
        <p:nvPr/>
      </p:nvGrpSpPr>
      <p:grpSpPr>
        <a:xfrm>
          <a:off x="0" y="0"/>
          <a:ext cx="0" cy="0"/>
          <a:chOff x="0" y="0"/>
          <a:chExt cx="0" cy="0"/>
        </a:xfrm>
      </p:grpSpPr>
      <p:sp>
        <p:nvSpPr>
          <p:cNvPr id="2" name="Freeform 2"/>
          <p:cNvSpPr/>
          <p:nvPr/>
        </p:nvSpPr>
        <p:spPr>
          <a:xfrm>
            <a:off x="14904098" y="0"/>
            <a:ext cx="2997630" cy="10369159"/>
          </a:xfrm>
          <a:custGeom>
            <a:avLst/>
            <a:gdLst/>
            <a:ahLst/>
            <a:cxnLst/>
            <a:rect l="l" t="t" r="r" b="b"/>
            <a:pathLst>
              <a:path w="2997630" h="10369159">
                <a:moveTo>
                  <a:pt x="0" y="0"/>
                </a:moveTo>
                <a:lnTo>
                  <a:pt x="2997630" y="0"/>
                </a:lnTo>
                <a:lnTo>
                  <a:pt x="2997630" y="10369159"/>
                </a:lnTo>
                <a:lnTo>
                  <a:pt x="0" y="1036915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9445248" y="149386"/>
            <a:ext cx="7814052" cy="9988227"/>
          </a:xfrm>
          <a:custGeom>
            <a:avLst/>
            <a:gdLst/>
            <a:ahLst/>
            <a:cxnLst/>
            <a:rect l="l" t="t" r="r" b="b"/>
            <a:pathLst>
              <a:path w="7814052" h="9988227">
                <a:moveTo>
                  <a:pt x="0" y="0"/>
                </a:moveTo>
                <a:lnTo>
                  <a:pt x="7814052" y="0"/>
                </a:lnTo>
                <a:lnTo>
                  <a:pt x="7814052" y="9988228"/>
                </a:lnTo>
                <a:lnTo>
                  <a:pt x="0" y="9988228"/>
                </a:lnTo>
                <a:lnTo>
                  <a:pt x="0" y="0"/>
                </a:lnTo>
                <a:close/>
              </a:path>
            </a:pathLst>
          </a:custGeom>
          <a:blipFill>
            <a:blip r:embed="rId4"/>
            <a:stretch>
              <a:fillRect/>
            </a:stretch>
          </a:blipFill>
        </p:spPr>
        <p:txBody>
          <a:bodyPr/>
          <a:lstStyle/>
          <a:p>
            <a:endParaRPr lang="en-US"/>
          </a:p>
        </p:txBody>
      </p:sp>
      <p:sp>
        <p:nvSpPr>
          <p:cNvPr id="4" name="TextBox 4"/>
          <p:cNvSpPr txBox="1"/>
          <p:nvPr/>
        </p:nvSpPr>
        <p:spPr>
          <a:xfrm>
            <a:off x="623296" y="572168"/>
            <a:ext cx="8160622" cy="3679825"/>
          </a:xfrm>
          <a:prstGeom prst="rect">
            <a:avLst/>
          </a:prstGeom>
        </p:spPr>
        <p:txBody>
          <a:bodyPr lIns="0" tIns="0" rIns="0" bIns="0" rtlCol="0" anchor="t">
            <a:spAutoFit/>
          </a:bodyPr>
          <a:lstStyle/>
          <a:p>
            <a:pPr algn="ctr">
              <a:lnSpc>
                <a:spcPts val="9800"/>
              </a:lnSpc>
              <a:spcBef>
                <a:spcPct val="0"/>
              </a:spcBef>
            </a:pPr>
            <a:r>
              <a:rPr lang="en-US" sz="7000">
                <a:solidFill>
                  <a:srgbClr val="314B87"/>
                </a:solidFill>
                <a:latin typeface="TAN Ashford"/>
                <a:ea typeface="TAN Ashford"/>
                <a:cs typeface="TAN Ashford"/>
                <a:sym typeface="TAN Ashford"/>
              </a:rPr>
              <a:t>SC Uniform Grading Scale</a:t>
            </a:r>
          </a:p>
        </p:txBody>
      </p:sp>
      <p:sp>
        <p:nvSpPr>
          <p:cNvPr id="5" name="TextBox 5"/>
          <p:cNvSpPr txBox="1"/>
          <p:nvPr/>
        </p:nvSpPr>
        <p:spPr>
          <a:xfrm>
            <a:off x="1359921" y="5117905"/>
            <a:ext cx="6687373" cy="2053307"/>
          </a:xfrm>
          <a:prstGeom prst="rect">
            <a:avLst/>
          </a:prstGeom>
        </p:spPr>
        <p:txBody>
          <a:bodyPr lIns="0" tIns="0" rIns="0" bIns="0" rtlCol="0" anchor="t">
            <a:spAutoFit/>
          </a:bodyPr>
          <a:lstStyle/>
          <a:p>
            <a:pPr algn="ctr">
              <a:lnSpc>
                <a:spcPts val="5475"/>
              </a:lnSpc>
            </a:pPr>
            <a:r>
              <a:rPr lang="en-US" sz="3911">
                <a:solidFill>
                  <a:srgbClr val="000000"/>
                </a:solidFill>
                <a:latin typeface="Neue Einstellung"/>
                <a:ea typeface="Neue Einstellung"/>
                <a:cs typeface="Neue Einstellung"/>
                <a:sym typeface="Neue Einstellung"/>
              </a:rPr>
              <a:t>Determines how GPAs are calculated for all public schools in South Carolina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CAE3FF"/>
        </a:solidFill>
        <a:effectLst/>
      </p:bgPr>
    </p:bg>
    <p:spTree>
      <p:nvGrpSpPr>
        <p:cNvPr id="1" name=""/>
        <p:cNvGrpSpPr/>
        <p:nvPr/>
      </p:nvGrpSpPr>
      <p:grpSpPr>
        <a:xfrm>
          <a:off x="0" y="0"/>
          <a:ext cx="0" cy="0"/>
          <a:chOff x="0" y="0"/>
          <a:chExt cx="0" cy="0"/>
        </a:xfrm>
      </p:grpSpPr>
      <p:sp>
        <p:nvSpPr>
          <p:cNvPr id="2" name="Freeform 2"/>
          <p:cNvSpPr/>
          <p:nvPr/>
        </p:nvSpPr>
        <p:spPr>
          <a:xfrm>
            <a:off x="14904098" y="0"/>
            <a:ext cx="2997630" cy="10369159"/>
          </a:xfrm>
          <a:custGeom>
            <a:avLst/>
            <a:gdLst/>
            <a:ahLst/>
            <a:cxnLst/>
            <a:rect l="l" t="t" r="r" b="b"/>
            <a:pathLst>
              <a:path w="2997630" h="10369159">
                <a:moveTo>
                  <a:pt x="0" y="0"/>
                </a:moveTo>
                <a:lnTo>
                  <a:pt x="2997630" y="0"/>
                </a:lnTo>
                <a:lnTo>
                  <a:pt x="2997630" y="10369159"/>
                </a:lnTo>
                <a:lnTo>
                  <a:pt x="0" y="1036915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2687324" y="2358584"/>
            <a:ext cx="5214404" cy="6738515"/>
          </a:xfrm>
          <a:custGeom>
            <a:avLst/>
            <a:gdLst/>
            <a:ahLst/>
            <a:cxnLst/>
            <a:rect l="l" t="t" r="r" b="b"/>
            <a:pathLst>
              <a:path w="5214404" h="6738515">
                <a:moveTo>
                  <a:pt x="0" y="0"/>
                </a:moveTo>
                <a:lnTo>
                  <a:pt x="5214404" y="0"/>
                </a:lnTo>
                <a:lnTo>
                  <a:pt x="5214404" y="6738515"/>
                </a:lnTo>
                <a:lnTo>
                  <a:pt x="0" y="6738515"/>
                </a:lnTo>
                <a:lnTo>
                  <a:pt x="0" y="0"/>
                </a:lnTo>
                <a:close/>
              </a:path>
            </a:pathLst>
          </a:custGeom>
          <a:blipFill>
            <a:blip r:embed="rId4"/>
            <a:stretch>
              <a:fillRect/>
            </a:stretch>
          </a:blipFill>
        </p:spPr>
        <p:txBody>
          <a:bodyPr/>
          <a:lstStyle/>
          <a:p>
            <a:endParaRPr lang="en-US"/>
          </a:p>
        </p:txBody>
      </p:sp>
      <p:sp>
        <p:nvSpPr>
          <p:cNvPr id="4" name="TextBox 4"/>
          <p:cNvSpPr txBox="1"/>
          <p:nvPr/>
        </p:nvSpPr>
        <p:spPr>
          <a:xfrm>
            <a:off x="794612" y="550754"/>
            <a:ext cx="13450009" cy="1203325"/>
          </a:xfrm>
          <a:prstGeom prst="rect">
            <a:avLst/>
          </a:prstGeom>
        </p:spPr>
        <p:txBody>
          <a:bodyPr lIns="0" tIns="0" rIns="0" bIns="0" rtlCol="0" anchor="t">
            <a:spAutoFit/>
          </a:bodyPr>
          <a:lstStyle/>
          <a:p>
            <a:pPr algn="ctr">
              <a:lnSpc>
                <a:spcPts val="9800"/>
              </a:lnSpc>
              <a:spcBef>
                <a:spcPct val="0"/>
              </a:spcBef>
            </a:pPr>
            <a:r>
              <a:rPr lang="en-US" sz="7000">
                <a:solidFill>
                  <a:srgbClr val="314B87"/>
                </a:solidFill>
                <a:latin typeface="TAN Ashford"/>
                <a:ea typeface="TAN Ashford"/>
                <a:cs typeface="TAN Ashford"/>
                <a:sym typeface="TAN Ashford"/>
              </a:rPr>
              <a:t>Start Off Strong</a:t>
            </a:r>
          </a:p>
        </p:txBody>
      </p:sp>
      <p:sp>
        <p:nvSpPr>
          <p:cNvPr id="5" name="TextBox 5"/>
          <p:cNvSpPr txBox="1"/>
          <p:nvPr/>
        </p:nvSpPr>
        <p:spPr>
          <a:xfrm>
            <a:off x="214244" y="2130708"/>
            <a:ext cx="12319392" cy="7201887"/>
          </a:xfrm>
          <a:prstGeom prst="rect">
            <a:avLst/>
          </a:prstGeom>
        </p:spPr>
        <p:txBody>
          <a:bodyPr lIns="0" tIns="0" rIns="0" bIns="0" rtlCol="0" anchor="t">
            <a:spAutoFit/>
          </a:bodyPr>
          <a:lstStyle/>
          <a:p>
            <a:pPr marL="801234" lvl="1" indent="-400617" algn="l">
              <a:lnSpc>
                <a:spcPts val="5195"/>
              </a:lnSpc>
              <a:buFont typeface="Arial"/>
              <a:buChar char="•"/>
            </a:pPr>
            <a:r>
              <a:rPr lang="en-US" sz="3711">
                <a:solidFill>
                  <a:srgbClr val="000000"/>
                </a:solidFill>
                <a:latin typeface="Neue Einstellung"/>
                <a:ea typeface="Neue Einstellung"/>
                <a:cs typeface="Neue Einstellung"/>
                <a:sym typeface="Neue Einstellung"/>
              </a:rPr>
              <a:t>It is important to have a strong start to your high school years. </a:t>
            </a:r>
          </a:p>
          <a:p>
            <a:pPr marL="801234" lvl="1" indent="-400617" algn="l">
              <a:lnSpc>
                <a:spcPts val="5195"/>
              </a:lnSpc>
              <a:buFont typeface="Arial"/>
              <a:buChar char="•"/>
            </a:pPr>
            <a:r>
              <a:rPr lang="en-US" sz="3711">
                <a:solidFill>
                  <a:srgbClr val="000000"/>
                </a:solidFill>
                <a:latin typeface="Neue Einstellung"/>
                <a:ea typeface="Neue Einstellung"/>
                <a:cs typeface="Neue Einstellung"/>
                <a:sym typeface="Neue Einstellung"/>
              </a:rPr>
              <a:t>Each course you take and each grade you earn becomes a part of your high school transcript and calculates into your Grade Point Average (GPA)</a:t>
            </a:r>
          </a:p>
          <a:p>
            <a:pPr marL="801234" lvl="1" indent="-400617" algn="l">
              <a:lnSpc>
                <a:spcPts val="5195"/>
              </a:lnSpc>
              <a:buFont typeface="Arial"/>
              <a:buChar char="•"/>
            </a:pPr>
            <a:r>
              <a:rPr lang="en-US" sz="3711">
                <a:solidFill>
                  <a:srgbClr val="000000"/>
                </a:solidFill>
                <a:latin typeface="Neue Einstellung"/>
                <a:ea typeface="Neue Einstellung"/>
                <a:cs typeface="Neue Einstellung"/>
                <a:sym typeface="Neue Einstellung"/>
              </a:rPr>
              <a:t>Your transcript follows you through high school, when you are a senior, colleges will ask for your transcript that includes grades from every class you've taken</a:t>
            </a:r>
          </a:p>
          <a:p>
            <a:pPr marL="801234" lvl="1" indent="-400617" algn="l">
              <a:lnSpc>
                <a:spcPts val="5195"/>
              </a:lnSpc>
              <a:spcBef>
                <a:spcPct val="0"/>
              </a:spcBef>
              <a:buFont typeface="Arial"/>
              <a:buChar char="•"/>
            </a:pPr>
            <a:r>
              <a:rPr lang="en-US" sz="3711">
                <a:solidFill>
                  <a:srgbClr val="000000"/>
                </a:solidFill>
                <a:latin typeface="Neue Einstellung"/>
                <a:ea typeface="Neue Einstellung"/>
                <a:cs typeface="Neue Einstellung"/>
                <a:sym typeface="Neue Einstellung"/>
              </a:rPr>
              <a:t>Work hard all year and ask for help so that you can start off strong!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CAE3FF"/>
        </a:solidFill>
        <a:effectLst/>
      </p:bgPr>
    </p:bg>
    <p:spTree>
      <p:nvGrpSpPr>
        <p:cNvPr id="1" name=""/>
        <p:cNvGrpSpPr/>
        <p:nvPr/>
      </p:nvGrpSpPr>
      <p:grpSpPr>
        <a:xfrm>
          <a:off x="0" y="0"/>
          <a:ext cx="0" cy="0"/>
          <a:chOff x="0" y="0"/>
          <a:chExt cx="0" cy="0"/>
        </a:xfrm>
      </p:grpSpPr>
      <p:sp>
        <p:nvSpPr>
          <p:cNvPr id="2" name="Freeform 2"/>
          <p:cNvSpPr/>
          <p:nvPr/>
        </p:nvSpPr>
        <p:spPr>
          <a:xfrm>
            <a:off x="14904098" y="0"/>
            <a:ext cx="2997630" cy="10369159"/>
          </a:xfrm>
          <a:custGeom>
            <a:avLst/>
            <a:gdLst/>
            <a:ahLst/>
            <a:cxnLst/>
            <a:rect l="l" t="t" r="r" b="b"/>
            <a:pathLst>
              <a:path w="2997630" h="10369159">
                <a:moveTo>
                  <a:pt x="0" y="0"/>
                </a:moveTo>
                <a:lnTo>
                  <a:pt x="2997630" y="0"/>
                </a:lnTo>
                <a:lnTo>
                  <a:pt x="2997630" y="10369159"/>
                </a:lnTo>
                <a:lnTo>
                  <a:pt x="0" y="1036915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extBox 3"/>
          <p:cNvSpPr txBox="1"/>
          <p:nvPr/>
        </p:nvSpPr>
        <p:spPr>
          <a:xfrm>
            <a:off x="730369" y="236696"/>
            <a:ext cx="13450009" cy="2147569"/>
          </a:xfrm>
          <a:prstGeom prst="rect">
            <a:avLst/>
          </a:prstGeom>
        </p:spPr>
        <p:txBody>
          <a:bodyPr lIns="0" tIns="0" rIns="0" bIns="0" rtlCol="0" anchor="t">
            <a:spAutoFit/>
          </a:bodyPr>
          <a:lstStyle/>
          <a:p>
            <a:pPr algn="ctr">
              <a:lnSpc>
                <a:spcPts val="8680"/>
              </a:lnSpc>
              <a:spcBef>
                <a:spcPct val="0"/>
              </a:spcBef>
            </a:pPr>
            <a:r>
              <a:rPr lang="en-US" sz="6200">
                <a:solidFill>
                  <a:srgbClr val="314B87"/>
                </a:solidFill>
                <a:latin typeface="TAN Ashford"/>
                <a:ea typeface="TAN Ashford"/>
                <a:cs typeface="TAN Ashford"/>
                <a:sym typeface="TAN Ashford"/>
              </a:rPr>
              <a:t>Graduation Requirements</a:t>
            </a:r>
          </a:p>
        </p:txBody>
      </p:sp>
      <p:sp>
        <p:nvSpPr>
          <p:cNvPr id="4" name="TextBox 4"/>
          <p:cNvSpPr txBox="1"/>
          <p:nvPr/>
        </p:nvSpPr>
        <p:spPr>
          <a:xfrm>
            <a:off x="364145" y="3191909"/>
            <a:ext cx="6922933" cy="4451702"/>
          </a:xfrm>
          <a:prstGeom prst="rect">
            <a:avLst/>
          </a:prstGeom>
        </p:spPr>
        <p:txBody>
          <a:bodyPr lIns="0" tIns="0" rIns="0" bIns="0" rtlCol="0" anchor="t">
            <a:spAutoFit/>
          </a:bodyPr>
          <a:lstStyle/>
          <a:p>
            <a:pPr marL="779645" lvl="1" indent="-389822" algn="l">
              <a:lnSpc>
                <a:spcPts val="5055"/>
              </a:lnSpc>
              <a:buFont typeface="Arial"/>
              <a:buChar char="•"/>
            </a:pPr>
            <a:r>
              <a:rPr lang="en-US" sz="3611">
                <a:solidFill>
                  <a:srgbClr val="000000"/>
                </a:solidFill>
                <a:latin typeface="Neue Einstellung"/>
                <a:ea typeface="Neue Einstellung"/>
                <a:cs typeface="Neue Einstellung"/>
                <a:sym typeface="Neue Einstellung"/>
              </a:rPr>
              <a:t>English- 4 units</a:t>
            </a:r>
          </a:p>
          <a:p>
            <a:pPr marL="779645" lvl="1" indent="-389822" algn="l">
              <a:lnSpc>
                <a:spcPts val="5055"/>
              </a:lnSpc>
              <a:buFont typeface="Arial"/>
              <a:buChar char="•"/>
            </a:pPr>
            <a:r>
              <a:rPr lang="en-US" sz="3611">
                <a:solidFill>
                  <a:srgbClr val="000000"/>
                </a:solidFill>
                <a:latin typeface="Neue Einstellung"/>
                <a:ea typeface="Neue Einstellung"/>
                <a:cs typeface="Neue Einstellung"/>
                <a:sym typeface="Neue Einstellung"/>
              </a:rPr>
              <a:t>Mathematics- 4 units</a:t>
            </a:r>
          </a:p>
          <a:p>
            <a:pPr marL="779645" lvl="1" indent="-389822" algn="l">
              <a:lnSpc>
                <a:spcPts val="5055"/>
              </a:lnSpc>
              <a:buFont typeface="Arial"/>
              <a:buChar char="•"/>
            </a:pPr>
            <a:r>
              <a:rPr lang="en-US" sz="3611">
                <a:solidFill>
                  <a:srgbClr val="000000"/>
                </a:solidFill>
                <a:latin typeface="Neue Einstellung"/>
                <a:ea typeface="Neue Einstellung"/>
                <a:cs typeface="Neue Einstellung"/>
                <a:sym typeface="Neue Einstellung"/>
              </a:rPr>
              <a:t>Science- 3 units</a:t>
            </a:r>
          </a:p>
          <a:p>
            <a:pPr marL="779645" lvl="1" indent="-389822" algn="l">
              <a:lnSpc>
                <a:spcPts val="5055"/>
              </a:lnSpc>
              <a:buFont typeface="Arial"/>
              <a:buChar char="•"/>
            </a:pPr>
            <a:r>
              <a:rPr lang="en-US" sz="3611">
                <a:solidFill>
                  <a:srgbClr val="000000"/>
                </a:solidFill>
                <a:latin typeface="Neue Einstellung"/>
                <a:ea typeface="Neue Einstellung"/>
                <a:cs typeface="Neue Einstellung"/>
                <a:sym typeface="Neue Einstellung"/>
              </a:rPr>
              <a:t>US History- 1 unit</a:t>
            </a:r>
          </a:p>
          <a:p>
            <a:pPr marL="779645" lvl="1" indent="-389822" algn="l">
              <a:lnSpc>
                <a:spcPts val="5055"/>
              </a:lnSpc>
              <a:buFont typeface="Arial"/>
              <a:buChar char="•"/>
            </a:pPr>
            <a:r>
              <a:rPr lang="en-US" sz="3611">
                <a:solidFill>
                  <a:srgbClr val="000000"/>
                </a:solidFill>
                <a:latin typeface="Neue Einstellung"/>
                <a:ea typeface="Neue Einstellung"/>
                <a:cs typeface="Neue Einstellung"/>
                <a:sym typeface="Neue Einstellung"/>
              </a:rPr>
              <a:t>US Government- .5 unit</a:t>
            </a:r>
          </a:p>
          <a:p>
            <a:pPr marL="779645" lvl="1" indent="-389822" algn="l">
              <a:lnSpc>
                <a:spcPts val="5055"/>
              </a:lnSpc>
              <a:buFont typeface="Arial"/>
              <a:buChar char="•"/>
            </a:pPr>
            <a:r>
              <a:rPr lang="en-US" sz="3611">
                <a:solidFill>
                  <a:srgbClr val="000000"/>
                </a:solidFill>
                <a:latin typeface="Neue Einstellung"/>
                <a:ea typeface="Neue Einstellung"/>
                <a:cs typeface="Neue Einstellung"/>
                <a:sym typeface="Neue Einstellung"/>
              </a:rPr>
              <a:t>Economics- .5 unit</a:t>
            </a:r>
          </a:p>
          <a:p>
            <a:pPr marL="779645" lvl="1" indent="-389822" algn="l">
              <a:lnSpc>
                <a:spcPts val="5055"/>
              </a:lnSpc>
              <a:spcBef>
                <a:spcPct val="0"/>
              </a:spcBef>
              <a:buFont typeface="Arial"/>
              <a:buChar char="•"/>
            </a:pPr>
            <a:r>
              <a:rPr lang="en-US" sz="3611">
                <a:solidFill>
                  <a:srgbClr val="000000"/>
                </a:solidFill>
                <a:latin typeface="Neue Einstellung"/>
                <a:ea typeface="Neue Einstellung"/>
                <a:cs typeface="Neue Einstellung"/>
                <a:sym typeface="Neue Einstellung"/>
              </a:rPr>
              <a:t>Other Social Studies- 1 unit</a:t>
            </a:r>
          </a:p>
        </p:txBody>
      </p:sp>
      <p:sp>
        <p:nvSpPr>
          <p:cNvPr id="5" name="TextBox 5"/>
          <p:cNvSpPr txBox="1"/>
          <p:nvPr/>
        </p:nvSpPr>
        <p:spPr>
          <a:xfrm>
            <a:off x="7634122" y="3191909"/>
            <a:ext cx="6922933" cy="3813527"/>
          </a:xfrm>
          <a:prstGeom prst="rect">
            <a:avLst/>
          </a:prstGeom>
        </p:spPr>
        <p:txBody>
          <a:bodyPr lIns="0" tIns="0" rIns="0" bIns="0" rtlCol="0" anchor="t">
            <a:spAutoFit/>
          </a:bodyPr>
          <a:lstStyle/>
          <a:p>
            <a:pPr marL="779645" lvl="1" indent="-389822" algn="l">
              <a:lnSpc>
                <a:spcPts val="5055"/>
              </a:lnSpc>
              <a:buFont typeface="Arial"/>
              <a:buChar char="•"/>
            </a:pPr>
            <a:r>
              <a:rPr lang="en-US" sz="3611">
                <a:solidFill>
                  <a:srgbClr val="000000"/>
                </a:solidFill>
                <a:latin typeface="Neue Einstellung"/>
                <a:ea typeface="Neue Einstellung"/>
                <a:cs typeface="Neue Einstellung"/>
                <a:sym typeface="Neue Einstellung"/>
              </a:rPr>
              <a:t>PE or JROTC- 1 unit</a:t>
            </a:r>
          </a:p>
          <a:p>
            <a:pPr marL="779645" lvl="1" indent="-389822" algn="l">
              <a:lnSpc>
                <a:spcPts val="5055"/>
              </a:lnSpc>
              <a:buFont typeface="Arial"/>
              <a:buChar char="•"/>
            </a:pPr>
            <a:r>
              <a:rPr lang="en-US" sz="3611">
                <a:solidFill>
                  <a:srgbClr val="000000"/>
                </a:solidFill>
                <a:latin typeface="Neue Einstellung"/>
                <a:ea typeface="Neue Einstellung"/>
                <a:cs typeface="Neue Einstellung"/>
                <a:sym typeface="Neue Einstellung"/>
              </a:rPr>
              <a:t>Personal Health- .5 unit</a:t>
            </a:r>
          </a:p>
          <a:p>
            <a:pPr marL="779645" lvl="1" indent="-389822" algn="l">
              <a:lnSpc>
                <a:spcPts val="5055"/>
              </a:lnSpc>
              <a:buFont typeface="Arial"/>
              <a:buChar char="•"/>
            </a:pPr>
            <a:r>
              <a:rPr lang="en-US" sz="3611">
                <a:solidFill>
                  <a:srgbClr val="000000"/>
                </a:solidFill>
                <a:latin typeface="Neue Einstellung"/>
                <a:ea typeface="Neue Einstellung"/>
                <a:cs typeface="Neue Einstellung"/>
                <a:sym typeface="Neue Einstellung"/>
              </a:rPr>
              <a:t>Computer Science- 1 unit</a:t>
            </a:r>
          </a:p>
          <a:p>
            <a:pPr marL="779645" lvl="1" indent="-389822" algn="l">
              <a:lnSpc>
                <a:spcPts val="5055"/>
              </a:lnSpc>
              <a:buFont typeface="Arial"/>
              <a:buChar char="•"/>
            </a:pPr>
            <a:r>
              <a:rPr lang="en-US" sz="3611">
                <a:solidFill>
                  <a:srgbClr val="000000"/>
                </a:solidFill>
                <a:latin typeface="Neue Einstellung"/>
                <a:ea typeface="Neue Einstellung"/>
                <a:cs typeface="Neue Einstellung"/>
                <a:sym typeface="Neue Einstellung"/>
              </a:rPr>
              <a:t>World Language or CTE- 1</a:t>
            </a:r>
          </a:p>
          <a:p>
            <a:pPr marL="779645" lvl="1" indent="-389822" algn="l">
              <a:lnSpc>
                <a:spcPts val="5055"/>
              </a:lnSpc>
              <a:buFont typeface="Arial"/>
              <a:buChar char="•"/>
            </a:pPr>
            <a:r>
              <a:rPr lang="en-US" sz="3611">
                <a:solidFill>
                  <a:srgbClr val="000000"/>
                </a:solidFill>
                <a:latin typeface="Neue Einstellung"/>
                <a:ea typeface="Neue Einstellung"/>
                <a:cs typeface="Neue Einstellung"/>
                <a:sym typeface="Neue Einstellung"/>
              </a:rPr>
              <a:t>Person Finance- .5</a:t>
            </a:r>
          </a:p>
          <a:p>
            <a:pPr marL="779645" lvl="1" indent="-389822" algn="l">
              <a:lnSpc>
                <a:spcPts val="5055"/>
              </a:lnSpc>
              <a:spcBef>
                <a:spcPct val="0"/>
              </a:spcBef>
              <a:buFont typeface="Arial"/>
              <a:buChar char="•"/>
            </a:pPr>
            <a:r>
              <a:rPr lang="en-US" sz="3611">
                <a:solidFill>
                  <a:srgbClr val="000000"/>
                </a:solidFill>
                <a:latin typeface="Neue Einstellung"/>
                <a:ea typeface="Neue Einstellung"/>
                <a:cs typeface="Neue Einstellung"/>
                <a:sym typeface="Neue Einstellung"/>
              </a:rPr>
              <a:t>Electives- 6 units</a:t>
            </a:r>
          </a:p>
        </p:txBody>
      </p:sp>
      <p:sp>
        <p:nvSpPr>
          <p:cNvPr id="6" name="TextBox 6"/>
          <p:cNvSpPr txBox="1"/>
          <p:nvPr/>
        </p:nvSpPr>
        <p:spPr>
          <a:xfrm>
            <a:off x="8587068" y="7289422"/>
            <a:ext cx="5017041" cy="632177"/>
          </a:xfrm>
          <a:prstGeom prst="rect">
            <a:avLst/>
          </a:prstGeom>
        </p:spPr>
        <p:txBody>
          <a:bodyPr lIns="0" tIns="0" rIns="0" bIns="0" rtlCol="0" anchor="t">
            <a:spAutoFit/>
          </a:bodyPr>
          <a:lstStyle/>
          <a:p>
            <a:pPr algn="l">
              <a:lnSpc>
                <a:spcPts val="5055"/>
              </a:lnSpc>
              <a:spcBef>
                <a:spcPct val="0"/>
              </a:spcBef>
            </a:pPr>
            <a:r>
              <a:rPr lang="en-US" sz="3611" b="1">
                <a:solidFill>
                  <a:srgbClr val="000000"/>
                </a:solidFill>
                <a:latin typeface="Neue Einstellung Bold"/>
                <a:ea typeface="Neue Einstellung Bold"/>
                <a:cs typeface="Neue Einstellung Bold"/>
                <a:sym typeface="Neue Einstellung Bold"/>
              </a:rPr>
              <a:t>TOTAL OF 24 UNITS!!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AE3FF"/>
        </a:solidFill>
        <a:effectLst/>
      </p:bgPr>
    </p:bg>
    <p:spTree>
      <p:nvGrpSpPr>
        <p:cNvPr id="1" name=""/>
        <p:cNvGrpSpPr/>
        <p:nvPr/>
      </p:nvGrpSpPr>
      <p:grpSpPr>
        <a:xfrm>
          <a:off x="0" y="0"/>
          <a:ext cx="0" cy="0"/>
          <a:chOff x="0" y="0"/>
          <a:chExt cx="0" cy="0"/>
        </a:xfrm>
      </p:grpSpPr>
      <p:sp>
        <p:nvSpPr>
          <p:cNvPr id="2" name="Freeform 2"/>
          <p:cNvSpPr/>
          <p:nvPr/>
        </p:nvSpPr>
        <p:spPr>
          <a:xfrm>
            <a:off x="14904098" y="0"/>
            <a:ext cx="2997630" cy="10369159"/>
          </a:xfrm>
          <a:custGeom>
            <a:avLst/>
            <a:gdLst/>
            <a:ahLst/>
            <a:cxnLst/>
            <a:rect l="l" t="t" r="r" b="b"/>
            <a:pathLst>
              <a:path w="2997630" h="10369159">
                <a:moveTo>
                  <a:pt x="0" y="0"/>
                </a:moveTo>
                <a:lnTo>
                  <a:pt x="2997630" y="0"/>
                </a:lnTo>
                <a:lnTo>
                  <a:pt x="2997630" y="10369159"/>
                </a:lnTo>
                <a:lnTo>
                  <a:pt x="0" y="1036915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extBox 3"/>
          <p:cNvSpPr txBox="1"/>
          <p:nvPr/>
        </p:nvSpPr>
        <p:spPr>
          <a:xfrm>
            <a:off x="794612" y="550754"/>
            <a:ext cx="13450009" cy="2441575"/>
          </a:xfrm>
          <a:prstGeom prst="rect">
            <a:avLst/>
          </a:prstGeom>
        </p:spPr>
        <p:txBody>
          <a:bodyPr lIns="0" tIns="0" rIns="0" bIns="0" rtlCol="0" anchor="t">
            <a:spAutoFit/>
          </a:bodyPr>
          <a:lstStyle/>
          <a:p>
            <a:pPr algn="ctr">
              <a:lnSpc>
                <a:spcPts val="9800"/>
              </a:lnSpc>
              <a:spcBef>
                <a:spcPct val="0"/>
              </a:spcBef>
            </a:pPr>
            <a:r>
              <a:rPr lang="en-US" sz="7000">
                <a:solidFill>
                  <a:srgbClr val="314B87"/>
                </a:solidFill>
                <a:latin typeface="TAN Ashford"/>
                <a:ea typeface="TAN Ashford"/>
                <a:cs typeface="TAN Ashford"/>
                <a:sym typeface="TAN Ashford"/>
              </a:rPr>
              <a:t>Promotion Requirements</a:t>
            </a:r>
          </a:p>
        </p:txBody>
      </p:sp>
      <p:sp>
        <p:nvSpPr>
          <p:cNvPr id="4" name="TextBox 4"/>
          <p:cNvSpPr txBox="1"/>
          <p:nvPr/>
        </p:nvSpPr>
        <p:spPr>
          <a:xfrm>
            <a:off x="1649017" y="3708247"/>
            <a:ext cx="11741200" cy="4139282"/>
          </a:xfrm>
          <a:prstGeom prst="rect">
            <a:avLst/>
          </a:prstGeom>
        </p:spPr>
        <p:txBody>
          <a:bodyPr lIns="0" tIns="0" rIns="0" bIns="0" rtlCol="0" anchor="t">
            <a:spAutoFit/>
          </a:bodyPr>
          <a:lstStyle/>
          <a:p>
            <a:pPr marL="844413" lvl="1" indent="-422206" algn="just">
              <a:lnSpc>
                <a:spcPts val="5475"/>
              </a:lnSpc>
              <a:buFont typeface="Arial"/>
              <a:buChar char="•"/>
            </a:pPr>
            <a:r>
              <a:rPr lang="en-US" sz="3911">
                <a:solidFill>
                  <a:srgbClr val="000000"/>
                </a:solidFill>
                <a:latin typeface="Neue Einstellung"/>
                <a:ea typeface="Neue Einstellung"/>
                <a:cs typeface="Neue Einstellung"/>
                <a:sym typeface="Neue Einstellung"/>
              </a:rPr>
              <a:t>TO BE PROMOTED TO SOPHOMORE STATUS FOR NEXT YEAR, A STUDENT MUST HAVE:</a:t>
            </a:r>
          </a:p>
          <a:p>
            <a:pPr marL="1688826" lvl="1" indent="-844413" algn="just">
              <a:lnSpc>
                <a:spcPts val="5475"/>
              </a:lnSpc>
              <a:buFont typeface="Arial"/>
              <a:buChar char="•"/>
            </a:pPr>
            <a:r>
              <a:rPr lang="en-US" sz="3911">
                <a:solidFill>
                  <a:srgbClr val="000000"/>
                </a:solidFill>
                <a:latin typeface="Neue Einstellung"/>
                <a:ea typeface="Neue Einstellung"/>
                <a:cs typeface="Neue Einstellung"/>
                <a:sym typeface="Neue Einstellung"/>
              </a:rPr>
              <a:t>6 total credits, including: </a:t>
            </a:r>
          </a:p>
          <a:p>
            <a:pPr marL="2533239" lvl="3" indent="-633310" algn="just">
              <a:lnSpc>
                <a:spcPts val="5475"/>
              </a:lnSpc>
              <a:buFont typeface="Arial"/>
              <a:buChar char="￭"/>
            </a:pPr>
            <a:r>
              <a:rPr lang="en-US" sz="3911">
                <a:solidFill>
                  <a:srgbClr val="000000"/>
                </a:solidFill>
                <a:latin typeface="Neue Einstellung"/>
                <a:ea typeface="Neue Einstellung"/>
                <a:cs typeface="Neue Einstellung"/>
                <a:sym typeface="Neue Einstellung"/>
              </a:rPr>
              <a:t>1 English credit</a:t>
            </a:r>
          </a:p>
          <a:p>
            <a:pPr marL="2533239" lvl="3" indent="-633310" algn="just">
              <a:lnSpc>
                <a:spcPts val="5475"/>
              </a:lnSpc>
              <a:buFont typeface="Arial"/>
              <a:buChar char="￭"/>
            </a:pPr>
            <a:r>
              <a:rPr lang="en-US" sz="3911">
                <a:solidFill>
                  <a:srgbClr val="000000"/>
                </a:solidFill>
                <a:latin typeface="Neue Einstellung"/>
                <a:ea typeface="Neue Einstellung"/>
                <a:cs typeface="Neue Einstellung"/>
                <a:sym typeface="Neue Einstellung"/>
              </a:rPr>
              <a:t>1 Math credit</a:t>
            </a:r>
          </a:p>
          <a:p>
            <a:pPr marL="2533239" lvl="3" indent="-633310" algn="just">
              <a:lnSpc>
                <a:spcPts val="5475"/>
              </a:lnSpc>
              <a:buFont typeface="Arial"/>
              <a:buChar char="￭"/>
            </a:pPr>
            <a:r>
              <a:rPr lang="en-US" sz="3911">
                <a:solidFill>
                  <a:srgbClr val="000000"/>
                </a:solidFill>
                <a:latin typeface="Neue Einstellung"/>
                <a:ea typeface="Neue Einstellung"/>
                <a:cs typeface="Neue Einstellung"/>
                <a:sym typeface="Neue Einstellung"/>
              </a:rPr>
              <a:t>4 additional credits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CAE3FF"/>
        </a:solidFill>
        <a:effectLst/>
      </p:bgPr>
    </p:bg>
    <p:spTree>
      <p:nvGrpSpPr>
        <p:cNvPr id="1" name=""/>
        <p:cNvGrpSpPr/>
        <p:nvPr/>
      </p:nvGrpSpPr>
      <p:grpSpPr>
        <a:xfrm>
          <a:off x="0" y="0"/>
          <a:ext cx="0" cy="0"/>
          <a:chOff x="0" y="0"/>
          <a:chExt cx="0" cy="0"/>
        </a:xfrm>
      </p:grpSpPr>
      <p:sp>
        <p:nvSpPr>
          <p:cNvPr id="2" name="Freeform 2"/>
          <p:cNvSpPr/>
          <p:nvPr/>
        </p:nvSpPr>
        <p:spPr>
          <a:xfrm>
            <a:off x="14904098" y="0"/>
            <a:ext cx="2997630" cy="10369159"/>
          </a:xfrm>
          <a:custGeom>
            <a:avLst/>
            <a:gdLst/>
            <a:ahLst/>
            <a:cxnLst/>
            <a:rect l="l" t="t" r="r" b="b"/>
            <a:pathLst>
              <a:path w="2997630" h="10369159">
                <a:moveTo>
                  <a:pt x="0" y="0"/>
                </a:moveTo>
                <a:lnTo>
                  <a:pt x="2997630" y="0"/>
                </a:lnTo>
                <a:lnTo>
                  <a:pt x="2997630" y="10369159"/>
                </a:lnTo>
                <a:lnTo>
                  <a:pt x="0" y="1036915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extBox 3"/>
          <p:cNvSpPr txBox="1"/>
          <p:nvPr/>
        </p:nvSpPr>
        <p:spPr>
          <a:xfrm>
            <a:off x="794612" y="550754"/>
            <a:ext cx="13450009" cy="1203325"/>
          </a:xfrm>
          <a:prstGeom prst="rect">
            <a:avLst/>
          </a:prstGeom>
        </p:spPr>
        <p:txBody>
          <a:bodyPr lIns="0" tIns="0" rIns="0" bIns="0" rtlCol="0" anchor="t">
            <a:spAutoFit/>
          </a:bodyPr>
          <a:lstStyle/>
          <a:p>
            <a:pPr algn="ctr">
              <a:lnSpc>
                <a:spcPts val="9800"/>
              </a:lnSpc>
              <a:spcBef>
                <a:spcPct val="0"/>
              </a:spcBef>
            </a:pPr>
            <a:r>
              <a:rPr lang="en-US" sz="7000">
                <a:solidFill>
                  <a:srgbClr val="314B87"/>
                </a:solidFill>
                <a:latin typeface="TAN Ashford"/>
                <a:ea typeface="TAN Ashford"/>
                <a:cs typeface="TAN Ashford"/>
                <a:sym typeface="TAN Ashford"/>
              </a:rPr>
              <a:t>Get Involved!!!</a:t>
            </a:r>
          </a:p>
        </p:txBody>
      </p:sp>
      <p:sp>
        <p:nvSpPr>
          <p:cNvPr id="4" name="TextBox 4"/>
          <p:cNvSpPr txBox="1"/>
          <p:nvPr/>
        </p:nvSpPr>
        <p:spPr>
          <a:xfrm>
            <a:off x="1574066" y="2337718"/>
            <a:ext cx="11891102" cy="6225257"/>
          </a:xfrm>
          <a:prstGeom prst="rect">
            <a:avLst/>
          </a:prstGeom>
        </p:spPr>
        <p:txBody>
          <a:bodyPr lIns="0" tIns="0" rIns="0" bIns="0" rtlCol="0" anchor="t">
            <a:spAutoFit/>
          </a:bodyPr>
          <a:lstStyle/>
          <a:p>
            <a:pPr marL="844413" lvl="1" indent="-422206" algn="just">
              <a:lnSpc>
                <a:spcPts val="5475"/>
              </a:lnSpc>
              <a:buFont typeface="Arial"/>
              <a:buChar char="•"/>
            </a:pPr>
            <a:r>
              <a:rPr lang="en-US" sz="3911">
                <a:solidFill>
                  <a:srgbClr val="000000"/>
                </a:solidFill>
                <a:latin typeface="Neue Einstellung"/>
                <a:ea typeface="Neue Einstellung"/>
                <a:cs typeface="Neue Einstellung"/>
                <a:sym typeface="Neue Einstellung"/>
              </a:rPr>
              <a:t>In ninth grade, you should start to become involved in extracurricular activities, including clubs, fine arts programs, sports, and service organizations that interest you.​</a:t>
            </a:r>
          </a:p>
          <a:p>
            <a:pPr marL="844413" lvl="1" indent="-422206" algn="just">
              <a:lnSpc>
                <a:spcPts val="5475"/>
              </a:lnSpc>
              <a:buFont typeface="Arial"/>
              <a:buChar char="•"/>
            </a:pPr>
            <a:r>
              <a:rPr lang="en-US" sz="3911">
                <a:solidFill>
                  <a:srgbClr val="000000"/>
                </a:solidFill>
                <a:latin typeface="Neue Einstellung"/>
                <a:ea typeface="Neue Einstellung"/>
                <a:cs typeface="Neue Einstellung"/>
                <a:sym typeface="Neue Einstellung"/>
              </a:rPr>
              <a:t>When you become a senior, colleges will ask about your extracurricular involvement, so it is important to begin early.​</a:t>
            </a:r>
          </a:p>
          <a:p>
            <a:pPr marL="844413" lvl="1" indent="-422206" algn="just">
              <a:lnSpc>
                <a:spcPts val="5475"/>
              </a:lnSpc>
              <a:buFont typeface="Arial"/>
              <a:buChar char="•"/>
            </a:pPr>
            <a:r>
              <a:rPr lang="en-US" sz="3911">
                <a:solidFill>
                  <a:srgbClr val="000000"/>
                </a:solidFill>
                <a:latin typeface="Neue Einstellung"/>
                <a:ea typeface="Neue Einstellung"/>
                <a:cs typeface="Neue Einstellung"/>
                <a:sym typeface="Neue Einstellung"/>
              </a:rPr>
              <a:t>In addition, activities are a way to make friends, learn about high school, and have fun!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CAE3FF"/>
        </a:solidFill>
        <a:effectLst/>
      </p:bgPr>
    </p:bg>
    <p:spTree>
      <p:nvGrpSpPr>
        <p:cNvPr id="1" name=""/>
        <p:cNvGrpSpPr/>
        <p:nvPr/>
      </p:nvGrpSpPr>
      <p:grpSpPr>
        <a:xfrm>
          <a:off x="0" y="0"/>
          <a:ext cx="0" cy="0"/>
          <a:chOff x="0" y="0"/>
          <a:chExt cx="0" cy="0"/>
        </a:xfrm>
      </p:grpSpPr>
      <p:sp>
        <p:nvSpPr>
          <p:cNvPr id="2" name="Freeform 2"/>
          <p:cNvSpPr/>
          <p:nvPr/>
        </p:nvSpPr>
        <p:spPr>
          <a:xfrm>
            <a:off x="14904098" y="0"/>
            <a:ext cx="2997630" cy="10369159"/>
          </a:xfrm>
          <a:custGeom>
            <a:avLst/>
            <a:gdLst/>
            <a:ahLst/>
            <a:cxnLst/>
            <a:rect l="l" t="t" r="r" b="b"/>
            <a:pathLst>
              <a:path w="2997630" h="10369159">
                <a:moveTo>
                  <a:pt x="0" y="0"/>
                </a:moveTo>
                <a:lnTo>
                  <a:pt x="2997630" y="0"/>
                </a:lnTo>
                <a:lnTo>
                  <a:pt x="2997630" y="10369159"/>
                </a:lnTo>
                <a:lnTo>
                  <a:pt x="0" y="1036915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extBox 3"/>
          <p:cNvSpPr txBox="1"/>
          <p:nvPr/>
        </p:nvSpPr>
        <p:spPr>
          <a:xfrm>
            <a:off x="794612" y="550754"/>
            <a:ext cx="13450009" cy="1203325"/>
          </a:xfrm>
          <a:prstGeom prst="rect">
            <a:avLst/>
          </a:prstGeom>
        </p:spPr>
        <p:txBody>
          <a:bodyPr lIns="0" tIns="0" rIns="0" bIns="0" rtlCol="0" anchor="t">
            <a:spAutoFit/>
          </a:bodyPr>
          <a:lstStyle/>
          <a:p>
            <a:pPr algn="ctr">
              <a:lnSpc>
                <a:spcPts val="9800"/>
              </a:lnSpc>
              <a:spcBef>
                <a:spcPct val="0"/>
              </a:spcBef>
            </a:pPr>
            <a:r>
              <a:rPr lang="en-US" sz="7000">
                <a:solidFill>
                  <a:srgbClr val="314B87"/>
                </a:solidFill>
                <a:latin typeface="TAN Ashford"/>
                <a:ea typeface="TAN Ashford"/>
                <a:cs typeface="TAN Ashford"/>
                <a:sym typeface="TAN Ashford"/>
              </a:rPr>
              <a:t>ASK FOR HELP!!!</a:t>
            </a:r>
          </a:p>
        </p:txBody>
      </p:sp>
      <p:sp>
        <p:nvSpPr>
          <p:cNvPr id="4" name="TextBox 4"/>
          <p:cNvSpPr txBox="1"/>
          <p:nvPr/>
        </p:nvSpPr>
        <p:spPr>
          <a:xfrm>
            <a:off x="1574066" y="2337718"/>
            <a:ext cx="11891102" cy="7001468"/>
          </a:xfrm>
          <a:prstGeom prst="rect">
            <a:avLst/>
          </a:prstGeom>
        </p:spPr>
        <p:txBody>
          <a:bodyPr lIns="0" tIns="0" rIns="0" bIns="0" rtlCol="0" anchor="t">
            <a:spAutoFit/>
          </a:bodyPr>
          <a:lstStyle/>
          <a:p>
            <a:pPr marL="844413" lvl="1" indent="-422206" algn="just">
              <a:lnSpc>
                <a:spcPts val="5475"/>
              </a:lnSpc>
              <a:buFont typeface="Arial"/>
              <a:buChar char="•"/>
            </a:pPr>
            <a:r>
              <a:rPr lang="en-US" sz="3911" dirty="0">
                <a:solidFill>
                  <a:srgbClr val="000000"/>
                </a:solidFill>
                <a:latin typeface="Neue Einstellung"/>
                <a:ea typeface="Neue Einstellung"/>
                <a:cs typeface="Neue Einstellung"/>
                <a:sym typeface="Neue Einstellung"/>
              </a:rPr>
              <a:t>Your counselor and teachers are always willing to help you make the most of your high school experience. Do not hesitate to reach out if you have questions or if you are struggling with coursework.​</a:t>
            </a:r>
          </a:p>
          <a:p>
            <a:pPr marL="844413" lvl="1" indent="-422206" algn="just">
              <a:lnSpc>
                <a:spcPts val="5475"/>
              </a:lnSpc>
              <a:buFont typeface="Arial"/>
              <a:buChar char="•"/>
            </a:pPr>
            <a:r>
              <a:rPr lang="en-US" sz="3911" dirty="0">
                <a:solidFill>
                  <a:srgbClr val="000000"/>
                </a:solidFill>
                <a:latin typeface="Neue Einstellung"/>
                <a:ea typeface="Neue Einstellung"/>
                <a:cs typeface="Neue Einstellung"/>
                <a:sym typeface="Neue Einstellung"/>
              </a:rPr>
              <a:t>We also have a full-time tutor, Ms. Maureen McConaghy Thunell. She is available to help students in Media </a:t>
            </a:r>
            <a:r>
              <a:rPr lang="en-US" sz="3911">
                <a:solidFill>
                  <a:srgbClr val="000000"/>
                </a:solidFill>
                <a:latin typeface="Neue Einstellung"/>
                <a:ea typeface="Neue Einstellung"/>
                <a:cs typeface="Neue Einstellung"/>
                <a:sym typeface="Neue Einstellung"/>
              </a:rPr>
              <a:t>Center Lab 2 before </a:t>
            </a:r>
            <a:r>
              <a:rPr lang="en-US" sz="3911" dirty="0">
                <a:solidFill>
                  <a:srgbClr val="000000"/>
                </a:solidFill>
                <a:latin typeface="Neue Einstellung"/>
                <a:ea typeface="Neue Einstellung"/>
                <a:cs typeface="Neue Einstellung"/>
                <a:sym typeface="Neue Einstellung"/>
              </a:rPr>
              <a:t>school, after school, and during lunch.​</a:t>
            </a:r>
          </a:p>
          <a:p>
            <a:pPr marL="844413" lvl="1" indent="-422206" algn="just">
              <a:lnSpc>
                <a:spcPts val="5475"/>
              </a:lnSpc>
              <a:buFont typeface="Arial"/>
              <a:buChar char="•"/>
            </a:pPr>
            <a:r>
              <a:rPr lang="en-US" sz="3911" dirty="0">
                <a:solidFill>
                  <a:srgbClr val="000000"/>
                </a:solidFill>
                <a:latin typeface="Neue Einstellung"/>
                <a:ea typeface="Neue Einstellung"/>
                <a:cs typeface="Neue Einstellung"/>
                <a:sym typeface="Neue Einstellung"/>
              </a:rPr>
              <a:t>All of us at Dreher want to help you succeed!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577</Words>
  <Application>Microsoft Office PowerPoint</Application>
  <PresentationFormat>Custom</PresentationFormat>
  <Paragraphs>48</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TAN Ashford</vt:lpstr>
      <vt:lpstr>Neue Einstellung Bold</vt:lpstr>
      <vt:lpstr>Neue Einstellung</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New Student Orientation</dc:title>
  <dc:creator>McConaghy, Maureen T</dc:creator>
  <cp:lastModifiedBy>McConaghy, Maureen T</cp:lastModifiedBy>
  <cp:revision>2</cp:revision>
  <dcterms:created xsi:type="dcterms:W3CDTF">2006-08-16T00:00:00Z</dcterms:created>
  <dcterms:modified xsi:type="dcterms:W3CDTF">2025-08-26T12:49:23Z</dcterms:modified>
  <dc:identifier>DAGN1ubdXlc</dc:identifier>
</cp:coreProperties>
</file>