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72" r:id="rId4"/>
    <p:sldId id="271" r:id="rId5"/>
    <p:sldId id="273" r:id="rId6"/>
    <p:sldId id="278" r:id="rId7"/>
    <p:sldId id="27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2131"/>
    <a:srgbClr val="8AAF3D"/>
    <a:srgbClr val="BEBB25"/>
    <a:srgbClr val="43224D"/>
    <a:srgbClr val="DF4F2A"/>
    <a:srgbClr val="00447C"/>
    <a:srgbClr val="60605D"/>
    <a:srgbClr val="213E67"/>
    <a:srgbClr val="E1A32E"/>
    <a:srgbClr val="BFD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F90269-8C03-4C1A-A09D-F1BC9B7D4B3D}" v="23" dt="2021-01-04T22:29:37.7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59"/>
    <p:restoredTop sz="94694"/>
  </p:normalViewPr>
  <p:slideViewPr>
    <p:cSldViewPr snapToGrid="0" snapToObjects="1">
      <p:cViewPr varScale="1">
        <p:scale>
          <a:sx n="114" d="100"/>
          <a:sy n="114" d="100"/>
        </p:scale>
        <p:origin x="6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66DD6-D7FC-B84C-9536-8272D8FD0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94E65D-5550-A143-BF25-053A2C29A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4AF5A-B038-CB43-A352-4BF8E8890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19C3B-E2AD-514A-8B63-350349BD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8DAE5-E070-244D-BF82-8628BF82D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83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E037CF-34DC-7E4F-8639-27E7F09551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86137" y="1775930"/>
            <a:ext cx="10515600" cy="43513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334961E-8BFD-7041-9263-0174C9068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191" y="385004"/>
            <a:ext cx="10515600" cy="946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04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8A61-4949-1C45-9396-565B4E16A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74E1-4F84-4A42-AC20-2730D6F45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ED7B1-4847-D743-95C1-ACD56D0D2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4297D-303C-414F-9476-7CED41022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AED80-BF74-D64E-8ED4-AE837CD74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6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4E43F-AB08-4743-9B09-CE797734B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C7E07-DA4A-494C-890E-4079DCDB8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702D7-EC9C-7E46-9E1F-B40A4FC17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35954F-7606-C743-B2CD-D3BAC8FB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ED4D54-96C7-6D4E-A3FF-FFDAB9DC8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2B472-3FFE-B443-B86A-DA849FA7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55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F611C-73B1-7348-8BD5-7005220D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B114B-DBB6-9D44-974A-85D0FD971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3A2D9C-AFD3-BD4E-8B2B-598945914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6D1807-37EC-7644-8F31-8F0197E46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D608E-EC11-8F46-BF71-083A663893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5E92B-CF81-954E-B2E9-9A4C2AB3A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9D2836-1D3E-C444-A03B-D38C76816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1D2794-3DD2-FE45-9CD4-DBB84C40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329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EC080-A753-AE4D-A17E-A2E4945FD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29655-4F58-9346-9A4A-0893CBF3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929D45-2BB1-0A43-B00F-2D298BCBE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6F6B57-A7E1-E548-91D7-57DDE6124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66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6CFF85-EA0A-7B4E-AB7F-40A6C7D1B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372252-0E39-384A-9362-BA6633CC3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BFA5B-00B0-2C44-9494-E8EA88B2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1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456F-82FB-8F4E-B4DD-A3B1B4D95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ECF55-BAED-8944-B701-751B9545A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77244-37AD-5549-A71B-A28994FF3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2A4B4-5D6E-8745-AED4-8BAECBCFE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C1493-94FA-B942-9ABC-92760978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B8E4DF-7E1A-A94B-902C-A83A752F2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1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0CC7-14BA-1149-8168-D1071E90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021A39-F5EE-D942-BFF8-3A3F0843E0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D39E8-C637-6F46-A39D-D8CB525A8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398FD-7104-9040-B428-2494C89C0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D2086C-359E-7341-81B0-11751DCF2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5141F-01E0-DE47-AAAD-23DA41E66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5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93C0-FCDD-CB42-9A94-4AB538C43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D4E794-087E-2148-A542-E18783809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EF3DA-1C9B-EA41-8561-E54486113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A24F1-AA0E-0947-BC14-BF8094689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35730-4D26-DE40-A2DB-E19EEC771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1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C2C1C7-8C99-9F49-B9A5-87D5D04D72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F2F59D-1930-E642-8F77-4FDDBA482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A148B-7A12-0044-8265-AD9ED80BB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4DA6-E3D3-FF4A-B61F-7DACE57A16E1}" type="datetimeFigureOut">
              <a:rPr lang="en-US" smtClean="0"/>
              <a:t>4/15/2021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C223F-FA73-BA4E-9CB0-37B3199F8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7C5D6-6A49-F94C-970F-7267480F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2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4A7883-CAE3-2141-B112-9090AC18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5004"/>
            <a:ext cx="10515600" cy="946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F6721-73FD-EB4A-ADE1-AE2A526D3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7593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F632A-A338-E54E-942E-4E5EC55CA1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087999"/>
            <a:ext cx="41810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SEE THE IMPACT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DB31E-0EB3-4045-9D1F-AC1322638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53D5D-8778-694D-B825-249B82860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9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377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213E67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4.emf"/><Relationship Id="rId7" Type="http://schemas.openxmlformats.org/officeDocument/2006/relationships/image" Target="../media/image11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6054B9-54F1-8A49-81B3-73ECBB0405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4"/>
          <a:stretch/>
        </p:blipFill>
        <p:spPr>
          <a:xfrm>
            <a:off x="0" y="1"/>
            <a:ext cx="12192000" cy="68580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1E3AA5-39D6-BD41-9921-AFF9D71FA7C0}"/>
              </a:ext>
            </a:extLst>
          </p:cNvPr>
          <p:cNvSpPr txBox="1"/>
          <p:nvPr/>
        </p:nvSpPr>
        <p:spPr>
          <a:xfrm>
            <a:off x="486138" y="3680750"/>
            <a:ext cx="706055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 Management</a:t>
            </a:r>
          </a:p>
          <a:p>
            <a:r>
              <a:rPr lang="en-US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2019-2020 Board Report</a:t>
            </a:r>
          </a:p>
          <a:p>
            <a:r>
              <a:rPr lang="en-US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Curtis W. Davis Sr. | Director| April 21, 2021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9BF890-7CF2-9F49-B4BF-932D9864860F}"/>
              </a:ext>
            </a:extLst>
          </p:cNvPr>
          <p:cNvSpPr txBox="1"/>
          <p:nvPr/>
        </p:nvSpPr>
        <p:spPr>
          <a:xfrm>
            <a:off x="486139" y="6074108"/>
            <a:ext cx="4043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rgbClr val="213E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8F79FC-BF7C-F745-864D-93A1B58AC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67" y="5975931"/>
            <a:ext cx="1985395" cy="54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71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5DF379B9-7DFF-4F4D-8AB4-E59CE2C8B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740"/>
          <a:stretch/>
        </p:blipFill>
        <p:spPr>
          <a:xfrm>
            <a:off x="0" y="0"/>
            <a:ext cx="12192000" cy="12722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CBF404-62D9-4B42-86B1-32148B6B288D}"/>
              </a:ext>
            </a:extLst>
          </p:cNvPr>
          <p:cNvSpPr txBox="1"/>
          <p:nvPr/>
        </p:nvSpPr>
        <p:spPr>
          <a:xfrm>
            <a:off x="259714" y="1703829"/>
            <a:ext cx="635198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We Are</a:t>
            </a: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0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Anthony Washington – Operations Manager</a:t>
            </a:r>
          </a:p>
          <a:p>
            <a:endParaRPr lang="en-US" sz="16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Phyllis Gage – SNR Customer Support &amp; Imaging Specialist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Delia Cruz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Eldi Meza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Nikoll Mitchell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 Edwards</a:t>
            </a:r>
          </a:p>
          <a:p>
            <a:endParaRPr lang="en-US" sz="1600" b="1" dirty="0">
              <a:solidFill>
                <a:srgbClr val="4322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James – SNR Records Center Technician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Sessions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Robert Gipson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Brandon Fisher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Jesse Gee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Donald Mims</a:t>
            </a: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`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46219E-C9DE-924C-A1BF-D205B9D64EC5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 Management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C915A8-F0D2-664A-B087-C486C748D5FB}"/>
              </a:ext>
            </a:extLst>
          </p:cNvPr>
          <p:cNvSpPr/>
          <p:nvPr/>
        </p:nvSpPr>
        <p:spPr>
          <a:xfrm>
            <a:off x="7692889" y="1272210"/>
            <a:ext cx="4499113" cy="5585790"/>
          </a:xfrm>
          <a:prstGeom prst="rect">
            <a:avLst/>
          </a:prstGeom>
          <a:solidFill>
            <a:srgbClr val="432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131715-AC47-A540-95CC-D57A6C081B0A}"/>
              </a:ext>
            </a:extLst>
          </p:cNvPr>
          <p:cNvSpPr txBox="1"/>
          <p:nvPr/>
        </p:nvSpPr>
        <p:spPr>
          <a:xfrm>
            <a:off x="7837713" y="1613074"/>
            <a:ext cx="4180850" cy="8217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Us:</a:t>
            </a:r>
          </a:p>
          <a:p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We are a Division of Harris County Department of Education</a:t>
            </a:r>
          </a:p>
          <a:p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Created in 1992 at the request of Harris County school districts</a:t>
            </a:r>
          </a:p>
          <a:p>
            <a:r>
              <a:rPr lang="en-US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We support school districts’ Records Management programs in Harris, Fort Bend, Galveston, Brazoria, Montgomery, Liberty, Walker, Waller, Polk and Orange Counties.</a:t>
            </a: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DF4F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A789B6-34E4-564F-847E-29D112D0A452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SAALJAE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D41C4B5-3076-DC48-9D6C-6E45A2111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3172" y="6163166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18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5301A3-3208-ED4A-9CAC-39C5F0FC53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-23273" y="-79328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212322-258E-C840-B545-2B288DD1E1A6}"/>
              </a:ext>
            </a:extLst>
          </p:cNvPr>
          <p:cNvSpPr txBox="1"/>
          <p:nvPr/>
        </p:nvSpPr>
        <p:spPr>
          <a:xfrm>
            <a:off x="320676" y="1703830"/>
            <a:ext cx="6794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DF4F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Services Provided</a:t>
            </a:r>
            <a:endParaRPr lang="en-US" sz="3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72F42-350D-0442-B0FD-BF897A9BE3A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 Management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866C9D-8840-B144-BB66-348E7B9B3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401" y="6097851"/>
            <a:ext cx="1985391" cy="54188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B67F886-1032-48C7-8646-F1838F732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817" y="5731959"/>
            <a:ext cx="2220686" cy="8255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C4A6F-4461-4859-B3FC-D9C5C319039B}"/>
              </a:ext>
            </a:extLst>
          </p:cNvPr>
          <p:cNvSpPr/>
          <p:nvPr/>
        </p:nvSpPr>
        <p:spPr>
          <a:xfrm>
            <a:off x="88777" y="2413338"/>
            <a:ext cx="78388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Provide delivery and pickup services for all customers request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We scan an estimated 50,000 high school student transcripts annually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Provide online web order entry system for all processes in Records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Help districts cut costs by destroying eligible records annually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Protect customers’ records from fires, floods and identity theft by securing documents in a accessed controlled records center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Provide digitizing services for all types of documents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Provide secure paper consoles and recycling bin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Provide online web access and support for digital images scanned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Train existing records management officials on changes in retention schedules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Provide paper shredding services for all customers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896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BB3746-8E9A-A64F-BF23-04A8FFF2EC44}"/>
              </a:ext>
            </a:extLst>
          </p:cNvPr>
          <p:cNvSpPr txBox="1"/>
          <p:nvPr/>
        </p:nvSpPr>
        <p:spPr>
          <a:xfrm>
            <a:off x="486138" y="6074108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 Management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129361" y="1326768"/>
            <a:ext cx="73267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Highlights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EAC724-970D-D149-AC92-8365020BD0E1}"/>
              </a:ext>
            </a:extLst>
          </p:cNvPr>
          <p:cNvSpPr/>
          <p:nvPr/>
        </p:nvSpPr>
        <p:spPr>
          <a:xfrm>
            <a:off x="10041325" y="2195089"/>
            <a:ext cx="196344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Boxes destroyed</a:t>
            </a:r>
          </a:p>
          <a:p>
            <a:r>
              <a:rPr lang="en-US" sz="4000" b="1" dirty="0">
                <a:solidFill>
                  <a:srgbClr val="942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8,683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6C255B-A5D7-E640-BAF9-A1665092EC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38" y="2086861"/>
            <a:ext cx="1134318" cy="11343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553AECB-FE7D-254C-89A2-EE55AD5C588A}"/>
              </a:ext>
            </a:extLst>
          </p:cNvPr>
          <p:cNvSpPr txBox="1"/>
          <p:nvPr/>
        </p:nvSpPr>
        <p:spPr>
          <a:xfrm>
            <a:off x="1644112" y="2112347"/>
            <a:ext cx="283529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electronic/web orders completed</a:t>
            </a:r>
          </a:p>
          <a:p>
            <a:r>
              <a:rPr lang="en-US" sz="4000" b="1" dirty="0">
                <a:solidFill>
                  <a:srgbClr val="942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3,700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858265-9982-C745-BF17-5050FBB566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38" y="3770163"/>
            <a:ext cx="1134318" cy="113431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C677B81-DF51-FA45-9023-70B49F60347E}"/>
              </a:ext>
            </a:extLst>
          </p:cNvPr>
          <p:cNvSpPr/>
          <p:nvPr/>
        </p:nvSpPr>
        <p:spPr>
          <a:xfrm>
            <a:off x="1644112" y="3770163"/>
            <a:ext cx="252277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manual work orders completed</a:t>
            </a:r>
          </a:p>
          <a:p>
            <a:r>
              <a:rPr lang="en-US" sz="4000" b="1" dirty="0">
                <a:solidFill>
                  <a:srgbClr val="942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828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8F27E3-E956-8146-B720-68DEBF3F05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138" y="5413114"/>
            <a:ext cx="1134318" cy="113431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9443264-0A74-B741-AA00-332F3892D920}"/>
              </a:ext>
            </a:extLst>
          </p:cNvPr>
          <p:cNvSpPr/>
          <p:nvPr/>
        </p:nvSpPr>
        <p:spPr>
          <a:xfrm>
            <a:off x="1616811" y="5604201"/>
            <a:ext cx="3105659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images scanned</a:t>
            </a:r>
          </a:p>
          <a:p>
            <a:r>
              <a:rPr lang="en-US" sz="4000" b="1" dirty="0">
                <a:solidFill>
                  <a:srgbClr val="942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584,985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079A13-8020-D641-A465-A15A8E8D05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7434" y="2054213"/>
            <a:ext cx="1166966" cy="116696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39C4394-6DEE-634F-8245-088B80493206}"/>
              </a:ext>
            </a:extLst>
          </p:cNvPr>
          <p:cNvSpPr/>
          <p:nvPr/>
        </p:nvSpPr>
        <p:spPr>
          <a:xfrm>
            <a:off x="6130689" y="2195089"/>
            <a:ext cx="228439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 stops</a:t>
            </a:r>
          </a:p>
          <a:p>
            <a:r>
              <a:rPr lang="en-US" sz="4000" b="1" dirty="0">
                <a:solidFill>
                  <a:srgbClr val="942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2,612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B99291-27CF-C448-9399-D9F6D62F1C52}"/>
              </a:ext>
            </a:extLst>
          </p:cNvPr>
          <p:cNvSpPr/>
          <p:nvPr/>
        </p:nvSpPr>
        <p:spPr>
          <a:xfrm>
            <a:off x="6095963" y="4038436"/>
            <a:ext cx="265375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boxes received</a:t>
            </a:r>
          </a:p>
          <a:p>
            <a:r>
              <a:rPr lang="en-US" sz="4000" b="1" dirty="0">
                <a:solidFill>
                  <a:srgbClr val="942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8,742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84E69C-A257-9E4E-A070-F64F6B6C2902}"/>
              </a:ext>
            </a:extLst>
          </p:cNvPr>
          <p:cNvSpPr txBox="1"/>
          <p:nvPr/>
        </p:nvSpPr>
        <p:spPr>
          <a:xfrm>
            <a:off x="6142264" y="5556631"/>
            <a:ext cx="146867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 rotation</a:t>
            </a:r>
          </a:p>
          <a:p>
            <a:r>
              <a:rPr lang="en-US" sz="4000" b="1" dirty="0">
                <a:solidFill>
                  <a:srgbClr val="942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1,084</a:t>
            </a:r>
          </a:p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62C06EC-B076-D54C-8EEB-4EA4E143F1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9244" y="3770163"/>
            <a:ext cx="1166966" cy="11669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290B8B-4E87-6A4B-8A4F-0203EE99D8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9244" y="5388308"/>
            <a:ext cx="1215156" cy="12151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30A7C28-5D55-8E45-B04D-62E448AE06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15925" y="2054190"/>
            <a:ext cx="1215156" cy="121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00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AB5FA1-FFC1-4445-A6A2-5B8AE5E411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563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7BA52-C597-3A4A-9589-96F6343DCA11}"/>
              </a:ext>
            </a:extLst>
          </p:cNvPr>
          <p:cNvSpPr txBox="1"/>
          <p:nvPr/>
        </p:nvSpPr>
        <p:spPr>
          <a:xfrm>
            <a:off x="486137" y="1613074"/>
            <a:ext cx="113200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Highlights </a:t>
            </a:r>
          </a:p>
          <a:p>
            <a:endParaRPr lang="en-US" sz="3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95 % of all customers are satisfied with our services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In 2019-2020 we expanded our service area into 2 additional counties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All existing customer renewed their contracts 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We now have over 16 million documents scanned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Awarded a large construction map scanning project with the City of Houston – Aviation 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B652ED-CBD7-9840-9AC8-0F54849A890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 Management</a:t>
            </a:r>
            <a:endParaRPr lang="en-US" sz="2000" dirty="0">
              <a:solidFill>
                <a:srgbClr val="213E67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67E1D-6CC6-A54A-9BC5-CDC2B8F09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77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F9073-C5B9-7849-9C0D-267823544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875"/>
          <a:stretch/>
        </p:blipFill>
        <p:spPr>
          <a:xfrm>
            <a:off x="0" y="-1"/>
            <a:ext cx="12192000" cy="1262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735C2-F1FC-184C-A479-FB729CC56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BD409-04CF-7244-962C-F2833A4B2B1D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 Management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87A82-299C-2C4E-9011-9CAE2047E736}"/>
              </a:ext>
            </a:extLst>
          </p:cNvPr>
          <p:cNvSpPr txBox="1"/>
          <p:nvPr/>
        </p:nvSpPr>
        <p:spPr>
          <a:xfrm>
            <a:off x="486138" y="1613074"/>
            <a:ext cx="6409025" cy="4997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</a:t>
            </a:r>
          </a:p>
          <a:p>
            <a:endParaRPr lang="en-US" sz="2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training and virtual conferences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 Management companies are building new processes with a strong focus on digitization and document management best practices.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security remains paramount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Affordability is a prime concern for organizations recovering from the pandemic.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4322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more competition, it will drive down the price to digitize records.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054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39D292-6F99-654F-A110-CFFAFB385D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B7D91E-0F71-C04B-B50D-6ABC24AA0EB5}"/>
              </a:ext>
            </a:extLst>
          </p:cNvPr>
          <p:cNvSpPr txBox="1"/>
          <p:nvPr/>
        </p:nvSpPr>
        <p:spPr>
          <a:xfrm>
            <a:off x="416470" y="3411521"/>
            <a:ext cx="1121972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F3DB0A-462A-3540-9B59-F3B99C20B2CC}"/>
              </a:ext>
            </a:extLst>
          </p:cNvPr>
          <p:cNvSpPr txBox="1"/>
          <p:nvPr/>
        </p:nvSpPr>
        <p:spPr>
          <a:xfrm>
            <a:off x="4879235" y="559527"/>
            <a:ext cx="7060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rgbClr val="213E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Records Management</a:t>
            </a:r>
            <a:endParaRPr lang="en-US" sz="2000" dirty="0">
              <a:solidFill>
                <a:srgbClr val="213E67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4A8443-1533-2341-8471-4E68F862AEB5}"/>
              </a:ext>
            </a:extLst>
          </p:cNvPr>
          <p:cNvSpPr txBox="1"/>
          <p:nvPr/>
        </p:nvSpPr>
        <p:spPr>
          <a:xfrm>
            <a:off x="416470" y="1442217"/>
            <a:ext cx="7060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THE IMPACT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29F02F-382E-DE47-978E-E168F2F6F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0470" y="5980822"/>
            <a:ext cx="1985391" cy="541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51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8017</TotalTime>
  <Words>386</Words>
  <Application>Microsoft Office PowerPoint</Application>
  <PresentationFormat>Widescreen</PresentationFormat>
  <Paragraphs>91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Hider</dc:creator>
  <cp:lastModifiedBy>Curtis Davis</cp:lastModifiedBy>
  <cp:revision>77</cp:revision>
  <dcterms:created xsi:type="dcterms:W3CDTF">2019-01-28T22:02:18Z</dcterms:created>
  <dcterms:modified xsi:type="dcterms:W3CDTF">2021-04-15T16:21:32Z</dcterms:modified>
</cp:coreProperties>
</file>