
<file path=[Content_Types].xml><?xml version="1.0" encoding="utf-8"?>
<Types xmlns="http://schemas.openxmlformats.org/package/2006/content-types">
  <Default Extension="emf" ContentType="image/x-emf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42"/>
  </p:notesMasterIdLst>
  <p:sldIdLst>
    <p:sldId id="256" r:id="rId5"/>
    <p:sldId id="257" r:id="rId6"/>
    <p:sldId id="258" r:id="rId7"/>
    <p:sldId id="259" r:id="rId8"/>
    <p:sldId id="260" r:id="rId9"/>
    <p:sldId id="261" r:id="rId10"/>
    <p:sldId id="263" r:id="rId11"/>
    <p:sldId id="285" r:id="rId12"/>
    <p:sldId id="288" r:id="rId13"/>
    <p:sldId id="286" r:id="rId14"/>
    <p:sldId id="264" r:id="rId15"/>
    <p:sldId id="290" r:id="rId16"/>
    <p:sldId id="292" r:id="rId17"/>
    <p:sldId id="291" r:id="rId18"/>
    <p:sldId id="266" r:id="rId19"/>
    <p:sldId id="297" r:id="rId20"/>
    <p:sldId id="323" r:id="rId21"/>
    <p:sldId id="299" r:id="rId22"/>
    <p:sldId id="300" r:id="rId23"/>
    <p:sldId id="301" r:id="rId24"/>
    <p:sldId id="293" r:id="rId25"/>
    <p:sldId id="305" r:id="rId26"/>
    <p:sldId id="330" r:id="rId27"/>
    <p:sldId id="331" r:id="rId28"/>
    <p:sldId id="313" r:id="rId29"/>
    <p:sldId id="332" r:id="rId30"/>
    <p:sldId id="278" r:id="rId31"/>
    <p:sldId id="270" r:id="rId32"/>
    <p:sldId id="315" r:id="rId33"/>
    <p:sldId id="311" r:id="rId34"/>
    <p:sldId id="283" r:id="rId35"/>
    <p:sldId id="273" r:id="rId36"/>
    <p:sldId id="268" r:id="rId37"/>
    <p:sldId id="322" r:id="rId38"/>
    <p:sldId id="272" r:id="rId39"/>
    <p:sldId id="289" r:id="rId40"/>
    <p:sldId id="329" r:id="rId41"/>
  </p:sldIdLst>
  <p:sldSz cx="18288000" cy="10287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53F1"/>
    <a:srgbClr val="3399FF"/>
    <a:srgbClr val="558ED5"/>
    <a:srgbClr val="4F81BD"/>
    <a:srgbClr val="087186"/>
    <a:srgbClr val="0066CC"/>
    <a:srgbClr val="0033CC"/>
    <a:srgbClr val="89CFFF"/>
    <a:srgbClr val="021B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75" y="34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16T23:14:59.56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0 181,'0'-2,"1"0,-1 0,0 0,1 0,-1 0,1 0,-1 0,1 0,0 0,0 0,0 1,0-1,0 0,0 1,0-1,1 1,-1-1,1 1,-1 0,1-1,-1 1,1 0,0 0,0 0,-1 0,1 0,0 1,0-1,0 0,0 1,3-1,8-1,-1 1,1 0,-1 0,13 2,-10 0,11 0,1-2,-1 0,45-9,-29 1,65-4,-15 1,-17 1,-16 2,67-18,-1-1,-95 23,0 1,41 1,1588 7,-963-5,542 1,-648 27,-394-3,-146-16,-18-4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16T23:15:01.77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65,'49'1,"152"-4,-142-1,81-15,-83 7,-20 3,1 2,1 2,55-2,601 10,-399-4,-84 12,-191-9,7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16T23:15:03.81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0 212,'0'-2,"0"0,1 0,-1 0,0 0,1 0,-1 1,1-1,0 0,0 0,-1 0,1 1,0-1,1 1,-1-1,0 1,0-1,1 1,-1-1,1 1,-1 0,1 0,-1 0,1 0,0 0,2-1,4-1,0 0,0 1,0 0,13-2,61-4,139 4,-148 5,2130 1,-1937-2,-201-3,111-20,-57 5,-60 11,183-27,-155 21,0 3,89 2,74-4,84-6,1 17,-168 2,-143-1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11-16T23:15:06.21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1,'1235'0,"-1122"8,-12 0,475-6,-295-4,-259 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22T22:52:48.3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1,'0'-1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3-22T19:49:34.87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15399 15610 16383 0 0,'6'0'0'0'0,"7"0"0"0"0,8 0 0 0 0,6 0 0 0 0,10 0 0 0 0,16 0 0 0 0,4 0 0 0 0,11 0 0 0 0,0 0 0 0 0,4 0 0 0 0,3 0 0 0 0,6 0 0 0 0,0 0 0 0 0,-7 0 0 0 0,-11 0 0 0 0,-4 0 0 0 0,-7 0 0 0 0,-6 0 0 0 0,-5 0 0 0 0,-4 0 0 0 0,-2 0 0 0 0,-2 0 0 0 0,6 0 0 0 0,2 0 0 0 0,-1 6 0 0 0,5 2 0 0 0,1-1 0 0 0,-2-1 0 0 0,-3-2 0 0 0,-8 5 0 0 0,-4 0 0 0 0,-1-1 0 0 0,0-2 0 0 0,8-2 0 0 0,3-2 0 0 0,0 5 0 0 0,0 1 0 0 0,-1-1 0 0 0,-1-1 0 0 0,-1-2 0 0 0,-1-2 0 0 0,-1-1 0 0 0,6-1 0 0 0,2 0 0 0 0,-7 6 0 0 0,-2 1 0 0 0,-3 0 0 0 0,1-1 0 0 0,6-2 0 0 0,3 4 0 0 0,0 1 0 0 0,11-1 0 0 0,2-2 0 0 0,5-2 0 0 0,-3-1 0 0 0,-5-2 0 0 0,-4-1 0 0 0,-5 0 0 0 0,-3-1 0 0 0,3 1 0 0 0,0 0 0 0 0,0-1 0 0 0,-2 1 0 0 0,4 0 0 0 0,7 0 0 0 0,0 0 0 0 0,4 0 0 0 0,-3 0 0 0 0,-3 0 0 0 0,-4 0 0 0 0,-4 0 0 0 0,-3 0 0 0 0,-2 0 0 0 0,0 0 0 0 0,-2 0 0 0 0,0 0 0 0 0,1 0 0 0 0,-1 0 0 0 0,1 0 0 0 0,0 0 0 0 0,0 0 0 0 0,0 0 0 0 0,0 0 0 0 0,0 0 0 0 0,0 0 0 0 0,1 0 0 0 0,-1 0 0 0 0,0 0 0 0 0,0 0 0 0 0,0 0 0 0 0,-6 0 0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15T22:28:46.34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22225 17727 16383 0 0,'6'0'0'0'0,"8"0"0"0"0,15 0 0 0 0,7 0 0 0 0,11 0 0 0 0,9 6 0 0 0,8 2 0 0 0,4 0 0 0 0,10-2 0 0 0,10-1 0 0 0,8-2 0 0 0,1-2 0 0 0,-5 6 0 0 0,-5 1 0 0 0,-6 0 0 0 0,-3-3 0 0 0,2 0 0 0 0,1-3 0 0 0,-2-1 0 0 0,-8 6 0 0 0,-3 1 0 0 0,-2 0 0 0 0,1-3 0 0 0,1 0 0 0 0,7-3 0 0 0,10-1 0 0 0,8 0 0 0 0,7-1 0 0 0,5 0 0 0 0,3-1 0 0 0,1 7 0 0 0,2 2 0 0 0,-1 0 0 0 0,-7-2 0 0 0,-8-2 0 0 0,-8-1 0 0 0,-7-2 0 0 0,2 6 0 0 0,-7 1 0 0 0,-5 0 0 0 0,-13 4 0 0 0,-11 0 0 0 0,0-2 0 0 0,3 4 0 0 0,7-1 0 0 0,5 4 0 0 0,5-2 0 0 0,9-2 0 0 0,-1 2 0 0 0,-8-2 0 0 0,-8-2 0 0 0,-15-4 0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23.951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36.081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17 386,'0'0,"0"-1,0 0,1 0,-1 1,0-1,1 0,-1 0,0 1,1-1,-1 0,1 1,-1-1,1 1,0-1,-1 1,1-1,0 1,-1-1,1 1,0 0,-1-1,1 1,0 0,0-1,-1 1,2 0,27-6,-24 6,126-13,227 9,-204 6,-34 0,152-5,-234-2,-1-1,52-17,-51 13,1 1,38-4,63-3,118-7,846 25,-1078-4,-1-1,1-1,-1-1,45-16,-40 12,0 0,53-6,125 11,-145 5,1-2,71-10,209-32,-314 38,83-14,189-6,-279 23,-1-1,1 0,-1-2,0-1,26-10,-23 8,0 0,0 2,43-5,-7 7,96 7,-152-3,0 1,1 0,-1 0,0 0,0 1,0 0,0 0,-1 0,1 0,0 1,-1-1,0 1,1 1,-1-1,0 0,-1 1,1 0,-1 0,1 0,-1 0,0 1,-1-1,1 1,-1 0,0-1,0 1,-1 0,3 8,0 11,0 1,-2 0,-1 0,-3 44,1-35,-1-18,0 0,-1 0,0 0,-2-1,1 1,-2-1,0 0,-17 28,-7 19,18-26,11-31,0 0,-1 1,0-1,0 0,0 0,-1 0,-4 6,5-9,0 0,1-1,-1 1,0-1,0 0,0 0,0 0,0 0,0 0,-1 0,1 0,0-1,0 1,-1-1,1 1,0-1,-1 0,1 0,0 0,-1 0,1-1,-3 0,-48-9,-92-29,93 22,-94-16,35 24,-197 8,131 5,-1888-4,2022-3,0-1,1-3,-57-15,50 10,-94-10,-282 19,209 6,155-3,-137 4,163-1,1 1,0 2,-58 18,53-10,-2-2,0-2,-42 5,77-15,-1 1,0-1,1 0,-1 0,0-1,1 0,-1 0,1-1,0 0,-1 0,1 0,0-1,0 0,0 0,0 0,1-1,0 0,-9-7,8 4,1 1,-1-2,1 1,0 0,1-1,-1 0,2 0,-1-1,1 1,0-1,1 1,0-1,-1-13,-4-116,3 47,4 88,0-1,0 1,0 0,0 0,1 0,-1 0,1 0,0 0,0 0,0 0,0 0,0 0,1 1,-1-1,1 0,0 1,0-1,3-3,-1 3,0 0,1-1,-1 2,1-1,0 0,0 1,0 0,0 0,0 0,5 0,15-3,0 2,-1 1,46 2,-59 0,131 10,200 40,-158-20,-93-16,1067 140,-920-128,302 20,174-45,-451-3,-637-14,-38-3,-1992 20,2396-1,0 0,0 0,1 1,-1 0,0 0,0 1,1-1,-1 2,1-1,-1 1,1 1,0-1,0 1,1 0,-1 1,1 0,0 0,0 0,1 0,-1 1,1 0,0 0,-6 12,-7 13,-27 64,31-63,-34 59,47-90,0 1,-1-1,1 1,0-1,0 1,0-1,0 1,1 0,-1 0,0-1,1 1,-1 0,1 0,0 0,-1 0,1 0,0 0,0-1,0 1,1 3,1-4,-1 1,1-1,0 0,-1 0,1 0,0 0,0 0,0 0,0 0,0 0,0-1,0 1,0-1,0 0,0 0,0 0,0 0,0 0,3 0,309-3,-95-3,76-15,-280 19,178-22,210 1,-241 26,247-6,-277-13,33-2,118 19,83-3,-220-15,32 0,554 15,-349 4,-356-4,0-1,0-2,0-1,-1-1,30-12,8-1,-55 16,-9 1,-21 1,-37 1,56 1,-237-1,-159 6,372-2,1 1,0 2,-33 11,-46 10,-346 23,174-24,89 11,136-25,0-1,-1-3,-64 2,-1471-13,1520 6,-84 15,58-5,-7 1,24-3,-97 1,28-11,-250-5,388 4,0 0,0-1,0 0,1 0,-1-1,1 0,-1 0,1 0,0-1,-1 0,1 0,-10-8,12 7,0 0,0-1,1 1,-1-1,1 0,0 0,0 0,1 0,-1 0,1 0,0-1,1 1,-1-1,1 0,0-8,-2-27,1-1,3 1,7-56,-5 87,-1-1,2 1,-1-1,1 1,1 0,0 0,0 1,1 0,0 0,1 0,0 0,0 1,0 0,1 1,1 0,-1 0,1 1,14-8,-3 2,0 1,1 1,0 1,1 1,0 1,0 1,41-7,11 8,98 5,-104 3,134-14,-140 2,169-31,-164 25,0 3,124-6,140 19,-132 2,-158-1,74 13,-72-7,60 2,149 7,-41-2,-50-14,-92-2,1 2,80 13,-60-1,-49-8,-1 1,68 21,-69-16,0-1,0-2,0-1,52 1,163-9,-106-2,74 3,-183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41.313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48.933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250 489,'2552'0,"-2321"17,-19 1,-5-21,112 6,-302-1,0 2,0-1,-1 2,1 1,15 7,-14-6,1 0,-1-1,32 6,44-5,172-7,-105-4,-119 5,0 0,0-1,0-2,0-2,0-2,62-16,-44 6,-45 13,0-1,1 0,-1-1,21-11,-31 13,-1 1,1-2,-1 1,0 0,0-1,-1 1,1-1,-1 0,1-1,-1 1,0 0,-1-1,1 0,-1 1,0-1,0 0,1-9,1 0,-2 1,1-1,-2 0,0 0,-1 0,0 0,-4-25,3 35,0-1,0 1,0 0,0 0,-1 0,1 0,-1 0,0 0,-1 1,1-1,0 1,-1-1,0 1,0 0,0 0,0 0,0 0,-1 1,1-1,-1 1,0 0,0 0,0 0,0 0,0 1,0 0,0 0,-8-1,-8 1,1 1,0 0,-1 2,1 0,-36 10,22-3,0 2,-46 21,46-16,-4 3,0-2,0-2,-2-1,-49 11,-198 48,25-8,223-53,-58 25,70-25,-1-2,0 0,0-2,-1-1,-29 4,-291 32,132-13,-313 3,499-31,0 0,-47 11,40-6,-45 3,-510-7,303-5,-791 2,1068 0,1-1,-1 1,1-2,0 1,-1-2,1 1,0-2,1 1,-1-2,-18-9,21 9,1 0,0-1,0 0,1-1,-1 1,1-1,1-1,-1 1,1-1,0 0,1 0,0 0,-5-17,2 3,1 0,1 0,2 0,-3-38,8-93,1 77,-3 68,0-3,0 0,1 1,0-1,5-19,-5 27,0 0,1 0,-1 1,0-1,1 0,0 0,-1 1,1-1,0 1,1 0,-1-1,0 1,1 0,-1 0,1 0,-1 1,1-1,0 1,0-1,0 1,4-1,26-5,1 2,0 1,0 1,0 2,48 5,-10-2,2659 7,-1745-10,-959-1,0-1,-1-1,0-1,45-15,-37 9,63-9,24 14,-88 6,-1-1,65-11,-38 2,0 3,1 3,70 4,-116 0,-6 0,-1 0,1 1,-1 0,1 0,-1 0,1 1,-1 0,0 1,0 0,0 0,0 0,0 1,-1 0,0 0,7 7,-7-5,0 0,-1 1,1 0,-2 0,1 0,-1 0,0 1,-1 0,1 0,-2 0,1 0,-1 0,2 14,1 36,-2 0,-8 104,-1-25,6-110,1-12,-1 0,-1 0,0-1,-6 28,6-38,0 0,-1-1,1 1,-1-1,0 0,1 1,-2-1,1 0,0 0,-1 0,1 0,-1 0,0-1,0 0,0 1,0-1,0 0,-1 0,1 0,0-1,-1 1,0-1,-6 2,-22 2,0-2,-1-1,1-1,-60-7,4 1,-687 2,423 5,301-5,-73-12,-36-2,-255 14,396 1,1-1,-1-1,1 0,-35-15,33 12,0 0,-1 1,-34-5,-167 5,152 7,-130-14,94 1,-189 2,257 10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7:08.246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1 247,'0'-1,"1"-1,-1 0,1 0,0 0,0 0,0 0,0 1,0-1,0 0,0 1,0-1,1 1,-1-1,1 1,-1-1,1 1,-1 0,1 0,0 0,1-1,40-17,-6 11,0 1,0 3,0 1,0 1,55 5,-19-1,671-28,-133-40,-311 56,-65 5,-171-2,86-20,-95 15,0 2,81-3,582 16,-673-3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7:10.937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1 144,'97'-1,"149"-19,-123 8,238 8,-182 7,2739-3,-2886-2,-1-1,1-1,-1-2,0-1,-1-1,0-2,38-17,-43 18,1 0,0 2,0 2,1 0,0 1,33 1,-21 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28440" cy="351602"/>
          </a:xfrm>
          <a:prstGeom prst="rect">
            <a:avLst/>
          </a:prstGeom>
        </p:spPr>
        <p:txBody>
          <a:bodyPr vert="horz" lIns="52174" tIns="26087" rIns="52174" bIns="26087" rtlCol="0"/>
          <a:lstStyle>
            <a:lvl1pPr algn="l">
              <a:defRPr sz="7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540" y="1"/>
            <a:ext cx="4028440" cy="351602"/>
          </a:xfrm>
          <a:prstGeom prst="rect">
            <a:avLst/>
          </a:prstGeom>
        </p:spPr>
        <p:txBody>
          <a:bodyPr vert="horz" lIns="52174" tIns="26087" rIns="52174" bIns="26087" rtlCol="0"/>
          <a:lstStyle>
            <a:lvl1pPr algn="r">
              <a:defRPr sz="700"/>
            </a:lvl1pPr>
          </a:lstStyle>
          <a:p>
            <a:fld id="{9D6EA925-BE60-44B5-8E88-1D5BBF42BCA7}" type="datetimeFigureOut">
              <a:rPr lang="en-US" smtClean="0"/>
              <a:t>4/19/2022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52174" tIns="26087" rIns="52174" bIns="2608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4297"/>
            <a:ext cx="7437120" cy="2759803"/>
          </a:xfrm>
          <a:prstGeom prst="rect">
            <a:avLst/>
          </a:prstGeom>
        </p:spPr>
        <p:txBody>
          <a:bodyPr vert="horz" lIns="52174" tIns="26087" rIns="52174" bIns="260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799"/>
            <a:ext cx="4028440" cy="351601"/>
          </a:xfrm>
          <a:prstGeom prst="rect">
            <a:avLst/>
          </a:prstGeom>
        </p:spPr>
        <p:txBody>
          <a:bodyPr vert="horz" lIns="52174" tIns="26087" rIns="52174" bIns="26087" rtlCol="0" anchor="b"/>
          <a:lstStyle>
            <a:lvl1pPr algn="l">
              <a:defRPr sz="7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540" y="6658799"/>
            <a:ext cx="4028440" cy="351601"/>
          </a:xfrm>
          <a:prstGeom prst="rect">
            <a:avLst/>
          </a:prstGeom>
        </p:spPr>
        <p:txBody>
          <a:bodyPr vert="horz" lIns="52174" tIns="26087" rIns="52174" bIns="26087" rtlCol="0" anchor="b"/>
          <a:lstStyle>
            <a:lvl1pPr algn="r">
              <a:defRPr sz="700"/>
            </a:lvl1pPr>
          </a:lstStyle>
          <a:p>
            <a:fld id="{D8ACF2BF-3511-45CE-ADAE-F9A3C056D0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504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45"/>
                </a:moveTo>
                <a:lnTo>
                  <a:pt x="18287998" y="8870245"/>
                </a:lnTo>
                <a:lnTo>
                  <a:pt x="18287998" y="0"/>
                </a:lnTo>
                <a:lnTo>
                  <a:pt x="0" y="0"/>
                </a:lnTo>
                <a:lnTo>
                  <a:pt x="0" y="8870245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9411" y="8870246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59943" y="2520050"/>
            <a:ext cx="14968112" cy="2654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1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59943" y="5550742"/>
            <a:ext cx="14968112" cy="1092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F1D80-794B-4ADC-9DA2-BEB26978E765}" type="datetime1">
              <a:rPr lang="en-US" smtClean="0"/>
              <a:t>4/19/2022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F1FBF9-4ACB-428D-B809-2C963AACB850}" type="datetime1">
              <a:rPr lang="en-US" smtClean="0"/>
              <a:t>4/19/2022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B149D5-801E-4F4F-B7BE-7AF5C43063D1}" type="datetime1">
              <a:rPr lang="en-US" smtClean="0"/>
              <a:t>4/19/2022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3F2432-F9D9-4D94-86AA-C32CD7A569B9}" type="datetime1">
              <a:rPr lang="en-US" smtClean="0"/>
              <a:t>4/19/2022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4DEC0-0268-4441-9A71-AA9D129F496E}" type="datetime1">
              <a:rPr lang="en-US" smtClean="0"/>
              <a:t>4/19/2022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32044" y="1887579"/>
            <a:ext cx="5423911" cy="1000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59943" y="2796890"/>
            <a:ext cx="14968112" cy="4648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9D82C-6F83-460B-99A4-2E149E54F995}" type="datetime1">
              <a:rPr lang="en-US" smtClean="0"/>
              <a:t>4/19/2022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howme.com/sh?h=4ddBbsW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hcde-texas.org/transparency/tax-rate/" TargetMode="Externa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0.png"/><Relationship Id="rId7" Type="http://schemas.openxmlformats.org/officeDocument/2006/relationships/customXml" Target="../ink/ink3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0.png"/><Relationship Id="rId11" Type="http://schemas.openxmlformats.org/officeDocument/2006/relationships/image" Target="../media/image35.png"/><Relationship Id="rId5" Type="http://schemas.openxmlformats.org/officeDocument/2006/relationships/customXml" Target="../ink/ink2.xml"/><Relationship Id="rId10" Type="http://schemas.openxmlformats.org/officeDocument/2006/relationships/image" Target="../media/image34.png"/><Relationship Id="rId4" Type="http://schemas.openxmlformats.org/officeDocument/2006/relationships/image" Target="../media/image310.png"/><Relationship Id="rId9" Type="http://schemas.openxmlformats.org/officeDocument/2006/relationships/customXml" Target="../ink/ink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7" Type="http://schemas.openxmlformats.org/officeDocument/2006/relationships/image" Target="../media/image38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5.xml"/><Relationship Id="rId5" Type="http://schemas.openxmlformats.org/officeDocument/2006/relationships/customXml" Target="../ink/ink6.xml"/><Relationship Id="rId10" Type="http://schemas.openxmlformats.org/officeDocument/2006/relationships/image" Target="../media/image400.png"/><Relationship Id="rId4" Type="http://schemas.openxmlformats.org/officeDocument/2006/relationships/image" Target="../media/image39.png"/><Relationship Id="rId9" Type="http://schemas.openxmlformats.org/officeDocument/2006/relationships/customXml" Target="../ink/ink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https://harriscountydeptofed-my.sharepoint.com/personal/jamezcua_hcde-texas_org/Documents/Desktop/COVI9/MISC%20FIles/Covid%20Files/Contingency%20Plan%20Files/CIP%20Projections%20and%20Budget/Copy%20of%20Revised%20PFC%20for%202020%20with%20Bond%20Capacity%20Edits%20V9.0%20(003).xlsx!Sheet1!R1C3:R19C18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e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.xml"/><Relationship Id="rId13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7.png"/><Relationship Id="rId12" Type="http://schemas.openxmlformats.org/officeDocument/2006/relationships/customXml" Target="../ink/ink13.xml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5.xml"/><Relationship Id="rId6" Type="http://schemas.openxmlformats.org/officeDocument/2006/relationships/customXml" Target="../ink/ink10.xml"/><Relationship Id="rId11" Type="http://schemas.openxmlformats.org/officeDocument/2006/relationships/image" Target="../media/image49.png"/><Relationship Id="rId5" Type="http://schemas.openxmlformats.org/officeDocument/2006/relationships/image" Target="../media/image46.png"/><Relationship Id="rId10" Type="http://schemas.openxmlformats.org/officeDocument/2006/relationships/customXml" Target="../ink/ink12.xml"/><Relationship Id="rId4" Type="http://schemas.openxmlformats.org/officeDocument/2006/relationships/customXml" Target="../ink/ink9.xml"/><Relationship Id="rId9" Type="http://schemas.openxmlformats.org/officeDocument/2006/relationships/image" Target="../media/image4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411" y="0"/>
            <a:ext cx="18279110" cy="10289540"/>
            <a:chOff x="9411" y="0"/>
            <a:chExt cx="18279110" cy="102895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395202" y="0"/>
              <a:ext cx="6892797" cy="10286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411" y="8870246"/>
              <a:ext cx="18278475" cy="1419225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solidFill>
              <a:srgbClr val="1753F1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38554" y="8466122"/>
              <a:ext cx="1323340" cy="781050"/>
            </a:xfrm>
            <a:custGeom>
              <a:avLst/>
              <a:gdLst/>
              <a:ahLst/>
              <a:cxnLst/>
              <a:rect l="l" t="t" r="r" b="b"/>
              <a:pathLst>
                <a:path w="1323339" h="781050">
                  <a:moveTo>
                    <a:pt x="931100" y="780455"/>
                  </a:moveTo>
                  <a:lnTo>
                    <a:pt x="392215" y="780455"/>
                  </a:lnTo>
                  <a:lnTo>
                    <a:pt x="342979" y="777418"/>
                  </a:lnTo>
                  <a:lnTo>
                    <a:pt x="295579" y="768549"/>
                  </a:lnTo>
                  <a:lnTo>
                    <a:pt x="250380" y="754212"/>
                  </a:lnTo>
                  <a:lnTo>
                    <a:pt x="207749" y="734771"/>
                  </a:lnTo>
                  <a:lnTo>
                    <a:pt x="168052" y="710591"/>
                  </a:lnTo>
                  <a:lnTo>
                    <a:pt x="131654" y="682035"/>
                  </a:lnTo>
                  <a:lnTo>
                    <a:pt x="98921" y="649468"/>
                  </a:lnTo>
                  <a:lnTo>
                    <a:pt x="70220" y="613255"/>
                  </a:lnTo>
                  <a:lnTo>
                    <a:pt x="45917" y="573758"/>
                  </a:lnTo>
                  <a:lnTo>
                    <a:pt x="26377" y="531343"/>
                  </a:lnTo>
                  <a:lnTo>
                    <a:pt x="11967" y="486373"/>
                  </a:lnTo>
                  <a:lnTo>
                    <a:pt x="3052" y="439214"/>
                  </a:lnTo>
                  <a:lnTo>
                    <a:pt x="0" y="390227"/>
                  </a:lnTo>
                  <a:lnTo>
                    <a:pt x="3052" y="341241"/>
                  </a:lnTo>
                  <a:lnTo>
                    <a:pt x="11967" y="294081"/>
                  </a:lnTo>
                  <a:lnTo>
                    <a:pt x="26377" y="249112"/>
                  </a:lnTo>
                  <a:lnTo>
                    <a:pt x="45917" y="206697"/>
                  </a:lnTo>
                  <a:lnTo>
                    <a:pt x="70220" y="167200"/>
                  </a:lnTo>
                  <a:lnTo>
                    <a:pt x="98921" y="130986"/>
                  </a:lnTo>
                  <a:lnTo>
                    <a:pt x="131654" y="98420"/>
                  </a:lnTo>
                  <a:lnTo>
                    <a:pt x="168052" y="69864"/>
                  </a:lnTo>
                  <a:lnTo>
                    <a:pt x="207749" y="45684"/>
                  </a:lnTo>
                  <a:lnTo>
                    <a:pt x="250380" y="26243"/>
                  </a:lnTo>
                  <a:lnTo>
                    <a:pt x="295579" y="11906"/>
                  </a:lnTo>
                  <a:lnTo>
                    <a:pt x="342979" y="3037"/>
                  </a:lnTo>
                  <a:lnTo>
                    <a:pt x="392215" y="0"/>
                  </a:lnTo>
                  <a:lnTo>
                    <a:pt x="931100" y="0"/>
                  </a:lnTo>
                  <a:lnTo>
                    <a:pt x="980335" y="3037"/>
                  </a:lnTo>
                  <a:lnTo>
                    <a:pt x="1027736" y="11906"/>
                  </a:lnTo>
                  <a:lnTo>
                    <a:pt x="1072934" y="26243"/>
                  </a:lnTo>
                  <a:lnTo>
                    <a:pt x="1115565" y="45684"/>
                  </a:lnTo>
                  <a:lnTo>
                    <a:pt x="1155263" y="69864"/>
                  </a:lnTo>
                  <a:lnTo>
                    <a:pt x="1191661" y="98420"/>
                  </a:lnTo>
                  <a:lnTo>
                    <a:pt x="1224394" y="130986"/>
                  </a:lnTo>
                  <a:lnTo>
                    <a:pt x="1253094" y="167200"/>
                  </a:lnTo>
                  <a:lnTo>
                    <a:pt x="1277398" y="206697"/>
                  </a:lnTo>
                  <a:lnTo>
                    <a:pt x="1296938" y="249112"/>
                  </a:lnTo>
                  <a:lnTo>
                    <a:pt x="1311348" y="294081"/>
                  </a:lnTo>
                  <a:lnTo>
                    <a:pt x="1320262" y="341241"/>
                  </a:lnTo>
                  <a:lnTo>
                    <a:pt x="1323315" y="390227"/>
                  </a:lnTo>
                  <a:lnTo>
                    <a:pt x="1320262" y="439214"/>
                  </a:lnTo>
                  <a:lnTo>
                    <a:pt x="1311348" y="486373"/>
                  </a:lnTo>
                  <a:lnTo>
                    <a:pt x="1296938" y="531343"/>
                  </a:lnTo>
                  <a:lnTo>
                    <a:pt x="1277398" y="573758"/>
                  </a:lnTo>
                  <a:lnTo>
                    <a:pt x="1253094" y="613255"/>
                  </a:lnTo>
                  <a:lnTo>
                    <a:pt x="1224394" y="649468"/>
                  </a:lnTo>
                  <a:lnTo>
                    <a:pt x="1191661" y="682035"/>
                  </a:lnTo>
                  <a:lnTo>
                    <a:pt x="1155263" y="710591"/>
                  </a:lnTo>
                  <a:lnTo>
                    <a:pt x="1115565" y="734771"/>
                  </a:lnTo>
                  <a:lnTo>
                    <a:pt x="1072934" y="754212"/>
                  </a:lnTo>
                  <a:lnTo>
                    <a:pt x="1027736" y="768549"/>
                  </a:lnTo>
                  <a:lnTo>
                    <a:pt x="980335" y="777418"/>
                  </a:lnTo>
                  <a:lnTo>
                    <a:pt x="931100" y="780455"/>
                  </a:lnTo>
                  <a:close/>
                </a:path>
              </a:pathLst>
            </a:custGeom>
            <a:solidFill>
              <a:srgbClr val="13110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23608" y="8756680"/>
              <a:ext cx="752475" cy="238125"/>
            </a:xfrm>
            <a:custGeom>
              <a:avLst/>
              <a:gdLst/>
              <a:ahLst/>
              <a:cxnLst/>
              <a:rect l="l" t="t" r="r" b="b"/>
              <a:pathLst>
                <a:path w="752475" h="238125">
                  <a:moveTo>
                    <a:pt x="590064" y="237860"/>
                  </a:moveTo>
                  <a:lnTo>
                    <a:pt x="578817" y="237860"/>
                  </a:lnTo>
                  <a:lnTo>
                    <a:pt x="572490" y="235042"/>
                  </a:lnTo>
                  <a:lnTo>
                    <a:pt x="568272" y="228702"/>
                  </a:lnTo>
                  <a:lnTo>
                    <a:pt x="565098" y="220809"/>
                  </a:lnTo>
                  <a:lnTo>
                    <a:pt x="565021" y="212586"/>
                  </a:lnTo>
                  <a:lnTo>
                    <a:pt x="567975" y="205023"/>
                  </a:lnTo>
                  <a:lnTo>
                    <a:pt x="573896" y="199112"/>
                  </a:lnTo>
                  <a:lnTo>
                    <a:pt x="661769" y="139933"/>
                  </a:lnTo>
                  <a:lnTo>
                    <a:pt x="0" y="139933"/>
                  </a:lnTo>
                  <a:lnTo>
                    <a:pt x="0" y="97662"/>
                  </a:lnTo>
                  <a:lnTo>
                    <a:pt x="661769" y="97662"/>
                  </a:lnTo>
                  <a:lnTo>
                    <a:pt x="573896" y="38483"/>
                  </a:lnTo>
                  <a:lnTo>
                    <a:pt x="567975" y="32275"/>
                  </a:lnTo>
                  <a:lnTo>
                    <a:pt x="565021" y="24745"/>
                  </a:lnTo>
                  <a:lnTo>
                    <a:pt x="565098" y="16688"/>
                  </a:lnTo>
                  <a:lnTo>
                    <a:pt x="568272" y="8894"/>
                  </a:lnTo>
                  <a:lnTo>
                    <a:pt x="574467" y="2961"/>
                  </a:lnTo>
                  <a:lnTo>
                    <a:pt x="581980" y="0"/>
                  </a:lnTo>
                  <a:lnTo>
                    <a:pt x="590021" y="77"/>
                  </a:lnTo>
                  <a:lnTo>
                    <a:pt x="597797" y="3258"/>
                  </a:lnTo>
                  <a:lnTo>
                    <a:pt x="742612" y="101185"/>
                  </a:lnTo>
                  <a:lnTo>
                    <a:pt x="748938" y="105412"/>
                  </a:lnTo>
                  <a:lnTo>
                    <a:pt x="752453" y="111753"/>
                  </a:lnTo>
                  <a:lnTo>
                    <a:pt x="752453" y="125843"/>
                  </a:lnTo>
                  <a:lnTo>
                    <a:pt x="748938" y="132184"/>
                  </a:lnTo>
                  <a:lnTo>
                    <a:pt x="743315" y="136411"/>
                  </a:lnTo>
                  <a:lnTo>
                    <a:pt x="597797" y="234338"/>
                  </a:lnTo>
                  <a:lnTo>
                    <a:pt x="594282" y="236451"/>
                  </a:lnTo>
                  <a:lnTo>
                    <a:pt x="590064" y="2378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016000" y="2394518"/>
            <a:ext cx="9265920" cy="4302716"/>
          </a:xfrm>
          <a:prstGeom prst="rect">
            <a:avLst/>
          </a:prstGeom>
        </p:spPr>
        <p:txBody>
          <a:bodyPr vert="horz" wrap="square" lIns="0" tIns="68580" rIns="0" bIns="0" rtlCol="0" anchor="t">
            <a:spAutoFit/>
          </a:bodyPr>
          <a:lstStyle/>
          <a:p>
            <a:pPr marL="12700" marR="5080">
              <a:lnSpc>
                <a:spcPts val="12450"/>
              </a:lnSpc>
              <a:spcBef>
                <a:spcPts val="540"/>
              </a:spcBef>
            </a:pPr>
            <a:r>
              <a:rPr lang="en-US" sz="10400" b="1" spc="-180">
                <a:solidFill>
                  <a:srgbClr val="13110E"/>
                </a:solidFill>
                <a:latin typeface="Roboto"/>
                <a:cs typeface="Roboto"/>
              </a:rPr>
              <a:t>Financial Highlights</a:t>
            </a:r>
            <a:endParaRPr sz="10400">
              <a:latin typeface="Roboto"/>
              <a:cs typeface="Roboto"/>
            </a:endParaRPr>
          </a:p>
          <a:p>
            <a:pPr marL="12700" marR="2282190">
              <a:lnSpc>
                <a:spcPct val="115199"/>
              </a:lnSpc>
              <a:spcBef>
                <a:spcPts val="3875"/>
              </a:spcBef>
            </a:pPr>
            <a:r>
              <a:rPr lang="en-US" sz="3200">
                <a:solidFill>
                  <a:srgbClr val="13110E"/>
                </a:solidFill>
                <a:latin typeface="Roboto"/>
                <a:cs typeface="Roboto"/>
              </a:rPr>
              <a:t>As of March 31, 2022</a:t>
            </a:r>
            <a:endParaRPr sz="3200">
              <a:latin typeface="Roboto"/>
              <a:cs typeface="Roboto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2D207C4-1CBF-4585-B814-CE209C232B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357" y="779080"/>
            <a:ext cx="4907603" cy="133426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662314-6203-4141-A3E0-623E7BB116E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763999" y="9566910"/>
            <a:ext cx="609601" cy="430887"/>
          </a:xfrm>
          <a:ln>
            <a:solidFill>
              <a:schemeClr val="tx1"/>
            </a:solidFill>
          </a:ln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1</a:t>
            </a:fld>
            <a:endParaRPr lang="en-US" sz="2800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525" y="1378876"/>
            <a:ext cx="18278475" cy="8947543"/>
            <a:chOff x="0" y="1342859"/>
            <a:chExt cx="18278475" cy="8947543"/>
          </a:xfrm>
        </p:grpSpPr>
        <p:sp>
          <p:nvSpPr>
            <p:cNvPr id="3" name="object 3"/>
            <p:cNvSpPr/>
            <p:nvPr/>
          </p:nvSpPr>
          <p:spPr>
            <a:xfrm>
              <a:off x="0" y="8871177"/>
              <a:ext cx="18278475" cy="1419225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solidFill>
              <a:srgbClr val="1753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342859"/>
              <a:ext cx="7551232" cy="894413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396117" y="6591300"/>
              <a:ext cx="8173084" cy="0"/>
            </a:xfrm>
            <a:custGeom>
              <a:avLst/>
              <a:gdLst/>
              <a:ahLst/>
              <a:cxnLst/>
              <a:rect l="l" t="t" r="r" b="b"/>
              <a:pathLst>
                <a:path w="8173084">
                  <a:moveTo>
                    <a:pt x="0" y="0"/>
                  </a:moveTo>
                  <a:lnTo>
                    <a:pt x="8172522" y="0"/>
                  </a:lnTo>
                </a:path>
              </a:pathLst>
            </a:custGeom>
            <a:ln w="9524">
              <a:solidFill>
                <a:srgbClr val="1753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316515" y="929943"/>
            <a:ext cx="9590483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6000" b="1" spc="-60"/>
              <a:t>Highlights of Interim Financial Report (unaudited)</a:t>
            </a:r>
            <a:endParaRPr sz="6000" b="1"/>
          </a:p>
        </p:txBody>
      </p:sp>
      <p:sp>
        <p:nvSpPr>
          <p:cNvPr id="9" name="object 9"/>
          <p:cNvSpPr txBox="1"/>
          <p:nvPr/>
        </p:nvSpPr>
        <p:spPr>
          <a:xfrm>
            <a:off x="11143348" y="2789426"/>
            <a:ext cx="4249052" cy="505267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sz="3200" spc="-5">
                <a:solidFill>
                  <a:srgbClr val="13110E"/>
                </a:solidFill>
                <a:latin typeface="Roboto"/>
                <a:cs typeface="Roboto"/>
              </a:rPr>
              <a:t>March 31, 2022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863476" y="4177831"/>
            <a:ext cx="7399076" cy="1674817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3600" dirty="0">
                <a:highlight>
                  <a:srgbClr val="FFFF00"/>
                </a:highlight>
                <a:latin typeface="Roboto"/>
                <a:cs typeface="Roboto"/>
              </a:rPr>
              <a:t>BUDGET AMENDMENT REPORT for the April 20, 2022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3600" dirty="0">
                <a:highlight>
                  <a:srgbClr val="FFFF00"/>
                </a:highlight>
                <a:latin typeface="Roboto"/>
                <a:cs typeface="Roboto"/>
              </a:rPr>
              <a:t>Board meeting</a:t>
            </a:r>
            <a:endParaRPr sz="3600" dirty="0">
              <a:highlight>
                <a:srgbClr val="FFFF00"/>
              </a:highlight>
              <a:latin typeface="Roboto"/>
              <a:cs typeface="Robot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037524" y="6853960"/>
            <a:ext cx="7650276" cy="1774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2800">
                <a:solidFill>
                  <a:srgbClr val="13110E"/>
                </a:solidFill>
                <a:highlight>
                  <a:srgbClr val="FFFF00"/>
                </a:highlight>
                <a:latin typeface="Roboto"/>
                <a:cs typeface="Roboto"/>
              </a:rPr>
              <a:t>Click below for a 1-minute Briefing: 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2800" err="1">
                <a:hlinkClick r:id="rId3"/>
              </a:rPr>
              <a:t>jan</a:t>
            </a:r>
            <a:r>
              <a:rPr lang="en-US" sz="2800">
                <a:hlinkClick r:id="rId3"/>
              </a:rPr>
              <a:t> 2022 | Financials | </a:t>
            </a:r>
            <a:r>
              <a:rPr lang="en-US" sz="2800" err="1">
                <a:hlinkClick r:id="rId3"/>
              </a:rPr>
              <a:t>ShowMe</a:t>
            </a:r>
            <a:endParaRPr lang="en-US" sz="2800">
              <a:solidFill>
                <a:srgbClr val="13110E"/>
              </a:solidFill>
              <a:highlight>
                <a:srgbClr val="FFFF00"/>
              </a:highlight>
              <a:latin typeface="Roboto"/>
              <a:cs typeface="Roboto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2800">
                <a:solidFill>
                  <a:srgbClr val="13110E"/>
                </a:solidFill>
                <a:highlight>
                  <a:srgbClr val="FFFF00"/>
                </a:highlight>
                <a:latin typeface="Roboto"/>
                <a:cs typeface="Roboto"/>
              </a:rPr>
              <a:t>Prepared by: Business Support Services Division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2800">
              <a:latin typeface="Roboto"/>
              <a:cs typeface="Roboto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396117" y="4954683"/>
            <a:ext cx="934719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170">
                <a:solidFill>
                  <a:srgbClr val="1753F1"/>
                </a:solidFill>
                <a:latin typeface="Roboto"/>
                <a:cs typeface="Roboto"/>
              </a:rPr>
              <a:t> </a:t>
            </a:r>
            <a:endParaRPr sz="2800">
              <a:latin typeface="Roboto"/>
              <a:cs typeface="Roboto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C2D5709-5186-46C4-AAB4-F2D328FC03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15136"/>
            <a:ext cx="3886200" cy="105656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7589BC-3A5D-41C4-AE82-F0E7C97ECB9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2</a:t>
            </a:fld>
            <a:endParaRPr lang="en-US" sz="2800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8287999" cy="10286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3400" y="531046"/>
            <a:ext cx="9110345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6000" b="1" spc="4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Roboto"/>
              </a:rPr>
              <a:t>Posted on Our Website</a:t>
            </a:r>
            <a:endParaRPr sz="6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Robo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7813" y="2474044"/>
            <a:ext cx="20345399" cy="29347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u="sng" spc="-5">
                <a:solidFill>
                  <a:srgbClr val="FFFFFF"/>
                </a:solidFill>
                <a:latin typeface="Roboto"/>
                <a:cs typeface="Roboto"/>
              </a:rPr>
              <a:t>Finance / Monthly Finance Reports (hcde-texas.org)</a:t>
            </a: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endParaRPr lang="en-US" sz="4400" b="1" spc="-5">
              <a:solidFill>
                <a:srgbClr val="FFFFFF"/>
              </a:solidFill>
              <a:latin typeface="Roboto"/>
              <a:cs typeface="Roboto"/>
            </a:endParaRP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spc="-5">
                <a:solidFill>
                  <a:srgbClr val="FFFFFF"/>
                </a:solidFill>
                <a:latin typeface="Roboto"/>
                <a:cs typeface="Roboto"/>
              </a:rPr>
              <a:t>Linked from State Comptroller’s website</a:t>
            </a: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u="sng" spc="-5">
                <a:solidFill>
                  <a:srgbClr val="FFFFFF"/>
                </a:solidFill>
                <a:latin typeface="Roboto"/>
                <a:cs typeface="Roboto"/>
              </a:rPr>
              <a:t>http://www.texastransparency.org/local/schools.php</a:t>
            </a:r>
          </a:p>
        </p:txBody>
      </p:sp>
      <p:sp>
        <p:nvSpPr>
          <p:cNvPr id="5" name="object 5"/>
          <p:cNvSpPr/>
          <p:nvPr/>
        </p:nvSpPr>
        <p:spPr>
          <a:xfrm>
            <a:off x="9411" y="8870246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3110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7F4AA6-3292-4925-8C4C-769B4D4E90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6502291"/>
            <a:ext cx="3505200" cy="34883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7C65BE-ABFF-4C88-BE86-75659CAD98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6600" y="6500050"/>
            <a:ext cx="3505504" cy="34872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B9A7FFD-77BD-4E72-8002-78D645050D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11200" y="6500050"/>
            <a:ext cx="3505504" cy="3487214"/>
          </a:xfrm>
          <a:prstGeom prst="rect">
            <a:avLst/>
          </a:prstGeom>
        </p:spPr>
      </p:pic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BA3A6607-E0D7-4084-B067-A85DE7F7AD2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3</a:t>
            </a:fld>
            <a:endParaRPr lang="en-US" sz="2800" b="1">
              <a:solidFill>
                <a:srgbClr val="FF0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981D186-7743-4967-87BE-139CB21E29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2471"/>
            <a:ext cx="18278475" cy="1024441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D287AB0-18A6-4EA6-A2A2-DBF22B4E34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9525" y="-35928"/>
            <a:ext cx="18287985" cy="1027787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1472" y="385482"/>
            <a:ext cx="13562329" cy="250068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200" b="1" spc="60">
                <a:solidFill>
                  <a:srgbClr val="1753F1"/>
                </a:solidFill>
                <a:latin typeface="Roboto"/>
                <a:cs typeface="Roboto"/>
              </a:rPr>
              <a:t>INTERIM FINANCIAL REPORT </a:t>
            </a:r>
            <a:br>
              <a:rPr lang="en-US" sz="3200" b="1" spc="60">
                <a:solidFill>
                  <a:srgbClr val="1753F1"/>
                </a:solidFill>
                <a:latin typeface="Roboto"/>
                <a:cs typeface="Roboto"/>
              </a:rPr>
            </a:br>
            <a:r>
              <a:rPr lang="en-US" sz="3200" b="1" spc="60">
                <a:solidFill>
                  <a:srgbClr val="1753F1"/>
                </a:solidFill>
                <a:latin typeface="Roboto"/>
                <a:cs typeface="Roboto"/>
              </a:rPr>
              <a:t>(unaudited) </a:t>
            </a:r>
            <a:br>
              <a:rPr lang="en-US" sz="3200" b="1" spc="60">
                <a:solidFill>
                  <a:srgbClr val="1753F1"/>
                </a:solidFill>
                <a:latin typeface="Roboto"/>
                <a:cs typeface="Roboto"/>
              </a:rPr>
            </a:br>
            <a:r>
              <a:rPr lang="en-US" sz="3200" b="1" spc="60">
                <a:solidFill>
                  <a:srgbClr val="1753F1"/>
                </a:solidFill>
                <a:latin typeface="Roboto"/>
                <a:cs typeface="Roboto"/>
              </a:rPr>
              <a:t>GENERAL FUND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200" b="1" spc="60">
                <a:solidFill>
                  <a:srgbClr val="1753F1"/>
                </a:solidFill>
                <a:latin typeface="Roboto"/>
                <a:cs typeface="Roboto"/>
              </a:rPr>
              <a:t>Balance Sheet as of </a:t>
            </a:r>
          </a:p>
          <a:p>
            <a:pPr marL="12700">
              <a:spcBef>
                <a:spcPts val="100"/>
              </a:spcBef>
            </a:pPr>
            <a:r>
              <a:rPr lang="en-US" sz="3200" b="1" spc="60">
                <a:solidFill>
                  <a:srgbClr val="1753F1"/>
                </a:solidFill>
                <a:latin typeface="Roboto"/>
              </a:rPr>
              <a:t>March 31, 2022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FA411D-855D-49DA-811F-63092727A9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6743953"/>
            <a:ext cx="6719182" cy="1828547"/>
          </a:xfrm>
          <a:prstGeom prst="rect">
            <a:avLst/>
          </a:prstGeom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55A8FC9-83B9-4B62-9504-5A7D8E12C1F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4</a:t>
            </a:fld>
            <a:endParaRPr lang="en-US" sz="2800" b="1">
              <a:solidFill>
                <a:srgbClr val="FF0000"/>
              </a:solidFill>
            </a:endParaRPr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FB9C7DAF-AA39-34E5-9E6F-1E3451C48F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1326" y="380492"/>
            <a:ext cx="8202303" cy="819535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14600" y="342900"/>
            <a:ext cx="12665657" cy="1490152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3200" b="1" spc="40" dirty="0">
                <a:solidFill>
                  <a:schemeClr val="tx1"/>
                </a:solidFill>
                <a:latin typeface="Roboto"/>
                <a:cs typeface="Roboto"/>
              </a:rPr>
              <a:t>INTERIM FINANCIAL REPORT (unaudited)</a:t>
            </a:r>
            <a:br>
              <a:rPr lang="en-US" sz="3200" b="1" spc="40" dirty="0">
                <a:latin typeface="Roboto"/>
                <a:cs typeface="Roboto"/>
              </a:rPr>
            </a:br>
            <a:r>
              <a:rPr lang="en-US" sz="3200" b="1" spc="40" dirty="0">
                <a:solidFill>
                  <a:schemeClr val="tx1"/>
                </a:solidFill>
                <a:latin typeface="Roboto"/>
                <a:cs typeface="Roboto"/>
              </a:rPr>
              <a:t>ASST. SUPERINTENDENT FOR BUSINESS SERVICES MESSAGE</a:t>
            </a:r>
            <a:br>
              <a:rPr lang="en-US" sz="3200" b="1" spc="40" dirty="0">
                <a:latin typeface="Roboto"/>
                <a:cs typeface="Roboto"/>
              </a:rPr>
            </a:br>
            <a:r>
              <a:rPr lang="en-US" sz="3200" b="1" spc="40">
                <a:solidFill>
                  <a:schemeClr val="tx1"/>
                </a:solidFill>
              </a:rPr>
              <a:t>As of March 31, 2022</a:t>
            </a:r>
            <a:endParaRPr sz="3200">
              <a:solidFill>
                <a:schemeClr val="tx1"/>
              </a:solidFill>
              <a:latin typeface="Roboto"/>
              <a:cs typeface="Robo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0099" y="2048731"/>
            <a:ext cx="16687802" cy="1517082"/>
          </a:xfrm>
          <a:prstGeom prst="rect">
            <a:avLst/>
          </a:prstGeom>
        </p:spPr>
        <p:txBody>
          <a:bodyPr vert="horz" wrap="square" lIns="0" tIns="107950" rIns="0" bIns="0" rtlCol="0" anchor="t">
            <a:spAutoFit/>
          </a:bodyPr>
          <a:lstStyle/>
          <a:p>
            <a:pPr marL="12700">
              <a:spcBef>
                <a:spcPts val="850"/>
              </a:spcBef>
            </a:pPr>
            <a:r>
              <a:rPr lang="en-US" sz="2800" b="1" spc="-5" dirty="0">
                <a:latin typeface="Roboto"/>
                <a:cs typeface="Roboto"/>
              </a:rPr>
              <a:t>The </a:t>
            </a:r>
            <a:r>
              <a:rPr lang="en-US" sz="2800" b="1" u="sng" spc="-5" dirty="0">
                <a:solidFill>
                  <a:schemeClr val="tx2">
                    <a:lumMod val="60000"/>
                    <a:lumOff val="40000"/>
                  </a:schemeClr>
                </a:solidFill>
                <a:latin typeface="Roboto"/>
                <a:cs typeface="Roboto"/>
              </a:rPr>
              <a:t>ESTIMATED </a:t>
            </a:r>
            <a:r>
              <a:rPr lang="en-US" sz="2800" b="1" spc="-5" dirty="0">
                <a:latin typeface="Roboto"/>
                <a:cs typeface="Roboto"/>
              </a:rPr>
              <a:t>General Fund balance at 03/31/2022 is $36,387,233 after current appropriations. </a:t>
            </a: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lang="en-US" sz="2800" b="1" spc="-5" dirty="0">
                <a:latin typeface="Roboto"/>
                <a:cs typeface="Roboto"/>
              </a:rPr>
              <a:t>As year end adjustments are completed, a budget amendment will be submitted to the board for items assigned, restricted and committed that will roll forward into FY 2022.</a:t>
            </a:r>
            <a:endParaRPr lang="en-US" sz="2800" b="1" spc="-5" dirty="0">
              <a:latin typeface="Roboto"/>
              <a:ea typeface="Roboto"/>
              <a:cs typeface="Roboto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525" y="8867775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D0BE34D7-A046-4A46-B318-21AA1D405C98}"/>
              </a:ext>
            </a:extLst>
          </p:cNvPr>
          <p:cNvSpPr/>
          <p:nvPr/>
        </p:nvSpPr>
        <p:spPr>
          <a:xfrm rot="10800000">
            <a:off x="15807118" y="8208061"/>
            <a:ext cx="974143" cy="762000"/>
          </a:xfrm>
          <a:prstGeom prst="rightArrow">
            <a:avLst>
              <a:gd name="adj1" fmla="val 50000"/>
              <a:gd name="adj2" fmla="val 60286"/>
            </a:avLst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B213969A-F338-4D6F-A3CB-F43F14B7C6A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5</a:t>
            </a:fld>
            <a:endParaRPr lang="en-US" sz="2800" b="1">
              <a:solidFill>
                <a:srgbClr val="FF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387175D-A60A-4A3D-A1A4-3C62A3386C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6739" y="3565813"/>
            <a:ext cx="14256907" cy="522458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id="{EDB9C2AF-7278-42E2-81C0-B196787D6E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8833" y="8568734"/>
            <a:ext cx="13168501" cy="938865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E31E8F54-38CC-4073-B174-1FA881E808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8436" y="6817967"/>
            <a:ext cx="13168501" cy="93886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8C32A8C1-553C-4C99-BAD5-2C4E599FF6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0172" y="5061202"/>
            <a:ext cx="13112284" cy="938865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2843954" y="3308539"/>
            <a:ext cx="13168971" cy="940761"/>
          </a:xfrm>
          <a:custGeom>
            <a:avLst/>
            <a:gdLst/>
            <a:ahLst/>
            <a:cxnLst/>
            <a:rect l="l" t="t" r="r" b="b"/>
            <a:pathLst>
              <a:path w="6629400" h="3857625">
                <a:moveTo>
                  <a:pt x="6261534" y="3857624"/>
                </a:moveTo>
                <a:lnTo>
                  <a:pt x="367790" y="3857624"/>
                </a:lnTo>
                <a:lnTo>
                  <a:pt x="321746" y="3854747"/>
                </a:lnTo>
                <a:lnTo>
                  <a:pt x="277384" y="3846347"/>
                </a:lnTo>
                <a:lnTo>
                  <a:pt x="235051" y="3832774"/>
                </a:lnTo>
                <a:lnTo>
                  <a:pt x="195095" y="3814376"/>
                </a:lnTo>
                <a:lnTo>
                  <a:pt x="157867" y="3791504"/>
                </a:lnTo>
                <a:lnTo>
                  <a:pt x="123712" y="3764505"/>
                </a:lnTo>
                <a:lnTo>
                  <a:pt x="92981" y="3733728"/>
                </a:lnTo>
                <a:lnTo>
                  <a:pt x="66022" y="3699524"/>
                </a:lnTo>
                <a:lnTo>
                  <a:pt x="43183" y="3662239"/>
                </a:lnTo>
                <a:lnTo>
                  <a:pt x="24813" y="3622225"/>
                </a:lnTo>
                <a:lnTo>
                  <a:pt x="11260" y="3579829"/>
                </a:lnTo>
                <a:lnTo>
                  <a:pt x="2873" y="3535401"/>
                </a:lnTo>
                <a:lnTo>
                  <a:pt x="0" y="3489290"/>
                </a:lnTo>
                <a:lnTo>
                  <a:pt x="0" y="368334"/>
                </a:lnTo>
                <a:lnTo>
                  <a:pt x="2873" y="322223"/>
                </a:lnTo>
                <a:lnTo>
                  <a:pt x="11260" y="277794"/>
                </a:lnTo>
                <a:lnTo>
                  <a:pt x="24813" y="235399"/>
                </a:lnTo>
                <a:lnTo>
                  <a:pt x="43183" y="195384"/>
                </a:lnTo>
                <a:lnTo>
                  <a:pt x="66022" y="158100"/>
                </a:lnTo>
                <a:lnTo>
                  <a:pt x="92981" y="123895"/>
                </a:lnTo>
                <a:lnTo>
                  <a:pt x="123712" y="93119"/>
                </a:lnTo>
                <a:lnTo>
                  <a:pt x="157867" y="66120"/>
                </a:lnTo>
                <a:lnTo>
                  <a:pt x="195095" y="43247"/>
                </a:lnTo>
                <a:lnTo>
                  <a:pt x="235051" y="24850"/>
                </a:lnTo>
                <a:lnTo>
                  <a:pt x="277384" y="11277"/>
                </a:lnTo>
                <a:lnTo>
                  <a:pt x="321746" y="2877"/>
                </a:lnTo>
                <a:lnTo>
                  <a:pt x="367790" y="0"/>
                </a:lnTo>
                <a:lnTo>
                  <a:pt x="6261534" y="0"/>
                </a:lnTo>
                <a:lnTo>
                  <a:pt x="6307578" y="2877"/>
                </a:lnTo>
                <a:lnTo>
                  <a:pt x="6351940" y="11277"/>
                </a:lnTo>
                <a:lnTo>
                  <a:pt x="6394273" y="24850"/>
                </a:lnTo>
                <a:lnTo>
                  <a:pt x="6434229" y="43247"/>
                </a:lnTo>
                <a:lnTo>
                  <a:pt x="6471458" y="66120"/>
                </a:lnTo>
                <a:lnTo>
                  <a:pt x="6505612" y="93119"/>
                </a:lnTo>
                <a:lnTo>
                  <a:pt x="6536343" y="123895"/>
                </a:lnTo>
                <a:lnTo>
                  <a:pt x="6563302" y="158100"/>
                </a:lnTo>
                <a:lnTo>
                  <a:pt x="6586141" y="195384"/>
                </a:lnTo>
                <a:lnTo>
                  <a:pt x="6604511" y="235399"/>
                </a:lnTo>
                <a:lnTo>
                  <a:pt x="6618064" y="277794"/>
                </a:lnTo>
                <a:lnTo>
                  <a:pt x="6626451" y="322223"/>
                </a:lnTo>
                <a:lnTo>
                  <a:pt x="6629325" y="368334"/>
                </a:lnTo>
                <a:lnTo>
                  <a:pt x="6629325" y="3489290"/>
                </a:lnTo>
                <a:lnTo>
                  <a:pt x="6626451" y="3535401"/>
                </a:lnTo>
                <a:lnTo>
                  <a:pt x="6618064" y="3579829"/>
                </a:lnTo>
                <a:lnTo>
                  <a:pt x="6604511" y="3622225"/>
                </a:lnTo>
                <a:lnTo>
                  <a:pt x="6586141" y="3662239"/>
                </a:lnTo>
                <a:lnTo>
                  <a:pt x="6563302" y="3699524"/>
                </a:lnTo>
                <a:lnTo>
                  <a:pt x="6536343" y="3733728"/>
                </a:lnTo>
                <a:lnTo>
                  <a:pt x="6505612" y="3764505"/>
                </a:lnTo>
                <a:lnTo>
                  <a:pt x="6471458" y="3791504"/>
                </a:lnTo>
                <a:lnTo>
                  <a:pt x="6434229" y="3814376"/>
                </a:lnTo>
                <a:lnTo>
                  <a:pt x="6394273" y="3832774"/>
                </a:lnTo>
                <a:lnTo>
                  <a:pt x="6351940" y="3846347"/>
                </a:lnTo>
                <a:lnTo>
                  <a:pt x="6307578" y="3854747"/>
                </a:lnTo>
                <a:lnTo>
                  <a:pt x="6261534" y="38576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58842" y="3449203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057400" y="330841"/>
            <a:ext cx="13709312" cy="249042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5400" spc="-50" dirty="0"/>
              <a:t>INTERIM FINANCIAL REPORT (unaudited)</a:t>
            </a:r>
            <a:br>
              <a:rPr lang="en-US" sz="5400" spc="-50" dirty="0"/>
            </a:br>
            <a:r>
              <a:rPr lang="en-US" sz="5400" spc="-50" dirty="0"/>
              <a:t>As of </a:t>
            </a:r>
            <a:r>
              <a:rPr lang="en-US" sz="5400" spc="-5"/>
              <a:t>March 31</a:t>
            </a:r>
            <a:r>
              <a:rPr lang="en-US" sz="5400" spc="-5">
                <a:solidFill>
                  <a:srgbClr val="13110E"/>
                </a:solidFill>
                <a:latin typeface="Roboto"/>
                <a:cs typeface="Roboto"/>
              </a:rPr>
              <a:t>, 2022</a:t>
            </a:r>
            <a:br>
              <a:rPr lang="en-US" sz="5400" spc="-5" dirty="0">
                <a:latin typeface="Roboto"/>
                <a:cs typeface="Roboto"/>
              </a:rPr>
            </a:br>
            <a:br>
              <a:rPr lang="en-US" sz="900" spc="-5" dirty="0">
                <a:latin typeface="Roboto"/>
                <a:cs typeface="Roboto"/>
              </a:rPr>
            </a:br>
            <a:r>
              <a:rPr lang="en-US" sz="4500" b="1" spc="-5">
                <a:solidFill>
                  <a:srgbClr val="13110E"/>
                </a:solidFill>
                <a:latin typeface="Roboto"/>
              </a:rPr>
              <a:t>Financial Ratios</a:t>
            </a:r>
            <a:endParaRPr lang="en-US" sz="450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A22DA89-DCC0-4251-A2D9-AA2F4792002A}"/>
              </a:ext>
            </a:extLst>
          </p:cNvPr>
          <p:cNvSpPr txBox="1"/>
          <p:nvPr/>
        </p:nvSpPr>
        <p:spPr>
          <a:xfrm>
            <a:off x="3812392" y="8645751"/>
            <a:ext cx="1221391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Four </a:t>
            </a:r>
            <a:r>
              <a:rPr lang="en-US" sz="3600">
                <a:solidFill>
                  <a:prstClr val="black"/>
                </a:solidFill>
                <a:latin typeface="Roboto"/>
                <a:cs typeface="Roboto"/>
              </a:rPr>
              <a:t>- 	  </a:t>
            </a:r>
            <a:r>
              <a:rPr kumimoji="0" lang="en-US" sz="4500" b="1" i="0" u="none" strike="noStrike" kern="1200" cap="none" spc="-5" normalizeH="0" baseline="0" noProof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 of financial strength</a:t>
            </a:r>
            <a:endParaRPr kumimoji="0" lang="en-US" sz="4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BC215AA-E20B-4ADA-AD09-75D0ECA596C2}"/>
              </a:ext>
            </a:extLst>
          </p:cNvPr>
          <p:cNvSpPr txBox="1"/>
          <p:nvPr/>
        </p:nvSpPr>
        <p:spPr>
          <a:xfrm>
            <a:off x="3848418" y="6903781"/>
            <a:ext cx="12343588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Three </a:t>
            </a:r>
            <a:r>
              <a:rPr lang="en-US" sz="3600">
                <a:solidFill>
                  <a:prstClr val="black"/>
                </a:solidFill>
                <a:latin typeface="Roboto"/>
                <a:cs typeface="Roboto"/>
              </a:rPr>
              <a:t>-  </a:t>
            </a:r>
            <a:r>
              <a:rPr kumimoji="0" lang="en-US" sz="4500" b="1" i="0" u="none" strike="noStrike" kern="1200" cap="none" spc="-5" normalizeH="0" baseline="0" noProof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 of financial strength</a:t>
            </a:r>
            <a:endParaRPr kumimoji="0" lang="en-US" sz="4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9EF7441-4B0D-4BE2-8CEC-4AF8DF8C1634}"/>
              </a:ext>
            </a:extLst>
          </p:cNvPr>
          <p:cNvSpPr txBox="1"/>
          <p:nvPr/>
        </p:nvSpPr>
        <p:spPr>
          <a:xfrm>
            <a:off x="3798535" y="5141594"/>
            <a:ext cx="1219879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</a:t>
            </a:r>
            <a:r>
              <a:rPr lang="en-US" sz="3600" spc="35">
                <a:solidFill>
                  <a:srgbClr val="13110E"/>
                </a:solidFill>
                <a:latin typeface="Roboto"/>
                <a:cs typeface="Roboto"/>
              </a:rPr>
              <a:t>Two </a:t>
            </a:r>
            <a:r>
              <a:rPr lang="en-US" sz="3600">
                <a:solidFill>
                  <a:prstClr val="black"/>
                </a:solidFill>
                <a:latin typeface="Roboto"/>
                <a:cs typeface="Roboto"/>
              </a:rPr>
              <a:t>- 	 </a:t>
            </a:r>
            <a:r>
              <a:rPr kumimoji="0" lang="en-US" sz="4500" b="1" i="0" u="none" strike="noStrike" kern="1200" cap="none" spc="-5" normalizeH="0" baseline="0" noProof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 of efficient leverage</a:t>
            </a:r>
            <a:endParaRPr kumimoji="0" lang="en-US" sz="4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C4BE695-EF06-47D7-B4BA-D3C2CF30F0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8842" y="8837019"/>
            <a:ext cx="579170" cy="57917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E5BB26A-2DB7-40AB-B977-9C5D1FCF0A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8842" y="6974098"/>
            <a:ext cx="579170" cy="579170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3058842" y="5320274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29DF5D8A-693A-43BF-902F-7CA99866A40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6</a:t>
            </a:fld>
            <a:endParaRPr lang="en-US" sz="2800" b="1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F4EA4F7-B083-476F-9925-28A61E7B5D7D}"/>
              </a:ext>
            </a:extLst>
          </p:cNvPr>
          <p:cNvSpPr txBox="1"/>
          <p:nvPr/>
        </p:nvSpPr>
        <p:spPr>
          <a:xfrm>
            <a:off x="3798535" y="3386504"/>
            <a:ext cx="1219879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</a:t>
            </a:r>
            <a:r>
              <a:rPr lang="en-US" sz="3600" spc="35">
                <a:solidFill>
                  <a:srgbClr val="13110E"/>
                </a:solidFill>
                <a:latin typeface="Roboto"/>
                <a:cs typeface="Roboto"/>
              </a:rPr>
              <a:t>One </a:t>
            </a:r>
            <a:r>
              <a:rPr lang="en-US" sz="3600">
                <a:solidFill>
                  <a:prstClr val="black"/>
                </a:solidFill>
                <a:latin typeface="Roboto"/>
                <a:cs typeface="Roboto"/>
              </a:rPr>
              <a:t>- 	 </a:t>
            </a:r>
            <a:r>
              <a:rPr lang="en-US" sz="4500" b="1" spc="-5">
                <a:solidFill>
                  <a:srgbClr val="13110E"/>
                </a:solidFill>
                <a:latin typeface="Roboto"/>
                <a:cs typeface="Roboto"/>
              </a:rPr>
              <a:t>Indicator of financial strength</a:t>
            </a:r>
            <a:endParaRPr kumimoji="0" lang="en-US" sz="4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4305300"/>
          </a:xfrm>
          <a:prstGeom prst="rect">
            <a:avLst/>
          </a:prstGeom>
        </p:spPr>
      </p:pic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114800" y="495300"/>
            <a:ext cx="10058400" cy="1625600"/>
          </a:xfrm>
          <a:prstGeom prst="rect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lIns="0" tIns="0" rIns="0" bIns="0" anchor="t">
            <a:normAutofit fontScale="90000" lnSpcReduction="1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/>
            <a:r>
              <a:rPr lang="en-US" sz="4000" b="1" kern="0">
                <a:solidFill>
                  <a:schemeClr val="bg1"/>
                </a:solidFill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b="1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>
                <a:solidFill>
                  <a:schemeClr val="bg1"/>
                </a:solidFill>
                <a:ea typeface="Roboto"/>
                <a:cs typeface="Adobe Devanagari" panose="02040503050201020203" pitchFamily="18" charset="0"/>
              </a:rPr>
              <a:t>As of March 31, 2022</a:t>
            </a:r>
            <a:br>
              <a:rPr lang="en-US" sz="24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500" b="1" i="1" ker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Roboto"/>
                <a:cs typeface="Adobe Devanagari" panose="02040503050201020203" pitchFamily="18" charset="0"/>
              </a:rPr>
              <a:t>Indicators of Financial Strength</a:t>
            </a:r>
            <a:endParaRPr lang="en-US" sz="4500" b="1" i="1" kern="0">
              <a:solidFill>
                <a:schemeClr val="bg1"/>
              </a:solidFill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955247" y="2840773"/>
            <a:ext cx="7147410" cy="1812208"/>
          </a:xfrm>
          <a:prstGeom prst="rect">
            <a:avLst/>
          </a:prstGeom>
          <a:solidFill>
            <a:srgbClr val="558ED5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Percent of Fund Balance to G/F 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Expenditures  Ratio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percent of rainy fund balance? (*)Unadjusted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198849" y="2840773"/>
            <a:ext cx="7147411" cy="1832820"/>
          </a:xfrm>
          <a:prstGeom prst="rect">
            <a:avLst/>
          </a:prstGeom>
          <a:solidFill>
            <a:srgbClr val="558ED5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Working Capital Ratio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sz="3000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cash flow availability for the organization?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939722" y="4779140"/>
            <a:ext cx="7147409" cy="3243485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t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Unassigned Fund Balance    $15,945,801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Total G/F Expenditures	  $</a:t>
            </a:r>
            <a:r>
              <a:rPr lang="en-US" sz="30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</a:rPr>
              <a:t>31,402,744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000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r>
              <a:rPr lang="en-US" sz="30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 Goal :                      &gt; 30% of G/F Exp.</a:t>
            </a:r>
          </a:p>
          <a:p>
            <a:r>
              <a:rPr lang="en-US" sz="30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 Benchmark:          10% to 29% </a:t>
            </a:r>
            <a:endParaRPr lang="en-US" sz="3000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r>
              <a:rPr lang="en-US" sz="30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 Danger:                  Under 10%</a:t>
            </a:r>
          </a:p>
        </p:txBody>
      </p:sp>
      <p:sp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213876" y="4779140"/>
            <a:ext cx="7147409" cy="3243485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30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3200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Goal :		&gt;$15,000,000</a:t>
            </a:r>
          </a:p>
          <a:p>
            <a:pPr>
              <a:spcBef>
                <a:spcPts val="600"/>
              </a:spcBef>
            </a:pPr>
            <a:r>
              <a:rPr lang="en-US" sz="3200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Benchmark :	  $10M to $15M</a:t>
            </a:r>
          </a:p>
          <a:p>
            <a:pPr>
              <a:spcBef>
                <a:spcPts val="600"/>
              </a:spcBef>
            </a:pPr>
            <a:r>
              <a:rPr lang="en-US" sz="3200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Danger :		  Under &lt; $10M</a:t>
            </a: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2236446" y="8189150"/>
            <a:ext cx="2644764" cy="1034886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Times New Roman"/>
                <a:cs typeface="Times New Roman"/>
              </a:rPr>
              <a:t>51% FY22 </a:t>
            </a:r>
            <a:endParaRPr lang="en-US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6245858" y="8191867"/>
            <a:ext cx="2644764" cy="1034886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62% FY21 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9475660" y="8198514"/>
            <a:ext cx="2644765" cy="1025522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Times New Roman"/>
                <a:cs typeface="Times New Roman"/>
              </a:rPr>
              <a:t>$37M FY22 </a:t>
            </a:r>
            <a:endParaRPr lang="en-US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3258800" y="8210719"/>
            <a:ext cx="2644765" cy="1013317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$47M FY21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791473" y="9379912"/>
            <a:ext cx="2089737" cy="47200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30%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9905999" y="9379912"/>
            <a:ext cx="2200979" cy="49892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$33M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5061399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3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271927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77E8DA6-A39B-47CF-9794-3C3BD45D4DB6}"/>
              </a:ext>
            </a:extLst>
          </p:cNvPr>
          <p:cNvSpPr txBox="1"/>
          <p:nvPr/>
        </p:nvSpPr>
        <p:spPr>
          <a:xfrm>
            <a:off x="9657689" y="4863008"/>
            <a:ext cx="6229729" cy="152349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30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Total Current Assets </a:t>
            </a:r>
            <a:endParaRPr lang="en-US" sz="30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0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Less Total Current Liabilities</a:t>
            </a:r>
          </a:p>
          <a:p>
            <a:pPr algn="ctr"/>
            <a:endParaRPr lang="en-US" sz="8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r>
              <a:rPr lang="en-US" sz="25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     $</a:t>
            </a:r>
            <a:r>
              <a:rPr lang="en-US" sz="25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</a:rPr>
              <a:t>39,668,254</a:t>
            </a:r>
            <a:r>
              <a:rPr lang="en-US" sz="25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– </a:t>
            </a:r>
            <a:r>
              <a:rPr lang="en-US" sz="25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</a:rPr>
              <a:t>2,194,721</a:t>
            </a:r>
            <a:r>
              <a:rPr lang="en-US" sz="25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= </a:t>
            </a:r>
            <a:r>
              <a:rPr lang="en-US" sz="25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</a:rPr>
              <a:t>37,473,533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/>
          <p:nvPr/>
        </p:nvCxnSpPr>
        <p:spPr>
          <a:xfrm>
            <a:off x="2057400" y="5295900"/>
            <a:ext cx="69401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0547C170-05B1-456E-92DF-D4ED34B01DF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7</a:t>
            </a:fld>
            <a:endParaRPr lang="en-US" sz="2800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4305300"/>
          </a:xfrm>
          <a:prstGeom prst="rect">
            <a:avLst/>
          </a:prstGeom>
        </p:spPr>
      </p:pic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114800" y="495300"/>
            <a:ext cx="10058400" cy="1625600"/>
          </a:xfrm>
          <a:prstGeom prst="rect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lIns="0" tIns="0" rIns="0" bIns="0" anchor="t">
            <a:normAutofit fontScale="90000" lnSpcReduction="1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sz="6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Roboto"/>
                <a:cs typeface="Adobe Devanagari" panose="02040503050201020203" pitchFamily="18" charset="0"/>
              </a:rPr>
              <a:t>As of </a:t>
            </a:r>
            <a:r>
              <a:rPr lang="en-US" sz="4000" kern="0" dirty="0">
                <a:solidFill>
                  <a:schemeClr val="bg1"/>
                </a:solidFill>
                <a:ea typeface="Roboto"/>
                <a:cs typeface="Adobe Devanagari" panose="02040503050201020203" pitchFamily="18" charset="0"/>
              </a:rPr>
              <a:t>March 31, 2022</a:t>
            </a:r>
            <a:br>
              <a:rPr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4500" b="1" i="1" u="none" strike="noStrike" kern="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ea typeface="Roboto"/>
                <a:cs typeface="Adobe Devanagari" panose="02040503050201020203" pitchFamily="18" charset="0"/>
              </a:rPr>
              <a:t>Indicators of Efficient Leverage Reserves</a:t>
            </a:r>
            <a:endParaRPr kumimoji="0" lang="en-US" sz="4500" b="1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911534" y="2867589"/>
            <a:ext cx="7196419" cy="1810627"/>
          </a:xfrm>
          <a:prstGeom prst="rect">
            <a:avLst/>
          </a:prstGeom>
          <a:solidFill>
            <a:srgbClr val="558ED5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Unassigned Fund Balance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much is available in reserves?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213177" y="2866733"/>
            <a:ext cx="6828184" cy="1824493"/>
          </a:xfrm>
          <a:prstGeom prst="rect">
            <a:avLst/>
          </a:prstGeom>
          <a:solidFill>
            <a:srgbClr val="558ED5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Debt to Income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ability of HCDE to cover its debt payments?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911535" y="4800600"/>
            <a:ext cx="7196419" cy="3233549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Unassigned Fund Balance     $15,945,801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Fund Balance                 $37,473,533 </a:t>
            </a:r>
          </a:p>
        </p:txBody>
      </p:sp>
      <p:sp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206902" y="4807007"/>
            <a:ext cx="6828184" cy="323725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Annual Principal and Interest Payments on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Term Debt and Capital Leases $ 3,532,411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200" kern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G/F Revenue Less Facility Charges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42,792,348 </a:t>
            </a:r>
            <a:r>
              <a:rPr lang="en-US" sz="2200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- 3,329,904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2236446" y="8189150"/>
            <a:ext cx="2644764" cy="1034886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% FY22 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6245858" y="8191867"/>
            <a:ext cx="2644764" cy="1034886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% FY21 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9462213" y="8198514"/>
            <a:ext cx="2644765" cy="1025522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9.0%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FY22 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3258800" y="8226415"/>
            <a:ext cx="2644765" cy="1013317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8.5%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FY21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791473" y="9379912"/>
            <a:ext cx="2089737" cy="47200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</a:t>
            </a:r>
            <a:r>
              <a:rPr lang="en-US" sz="2000" b="1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87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9905999" y="9379912"/>
            <a:ext cx="2200979" cy="49892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</a:t>
            </a:r>
            <a:r>
              <a:rPr lang="en-US" sz="2000" b="1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6%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5061399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271927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/>
          <p:nvPr/>
        </p:nvCxnSpPr>
        <p:spPr>
          <a:xfrm>
            <a:off x="1950462" y="5372100"/>
            <a:ext cx="69401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1911534" y="6586639"/>
            <a:ext cx="719641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Goal: 		  &lt;75%</a:t>
            </a:r>
          </a:p>
          <a:p>
            <a:r>
              <a:rPr 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Benchmark:	  50% to 75%</a:t>
            </a:r>
          </a:p>
          <a:p>
            <a:r>
              <a:rPr 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Danger: 		  &lt;50%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9180047" y="6590277"/>
            <a:ext cx="685503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Goal: 	     &lt;25% of annual revenue</a:t>
            </a:r>
          </a:p>
          <a:p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Benchmark:     25% to &lt;49%</a:t>
            </a:r>
          </a:p>
          <a:p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Danger: 	       Over &gt; 50%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9346239" y="5681912"/>
            <a:ext cx="6198561" cy="3346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3FAA5A45-91A6-4DB4-AEB1-C07767562F0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8</a:t>
            </a:fld>
            <a:endParaRPr lang="en-US" sz="28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833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4305300"/>
          </a:xfrm>
          <a:prstGeom prst="rect">
            <a:avLst/>
          </a:prstGeom>
        </p:spPr>
      </p:pic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114800" y="495300"/>
            <a:ext cx="10058400" cy="1625600"/>
          </a:xfrm>
          <a:prstGeom prst="rect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lIns="0" tIns="0" rIns="0" bIns="0" anchor="t">
            <a:normAutofit fontScale="90000" lnSpcReduction="1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sz="6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Roboto"/>
                <a:cs typeface="Adobe Devanagari" panose="02040503050201020203" pitchFamily="18" charset="0"/>
              </a:rPr>
              <a:t>As of </a:t>
            </a:r>
            <a:r>
              <a:rPr lang="en-US" sz="4000" kern="0" dirty="0">
                <a:solidFill>
                  <a:schemeClr val="bg1"/>
                </a:solidFill>
                <a:ea typeface="Roboto"/>
                <a:cs typeface="Adobe Devanagari" panose="02040503050201020203" pitchFamily="18" charset="0"/>
              </a:rPr>
              <a:t>March 31, 2022</a:t>
            </a:r>
            <a:br>
              <a:rPr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4500" b="1" i="1" u="none" strike="noStrike" kern="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ea typeface="Roboto"/>
                <a:cs typeface="Adobe Devanagari" panose="02040503050201020203" pitchFamily="18" charset="0"/>
              </a:rPr>
              <a:t>Indicators of Efficiency</a:t>
            </a:r>
            <a:endParaRPr kumimoji="0" lang="en-US" sz="4500" b="1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911534" y="2799550"/>
            <a:ext cx="7178268" cy="1855077"/>
          </a:xfrm>
          <a:prstGeom prst="rect">
            <a:avLst/>
          </a:prstGeom>
          <a:solidFill>
            <a:srgbClr val="558ED5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Tax Revenue to Total Revenue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efficient is HCDE at leveraging local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</a:t>
            </a: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axes? (Current)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180047" y="2799551"/>
            <a:ext cx="6821953" cy="1866884"/>
          </a:xfrm>
          <a:prstGeom prst="rect">
            <a:avLst/>
          </a:prstGeom>
          <a:solidFill>
            <a:srgbClr val="558ED5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Indirect Cost to Tax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much dependency on indirect cost from grants?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920243" y="4800600"/>
            <a:ext cx="7187711" cy="3233549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Current Tax Revenue	      $24,890,922</a:t>
            </a:r>
          </a:p>
        </p:txBody>
      </p:sp>
      <p:sp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198199" y="4798971"/>
            <a:ext cx="6803801" cy="3235179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Indirect Cost General Fund	 $977,858</a:t>
            </a: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2236446" y="8189150"/>
            <a:ext cx="2644764" cy="1034886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37% FY22 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6245858" y="8191867"/>
            <a:ext cx="2644764" cy="1034886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22% FY21 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9363312" y="8200142"/>
            <a:ext cx="2644765" cy="1025522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2%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FY22 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2900035" y="8198513"/>
            <a:ext cx="2644765" cy="1013317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2%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FY21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791473" y="9379912"/>
            <a:ext cx="2089737" cy="47200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41%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9905999" y="9379912"/>
            <a:ext cx="2200979" cy="49892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3</a:t>
            </a:r>
            <a:r>
              <a:rPr lang="en-US" sz="2000" b="1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%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5061399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2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271927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3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/>
          <p:nvPr/>
        </p:nvCxnSpPr>
        <p:spPr>
          <a:xfrm>
            <a:off x="1950462" y="5445636"/>
            <a:ext cx="69401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1920243" y="6568566"/>
            <a:ext cx="719799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Goal: 	      &lt;20% of revenue </a:t>
            </a:r>
          </a:p>
          <a:p>
            <a:r>
              <a:rPr 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Benchmark:    20% to 30%</a:t>
            </a:r>
          </a:p>
          <a:p>
            <a:r>
              <a:rPr 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Danger: 	      Over &gt;30%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9180047" y="6590277"/>
            <a:ext cx="68219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Goal: 	       &gt;5% </a:t>
            </a:r>
          </a:p>
          <a:p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Benchmark:     2% to 5%</a:t>
            </a:r>
          </a:p>
          <a:p>
            <a:r>
              <a:rPr 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Danger: 	       Under &lt; 2%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9238008" y="5453139"/>
            <a:ext cx="6546303" cy="2755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DABB1194-16C8-4428-A90A-16C9EF4B67B6}"/>
              </a:ext>
            </a:extLst>
          </p:cNvPr>
          <p:cNvSpPr txBox="1"/>
          <p:nvPr/>
        </p:nvSpPr>
        <p:spPr>
          <a:xfrm>
            <a:off x="9144000" y="5533280"/>
            <a:ext cx="7010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General Fund Revenues $42,792,348</a:t>
            </a:r>
          </a:p>
        </p:txBody>
      </p: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4158EA85-D8E2-4388-AAE7-5B103ED1DF2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9</a:t>
            </a:fld>
            <a:endParaRPr lang="en-US" sz="2800" b="1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8D87D1-FDFA-4D57-8726-975E86F3373E}"/>
              </a:ext>
            </a:extLst>
          </p:cNvPr>
          <p:cNvSpPr txBox="1"/>
          <p:nvPr/>
        </p:nvSpPr>
        <p:spPr>
          <a:xfrm>
            <a:off x="2030588" y="5502688"/>
            <a:ext cx="69401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Revenue		     $66,941,292</a:t>
            </a:r>
          </a:p>
        </p:txBody>
      </p:sp>
    </p:spTree>
    <p:extLst>
      <p:ext uri="{BB962C8B-B14F-4D97-AF65-F5344CB8AC3E}">
        <p14:creationId xmlns:p14="http://schemas.microsoft.com/office/powerpoint/2010/main" val="51383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759" y="-31750"/>
            <a:ext cx="18288000" cy="4305300"/>
          </a:xfrm>
          <a:prstGeom prst="rect">
            <a:avLst/>
          </a:prstGeom>
        </p:spPr>
      </p:pic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114800" y="495300"/>
            <a:ext cx="10058400" cy="1625600"/>
          </a:xfrm>
          <a:prstGeom prst="rect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lIns="0" tIns="0" rIns="0" bIns="0" anchor="t">
            <a:normAutofit fontScale="90000" lnSpcReduction="1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sz="6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Roboto"/>
                <a:cs typeface="Adobe Devanagari" panose="02040503050201020203" pitchFamily="18" charset="0"/>
              </a:rPr>
              <a:t>As of </a:t>
            </a:r>
            <a:r>
              <a:rPr lang="en-US" sz="4000" kern="0" dirty="0">
                <a:solidFill>
                  <a:schemeClr val="bg1"/>
                </a:solidFill>
                <a:ea typeface="Roboto"/>
                <a:cs typeface="Adobe Devanagari" panose="02040503050201020203" pitchFamily="18" charset="0"/>
              </a:rPr>
              <a:t>March 31, 2022</a:t>
            </a:r>
            <a:br>
              <a:rPr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4500" b="1" i="1" u="none" strike="noStrike" kern="0" cap="none" spc="0" normalizeH="0" baseline="0" noProof="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ea typeface="Roboto"/>
                <a:cs typeface="Adobe Devanagari" panose="02040503050201020203" pitchFamily="18" charset="0"/>
              </a:rPr>
              <a:t>Indicators of Revenue Growth</a:t>
            </a:r>
            <a:endParaRPr kumimoji="0" lang="en-US" sz="4500" b="1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911534" y="2799550"/>
            <a:ext cx="7178268" cy="1855077"/>
          </a:xfrm>
          <a:prstGeom prst="rect">
            <a:avLst/>
          </a:prstGeom>
          <a:solidFill>
            <a:srgbClr val="558ED5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Revenue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are revenues spread across all Funds?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180047" y="2799551"/>
            <a:ext cx="6821953" cy="1866884"/>
          </a:xfrm>
          <a:prstGeom prst="rect">
            <a:avLst/>
          </a:prstGeom>
          <a:solidFill>
            <a:srgbClr val="558ED5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Revenue Growth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market growth for fee on services?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920243" y="4800600"/>
            <a:ext cx="7187711" cy="3233549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Fee for Service Revenues (G/F) $13,734,576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400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            Total Revenues $66,941,292</a:t>
            </a:r>
          </a:p>
        </p:txBody>
      </p:sp>
      <p:sp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198199" y="4798971"/>
            <a:ext cx="6803801" cy="3235179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2536836" y="8189150"/>
            <a:ext cx="2644764" cy="1034886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21% FY22 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5791200" y="8191867"/>
            <a:ext cx="2644764" cy="1034886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13% FY21 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9623435" y="8171363"/>
            <a:ext cx="2644765" cy="1025522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-5%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FY22 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2877800" y="8168783"/>
            <a:ext cx="2644765" cy="1013317"/>
          </a:xfrm>
          <a:prstGeom prst="bevel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-7%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FY21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791473" y="9379912"/>
            <a:ext cx="2089737" cy="47200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44%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9905999" y="9379912"/>
            <a:ext cx="2200979" cy="49892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4</a:t>
            </a:r>
            <a:r>
              <a:rPr lang="en-US" sz="2000" b="1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%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5061399" y="9417175"/>
            <a:ext cx="35492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14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271927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14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/>
          <p:nvPr/>
        </p:nvCxnSpPr>
        <p:spPr>
          <a:xfrm>
            <a:off x="2044018" y="5448300"/>
            <a:ext cx="69401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1920243" y="6568566"/>
            <a:ext cx="9144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Goal: 		  &gt;30% of annual revenue Benchmark:	  10% to 29%</a:t>
            </a:r>
          </a:p>
          <a:p>
            <a:r>
              <a:rPr 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Danger: 		  Under 10%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9180047" y="6590277"/>
            <a:ext cx="9144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Goal: 	       &gt;3% of + growth</a:t>
            </a:r>
          </a:p>
          <a:p>
            <a:r>
              <a:rPr 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Benchmark:     0% to 3%</a:t>
            </a:r>
          </a:p>
          <a:p>
            <a:r>
              <a:rPr 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Danger: 	       Under 0%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9234642" y="5682539"/>
            <a:ext cx="6198561" cy="3346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C376BA3B-B36D-4730-80B1-4A1A933C4AAF}"/>
              </a:ext>
            </a:extLst>
          </p:cNvPr>
          <p:cNvSpPr txBox="1"/>
          <p:nvPr/>
        </p:nvSpPr>
        <p:spPr>
          <a:xfrm>
            <a:off x="9107953" y="4769672"/>
            <a:ext cx="689136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</a:t>
            </a:r>
            <a:r>
              <a:rPr lang="en-US" sz="24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Current Year Less Fee for Services Last Year $13,734,576 - 14,486,050</a:t>
            </a:r>
          </a:p>
          <a:p>
            <a:endParaRPr lang="en-US" sz="2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</a:t>
            </a:r>
            <a:r>
              <a:rPr lang="en-US" sz="24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Fees for Service Last Year $14,486,050</a:t>
            </a:r>
          </a:p>
        </p:txBody>
      </p: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BCA93714-032F-4E9D-8776-A91C6FEF4D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10</a:t>
            </a:fld>
            <a:endParaRPr lang="en-US" sz="28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392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14" y="38100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411" y="887025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2A2F9D7-F5DA-4FA5-BD69-D05D6CF58904}"/>
              </a:ext>
            </a:extLst>
          </p:cNvPr>
          <p:cNvSpPr txBox="1">
            <a:spLocks/>
          </p:cNvSpPr>
          <p:nvPr/>
        </p:nvSpPr>
        <p:spPr>
          <a:xfrm>
            <a:off x="13258800" y="1887579"/>
            <a:ext cx="4233882" cy="3726775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/>
            <a:r>
              <a:rPr lang="en-US"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FY 2021</a:t>
            </a:r>
            <a:r>
              <a:rPr lang="en-US" sz="4800" ker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-2022</a:t>
            </a:r>
            <a:r>
              <a:rPr lang="en-US"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  <a:br>
              <a:rPr lang="en-US"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Fund Balance</a:t>
            </a:r>
            <a:br>
              <a:rPr lang="en-US"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-</a:t>
            </a:r>
            <a:br>
              <a:rPr lang="en-US" sz="4800" ker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Activity</a:t>
            </a:r>
            <a:endParaRPr lang="en-US" sz="4800" kern="120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E45E132-CD4B-4AF1-B069-7202FA489AB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11</a:t>
            </a:fld>
            <a:endParaRPr lang="en-US" sz="2800" b="1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627103-DE4C-476A-A115-927A6B3617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419099"/>
            <a:ext cx="10210800" cy="845115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411" y="0"/>
            <a:ext cx="18269178" cy="9147923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25345" y="38100"/>
            <a:ext cx="17037310" cy="3011722"/>
          </a:xfrm>
          <a:prstGeom prst="rect">
            <a:avLst/>
          </a:prstGeom>
        </p:spPr>
        <p:txBody>
          <a:bodyPr vert="horz" wrap="square" lIns="0" tIns="183515" rIns="0" bIns="0" rtlCol="0" anchor="t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445"/>
              </a:spcBef>
            </a:pPr>
            <a:r>
              <a:rPr lang="en-US" sz="4000" b="1" spc="25" dirty="0">
                <a:solidFill>
                  <a:srgbClr val="13110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INTERIM FINANCIAL REPORT (unaudited)</a:t>
            </a:r>
            <a:br>
              <a:rPr lang="en-US" sz="3600" b="1" spc="25" dirty="0">
                <a:solidFill>
                  <a:srgbClr val="13110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</a:br>
            <a:r>
              <a:rPr lang="en-US" sz="3200" spc="25" dirty="0">
                <a:solidFill>
                  <a:srgbClr val="13110E"/>
                </a:solidFill>
                <a:latin typeface="Roboto"/>
                <a:cs typeface="Roboto"/>
              </a:rPr>
              <a:t>GENERAL, SPECIAL REVENUE, DEBT SERVICE FUNDS, CAPITAL PROJECTS, </a:t>
            </a:r>
          </a:p>
          <a:p>
            <a:pPr marL="12700" algn="ctr">
              <a:lnSpc>
                <a:spcPct val="100000"/>
              </a:lnSpc>
            </a:pPr>
            <a:r>
              <a:rPr lang="en-US" sz="3200" spc="25" dirty="0">
                <a:solidFill>
                  <a:srgbClr val="13110E"/>
                </a:solidFill>
                <a:latin typeface="Roboto"/>
                <a:cs typeface="Roboto"/>
              </a:rPr>
              <a:t>AND INTERNAL SERVICE FUNDS</a:t>
            </a:r>
          </a:p>
          <a:p>
            <a:pPr marL="12700" algn="ctr">
              <a:lnSpc>
                <a:spcPct val="100000"/>
              </a:lnSpc>
              <a:spcBef>
                <a:spcPts val="1445"/>
              </a:spcBef>
            </a:pPr>
            <a:r>
              <a:rPr lang="en-US" sz="4000" b="1" u="sng" spc="25" dirty="0">
                <a:solidFill>
                  <a:srgbClr val="13110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REVENUES (INFLOWS)</a:t>
            </a:r>
          </a:p>
          <a:p>
            <a:pPr marL="12700" algn="ctr"/>
            <a:r>
              <a:rPr lang="en-US" sz="2800" spc="25" dirty="0">
                <a:solidFill>
                  <a:srgbClr val="13110E"/>
                </a:solidFill>
                <a:latin typeface="Roboto"/>
                <a:cs typeface="Roboto"/>
              </a:rPr>
              <a:t>Budget to Actual for period ending March 31, 2022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A1CF1D97-0E80-4272-916F-E950BD0A40E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12</a:t>
            </a:fld>
            <a:endParaRPr lang="en-US" sz="2800" b="1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64F57F-C837-44EF-A334-9891F3D0B2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1373" y="3087922"/>
            <a:ext cx="11865253" cy="578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881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25345" y="38100"/>
            <a:ext cx="17037310" cy="2960426"/>
          </a:xfrm>
          <a:prstGeom prst="rect">
            <a:avLst/>
          </a:prstGeom>
        </p:spPr>
        <p:txBody>
          <a:bodyPr vert="horz" wrap="square" lIns="0" tIns="183515" rIns="0" bIns="0" rtlCol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4000" b="1" spc="25" dirty="0">
                <a:solidFill>
                  <a:srgbClr val="13110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INTERIM FINANCIAL REPORT (unaudited)</a:t>
            </a: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3200" spc="25" dirty="0">
                <a:solidFill>
                  <a:srgbClr val="13110E"/>
                </a:solidFill>
                <a:latin typeface="Roboto"/>
                <a:cs typeface="Roboto"/>
              </a:rPr>
              <a:t>GENERAL, SPECIAL REVENUE, DEBT SERVICE FUNDS, CAPITAL PROJECTS, </a:t>
            </a: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3200" spc="25" dirty="0">
                <a:solidFill>
                  <a:srgbClr val="13110E"/>
                </a:solidFill>
                <a:latin typeface="Roboto"/>
                <a:cs typeface="Roboto"/>
              </a:rPr>
              <a:t>AND INTERNAL SERVICE FUNDS</a:t>
            </a:r>
            <a:br>
              <a:rPr lang="en-US" sz="3600" b="1" spc="25" dirty="0">
                <a:solidFill>
                  <a:srgbClr val="13110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</a:br>
            <a:r>
              <a:rPr lang="en-US" sz="4000" b="1" u="sng" spc="25" dirty="0">
                <a:solidFill>
                  <a:srgbClr val="13110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Expenditures (OUTFLOWS)</a:t>
            </a:r>
          </a:p>
          <a:p>
            <a:pPr marL="12700" algn="ctr">
              <a:spcBef>
                <a:spcPts val="600"/>
              </a:spcBef>
            </a:pPr>
            <a:r>
              <a:rPr lang="en-US" sz="2800" spc="25" dirty="0">
                <a:solidFill>
                  <a:srgbClr val="13110E"/>
                </a:solidFill>
                <a:latin typeface="Roboto"/>
                <a:cs typeface="Roboto"/>
              </a:rPr>
              <a:t>Budget to Actual for period ending March 31, 2022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88903DDC-707A-44A3-9A6B-5D97D016ADF8}"/>
              </a:ext>
            </a:extLst>
          </p:cNvPr>
          <p:cNvSpPr/>
          <p:nvPr/>
        </p:nvSpPr>
        <p:spPr>
          <a:xfrm rot="16200000">
            <a:off x="12374275" y="8944132"/>
            <a:ext cx="595236" cy="68580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784EF994-4A75-4527-A76C-458B0852E9D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13</a:t>
            </a:fld>
            <a:endParaRPr lang="en-US" sz="2800" b="1">
              <a:solidFill>
                <a:srgbClr val="FF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88D9FB-A8CA-48EC-BC11-A3930B0CE3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5440" y="2998526"/>
            <a:ext cx="16047215" cy="5909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3183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411" y="3464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7EA4FB8-37A9-4E5B-8B78-6CA08AC09132}"/>
              </a:ext>
            </a:extLst>
          </p:cNvPr>
          <p:cNvSpPr txBox="1">
            <a:spLocks/>
          </p:cNvSpPr>
          <p:nvPr/>
        </p:nvSpPr>
        <p:spPr>
          <a:xfrm>
            <a:off x="2443843" y="309022"/>
            <a:ext cx="13413836" cy="2622946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4000" dirty="0">
                <a:latin typeface="Roboto"/>
                <a:ea typeface="Roboto"/>
                <a:cs typeface="Adobe Devanagari" panose="02040503050201020203" pitchFamily="18" charset="0"/>
              </a:rPr>
              <a:t>INTERIM FINANCIAL REPORT (unaudited) FY 2021&amp;22 COVID19 Budget to Actual – </a:t>
            </a:r>
            <a:endParaRPr lang="en-US" sz="4000" dirty="0"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>
              <a:spcAft>
                <a:spcPts val="600"/>
              </a:spcAft>
            </a:pPr>
            <a:r>
              <a:rPr lang="en-US" sz="4000" dirty="0">
                <a:latin typeface="Roboto"/>
                <a:ea typeface="Roboto"/>
                <a:cs typeface="Adobe Devanagari" panose="02040503050201020203" pitchFamily="18" charset="0"/>
              </a:rPr>
              <a:t>Expenditures</a:t>
            </a:r>
          </a:p>
          <a:p>
            <a:pPr algn="ctr">
              <a:spcAft>
                <a:spcPts val="600"/>
              </a:spcAft>
            </a:pPr>
            <a:r>
              <a:rPr lang="en-US" sz="4000" dirty="0">
                <a:latin typeface="Roboto"/>
                <a:ea typeface="Roboto"/>
                <a:cs typeface="Adobe Devanagari" panose="02040503050201020203" pitchFamily="18" charset="0"/>
              </a:rPr>
              <a:t>for period ending March 31, 2022</a:t>
            </a:r>
            <a:endParaRPr lang="en-US" sz="4000" kern="1200" dirty="0">
              <a:latin typeface="Roboto"/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D9D7AEFF-B4CD-4946-8347-893B59B0E44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14</a:t>
            </a:fld>
            <a:endParaRPr lang="en-US" sz="2800" b="1">
              <a:solidFill>
                <a:srgbClr val="FF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3343485-5114-4609-A5AE-A4D2C4A296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6821" y="3115606"/>
            <a:ext cx="13634357" cy="5876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1323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34D990B-4408-47DB-B75B-35C128504CF9}"/>
              </a:ext>
            </a:extLst>
          </p:cNvPr>
          <p:cNvSpPr txBox="1">
            <a:spLocks/>
          </p:cNvSpPr>
          <p:nvPr/>
        </p:nvSpPr>
        <p:spPr>
          <a:xfrm>
            <a:off x="3505200" y="342900"/>
            <a:ext cx="11277600" cy="205740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kern="0">
                <a:latin typeface="Roboto"/>
                <a:ea typeface="Roboto"/>
                <a:cs typeface="Adobe Devanagari" panose="02040503050201020203" pitchFamily="18" charset="0"/>
              </a:rPr>
              <a:t>INTERIM FINANCIAL REPORT (unaudited) </a:t>
            </a:r>
            <a:br>
              <a:rPr lang="en-US" sz="40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>
                <a:latin typeface="Roboto"/>
                <a:ea typeface="Roboto"/>
                <a:cs typeface="Adobe Devanagari" panose="02040503050201020203" pitchFamily="18" charset="0"/>
              </a:rPr>
              <a:t>FY 2021-22 Donations Report</a:t>
            </a:r>
            <a:br>
              <a:rPr lang="en-US" sz="40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>
                <a:latin typeface="Roboto"/>
                <a:ea typeface="Roboto"/>
                <a:cs typeface="Adobe Devanagari" panose="02040503050201020203" pitchFamily="18" charset="0"/>
              </a:rPr>
              <a:t>All Funds as of March 31, 2022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42B97641-1CF4-493B-8FAB-55567A829BC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15</a:t>
            </a:fld>
            <a:endParaRPr lang="en-US" sz="2800" b="1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88E33F-A7F1-4BA4-83A6-D6AD985265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1" y="2536506"/>
            <a:ext cx="11277600" cy="662273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9411" y="0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90CB226-6668-443D-8F8F-3109BF8D9477}"/>
              </a:ext>
            </a:extLst>
          </p:cNvPr>
          <p:cNvSpPr txBox="1">
            <a:spLocks/>
          </p:cNvSpPr>
          <p:nvPr/>
        </p:nvSpPr>
        <p:spPr>
          <a:xfrm>
            <a:off x="2819400" y="342900"/>
            <a:ext cx="11811000" cy="132404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kern="0">
                <a:latin typeface="Roboto"/>
                <a:ea typeface="Roboto"/>
                <a:cs typeface="Adobe Devanagari" panose="02040503050201020203" pitchFamily="18" charset="0"/>
              </a:rPr>
              <a:t>INTERIM FINANCIAL REPORT (unaudited) </a:t>
            </a:r>
            <a:br>
              <a:rPr lang="en-US" sz="28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>
                <a:latin typeface="Roboto"/>
                <a:ea typeface="Roboto"/>
                <a:cs typeface="Adobe Devanagari" panose="02040503050201020203" pitchFamily="18" charset="0"/>
              </a:rPr>
              <a:t>FY 2021-22 Donations Report</a:t>
            </a:r>
            <a:br>
              <a:rPr lang="en-US" sz="28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>
                <a:latin typeface="Roboto"/>
                <a:ea typeface="Roboto"/>
                <a:cs typeface="Adobe Devanagari" panose="02040503050201020203" pitchFamily="18" charset="0"/>
              </a:rPr>
              <a:t>All Funds as of March 31, 2022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1DCBD6CB-DCCA-4833-80BC-330601190E0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16</a:t>
            </a:fld>
            <a:endParaRPr lang="en-US" sz="2800" b="1">
              <a:solidFill>
                <a:srgbClr val="FF0000"/>
              </a:solidFill>
            </a:endParaRPr>
          </a:p>
        </p:txBody>
      </p:sp>
      <p:pic>
        <p:nvPicPr>
          <p:cNvPr id="6" name="Picture 6" descr="Table&#10;&#10;Description automatically generated">
            <a:extLst>
              <a:ext uri="{FF2B5EF4-FFF2-40B4-BE49-F238E27FC236}">
                <a16:creationId xmlns:a16="http://schemas.microsoft.com/office/drawing/2014/main" id="{F81A7A4D-BB05-8335-B025-21D3DCBBEC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661" y="3156736"/>
            <a:ext cx="16874836" cy="397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5396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BBAE36-A10C-4C42-A49A-2EEAFAE10817}"/>
              </a:ext>
            </a:extLst>
          </p:cNvPr>
          <p:cNvSpPr txBox="1">
            <a:spLocks/>
          </p:cNvSpPr>
          <p:nvPr/>
        </p:nvSpPr>
        <p:spPr>
          <a:xfrm>
            <a:off x="2438400" y="419100"/>
            <a:ext cx="13487400" cy="1905000"/>
          </a:xfrm>
          <a:prstGeom prst="rect">
            <a:avLst/>
          </a:prstGeom>
          <a:ln w="57150">
            <a:solidFill>
              <a:schemeClr val="accent1">
                <a:lumMod val="5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>
                <a:latin typeface="Roboto"/>
                <a:ea typeface="Roboto"/>
                <a:cs typeface="Adobe Devanagari" panose="02040503050201020203" pitchFamily="18" charset="0"/>
              </a:rPr>
              <a:t>INTERIM FINANCIAL REPORT (unaudited) </a:t>
            </a:r>
            <a:br>
              <a:rPr lang="en-US" sz="400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>
                <a:latin typeface="Roboto"/>
                <a:ea typeface="Roboto"/>
                <a:cs typeface="Adobe Devanagari" panose="02040503050201020203" pitchFamily="18" charset="0"/>
              </a:rPr>
              <a:t>TAX COLLECTIONS COMPARATIVE ANALYSIS </a:t>
            </a:r>
            <a:br>
              <a:rPr lang="en-US" sz="400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>
                <a:latin typeface="Roboto"/>
                <a:ea typeface="Roboto"/>
                <a:cs typeface="Adobe Devanagari" panose="02040503050201020203" pitchFamily="18" charset="0"/>
              </a:rPr>
              <a:t>Fiscal Year-To-Date as of March 31, 2022</a:t>
            </a:r>
            <a:endParaRPr lang="en-US" sz="3600" kern="0">
              <a:ln w="0"/>
              <a:latin typeface="Roboto"/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6FB5A57-2AC5-47C8-AD79-4DB5694B3FE3}"/>
              </a:ext>
            </a:extLst>
          </p:cNvPr>
          <p:cNvSpPr/>
          <p:nvPr/>
        </p:nvSpPr>
        <p:spPr>
          <a:xfrm>
            <a:off x="15240000" y="4762500"/>
            <a:ext cx="1371600" cy="762000"/>
          </a:xfrm>
          <a:prstGeom prst="roundRect">
            <a:avLst/>
          </a:prstGeom>
          <a:solidFill>
            <a:srgbClr val="1753F1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n w="9525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$517 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8D597B-DADC-4782-9A60-8F993C239AF9}"/>
              </a:ext>
            </a:extLst>
          </p:cNvPr>
          <p:cNvSpPr txBox="1"/>
          <p:nvPr/>
        </p:nvSpPr>
        <p:spPr>
          <a:xfrm>
            <a:off x="13707446" y="8887364"/>
            <a:ext cx="3666154" cy="1292662"/>
          </a:xfrm>
          <a:prstGeom prst="rect">
            <a:avLst/>
          </a:prstGeom>
          <a:solidFill>
            <a:srgbClr val="558ED5"/>
          </a:solidFill>
          <a:ln>
            <a:solidFill>
              <a:srgbClr val="8C66B3"/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200">
                <a:solidFill>
                  <a:schemeClr val="bg1"/>
                </a:solidFill>
                <a:latin typeface="Abadi Extra Light" panose="020B0204020104020204" pitchFamily="34" charset="0"/>
                <a:cs typeface="Arial" charset="0"/>
              </a:rPr>
              <a:t>See Tax Calculator at:</a:t>
            </a:r>
            <a:endParaRPr lang="en-US" sz="2200">
              <a:solidFill>
                <a:schemeClr val="bg1"/>
              </a:solidFill>
              <a:latin typeface="Abadi Extra Light" panose="020B0204020104020204" pitchFamily="34" charset="0"/>
              <a:cs typeface="Arial" charset="0"/>
              <a:sym typeface="Wingdings" pitchFamily="2" charset="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200">
                <a:solidFill>
                  <a:schemeClr val="bg1"/>
                </a:solidFill>
                <a:latin typeface="Abadi Extra Light" panose="020B0204020104020204" pitchFamily="34" charset="0"/>
                <a:cs typeface="Arial" panose="020B0604020202020204" pitchFamily="34" charset="0"/>
              </a:rPr>
              <a:t> </a:t>
            </a:r>
            <a:r>
              <a:rPr lang="en-US" sz="2200" u="sng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badi Extra Light" panose="020B0204020104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https://hcde-texas.org/transparency/tax-rate</a:t>
            </a:r>
            <a:r>
              <a:rPr lang="en-US" sz="2200" u="sng">
                <a:ln>
                  <a:solidFill>
                    <a:schemeClr val="bg1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endParaRPr lang="en-US" sz="2200" u="sng">
              <a:ln>
                <a:solidFill>
                  <a:schemeClr val="bg1"/>
                </a:solidFill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200" u="sng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Abadi Extra Light" panose="020B0204020104020204" pitchFamily="34" charset="0"/>
              <a:cs typeface="Arial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169765-4A72-4439-B0FB-B7C95FBE889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17</a:t>
            </a:fld>
            <a:endParaRPr lang="en-US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BDF172DA-0546-4C17-9EC8-DAA81101DE69}"/>
              </a:ext>
            </a:extLst>
          </p:cNvPr>
          <p:cNvSpPr txBox="1">
            <a:spLocks/>
          </p:cNvSpPr>
          <p:nvPr/>
        </p:nvSpPr>
        <p:spPr>
          <a:xfrm>
            <a:off x="17616796" y="9405183"/>
            <a:ext cx="381001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pPr/>
              <a:t>17</a:t>
            </a:fld>
            <a:endParaRPr lang="en-US" sz="2800" b="1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13F5AD-D79C-4A7D-ADDA-87101F71A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5260" y="2341214"/>
            <a:ext cx="12449463" cy="650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3251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BBAE36-A10C-4C42-A49A-2EEAFAE10817}"/>
              </a:ext>
            </a:extLst>
          </p:cNvPr>
          <p:cNvSpPr txBox="1">
            <a:spLocks/>
          </p:cNvSpPr>
          <p:nvPr/>
        </p:nvSpPr>
        <p:spPr>
          <a:xfrm>
            <a:off x="2438400" y="419100"/>
            <a:ext cx="14401800" cy="1752600"/>
          </a:xfrm>
          <a:prstGeom prst="rect">
            <a:avLst/>
          </a:prstGeom>
          <a:ln w="57150">
            <a:solidFill>
              <a:schemeClr val="accent1">
                <a:lumMod val="5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kern="0">
                <a:ln w="0"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 TAX COLLECTIONS </a:t>
            </a:r>
          </a:p>
          <a:p>
            <a:pPr algn="ctr"/>
            <a:r>
              <a:rPr lang="en-US" sz="3200" kern="0">
                <a:ln w="0"/>
                <a:latin typeface="Roboto"/>
                <a:ea typeface="Roboto"/>
                <a:cs typeface="Adobe Devanagari" panose="02040503050201020203" pitchFamily="18" charset="0"/>
              </a:rPr>
              <a:t>Fiscal Year-To-Date as of March 31, 2022 </a:t>
            </a:r>
            <a:endParaRPr lang="en-US" sz="3200" kern="0">
              <a:ln w="0"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200" kern="0">
                <a:ln w="0"/>
                <a:latin typeface="Roboto"/>
                <a:ea typeface="Roboto"/>
                <a:cs typeface="Adobe Devanagari" panose="02040503050201020203" pitchFamily="18" charset="0"/>
              </a:rPr>
              <a:t>(7th month / 12 months)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41447B4D-429A-4240-A14D-82718C4F853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18</a:t>
            </a:fld>
            <a:endParaRPr lang="en-US" sz="2800" b="1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233020-9B28-4C26-B079-2A03BD587E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083" y="2196989"/>
            <a:ext cx="11083834" cy="664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1066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4750" y="-124506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            a)  2021 Tax Rate = $0.004990/$100 Property Assessment/Appraisal - --&gt;  Annual Tax on a $249,978 - $67,494 = $182,484/100 x .004990 =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                 Residential Property = $9.11 (net of 27% homestead exception.)                                                    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            b)  $705,000/$25,188,000 =  2.80% Collection and assessment costs </a:t>
            </a:r>
          </a:p>
          <a:p>
            <a:endParaRPr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17F916C-6AC8-41F8-8F46-A69A359EE6A4}"/>
              </a:ext>
            </a:extLst>
          </p:cNvPr>
          <p:cNvSpPr txBox="1">
            <a:spLocks/>
          </p:cNvSpPr>
          <p:nvPr/>
        </p:nvSpPr>
        <p:spPr>
          <a:xfrm>
            <a:off x="1766812" y="143002"/>
            <a:ext cx="14724876" cy="1718996"/>
          </a:xfrm>
          <a:prstGeom prst="rect">
            <a:avLst/>
          </a:prstGeom>
          <a:ln w="57150">
            <a:solidFill>
              <a:schemeClr val="accent1">
                <a:lumMod val="5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kern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 TAX COLLECTIONS </a:t>
            </a:r>
          </a:p>
          <a:p>
            <a:pPr algn="ctr"/>
            <a:r>
              <a:rPr lang="en-US" sz="3200" kern="0">
                <a:latin typeface="Roboto"/>
                <a:ea typeface="Roboto"/>
                <a:cs typeface="Adobe Devanagari" panose="02040503050201020203" pitchFamily="18" charset="0"/>
              </a:rPr>
              <a:t>Fiscal Year-To-Date as of </a:t>
            </a:r>
            <a:r>
              <a:rPr lang="en-US" sz="3200" kern="0">
                <a:ln w="0"/>
                <a:latin typeface="Roboto"/>
                <a:ea typeface="Roboto"/>
                <a:cs typeface="Adobe Devanagari" panose="02040503050201020203" pitchFamily="18" charset="0"/>
              </a:rPr>
              <a:t>March 31, 2022 </a:t>
            </a:r>
            <a:endParaRPr lang="en-US" sz="3200" kern="0"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2800" kern="0">
                <a:latin typeface="Roboto"/>
                <a:ea typeface="Roboto"/>
                <a:cs typeface="Adobe Devanagari" panose="02040503050201020203" pitchFamily="18" charset="0"/>
              </a:rPr>
              <a:t>(7th month / 12 month)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DA9C399-E44E-4B74-A0E8-7240361688E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19</a:t>
            </a:fld>
            <a:endParaRPr lang="en-US" sz="2800" b="1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332D747-6938-4499-AA10-E5B4A3BA39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7622" y="1965592"/>
            <a:ext cx="12452755" cy="6813016"/>
          </a:xfrm>
          <a:prstGeom prst="rect">
            <a:avLst/>
          </a:prstGeom>
        </p:spPr>
      </p:pic>
      <p:sp>
        <p:nvSpPr>
          <p:cNvPr id="11" name="Arrow: Down 10">
            <a:extLst>
              <a:ext uri="{FF2B5EF4-FFF2-40B4-BE49-F238E27FC236}">
                <a16:creationId xmlns:a16="http://schemas.microsoft.com/office/drawing/2014/main" id="{16A9C4F2-E2FF-483E-81BA-1CEC42A20C5C}"/>
              </a:ext>
            </a:extLst>
          </p:cNvPr>
          <p:cNvSpPr/>
          <p:nvPr/>
        </p:nvSpPr>
        <p:spPr>
          <a:xfrm>
            <a:off x="10058400" y="2857500"/>
            <a:ext cx="685800" cy="404017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8D0EFEFF-3D4A-4730-856C-6B5CBC3867D0}"/>
              </a:ext>
            </a:extLst>
          </p:cNvPr>
          <p:cNvSpPr/>
          <p:nvPr/>
        </p:nvSpPr>
        <p:spPr>
          <a:xfrm rot="5400000">
            <a:off x="15378055" y="5546719"/>
            <a:ext cx="609601" cy="624958"/>
          </a:xfrm>
          <a:prstGeom prst="downArrow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9594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77C41C8-A354-483D-A1D6-756CB86194DA}"/>
              </a:ext>
            </a:extLst>
          </p:cNvPr>
          <p:cNvSpPr txBox="1">
            <a:spLocks/>
          </p:cNvSpPr>
          <p:nvPr/>
        </p:nvSpPr>
        <p:spPr>
          <a:xfrm>
            <a:off x="1867436" y="342900"/>
            <a:ext cx="14553127" cy="164373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kern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 TAX COLLECTIONS </a:t>
            </a:r>
          </a:p>
          <a:p>
            <a:pPr algn="ctr"/>
            <a:r>
              <a:rPr lang="en-US" sz="3200" kern="0">
                <a:latin typeface="Roboto"/>
                <a:ea typeface="Roboto"/>
                <a:cs typeface="Adobe Devanagari" panose="02040503050201020203" pitchFamily="18" charset="0"/>
              </a:rPr>
              <a:t>Fiscal Year-To-Date as of </a:t>
            </a:r>
            <a:r>
              <a:rPr lang="en-US" sz="3200" kern="0">
                <a:ln w="0"/>
                <a:latin typeface="Roboto"/>
                <a:ea typeface="Roboto"/>
                <a:cs typeface="Adobe Devanagari" panose="02040503050201020203" pitchFamily="18" charset="0"/>
              </a:rPr>
              <a:t>March 31, 2022 </a:t>
            </a:r>
            <a:endParaRPr lang="en-US" sz="3200" kern="0"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2800" kern="0">
                <a:latin typeface="Roboto"/>
                <a:ea typeface="Roboto"/>
                <a:cs typeface="Adobe Devanagari" panose="02040503050201020203" pitchFamily="18" charset="0"/>
              </a:rPr>
              <a:t>(7th month / 12 month)</a:t>
            </a:r>
          </a:p>
          <a:p>
            <a:pPr algn="ctr"/>
            <a:endParaRPr lang="en-US" sz="2800" kern="0"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225D2E-E627-4A9D-9729-9B25F1687419}"/>
              </a:ext>
            </a:extLst>
          </p:cNvPr>
          <p:cNvSpPr txBox="1"/>
          <p:nvPr/>
        </p:nvSpPr>
        <p:spPr>
          <a:xfrm>
            <a:off x="762000" y="9072030"/>
            <a:ext cx="15849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a)  2021 Tax Rate = $0.004990/$100 Property Assessment/Appraisal - --&gt;  Annual Tax on a $249,978 - $67,494 = $182,484/100 x .004990 =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       Residential Property = $9.11 (net of 27% homestead exception.)                                                    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b)  $705,000/$25,188,000 =  2.80% Collection and assessment costs 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9084FCAD-EF26-464B-B75A-5F10364FA96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20</a:t>
            </a:fld>
            <a:endParaRPr lang="en-US" sz="2800" b="1">
              <a:solidFill>
                <a:srgbClr val="FF0000"/>
              </a:solidFill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41363792-5E5F-47F7-A965-97FBF433A5B8}"/>
              </a:ext>
            </a:extLst>
          </p:cNvPr>
          <p:cNvSpPr/>
          <p:nvPr/>
        </p:nvSpPr>
        <p:spPr>
          <a:xfrm rot="10800000">
            <a:off x="15011030" y="3821974"/>
            <a:ext cx="762000" cy="533400"/>
          </a:xfrm>
          <a:prstGeom prst="rightArrow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202103-45EA-4A8C-915B-5BC6B8B376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970" y="2087522"/>
            <a:ext cx="12343660" cy="668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3964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3110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0EA58EA-6700-4451-BB1F-A1CD90EA60E1}"/>
              </a:ext>
            </a:extLst>
          </p:cNvPr>
          <p:cNvSpPr txBox="1">
            <a:spLocks/>
          </p:cNvSpPr>
          <p:nvPr/>
        </p:nvSpPr>
        <p:spPr>
          <a:xfrm>
            <a:off x="1890928" y="136524"/>
            <a:ext cx="13272872" cy="1958975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kern="0">
                <a:latin typeface="Roboto"/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sz="44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kern="0">
                <a:latin typeface="Roboto"/>
                <a:ea typeface="Roboto"/>
                <a:cs typeface="Adobe Devanagari" panose="02040503050201020203" pitchFamily="18" charset="0"/>
              </a:rPr>
              <a:t>DISBURSEMENT – ALL FUNDS </a:t>
            </a:r>
            <a:br>
              <a:rPr lang="en-US" sz="32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200" kern="0">
                <a:latin typeface="Roboto"/>
                <a:ea typeface="Roboto"/>
                <a:cs typeface="Adobe Devanagari" panose="02040503050201020203" pitchFamily="18" charset="0"/>
              </a:rPr>
              <a:t>March 31, 2022</a:t>
            </a:r>
            <a:br>
              <a:rPr lang="en-US" sz="3200" kern="0" dirty="0"/>
            </a:br>
            <a:endParaRPr lang="en-US" sz="3200" kern="0">
              <a:ln w="0"/>
              <a:solidFill>
                <a:sysClr val="windowText" lastClr="000000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310BF9-BF1B-4615-9921-997BC8809A2C}"/>
              </a:ext>
            </a:extLst>
          </p:cNvPr>
          <p:cNvSpPr txBox="1"/>
          <p:nvPr/>
        </p:nvSpPr>
        <p:spPr>
          <a:xfrm>
            <a:off x="1752600" y="5605350"/>
            <a:ext cx="1387307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ln w="0"/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Notes:</a:t>
            </a:r>
          </a:p>
          <a:p>
            <a:pPr marL="457200" indent="-457200">
              <a:buAutoNum type="alphaUcParenBoth"/>
            </a:pPr>
            <a:r>
              <a:rPr lang="en-US" sz="3600" b="1">
                <a:ln w="0"/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All Purchase Orders and Payment Authorizations are reviewed before disbursement. </a:t>
            </a:r>
          </a:p>
          <a:p>
            <a:pPr marL="457200" indent="-457200">
              <a:buAutoNum type="alphaUcParenBoth"/>
            </a:pPr>
            <a:r>
              <a:rPr lang="en-US" sz="3600" b="1">
                <a:ln w="0"/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All Procurement Card charges are reviewed by cardholder, supervisor, and business office staff each month. </a:t>
            </a:r>
          </a:p>
          <a:p>
            <a:pPr marL="457200" indent="-457200">
              <a:buAutoNum type="alphaUcParenBoth"/>
            </a:pPr>
            <a:r>
              <a:rPr lang="en-US" sz="3600" b="1">
                <a:ln w="0"/>
                <a:solidFill>
                  <a:schemeClr val="bg1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 report on CH Local Expenditures is included in the monthly report.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D9944E8-2085-4ABF-BAAE-190A3CCCCBAC}"/>
              </a:ext>
            </a:extLst>
          </p:cNvPr>
          <p:cNvSpPr/>
          <p:nvPr/>
        </p:nvSpPr>
        <p:spPr>
          <a:xfrm>
            <a:off x="1890928" y="2835275"/>
            <a:ext cx="13272872" cy="2486568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8DE33BDF-8714-4CCA-9B3E-213031C7A7D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21</a:t>
            </a:fld>
            <a:endParaRPr lang="en-US" sz="2800" b="1">
              <a:solidFill>
                <a:srgbClr val="FF0000"/>
              </a:solidFill>
            </a:endParaRP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F5E82AC5-15CF-05C1-6ACC-7BC40465A3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8315" y="2575773"/>
            <a:ext cx="13504126" cy="297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1430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1" y="8724900"/>
            <a:ext cx="18288000" cy="1551709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 sz="2800" b="1">
              <a:highlight>
                <a:srgbClr val="FFFF00"/>
              </a:highlight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5C8F8CC-FB9E-4897-8423-2311EFC1084E}"/>
              </a:ext>
            </a:extLst>
          </p:cNvPr>
          <p:cNvSpPr txBox="1">
            <a:spLocks/>
          </p:cNvSpPr>
          <p:nvPr/>
        </p:nvSpPr>
        <p:spPr>
          <a:xfrm>
            <a:off x="2362200" y="419100"/>
            <a:ext cx="13087928" cy="1551709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wrap="square" lIns="91440" tIns="45720" rIns="91440" bIns="45720" rtlCol="0" anchor="t">
            <a:noAutofit/>
          </a:bodyPr>
          <a:lstStyle>
            <a:lvl1pPr>
              <a:defRPr sz="8000" b="1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4000" kern="0"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sz="40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200" kern="0">
                <a:ea typeface="Roboto"/>
                <a:cs typeface="Adobe Devanagari" panose="02040503050201020203" pitchFamily="18" charset="0"/>
              </a:rPr>
              <a:t>Segment Division Data </a:t>
            </a:r>
            <a:br>
              <a:rPr lang="en-US" sz="32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>
                <a:ea typeface="Roboto"/>
                <a:cs typeface="Adobe Devanagari" panose="02040503050201020203" pitchFamily="18" charset="0"/>
              </a:rPr>
              <a:t> As of </a:t>
            </a:r>
            <a:r>
              <a:rPr lang="en-US" sz="2800" kern="0">
                <a:ln w="0"/>
                <a:ea typeface="Roboto"/>
                <a:cs typeface="Adobe Devanagari" panose="02040503050201020203" pitchFamily="18" charset="0"/>
              </a:rPr>
              <a:t>March 31, 2022 </a:t>
            </a:r>
            <a:endParaRPr lang="en-US" sz="2800" kern="0"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lang="en-US" sz="2800" kern="0"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A90D5F1-84B8-4ECC-BF9A-5B0F0CA04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22</a:t>
            </a:fld>
            <a:endParaRPr lang="en-US" sz="2800" b="1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1AF8F4-7672-4982-B11C-12C406322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1" y="2452601"/>
            <a:ext cx="16459199" cy="5381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9626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75156"/>
            <a:ext cx="18288000" cy="3238500"/>
          </a:xfrm>
          <a:prstGeom prst="rect">
            <a:avLst/>
          </a:prstGeom>
        </p:spPr>
      </p:pic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2230182" y="498670"/>
            <a:ext cx="13543217" cy="1825430"/>
          </a:xfrm>
          <a:prstGeom prst="rect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lIns="0" tIns="0" rIns="0" bIns="0">
            <a:no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HIGHLIGHTS OF BUDGET AMENDMENT REPORT</a:t>
            </a:r>
            <a:br>
              <a:rPr lang="en-US" sz="48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900" b="1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April</a:t>
            </a:r>
            <a:r>
              <a:rPr lang="en-US" sz="39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30, 2022 Board Meeting</a:t>
            </a:r>
            <a:br>
              <a:rPr lang="en-US" sz="4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(unaudited)</a:t>
            </a:r>
            <a:endParaRPr kumimoji="0" lang="en-US" sz="3600" b="1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45E1ED6F-2B6B-48AC-96B2-7A0379029148}"/>
              </a:ext>
            </a:extLst>
          </p:cNvPr>
          <p:cNvSpPr/>
          <p:nvPr/>
        </p:nvSpPr>
        <p:spPr>
          <a:xfrm>
            <a:off x="2138742" y="5018251"/>
            <a:ext cx="12954000" cy="6096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Special Revenue Funds (Grants) = ($118,648)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D286B0-BF06-4AFD-B3D0-CBC35BD5EFFC}"/>
              </a:ext>
            </a:extLst>
          </p:cNvPr>
          <p:cNvSpPr txBox="1"/>
          <p:nvPr/>
        </p:nvSpPr>
        <p:spPr>
          <a:xfrm>
            <a:off x="6705600" y="3163344"/>
            <a:ext cx="448321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u="sng" dirty="0">
                <a:latin typeface="+mj-lt"/>
                <a:ea typeface="Roboto" panose="02000000000000000000" pitchFamily="2" charset="0"/>
              </a:rPr>
              <a:t>Amendments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B20F6B5-18DA-49CC-B36B-CE39D6BAA2A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23</a:t>
            </a:fld>
            <a:endParaRPr lang="en-US" sz="2800" b="1">
              <a:solidFill>
                <a:srgbClr val="FF0000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7ED982D-4ADA-4AF1-A2CB-FF7888EFCDEF}"/>
              </a:ext>
            </a:extLst>
          </p:cNvPr>
          <p:cNvSpPr/>
          <p:nvPr/>
        </p:nvSpPr>
        <p:spPr>
          <a:xfrm>
            <a:off x="2243434" y="6375330"/>
            <a:ext cx="12954000" cy="6096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Capital Projects Fund(Grants) = ($1,103,499)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80466B6-E0CA-467C-8087-2670F4B40724}"/>
              </a:ext>
            </a:extLst>
          </p:cNvPr>
          <p:cNvSpPr/>
          <p:nvPr/>
        </p:nvSpPr>
        <p:spPr>
          <a:xfrm>
            <a:off x="2243434" y="7732409"/>
            <a:ext cx="12954000" cy="6096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</a:rPr>
              <a:t>Facilities Fund = $15,000</a:t>
            </a:r>
          </a:p>
        </p:txBody>
      </p:sp>
    </p:spTree>
    <p:extLst>
      <p:ext uri="{BB962C8B-B14F-4D97-AF65-F5344CB8AC3E}">
        <p14:creationId xmlns:p14="http://schemas.microsoft.com/office/powerpoint/2010/main" val="41118414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F0BCD8F-4B26-40D0-BDA4-683F231A89B5}"/>
              </a:ext>
            </a:extLst>
          </p:cNvPr>
          <p:cNvSpPr/>
          <p:nvPr/>
        </p:nvSpPr>
        <p:spPr>
          <a:xfrm>
            <a:off x="0" y="8877300"/>
            <a:ext cx="18288000" cy="14097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79D73E8-B768-4D76-8AB4-8D6FB774372F}"/>
              </a:ext>
            </a:extLst>
          </p:cNvPr>
          <p:cNvSpPr/>
          <p:nvPr/>
        </p:nvSpPr>
        <p:spPr>
          <a:xfrm>
            <a:off x="0" y="8572500"/>
            <a:ext cx="18288000" cy="228600"/>
          </a:xfrm>
          <a:prstGeom prst="rect">
            <a:avLst/>
          </a:prstGeom>
          <a:solidFill>
            <a:srgbClr val="1753F1"/>
          </a:solidFill>
          <a:ln>
            <a:solidFill>
              <a:srgbClr val="1753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21E597-EB49-4E32-B0DC-CA1360B302CF}"/>
              </a:ext>
            </a:extLst>
          </p:cNvPr>
          <p:cNvSpPr txBox="1"/>
          <p:nvPr/>
        </p:nvSpPr>
        <p:spPr>
          <a:xfrm>
            <a:off x="762000" y="0"/>
            <a:ext cx="164592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INTERIM FINANCIAL REPORT (unaudited)</a:t>
            </a:r>
          </a:p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FY 2021-22 BUDGET AMENDMENT REPORT</a:t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April 20, 2022</a:t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Special Revenue Fund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BAA57AB6-C2D8-457B-8200-E9232D9D519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24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0DDF5F-7285-4944-B913-3536CFB823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388" y="3047606"/>
            <a:ext cx="16724812" cy="494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0668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F0BCD8F-4B26-40D0-BDA4-683F231A89B5}"/>
              </a:ext>
            </a:extLst>
          </p:cNvPr>
          <p:cNvSpPr/>
          <p:nvPr/>
        </p:nvSpPr>
        <p:spPr>
          <a:xfrm>
            <a:off x="0" y="8877300"/>
            <a:ext cx="18288000" cy="14097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79D73E8-B768-4D76-8AB4-8D6FB774372F}"/>
              </a:ext>
            </a:extLst>
          </p:cNvPr>
          <p:cNvSpPr/>
          <p:nvPr/>
        </p:nvSpPr>
        <p:spPr>
          <a:xfrm>
            <a:off x="0" y="8572500"/>
            <a:ext cx="18288000" cy="228600"/>
          </a:xfrm>
          <a:prstGeom prst="rect">
            <a:avLst/>
          </a:prstGeom>
          <a:solidFill>
            <a:srgbClr val="1753F1"/>
          </a:solidFill>
          <a:ln>
            <a:solidFill>
              <a:srgbClr val="1753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21E597-EB49-4E32-B0DC-CA1360B302CF}"/>
              </a:ext>
            </a:extLst>
          </p:cNvPr>
          <p:cNvSpPr txBox="1"/>
          <p:nvPr/>
        </p:nvSpPr>
        <p:spPr>
          <a:xfrm>
            <a:off x="762000" y="0"/>
            <a:ext cx="164592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INTERIM FINANCIAL REPORT (unaudited)</a:t>
            </a:r>
          </a:p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FY 2021-22 BUDGET AMENDMENT REPORT</a:t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April 20, 2022</a:t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Capital Projects Fund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BAA57AB6-C2D8-457B-8200-E9232D9D519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25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D9E8EF-5BCF-47B9-9198-D8EB36831B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490788"/>
            <a:ext cx="17070356" cy="5540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6672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F0BCD8F-4B26-40D0-BDA4-683F231A89B5}"/>
              </a:ext>
            </a:extLst>
          </p:cNvPr>
          <p:cNvSpPr/>
          <p:nvPr/>
        </p:nvSpPr>
        <p:spPr>
          <a:xfrm>
            <a:off x="0" y="8877300"/>
            <a:ext cx="18288000" cy="14097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79D73E8-B768-4D76-8AB4-8D6FB774372F}"/>
              </a:ext>
            </a:extLst>
          </p:cNvPr>
          <p:cNvSpPr/>
          <p:nvPr/>
        </p:nvSpPr>
        <p:spPr>
          <a:xfrm>
            <a:off x="0" y="8572500"/>
            <a:ext cx="18288000" cy="228600"/>
          </a:xfrm>
          <a:prstGeom prst="rect">
            <a:avLst/>
          </a:prstGeom>
          <a:solidFill>
            <a:srgbClr val="1753F1"/>
          </a:solidFill>
          <a:ln>
            <a:solidFill>
              <a:srgbClr val="1753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21E597-EB49-4E32-B0DC-CA1360B302CF}"/>
              </a:ext>
            </a:extLst>
          </p:cNvPr>
          <p:cNvSpPr txBox="1"/>
          <p:nvPr/>
        </p:nvSpPr>
        <p:spPr>
          <a:xfrm>
            <a:off x="762000" y="0"/>
            <a:ext cx="164592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INTERIM FINANCIAL REPORT (unaudited)</a:t>
            </a:r>
          </a:p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FY 2021-22 BUDGET AMENDMENT REPORT</a:t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April 20, 2022</a:t>
            </a:r>
            <a:b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Workers Compensation Fund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BAA57AB6-C2D8-457B-8200-E9232D9D519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26</a:t>
            </a:fld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8598C38-3FD9-42B0-97CD-046101B48D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42" y="3173200"/>
            <a:ext cx="16339457" cy="4938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6539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659943" y="3877063"/>
            <a:ext cx="14968112" cy="12664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7800"/>
              </a:lnSpc>
              <a:spcBef>
                <a:spcPts val="100"/>
              </a:spcBef>
            </a:pPr>
            <a:r>
              <a:rPr lang="en-US" spc="-5"/>
              <a:t>Education Foundation Update</a:t>
            </a:r>
            <a:endParaRPr spc="-5"/>
          </a:p>
        </p:txBody>
      </p:sp>
      <p:sp>
        <p:nvSpPr>
          <p:cNvPr id="3" name="object 3"/>
          <p:cNvSpPr txBox="1"/>
          <p:nvPr/>
        </p:nvSpPr>
        <p:spPr>
          <a:xfrm>
            <a:off x="3521709" y="5676900"/>
            <a:ext cx="11244580" cy="448392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algn="ctr">
              <a:lnSpc>
                <a:spcPct val="107100"/>
              </a:lnSpc>
              <a:spcBef>
                <a:spcPts val="100"/>
              </a:spcBef>
            </a:pPr>
            <a:r>
              <a:rPr lang="en-US" sz="2800" spc="40">
                <a:solidFill>
                  <a:srgbClr val="13110E"/>
                </a:solidFill>
                <a:latin typeface="Roboto"/>
                <a:cs typeface="Roboto"/>
              </a:rPr>
              <a:t>March 31, 2022</a:t>
            </a:r>
            <a:endParaRPr sz="2800">
              <a:latin typeface="Roboto"/>
              <a:cs typeface="Robot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9635B4-E0B8-4A09-81F7-9BDDDBA94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178223"/>
            <a:ext cx="8043575" cy="2889321"/>
          </a:xfrm>
          <a:prstGeom prst="rect">
            <a:avLst/>
          </a:prstGeom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FA7A1829-5E57-4C4A-9173-95F12B7AC83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27</a:t>
            </a:fld>
            <a:endParaRPr lang="en-US" sz="2800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957685" cy="10287000"/>
          </a:xfrm>
          <a:custGeom>
            <a:avLst/>
            <a:gdLst/>
            <a:ahLst/>
            <a:cxnLst/>
            <a:rect l="l" t="t" r="r" b="b"/>
            <a:pathLst>
              <a:path w="11957685" h="10287000">
                <a:moveTo>
                  <a:pt x="0" y="10286999"/>
                </a:moveTo>
                <a:lnTo>
                  <a:pt x="11957065" y="10286999"/>
                </a:lnTo>
                <a:lnTo>
                  <a:pt x="11957065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188381" y="190500"/>
            <a:ext cx="9981076" cy="77117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85775" algn="ctr">
              <a:lnSpc>
                <a:spcPct val="108100"/>
              </a:lnSpc>
              <a:spcBef>
                <a:spcPts val="95"/>
              </a:spcBef>
            </a:pPr>
            <a:r>
              <a:rPr lang="en-US" sz="4800" b="1">
                <a:ln w="0"/>
                <a:latin typeface="Adobe Devanagari" panose="02040503050201020203" pitchFamily="18" charset="0"/>
                <a:cs typeface="Adobe Devanagari" panose="02040503050201020203" pitchFamily="18" charset="0"/>
              </a:rPr>
              <a:t>Statement of Financial Position</a:t>
            </a:r>
            <a:endParaRPr sz="2100">
              <a:latin typeface="Roboto"/>
              <a:cs typeface="Roboto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745276" y="31474"/>
            <a:ext cx="6542723" cy="10287000"/>
          </a:xfrm>
          <a:custGeom>
            <a:avLst/>
            <a:gdLst/>
            <a:ahLst/>
            <a:cxnLst/>
            <a:rect l="l" t="t" r="r" b="b"/>
            <a:pathLst>
              <a:path w="6330950" h="10287000">
                <a:moveTo>
                  <a:pt x="0" y="0"/>
                </a:moveTo>
                <a:lnTo>
                  <a:pt x="6330933" y="0"/>
                </a:lnTo>
                <a:lnTo>
                  <a:pt x="6330933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04E961D4-6F2C-4850-A9D2-4748647AFF5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28</a:t>
            </a:fld>
            <a:endParaRPr lang="en-US" sz="2800" b="1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7D1783-2AC6-44F7-82BE-9DB0AF6DEC77}"/>
              </a:ext>
            </a:extLst>
          </p:cNvPr>
          <p:cNvSpPr txBox="1"/>
          <p:nvPr/>
        </p:nvSpPr>
        <p:spPr>
          <a:xfrm>
            <a:off x="11885655" y="5753100"/>
            <a:ext cx="2087534" cy="954107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800" dirty="0"/>
              <a:t>Net Equity $889,593.56</a:t>
            </a:r>
          </a:p>
        </p:txBody>
      </p:sp>
      <p:pic>
        <p:nvPicPr>
          <p:cNvPr id="6" name="Picture 6" descr="Table&#10;&#10;Description automatically generated">
            <a:extLst>
              <a:ext uri="{FF2B5EF4-FFF2-40B4-BE49-F238E27FC236}">
                <a16:creationId xmlns:a16="http://schemas.microsoft.com/office/drawing/2014/main" id="{51C33FBC-65BE-B43B-CD3E-0A235EEFBE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546" y="1283018"/>
            <a:ext cx="9336358" cy="893366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495800" y="335502"/>
            <a:ext cx="9049385" cy="156222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85775" algn="ctr">
              <a:lnSpc>
                <a:spcPct val="108100"/>
              </a:lnSpc>
              <a:spcBef>
                <a:spcPts val="95"/>
              </a:spcBef>
            </a:pPr>
            <a:r>
              <a:rPr lang="en-US" sz="4800" b="1" spc="-40">
                <a:solidFill>
                  <a:srgbClr val="13110E"/>
                </a:solidFill>
                <a:latin typeface="Roboto"/>
                <a:cs typeface="Roboto"/>
              </a:rPr>
              <a:t>Statement of Activities Classified</a:t>
            </a:r>
            <a:endParaRPr sz="4800">
              <a:latin typeface="Roboto"/>
              <a:cs typeface="Roboto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3411200" y="-19172"/>
            <a:ext cx="4906892" cy="10287000"/>
          </a:xfrm>
          <a:custGeom>
            <a:avLst/>
            <a:gdLst/>
            <a:ahLst/>
            <a:cxnLst/>
            <a:rect l="l" t="t" r="r" b="b"/>
            <a:pathLst>
              <a:path w="6330950" h="10287000">
                <a:moveTo>
                  <a:pt x="0" y="0"/>
                </a:moveTo>
                <a:lnTo>
                  <a:pt x="6330933" y="0"/>
                </a:lnTo>
                <a:lnTo>
                  <a:pt x="6330933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6F0ECB2F-21BB-4249-8AB3-54C51E7B78C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29</a:t>
            </a:fld>
            <a:endParaRPr lang="en-US" sz="2800" b="1">
              <a:solidFill>
                <a:srgbClr val="FF0000"/>
              </a:solidFill>
            </a:endParaRPr>
          </a:p>
        </p:txBody>
      </p:sp>
      <p:pic>
        <p:nvPicPr>
          <p:cNvPr id="4" name="Picture 5" descr="Table&#10;&#10;Description automatically generated">
            <a:extLst>
              <a:ext uri="{FF2B5EF4-FFF2-40B4-BE49-F238E27FC236}">
                <a16:creationId xmlns:a16="http://schemas.microsoft.com/office/drawing/2014/main" id="{0C1CC1BA-F560-4240-8908-3F1CC9A1C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548" y="2444225"/>
            <a:ext cx="12432722" cy="6684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4145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-410" y="8870315"/>
            <a:ext cx="18642156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529A2E69-0185-400B-BA55-5B1A60E666CE}"/>
              </a:ext>
            </a:extLst>
          </p:cNvPr>
          <p:cNvSpPr/>
          <p:nvPr/>
        </p:nvSpPr>
        <p:spPr>
          <a:xfrm>
            <a:off x="-619" y="0"/>
            <a:ext cx="18639692" cy="9081331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 anchor="t"/>
          <a:lstStyle/>
          <a:p>
            <a:r>
              <a:rPr lang="en-US" sz="4400" b="1" dirty="0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66A7540-110C-409A-9935-B5D83872283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30</a:t>
            </a:fld>
            <a:endParaRPr lang="en-US" sz="2800" b="1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9E327EB-4C8E-4B5F-8908-DCF2FC25667B}"/>
                  </a:ext>
                </a:extLst>
              </p14:cNvPr>
              <p14:cNvContentPartPr/>
              <p14:nvPr/>
            </p14:nvContentPartPr>
            <p14:xfrm>
              <a:off x="7425890" y="5823041"/>
              <a:ext cx="1980000" cy="65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9E327EB-4C8E-4B5F-8908-DCF2FC25667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371900" y="5715041"/>
                <a:ext cx="2087620" cy="28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181FF9F-07E4-4053-A4F4-D3C6BA332C83}"/>
                  </a:ext>
                </a:extLst>
              </p14:cNvPr>
              <p14:cNvContentPartPr/>
              <p14:nvPr/>
            </p14:nvContentPartPr>
            <p14:xfrm>
              <a:off x="15253730" y="5858681"/>
              <a:ext cx="708120" cy="237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181FF9F-07E4-4053-A4F4-D3C6BA332C8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199730" y="5752293"/>
                <a:ext cx="815760" cy="23618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12B0CA4-2E4B-4C78-BC92-7347D85A46B0}"/>
                  </a:ext>
                </a:extLst>
              </p14:cNvPr>
              <p14:cNvContentPartPr/>
              <p14:nvPr/>
            </p14:nvContentPartPr>
            <p14:xfrm>
              <a:off x="7437770" y="6266201"/>
              <a:ext cx="1817640" cy="763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12B0CA4-2E4B-4C78-BC92-7347D85A46B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383770" y="6158201"/>
                <a:ext cx="1925280" cy="29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F01CEE24-0A6A-4A9F-803C-2F0927DE8BEA}"/>
                  </a:ext>
                </a:extLst>
              </p14:cNvPr>
              <p14:cNvContentPartPr/>
              <p14:nvPr/>
            </p14:nvContentPartPr>
            <p14:xfrm>
              <a:off x="15119810" y="6313361"/>
              <a:ext cx="838080" cy="68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F01CEE24-0A6A-4A9F-803C-2F0927DE8BE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5065833" y="6205361"/>
                <a:ext cx="945674" cy="222480"/>
              </a:xfrm>
              <a:prstGeom prst="rect">
                <a:avLst/>
              </a:prstGeom>
            </p:spPr>
          </p:pic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21E3ABD0-8C9E-0118-BBAC-87D7D5F772DF}"/>
              </a:ext>
            </a:extLst>
          </p:cNvPr>
          <p:cNvSpPr txBox="1"/>
          <p:nvPr/>
        </p:nvSpPr>
        <p:spPr>
          <a:xfrm>
            <a:off x="5539154" y="272562"/>
            <a:ext cx="6638191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>
                <a:ea typeface="+mn-lt"/>
                <a:cs typeface="+mn-lt"/>
              </a:rPr>
              <a:t>Transaction Detail by Inflow &amp; Outflow</a:t>
            </a:r>
            <a:endParaRPr lang="en-US" sz="2800" b="1" dirty="0">
              <a:cs typeface="Calibri"/>
            </a:endParaRPr>
          </a:p>
        </p:txBody>
      </p:sp>
      <p:pic>
        <p:nvPicPr>
          <p:cNvPr id="7" name="Picture 7" descr="Graphical user interface, text, email&#10;&#10;Description automatically generated">
            <a:extLst>
              <a:ext uri="{FF2B5EF4-FFF2-40B4-BE49-F238E27FC236}">
                <a16:creationId xmlns:a16="http://schemas.microsoft.com/office/drawing/2014/main" id="{D068AD68-2DE2-B800-965D-BDA63FCE5A8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127" y="878210"/>
            <a:ext cx="18472437" cy="733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7539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659944" y="3669064"/>
            <a:ext cx="14968112" cy="2654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7800"/>
              </a:lnSpc>
              <a:spcBef>
                <a:spcPts val="100"/>
              </a:spcBef>
            </a:pPr>
            <a:r>
              <a:rPr lang="en-US" spc="-5"/>
              <a:t>PFC &amp; Lease Revenue Projects Update</a:t>
            </a:r>
            <a:endParaRPr spc="-5"/>
          </a:p>
        </p:txBody>
      </p:sp>
      <p:sp>
        <p:nvSpPr>
          <p:cNvPr id="3" name="object 3"/>
          <p:cNvSpPr txBox="1"/>
          <p:nvPr/>
        </p:nvSpPr>
        <p:spPr>
          <a:xfrm>
            <a:off x="3276600" y="6617936"/>
            <a:ext cx="11244580" cy="448392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algn="ctr">
              <a:lnSpc>
                <a:spcPct val="107100"/>
              </a:lnSpc>
              <a:spcBef>
                <a:spcPts val="100"/>
              </a:spcBef>
            </a:pPr>
            <a:r>
              <a:rPr lang="en-US" sz="2800" spc="40">
                <a:solidFill>
                  <a:srgbClr val="13110E"/>
                </a:solidFill>
                <a:latin typeface="Roboto"/>
                <a:cs typeface="Roboto"/>
              </a:rPr>
              <a:t>March 31, 2022</a:t>
            </a:r>
            <a:endParaRPr sz="2800">
              <a:latin typeface="Roboto"/>
              <a:cs typeface="Robot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DBBC9D-F64E-450E-9A25-AF3E318E07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178223"/>
            <a:ext cx="8043575" cy="2889321"/>
          </a:xfrm>
          <a:prstGeom prst="rect">
            <a:avLst/>
          </a:prstGeom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BED09966-D263-4E92-B54E-B8AFE563D70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31</a:t>
            </a:fld>
            <a:endParaRPr lang="en-US" sz="28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4723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5F5F5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39666" y="3010733"/>
            <a:ext cx="7248525" cy="5581650"/>
          </a:xfrm>
          <a:custGeom>
            <a:avLst/>
            <a:gdLst/>
            <a:ahLst/>
            <a:cxnLst/>
            <a:rect l="l" t="t" r="r" b="b"/>
            <a:pathLst>
              <a:path w="7248525" h="5581650">
                <a:moveTo>
                  <a:pt x="6880373" y="5581646"/>
                </a:moveTo>
                <a:lnTo>
                  <a:pt x="368151" y="5581646"/>
                </a:lnTo>
                <a:lnTo>
                  <a:pt x="322062" y="5578770"/>
                </a:lnTo>
                <a:lnTo>
                  <a:pt x="277656" y="5570373"/>
                </a:lnTo>
                <a:lnTo>
                  <a:pt x="235281" y="5556805"/>
                </a:lnTo>
                <a:lnTo>
                  <a:pt x="195287" y="5538413"/>
                </a:lnTo>
                <a:lnTo>
                  <a:pt x="158021" y="5515549"/>
                </a:lnTo>
                <a:lnTo>
                  <a:pt x="123834" y="5488559"/>
                </a:lnTo>
                <a:lnTo>
                  <a:pt x="93073" y="5457793"/>
                </a:lnTo>
                <a:lnTo>
                  <a:pt x="66087" y="5423600"/>
                </a:lnTo>
                <a:lnTo>
                  <a:pt x="43226" y="5386328"/>
                </a:lnTo>
                <a:lnTo>
                  <a:pt x="24837" y="5346328"/>
                </a:lnTo>
                <a:lnTo>
                  <a:pt x="11271" y="5303946"/>
                </a:lnTo>
                <a:lnTo>
                  <a:pt x="2876" y="5259533"/>
                </a:lnTo>
                <a:lnTo>
                  <a:pt x="0" y="5213437"/>
                </a:lnTo>
                <a:lnTo>
                  <a:pt x="0" y="368209"/>
                </a:lnTo>
                <a:lnTo>
                  <a:pt x="2876" y="322113"/>
                </a:lnTo>
                <a:lnTo>
                  <a:pt x="11271" y="277700"/>
                </a:lnTo>
                <a:lnTo>
                  <a:pt x="24837" y="235318"/>
                </a:lnTo>
                <a:lnTo>
                  <a:pt x="43226" y="195318"/>
                </a:lnTo>
                <a:lnTo>
                  <a:pt x="66087" y="158046"/>
                </a:lnTo>
                <a:lnTo>
                  <a:pt x="93073" y="123853"/>
                </a:lnTo>
                <a:lnTo>
                  <a:pt x="123834" y="93087"/>
                </a:lnTo>
                <a:lnTo>
                  <a:pt x="158021" y="66097"/>
                </a:lnTo>
                <a:lnTo>
                  <a:pt x="195287" y="43233"/>
                </a:lnTo>
                <a:lnTo>
                  <a:pt x="235281" y="24841"/>
                </a:lnTo>
                <a:lnTo>
                  <a:pt x="277656" y="11273"/>
                </a:lnTo>
                <a:lnTo>
                  <a:pt x="322062" y="2876"/>
                </a:lnTo>
                <a:lnTo>
                  <a:pt x="368151" y="0"/>
                </a:lnTo>
                <a:lnTo>
                  <a:pt x="6880373" y="0"/>
                </a:lnTo>
                <a:lnTo>
                  <a:pt x="6926461" y="2876"/>
                </a:lnTo>
                <a:lnTo>
                  <a:pt x="6970867" y="11273"/>
                </a:lnTo>
                <a:lnTo>
                  <a:pt x="7013242" y="24841"/>
                </a:lnTo>
                <a:lnTo>
                  <a:pt x="7053236" y="43233"/>
                </a:lnTo>
                <a:lnTo>
                  <a:pt x="7090502" y="66097"/>
                </a:lnTo>
                <a:lnTo>
                  <a:pt x="7124690" y="93087"/>
                </a:lnTo>
                <a:lnTo>
                  <a:pt x="7155451" y="123853"/>
                </a:lnTo>
                <a:lnTo>
                  <a:pt x="7182436" y="158046"/>
                </a:lnTo>
                <a:lnTo>
                  <a:pt x="7205298" y="195318"/>
                </a:lnTo>
                <a:lnTo>
                  <a:pt x="7223686" y="235318"/>
                </a:lnTo>
                <a:lnTo>
                  <a:pt x="7237252" y="277700"/>
                </a:lnTo>
                <a:lnTo>
                  <a:pt x="7245648" y="322113"/>
                </a:lnTo>
                <a:lnTo>
                  <a:pt x="7248524" y="368209"/>
                </a:lnTo>
                <a:lnTo>
                  <a:pt x="7248524" y="5213437"/>
                </a:lnTo>
                <a:lnTo>
                  <a:pt x="7245648" y="5259533"/>
                </a:lnTo>
                <a:lnTo>
                  <a:pt x="7237252" y="5303946"/>
                </a:lnTo>
                <a:lnTo>
                  <a:pt x="7223686" y="5346328"/>
                </a:lnTo>
                <a:lnTo>
                  <a:pt x="7205298" y="5386328"/>
                </a:lnTo>
                <a:lnTo>
                  <a:pt x="7182436" y="5423600"/>
                </a:lnTo>
                <a:lnTo>
                  <a:pt x="7155451" y="5457793"/>
                </a:lnTo>
                <a:lnTo>
                  <a:pt x="7124690" y="5488559"/>
                </a:lnTo>
                <a:lnTo>
                  <a:pt x="7090502" y="5515549"/>
                </a:lnTo>
                <a:lnTo>
                  <a:pt x="7053236" y="5538413"/>
                </a:lnTo>
                <a:lnTo>
                  <a:pt x="7013242" y="5556805"/>
                </a:lnTo>
                <a:lnTo>
                  <a:pt x="6970867" y="5570373"/>
                </a:lnTo>
                <a:lnTo>
                  <a:pt x="6926461" y="5578770"/>
                </a:lnTo>
                <a:lnTo>
                  <a:pt x="6880373" y="55816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387815" y="977837"/>
            <a:ext cx="6505575" cy="890269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Launch</a:t>
            </a:r>
            <a:r>
              <a:rPr sz="2100" b="1" spc="7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5">
                <a:solidFill>
                  <a:srgbClr val="13110E"/>
                </a:solidFill>
                <a:latin typeface="Roboto"/>
                <a:cs typeface="Roboto"/>
              </a:rPr>
              <a:t>industry's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first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5">
                <a:solidFill>
                  <a:srgbClr val="13110E"/>
                </a:solidFill>
                <a:latin typeface="Roboto"/>
                <a:cs typeface="Roboto"/>
              </a:rPr>
              <a:t>collaboration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feature</a:t>
            </a:r>
            <a:endParaRPr sz="21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This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is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our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plan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as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we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launch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the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industry's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first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collaboration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feature</a:t>
            </a:r>
            <a:endParaRPr sz="1600">
              <a:latin typeface="Roboto"/>
              <a:cs typeface="Roboto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A04AFB-6D90-40FA-8A52-8E7EB8B004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58" y="876300"/>
            <a:ext cx="7515333" cy="88651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E5E6C5A-A6AB-4E54-85CB-600FEB0CF9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9294" y="3510502"/>
            <a:ext cx="9180624" cy="623092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F616299-A577-440D-B198-F5DB6CAE2EB7}"/>
              </a:ext>
            </a:extLst>
          </p:cNvPr>
          <p:cNvSpPr/>
          <p:nvPr/>
        </p:nvSpPr>
        <p:spPr>
          <a:xfrm>
            <a:off x="9753600" y="342900"/>
            <a:ext cx="7315200" cy="25146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Small Business</a:t>
            </a:r>
            <a:br>
              <a:rPr lang="en-US" sz="440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40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Program for construction</a:t>
            </a:r>
            <a:endParaRPr lang="en-US" sz="440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5D28D285-A4B4-4CC9-91AD-03CEC618211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32</a:t>
            </a:fld>
            <a:endParaRPr lang="en-US" sz="2800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3110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A7148F-382B-4A9D-B1E1-DD43360040EC}"/>
              </a:ext>
            </a:extLst>
          </p:cNvPr>
          <p:cNvSpPr txBox="1"/>
          <p:nvPr/>
        </p:nvSpPr>
        <p:spPr>
          <a:xfrm>
            <a:off x="11658600" y="3086100"/>
            <a:ext cx="5943600" cy="2826306"/>
          </a:xfrm>
          <a:prstGeom prst="roundRect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  <a:cs typeface="Adobe Devanagari" panose="02040503050201020203" pitchFamily="18" charset="0"/>
              </a:rPr>
              <a:t>Cash Balance – </a:t>
            </a:r>
            <a:endParaRPr lang="en-US" sz="4000" b="1">
              <a:solidFill>
                <a:schemeClr val="tx1"/>
              </a:solidFill>
              <a:cs typeface="Adobe Devanagari" panose="02040503050201020203" pitchFamily="18" charset="0"/>
            </a:endParaRPr>
          </a:p>
          <a:p>
            <a:pPr algn="ctr"/>
            <a:r>
              <a:rPr lang="en-US" sz="4000" b="1" dirty="0">
                <a:solidFill>
                  <a:schemeClr val="tx1"/>
                </a:solidFill>
                <a:cs typeface="Adobe Devanagari" panose="02040503050201020203" pitchFamily="18" charset="0"/>
              </a:rPr>
              <a:t>Project Acquisition Account</a:t>
            </a:r>
          </a:p>
          <a:p>
            <a:pPr algn="ctr"/>
            <a:r>
              <a:rPr lang="en-US" sz="4000" b="1">
                <a:solidFill>
                  <a:schemeClr val="tx1"/>
                </a:solidFill>
                <a:cs typeface="Adobe Devanagari" panose="02040503050201020203" pitchFamily="18" charset="0"/>
              </a:rPr>
              <a:t>As of March 31, 2022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A7376B6-ECDF-4EF8-B9B8-3DAED85C123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33</a:t>
            </a:fld>
            <a:endParaRPr lang="en-US" sz="2800" b="1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DDF013-F1FF-4C40-AF1E-A00BEFABFBE9}"/>
              </a:ext>
            </a:extLst>
          </p:cNvPr>
          <p:cNvSpPr txBox="1"/>
          <p:nvPr/>
        </p:nvSpPr>
        <p:spPr>
          <a:xfrm>
            <a:off x="1079863" y="247751"/>
            <a:ext cx="15760337" cy="2308324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3600">
                <a:latin typeface="Roboto" panose="02000000000000000000" pitchFamily="2" charset="0"/>
                <a:ea typeface="Roboto" panose="02000000000000000000" pitchFamily="2" charset="0"/>
              </a:rPr>
              <a:t>AB East School Contract $12,358,000 Awarded and Signed</a:t>
            </a:r>
          </a:p>
          <a:p>
            <a:r>
              <a:rPr lang="en-US" sz="3600">
                <a:latin typeface="Roboto" panose="02000000000000000000" pitchFamily="2" charset="0"/>
                <a:ea typeface="Roboto" panose="02000000000000000000" pitchFamily="2" charset="0"/>
              </a:rPr>
              <a:t>Adult Ed Center Contract $15,121,000 awarded on Oct 2021 Board Mtg</a:t>
            </a:r>
          </a:p>
          <a:p>
            <a:r>
              <a:rPr lang="en-US" sz="3600">
                <a:latin typeface="Roboto" panose="02000000000000000000" pitchFamily="2" charset="0"/>
                <a:ea typeface="Roboto" panose="02000000000000000000" pitchFamily="2" charset="0"/>
              </a:rPr>
              <a:t>HP East Contract $7,271,000 awarded on Nov 2021</a:t>
            </a:r>
          </a:p>
          <a:p>
            <a:r>
              <a:rPr lang="en-US" sz="3600">
                <a:latin typeface="Roboto" panose="02000000000000000000" pitchFamily="2" charset="0"/>
                <a:ea typeface="Roboto" panose="02000000000000000000" pitchFamily="2" charset="0"/>
              </a:rPr>
              <a:t>Irvington – Pending Architect Assignment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14:cNvPr>
              <p14:cNvContentPartPr/>
              <p14:nvPr/>
            </p14:nvContentPartPr>
            <p14:xfrm>
              <a:off x="9443745" y="8943277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389745" y="8889277"/>
                <a:ext cx="108000" cy="1081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5858338B-2472-901E-455A-E857EAA1A58C}"/>
                  </a:ext>
                </a:extLst>
              </p14:cNvPr>
              <p14:cNvContentPartPr/>
              <p14:nvPr/>
            </p14:nvContentPartPr>
            <p14:xfrm>
              <a:off x="8818307" y="8572499"/>
              <a:ext cx="1362074" cy="66675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5858338B-2472-901E-455A-E857EAA1A58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764716" y="8456878"/>
                <a:ext cx="1469616" cy="297532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Picture 3" descr="A picture containing diagram&#10;&#10;Description automatically generated">
            <a:extLst>
              <a:ext uri="{FF2B5EF4-FFF2-40B4-BE49-F238E27FC236}">
                <a16:creationId xmlns:a16="http://schemas.microsoft.com/office/drawing/2014/main" id="{EE265E4C-5476-45A2-EE47-C8C8E26363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78620" y="2784832"/>
            <a:ext cx="8848491" cy="730999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F2130AB-FC98-E7D0-6A30-543FB3AD4A7A}"/>
                  </a:ext>
                </a:extLst>
              </p14:cNvPr>
              <p14:cNvContentPartPr/>
              <p14:nvPr/>
            </p14:nvContentPartPr>
            <p14:xfrm>
              <a:off x="9260897" y="8572500"/>
              <a:ext cx="1362075" cy="1143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F2130AB-FC98-E7D0-6A30-543FB3AD4A7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206889" y="8465678"/>
                <a:ext cx="1469730" cy="327589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ject 27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6780D9-CE70-4358-8862-C809CB850FDA}"/>
              </a:ext>
            </a:extLst>
          </p:cNvPr>
          <p:cNvSpPr txBox="1"/>
          <p:nvPr/>
        </p:nvSpPr>
        <p:spPr>
          <a:xfrm>
            <a:off x="1923435" y="114300"/>
            <a:ext cx="14441130" cy="1464231"/>
          </a:xfrm>
          <a:prstGeom prst="roundRect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Roboto"/>
                <a:ea typeface="Roboto"/>
                <a:cs typeface="Adobe Devanagari" panose="02040503050201020203" pitchFamily="18" charset="0"/>
              </a:rPr>
              <a:t>Income Statement– Project Acquisition Account</a:t>
            </a:r>
          </a:p>
          <a:p>
            <a:pPr algn="ctr"/>
            <a:r>
              <a:rPr lang="en-US" sz="4000" b="1">
                <a:solidFill>
                  <a:schemeClr val="tx1"/>
                </a:solidFill>
                <a:latin typeface="Roboto"/>
                <a:ea typeface="Roboto"/>
                <a:cs typeface="Adobe Devanagari" panose="02040503050201020203" pitchFamily="18" charset="0"/>
              </a:rPr>
              <a:t>As of March 31, 2022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EC200A3C-B746-4FA5-8100-EB6B715A9AD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34</a:t>
            </a:fld>
            <a:endParaRPr lang="en-US" sz="2800" b="1">
              <a:solidFill>
                <a:srgbClr val="FF0000"/>
              </a:solidFill>
            </a:endParaRPr>
          </a:p>
        </p:txBody>
      </p:sp>
      <p:pic>
        <p:nvPicPr>
          <p:cNvPr id="3" name="Picture 3" descr="Table&#10;&#10;Description automatically generated">
            <a:extLst>
              <a:ext uri="{FF2B5EF4-FFF2-40B4-BE49-F238E27FC236}">
                <a16:creationId xmlns:a16="http://schemas.microsoft.com/office/drawing/2014/main" id="{B2A94A6F-A5D8-CA4A-05B3-DF05DA6F36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608" y="1639788"/>
            <a:ext cx="16236175" cy="7955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1610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"/>
            <a:ext cx="18288000" cy="10289540"/>
            <a:chOff x="0" y="11"/>
            <a:chExt cx="18288000" cy="102895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"/>
              <a:ext cx="18287999" cy="1028698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411" y="8870262"/>
              <a:ext cx="18278475" cy="1419225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solidFill>
              <a:srgbClr val="1753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659943" y="162535"/>
            <a:ext cx="15485057" cy="9530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800"/>
              </a:lnSpc>
              <a:spcBef>
                <a:spcPts val="100"/>
              </a:spcBef>
            </a:pPr>
            <a:r>
              <a:rPr lang="en-US" sz="6000" b="1" spc="-5">
                <a:solidFill>
                  <a:srgbClr val="FFFFFF"/>
                </a:solidFill>
                <a:latin typeface="Roboto"/>
                <a:cs typeface="Roboto"/>
              </a:rPr>
              <a:t>Capital Program Proposal from Aug 3, 2020</a:t>
            </a:r>
            <a:endParaRPr sz="6000">
              <a:latin typeface="Roboto"/>
              <a:cs typeface="Roboto"/>
            </a:endParaRP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5E18A68F-196E-4E7F-8CF0-0402426E5B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421914"/>
              </p:ext>
            </p:extLst>
          </p:nvPr>
        </p:nvGraphicFramePr>
        <p:xfrm>
          <a:off x="582447" y="2171700"/>
          <a:ext cx="17123103" cy="62490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9265727" imgH="5210109" progId="Excel.Sheet.12">
                  <p:link updateAutomatic="1"/>
                </p:oleObj>
              </mc:Choice>
              <mc:Fallback>
                <p:oleObj name="Worksheet" r:id="rId3" imgW="19265727" imgH="5210109" progId="Excel.Sheet.12">
                  <p:link updateAutomatic="1"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5E18A68F-196E-4E7F-8CF0-0402426E5BE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82447" y="2171700"/>
                        <a:ext cx="17123103" cy="624902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54E4E28-E8A9-4F29-8387-FDCC22E520B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35</a:t>
            </a:fld>
            <a:endParaRPr lang="en-US" sz="2800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6000BEE1-5862-418A-8D13-E44497D384D0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rgbClr val="1753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0050" y="7447838"/>
            <a:ext cx="16755392" cy="270099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r>
              <a:rPr lang="en-US" sz="3200" b="1">
                <a:latin typeface="+mj-lt"/>
                <a:ea typeface="Roboto" panose="02000000000000000000" pitchFamily="2" charset="0"/>
              </a:rPr>
              <a:t>Note:  The Total Public Notice was $54,000,000. (</a:t>
            </a:r>
            <a:r>
              <a:rPr lang="en-US" sz="3200" b="1">
                <a:highlight>
                  <a:srgbClr val="00FFFF"/>
                </a:highlight>
                <a:latin typeface="+mj-lt"/>
                <a:ea typeface="Roboto" panose="02000000000000000000" pitchFamily="2" charset="0"/>
              </a:rPr>
              <a:t>$35,000,000 </a:t>
            </a:r>
            <a:r>
              <a:rPr lang="en-US" sz="3200" b="1">
                <a:latin typeface="+mj-lt"/>
                <a:ea typeface="Roboto" panose="02000000000000000000" pitchFamily="2" charset="0"/>
              </a:rPr>
              <a:t>for Revenue bonds and </a:t>
            </a:r>
            <a:r>
              <a:rPr lang="en-US" sz="3200" b="1">
                <a:highlight>
                  <a:srgbClr val="00FF00"/>
                </a:highlight>
                <a:latin typeface="+mj-lt"/>
                <a:ea typeface="Roboto" panose="02000000000000000000" pitchFamily="2" charset="0"/>
              </a:rPr>
              <a:t>$19,000,000</a:t>
            </a:r>
            <a:r>
              <a:rPr lang="en-US" sz="3200" b="1">
                <a:latin typeface="+mj-lt"/>
                <a:ea typeface="Roboto" panose="02000000000000000000" pitchFamily="2" charset="0"/>
              </a:rPr>
              <a:t> for Maintenance Notes) on August 10, 2020. A transfer of $1,350,000 plus $50,000 in reimbursable expenditures was made from AB East to allocate Program Manager costs to establish the budgets. </a:t>
            </a:r>
          </a:p>
          <a:p>
            <a:pPr marL="12700" marR="5080">
              <a:lnSpc>
                <a:spcPct val="116100"/>
              </a:lnSpc>
              <a:spcBef>
                <a:spcPts val="2985"/>
              </a:spcBef>
            </a:pPr>
            <a:r>
              <a:rPr lang="en-US" sz="2400" b="1" spc="20">
                <a:solidFill>
                  <a:srgbClr val="13110E"/>
                </a:solidFill>
                <a:latin typeface="Roboto"/>
                <a:cs typeface="Roboto"/>
              </a:rPr>
              <a:t>Based on Pricing the principal amount will vary due to the premium projected in the bond sale. Revenues Bonds estimated at $27,730,000 and Maintenance Notes for $13,695,000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949336" y="1740838"/>
            <a:ext cx="5975350" cy="890269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Build</a:t>
            </a:r>
            <a:r>
              <a:rPr sz="2100" b="1" spc="7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>
                <a:solidFill>
                  <a:srgbClr val="13110E"/>
                </a:solidFill>
                <a:latin typeface="Roboto"/>
                <a:cs typeface="Roboto"/>
              </a:rPr>
              <a:t>a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product</a:t>
            </a:r>
            <a:r>
              <a:rPr sz="2100" b="1" spc="7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5">
                <a:solidFill>
                  <a:srgbClr val="13110E"/>
                </a:solidFill>
                <a:latin typeface="Roboto"/>
                <a:cs typeface="Roboto"/>
              </a:rPr>
              <a:t>accessible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20">
                <a:solidFill>
                  <a:srgbClr val="13110E"/>
                </a:solidFill>
                <a:latin typeface="Roboto"/>
                <a:cs typeface="Roboto"/>
              </a:rPr>
              <a:t>on</a:t>
            </a:r>
            <a:r>
              <a:rPr sz="2100" b="1" spc="7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25">
                <a:solidFill>
                  <a:srgbClr val="13110E"/>
                </a:solidFill>
                <a:latin typeface="Roboto"/>
                <a:cs typeface="Roboto"/>
              </a:rPr>
              <a:t>all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devices</a:t>
            </a:r>
            <a:endParaRPr sz="21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This</a:t>
            </a:r>
            <a:r>
              <a:rPr sz="1600" spc="5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is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our</a:t>
            </a:r>
            <a:r>
              <a:rPr sz="1600" spc="5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plan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as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we</a:t>
            </a:r>
            <a:r>
              <a:rPr sz="1600" spc="5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build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>
                <a:solidFill>
                  <a:srgbClr val="13110E"/>
                </a:solidFill>
                <a:latin typeface="Roboto"/>
                <a:cs typeface="Roboto"/>
              </a:rPr>
              <a:t>a</a:t>
            </a:r>
            <a:r>
              <a:rPr sz="1600" spc="5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product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accessible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on</a:t>
            </a:r>
            <a:r>
              <a:rPr sz="1600" spc="5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all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devices.</a:t>
            </a:r>
            <a:endParaRPr sz="1600">
              <a:latin typeface="Roboto"/>
              <a:cs typeface="Roboto"/>
            </a:endParaRPr>
          </a:p>
        </p:txBody>
      </p:sp>
      <p:graphicFrame>
        <p:nvGraphicFramePr>
          <p:cNvPr id="9" name="Table 5">
            <a:extLst>
              <a:ext uri="{FF2B5EF4-FFF2-40B4-BE49-F238E27FC236}">
                <a16:creationId xmlns:a16="http://schemas.microsoft.com/office/drawing/2014/main" id="{0417751F-A99E-4E75-96B3-AD357B9FDD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7577117"/>
              </p:ext>
            </p:extLst>
          </p:nvPr>
        </p:nvGraphicFramePr>
        <p:xfrm>
          <a:off x="304800" y="1446220"/>
          <a:ext cx="17487900" cy="59399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6925">
                  <a:extLst>
                    <a:ext uri="{9D8B030D-6E8A-4147-A177-3AD203B41FA5}">
                      <a16:colId xmlns:a16="http://schemas.microsoft.com/office/drawing/2014/main" val="3073803767"/>
                    </a:ext>
                  </a:extLst>
                </a:gridCol>
                <a:gridCol w="2876797">
                  <a:extLst>
                    <a:ext uri="{9D8B030D-6E8A-4147-A177-3AD203B41FA5}">
                      <a16:colId xmlns:a16="http://schemas.microsoft.com/office/drawing/2014/main" val="3541427594"/>
                    </a:ext>
                  </a:extLst>
                </a:gridCol>
                <a:gridCol w="2044040">
                  <a:extLst>
                    <a:ext uri="{9D8B030D-6E8A-4147-A177-3AD203B41FA5}">
                      <a16:colId xmlns:a16="http://schemas.microsoft.com/office/drawing/2014/main" val="3829672187"/>
                    </a:ext>
                  </a:extLst>
                </a:gridCol>
                <a:gridCol w="2725387">
                  <a:extLst>
                    <a:ext uri="{9D8B030D-6E8A-4147-A177-3AD203B41FA5}">
                      <a16:colId xmlns:a16="http://schemas.microsoft.com/office/drawing/2014/main" val="1738128362"/>
                    </a:ext>
                  </a:extLst>
                </a:gridCol>
                <a:gridCol w="2573977">
                  <a:extLst>
                    <a:ext uri="{9D8B030D-6E8A-4147-A177-3AD203B41FA5}">
                      <a16:colId xmlns:a16="http://schemas.microsoft.com/office/drawing/2014/main" val="3636754008"/>
                    </a:ext>
                  </a:extLst>
                </a:gridCol>
                <a:gridCol w="2573977">
                  <a:extLst>
                    <a:ext uri="{9D8B030D-6E8A-4147-A177-3AD203B41FA5}">
                      <a16:colId xmlns:a16="http://schemas.microsoft.com/office/drawing/2014/main" val="733138899"/>
                    </a:ext>
                  </a:extLst>
                </a:gridCol>
                <a:gridCol w="2876797">
                  <a:extLst>
                    <a:ext uri="{9D8B030D-6E8A-4147-A177-3AD203B41FA5}">
                      <a16:colId xmlns:a16="http://schemas.microsoft.com/office/drawing/2014/main" val="3131453240"/>
                    </a:ext>
                  </a:extLst>
                </a:gridCol>
              </a:tblGrid>
              <a:tr h="1200269"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Substantial Completion Date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Project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>
                          <a:solidFill>
                            <a:schemeClr val="bg1"/>
                          </a:solidFill>
                        </a:rPr>
                        <a:t>Maintenance Notes Projected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>
                          <a:solidFill>
                            <a:schemeClr val="bg1"/>
                          </a:solidFill>
                        </a:rPr>
                        <a:t>Revenue Bonds Proceeds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General Funds </a:t>
                      </a:r>
                    </a:p>
                    <a:p>
                      <a:pPr algn="ctr"/>
                      <a:r>
                        <a:rPr lang="en-US" sz="2500"/>
                        <a:t>Use of Fund Bal.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Interest Earnings Projection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971003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/>
                        <a:t>Reagan Adm Bldg.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Feb  9, 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$8,365,500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$ 8,365,500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3007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/>
                        <a:t>Adult Ed Building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Oct 25,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$18,358,750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$ 3,659,000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$12,728,598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$1,870,000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$101,153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561082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/>
                        <a:t>HP East Middle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Oct 25,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$7,916,645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$ 1,089,500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$4,909,645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$1,870,000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$47,500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999968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/>
                        <a:t>Ab East Campus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Aug 16,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$17,805,875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$ 2,759,000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$12,943,640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$2,000,000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103,235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2340"/>
                  </a:ext>
                </a:extLst>
              </a:tr>
              <a:tr h="453435"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$52,446,770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$15,873,000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$30,581,882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$5,740,000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$251,888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7715876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Closed on</a:t>
                      </a:r>
                    </a:p>
                    <a:p>
                      <a:r>
                        <a:rPr lang="en-US" sz="2500"/>
                        <a:t> 12-2-20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Invested in pools.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971767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6EF8D78C-6E59-4A27-93EE-3AF2FD9EAD70}"/>
                  </a:ext>
                </a:extLst>
              </p14:cNvPr>
              <p14:cNvContentPartPr/>
              <p14:nvPr/>
            </p14:nvContentPartPr>
            <p14:xfrm>
              <a:off x="2254024" y="9920190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6EF8D78C-6E59-4A27-93EE-3AF2FD9EAD7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00024" y="981219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D7ED17AD-444C-4AA2-B0BA-11A777CAA750}"/>
                  </a:ext>
                </a:extLst>
              </p14:cNvPr>
              <p14:cNvContentPartPr/>
              <p14:nvPr/>
            </p14:nvContentPartPr>
            <p14:xfrm>
              <a:off x="2248264" y="9781230"/>
              <a:ext cx="1850400" cy="2908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D7ED17AD-444C-4AA2-B0BA-11A777CAA75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94264" y="9673230"/>
                <a:ext cx="1958040" cy="50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E85183E5-9056-4395-B9E2-461A918D5DAE}"/>
                  </a:ext>
                </a:extLst>
              </p14:cNvPr>
              <p14:cNvContentPartPr/>
              <p14:nvPr/>
            </p14:nvContentPartPr>
            <p14:xfrm>
              <a:off x="7965784" y="9970230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E85183E5-9056-4395-B9E2-461A918D5DA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911784" y="986223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5B93C7A3-8888-48F9-B9BC-F83E81FF33F2}"/>
                  </a:ext>
                </a:extLst>
              </p14:cNvPr>
              <p14:cNvContentPartPr/>
              <p14:nvPr/>
            </p14:nvContentPartPr>
            <p14:xfrm>
              <a:off x="7876144" y="9794550"/>
              <a:ext cx="1873440" cy="2808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5B93C7A3-8888-48F9-B9BC-F83E81FF33F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822144" y="9686550"/>
                <a:ext cx="1981080" cy="49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2B909844-B8CC-4B3F-84C1-62D9549D8C13}"/>
                  </a:ext>
                </a:extLst>
              </p14:cNvPr>
              <p14:cNvContentPartPr/>
              <p14:nvPr/>
            </p14:nvContentPartPr>
            <p14:xfrm>
              <a:off x="2367064" y="9981750"/>
              <a:ext cx="1271880" cy="892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2B909844-B8CC-4B3F-84C1-62D9549D8C1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313064" y="9873750"/>
                <a:ext cx="1379520" cy="30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D4DDB878-DF26-43B5-9F5B-96C1DBFF7712}"/>
                  </a:ext>
                </a:extLst>
              </p14:cNvPr>
              <p14:cNvContentPartPr/>
              <p14:nvPr/>
            </p14:nvContentPartPr>
            <p14:xfrm>
              <a:off x="2404504" y="10031430"/>
              <a:ext cx="1607760" cy="518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D4DDB878-DF26-43B5-9F5B-96C1DBFF7712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350504" y="9924175"/>
                <a:ext cx="1715400" cy="265993"/>
              </a:xfrm>
              <a:prstGeom prst="rect">
                <a:avLst/>
              </a:prstGeom>
            </p:spPr>
          </p:pic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20D8388B-A69A-439D-83AD-363B4FD4934D}"/>
              </a:ext>
            </a:extLst>
          </p:cNvPr>
          <p:cNvSpPr txBox="1"/>
          <p:nvPr/>
        </p:nvSpPr>
        <p:spPr>
          <a:xfrm>
            <a:off x="3229261" y="316410"/>
            <a:ext cx="146304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2020 Projected Capital Improvement Program</a:t>
            </a:r>
            <a:endParaRPr lang="en-US" sz="440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228F12BE-1981-43A7-8031-E7183408AD3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36</a:t>
            </a:fld>
            <a:endParaRPr lang="en-US" sz="28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53257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037" y="1302385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6780D9-CE70-4358-8862-C809CB850FDA}"/>
              </a:ext>
            </a:extLst>
          </p:cNvPr>
          <p:cNvSpPr txBox="1"/>
          <p:nvPr/>
        </p:nvSpPr>
        <p:spPr>
          <a:xfrm>
            <a:off x="1923435" y="114300"/>
            <a:ext cx="14441130" cy="783193"/>
          </a:xfrm>
          <a:prstGeom prst="roundRect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</a:p>
        </p:txBody>
      </p:sp>
      <p:sp>
        <p:nvSpPr>
          <p:cNvPr id="6" name="object 187">
            <a:extLst>
              <a:ext uri="{FF2B5EF4-FFF2-40B4-BE49-F238E27FC236}">
                <a16:creationId xmlns:a16="http://schemas.microsoft.com/office/drawing/2014/main" id="{68432409-01C8-4D86-AF74-5C991354163D}"/>
              </a:ext>
            </a:extLst>
          </p:cNvPr>
          <p:cNvSpPr txBox="1"/>
          <p:nvPr/>
        </p:nvSpPr>
        <p:spPr>
          <a:xfrm>
            <a:off x="-190500" y="2047455"/>
            <a:ext cx="18211800" cy="4292457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 dirty="0">
                <a:solidFill>
                  <a:srgbClr val="13110E"/>
                </a:solidFill>
                <a:cs typeface="Roboto"/>
              </a:rPr>
              <a:t>I certify that the foregoing information is true and accurate to the best of my knowledge.</a:t>
            </a:r>
          </a:p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 dirty="0">
                <a:solidFill>
                  <a:srgbClr val="13110E"/>
                </a:solidFill>
                <a:cs typeface="Roboto"/>
              </a:rPr>
              <a:t>/s/ Jesus J. Amezcua, RTSBA,CPA, Ph.D., CPFIM, Asst. Supt. for Business Support Services</a:t>
            </a:r>
          </a:p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 dirty="0">
                <a:solidFill>
                  <a:srgbClr val="13110E"/>
                </a:solidFill>
                <a:cs typeface="Roboto"/>
              </a:rPr>
              <a:t>/s/ Marcia Leiva, Chief Accounting Officer</a:t>
            </a:r>
          </a:p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 dirty="0">
                <a:solidFill>
                  <a:srgbClr val="13110E"/>
                </a:solidFill>
                <a:cs typeface="Roboto"/>
              </a:rPr>
              <a:t>/s/ Rubi Platero, MBA, Staff Accountant II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E7F591-E2A6-41E6-A092-16CBEDC545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6591300"/>
            <a:ext cx="3087549" cy="11066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F8513E-279E-424E-8913-175AB139FF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49200" y="6329898"/>
            <a:ext cx="4061766" cy="1106649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5DA93BD3-2C1D-4AA4-AFE4-69ABDB4D50F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FF0000"/>
                </a:solidFill>
              </a:rPr>
              <a:t>37</a:t>
            </a:fld>
            <a:endParaRPr lang="en-US" sz="28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895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37054CC2A8BB49AD2AEF0413AC0277" ma:contentTypeVersion="2" ma:contentTypeDescription="Create a new document." ma:contentTypeScope="" ma:versionID="4b19148d5e9ae5e158fb2976fdaea4bd">
  <xsd:schema xmlns:xsd="http://www.w3.org/2001/XMLSchema" xmlns:xs="http://www.w3.org/2001/XMLSchema" xmlns:p="http://schemas.microsoft.com/office/2006/metadata/properties" xmlns:ns2="68a1d430-a50e-484c-b4d2-499916cee947" targetNamespace="http://schemas.microsoft.com/office/2006/metadata/properties" ma:root="true" ma:fieldsID="2fedc01e952a2be0561f789e1d7a5ad6" ns2:_="">
    <xsd:import namespace="68a1d430-a50e-484c-b4d2-499916cee94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a1d430-a50e-484c-b4d2-499916cee9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7B10425-FF12-4423-8DD0-6CEAA68019A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E594FD4-DC4B-4D3C-ABD0-90F0B5FB3D07}">
  <ds:schemaRefs>
    <ds:schemaRef ds:uri="http://purl.org/dc/terms/"/>
    <ds:schemaRef ds:uri="68a1d430-a50e-484c-b4d2-499916cee947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7CD87B4-4DDA-4D53-84E0-3C87A86FE69E}">
  <ds:schemaRefs>
    <ds:schemaRef ds:uri="68a1d430-a50e-484c-b4d2-499916cee94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517</TotalTime>
  <Words>1858</Words>
  <Application>Microsoft Office PowerPoint</Application>
  <PresentationFormat>Custom</PresentationFormat>
  <Paragraphs>299</Paragraphs>
  <Slides>37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Links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5" baseType="lpstr">
      <vt:lpstr>Abadi Extra Light</vt:lpstr>
      <vt:lpstr>Adobe Devanagari</vt:lpstr>
      <vt:lpstr>Arial</vt:lpstr>
      <vt:lpstr>Calibri</vt:lpstr>
      <vt:lpstr>Roboto</vt:lpstr>
      <vt:lpstr>Times New Roman</vt:lpstr>
      <vt:lpstr>Office Theme</vt:lpstr>
      <vt:lpstr>https://harriscountydeptofed-my.sharepoint.com/personal/jamezcua_hcde-texas_org/Documents/Desktop/COVI9/MISC%20FIles/Covid%20Files/Contingency%20Plan%20Files/CIP%20Projections%20and%20Budget/Copy%20of%20Revised%20PFC%20for%202020%20with%20Bond%20Capacity%20Edits%20V9.0%20(003).xlsx!Sheet1!R1C3:R19C18</vt:lpstr>
      <vt:lpstr>PowerPoint Presentation</vt:lpstr>
      <vt:lpstr>Highlights of Interim Financial Report (unaudited)</vt:lpstr>
      <vt:lpstr>Posted on Our Website</vt:lpstr>
      <vt:lpstr>PowerPoint Presentation</vt:lpstr>
      <vt:lpstr>INTERIM FINANCIAL REPORT (unaudited) ASST. SUPERINTENDENT FOR BUSINESS SERVICES MESSAGE As of March 31, 2022</vt:lpstr>
      <vt:lpstr>INTERIM FINANCIAL REPORT (unaudited) As of March 31, 2022  Financial Ratios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Education Foundation Update</vt:lpstr>
      <vt:lpstr>PowerPoint Presentation</vt:lpstr>
      <vt:lpstr>PowerPoint Presentation</vt:lpstr>
      <vt:lpstr>PowerPoint Presentation</vt:lpstr>
      <vt:lpstr>PFC &amp; Lease Revenue Projects Update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and Blue Clean Digital Tech Company Proposal Mission and Goals Presentation</dc:title>
  <dc:creator>Natalya E. Sumner</dc:creator>
  <cp:keywords>DAEqrIuPPkk,BAEfhMRsqpg</cp:keywords>
  <cp:lastModifiedBy>Jessica Bermea</cp:lastModifiedBy>
  <cp:revision>160</cp:revision>
  <cp:lastPrinted>2022-02-22T21:49:40Z</cp:lastPrinted>
  <dcterms:created xsi:type="dcterms:W3CDTF">2021-09-22T16:28:29Z</dcterms:created>
  <dcterms:modified xsi:type="dcterms:W3CDTF">2022-04-20T00:20:16Z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2021-09-22T00:00:00Z</vt:filetime>
  </property>
  <property fmtid="{D5CDD505-2E9C-101B-9397-08002B2CF9AE}" pid="3" name="Creator">
    <vt:lpwstr>Canva</vt:lpwstr>
  </property>
  <property fmtid="{D5CDD505-2E9C-101B-9397-08002B2CF9AE}" pid="4" name="LastSaved">
    <vt:filetime>2021-09-22T00:00:00Z</vt:filetime>
  </property>
  <property fmtid="{D5CDD505-2E9C-101B-9397-08002B2CF9AE}" pid="5" name="ContentTypeId">
    <vt:lpwstr>0x010100D237054CC2A8BB49AD2AEF0413AC0277</vt:lpwstr>
  </property>
</Properties>
</file>