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5" r:id="rId9"/>
    <p:sldId id="288" r:id="rId10"/>
    <p:sldId id="286" r:id="rId11"/>
    <p:sldId id="264" r:id="rId12"/>
    <p:sldId id="290" r:id="rId13"/>
    <p:sldId id="292" r:id="rId14"/>
    <p:sldId id="291" r:id="rId15"/>
    <p:sldId id="266" r:id="rId16"/>
    <p:sldId id="297" r:id="rId17"/>
    <p:sldId id="323" r:id="rId18"/>
    <p:sldId id="299" r:id="rId19"/>
    <p:sldId id="300" r:id="rId20"/>
    <p:sldId id="301" r:id="rId21"/>
    <p:sldId id="293" r:id="rId22"/>
    <p:sldId id="305" r:id="rId23"/>
    <p:sldId id="308" r:id="rId24"/>
    <p:sldId id="313" r:id="rId25"/>
    <p:sldId id="330" r:id="rId26"/>
    <p:sldId id="278" r:id="rId27"/>
    <p:sldId id="270" r:id="rId28"/>
    <p:sldId id="315" r:id="rId29"/>
    <p:sldId id="311" r:id="rId30"/>
    <p:sldId id="283" r:id="rId31"/>
    <p:sldId id="273" r:id="rId32"/>
    <p:sldId id="268" r:id="rId33"/>
    <p:sldId id="322" r:id="rId34"/>
    <p:sldId id="272" r:id="rId35"/>
    <p:sldId id="289" r:id="rId36"/>
    <p:sldId id="279" r:id="rId37"/>
    <p:sldId id="329" r:id="rId38"/>
  </p:sldIdLst>
  <p:sldSz cx="18288000" cy="10287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3F1"/>
    <a:srgbClr val="3399FF"/>
    <a:srgbClr val="558ED5"/>
    <a:srgbClr val="4F81BD"/>
    <a:srgbClr val="087186"/>
    <a:srgbClr val="0066CC"/>
    <a:srgbClr val="0033CC"/>
    <a:srgbClr val="89CFFF"/>
    <a:srgbClr val="021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57" autoAdjust="0"/>
  </p:normalViewPr>
  <p:slideViewPr>
    <p:cSldViewPr>
      <p:cViewPr varScale="1">
        <p:scale>
          <a:sx n="46" d="100"/>
          <a:sy n="46" d="100"/>
        </p:scale>
        <p:origin x="900" y="54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4:59.5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0 181,'0'-2,"1"0,-1 0,0 0,1 0,-1 0,1 0,-1 0,1 0,0 0,0 0,0 1,0-1,0 0,0 1,0-1,1 1,-1-1,1 1,-1 0,1-1,-1 1,1 0,0 0,0 0,-1 0,1 0,0 1,0-1,0 0,0 1,3-1,8-1,-1 1,1 0,-1 0,13 2,-10 0,11 0,1-2,-1 0,45-9,-29 1,65-4,-15 1,-17 1,-16 2,67-18,-1-1,-95 23,0 1,41 1,1588 7,-963-5,542 1,-648 27,-394-3,-146-16,-18-4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1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65,'49'1,"152"-4,-142-1,81-15,-83 7,-20 3,1 2,1 2,55-2,601 10,-399-4,-84 12,-191-9,7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3.8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0 212,'0'-2,"0"0,1 0,-1 0,0 0,1 0,-1 1,1-1,0 0,0 0,-1 0,1 1,0-1,1 1,-1-1,0 1,0-1,1 1,-1-1,1 1,-1 0,1 0,-1 0,1 0,0 0,2-1,4-1,0 0,0 1,0 0,13-2,61-4,139 4,-148 5,2130 1,-1937-2,-201-3,111-20,-57 5,-60 11,183-27,-155 21,0 3,89 2,74-4,84-6,1 17,-168 2,-143-1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6.2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1,'1235'0,"-1122"8,-12 0,475-6,-295-4,-259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9.9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81,'36'2,"68"12,-2 1,308-6,63 6,-334-1,1-6,-1-7,1-5,-1-6,200-42,47-5,-294 41,-65 9,48-4,-44 10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7T00:07:35.39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0 329,'25'-2,"-1"-1,0-1,0-1,34-11,36-8,30 6,-80 14,0-2,-1-2,59-20,-67 14,1 2,-1 1,2 2,-1 1,71-5,-3 14,-64 1,0-2,0-1,0-2,-1-2,56-14,-52 7,0 2,1 2,55-3,135 7,-174 1,0-2,106-24,-101 16,1 2,70-2,137 16,-243-3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602"/>
          </a:xfrm>
          <a:prstGeom prst="rect">
            <a:avLst/>
          </a:prstGeom>
        </p:spPr>
        <p:txBody>
          <a:bodyPr vert="horz" lIns="52174" tIns="26087" rIns="52174" bIns="26087" rtlCol="0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0" y="1"/>
            <a:ext cx="4028440" cy="351602"/>
          </a:xfrm>
          <a:prstGeom prst="rect">
            <a:avLst/>
          </a:prstGeom>
        </p:spPr>
        <p:txBody>
          <a:bodyPr vert="horz" lIns="52174" tIns="26087" rIns="52174" bIns="26087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74" tIns="26087" rIns="52174" bIns="260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7"/>
            <a:ext cx="7437120" cy="2759803"/>
          </a:xfrm>
          <a:prstGeom prst="rect">
            <a:avLst/>
          </a:prstGeom>
        </p:spPr>
        <p:txBody>
          <a:bodyPr vert="horz" lIns="52174" tIns="26087" rIns="52174" bIns="260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799"/>
            <a:ext cx="4028440" cy="351601"/>
          </a:xfrm>
          <a:prstGeom prst="rect">
            <a:avLst/>
          </a:prstGeom>
        </p:spPr>
        <p:txBody>
          <a:bodyPr vert="horz" lIns="52174" tIns="26087" rIns="52174" bIns="26087" rtlCol="0" anchor="b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0" y="6658799"/>
            <a:ext cx="4028440" cy="351601"/>
          </a:xfrm>
          <a:prstGeom prst="rect">
            <a:avLst/>
          </a:prstGeom>
        </p:spPr>
        <p:txBody>
          <a:bodyPr vert="horz" lIns="52174" tIns="26087" rIns="52174" bIns="26087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me.com/sh?h=4ddBbsW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hcde-texas.org/transparency/tax-rat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3.png"/><Relationship Id="rId3" Type="http://schemas.openxmlformats.org/officeDocument/2006/relationships/customXml" Target="../ink/ink1.xml"/><Relationship Id="rId7" Type="http://schemas.openxmlformats.org/officeDocument/2006/relationships/image" Target="../media/image350.png"/><Relationship Id="rId12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11" Type="http://schemas.openxmlformats.org/officeDocument/2006/relationships/image" Target="../media/image370.png"/><Relationship Id="rId5" Type="http://schemas.openxmlformats.org/officeDocument/2006/relationships/image" Target="../media/image340.png"/><Relationship Id="rId10" Type="http://schemas.openxmlformats.org/officeDocument/2006/relationships/customXml" Target="../ink/ink4.xml"/><Relationship Id="rId9" Type="http://schemas.openxmlformats.org/officeDocument/2006/relationships/image" Target="../media/image3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0.png"/><Relationship Id="rId7" Type="http://schemas.openxmlformats.org/officeDocument/2006/relationships/image" Target="../media/image41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6.xml"/><Relationship Id="rId5" Type="http://schemas.openxmlformats.org/officeDocument/2006/relationships/image" Target="../media/image400.png"/><Relationship Id="rId4" Type="http://schemas.openxmlformats.org/officeDocument/2006/relationships/customXml" Target="../ink/ink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37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6.png"/><Relationship Id="rId5" Type="http://schemas.openxmlformats.org/officeDocument/2006/relationships/image" Target="../media/image74.emf"/><Relationship Id="rId4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600.png"/><Relationship Id="rId3" Type="http://schemas.openxmlformats.org/officeDocument/2006/relationships/image" Target="../media/image550.png"/><Relationship Id="rId7" Type="http://schemas.openxmlformats.org/officeDocument/2006/relationships/image" Target="../media/image570.png"/><Relationship Id="rId12" Type="http://schemas.openxmlformats.org/officeDocument/2006/relationships/customXml" Target="../ink/ink13.xml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0.xml"/><Relationship Id="rId11" Type="http://schemas.openxmlformats.org/officeDocument/2006/relationships/image" Target="../media/image590.png"/><Relationship Id="rId5" Type="http://schemas.openxmlformats.org/officeDocument/2006/relationships/image" Target="../media/image560.png"/><Relationship Id="rId15" Type="http://schemas.openxmlformats.org/officeDocument/2006/relationships/image" Target="../media/image80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580.png"/><Relationship Id="rId1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0"/>
            <a:ext cx="18279110" cy="10289540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6000" y="2394518"/>
            <a:ext cx="9265920" cy="4302716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January 31, 2022</a:t>
            </a:r>
            <a:endParaRPr sz="3200" dirty="0">
              <a:latin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57" y="779080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solidFill>
              <a:schemeClr val="tx1"/>
            </a:solidFill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E5A161-5F22-4535-A31E-58181E110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2817"/>
            <a:ext cx="18316681" cy="10299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78876"/>
            <a:ext cx="18278475" cy="8947543"/>
            <a:chOff x="0" y="1342859"/>
            <a:chExt cx="18278475" cy="8947543"/>
          </a:xfrm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96117" y="6591300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ln w="9524">
              <a:solidFill>
                <a:srgbClr val="1753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16515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/>
              <a:t>Highlights of Interim Financial Report (unaudited)</a:t>
            </a:r>
            <a:endParaRPr sz="6000" b="1" dirty="0"/>
          </a:p>
        </p:txBody>
      </p:sp>
      <p:sp>
        <p:nvSpPr>
          <p:cNvPr id="9" name="object 9"/>
          <p:cNvSpPr txBox="1"/>
          <p:nvPr/>
        </p:nvSpPr>
        <p:spPr>
          <a:xfrm>
            <a:off x="11143348" y="2789426"/>
            <a:ext cx="4249052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5" dirty="0">
                <a:solidFill>
                  <a:srgbClr val="13110E"/>
                </a:solidFill>
                <a:latin typeface="Roboto"/>
                <a:cs typeface="Roboto"/>
              </a:rPr>
              <a:t>January 31, 2022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800" dirty="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63476" y="4177831"/>
            <a:ext cx="7399076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rgbClr val="13110E"/>
                </a:solidFill>
                <a:latin typeface="Roboto"/>
                <a:cs typeface="Roboto"/>
              </a:rPr>
              <a:t>BUDGET AMENDMENT REPORT for the February 23, 2022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rgbClr val="13110E"/>
                </a:solidFill>
                <a:latin typeface="Roboto"/>
                <a:cs typeface="Roboto"/>
              </a:rPr>
              <a:t>Board meeting</a:t>
            </a:r>
            <a:endParaRPr sz="3600" dirty="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37524" y="6853960"/>
            <a:ext cx="7650276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rgbClr val="13110E"/>
                </a:solidFill>
                <a:highlight>
                  <a:srgbClr val="FFFF00"/>
                </a:highlight>
                <a:latin typeface="Roboto"/>
                <a:cs typeface="Roboto"/>
              </a:rPr>
              <a:t>Click below for a 1-minute Briefing: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 err="1">
                <a:hlinkClick r:id="rId3"/>
              </a:rPr>
              <a:t>jan</a:t>
            </a:r>
            <a:r>
              <a:rPr lang="en-US" sz="2800" dirty="0">
                <a:hlinkClick r:id="rId3"/>
              </a:rPr>
              <a:t> 2022 | Financials | </a:t>
            </a:r>
            <a:r>
              <a:rPr lang="en-US" sz="2800" dirty="0" err="1">
                <a:hlinkClick r:id="rId3"/>
              </a:rPr>
              <a:t>ShowMe</a:t>
            </a:r>
            <a:endParaRPr lang="en-US" sz="2800" dirty="0">
              <a:solidFill>
                <a:srgbClr val="13110E"/>
              </a:solidFill>
              <a:highlight>
                <a:srgbClr val="FFFF00"/>
              </a:highlight>
              <a:latin typeface="Roboto"/>
              <a:cs typeface="Roboto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rgbClr val="13110E"/>
                </a:solidFill>
                <a:highlight>
                  <a:srgbClr val="FFFF00"/>
                </a:highlight>
                <a:latin typeface="Roboto"/>
                <a:cs typeface="Roboto"/>
              </a:rPr>
              <a:t>Prepared by: Business Support Services Division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800" dirty="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136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0924F-6F8B-45C4-9A2D-B55DA44A7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" y="11732"/>
            <a:ext cx="18285101" cy="103160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13" y="2474044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FFFFFF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FFFFFF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FFFFFF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502291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6500050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0" y="6500050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81D186-7743-4967-87BE-139CB21E2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471"/>
            <a:ext cx="18278475" cy="102444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87AB0-18A6-4EA6-A2A2-DBF22B4E3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525" y="-35928"/>
            <a:ext cx="18287985" cy="102778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2A9A96-F6BC-4EDA-8C0E-2AE54EB763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47524"/>
            <a:ext cx="18303344" cy="103229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472" y="385482"/>
            <a:ext cx="13562329" cy="25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GENERAL FUND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Balance Sheet as of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January 31, 2022</a:t>
            </a:r>
            <a:endParaRPr lang="en-US" sz="32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743953"/>
            <a:ext cx="6719182" cy="182854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8402D1-EF76-4334-A18F-92FAF6500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737" y="86834"/>
            <a:ext cx="8610599" cy="8721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1E074-D300-48F7-BCD0-31D38EAA2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14" y="0"/>
            <a:ext cx="18291313" cy="103137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 of January 31, 2022</a:t>
            </a:r>
            <a:endParaRPr sz="3200" dirty="0">
              <a:solidFill>
                <a:schemeClr val="tx1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999" y="2238178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  <a:cs typeface="Roboto"/>
              </a:rPr>
              <a:t>ESTIMATED </a:t>
            </a:r>
            <a:r>
              <a:rPr lang="en-US" sz="2800" b="1" spc="-5" dirty="0">
                <a:latin typeface="Roboto"/>
                <a:cs typeface="Roboto"/>
              </a:rPr>
              <a:t>General Fund balance at 01/31/2022 is $32,532,090 after current appropriations. 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2022.</a:t>
            </a: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011988" y="7997477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A4926C-8FF3-40E5-B605-E0EEDD4A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755260"/>
            <a:ext cx="13487400" cy="47970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A4D8B4-6BBC-474C-86F3-71E258EDF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5529"/>
            <a:ext cx="18278475" cy="102559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DB9C2AF-7278-42E2-81C0-B196787D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954" y="8676134"/>
            <a:ext cx="13168501" cy="9388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1E8F54-38CC-4073-B174-1FA881E8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436" y="6817967"/>
            <a:ext cx="13168501" cy="9388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C32A8C1-553C-4C99-BAD5-2C4E599F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954" y="5171582"/>
            <a:ext cx="13168501" cy="9388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843955" y="3270789"/>
            <a:ext cx="13168971" cy="940761"/>
          </a:xfrm>
          <a:custGeom>
            <a:avLst/>
            <a:gdLst/>
            <a:ahLst/>
            <a:cxnLst/>
            <a:rect l="l" t="t" r="r" b="b"/>
            <a:pathLst>
              <a:path w="6629400" h="3857625">
                <a:moveTo>
                  <a:pt x="6261534" y="3857624"/>
                </a:moveTo>
                <a:lnTo>
                  <a:pt x="367790" y="3857624"/>
                </a:lnTo>
                <a:lnTo>
                  <a:pt x="321746" y="3854747"/>
                </a:lnTo>
                <a:lnTo>
                  <a:pt x="277384" y="3846347"/>
                </a:lnTo>
                <a:lnTo>
                  <a:pt x="235051" y="3832774"/>
                </a:lnTo>
                <a:lnTo>
                  <a:pt x="195095" y="3814376"/>
                </a:lnTo>
                <a:lnTo>
                  <a:pt x="157867" y="3791504"/>
                </a:lnTo>
                <a:lnTo>
                  <a:pt x="123712" y="3764505"/>
                </a:lnTo>
                <a:lnTo>
                  <a:pt x="92981" y="3733728"/>
                </a:lnTo>
                <a:lnTo>
                  <a:pt x="66022" y="3699524"/>
                </a:lnTo>
                <a:lnTo>
                  <a:pt x="43183" y="3662239"/>
                </a:lnTo>
                <a:lnTo>
                  <a:pt x="24813" y="3622225"/>
                </a:lnTo>
                <a:lnTo>
                  <a:pt x="11260" y="3579829"/>
                </a:lnTo>
                <a:lnTo>
                  <a:pt x="2873" y="3535401"/>
                </a:lnTo>
                <a:lnTo>
                  <a:pt x="0" y="3489290"/>
                </a:lnTo>
                <a:lnTo>
                  <a:pt x="0" y="368334"/>
                </a:lnTo>
                <a:lnTo>
                  <a:pt x="2873" y="322223"/>
                </a:lnTo>
                <a:lnTo>
                  <a:pt x="11260" y="277794"/>
                </a:lnTo>
                <a:lnTo>
                  <a:pt x="24813" y="235399"/>
                </a:lnTo>
                <a:lnTo>
                  <a:pt x="43183" y="195384"/>
                </a:lnTo>
                <a:lnTo>
                  <a:pt x="66022" y="158100"/>
                </a:lnTo>
                <a:lnTo>
                  <a:pt x="92981" y="123895"/>
                </a:lnTo>
                <a:lnTo>
                  <a:pt x="123712" y="93119"/>
                </a:lnTo>
                <a:lnTo>
                  <a:pt x="157867" y="66120"/>
                </a:lnTo>
                <a:lnTo>
                  <a:pt x="195095" y="43247"/>
                </a:lnTo>
                <a:lnTo>
                  <a:pt x="235051" y="24850"/>
                </a:lnTo>
                <a:lnTo>
                  <a:pt x="277384" y="11277"/>
                </a:lnTo>
                <a:lnTo>
                  <a:pt x="321746" y="2877"/>
                </a:lnTo>
                <a:lnTo>
                  <a:pt x="367790" y="0"/>
                </a:lnTo>
                <a:lnTo>
                  <a:pt x="6261534" y="0"/>
                </a:lnTo>
                <a:lnTo>
                  <a:pt x="6307578" y="2877"/>
                </a:lnTo>
                <a:lnTo>
                  <a:pt x="6351940" y="11277"/>
                </a:lnTo>
                <a:lnTo>
                  <a:pt x="6394273" y="24850"/>
                </a:lnTo>
                <a:lnTo>
                  <a:pt x="6434229" y="43247"/>
                </a:lnTo>
                <a:lnTo>
                  <a:pt x="6471458" y="66120"/>
                </a:lnTo>
                <a:lnTo>
                  <a:pt x="6505612" y="93119"/>
                </a:lnTo>
                <a:lnTo>
                  <a:pt x="6536343" y="123895"/>
                </a:lnTo>
                <a:lnTo>
                  <a:pt x="6563302" y="158100"/>
                </a:lnTo>
                <a:lnTo>
                  <a:pt x="6586141" y="195384"/>
                </a:lnTo>
                <a:lnTo>
                  <a:pt x="6604511" y="235399"/>
                </a:lnTo>
                <a:lnTo>
                  <a:pt x="6618064" y="277794"/>
                </a:lnTo>
                <a:lnTo>
                  <a:pt x="6626451" y="322223"/>
                </a:lnTo>
                <a:lnTo>
                  <a:pt x="6629325" y="368334"/>
                </a:lnTo>
                <a:lnTo>
                  <a:pt x="6629325" y="3489290"/>
                </a:lnTo>
                <a:lnTo>
                  <a:pt x="6626451" y="3535401"/>
                </a:lnTo>
                <a:lnTo>
                  <a:pt x="6618064" y="3579829"/>
                </a:lnTo>
                <a:lnTo>
                  <a:pt x="6604511" y="3622225"/>
                </a:lnTo>
                <a:lnTo>
                  <a:pt x="6586141" y="3662239"/>
                </a:lnTo>
                <a:lnTo>
                  <a:pt x="6563302" y="3699524"/>
                </a:lnTo>
                <a:lnTo>
                  <a:pt x="6536343" y="3733728"/>
                </a:lnTo>
                <a:lnTo>
                  <a:pt x="6505612" y="3764505"/>
                </a:lnTo>
                <a:lnTo>
                  <a:pt x="6471458" y="3791504"/>
                </a:lnTo>
                <a:lnTo>
                  <a:pt x="6434229" y="3814376"/>
                </a:lnTo>
                <a:lnTo>
                  <a:pt x="6394273" y="3832774"/>
                </a:lnTo>
                <a:lnTo>
                  <a:pt x="6351940" y="3846347"/>
                </a:lnTo>
                <a:lnTo>
                  <a:pt x="6307578" y="3854747"/>
                </a:lnTo>
                <a:lnTo>
                  <a:pt x="6261534" y="385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810000" y="3291667"/>
            <a:ext cx="13709312" cy="767518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85"/>
              </a:spcBef>
            </a:pPr>
            <a:r>
              <a:rPr lang="en-US" sz="3600" spc="35" dirty="0">
                <a:solidFill>
                  <a:srgbClr val="13110E"/>
                </a:solidFill>
                <a:latin typeface="Roboto"/>
                <a:cs typeface="Roboto"/>
              </a:rPr>
              <a:t>Level One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lang="en-US" sz="4500" b="1" spc="-5" dirty="0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sz="4500" dirty="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8842" y="3449203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5400" spc="-50" dirty="0"/>
              <a:t>INTERIM FINANCIAL REPORT (unaudited)</a:t>
            </a:r>
            <a:br>
              <a:rPr lang="en-US" sz="5400" spc="-50" dirty="0"/>
            </a:br>
            <a:r>
              <a:rPr lang="en-US" sz="5400" spc="-50" dirty="0"/>
              <a:t>As of January 31, 2022</a:t>
            </a:r>
            <a:br>
              <a:rPr lang="en-US" sz="7200" spc="-50" dirty="0"/>
            </a:br>
            <a:endParaRPr sz="5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932813" y="8692362"/>
            <a:ext cx="1561150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638012" y="6852646"/>
            <a:ext cx="17373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1385263" y="5177388"/>
            <a:ext cx="14706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13110E"/>
                </a:solidFill>
                <a:latin typeface="Roboto"/>
                <a:cs typeface="Roboto"/>
              </a:rPr>
              <a:t>Two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leverage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6080E5-80BA-4D53-BFEF-BA26B0AC276C}"/>
              </a:ext>
            </a:extLst>
          </p:cNvPr>
          <p:cNvSpPr txBox="1"/>
          <p:nvPr/>
        </p:nvSpPr>
        <p:spPr>
          <a:xfrm>
            <a:off x="6622712" y="2237539"/>
            <a:ext cx="9144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 spc="-5" dirty="0">
                <a:solidFill>
                  <a:srgbClr val="13110E"/>
                </a:solidFill>
                <a:latin typeface="Roboto"/>
              </a:rPr>
              <a:t>Financial Ratios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4BE695-EF06-47D7-B4BA-D3C2CF30F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8837019"/>
            <a:ext cx="579170" cy="579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5BB26A-2DB7-40AB-B977-9C5D1FCF0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6974098"/>
            <a:ext cx="579170" cy="57917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58842" y="53202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817AA-82C3-4F19-A11A-51D04764C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943" y="-16026"/>
            <a:ext cx="18328942" cy="102787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2022</a:t>
            </a:r>
            <a:br>
              <a:rPr lang="en-US" sz="2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55247" y="2840773"/>
            <a:ext cx="7147410" cy="1812208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 fund balance? (*)Unadjusted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98849" y="2840773"/>
            <a:ext cx="7147411" cy="1832820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39722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$15,945,801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G/F Expenditures         $20,321,614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Goal :                      &gt; 30% of G/F Exp.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Benchmark:           10% to 29% 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Danger:                 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849" y="4768316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   &gt;$15,000,000</a:t>
            </a:r>
          </a:p>
          <a:p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Benchmark :           $10M to $15M</a:t>
            </a:r>
          </a:p>
          <a:p>
            <a:pPr>
              <a:lnSpc>
                <a:spcPct val="120000"/>
              </a:lnSpc>
            </a:pPr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Danger :                 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75660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$34M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10719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$43M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30%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214375" y="4531890"/>
            <a:ext cx="6229729" cy="237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3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Current Assets Less Total Current Liabilities</a:t>
            </a:r>
          </a:p>
          <a:p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$35,798,708 – 2,180,318 = 33,618,390</a:t>
            </a:r>
          </a:p>
          <a:p>
            <a:pPr>
              <a:lnSpc>
                <a:spcPct val="120000"/>
              </a:lnSpc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Goal :  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57400" y="52959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A2BBFE-68A1-423F-A1AC-6F9AA29FE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3313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2022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867589"/>
            <a:ext cx="7196419" cy="181062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13177" y="2866733"/>
            <a:ext cx="6828184" cy="1824493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11535" y="4800600"/>
            <a:ext cx="7196419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$15,945,801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$33,618,390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807007"/>
            <a:ext cx="6828184" cy="323725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$ 684,023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</a:t>
            </a:r>
            <a:r>
              <a:rPr lang="en-US" sz="22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27,856,075 – 2,494,177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62213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2.7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87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6%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11534" y="6586639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46239" y="5681912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134F16-9698-407E-954A-80E58056D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2022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	 $14,165,198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     $40,085,205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$624,090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41%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23349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&lt;20% of revenue 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8008" y="5453139"/>
            <a:ext cx="6546303" cy="2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9163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$27,856,075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504456-C827-4054-8351-773A32CD2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45"/>
            <a:ext cx="18288000" cy="1031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59" y="-3175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January 31, 2022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$11,215,576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$40,085,205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53683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791200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3435" y="8171363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877800" y="816878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483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4642" y="5682539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Fee for Service Current Year Less Fee for Services Last Year $11,215,576 – 12,393,636</a:t>
            </a:r>
          </a:p>
          <a:p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Fees for Service Last Year $12,393,636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5D2D7-EE63-47A8-9459-5A2384CD4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53964"/>
            <a:ext cx="18341009" cy="1033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4" y="3810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</a:t>
            </a: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-2022</a:t>
            </a:r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27103-DE4C-476A-A115-927A6B36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19099"/>
            <a:ext cx="10210800" cy="84511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ADD896-F812-4BB8-A383-2E50A50D9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30440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7760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3143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AND INTERNAL SERVICE FUNDS.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January 31, 2022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91BB02-830F-4BB7-A504-3371897B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3186383"/>
            <a:ext cx="10858500" cy="5664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F61C79-3244-4E68-916D-D67B6B2E5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093" y="-1"/>
            <a:ext cx="18278474" cy="1029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191258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AND INTERNAL SERVICE FUNDS.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January 31, 2022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8903DDC-707A-44A3-9A6B-5D97D016ADF8}"/>
              </a:ext>
            </a:extLst>
          </p:cNvPr>
          <p:cNvSpPr/>
          <p:nvPr/>
        </p:nvSpPr>
        <p:spPr>
          <a:xfrm rot="16200000">
            <a:off x="12887011" y="8964960"/>
            <a:ext cx="819778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0C7ACFE-2F17-4728-91A4-E7C3BD8D1D02}"/>
              </a:ext>
            </a:extLst>
          </p:cNvPr>
          <p:cNvSpPr/>
          <p:nvPr/>
        </p:nvSpPr>
        <p:spPr>
          <a:xfrm rot="16200000">
            <a:off x="4824413" y="1638300"/>
            <a:ext cx="334962" cy="373063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E2290-1BFA-4D6F-8EBA-9E8BF521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212488"/>
            <a:ext cx="14859000" cy="5649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BFFBCA-BDC6-476C-BA31-AC0C7550E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78475" cy="102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3464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2362200" y="309022"/>
            <a:ext cx="13413836" cy="262294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FY 2020&amp;21 COVID19 Budget to Actual – 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period ending January 31, 2022</a:t>
            </a:r>
            <a:endParaRPr lang="en-US" sz="4000" kern="1200" dirty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BE34F2-04F8-4E9B-9462-9CAB329B5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112640"/>
            <a:ext cx="13413836" cy="5576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EAE284-CC56-4639-B9E6-24E35D4F5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26" y="-14909"/>
            <a:ext cx="18304037" cy="1031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2021-22 Donations Report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All Funds as of January 31, 2022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C6A82C-8628-496E-8DB0-8E28A250C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552700"/>
            <a:ext cx="9681983" cy="65579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B41A2C-5AB4-440A-A241-A2859FCF3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" y="0"/>
            <a:ext cx="18269178" cy="102921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400" y="342900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2021-22 Donations Report</a:t>
            </a:r>
            <a:br>
              <a:rPr lang="en-US" sz="28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All Funds as of January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37136-3FE6-4BE6-8DE2-88CB535E7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520827"/>
            <a:ext cx="14063662" cy="49302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4194D9-E318-4A7F-A890-9D698C311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3" y="49131"/>
            <a:ext cx="18265865" cy="1026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January 31, 2022</a:t>
            </a:r>
            <a:endParaRPr lang="en-US" sz="3600" kern="0" dirty="0">
              <a:ln w="0"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3449358" y="3390900"/>
            <a:ext cx="1371600" cy="762000"/>
          </a:xfrm>
          <a:prstGeom prst="roundRect">
            <a:avLst/>
          </a:prstGeom>
          <a:solidFill>
            <a:srgbClr val="1753F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$519B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3707446" y="8887364"/>
            <a:ext cx="3666154" cy="1292662"/>
          </a:xfrm>
          <a:prstGeom prst="rect">
            <a:avLst/>
          </a:prstGeom>
          <a:solidFill>
            <a:srgbClr val="558ED5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  <a:cs typeface="Arial" charset="0"/>
              </a:rPr>
              <a:t>See Tax Calculator at:</a:t>
            </a:r>
            <a:endParaRPr lang="en-US" sz="2200" dirty="0">
              <a:solidFill>
                <a:schemeClr val="bg1"/>
              </a:solidFill>
              <a:latin typeface="Abadi Extra Light" panose="020B0204020104020204" pitchFamily="34" charset="0"/>
              <a:cs typeface="Arial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</a:rPr>
              <a:t> </a:t>
            </a:r>
            <a:r>
              <a:rPr lang="en-US" sz="2200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https://hcde-texas.org/transparency/tax-rate</a:t>
            </a:r>
            <a:r>
              <a:rPr lang="en-US" sz="2200" u="sng" dirty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69765-4A72-4439-B0FB-B7C95FBE88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pPr/>
              <a:t>17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4BE598-FAB9-4906-B8A2-5B5B6530F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224" y="2497708"/>
            <a:ext cx="10391775" cy="6372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AACFD7-E6D8-4C98-B662-132B0A2CA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7170"/>
            <a:ext cx="18278589" cy="102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</a:t>
            </a:r>
          </a:p>
          <a:p>
            <a:pPr algn="ctr"/>
            <a:r>
              <a:rPr lang="en-US" sz="32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January 31, 2022 (5th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E4E69B-B427-4363-AD7F-EBF92E4F1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698" y="2542480"/>
            <a:ext cx="11074604" cy="63087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DDD4C5-A908-4D06-85BD-0D7670276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299"/>
            <a:ext cx="18278474" cy="1017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4750" y="-124506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b)  $705,000/$25,188,000 =  2.80%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962924" y="205222"/>
            <a:ext cx="14343330" cy="1594555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TAX COLLECTIONS </a:t>
            </a:r>
          </a:p>
          <a:p>
            <a:pPr algn="ctr"/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January 31, 2022 </a:t>
            </a:r>
          </a:p>
          <a:p>
            <a:pPr algn="ctr"/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(5th month / 12 month)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688974" y="5745422"/>
            <a:ext cx="609601" cy="62495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3BBFB9-98A2-40EB-9E40-53696FD54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035743"/>
            <a:ext cx="11977540" cy="6780956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9982200" y="1853328"/>
            <a:ext cx="685800" cy="40401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44C4C-EB03-4BF8-AC73-1D6CB901D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" y="-112910"/>
            <a:ext cx="18288000" cy="1036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144073" y="451770"/>
            <a:ext cx="16230600" cy="18288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Fiscal </a:t>
            </a: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Year-To-Date as of January 31, 2022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(5th month / 12 month)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30DF70-5902-40DB-80D9-01BBA433B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695975"/>
            <a:ext cx="12740735" cy="5758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279E33-0D07-435D-AD26-26E5811D6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9389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January 31, 2022</a:t>
            </a:r>
            <a:br>
              <a:rPr lang="en-US" sz="3200" kern="0" dirty="0">
                <a:solidFill>
                  <a:sysClr val="windowText" lastClr="000000"/>
                </a:solidFill>
              </a:rPr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605350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9944E8-2085-4ABF-BAAE-190A3CCCCBAC}"/>
              </a:ext>
            </a:extLst>
          </p:cNvPr>
          <p:cNvSpPr/>
          <p:nvPr/>
        </p:nvSpPr>
        <p:spPr>
          <a:xfrm>
            <a:off x="1890928" y="2835275"/>
            <a:ext cx="13272872" cy="248656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FE7B95-394C-4833-B3CC-EE6004C46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239" y="2364929"/>
            <a:ext cx="13639800" cy="3098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4453E9-88DA-4653-B7F3-F58CB1FB9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" y="8283"/>
            <a:ext cx="18278589" cy="1031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sz="2800" b="1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As of January 31, 2022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EBB6D8-8670-4EE2-B88A-DBB4088A8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68" y="2647517"/>
            <a:ext cx="16417006" cy="5362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1EAEE2-E8C9-4374-9307-370DE97CF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818" y="-1"/>
            <a:ext cx="18317818" cy="103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5156"/>
            <a:ext cx="18288000" cy="32385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February 23, 2022 Board Meeting</a:t>
            </a:r>
            <a:br>
              <a:rPr lang="en-US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5E1ED6F-2B6B-48AC-96B2-7A0379029148}"/>
              </a:ext>
            </a:extLst>
          </p:cNvPr>
          <p:cNvSpPr/>
          <p:nvPr/>
        </p:nvSpPr>
        <p:spPr>
          <a:xfrm>
            <a:off x="2230182" y="6210300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Special Revenue Funds (Grants) = $1,537,492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46B58E-3271-48F5-8210-B87ACC97CA30}"/>
              </a:ext>
            </a:extLst>
          </p:cNvPr>
          <p:cNvSpPr/>
          <p:nvPr/>
        </p:nvSpPr>
        <p:spPr>
          <a:xfrm>
            <a:off x="2243434" y="4838700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General Fund = $0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98A03B-5C15-4217-8C3B-C4C8F7F0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4766"/>
            <a:ext cx="18288000" cy="103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8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February 23, 2022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General Fund 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C74B21-3416-449A-ADC8-A8EFD6173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84524"/>
            <a:ext cx="17183794" cy="51211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DDCE8C-BD7E-474A-93B3-0E2DC1E0F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9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67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February 23, 2022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6FFA9-147B-423F-9DA7-09A9BFEA5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82512"/>
            <a:ext cx="16917084" cy="49231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5D2DEE-EA01-4E85-A92A-69EDA6C6C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9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50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/>
              <a:t>Education Foundation Update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521709" y="5676900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 dirty="0">
                <a:solidFill>
                  <a:srgbClr val="13110E"/>
                </a:solidFill>
                <a:latin typeface="Roboto"/>
                <a:cs typeface="Roboto"/>
              </a:rPr>
              <a:t>January 31, 2022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ED7499-4A06-41D9-8A68-A003DD0DB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118542" y="190500"/>
            <a:ext cx="6050915" cy="16077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1885655" y="5753100"/>
            <a:ext cx="2087534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Net Equity $1,056,446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18A87E-6C45-4821-BFE6-CFD59F691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36" y="1759995"/>
            <a:ext cx="10770747" cy="83365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68D2F-3CD1-406C-AEFB-A50A79612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28799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95800" y="335502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13110E"/>
                </a:solidFill>
                <a:latin typeface="Roboto"/>
                <a:cs typeface="Roboto"/>
              </a:rPr>
              <a:t>Statement of Activities Classified</a:t>
            </a:r>
            <a:endParaRPr sz="4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11200" y="-19172"/>
            <a:ext cx="4906892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A8799D-1D96-4549-ACE1-7009BEA7C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52700"/>
            <a:ext cx="12753975" cy="6743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35F056-5DB1-4974-BB4A-36A2E60C1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172"/>
            <a:ext cx="18318092" cy="102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14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5567" y="887031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D7C3F9-51B0-47D9-ACCE-40CBADBD86A8}"/>
              </a:ext>
            </a:extLst>
          </p:cNvPr>
          <p:cNvSpPr txBox="1">
            <a:spLocks/>
          </p:cNvSpPr>
          <p:nvPr/>
        </p:nvSpPr>
        <p:spPr>
          <a:xfrm>
            <a:off x="2819400" y="108651"/>
            <a:ext cx="11473753" cy="1817625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COMPARATIVE ANALYSIS </a:t>
            </a:r>
            <a:b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October 31,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D60677-E674-48A4-97BC-4F38488D0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1171"/>
            <a:ext cx="16678389" cy="620770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F946CDC-CE7A-4590-86D8-326E619B58B0}"/>
              </a:ext>
            </a:extLst>
          </p:cNvPr>
          <p:cNvSpPr/>
          <p:nvPr/>
        </p:nvSpPr>
        <p:spPr>
          <a:xfrm>
            <a:off x="16771002" y="4457700"/>
            <a:ext cx="1152411" cy="55541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$505 B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		</a:t>
            </a:r>
          </a:p>
          <a:p>
            <a:pPr algn="ctr"/>
            <a:r>
              <a:rPr lang="en-US" sz="4400" b="1" kern="12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Transaction Detail by Inflow &amp; Outflow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14:cNvPr>
              <p14:cNvContentPartPr/>
              <p14:nvPr/>
            </p14:nvContentPartPr>
            <p14:xfrm>
              <a:off x="7425890" y="5823041"/>
              <a:ext cx="1980000" cy="6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1890" y="5715041"/>
                <a:ext cx="208764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14:cNvPr>
              <p14:cNvContentPartPr/>
              <p14:nvPr/>
            </p14:nvContentPartPr>
            <p14:xfrm>
              <a:off x="15253730" y="5858681"/>
              <a:ext cx="708120" cy="2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199730" y="5750681"/>
                <a:ext cx="81576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14:cNvPr>
              <p14:cNvContentPartPr/>
              <p14:nvPr/>
            </p14:nvContentPartPr>
            <p14:xfrm>
              <a:off x="7437770" y="6266201"/>
              <a:ext cx="1817640" cy="76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83770" y="6158561"/>
                <a:ext cx="1925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14:cNvPr>
              <p14:cNvContentPartPr/>
              <p14:nvPr/>
            </p14:nvContentPartPr>
            <p14:xfrm>
              <a:off x="15119810" y="6313361"/>
              <a:ext cx="838080" cy="6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065810" y="6205721"/>
                <a:ext cx="945720" cy="22248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94BBBA8C-F888-4EB8-ADA6-ED060EB318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601" y="2520034"/>
            <a:ext cx="17325975" cy="5029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54BDA0-4EE9-4FC2-8E67-3BA886F014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1673" y="0"/>
            <a:ext cx="1828358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3669064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/>
              <a:t>PFC &amp; Lease Revenue Projects Update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276600" y="6617936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 dirty="0">
                <a:solidFill>
                  <a:srgbClr val="13110E"/>
                </a:solidFill>
                <a:latin typeface="Roboto"/>
                <a:cs typeface="Roboto"/>
              </a:rPr>
              <a:t>January 31, 2022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BBC9D-F64E-450E-9A25-AF3E318E0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ACCF7-2501-4985-87C6-2957C1058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33077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339666" y="3010733"/>
            <a:ext cx="7248525" cy="5581650"/>
          </a:xfrm>
          <a:custGeom>
            <a:avLst/>
            <a:gdLst/>
            <a:ahLst/>
            <a:cxnLst/>
            <a:rect l="l" t="t" r="r" b="b"/>
            <a:pathLst>
              <a:path w="7248525" h="5581650">
                <a:moveTo>
                  <a:pt x="6880373" y="5581646"/>
                </a:moveTo>
                <a:lnTo>
                  <a:pt x="368151" y="5581646"/>
                </a:lnTo>
                <a:lnTo>
                  <a:pt x="322062" y="5578770"/>
                </a:lnTo>
                <a:lnTo>
                  <a:pt x="277656" y="5570373"/>
                </a:lnTo>
                <a:lnTo>
                  <a:pt x="235281" y="5556805"/>
                </a:lnTo>
                <a:lnTo>
                  <a:pt x="195287" y="5538413"/>
                </a:lnTo>
                <a:lnTo>
                  <a:pt x="158021" y="5515549"/>
                </a:lnTo>
                <a:lnTo>
                  <a:pt x="123834" y="5488559"/>
                </a:lnTo>
                <a:lnTo>
                  <a:pt x="93073" y="5457793"/>
                </a:lnTo>
                <a:lnTo>
                  <a:pt x="66087" y="5423600"/>
                </a:lnTo>
                <a:lnTo>
                  <a:pt x="43226" y="5386328"/>
                </a:lnTo>
                <a:lnTo>
                  <a:pt x="24837" y="5346328"/>
                </a:lnTo>
                <a:lnTo>
                  <a:pt x="11271" y="5303946"/>
                </a:lnTo>
                <a:lnTo>
                  <a:pt x="2876" y="5259533"/>
                </a:lnTo>
                <a:lnTo>
                  <a:pt x="0" y="5213437"/>
                </a:lnTo>
                <a:lnTo>
                  <a:pt x="0" y="368209"/>
                </a:lnTo>
                <a:lnTo>
                  <a:pt x="2876" y="322113"/>
                </a:lnTo>
                <a:lnTo>
                  <a:pt x="11271" y="277700"/>
                </a:lnTo>
                <a:lnTo>
                  <a:pt x="24837" y="235318"/>
                </a:lnTo>
                <a:lnTo>
                  <a:pt x="43226" y="195318"/>
                </a:lnTo>
                <a:lnTo>
                  <a:pt x="66087" y="158046"/>
                </a:lnTo>
                <a:lnTo>
                  <a:pt x="93073" y="123853"/>
                </a:lnTo>
                <a:lnTo>
                  <a:pt x="123834" y="93087"/>
                </a:lnTo>
                <a:lnTo>
                  <a:pt x="158021" y="66097"/>
                </a:lnTo>
                <a:lnTo>
                  <a:pt x="195287" y="43233"/>
                </a:lnTo>
                <a:lnTo>
                  <a:pt x="235281" y="24841"/>
                </a:lnTo>
                <a:lnTo>
                  <a:pt x="277656" y="11273"/>
                </a:lnTo>
                <a:lnTo>
                  <a:pt x="322062" y="2876"/>
                </a:lnTo>
                <a:lnTo>
                  <a:pt x="368151" y="0"/>
                </a:lnTo>
                <a:lnTo>
                  <a:pt x="6880373" y="0"/>
                </a:lnTo>
                <a:lnTo>
                  <a:pt x="6926461" y="2876"/>
                </a:lnTo>
                <a:lnTo>
                  <a:pt x="6970867" y="11273"/>
                </a:lnTo>
                <a:lnTo>
                  <a:pt x="7013242" y="24841"/>
                </a:lnTo>
                <a:lnTo>
                  <a:pt x="7053236" y="43233"/>
                </a:lnTo>
                <a:lnTo>
                  <a:pt x="7090502" y="66097"/>
                </a:lnTo>
                <a:lnTo>
                  <a:pt x="7124690" y="93087"/>
                </a:lnTo>
                <a:lnTo>
                  <a:pt x="7155451" y="123853"/>
                </a:lnTo>
                <a:lnTo>
                  <a:pt x="7182436" y="158046"/>
                </a:lnTo>
                <a:lnTo>
                  <a:pt x="7205298" y="195318"/>
                </a:lnTo>
                <a:lnTo>
                  <a:pt x="7223686" y="235318"/>
                </a:lnTo>
                <a:lnTo>
                  <a:pt x="7237252" y="277700"/>
                </a:lnTo>
                <a:lnTo>
                  <a:pt x="7245648" y="322113"/>
                </a:lnTo>
                <a:lnTo>
                  <a:pt x="7248524" y="368209"/>
                </a:lnTo>
                <a:lnTo>
                  <a:pt x="7248524" y="5213437"/>
                </a:lnTo>
                <a:lnTo>
                  <a:pt x="7245648" y="5259533"/>
                </a:lnTo>
                <a:lnTo>
                  <a:pt x="7237252" y="5303946"/>
                </a:lnTo>
                <a:lnTo>
                  <a:pt x="7223686" y="5346328"/>
                </a:lnTo>
                <a:lnTo>
                  <a:pt x="7205298" y="5386328"/>
                </a:lnTo>
                <a:lnTo>
                  <a:pt x="7182436" y="5423600"/>
                </a:lnTo>
                <a:lnTo>
                  <a:pt x="7155451" y="5457793"/>
                </a:lnTo>
                <a:lnTo>
                  <a:pt x="7124690" y="5488559"/>
                </a:lnTo>
                <a:lnTo>
                  <a:pt x="7090502" y="5515549"/>
                </a:lnTo>
                <a:lnTo>
                  <a:pt x="7053236" y="5538413"/>
                </a:lnTo>
                <a:lnTo>
                  <a:pt x="7013242" y="5556805"/>
                </a:lnTo>
                <a:lnTo>
                  <a:pt x="6970867" y="5570373"/>
                </a:lnTo>
                <a:lnTo>
                  <a:pt x="6926461" y="5578770"/>
                </a:lnTo>
                <a:lnTo>
                  <a:pt x="6880373" y="55816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58" y="8763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294" y="3510502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753600" y="342900"/>
            <a:ext cx="7315200" cy="25146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C6A2D-A43A-4ECB-8E68-73596F087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18354261" cy="10288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6C2A5D-6608-4DFD-BEA5-CAF58F130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-1504"/>
            <a:ext cx="18339223" cy="10288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E8D202-A50E-4E29-8E89-8A180D932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18288000" cy="102688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Cash Balance –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As of January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079863" y="247751"/>
            <a:ext cx="15760337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A10477-6C13-4CE6-9027-E6B921310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863" y="2706759"/>
            <a:ext cx="9511937" cy="64112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90105" y="883527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89FA3B3-6B89-4A95-9E3E-60FBD96B99F9}"/>
                  </a:ext>
                </a:extLst>
              </p14:cNvPr>
              <p14:cNvContentPartPr/>
              <p14:nvPr/>
            </p14:nvContentPartPr>
            <p14:xfrm>
              <a:off x="9443745" y="8886037"/>
              <a:ext cx="998280" cy="57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89FA3B3-6B89-4A95-9E3E-60FBD96B99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90105" y="8778397"/>
                <a:ext cx="1105920" cy="2732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271A463-BE04-419D-B9D0-F2BFBA969F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-2476"/>
            <a:ext cx="18308629" cy="1028947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6371C6-D356-4C33-8C52-45492C952445}"/>
                  </a:ext>
                </a:extLst>
              </p14:cNvPr>
              <p14:cNvContentPartPr/>
              <p14:nvPr/>
            </p14:nvContentPartPr>
            <p14:xfrm>
              <a:off x="15401153" y="7380313"/>
              <a:ext cx="9396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6371C6-D356-4C33-8C52-45492C9524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47153" y="7272313"/>
                <a:ext cx="1047240" cy="33444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97CB59C2-0030-43AC-956D-F87081927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772" y="1708758"/>
            <a:ext cx="14441130" cy="78758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032987-2944-4012-9232-66ADBF108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06" y="0"/>
            <a:ext cx="18300403" cy="102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"/>
            <a:ext cx="18288000" cy="10289540"/>
            <a:chOff x="0" y="11"/>
            <a:chExt cx="18288000" cy="102895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"/>
              <a:ext cx="18287999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solidFill>
                  <a:srgbClr val="FFFFFF"/>
                </a:solidFill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Worksheet" r:id="rId4" imgW="19265727" imgH="5210109" progId="Excel.Sheet.12">
                  <p:link updateAutomatic="1"/>
                </p:oleObj>
              </mc:Choice>
              <mc:Fallback>
                <p:oleObj name="Worksheet" r:id="rId4" imgW="19265727" imgH="5210109" progId="Excel.Sheet.12">
                  <p:link updateAutomatic="1"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A862467-D794-4BEC-9509-702101159F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0C8FEF-4917-4E71-9596-30CA8BF73D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1" y="0"/>
            <a:ext cx="18267378" cy="10287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93FCC2-A466-442F-B155-9728309CF9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0" y="-2490"/>
            <a:ext cx="18267377" cy="10286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2B534C-9DB4-4CB1-B017-F681207EE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8" y="-4979"/>
            <a:ext cx="18277659" cy="1029446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038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2144" y="98625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22144" y="968691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1342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0864" y="9923430"/>
                <a:ext cx="1715400" cy="2674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089291-6BD5-4FB5-85FC-0B042EDFEA8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31602" y="-51659"/>
            <a:ext cx="18319602" cy="10355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6A3F76-5ECC-4F58-871A-3CA85A72C6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-6216"/>
            <a:ext cx="18319602" cy="1036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6672" y="3045677"/>
            <a:ext cx="14154150" cy="930319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988632" y="4428812"/>
            <a:ext cx="14154150" cy="930319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905000" y="5859047"/>
            <a:ext cx="14213832" cy="1400376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2398004" y="3272084"/>
            <a:ext cx="11881972" cy="477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20" dirty="0">
                <a:solidFill>
                  <a:srgbClr val="13110E"/>
                </a:solidFill>
                <a:latin typeface="Roboto"/>
                <a:cs typeface="Roboto"/>
              </a:rPr>
              <a:t>Coolwood Head Start Center to be funded by federal grant  $9.5M Est. 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398004" y="4655219"/>
            <a:ext cx="12819322" cy="477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Funded through a series of HHS Grants  - NOGA Land funded, and Construction 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762000" y="750072"/>
            <a:ext cx="10414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spc="-60" dirty="0"/>
              <a:t>Other Capital Projects Underway and Projected</a:t>
            </a:r>
            <a:endParaRPr sz="6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1D8067E-6775-497A-A709-F1AB6E74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32" y="7394213"/>
            <a:ext cx="14156139" cy="930319"/>
          </a:xfrm>
          <a:prstGeom prst="rect">
            <a:avLst/>
          </a:prstGeom>
        </p:spPr>
      </p:pic>
      <p:sp>
        <p:nvSpPr>
          <p:cNvPr id="27" name="object 13">
            <a:extLst>
              <a:ext uri="{FF2B5EF4-FFF2-40B4-BE49-F238E27FC236}">
                <a16:creationId xmlns:a16="http://schemas.microsoft.com/office/drawing/2014/main" id="{C5A5BCD8-4B85-40D0-99F5-26077F2105FB}"/>
              </a:ext>
            </a:extLst>
          </p:cNvPr>
          <p:cNvSpPr txBox="1"/>
          <p:nvPr/>
        </p:nvSpPr>
        <p:spPr>
          <a:xfrm>
            <a:off x="2402358" y="7347213"/>
            <a:ext cx="13740424" cy="977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NOGA received. Due diligence under way for pending property at this time. Schematic design also underway. </a:t>
            </a: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32E130C-4064-4C5A-9B72-C7253B1354F1}"/>
              </a:ext>
            </a:extLst>
          </p:cNvPr>
          <p:cNvSpPr txBox="1"/>
          <p:nvPr/>
        </p:nvSpPr>
        <p:spPr>
          <a:xfrm>
            <a:off x="2425855" y="5756639"/>
            <a:ext cx="12819322" cy="1502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Properties closed – Zieben Property and Houston Parks Board</a:t>
            </a:r>
          </a:p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6311 Irvington  Property for Workforce Development – Adult Ed</a:t>
            </a:r>
          </a:p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619 King Ln – Adult Ed.  Closed 12/7/21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3CABCC4-DEE7-4B94-971F-513F861835DF}"/>
              </a:ext>
            </a:extLst>
          </p:cNvPr>
          <p:cNvSpPr/>
          <p:nvPr/>
        </p:nvSpPr>
        <p:spPr>
          <a:xfrm>
            <a:off x="914400" y="3272084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FCDDC4A-AF23-42B3-AF29-ACC1E7605490}"/>
              </a:ext>
            </a:extLst>
          </p:cNvPr>
          <p:cNvSpPr/>
          <p:nvPr/>
        </p:nvSpPr>
        <p:spPr>
          <a:xfrm>
            <a:off x="963098" y="4693564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572CD78-8D8F-4C99-A766-3EDEC4174D80}"/>
              </a:ext>
            </a:extLst>
          </p:cNvPr>
          <p:cNvSpPr/>
          <p:nvPr/>
        </p:nvSpPr>
        <p:spPr>
          <a:xfrm>
            <a:off x="914667" y="6145342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C9FD48E-4768-48FA-9BF5-86BAE6DFF06D}"/>
              </a:ext>
            </a:extLst>
          </p:cNvPr>
          <p:cNvSpPr/>
          <p:nvPr/>
        </p:nvSpPr>
        <p:spPr>
          <a:xfrm>
            <a:off x="914400" y="7597120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5577DF-B624-40D1-8409-CB130BB4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930" y="8820323"/>
            <a:ext cx="14156139" cy="930319"/>
          </a:xfrm>
          <a:prstGeom prst="rect">
            <a:avLst/>
          </a:prstGeom>
        </p:spPr>
      </p:pic>
      <p:sp>
        <p:nvSpPr>
          <p:cNvPr id="16" name="object 13">
            <a:extLst>
              <a:ext uri="{FF2B5EF4-FFF2-40B4-BE49-F238E27FC236}">
                <a16:creationId xmlns:a16="http://schemas.microsoft.com/office/drawing/2014/main" id="{551A14EB-A8F5-409A-B6AF-6D8BC772A2C1}"/>
              </a:ext>
            </a:extLst>
          </p:cNvPr>
          <p:cNvSpPr txBox="1"/>
          <p:nvPr/>
        </p:nvSpPr>
        <p:spPr>
          <a:xfrm>
            <a:off x="2195495" y="8851451"/>
            <a:ext cx="13740424" cy="977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Barrett Station and Humble Early Head Start Projects under development  $350,000 received from HC Precinct 2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71EC9C-3D33-40E0-884B-2E7E92034CDF}"/>
              </a:ext>
            </a:extLst>
          </p:cNvPr>
          <p:cNvSpPr/>
          <p:nvPr/>
        </p:nvSpPr>
        <p:spPr>
          <a:xfrm>
            <a:off x="963098" y="8987910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174ABC19-BB4C-4C7E-8B73-943F599F23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741643-DF9E-4355-8CAD-8D9123003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8280590" cy="10287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9F830E-50FE-4481-BB12-9C36CC680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" y="28161"/>
            <a:ext cx="18277277" cy="1025878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-190500" y="2047455"/>
            <a:ext cx="18211800" cy="4292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Rubi Platero, MBA, Staff Accountant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2844D-94D7-4015-B66D-FB4EB0F87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130" y="-14806"/>
            <a:ext cx="18321130" cy="10334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E3CD6E-D8ED-4E79-B530-069F2DEE7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042"/>
            <a:ext cx="18277912" cy="1029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7493</TotalTime>
  <Words>1939</Words>
  <Application>Microsoft Office PowerPoint</Application>
  <PresentationFormat>Custom</PresentationFormat>
  <Paragraphs>302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January 31, 2022</vt:lpstr>
      <vt:lpstr>INTERIM FINANCIAL REPORT (unaudited) As of January 31, 2022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Capital Projects Underway and Projected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95</cp:revision>
  <cp:lastPrinted>2022-02-22T21:49:40Z</cp:lastPrinted>
  <dcterms:created xsi:type="dcterms:W3CDTF">2021-09-22T16:28:29Z</dcterms:created>
  <dcterms:modified xsi:type="dcterms:W3CDTF">2022-02-23T17:40:11Z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</Properties>
</file>